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v" ContentType="video/mp4"/>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69"/>
  </p:notesMasterIdLst>
  <p:sldIdLst>
    <p:sldId id="256" r:id="rId2"/>
    <p:sldId id="368" r:id="rId3"/>
    <p:sldId id="317" r:id="rId4"/>
    <p:sldId id="409" r:id="rId5"/>
    <p:sldId id="396" r:id="rId6"/>
    <p:sldId id="397" r:id="rId7"/>
    <p:sldId id="398" r:id="rId8"/>
    <p:sldId id="400" r:id="rId9"/>
    <p:sldId id="316" r:id="rId10"/>
    <p:sldId id="261" r:id="rId11"/>
    <p:sldId id="410" r:id="rId12"/>
    <p:sldId id="262" r:id="rId13"/>
    <p:sldId id="372" r:id="rId14"/>
    <p:sldId id="374" r:id="rId15"/>
    <p:sldId id="375" r:id="rId16"/>
    <p:sldId id="373" r:id="rId17"/>
    <p:sldId id="321" r:id="rId18"/>
    <p:sldId id="320" r:id="rId19"/>
    <p:sldId id="337" r:id="rId20"/>
    <p:sldId id="376" r:id="rId21"/>
    <p:sldId id="264" r:id="rId22"/>
    <p:sldId id="383" r:id="rId23"/>
    <p:sldId id="328" r:id="rId24"/>
    <p:sldId id="329" r:id="rId25"/>
    <p:sldId id="295" r:id="rId26"/>
    <p:sldId id="315" r:id="rId27"/>
    <p:sldId id="388" r:id="rId28"/>
    <p:sldId id="266" r:id="rId29"/>
    <p:sldId id="267" r:id="rId30"/>
    <p:sldId id="269" r:id="rId31"/>
    <p:sldId id="349" r:id="rId32"/>
    <p:sldId id="348" r:id="rId33"/>
    <p:sldId id="403" r:id="rId34"/>
    <p:sldId id="402" r:id="rId35"/>
    <p:sldId id="384" r:id="rId36"/>
    <p:sldId id="322" r:id="rId37"/>
    <p:sldId id="323" r:id="rId38"/>
    <p:sldId id="257" r:id="rId39"/>
    <p:sldId id="331" r:id="rId40"/>
    <p:sldId id="393" r:id="rId41"/>
    <p:sldId id="377" r:id="rId42"/>
    <p:sldId id="370" r:id="rId43"/>
    <p:sldId id="369" r:id="rId44"/>
    <p:sldId id="389" r:id="rId45"/>
    <p:sldId id="327" r:id="rId46"/>
    <p:sldId id="354" r:id="rId47"/>
    <p:sldId id="408" r:id="rId48"/>
    <p:sldId id="390" r:id="rId49"/>
    <p:sldId id="404" r:id="rId50"/>
    <p:sldId id="406" r:id="rId51"/>
    <p:sldId id="394" r:id="rId52"/>
    <p:sldId id="351" r:id="rId53"/>
    <p:sldId id="385" r:id="rId54"/>
    <p:sldId id="392" r:id="rId55"/>
    <p:sldId id="382" r:id="rId56"/>
    <p:sldId id="407" r:id="rId57"/>
    <p:sldId id="387" r:id="rId58"/>
    <p:sldId id="364" r:id="rId59"/>
    <p:sldId id="367" r:id="rId60"/>
    <p:sldId id="379" r:id="rId61"/>
    <p:sldId id="380" r:id="rId62"/>
    <p:sldId id="365" r:id="rId63"/>
    <p:sldId id="363" r:id="rId64"/>
    <p:sldId id="378" r:id="rId65"/>
    <p:sldId id="411" r:id="rId66"/>
    <p:sldId id="313" r:id="rId67"/>
    <p:sldId id="274"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72C4"/>
    <a:srgbClr val="ECECEC"/>
    <a:srgbClr val="BE5107"/>
    <a:srgbClr val="EDEDED"/>
    <a:srgbClr val="A5363F"/>
    <a:srgbClr val="718536"/>
    <a:srgbClr val="BE9A00"/>
    <a:srgbClr val="CE591D"/>
    <a:srgbClr val="FF0071"/>
    <a:srgbClr val="8B8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14"/>
    <p:restoredTop sz="94935" autoAdjust="0"/>
  </p:normalViewPr>
  <p:slideViewPr>
    <p:cSldViewPr snapToGrid="0" snapToObjects="1">
      <p:cViewPr varScale="1">
        <p:scale>
          <a:sx n="100" d="100"/>
          <a:sy n="100" d="100"/>
        </p:scale>
        <p:origin x="424" y="160"/>
      </p:cViewPr>
      <p:guideLst/>
    </p:cSldViewPr>
  </p:slideViewPr>
  <p:notesTextViewPr>
    <p:cViewPr>
      <p:scale>
        <a:sx n="1" d="1"/>
        <a:sy n="1" d="1"/>
      </p:scale>
      <p:origin x="0" y="0"/>
    </p:cViewPr>
  </p:notesTextViewPr>
  <p:sorterViewPr>
    <p:cViewPr>
      <p:scale>
        <a:sx n="118" d="100"/>
        <a:sy n="11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A608F0-7191-4312-8C1B-97A541ED320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9C0620E-A0DC-4F09-AD72-46C2FD7C72C1}">
      <dgm:prSet/>
      <dgm:spPr>
        <a:solidFill>
          <a:srgbClr val="718536"/>
        </a:solidFill>
      </dgm:spPr>
      <dgm:t>
        <a:bodyPr/>
        <a:lstStyle/>
        <a:p>
          <a:r>
            <a:rPr lang="en-US" b="1" dirty="0"/>
            <a:t>A private experimental setting reduces distraction </a:t>
          </a:r>
          <a:r>
            <a:rPr lang="en-US" dirty="0">
              <a:sym typeface="Wingdings" panose="05000000000000000000" pitchFamily="2" charset="2"/>
            </a:rPr>
            <a:t></a:t>
          </a:r>
          <a:r>
            <a:rPr lang="en-US" dirty="0"/>
            <a:t> less need to determine whether the subject is reacting to the agent or something else</a:t>
          </a:r>
        </a:p>
      </dgm:t>
    </dgm:pt>
    <dgm:pt modelId="{CA268848-0B57-4550-94F1-FE66721A3CCE}" type="parTrans" cxnId="{AB3AC8E2-9051-49EE-A2C4-73D61F107D7E}">
      <dgm:prSet/>
      <dgm:spPr/>
      <dgm:t>
        <a:bodyPr/>
        <a:lstStyle/>
        <a:p>
          <a:endParaRPr lang="en-US"/>
        </a:p>
      </dgm:t>
    </dgm:pt>
    <dgm:pt modelId="{E423B595-4A90-413A-9F02-03CA9B24E630}" type="sibTrans" cxnId="{AB3AC8E2-9051-49EE-A2C4-73D61F107D7E}">
      <dgm:prSet/>
      <dgm:spPr/>
      <dgm:t>
        <a:bodyPr/>
        <a:lstStyle/>
        <a:p>
          <a:endParaRPr lang="en-US"/>
        </a:p>
      </dgm:t>
    </dgm:pt>
    <dgm:pt modelId="{8ABD1FB5-7A22-4B65-BE0C-601A4064F969}">
      <dgm:prSet/>
      <dgm:spPr>
        <a:solidFill>
          <a:srgbClr val="DAB100"/>
        </a:solidFill>
      </dgm:spPr>
      <dgm:t>
        <a:bodyPr/>
        <a:lstStyle/>
        <a:p>
          <a:r>
            <a:rPr lang="en-US" dirty="0"/>
            <a:t>Avoiding the question of </a:t>
          </a:r>
          <a:r>
            <a:rPr lang="en-US" b="1" dirty="0"/>
            <a:t>how people’s behavior will change if they know they are influencing the system</a:t>
          </a:r>
        </a:p>
      </dgm:t>
    </dgm:pt>
    <dgm:pt modelId="{832A6380-FF38-42AA-A7B0-8ECDDA59AC56}" type="parTrans" cxnId="{D1980394-3049-4836-A9C2-6CC9B73C29B1}">
      <dgm:prSet/>
      <dgm:spPr/>
      <dgm:t>
        <a:bodyPr/>
        <a:lstStyle/>
        <a:p>
          <a:endParaRPr lang="en-US"/>
        </a:p>
      </dgm:t>
    </dgm:pt>
    <dgm:pt modelId="{9AEF0786-EAB0-4BB1-8E3E-21C99CA5C1B9}" type="sibTrans" cxnId="{D1980394-3049-4836-A9C2-6CC9B73C29B1}">
      <dgm:prSet/>
      <dgm:spPr/>
      <dgm:t>
        <a:bodyPr/>
        <a:lstStyle/>
        <a:p>
          <a:endParaRPr lang="en-US"/>
        </a:p>
      </dgm:t>
    </dgm:pt>
    <dgm:pt modelId="{1D3181B6-64BF-E247-8C85-69DB8B313891}">
      <dgm:prSet/>
      <dgm:spPr>
        <a:solidFill>
          <a:srgbClr val="BE9A00"/>
        </a:solidFill>
      </dgm:spPr>
      <dgm:t>
        <a:bodyPr/>
        <a:lstStyle/>
        <a:p>
          <a:r>
            <a:rPr lang="en-US" b="1" dirty="0"/>
            <a:t>Friendly tasks were chosen</a:t>
          </a:r>
          <a:r>
            <a:rPr lang="en-US" b="0" dirty="0"/>
            <a:t>: (1) Reaction mapping has predetermined discrete reward classes. (2) Tasks are pseudo-bandit (where state has little impact on return beyond near-term reward).</a:t>
          </a:r>
        </a:p>
      </dgm:t>
    </dgm:pt>
    <dgm:pt modelId="{8BAB4A7C-1F6D-214B-8A1A-E79DDD0ADB7F}" type="parTrans" cxnId="{11EA6DB9-3B5E-1F4E-8BE4-2EF1180FF466}">
      <dgm:prSet/>
      <dgm:spPr/>
      <dgm:t>
        <a:bodyPr/>
        <a:lstStyle/>
        <a:p>
          <a:endParaRPr lang="en-US"/>
        </a:p>
      </dgm:t>
    </dgm:pt>
    <dgm:pt modelId="{05C72B3D-C11D-5B4C-8112-20B097D4F43B}" type="sibTrans" cxnId="{11EA6DB9-3B5E-1F4E-8BE4-2EF1180FF466}">
      <dgm:prSet/>
      <dgm:spPr/>
      <dgm:t>
        <a:bodyPr/>
        <a:lstStyle/>
        <a:p>
          <a:endParaRPr lang="en-US"/>
        </a:p>
      </dgm:t>
    </dgm:pt>
    <dgm:pt modelId="{003BDD79-6337-5E4A-AE89-0B38005A7ECC}" type="pres">
      <dgm:prSet presAssocID="{39A608F0-7191-4312-8C1B-97A541ED320F}" presName="linear" presStyleCnt="0">
        <dgm:presLayoutVars>
          <dgm:animLvl val="lvl"/>
          <dgm:resizeHandles val="exact"/>
        </dgm:presLayoutVars>
      </dgm:prSet>
      <dgm:spPr/>
    </dgm:pt>
    <dgm:pt modelId="{8E58A72A-C738-204A-BD39-836A7C5DCC4B}" type="pres">
      <dgm:prSet presAssocID="{19C0620E-A0DC-4F09-AD72-46C2FD7C72C1}" presName="parentText" presStyleLbl="node1" presStyleIdx="0" presStyleCnt="3">
        <dgm:presLayoutVars>
          <dgm:chMax val="0"/>
          <dgm:bulletEnabled val="1"/>
        </dgm:presLayoutVars>
      </dgm:prSet>
      <dgm:spPr/>
    </dgm:pt>
    <dgm:pt modelId="{07522FF8-2A6D-2149-A544-9DB4CED99C3F}" type="pres">
      <dgm:prSet presAssocID="{E423B595-4A90-413A-9F02-03CA9B24E630}" presName="spacer" presStyleCnt="0"/>
      <dgm:spPr/>
    </dgm:pt>
    <dgm:pt modelId="{D4E93D8B-72D6-C84E-9927-EED4AE361404}" type="pres">
      <dgm:prSet presAssocID="{8ABD1FB5-7A22-4B65-BE0C-601A4064F969}" presName="parentText" presStyleLbl="node1" presStyleIdx="1" presStyleCnt="3">
        <dgm:presLayoutVars>
          <dgm:chMax val="0"/>
          <dgm:bulletEnabled val="1"/>
        </dgm:presLayoutVars>
      </dgm:prSet>
      <dgm:spPr/>
    </dgm:pt>
    <dgm:pt modelId="{1A92D7E7-381C-114C-86E5-0EB5C8BC11D5}" type="pres">
      <dgm:prSet presAssocID="{9AEF0786-EAB0-4BB1-8E3E-21C99CA5C1B9}" presName="spacer" presStyleCnt="0"/>
      <dgm:spPr/>
    </dgm:pt>
    <dgm:pt modelId="{BBBFD44D-4003-FB46-93D6-7CC4E4A0E612}" type="pres">
      <dgm:prSet presAssocID="{1D3181B6-64BF-E247-8C85-69DB8B313891}" presName="parentText" presStyleLbl="node1" presStyleIdx="2" presStyleCnt="3">
        <dgm:presLayoutVars>
          <dgm:chMax val="0"/>
          <dgm:bulletEnabled val="1"/>
        </dgm:presLayoutVars>
      </dgm:prSet>
      <dgm:spPr/>
    </dgm:pt>
  </dgm:ptLst>
  <dgm:cxnLst>
    <dgm:cxn modelId="{3636941F-0A88-4C46-A716-2919B21AC566}" type="presOf" srcId="{8ABD1FB5-7A22-4B65-BE0C-601A4064F969}" destId="{D4E93D8B-72D6-C84E-9927-EED4AE361404}" srcOrd="0" destOrd="0" presId="urn:microsoft.com/office/officeart/2005/8/layout/vList2"/>
    <dgm:cxn modelId="{077F4A59-60F0-E240-86E6-68E60061D614}" type="presOf" srcId="{19C0620E-A0DC-4F09-AD72-46C2FD7C72C1}" destId="{8E58A72A-C738-204A-BD39-836A7C5DCC4B}" srcOrd="0" destOrd="0" presId="urn:microsoft.com/office/officeart/2005/8/layout/vList2"/>
    <dgm:cxn modelId="{02FD2A5E-C268-5042-A80B-4DBE752CA2E6}" type="presOf" srcId="{1D3181B6-64BF-E247-8C85-69DB8B313891}" destId="{BBBFD44D-4003-FB46-93D6-7CC4E4A0E612}" srcOrd="0" destOrd="0" presId="urn:microsoft.com/office/officeart/2005/8/layout/vList2"/>
    <dgm:cxn modelId="{D1980394-3049-4836-A9C2-6CC9B73C29B1}" srcId="{39A608F0-7191-4312-8C1B-97A541ED320F}" destId="{8ABD1FB5-7A22-4B65-BE0C-601A4064F969}" srcOrd="1" destOrd="0" parTransId="{832A6380-FF38-42AA-A7B0-8ECDDA59AC56}" sibTransId="{9AEF0786-EAB0-4BB1-8E3E-21C99CA5C1B9}"/>
    <dgm:cxn modelId="{11EA6DB9-3B5E-1F4E-8BE4-2EF1180FF466}" srcId="{39A608F0-7191-4312-8C1B-97A541ED320F}" destId="{1D3181B6-64BF-E247-8C85-69DB8B313891}" srcOrd="2" destOrd="0" parTransId="{8BAB4A7C-1F6D-214B-8A1A-E79DDD0ADB7F}" sibTransId="{05C72B3D-C11D-5B4C-8112-20B097D4F43B}"/>
    <dgm:cxn modelId="{AB3AC8E2-9051-49EE-A2C4-73D61F107D7E}" srcId="{39A608F0-7191-4312-8C1B-97A541ED320F}" destId="{19C0620E-A0DC-4F09-AD72-46C2FD7C72C1}" srcOrd="0" destOrd="0" parTransId="{CA268848-0B57-4550-94F1-FE66721A3CCE}" sibTransId="{E423B595-4A90-413A-9F02-03CA9B24E630}"/>
    <dgm:cxn modelId="{A02166F3-BC7C-754C-8621-E6269EF2F3BF}" type="presOf" srcId="{39A608F0-7191-4312-8C1B-97A541ED320F}" destId="{003BDD79-6337-5E4A-AE89-0B38005A7ECC}" srcOrd="0" destOrd="0" presId="urn:microsoft.com/office/officeart/2005/8/layout/vList2"/>
    <dgm:cxn modelId="{121CCF0F-F286-4B48-90D9-BF7D8A52E016}" type="presParOf" srcId="{003BDD79-6337-5E4A-AE89-0B38005A7ECC}" destId="{8E58A72A-C738-204A-BD39-836A7C5DCC4B}" srcOrd="0" destOrd="0" presId="urn:microsoft.com/office/officeart/2005/8/layout/vList2"/>
    <dgm:cxn modelId="{B61C9964-B558-E14E-AF51-419B93B801A5}" type="presParOf" srcId="{003BDD79-6337-5E4A-AE89-0B38005A7ECC}" destId="{07522FF8-2A6D-2149-A544-9DB4CED99C3F}" srcOrd="1" destOrd="0" presId="urn:microsoft.com/office/officeart/2005/8/layout/vList2"/>
    <dgm:cxn modelId="{DB57C6B0-9DE5-BB48-886B-988D429D5975}" type="presParOf" srcId="{003BDD79-6337-5E4A-AE89-0B38005A7ECC}" destId="{D4E93D8B-72D6-C84E-9927-EED4AE361404}" srcOrd="2" destOrd="0" presId="urn:microsoft.com/office/officeart/2005/8/layout/vList2"/>
    <dgm:cxn modelId="{12E0BF8A-9C3C-6547-9DDB-D978441B7C42}" type="presParOf" srcId="{003BDD79-6337-5E4A-AE89-0B38005A7ECC}" destId="{1A92D7E7-381C-114C-86E5-0EB5C8BC11D5}" srcOrd="3" destOrd="0" presId="urn:microsoft.com/office/officeart/2005/8/layout/vList2"/>
    <dgm:cxn modelId="{10535974-B571-8741-ABB8-6DD81AFB130C}" type="presParOf" srcId="{003BDD79-6337-5E4A-AE89-0B38005A7ECC}" destId="{BBBFD44D-4003-FB46-93D6-7CC4E4A0E61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BA4A76-CDF2-405C-9FCB-1765D84ED2F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062B944-D939-4EF7-90F6-2FF152425408}">
      <dgm:prSet/>
      <dgm:spPr>
        <a:solidFill>
          <a:srgbClr val="8A0008"/>
        </a:solidFill>
      </dgm:spPr>
      <dgm:t>
        <a:bodyPr/>
        <a:lstStyle/>
        <a:p>
          <a:r>
            <a:rPr lang="en-US" b="1" dirty="0"/>
            <a:t>More data </a:t>
          </a:r>
          <a:r>
            <a:rPr lang="en-US" dirty="0"/>
            <a:t>– scale-up data collection via the </a:t>
          </a:r>
          <a:r>
            <a:rPr lang="en-US" dirty="0" err="1"/>
            <a:t>MTurk</a:t>
          </a:r>
          <a:r>
            <a:rPr lang="en-US" dirty="0"/>
            <a:t> online worker platform</a:t>
          </a:r>
        </a:p>
      </dgm:t>
    </dgm:pt>
    <dgm:pt modelId="{F2E10794-95BA-4A1A-8311-7F76D99E8BC1}" type="parTrans" cxnId="{015B5090-EC3D-486D-9D01-579A94B4468A}">
      <dgm:prSet/>
      <dgm:spPr/>
      <dgm:t>
        <a:bodyPr/>
        <a:lstStyle/>
        <a:p>
          <a:endParaRPr lang="en-US"/>
        </a:p>
      </dgm:t>
    </dgm:pt>
    <dgm:pt modelId="{F706AF7B-BA64-42EE-87AF-DF6FAA00AF6F}" type="sibTrans" cxnId="{015B5090-EC3D-486D-9D01-579A94B4468A}">
      <dgm:prSet/>
      <dgm:spPr/>
      <dgm:t>
        <a:bodyPr/>
        <a:lstStyle/>
        <a:p>
          <a:endParaRPr lang="en-US"/>
        </a:p>
      </dgm:t>
    </dgm:pt>
    <dgm:pt modelId="{99C87426-1210-4831-BD0F-8D9EA3B3959D}">
      <dgm:prSet/>
      <dgm:spPr>
        <a:solidFill>
          <a:srgbClr val="A5363F"/>
        </a:solidFill>
      </dgm:spPr>
      <dgm:t>
        <a:bodyPr/>
        <a:lstStyle/>
        <a:p>
          <a:r>
            <a:rPr lang="en-US" dirty="0"/>
            <a:t>Try predicting </a:t>
          </a:r>
          <a:r>
            <a:rPr lang="en-US" b="1" dirty="0"/>
            <a:t>more types of task statistics</a:t>
          </a:r>
          <a:br>
            <a:rPr lang="en-US" b="1" dirty="0"/>
          </a:br>
          <a:r>
            <a:rPr lang="en-US" b="0" dirty="0"/>
            <a:t>(e.g., ones that incorporate human anticipation)</a:t>
          </a:r>
        </a:p>
      </dgm:t>
    </dgm:pt>
    <dgm:pt modelId="{630B305A-A145-4A1D-95F5-86C8F0C2D3BA}" type="parTrans" cxnId="{B653AD05-65E8-4D31-BA5A-BB595DD2AD46}">
      <dgm:prSet/>
      <dgm:spPr/>
      <dgm:t>
        <a:bodyPr/>
        <a:lstStyle/>
        <a:p>
          <a:endParaRPr lang="en-US"/>
        </a:p>
      </dgm:t>
    </dgm:pt>
    <dgm:pt modelId="{0D8A55D5-4C9C-43A3-9243-9E207ADA184C}" type="sibTrans" cxnId="{B653AD05-65E8-4D31-BA5A-BB595DD2AD46}">
      <dgm:prSet/>
      <dgm:spPr/>
      <dgm:t>
        <a:bodyPr/>
        <a:lstStyle/>
        <a:p>
          <a:endParaRPr lang="en-US"/>
        </a:p>
      </dgm:t>
    </dgm:pt>
    <dgm:pt modelId="{D12F24B0-826C-40EC-A471-345F8BFE91A3}">
      <dgm:prSet/>
      <dgm:spPr>
        <a:solidFill>
          <a:srgbClr val="A5363F"/>
        </a:solidFill>
      </dgm:spPr>
      <dgm:t>
        <a:bodyPr/>
        <a:lstStyle/>
        <a:p>
          <a:r>
            <a:rPr lang="en-US" b="0" dirty="0"/>
            <a:t>Explore</a:t>
          </a:r>
          <a:r>
            <a:rPr lang="en-US" b="1" dirty="0"/>
            <a:t> more reaction modalities</a:t>
          </a:r>
          <a:br>
            <a:rPr lang="en-US" b="1" dirty="0"/>
          </a:br>
          <a:r>
            <a:rPr lang="en-US" b="0" dirty="0"/>
            <a:t>(e.g., gaze, vocalizations, and gestures)</a:t>
          </a:r>
        </a:p>
      </dgm:t>
    </dgm:pt>
    <dgm:pt modelId="{6820596B-AE1C-491A-969B-2291AE3E8872}" type="parTrans" cxnId="{AA0A234B-F14F-46B0-838D-A870B48753F9}">
      <dgm:prSet/>
      <dgm:spPr/>
      <dgm:t>
        <a:bodyPr/>
        <a:lstStyle/>
        <a:p>
          <a:endParaRPr lang="en-US"/>
        </a:p>
      </dgm:t>
    </dgm:pt>
    <dgm:pt modelId="{C48AEAE2-997A-4357-ABCF-24EF9D173443}" type="sibTrans" cxnId="{AA0A234B-F14F-46B0-838D-A870B48753F9}">
      <dgm:prSet/>
      <dgm:spPr/>
      <dgm:t>
        <a:bodyPr/>
        <a:lstStyle/>
        <a:p>
          <a:endParaRPr lang="en-US"/>
        </a:p>
      </dgm:t>
    </dgm:pt>
    <dgm:pt modelId="{FD93D4CA-9453-4F99-94F4-22DC6AD6BAA4}">
      <dgm:prSet/>
      <dgm:spPr>
        <a:solidFill>
          <a:srgbClr val="A5000E"/>
        </a:solidFill>
      </dgm:spPr>
      <dgm:t>
        <a:bodyPr/>
        <a:lstStyle/>
        <a:p>
          <a:r>
            <a:rPr lang="en-US" b="0" dirty="0"/>
            <a:t>Adapt method to a</a:t>
          </a:r>
          <a:r>
            <a:rPr lang="en-US" dirty="0"/>
            <a:t> </a:t>
          </a:r>
          <a:r>
            <a:rPr lang="en-US" b="1" dirty="0"/>
            <a:t>wider range of tasks</a:t>
          </a:r>
          <a:br>
            <a:rPr lang="en-US" dirty="0"/>
          </a:br>
          <a:r>
            <a:rPr lang="en-US" dirty="0"/>
            <a:t>(e.g., with varying temporal characteristics)</a:t>
          </a:r>
          <a:endParaRPr lang="en-US" b="0" dirty="0"/>
        </a:p>
      </dgm:t>
    </dgm:pt>
    <dgm:pt modelId="{018DD701-6C6F-4EDA-A260-C2A78536E2EC}" type="parTrans" cxnId="{325E3215-99C3-40DE-A9CE-B8DE235FDE71}">
      <dgm:prSet/>
      <dgm:spPr/>
      <dgm:t>
        <a:bodyPr/>
        <a:lstStyle/>
        <a:p>
          <a:endParaRPr lang="en-US"/>
        </a:p>
      </dgm:t>
    </dgm:pt>
    <dgm:pt modelId="{60B9DCA5-C9E8-4460-BBF0-B7228DA5D0C6}" type="sibTrans" cxnId="{325E3215-99C3-40DE-A9CE-B8DE235FDE71}">
      <dgm:prSet/>
      <dgm:spPr/>
      <dgm:t>
        <a:bodyPr/>
        <a:lstStyle/>
        <a:p>
          <a:endParaRPr lang="en-US"/>
        </a:p>
      </dgm:t>
    </dgm:pt>
    <dgm:pt modelId="{0CCE3865-767E-4DD7-A108-C0CE928A53C5}">
      <dgm:prSet/>
      <dgm:spPr>
        <a:solidFill>
          <a:srgbClr val="8A0008"/>
        </a:solidFill>
      </dgm:spPr>
      <dgm:t>
        <a:bodyPr/>
        <a:lstStyle/>
        <a:p>
          <a:r>
            <a:rPr lang="en-US" b="0" dirty="0"/>
            <a:t>Extend to scenarios in which </a:t>
          </a:r>
          <a:r>
            <a:rPr lang="en-US" b="1" dirty="0"/>
            <a:t>humans are primarily attending to a different task</a:t>
          </a:r>
          <a:endParaRPr lang="en-US" b="0" dirty="0"/>
        </a:p>
      </dgm:t>
    </dgm:pt>
    <dgm:pt modelId="{9524545B-0050-467C-86FF-9B30C9BD9FDD}" type="parTrans" cxnId="{1EA22373-9CFD-4AC4-B888-44EB579626BD}">
      <dgm:prSet/>
      <dgm:spPr/>
      <dgm:t>
        <a:bodyPr/>
        <a:lstStyle/>
        <a:p>
          <a:endParaRPr lang="en-US"/>
        </a:p>
      </dgm:t>
    </dgm:pt>
    <dgm:pt modelId="{E50772A8-7A51-425F-865F-0F73DCA1D84E}" type="sibTrans" cxnId="{1EA22373-9CFD-4AC4-B888-44EB579626BD}">
      <dgm:prSet/>
      <dgm:spPr/>
      <dgm:t>
        <a:bodyPr/>
        <a:lstStyle/>
        <a:p>
          <a:endParaRPr lang="en-US"/>
        </a:p>
      </dgm:t>
    </dgm:pt>
    <dgm:pt modelId="{7E54A4D4-8183-2549-8408-B55AC339B2CA}" type="pres">
      <dgm:prSet presAssocID="{70BA4A76-CDF2-405C-9FCB-1765D84ED2FF}" presName="linear" presStyleCnt="0">
        <dgm:presLayoutVars>
          <dgm:animLvl val="lvl"/>
          <dgm:resizeHandles val="exact"/>
        </dgm:presLayoutVars>
      </dgm:prSet>
      <dgm:spPr/>
    </dgm:pt>
    <dgm:pt modelId="{669BF44B-ADF8-2842-AA1F-5583C5BEAB26}" type="pres">
      <dgm:prSet presAssocID="{3062B944-D939-4EF7-90F6-2FF152425408}" presName="parentText" presStyleLbl="node1" presStyleIdx="0" presStyleCnt="5">
        <dgm:presLayoutVars>
          <dgm:chMax val="0"/>
          <dgm:bulletEnabled val="1"/>
        </dgm:presLayoutVars>
      </dgm:prSet>
      <dgm:spPr/>
    </dgm:pt>
    <dgm:pt modelId="{E1405F6D-844C-B14A-AA30-D4494EC340D6}" type="pres">
      <dgm:prSet presAssocID="{F706AF7B-BA64-42EE-87AF-DF6FAA00AF6F}" presName="spacer" presStyleCnt="0"/>
      <dgm:spPr/>
    </dgm:pt>
    <dgm:pt modelId="{0AA3002F-E2D0-3841-8F19-FE94BADF25D6}" type="pres">
      <dgm:prSet presAssocID="{99C87426-1210-4831-BD0F-8D9EA3B3959D}" presName="parentText" presStyleLbl="node1" presStyleIdx="1" presStyleCnt="5">
        <dgm:presLayoutVars>
          <dgm:chMax val="0"/>
          <dgm:bulletEnabled val="1"/>
        </dgm:presLayoutVars>
      </dgm:prSet>
      <dgm:spPr/>
    </dgm:pt>
    <dgm:pt modelId="{B2F71882-0EE4-E843-90C0-A7248ED9C964}" type="pres">
      <dgm:prSet presAssocID="{0D8A55D5-4C9C-43A3-9243-9E207ADA184C}" presName="spacer" presStyleCnt="0"/>
      <dgm:spPr/>
    </dgm:pt>
    <dgm:pt modelId="{D22AEE52-92C3-4C24-835B-49476666C27D}" type="pres">
      <dgm:prSet presAssocID="{FD93D4CA-9453-4F99-94F4-22DC6AD6BAA4}" presName="parentText" presStyleLbl="node1" presStyleIdx="2" presStyleCnt="5">
        <dgm:presLayoutVars>
          <dgm:chMax val="0"/>
          <dgm:bulletEnabled val="1"/>
        </dgm:presLayoutVars>
      </dgm:prSet>
      <dgm:spPr/>
    </dgm:pt>
    <dgm:pt modelId="{598B28B7-472D-4999-B29C-FB505AD9E975}" type="pres">
      <dgm:prSet presAssocID="{60B9DCA5-C9E8-4460-BBF0-B7228DA5D0C6}" presName="spacer" presStyleCnt="0"/>
      <dgm:spPr/>
    </dgm:pt>
    <dgm:pt modelId="{1B0C800A-C0B3-4CFC-851B-839704A0D25C}" type="pres">
      <dgm:prSet presAssocID="{0CCE3865-767E-4DD7-A108-C0CE928A53C5}" presName="parentText" presStyleLbl="node1" presStyleIdx="3" presStyleCnt="5">
        <dgm:presLayoutVars>
          <dgm:chMax val="0"/>
          <dgm:bulletEnabled val="1"/>
        </dgm:presLayoutVars>
      </dgm:prSet>
      <dgm:spPr/>
    </dgm:pt>
    <dgm:pt modelId="{0588D538-6512-4E61-997C-F8992F15C662}" type="pres">
      <dgm:prSet presAssocID="{E50772A8-7A51-425F-865F-0F73DCA1D84E}" presName="spacer" presStyleCnt="0"/>
      <dgm:spPr/>
    </dgm:pt>
    <dgm:pt modelId="{2D0BA641-0452-CC45-93A8-84AA398EE7CC}" type="pres">
      <dgm:prSet presAssocID="{D12F24B0-826C-40EC-A471-345F8BFE91A3}" presName="parentText" presStyleLbl="node1" presStyleIdx="4" presStyleCnt="5">
        <dgm:presLayoutVars>
          <dgm:chMax val="0"/>
          <dgm:bulletEnabled val="1"/>
        </dgm:presLayoutVars>
      </dgm:prSet>
      <dgm:spPr/>
    </dgm:pt>
  </dgm:ptLst>
  <dgm:cxnLst>
    <dgm:cxn modelId="{B653AD05-65E8-4D31-BA5A-BB595DD2AD46}" srcId="{70BA4A76-CDF2-405C-9FCB-1765D84ED2FF}" destId="{99C87426-1210-4831-BD0F-8D9EA3B3959D}" srcOrd="1" destOrd="0" parTransId="{630B305A-A145-4A1D-95F5-86C8F0C2D3BA}" sibTransId="{0D8A55D5-4C9C-43A3-9243-9E207ADA184C}"/>
    <dgm:cxn modelId="{40841D0A-DD42-0742-8D43-CA25A43DD79A}" type="presOf" srcId="{70BA4A76-CDF2-405C-9FCB-1765D84ED2FF}" destId="{7E54A4D4-8183-2549-8408-B55AC339B2CA}" srcOrd="0" destOrd="0" presId="urn:microsoft.com/office/officeart/2005/8/layout/vList2"/>
    <dgm:cxn modelId="{DCFFFC10-A40C-5046-BD5A-472E99AB6553}" type="presOf" srcId="{D12F24B0-826C-40EC-A471-345F8BFE91A3}" destId="{2D0BA641-0452-CC45-93A8-84AA398EE7CC}" srcOrd="0" destOrd="0" presId="urn:microsoft.com/office/officeart/2005/8/layout/vList2"/>
    <dgm:cxn modelId="{325E3215-99C3-40DE-A9CE-B8DE235FDE71}" srcId="{70BA4A76-CDF2-405C-9FCB-1765D84ED2FF}" destId="{FD93D4CA-9453-4F99-94F4-22DC6AD6BAA4}" srcOrd="2" destOrd="0" parTransId="{018DD701-6C6F-4EDA-A260-C2A78536E2EC}" sibTransId="{60B9DCA5-C9E8-4460-BBF0-B7228DA5D0C6}"/>
    <dgm:cxn modelId="{AA0A234B-F14F-46B0-838D-A870B48753F9}" srcId="{70BA4A76-CDF2-405C-9FCB-1765D84ED2FF}" destId="{D12F24B0-826C-40EC-A471-345F8BFE91A3}" srcOrd="4" destOrd="0" parTransId="{6820596B-AE1C-491A-969B-2291AE3E8872}" sibTransId="{C48AEAE2-997A-4357-ABCF-24EF9D173443}"/>
    <dgm:cxn modelId="{33ED2F6D-593D-4DC3-9C17-153119B0D12A}" type="presOf" srcId="{FD93D4CA-9453-4F99-94F4-22DC6AD6BAA4}" destId="{D22AEE52-92C3-4C24-835B-49476666C27D}" srcOrd="0" destOrd="0" presId="urn:microsoft.com/office/officeart/2005/8/layout/vList2"/>
    <dgm:cxn modelId="{1EA22373-9CFD-4AC4-B888-44EB579626BD}" srcId="{70BA4A76-CDF2-405C-9FCB-1765D84ED2FF}" destId="{0CCE3865-767E-4DD7-A108-C0CE928A53C5}" srcOrd="3" destOrd="0" parTransId="{9524545B-0050-467C-86FF-9B30C9BD9FDD}" sibTransId="{E50772A8-7A51-425F-865F-0F73DCA1D84E}"/>
    <dgm:cxn modelId="{015B5090-EC3D-486D-9D01-579A94B4468A}" srcId="{70BA4A76-CDF2-405C-9FCB-1765D84ED2FF}" destId="{3062B944-D939-4EF7-90F6-2FF152425408}" srcOrd="0" destOrd="0" parTransId="{F2E10794-95BA-4A1A-8311-7F76D99E8BC1}" sibTransId="{F706AF7B-BA64-42EE-87AF-DF6FAA00AF6F}"/>
    <dgm:cxn modelId="{917D7ACD-476F-9A4A-AF7F-3154D8EB30AF}" type="presOf" srcId="{3062B944-D939-4EF7-90F6-2FF152425408}" destId="{669BF44B-ADF8-2842-AA1F-5583C5BEAB26}" srcOrd="0" destOrd="0" presId="urn:microsoft.com/office/officeart/2005/8/layout/vList2"/>
    <dgm:cxn modelId="{544C2CDE-CF14-4374-9BE4-BEFFFE90C140}" type="presOf" srcId="{0CCE3865-767E-4DD7-A108-C0CE928A53C5}" destId="{1B0C800A-C0B3-4CFC-851B-839704A0D25C}" srcOrd="0" destOrd="0" presId="urn:microsoft.com/office/officeart/2005/8/layout/vList2"/>
    <dgm:cxn modelId="{FCACDAE4-633F-C34C-83EA-AF498723C7B1}" type="presOf" srcId="{99C87426-1210-4831-BD0F-8D9EA3B3959D}" destId="{0AA3002F-E2D0-3841-8F19-FE94BADF25D6}" srcOrd="0" destOrd="0" presId="urn:microsoft.com/office/officeart/2005/8/layout/vList2"/>
    <dgm:cxn modelId="{DEA141D4-9F4C-1E42-BE96-E83D52F184B6}" type="presParOf" srcId="{7E54A4D4-8183-2549-8408-B55AC339B2CA}" destId="{669BF44B-ADF8-2842-AA1F-5583C5BEAB26}" srcOrd="0" destOrd="0" presId="urn:microsoft.com/office/officeart/2005/8/layout/vList2"/>
    <dgm:cxn modelId="{4384C93C-B0A4-644B-AE09-D472A859ED8B}" type="presParOf" srcId="{7E54A4D4-8183-2549-8408-B55AC339B2CA}" destId="{E1405F6D-844C-B14A-AA30-D4494EC340D6}" srcOrd="1" destOrd="0" presId="urn:microsoft.com/office/officeart/2005/8/layout/vList2"/>
    <dgm:cxn modelId="{5BB5EA3C-6E66-6746-8F87-C2E93111481D}" type="presParOf" srcId="{7E54A4D4-8183-2549-8408-B55AC339B2CA}" destId="{0AA3002F-E2D0-3841-8F19-FE94BADF25D6}" srcOrd="2" destOrd="0" presId="urn:microsoft.com/office/officeart/2005/8/layout/vList2"/>
    <dgm:cxn modelId="{BADF5886-8147-E346-A952-9515D47081C3}" type="presParOf" srcId="{7E54A4D4-8183-2549-8408-B55AC339B2CA}" destId="{B2F71882-0EE4-E843-90C0-A7248ED9C964}" srcOrd="3" destOrd="0" presId="urn:microsoft.com/office/officeart/2005/8/layout/vList2"/>
    <dgm:cxn modelId="{553171E7-61EE-4B09-9772-A96530CAFEB9}" type="presParOf" srcId="{7E54A4D4-8183-2549-8408-B55AC339B2CA}" destId="{D22AEE52-92C3-4C24-835B-49476666C27D}" srcOrd="4" destOrd="0" presId="urn:microsoft.com/office/officeart/2005/8/layout/vList2"/>
    <dgm:cxn modelId="{A141BE9C-BD7D-44EC-A544-E4362A6742B7}" type="presParOf" srcId="{7E54A4D4-8183-2549-8408-B55AC339B2CA}" destId="{598B28B7-472D-4999-B29C-FB505AD9E975}" srcOrd="5" destOrd="0" presId="urn:microsoft.com/office/officeart/2005/8/layout/vList2"/>
    <dgm:cxn modelId="{1181FF09-53F3-4B76-A683-434DF70A6FFB}" type="presParOf" srcId="{7E54A4D4-8183-2549-8408-B55AC339B2CA}" destId="{1B0C800A-C0B3-4CFC-851B-839704A0D25C}" srcOrd="6" destOrd="0" presId="urn:microsoft.com/office/officeart/2005/8/layout/vList2"/>
    <dgm:cxn modelId="{DBBA40F1-555B-4FE3-8165-6EF8E74D27C6}" type="presParOf" srcId="{7E54A4D4-8183-2549-8408-B55AC339B2CA}" destId="{0588D538-6512-4E61-997C-F8992F15C662}" srcOrd="7" destOrd="0" presId="urn:microsoft.com/office/officeart/2005/8/layout/vList2"/>
    <dgm:cxn modelId="{4A079C99-1AFF-644A-A218-E57C27DF7A26}" type="presParOf" srcId="{7E54A4D4-8183-2549-8408-B55AC339B2CA}" destId="{2D0BA641-0452-CC45-93A8-84AA398EE7C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8A72A-C738-204A-BD39-836A7C5DCC4B}">
      <dsp:nvSpPr>
        <dsp:cNvPr id="0" name=""/>
        <dsp:cNvSpPr/>
      </dsp:nvSpPr>
      <dsp:spPr>
        <a:xfrm>
          <a:off x="0" y="445743"/>
          <a:ext cx="6513603" cy="1620486"/>
        </a:xfrm>
        <a:prstGeom prst="roundRect">
          <a:avLst/>
        </a:prstGeom>
        <a:solidFill>
          <a:srgbClr val="7185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A private experimental setting reduces distraction </a:t>
          </a:r>
          <a:r>
            <a:rPr lang="en-US" sz="2300" kern="1200" dirty="0">
              <a:sym typeface="Wingdings" panose="05000000000000000000" pitchFamily="2" charset="2"/>
            </a:rPr>
            <a:t></a:t>
          </a:r>
          <a:r>
            <a:rPr lang="en-US" sz="2300" kern="1200" dirty="0"/>
            <a:t> less need to determine whether the subject is reacting to the agent or something else</a:t>
          </a:r>
        </a:p>
      </dsp:txBody>
      <dsp:txXfrm>
        <a:off x="79106" y="524849"/>
        <a:ext cx="6355391" cy="1462274"/>
      </dsp:txXfrm>
    </dsp:sp>
    <dsp:sp modelId="{D4E93D8B-72D6-C84E-9927-EED4AE361404}">
      <dsp:nvSpPr>
        <dsp:cNvPr id="0" name=""/>
        <dsp:cNvSpPr/>
      </dsp:nvSpPr>
      <dsp:spPr>
        <a:xfrm>
          <a:off x="0" y="2132469"/>
          <a:ext cx="6513603" cy="1620486"/>
        </a:xfrm>
        <a:prstGeom prst="roundRect">
          <a:avLst/>
        </a:prstGeom>
        <a:solidFill>
          <a:srgbClr val="DAB1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Avoiding the question of </a:t>
          </a:r>
          <a:r>
            <a:rPr lang="en-US" sz="2300" b="1" kern="1200" dirty="0"/>
            <a:t>how people’s behavior will change if they know they are influencing the system</a:t>
          </a:r>
        </a:p>
      </dsp:txBody>
      <dsp:txXfrm>
        <a:off x="79106" y="2211575"/>
        <a:ext cx="6355391" cy="1462274"/>
      </dsp:txXfrm>
    </dsp:sp>
    <dsp:sp modelId="{BBBFD44D-4003-FB46-93D6-7CC4E4A0E612}">
      <dsp:nvSpPr>
        <dsp:cNvPr id="0" name=""/>
        <dsp:cNvSpPr/>
      </dsp:nvSpPr>
      <dsp:spPr>
        <a:xfrm>
          <a:off x="0" y="3819196"/>
          <a:ext cx="6513603" cy="1620486"/>
        </a:xfrm>
        <a:prstGeom prst="roundRect">
          <a:avLst/>
        </a:prstGeom>
        <a:solidFill>
          <a:srgbClr val="BE9A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Friendly tasks were chosen</a:t>
          </a:r>
          <a:r>
            <a:rPr lang="en-US" sz="2300" b="0" kern="1200" dirty="0"/>
            <a:t>: (1) Reaction mapping has predetermined discrete reward classes. (2) Tasks are pseudo-bandit (where state has little impact on return beyond near-term reward).</a:t>
          </a:r>
        </a:p>
      </dsp:txBody>
      <dsp:txXfrm>
        <a:off x="79106" y="3898302"/>
        <a:ext cx="6355391" cy="1462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BF44B-ADF8-2842-AA1F-5583C5BEAB26}">
      <dsp:nvSpPr>
        <dsp:cNvPr id="0" name=""/>
        <dsp:cNvSpPr/>
      </dsp:nvSpPr>
      <dsp:spPr>
        <a:xfrm>
          <a:off x="0" y="312463"/>
          <a:ext cx="6513603" cy="994500"/>
        </a:xfrm>
        <a:prstGeom prst="roundRect">
          <a:avLst/>
        </a:prstGeom>
        <a:solidFill>
          <a:srgbClr val="8A000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More data </a:t>
          </a:r>
          <a:r>
            <a:rPr lang="en-US" sz="2500" kern="1200" dirty="0"/>
            <a:t>– scale-up data collection via the </a:t>
          </a:r>
          <a:r>
            <a:rPr lang="en-US" sz="2500" kern="1200" dirty="0" err="1"/>
            <a:t>MTurk</a:t>
          </a:r>
          <a:r>
            <a:rPr lang="en-US" sz="2500" kern="1200" dirty="0"/>
            <a:t> online worker platform</a:t>
          </a:r>
        </a:p>
      </dsp:txBody>
      <dsp:txXfrm>
        <a:off x="48547" y="361010"/>
        <a:ext cx="6416509" cy="897406"/>
      </dsp:txXfrm>
    </dsp:sp>
    <dsp:sp modelId="{0AA3002F-E2D0-3841-8F19-FE94BADF25D6}">
      <dsp:nvSpPr>
        <dsp:cNvPr id="0" name=""/>
        <dsp:cNvSpPr/>
      </dsp:nvSpPr>
      <dsp:spPr>
        <a:xfrm>
          <a:off x="0" y="1378963"/>
          <a:ext cx="6513603" cy="994500"/>
        </a:xfrm>
        <a:prstGeom prst="roundRect">
          <a:avLst/>
        </a:prstGeom>
        <a:solidFill>
          <a:srgbClr val="A53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Try predicting </a:t>
          </a:r>
          <a:r>
            <a:rPr lang="en-US" sz="2500" b="1" kern="1200" dirty="0"/>
            <a:t>more types of task statistics</a:t>
          </a:r>
          <a:br>
            <a:rPr lang="en-US" sz="2500" b="1" kern="1200" dirty="0"/>
          </a:br>
          <a:r>
            <a:rPr lang="en-US" sz="2500" b="0" kern="1200" dirty="0"/>
            <a:t>(e.g., ones that incorporate human anticipation)</a:t>
          </a:r>
        </a:p>
      </dsp:txBody>
      <dsp:txXfrm>
        <a:off x="48547" y="1427510"/>
        <a:ext cx="6416509" cy="897406"/>
      </dsp:txXfrm>
    </dsp:sp>
    <dsp:sp modelId="{D22AEE52-92C3-4C24-835B-49476666C27D}">
      <dsp:nvSpPr>
        <dsp:cNvPr id="0" name=""/>
        <dsp:cNvSpPr/>
      </dsp:nvSpPr>
      <dsp:spPr>
        <a:xfrm>
          <a:off x="0" y="2445463"/>
          <a:ext cx="6513603" cy="994500"/>
        </a:xfrm>
        <a:prstGeom prst="roundRect">
          <a:avLst/>
        </a:prstGeom>
        <a:solidFill>
          <a:srgbClr val="A5000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kern="1200" dirty="0"/>
            <a:t>Adapt method to a</a:t>
          </a:r>
          <a:r>
            <a:rPr lang="en-US" sz="2500" kern="1200" dirty="0"/>
            <a:t> </a:t>
          </a:r>
          <a:r>
            <a:rPr lang="en-US" sz="2500" b="1" kern="1200" dirty="0"/>
            <a:t>wider range of tasks</a:t>
          </a:r>
          <a:br>
            <a:rPr lang="en-US" sz="2500" kern="1200" dirty="0"/>
          </a:br>
          <a:r>
            <a:rPr lang="en-US" sz="2500" kern="1200" dirty="0"/>
            <a:t>(e.g., with varying temporal characteristics)</a:t>
          </a:r>
          <a:endParaRPr lang="en-US" sz="2500" b="0" kern="1200" dirty="0"/>
        </a:p>
      </dsp:txBody>
      <dsp:txXfrm>
        <a:off x="48547" y="2494010"/>
        <a:ext cx="6416509" cy="897406"/>
      </dsp:txXfrm>
    </dsp:sp>
    <dsp:sp modelId="{1B0C800A-C0B3-4CFC-851B-839704A0D25C}">
      <dsp:nvSpPr>
        <dsp:cNvPr id="0" name=""/>
        <dsp:cNvSpPr/>
      </dsp:nvSpPr>
      <dsp:spPr>
        <a:xfrm>
          <a:off x="0" y="3511963"/>
          <a:ext cx="6513603" cy="994500"/>
        </a:xfrm>
        <a:prstGeom prst="roundRect">
          <a:avLst/>
        </a:prstGeom>
        <a:solidFill>
          <a:srgbClr val="8A000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kern="1200" dirty="0"/>
            <a:t>Extend to scenarios in which </a:t>
          </a:r>
          <a:r>
            <a:rPr lang="en-US" sz="2500" b="1" kern="1200" dirty="0"/>
            <a:t>humans are primarily attending to a different task</a:t>
          </a:r>
          <a:endParaRPr lang="en-US" sz="2500" b="0" kern="1200" dirty="0"/>
        </a:p>
      </dsp:txBody>
      <dsp:txXfrm>
        <a:off x="48547" y="3560510"/>
        <a:ext cx="6416509" cy="897406"/>
      </dsp:txXfrm>
    </dsp:sp>
    <dsp:sp modelId="{2D0BA641-0452-CC45-93A8-84AA398EE7CC}">
      <dsp:nvSpPr>
        <dsp:cNvPr id="0" name=""/>
        <dsp:cNvSpPr/>
      </dsp:nvSpPr>
      <dsp:spPr>
        <a:xfrm>
          <a:off x="0" y="4578463"/>
          <a:ext cx="6513603" cy="994500"/>
        </a:xfrm>
        <a:prstGeom prst="roundRect">
          <a:avLst/>
        </a:prstGeom>
        <a:solidFill>
          <a:srgbClr val="A53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kern="1200" dirty="0"/>
            <a:t>Explore</a:t>
          </a:r>
          <a:r>
            <a:rPr lang="en-US" sz="2500" b="1" kern="1200" dirty="0"/>
            <a:t> more reaction modalities</a:t>
          </a:r>
          <a:br>
            <a:rPr lang="en-US" sz="2500" b="1" kern="1200" dirty="0"/>
          </a:br>
          <a:r>
            <a:rPr lang="en-US" sz="2500" b="0" kern="1200" dirty="0"/>
            <a:t>(e.g., gaze, vocalizations, and gestures)</a:t>
          </a:r>
        </a:p>
      </dsp:txBody>
      <dsp:txXfrm>
        <a:off x="48547" y="4627010"/>
        <a:ext cx="6416509" cy="8974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FA5961-E3F5-6441-9D9B-A6ED92ABC64A}" type="datetimeFigureOut">
              <a:rPr lang="en-US" smtClean="0"/>
              <a:t>11/18/20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772B4-AA3C-9D43-975A-1BE11F065F63}" type="slidenum">
              <a:rPr lang="en-US" smtClean="0"/>
              <a:t>‹#›</a:t>
            </a:fld>
            <a:endParaRPr lang="en-US"/>
          </a:p>
        </p:txBody>
      </p:sp>
    </p:spTree>
    <p:extLst>
      <p:ext uri="{BB962C8B-B14F-4D97-AF65-F5344CB8AC3E}">
        <p14:creationId xmlns:p14="http://schemas.microsoft.com/office/powerpoint/2010/main" val="1207035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772B4-AA3C-9D43-975A-1BE11F065F63}" type="slidenum">
              <a:rPr lang="en-US" smtClean="0"/>
              <a:t>1</a:t>
            </a:fld>
            <a:endParaRPr lang="en-US"/>
          </a:p>
        </p:txBody>
      </p:sp>
    </p:spTree>
    <p:extLst>
      <p:ext uri="{BB962C8B-B14F-4D97-AF65-F5344CB8AC3E}">
        <p14:creationId xmlns:p14="http://schemas.microsoft.com/office/powerpoint/2010/main" val="3366146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431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6161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107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0851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804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252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772B4-AA3C-9D43-975A-1BE11F065F63}" type="slidenum">
              <a:rPr lang="en-US" smtClean="0"/>
              <a:t>28</a:t>
            </a:fld>
            <a:endParaRPr lang="en-US"/>
          </a:p>
        </p:txBody>
      </p:sp>
    </p:spTree>
    <p:extLst>
      <p:ext uri="{BB962C8B-B14F-4D97-AF65-F5344CB8AC3E}">
        <p14:creationId xmlns:p14="http://schemas.microsoft.com/office/powerpoint/2010/main" val="1613911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unconditioned group</a:t>
            </a:r>
          </a:p>
          <a:p>
            <a:r>
              <a:rPr lang="en-US" dirty="0"/>
              <a:t>Correct mapping – Red = very good; blue = very bad; yellow = bad</a:t>
            </a:r>
          </a:p>
        </p:txBody>
      </p:sp>
      <p:sp>
        <p:nvSpPr>
          <p:cNvPr id="4" name="Slide Number Placeholder 3"/>
          <p:cNvSpPr>
            <a:spLocks noGrp="1"/>
          </p:cNvSpPr>
          <p:nvPr>
            <p:ph type="sldNum" sz="quarter" idx="5"/>
          </p:nvPr>
        </p:nvSpPr>
        <p:spPr/>
        <p:txBody>
          <a:bodyPr/>
          <a:lstStyle/>
          <a:p>
            <a:fld id="{6DB772B4-AA3C-9D43-975A-1BE11F065F63}" type="slidenum">
              <a:rPr lang="en-US" smtClean="0"/>
              <a:t>29</a:t>
            </a:fld>
            <a:endParaRPr lang="en-US"/>
          </a:p>
        </p:txBody>
      </p:sp>
    </p:spTree>
    <p:extLst>
      <p:ext uri="{BB962C8B-B14F-4D97-AF65-F5344CB8AC3E}">
        <p14:creationId xmlns:p14="http://schemas.microsoft.com/office/powerpoint/2010/main" val="1086662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437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05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772B4-AA3C-9D43-975A-1BE11F065F63}" type="slidenum">
              <a:rPr lang="en-US" smtClean="0"/>
              <a:t>2</a:t>
            </a:fld>
            <a:endParaRPr lang="en-US"/>
          </a:p>
        </p:txBody>
      </p:sp>
    </p:spTree>
    <p:extLst>
      <p:ext uri="{BB962C8B-B14F-4D97-AF65-F5344CB8AC3E}">
        <p14:creationId xmlns:p14="http://schemas.microsoft.com/office/powerpoint/2010/main" val="1170814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9933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4307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589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Model</a:t>
            </a:r>
            <a:r>
              <a:rPr lang="en-US" sz="1200" b="0" i="0" u="none" strike="noStrike" kern="1200" dirty="0">
                <a:solidFill>
                  <a:schemeClr val="tx1"/>
                </a:solidFill>
                <a:effectLst/>
                <a:latin typeface="+mn-lt"/>
                <a:ea typeface="+mn-ea"/>
                <a:cs typeface="+mn-cs"/>
              </a:rPr>
              <a:t>: Transformer Model 3 fc layer + dropout (0.5) + 8 heads (2 </a:t>
            </a:r>
            <a:r>
              <a:rPr lang="en-US" sz="1200" b="0" i="0" u="none" strike="noStrike" kern="1200" dirty="0" err="1">
                <a:solidFill>
                  <a:schemeClr val="tx1"/>
                </a:solidFill>
                <a:effectLst/>
                <a:latin typeface="+mn-lt"/>
                <a:ea typeface="+mn-ea"/>
                <a:cs typeface="+mn-cs"/>
              </a:rPr>
              <a:t>tfmr</a:t>
            </a:r>
            <a:r>
              <a:rPr lang="en-US" sz="1200" b="0" i="0" u="none" strike="noStrike" kern="1200" dirty="0">
                <a:solidFill>
                  <a:schemeClr val="tx1"/>
                </a:solidFill>
                <a:effectLst/>
                <a:latin typeface="+mn-lt"/>
                <a:ea typeface="+mn-ea"/>
                <a:cs typeface="+mn-cs"/>
              </a:rPr>
              <a:t> layers)</a:t>
            </a:r>
            <a:endParaRPr lang="en-US" b="0" dirty="0">
              <a:effectLst/>
            </a:endParaRPr>
          </a:p>
          <a:p>
            <a:pPr rtl="0"/>
            <a:r>
              <a:rPr lang="en-US" sz="1200" b="0" i="0" u="none" strike="noStrike" kern="1200" dirty="0">
                <a:solidFill>
                  <a:schemeClr val="tx1"/>
                </a:solidFill>
                <a:effectLst/>
                <a:latin typeface="+mn-lt"/>
                <a:ea typeface="+mn-ea"/>
                <a:cs typeface="+mn-cs"/>
              </a:rPr>
              <a:t>Modular net for processing inputs</a:t>
            </a:r>
            <a:endParaRPr lang="en-US" b="0" dirty="0">
              <a:effectLst/>
            </a:endParaRPr>
          </a:p>
          <a:p>
            <a:pPr rtl="0"/>
            <a:r>
              <a:rPr lang="en-US" sz="1200" b="1" i="0" u="none" strike="noStrike" kern="1200" dirty="0">
                <a:solidFill>
                  <a:schemeClr val="tx1"/>
                </a:solidFill>
                <a:effectLst/>
                <a:latin typeface="+mn-lt"/>
                <a:ea typeface="+mn-ea"/>
                <a:cs typeface="+mn-cs"/>
              </a:rPr>
              <a:t>Learning rate</a:t>
            </a:r>
            <a:r>
              <a:rPr lang="en-US" sz="1200" b="0" i="0" u="none" strike="noStrike" kern="1200" dirty="0">
                <a:solidFill>
                  <a:schemeClr val="tx1"/>
                </a:solidFill>
                <a:effectLst/>
                <a:latin typeface="+mn-lt"/>
                <a:ea typeface="+mn-ea"/>
                <a:cs typeface="+mn-cs"/>
              </a:rPr>
              <a:t>: 0.0001</a:t>
            </a:r>
            <a:endParaRPr lang="en-US" b="0" dirty="0">
              <a:effectLst/>
            </a:endParaRPr>
          </a:p>
          <a:p>
            <a:pPr rtl="0"/>
            <a:r>
              <a:rPr lang="en-US" sz="1200" b="1" i="0" u="none" strike="noStrike" kern="1200" dirty="0">
                <a:solidFill>
                  <a:schemeClr val="tx1"/>
                </a:solidFill>
                <a:effectLst/>
                <a:latin typeface="+mn-lt"/>
                <a:ea typeface="+mn-ea"/>
                <a:cs typeface="+mn-cs"/>
              </a:rPr>
              <a:t>Optimization</a:t>
            </a:r>
            <a:r>
              <a:rPr lang="en-US" sz="1200" b="0" i="0" u="none" strike="noStrike" kern="1200" dirty="0">
                <a:solidFill>
                  <a:schemeClr val="tx1"/>
                </a:solidFill>
                <a:effectLst/>
                <a:latin typeface="+mn-lt"/>
                <a:ea typeface="+mn-ea"/>
                <a:cs typeface="+mn-cs"/>
              </a:rPr>
              <a:t>: Adam</a:t>
            </a:r>
            <a:endParaRPr lang="en-US" b="0" dirty="0">
              <a:effectLst/>
            </a:endParaRPr>
          </a:p>
          <a:p>
            <a:pPr rtl="0"/>
            <a:r>
              <a:rPr lang="en-US" sz="1200" b="1" i="0" u="none" strike="noStrike" kern="1200" dirty="0">
                <a:solidFill>
                  <a:schemeClr val="tx1"/>
                </a:solidFill>
                <a:effectLst/>
                <a:latin typeface="+mn-lt"/>
                <a:ea typeface="+mn-ea"/>
                <a:cs typeface="+mn-cs"/>
              </a:rPr>
              <a:t>Activation</a:t>
            </a:r>
            <a:r>
              <a:rPr lang="en-US" sz="1200" b="0" i="0" u="none" strike="noStrike" kern="1200" dirty="0">
                <a:solidFill>
                  <a:schemeClr val="tx1"/>
                </a:solidFill>
                <a:effectLst/>
                <a:latin typeface="+mn-lt"/>
                <a:ea typeface="+mn-ea"/>
                <a:cs typeface="+mn-cs"/>
              </a:rPr>
              <a:t>: Leaky </a:t>
            </a:r>
            <a:r>
              <a:rPr lang="en-US" sz="1200" b="0" i="0" u="none" strike="noStrike" kern="1200" dirty="0" err="1">
                <a:solidFill>
                  <a:schemeClr val="tx1"/>
                </a:solidFill>
                <a:effectLst/>
                <a:latin typeface="+mn-lt"/>
                <a:ea typeface="+mn-ea"/>
                <a:cs typeface="+mn-cs"/>
              </a:rPr>
              <a:t>ReLu</a:t>
            </a:r>
            <a:r>
              <a:rPr lang="en-US" sz="1200" b="0" i="0" u="none" strike="noStrike" kern="1200" dirty="0">
                <a:solidFill>
                  <a:schemeClr val="tx1"/>
                </a:solidFill>
                <a:effectLst/>
                <a:latin typeface="+mn-lt"/>
                <a:ea typeface="+mn-ea"/>
                <a:cs typeface="+mn-cs"/>
              </a:rPr>
              <a:t> (all hidden layers)</a:t>
            </a:r>
            <a:endParaRPr lang="en-US" b="0" dirty="0">
              <a:effectLst/>
            </a:endParaRPr>
          </a:p>
          <a:p>
            <a:pPr rtl="0"/>
            <a:r>
              <a:rPr lang="en-US" sz="1200" b="1" i="0" u="none" strike="noStrike" kern="1200" dirty="0">
                <a:solidFill>
                  <a:schemeClr val="tx1"/>
                </a:solidFill>
                <a:effectLst/>
                <a:latin typeface="+mn-lt"/>
                <a:ea typeface="+mn-ea"/>
                <a:cs typeface="+mn-cs"/>
              </a:rPr>
              <a:t>Input</a:t>
            </a:r>
            <a:r>
              <a:rPr lang="en-US" sz="1200" b="0" i="0" u="none" strike="noStrike" kern="1200" dirty="0">
                <a:solidFill>
                  <a:schemeClr val="tx1"/>
                </a:solidFill>
                <a:effectLst/>
                <a:latin typeface="+mn-lt"/>
                <a:ea typeface="+mn-ea"/>
                <a:cs typeface="+mn-cs"/>
              </a:rPr>
              <a:t>: 14 * 698 = 14 sequential detection-frame features (</a:t>
            </a:r>
            <a:r>
              <a:rPr lang="en-US" sz="1200" b="0" i="0" u="none" strike="noStrike" kern="1200" dirty="0" err="1">
                <a:solidFill>
                  <a:schemeClr val="tx1"/>
                </a:solidFill>
                <a:effectLst/>
                <a:latin typeface="+mn-lt"/>
                <a:ea typeface="+mn-ea"/>
                <a:cs typeface="+mn-cs"/>
              </a:rPr>
              <a:t>VGG+landmark+facs+pose+pmd</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1" i="0" u="none" strike="noStrike" kern="1200" dirty="0">
                <a:solidFill>
                  <a:schemeClr val="tx1"/>
                </a:solidFill>
                <a:effectLst/>
                <a:latin typeface="+mn-lt"/>
                <a:ea typeface="+mn-ea"/>
                <a:cs typeface="+mn-cs"/>
              </a:rPr>
              <a:t>Two Stage Class Balancing </a:t>
            </a:r>
            <a:endParaRPr lang="en-US" b="0" dirty="0">
              <a:effectLst/>
            </a:endParaRPr>
          </a:p>
          <a:p>
            <a:pPr rtl="0"/>
            <a:r>
              <a:rPr lang="en-US" sz="1200" b="1" i="0" u="none" strike="noStrike" kern="1200" dirty="0">
                <a:solidFill>
                  <a:schemeClr val="tx1"/>
                </a:solidFill>
                <a:effectLst/>
                <a:latin typeface="+mn-lt"/>
                <a:ea typeface="+mn-ea"/>
                <a:cs typeface="+mn-cs"/>
              </a:rPr>
              <a:t>Output</a:t>
            </a:r>
            <a:r>
              <a:rPr lang="en-US" sz="1200" b="0" i="0" u="none" strike="noStrike" kern="1200" dirty="0">
                <a:solidFill>
                  <a:schemeClr val="tx1"/>
                </a:solidFill>
                <a:effectLst/>
                <a:latin typeface="+mn-lt"/>
                <a:ea typeface="+mn-ea"/>
                <a:cs typeface="+mn-cs"/>
              </a:rPr>
              <a:t>: 4 classes</a:t>
            </a:r>
            <a:endParaRPr lang="en-US" b="0" dirty="0">
              <a:effectLst/>
            </a:endParaRPr>
          </a:p>
          <a:p>
            <a:r>
              <a:rPr lang="en-US" sz="1200" b="1" i="0" u="none" strike="noStrike" kern="1200" dirty="0">
                <a:solidFill>
                  <a:schemeClr val="tx1"/>
                </a:solidFill>
                <a:effectLst/>
                <a:latin typeface="+mn-lt"/>
                <a:ea typeface="+mn-ea"/>
                <a:cs typeface="+mn-cs"/>
              </a:rPr>
              <a:t>Label</a:t>
            </a:r>
            <a:r>
              <a:rPr lang="en-US" sz="1200" b="0" i="0" u="none" strike="noStrike" kern="1200" dirty="0">
                <a:solidFill>
                  <a:schemeClr val="tx1"/>
                </a:solidFill>
                <a:effectLst/>
                <a:latin typeface="+mn-lt"/>
                <a:ea typeface="+mn-ea"/>
                <a:cs typeface="+mn-cs"/>
              </a:rPr>
              <a:t>: Reward</a:t>
            </a:r>
            <a:endParaRPr lang="en-US" dirty="0"/>
          </a:p>
        </p:txBody>
      </p:sp>
      <p:sp>
        <p:nvSpPr>
          <p:cNvPr id="4" name="Slide Number Placeholder 3"/>
          <p:cNvSpPr>
            <a:spLocks noGrp="1"/>
          </p:cNvSpPr>
          <p:nvPr>
            <p:ph type="sldNum" sz="quarter" idx="5"/>
          </p:nvPr>
        </p:nvSpPr>
        <p:spPr/>
        <p:txBody>
          <a:bodyPr/>
          <a:lstStyle/>
          <a:p>
            <a:fld id="{6DB772B4-AA3C-9D43-975A-1BE11F065F63}" type="slidenum">
              <a:rPr lang="en-US" smtClean="0"/>
              <a:t>42</a:t>
            </a:fld>
            <a:endParaRPr lang="en-US"/>
          </a:p>
        </p:txBody>
      </p:sp>
    </p:spTree>
    <p:extLst>
      <p:ext uri="{BB962C8B-B14F-4D97-AF65-F5344CB8AC3E}">
        <p14:creationId xmlns:p14="http://schemas.microsoft.com/office/powerpoint/2010/main" val="1694324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Model</a:t>
            </a:r>
            <a:r>
              <a:rPr lang="en-US" sz="1200" b="0" i="0" u="none" strike="noStrike" kern="1200" dirty="0">
                <a:solidFill>
                  <a:schemeClr val="tx1"/>
                </a:solidFill>
                <a:effectLst/>
                <a:latin typeface="+mn-lt"/>
                <a:ea typeface="+mn-ea"/>
                <a:cs typeface="+mn-cs"/>
              </a:rPr>
              <a:t>: Transformer Model 3 fc layer + dropout (0.5) + 8 heads (2 </a:t>
            </a:r>
            <a:r>
              <a:rPr lang="en-US" sz="1200" b="0" i="0" u="none" strike="noStrike" kern="1200" dirty="0" err="1">
                <a:solidFill>
                  <a:schemeClr val="tx1"/>
                </a:solidFill>
                <a:effectLst/>
                <a:latin typeface="+mn-lt"/>
                <a:ea typeface="+mn-ea"/>
                <a:cs typeface="+mn-cs"/>
              </a:rPr>
              <a:t>tfmr</a:t>
            </a:r>
            <a:r>
              <a:rPr lang="en-US" sz="1200" b="0" i="0" u="none" strike="noStrike" kern="1200" dirty="0">
                <a:solidFill>
                  <a:schemeClr val="tx1"/>
                </a:solidFill>
                <a:effectLst/>
                <a:latin typeface="+mn-lt"/>
                <a:ea typeface="+mn-ea"/>
                <a:cs typeface="+mn-cs"/>
              </a:rPr>
              <a:t> layers)</a:t>
            </a:r>
            <a:endParaRPr lang="en-US" b="0" dirty="0">
              <a:effectLst/>
            </a:endParaRPr>
          </a:p>
          <a:p>
            <a:pPr rtl="0"/>
            <a:r>
              <a:rPr lang="en-US" sz="1200" b="0" i="0" u="none" strike="noStrike" kern="1200" dirty="0">
                <a:solidFill>
                  <a:schemeClr val="tx1"/>
                </a:solidFill>
                <a:effectLst/>
                <a:latin typeface="+mn-lt"/>
                <a:ea typeface="+mn-ea"/>
                <a:cs typeface="+mn-cs"/>
              </a:rPr>
              <a:t>Modular net for processing inputs</a:t>
            </a:r>
            <a:endParaRPr lang="en-US" b="0" dirty="0">
              <a:effectLst/>
            </a:endParaRPr>
          </a:p>
          <a:p>
            <a:pPr rtl="0"/>
            <a:r>
              <a:rPr lang="en-US" sz="1200" b="1" i="0" u="none" strike="noStrike" kern="1200" dirty="0">
                <a:solidFill>
                  <a:schemeClr val="tx1"/>
                </a:solidFill>
                <a:effectLst/>
                <a:latin typeface="+mn-lt"/>
                <a:ea typeface="+mn-ea"/>
                <a:cs typeface="+mn-cs"/>
              </a:rPr>
              <a:t>Learning rate</a:t>
            </a:r>
            <a:r>
              <a:rPr lang="en-US" sz="1200" b="0" i="0" u="none" strike="noStrike" kern="1200" dirty="0">
                <a:solidFill>
                  <a:schemeClr val="tx1"/>
                </a:solidFill>
                <a:effectLst/>
                <a:latin typeface="+mn-lt"/>
                <a:ea typeface="+mn-ea"/>
                <a:cs typeface="+mn-cs"/>
              </a:rPr>
              <a:t>: 0.0001</a:t>
            </a:r>
            <a:endParaRPr lang="en-US" b="0" dirty="0">
              <a:effectLst/>
            </a:endParaRPr>
          </a:p>
          <a:p>
            <a:pPr rtl="0"/>
            <a:r>
              <a:rPr lang="en-US" sz="1200" b="1" i="0" u="none" strike="noStrike" kern="1200" dirty="0">
                <a:solidFill>
                  <a:schemeClr val="tx1"/>
                </a:solidFill>
                <a:effectLst/>
                <a:latin typeface="+mn-lt"/>
                <a:ea typeface="+mn-ea"/>
                <a:cs typeface="+mn-cs"/>
              </a:rPr>
              <a:t>Optimization</a:t>
            </a:r>
            <a:r>
              <a:rPr lang="en-US" sz="1200" b="0" i="0" u="none" strike="noStrike" kern="1200" dirty="0">
                <a:solidFill>
                  <a:schemeClr val="tx1"/>
                </a:solidFill>
                <a:effectLst/>
                <a:latin typeface="+mn-lt"/>
                <a:ea typeface="+mn-ea"/>
                <a:cs typeface="+mn-cs"/>
              </a:rPr>
              <a:t>: Adam</a:t>
            </a:r>
            <a:endParaRPr lang="en-US" b="0" dirty="0">
              <a:effectLst/>
            </a:endParaRPr>
          </a:p>
          <a:p>
            <a:pPr rtl="0"/>
            <a:r>
              <a:rPr lang="en-US" sz="1200" b="1" i="0" u="none" strike="noStrike" kern="1200" dirty="0">
                <a:solidFill>
                  <a:schemeClr val="tx1"/>
                </a:solidFill>
                <a:effectLst/>
                <a:latin typeface="+mn-lt"/>
                <a:ea typeface="+mn-ea"/>
                <a:cs typeface="+mn-cs"/>
              </a:rPr>
              <a:t>Activation</a:t>
            </a:r>
            <a:r>
              <a:rPr lang="en-US" sz="1200" b="0" i="0" u="none" strike="noStrike" kern="1200" dirty="0">
                <a:solidFill>
                  <a:schemeClr val="tx1"/>
                </a:solidFill>
                <a:effectLst/>
                <a:latin typeface="+mn-lt"/>
                <a:ea typeface="+mn-ea"/>
                <a:cs typeface="+mn-cs"/>
              </a:rPr>
              <a:t>: Leaky </a:t>
            </a:r>
            <a:r>
              <a:rPr lang="en-US" sz="1200" b="0" i="0" u="none" strike="noStrike" kern="1200" dirty="0" err="1">
                <a:solidFill>
                  <a:schemeClr val="tx1"/>
                </a:solidFill>
                <a:effectLst/>
                <a:latin typeface="+mn-lt"/>
                <a:ea typeface="+mn-ea"/>
                <a:cs typeface="+mn-cs"/>
              </a:rPr>
              <a:t>ReLu</a:t>
            </a:r>
            <a:r>
              <a:rPr lang="en-US" sz="1200" b="0" i="0" u="none" strike="noStrike" kern="1200" dirty="0">
                <a:solidFill>
                  <a:schemeClr val="tx1"/>
                </a:solidFill>
                <a:effectLst/>
                <a:latin typeface="+mn-lt"/>
                <a:ea typeface="+mn-ea"/>
                <a:cs typeface="+mn-cs"/>
              </a:rPr>
              <a:t> (all hidden layers)</a:t>
            </a:r>
            <a:endParaRPr lang="en-US" b="0" dirty="0">
              <a:effectLst/>
            </a:endParaRPr>
          </a:p>
          <a:p>
            <a:pPr rtl="0"/>
            <a:r>
              <a:rPr lang="en-US" sz="1200" b="1" i="0" u="none" strike="noStrike" kern="1200" dirty="0">
                <a:solidFill>
                  <a:schemeClr val="tx1"/>
                </a:solidFill>
                <a:effectLst/>
                <a:latin typeface="+mn-lt"/>
                <a:ea typeface="+mn-ea"/>
                <a:cs typeface="+mn-cs"/>
              </a:rPr>
              <a:t>Input</a:t>
            </a:r>
            <a:r>
              <a:rPr lang="en-US" sz="1200" b="0" i="0" u="none" strike="noStrike" kern="1200" dirty="0">
                <a:solidFill>
                  <a:schemeClr val="tx1"/>
                </a:solidFill>
                <a:effectLst/>
                <a:latin typeface="+mn-lt"/>
                <a:ea typeface="+mn-ea"/>
                <a:cs typeface="+mn-cs"/>
              </a:rPr>
              <a:t>: 14 * 698 = 14 sequential detection-frame features (</a:t>
            </a:r>
            <a:r>
              <a:rPr lang="en-US" sz="1200" b="0" i="0" u="none" strike="noStrike" kern="1200" dirty="0" err="1">
                <a:solidFill>
                  <a:schemeClr val="tx1"/>
                </a:solidFill>
                <a:effectLst/>
                <a:latin typeface="+mn-lt"/>
                <a:ea typeface="+mn-ea"/>
                <a:cs typeface="+mn-cs"/>
              </a:rPr>
              <a:t>VGG+landmark+facs+pose+pmd</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1" i="0" u="none" strike="noStrike" kern="1200" dirty="0">
                <a:solidFill>
                  <a:schemeClr val="tx1"/>
                </a:solidFill>
                <a:effectLst/>
                <a:latin typeface="+mn-lt"/>
                <a:ea typeface="+mn-ea"/>
                <a:cs typeface="+mn-cs"/>
              </a:rPr>
              <a:t>Two Stage Class Balancing </a:t>
            </a:r>
            <a:endParaRPr lang="en-US" b="0" dirty="0">
              <a:effectLst/>
            </a:endParaRPr>
          </a:p>
          <a:p>
            <a:pPr rtl="0"/>
            <a:r>
              <a:rPr lang="en-US" sz="1200" b="1" i="0" u="none" strike="noStrike" kern="1200" dirty="0">
                <a:solidFill>
                  <a:schemeClr val="tx1"/>
                </a:solidFill>
                <a:effectLst/>
                <a:latin typeface="+mn-lt"/>
                <a:ea typeface="+mn-ea"/>
                <a:cs typeface="+mn-cs"/>
              </a:rPr>
              <a:t>Output</a:t>
            </a:r>
            <a:r>
              <a:rPr lang="en-US" sz="1200" b="0" i="0" u="none" strike="noStrike" kern="1200" dirty="0">
                <a:solidFill>
                  <a:schemeClr val="tx1"/>
                </a:solidFill>
                <a:effectLst/>
                <a:latin typeface="+mn-lt"/>
                <a:ea typeface="+mn-ea"/>
                <a:cs typeface="+mn-cs"/>
              </a:rPr>
              <a:t>: 4 classes</a:t>
            </a:r>
            <a:endParaRPr lang="en-US" b="0" dirty="0">
              <a:effectLst/>
            </a:endParaRPr>
          </a:p>
          <a:p>
            <a:r>
              <a:rPr lang="en-US" sz="1200" b="1" i="0" u="none" strike="noStrike" kern="1200" dirty="0">
                <a:solidFill>
                  <a:schemeClr val="tx1"/>
                </a:solidFill>
                <a:effectLst/>
                <a:latin typeface="+mn-lt"/>
                <a:ea typeface="+mn-ea"/>
                <a:cs typeface="+mn-cs"/>
              </a:rPr>
              <a:t>Label</a:t>
            </a:r>
            <a:r>
              <a:rPr lang="en-US" sz="1200" b="0" i="0" u="none" strike="noStrike" kern="1200" dirty="0">
                <a:solidFill>
                  <a:schemeClr val="tx1"/>
                </a:solidFill>
                <a:effectLst/>
                <a:latin typeface="+mn-lt"/>
                <a:ea typeface="+mn-ea"/>
                <a:cs typeface="+mn-cs"/>
              </a:rPr>
              <a:t>: Reward</a:t>
            </a:r>
            <a:endParaRPr lang="en-US" dirty="0"/>
          </a:p>
        </p:txBody>
      </p:sp>
      <p:sp>
        <p:nvSpPr>
          <p:cNvPr id="4" name="Slide Number Placeholder 3"/>
          <p:cNvSpPr>
            <a:spLocks noGrp="1"/>
          </p:cNvSpPr>
          <p:nvPr>
            <p:ph type="sldNum" sz="quarter" idx="5"/>
          </p:nvPr>
        </p:nvSpPr>
        <p:spPr/>
        <p:txBody>
          <a:bodyPr/>
          <a:lstStyle/>
          <a:p>
            <a:fld id="{6DB772B4-AA3C-9D43-975A-1BE11F065F63}" type="slidenum">
              <a:rPr lang="en-US" smtClean="0"/>
              <a:t>43</a:t>
            </a:fld>
            <a:endParaRPr lang="en-US"/>
          </a:p>
        </p:txBody>
      </p:sp>
    </p:spTree>
    <p:extLst>
      <p:ext uri="{BB962C8B-B14F-4D97-AF65-F5344CB8AC3E}">
        <p14:creationId xmlns:p14="http://schemas.microsoft.com/office/powerpoint/2010/main" val="3034030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9972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8132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3765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8ee51ab237_12_1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8ee51ab237_12_1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069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8ee51ab237_12_1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8ee51ab237_12_1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8017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scowled at robot vacuums,    raised eyebrows at cruise 24 control, and    shared choice words with automatic doors</a:t>
            </a:r>
          </a:p>
        </p:txBody>
      </p:sp>
      <p:sp>
        <p:nvSpPr>
          <p:cNvPr id="4" name="Slide Number Placeholder 3"/>
          <p:cNvSpPr>
            <a:spLocks noGrp="1"/>
          </p:cNvSpPr>
          <p:nvPr>
            <p:ph type="sldNum" sz="quarter" idx="5"/>
          </p:nvPr>
        </p:nvSpPr>
        <p:spPr/>
        <p:txBody>
          <a:bodyPr/>
          <a:lstStyle/>
          <a:p>
            <a:fld id="{6DB772B4-AA3C-9D43-975A-1BE11F065F63}" type="slidenum">
              <a:rPr lang="en-US" smtClean="0"/>
              <a:t>5</a:t>
            </a:fld>
            <a:endParaRPr lang="en-US"/>
          </a:p>
        </p:txBody>
      </p:sp>
    </p:spTree>
    <p:extLst>
      <p:ext uri="{BB962C8B-B14F-4D97-AF65-F5344CB8AC3E}">
        <p14:creationId xmlns:p14="http://schemas.microsoft.com/office/powerpoint/2010/main" val="3846499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6DB772B4-AA3C-9D43-975A-1BE11F065F63}" type="slidenum">
              <a:rPr lang="en-US" smtClean="0"/>
              <a:t>51</a:t>
            </a:fld>
            <a:endParaRPr lang="en-US"/>
          </a:p>
        </p:txBody>
      </p:sp>
    </p:spTree>
    <p:extLst>
      <p:ext uri="{BB962C8B-B14F-4D97-AF65-F5344CB8AC3E}">
        <p14:creationId xmlns:p14="http://schemas.microsoft.com/office/powerpoint/2010/main" val="1119468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Danger of overfitting (b/c not holdout set), but the plot allows a weak comparison of human performance. Don’t put much weight on this analysis though, because outperforming humans is not the goal and we therefore did not design the study to allow rigorous comparison to human performance (authors aren’t representative, etc.).</a:t>
            </a:r>
            <a:endParaRPr lang="en-US" dirty="0"/>
          </a:p>
        </p:txBody>
      </p:sp>
      <p:sp>
        <p:nvSpPr>
          <p:cNvPr id="4" name="Slide Number Placeholder 3"/>
          <p:cNvSpPr>
            <a:spLocks noGrp="1"/>
          </p:cNvSpPr>
          <p:nvPr>
            <p:ph type="sldNum" sz="quarter" idx="5"/>
          </p:nvPr>
        </p:nvSpPr>
        <p:spPr/>
        <p:txBody>
          <a:bodyPr/>
          <a:lstStyle/>
          <a:p>
            <a:fld id="{6DB772B4-AA3C-9D43-975A-1BE11F065F63}" type="slidenum">
              <a:rPr lang="en-US" smtClean="0"/>
              <a:t>52</a:t>
            </a:fld>
            <a:endParaRPr lang="en-US"/>
          </a:p>
        </p:txBody>
      </p:sp>
    </p:spTree>
    <p:extLst>
      <p:ext uri="{BB962C8B-B14F-4D97-AF65-F5344CB8AC3E}">
        <p14:creationId xmlns:p14="http://schemas.microsoft.com/office/powerpoint/2010/main" val="528952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772B4-AA3C-9D43-975A-1BE11F065F63}" type="slidenum">
              <a:rPr lang="en-US" smtClean="0"/>
              <a:t>54</a:t>
            </a:fld>
            <a:endParaRPr lang="en-US"/>
          </a:p>
        </p:txBody>
      </p:sp>
    </p:spTree>
    <p:extLst>
      <p:ext uri="{BB962C8B-B14F-4D97-AF65-F5344CB8AC3E}">
        <p14:creationId xmlns:p14="http://schemas.microsoft.com/office/powerpoint/2010/main" val="3481670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Reasons these results are pessimistic: no reward alignment, non-controlled experimental setting, greedy policy may have reduced helpful samples</a:t>
            </a:r>
            <a:endParaRPr lang="en-US" dirty="0"/>
          </a:p>
        </p:txBody>
      </p:sp>
      <p:sp>
        <p:nvSpPr>
          <p:cNvPr id="4" name="Slide Number Placeholder 3"/>
          <p:cNvSpPr>
            <a:spLocks noGrp="1"/>
          </p:cNvSpPr>
          <p:nvPr>
            <p:ph type="sldNum" sz="quarter" idx="5"/>
          </p:nvPr>
        </p:nvSpPr>
        <p:spPr/>
        <p:txBody>
          <a:bodyPr/>
          <a:lstStyle/>
          <a:p>
            <a:fld id="{6DB772B4-AA3C-9D43-975A-1BE11F065F63}" type="slidenum">
              <a:rPr lang="en-US" smtClean="0"/>
              <a:t>55</a:t>
            </a:fld>
            <a:endParaRPr lang="en-US"/>
          </a:p>
        </p:txBody>
      </p:sp>
    </p:spTree>
    <p:extLst>
      <p:ext uri="{BB962C8B-B14F-4D97-AF65-F5344CB8AC3E}">
        <p14:creationId xmlns:p14="http://schemas.microsoft.com/office/powerpoint/2010/main" val="1183844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Reasons these results are pessimistic: no reward alignment, non-controlled experimental setting, greedy policy may have reduced helpful samples</a:t>
            </a:r>
            <a:endParaRPr lang="en-US" dirty="0"/>
          </a:p>
        </p:txBody>
      </p:sp>
      <p:sp>
        <p:nvSpPr>
          <p:cNvPr id="4" name="Slide Number Placeholder 3"/>
          <p:cNvSpPr>
            <a:spLocks noGrp="1"/>
          </p:cNvSpPr>
          <p:nvPr>
            <p:ph type="sldNum" sz="quarter" idx="5"/>
          </p:nvPr>
        </p:nvSpPr>
        <p:spPr/>
        <p:txBody>
          <a:bodyPr/>
          <a:lstStyle/>
          <a:p>
            <a:fld id="{6DB772B4-AA3C-9D43-975A-1BE11F065F63}" type="slidenum">
              <a:rPr lang="en-US" smtClean="0"/>
              <a:t>56</a:t>
            </a:fld>
            <a:endParaRPr lang="en-US"/>
          </a:p>
        </p:txBody>
      </p:sp>
    </p:spTree>
    <p:extLst>
      <p:ext uri="{BB962C8B-B14F-4D97-AF65-F5344CB8AC3E}">
        <p14:creationId xmlns:p14="http://schemas.microsoft.com/office/powerpoint/2010/main" val="3334346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2791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8968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772B4-AA3C-9D43-975A-1BE11F065F63}" type="slidenum">
              <a:rPr lang="en-US" smtClean="0"/>
              <a:t>61</a:t>
            </a:fld>
            <a:endParaRPr lang="en-US"/>
          </a:p>
        </p:txBody>
      </p:sp>
    </p:spTree>
    <p:extLst>
      <p:ext uri="{BB962C8B-B14F-4D97-AF65-F5344CB8AC3E}">
        <p14:creationId xmlns:p14="http://schemas.microsoft.com/office/powerpoint/2010/main" val="37895203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B772B4-AA3C-9D43-975A-1BE11F065F63}" type="slidenum">
              <a:rPr lang="en-US" smtClean="0"/>
              <a:t>64</a:t>
            </a:fld>
            <a:endParaRPr lang="en-US"/>
          </a:p>
        </p:txBody>
      </p:sp>
    </p:spTree>
    <p:extLst>
      <p:ext uri="{BB962C8B-B14F-4D97-AF65-F5344CB8AC3E}">
        <p14:creationId xmlns:p14="http://schemas.microsoft.com/office/powerpoint/2010/main" val="990759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other labels</a:t>
            </a:r>
          </a:p>
        </p:txBody>
      </p:sp>
      <p:sp>
        <p:nvSpPr>
          <p:cNvPr id="4" name="Slide Number Placeholder 3"/>
          <p:cNvSpPr>
            <a:spLocks noGrp="1"/>
          </p:cNvSpPr>
          <p:nvPr>
            <p:ph type="sldNum" sz="quarter" idx="5"/>
          </p:nvPr>
        </p:nvSpPr>
        <p:spPr/>
        <p:txBody>
          <a:bodyPr/>
          <a:lstStyle/>
          <a:p>
            <a:fld id="{6DB772B4-AA3C-9D43-975A-1BE11F065F63}" type="slidenum">
              <a:rPr lang="en-US" smtClean="0"/>
              <a:t>67</a:t>
            </a:fld>
            <a:endParaRPr lang="en-US"/>
          </a:p>
        </p:txBody>
      </p:sp>
    </p:spTree>
    <p:extLst>
      <p:ext uri="{BB962C8B-B14F-4D97-AF65-F5344CB8AC3E}">
        <p14:creationId xmlns:p14="http://schemas.microsoft.com/office/powerpoint/2010/main" val="3920150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scowled at robot vacuums,    raised eyebrows at cruise 24 control, and    shared choice words with automatic doors</a:t>
            </a:r>
          </a:p>
        </p:txBody>
      </p:sp>
      <p:sp>
        <p:nvSpPr>
          <p:cNvPr id="4" name="Slide Number Placeholder 3"/>
          <p:cNvSpPr>
            <a:spLocks noGrp="1"/>
          </p:cNvSpPr>
          <p:nvPr>
            <p:ph type="sldNum" sz="quarter" idx="5"/>
          </p:nvPr>
        </p:nvSpPr>
        <p:spPr/>
        <p:txBody>
          <a:bodyPr/>
          <a:lstStyle/>
          <a:p>
            <a:fld id="{6DB772B4-AA3C-9D43-975A-1BE11F065F63}" type="slidenum">
              <a:rPr lang="en-US" smtClean="0"/>
              <a:t>6</a:t>
            </a:fld>
            <a:endParaRPr lang="en-US"/>
          </a:p>
        </p:txBody>
      </p:sp>
    </p:spTree>
    <p:extLst>
      <p:ext uri="{BB962C8B-B14F-4D97-AF65-F5344CB8AC3E}">
        <p14:creationId xmlns:p14="http://schemas.microsoft.com/office/powerpoint/2010/main" val="2711764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scowled at robot vacuums,    raised eyebrows at cruise 24 control, and    shared choice words with automatic doors</a:t>
            </a:r>
          </a:p>
        </p:txBody>
      </p:sp>
      <p:sp>
        <p:nvSpPr>
          <p:cNvPr id="4" name="Slide Number Placeholder 3"/>
          <p:cNvSpPr>
            <a:spLocks noGrp="1"/>
          </p:cNvSpPr>
          <p:nvPr>
            <p:ph type="sldNum" sz="quarter" idx="5"/>
          </p:nvPr>
        </p:nvSpPr>
        <p:spPr/>
        <p:txBody>
          <a:bodyPr/>
          <a:lstStyle/>
          <a:p>
            <a:fld id="{6DB772B4-AA3C-9D43-975A-1BE11F065F63}" type="slidenum">
              <a:rPr lang="en-US" smtClean="0"/>
              <a:t>7</a:t>
            </a:fld>
            <a:endParaRPr lang="en-US"/>
          </a:p>
        </p:txBody>
      </p:sp>
    </p:spTree>
    <p:extLst>
      <p:ext uri="{BB962C8B-B14F-4D97-AF65-F5344CB8AC3E}">
        <p14:creationId xmlns:p14="http://schemas.microsoft.com/office/powerpoint/2010/main" val="1623355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License purchased </a:t>
            </a:r>
            <a:r>
              <a:rPr lang="en-US"/>
              <a:t>from depositphotos.com.</a:t>
            </a:r>
            <a:endParaRPr lang="en-US" dirty="0"/>
          </a:p>
        </p:txBody>
      </p:sp>
      <p:sp>
        <p:nvSpPr>
          <p:cNvPr id="4" name="Slide Number Placeholder 3"/>
          <p:cNvSpPr>
            <a:spLocks noGrp="1"/>
          </p:cNvSpPr>
          <p:nvPr>
            <p:ph type="sldNum" sz="quarter" idx="5"/>
          </p:nvPr>
        </p:nvSpPr>
        <p:spPr/>
        <p:txBody>
          <a:bodyPr/>
          <a:lstStyle/>
          <a:p>
            <a:fld id="{6DB772B4-AA3C-9D43-975A-1BE11F065F63}" type="slidenum">
              <a:rPr lang="en-US" smtClean="0"/>
              <a:t>8</a:t>
            </a:fld>
            <a:endParaRPr lang="en-US"/>
          </a:p>
        </p:txBody>
      </p:sp>
    </p:spTree>
    <p:extLst>
      <p:ext uri="{BB962C8B-B14F-4D97-AF65-F5344CB8AC3E}">
        <p14:creationId xmlns:p14="http://schemas.microsoft.com/office/powerpoint/2010/main" val="3185086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these approaches require personalization (i.e., training data from the specific user)?</a:t>
            </a:r>
          </a:p>
        </p:txBody>
      </p:sp>
      <p:sp>
        <p:nvSpPr>
          <p:cNvPr id="4" name="Slide Number Placeholder 3"/>
          <p:cNvSpPr>
            <a:spLocks noGrp="1"/>
          </p:cNvSpPr>
          <p:nvPr>
            <p:ph type="sldNum" sz="quarter" idx="5"/>
          </p:nvPr>
        </p:nvSpPr>
        <p:spPr/>
        <p:txBody>
          <a:bodyPr/>
          <a:lstStyle/>
          <a:p>
            <a:fld id="{6DB772B4-AA3C-9D43-975A-1BE11F065F63}" type="slidenum">
              <a:rPr lang="en-US" smtClean="0"/>
              <a:t>10</a:t>
            </a:fld>
            <a:endParaRPr lang="en-US"/>
          </a:p>
        </p:txBody>
      </p:sp>
    </p:spTree>
    <p:extLst>
      <p:ext uri="{BB962C8B-B14F-4D97-AF65-F5344CB8AC3E}">
        <p14:creationId xmlns:p14="http://schemas.microsoft.com/office/powerpoint/2010/main" val="2196729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Ξ </a:t>
            </a:r>
            <a:r>
              <a:rPr lang="en-US" dirty="0"/>
              <a:t>is</a:t>
            </a:r>
            <a:r>
              <a:rPr lang="el-GR" dirty="0"/>
              <a:t> </a:t>
            </a:r>
            <a:r>
              <a:rPr lang="en-US" dirty="0"/>
              <a:t>xi (pronounced “psi”/“</a:t>
            </a:r>
            <a:r>
              <a:rPr lang="en-US" dirty="0" err="1"/>
              <a:t>sai</a:t>
            </a:r>
            <a:r>
              <a:rPr lang="en-US" dirty="0"/>
              <a:t>”).</a:t>
            </a:r>
            <a:endParaRPr dirty="0"/>
          </a:p>
        </p:txBody>
      </p:sp>
    </p:spTree>
    <p:extLst>
      <p:ext uri="{BB962C8B-B14F-4D97-AF65-F5344CB8AC3E}">
        <p14:creationId xmlns:p14="http://schemas.microsoft.com/office/powerpoint/2010/main" val="948177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8c16b9a6e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8c16b9a6e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5980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56FF6C-CDCE-DF4F-BB7B-2C0B6C6702E6}" type="datetimeFigureOut">
              <a:rPr lang="en-US" smtClean="0"/>
              <a:t>11/18/20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55A38-076C-694D-9E73-80D369F64CFC}" type="slidenum">
              <a:rPr lang="en-US" smtClean="0"/>
              <a:t>‹#›</a:t>
            </a:fld>
            <a:endParaRPr lang="en-US"/>
          </a:p>
        </p:txBody>
      </p:sp>
    </p:spTree>
    <p:extLst>
      <p:ext uri="{BB962C8B-B14F-4D97-AF65-F5344CB8AC3E}">
        <p14:creationId xmlns:p14="http://schemas.microsoft.com/office/powerpoint/2010/main" val="247885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56FF6C-CDCE-DF4F-BB7B-2C0B6C6702E6}" type="datetimeFigureOut">
              <a:rPr lang="en-US" smtClean="0"/>
              <a:t>11/18/20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55A38-076C-694D-9E73-80D369F64CFC}" type="slidenum">
              <a:rPr lang="en-US" smtClean="0"/>
              <a:t>‹#›</a:t>
            </a:fld>
            <a:endParaRPr lang="en-US"/>
          </a:p>
        </p:txBody>
      </p:sp>
    </p:spTree>
    <p:extLst>
      <p:ext uri="{BB962C8B-B14F-4D97-AF65-F5344CB8AC3E}">
        <p14:creationId xmlns:p14="http://schemas.microsoft.com/office/powerpoint/2010/main" val="4142557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56FF6C-CDCE-DF4F-BB7B-2C0B6C6702E6}" type="datetimeFigureOut">
              <a:rPr lang="en-US" smtClean="0"/>
              <a:t>11/18/20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55A38-076C-694D-9E73-80D369F64CFC}" type="slidenum">
              <a:rPr lang="en-US" smtClean="0"/>
              <a:t>‹#›</a:t>
            </a:fld>
            <a:endParaRPr lang="en-US"/>
          </a:p>
        </p:txBody>
      </p:sp>
    </p:spTree>
    <p:extLst>
      <p:ext uri="{BB962C8B-B14F-4D97-AF65-F5344CB8AC3E}">
        <p14:creationId xmlns:p14="http://schemas.microsoft.com/office/powerpoint/2010/main" val="3450767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00308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56FF6C-CDCE-DF4F-BB7B-2C0B6C6702E6}" type="datetimeFigureOut">
              <a:rPr lang="en-US" smtClean="0"/>
              <a:t>11/18/20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55A38-076C-694D-9E73-80D369F64CFC}" type="slidenum">
              <a:rPr lang="en-US" smtClean="0"/>
              <a:t>‹#›</a:t>
            </a:fld>
            <a:endParaRPr lang="en-US"/>
          </a:p>
        </p:txBody>
      </p:sp>
    </p:spTree>
    <p:extLst>
      <p:ext uri="{BB962C8B-B14F-4D97-AF65-F5344CB8AC3E}">
        <p14:creationId xmlns:p14="http://schemas.microsoft.com/office/powerpoint/2010/main" val="38232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6FF6C-CDCE-DF4F-BB7B-2C0B6C6702E6}" type="datetimeFigureOut">
              <a:rPr lang="en-US" smtClean="0"/>
              <a:t>11/18/20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55A38-076C-694D-9E73-80D369F64CFC}" type="slidenum">
              <a:rPr lang="en-US" smtClean="0"/>
              <a:t>‹#›</a:t>
            </a:fld>
            <a:endParaRPr lang="en-US"/>
          </a:p>
        </p:txBody>
      </p:sp>
    </p:spTree>
    <p:extLst>
      <p:ext uri="{BB962C8B-B14F-4D97-AF65-F5344CB8AC3E}">
        <p14:creationId xmlns:p14="http://schemas.microsoft.com/office/powerpoint/2010/main" val="3028564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56FF6C-CDCE-DF4F-BB7B-2C0B6C6702E6}" type="datetimeFigureOut">
              <a:rPr lang="en-US" smtClean="0"/>
              <a:t>11/18/20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55A38-076C-694D-9E73-80D369F64CFC}" type="slidenum">
              <a:rPr lang="en-US" smtClean="0"/>
              <a:t>‹#›</a:t>
            </a:fld>
            <a:endParaRPr lang="en-US"/>
          </a:p>
        </p:txBody>
      </p:sp>
    </p:spTree>
    <p:extLst>
      <p:ext uri="{BB962C8B-B14F-4D97-AF65-F5344CB8AC3E}">
        <p14:creationId xmlns:p14="http://schemas.microsoft.com/office/powerpoint/2010/main" val="827664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56FF6C-CDCE-DF4F-BB7B-2C0B6C6702E6}" type="datetimeFigureOut">
              <a:rPr lang="en-US" smtClean="0"/>
              <a:t>11/18/20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655A38-076C-694D-9E73-80D369F64CFC}" type="slidenum">
              <a:rPr lang="en-US" smtClean="0"/>
              <a:t>‹#›</a:t>
            </a:fld>
            <a:endParaRPr lang="en-US"/>
          </a:p>
        </p:txBody>
      </p:sp>
    </p:spTree>
    <p:extLst>
      <p:ext uri="{BB962C8B-B14F-4D97-AF65-F5344CB8AC3E}">
        <p14:creationId xmlns:p14="http://schemas.microsoft.com/office/powerpoint/2010/main" val="2613838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56FF6C-CDCE-DF4F-BB7B-2C0B6C6702E6}" type="datetimeFigureOut">
              <a:rPr lang="en-US" smtClean="0"/>
              <a:t>11/18/20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655A38-076C-694D-9E73-80D369F64CFC}" type="slidenum">
              <a:rPr lang="en-US" smtClean="0"/>
              <a:t>‹#›</a:t>
            </a:fld>
            <a:endParaRPr lang="en-US"/>
          </a:p>
        </p:txBody>
      </p:sp>
    </p:spTree>
    <p:extLst>
      <p:ext uri="{BB962C8B-B14F-4D97-AF65-F5344CB8AC3E}">
        <p14:creationId xmlns:p14="http://schemas.microsoft.com/office/powerpoint/2010/main" val="3872906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6FF6C-CDCE-DF4F-BB7B-2C0B6C6702E6}" type="datetimeFigureOut">
              <a:rPr lang="en-US" smtClean="0"/>
              <a:t>11/18/20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655A38-076C-694D-9E73-80D369F64CFC}" type="slidenum">
              <a:rPr lang="en-US" smtClean="0"/>
              <a:t>‹#›</a:t>
            </a:fld>
            <a:endParaRPr lang="en-US"/>
          </a:p>
        </p:txBody>
      </p:sp>
    </p:spTree>
    <p:extLst>
      <p:ext uri="{BB962C8B-B14F-4D97-AF65-F5344CB8AC3E}">
        <p14:creationId xmlns:p14="http://schemas.microsoft.com/office/powerpoint/2010/main" val="3860691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6FF6C-CDCE-DF4F-BB7B-2C0B6C6702E6}" type="datetimeFigureOut">
              <a:rPr lang="en-US" smtClean="0"/>
              <a:t>11/18/20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55A38-076C-694D-9E73-80D369F64CFC}" type="slidenum">
              <a:rPr lang="en-US" smtClean="0"/>
              <a:t>‹#›</a:t>
            </a:fld>
            <a:endParaRPr lang="en-US"/>
          </a:p>
        </p:txBody>
      </p:sp>
    </p:spTree>
    <p:extLst>
      <p:ext uri="{BB962C8B-B14F-4D97-AF65-F5344CB8AC3E}">
        <p14:creationId xmlns:p14="http://schemas.microsoft.com/office/powerpoint/2010/main" val="222165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56FF6C-CDCE-DF4F-BB7B-2C0B6C6702E6}" type="datetimeFigureOut">
              <a:rPr lang="en-US" smtClean="0"/>
              <a:t>11/18/20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55A38-076C-694D-9E73-80D369F64CFC}" type="slidenum">
              <a:rPr lang="en-US" smtClean="0"/>
              <a:t>‹#›</a:t>
            </a:fld>
            <a:endParaRPr lang="en-US"/>
          </a:p>
        </p:txBody>
      </p:sp>
    </p:spTree>
    <p:extLst>
      <p:ext uri="{BB962C8B-B14F-4D97-AF65-F5344CB8AC3E}">
        <p14:creationId xmlns:p14="http://schemas.microsoft.com/office/powerpoint/2010/main" val="104574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56FF6C-CDCE-DF4F-BB7B-2C0B6C6702E6}" type="datetimeFigureOut">
              <a:rPr lang="en-US" smtClean="0"/>
              <a:t>11/18/20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655A38-076C-694D-9E73-80D369F64CFC}" type="slidenum">
              <a:rPr lang="en-US" smtClean="0"/>
              <a:t>‹#›</a:t>
            </a:fld>
            <a:endParaRPr lang="en-US"/>
          </a:p>
        </p:txBody>
      </p:sp>
    </p:spTree>
    <p:extLst>
      <p:ext uri="{BB962C8B-B14F-4D97-AF65-F5344CB8AC3E}">
        <p14:creationId xmlns:p14="http://schemas.microsoft.com/office/powerpoint/2010/main" val="246362854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2.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2.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4.gif"/><Relationship Id="rId3" Type="http://schemas.openxmlformats.org/officeDocument/2006/relationships/image" Target="../media/image26.gif"/><Relationship Id="rId7" Type="http://schemas.openxmlformats.org/officeDocument/2006/relationships/image" Target="../media/image28.gif"/><Relationship Id="rId12" Type="http://schemas.openxmlformats.org/officeDocument/2006/relationships/image" Target="../media/image32.gif"/><Relationship Id="rId2" Type="http://schemas.openxmlformats.org/officeDocument/2006/relationships/image" Target="../media/image25.gif"/><Relationship Id="rId1" Type="http://schemas.openxmlformats.org/officeDocument/2006/relationships/slideLayout" Target="../slideLayouts/slideLayout2.xml"/><Relationship Id="rId6" Type="http://schemas.openxmlformats.org/officeDocument/2006/relationships/image" Target="../media/image2.gif"/><Relationship Id="rId11" Type="http://schemas.openxmlformats.org/officeDocument/2006/relationships/image" Target="../media/image31.gif"/><Relationship Id="rId5" Type="http://schemas.openxmlformats.org/officeDocument/2006/relationships/image" Target="../media/image27.gif"/><Relationship Id="rId10" Type="http://schemas.openxmlformats.org/officeDocument/2006/relationships/image" Target="../media/image3.gif"/><Relationship Id="rId4" Type="http://schemas.openxmlformats.org/officeDocument/2006/relationships/image" Target="../media/image1.gif"/><Relationship Id="rId9" Type="http://schemas.openxmlformats.org/officeDocument/2006/relationships/image" Target="../media/image30.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gif"/><Relationship Id="rId7" Type="http://schemas.openxmlformats.org/officeDocument/2006/relationships/image" Target="../media/image45.gif"/><Relationship Id="rId12" Type="http://schemas.openxmlformats.org/officeDocument/2006/relationships/image" Target="../media/image50.png"/><Relationship Id="rId2" Type="http://schemas.openxmlformats.org/officeDocument/2006/relationships/image" Target="../media/image40.gif"/><Relationship Id="rId1" Type="http://schemas.openxmlformats.org/officeDocument/2006/relationships/slideLayout" Target="../slideLayouts/slideLayout2.xml"/><Relationship Id="rId6" Type="http://schemas.openxmlformats.org/officeDocument/2006/relationships/image" Target="../media/image44.gif"/><Relationship Id="rId11" Type="http://schemas.openxmlformats.org/officeDocument/2006/relationships/image" Target="../media/image49.png"/><Relationship Id="rId5" Type="http://schemas.openxmlformats.org/officeDocument/2006/relationships/image" Target="../media/image43.gif"/><Relationship Id="rId10" Type="http://schemas.openxmlformats.org/officeDocument/2006/relationships/image" Target="../media/image48.png"/><Relationship Id="rId4" Type="http://schemas.openxmlformats.org/officeDocument/2006/relationships/image" Target="../media/image42.gif"/><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2.jp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2.jp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pixy.org/5291248/" TargetMode="External"/><Relationship Id="rId4" Type="http://schemas.openxmlformats.org/officeDocument/2006/relationships/hyperlink" Target="https://creativecommons.org/publicdomain/zero/1.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v"/><Relationship Id="rId1" Type="http://schemas.openxmlformats.org/officeDocument/2006/relationships/video" Target="NULL" TargetMode="External"/><Relationship Id="rId5" Type="http://schemas.openxmlformats.org/officeDocument/2006/relationships/image" Target="../media/image66.png"/><Relationship Id="rId4" Type="http://schemas.openxmlformats.org/officeDocument/2006/relationships/notesSlide" Target="../notesSlides/notesSlide3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ommons.wikimedia.org/wiki/File:Cruise_Control_-_2014_Scion_tC_%2815826615936%29.jpg" TargetMode="External"/><Relationship Id="rId4" Type="http://schemas.openxmlformats.org/officeDocument/2006/relationships/hyperlink" Target="https://creativecommons.org/licenses/by-sa/2.0/"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ommons.wikimedia.org/wiki/File:Home_Depot_Design_Center_Charlotte,_NC_%286936855015%29.jpg" TargetMode="External"/><Relationship Id="rId4" Type="http://schemas.openxmlformats.org/officeDocument/2006/relationships/hyperlink" Target="https://creativecommons.org/licenses/by-sa/2.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epositphotos.com/49308997/stock-photo-driver-and-passenger-in-a.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martinalvarez/14641913885"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creativecommons.org/licenses/by/2.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8620F1-299F-7247-9754-DD78D054E2C5}"/>
              </a:ext>
            </a:extLst>
          </p:cNvPr>
          <p:cNvSpPr>
            <a:spLocks noGrp="1"/>
          </p:cNvSpPr>
          <p:nvPr>
            <p:ph type="ctrTitle"/>
          </p:nvPr>
        </p:nvSpPr>
        <p:spPr>
          <a:xfrm>
            <a:off x="1100669" y="1111086"/>
            <a:ext cx="10011831" cy="2623885"/>
          </a:xfrm>
        </p:spPr>
        <p:txBody>
          <a:bodyPr anchor="ctr">
            <a:normAutofit/>
          </a:bodyPr>
          <a:lstStyle/>
          <a:p>
            <a:pPr algn="l"/>
            <a:r>
              <a:rPr lang="en-US" sz="4400" dirty="0">
                <a:solidFill>
                  <a:srgbClr val="FFFFFF"/>
                </a:solidFill>
              </a:rPr>
              <a:t>The EMPATHIC Framework for </a:t>
            </a:r>
            <a:br>
              <a:rPr lang="en-US" sz="4400" dirty="0">
                <a:solidFill>
                  <a:srgbClr val="FFFFFF"/>
                </a:solidFill>
              </a:rPr>
            </a:br>
            <a:r>
              <a:rPr lang="en-US" sz="6600" dirty="0">
                <a:solidFill>
                  <a:srgbClr val="FFFFFF"/>
                </a:solidFill>
              </a:rPr>
              <a:t>Task Learning from </a:t>
            </a:r>
            <a:br>
              <a:rPr lang="en-US" sz="6600" dirty="0">
                <a:solidFill>
                  <a:srgbClr val="FFFFFF"/>
                </a:solidFill>
              </a:rPr>
            </a:br>
            <a:r>
              <a:rPr lang="en-US" sz="6600" i="1" dirty="0">
                <a:solidFill>
                  <a:srgbClr val="FFFFFF"/>
                </a:solidFill>
              </a:rPr>
              <a:t>Implicit </a:t>
            </a:r>
            <a:r>
              <a:rPr lang="en-US" sz="6600" dirty="0">
                <a:solidFill>
                  <a:srgbClr val="FFFFFF"/>
                </a:solidFill>
              </a:rPr>
              <a:t>Human Feedback</a:t>
            </a:r>
          </a:p>
        </p:txBody>
      </p:sp>
      <p:sp>
        <p:nvSpPr>
          <p:cNvPr id="12" name="Rectangle 1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6699246"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D972C766-4E7F-9849-AC1E-B8A0B58F29C5}"/>
              </a:ext>
            </a:extLst>
          </p:cNvPr>
          <p:cNvSpPr>
            <a:spLocks noGrp="1"/>
          </p:cNvSpPr>
          <p:nvPr>
            <p:ph type="subTitle" idx="1"/>
          </p:nvPr>
        </p:nvSpPr>
        <p:spPr>
          <a:xfrm>
            <a:off x="900153" y="4756408"/>
            <a:ext cx="3657552" cy="1453892"/>
          </a:xfrm>
        </p:spPr>
        <p:txBody>
          <a:bodyPr anchor="ctr">
            <a:normAutofit/>
          </a:bodyPr>
          <a:lstStyle/>
          <a:p>
            <a:pPr algn="l"/>
            <a:r>
              <a:rPr lang="en-US" sz="1800" b="1" dirty="0">
                <a:solidFill>
                  <a:srgbClr val="1B1B1B"/>
                </a:solidFill>
              </a:rPr>
              <a:t>Brad Knox </a:t>
            </a:r>
            <a:r>
              <a:rPr lang="en-US" sz="1800" dirty="0">
                <a:solidFill>
                  <a:srgbClr val="1B1B1B"/>
                </a:solidFill>
              </a:rPr>
              <a:t>and Alessandro </a:t>
            </a:r>
            <a:r>
              <a:rPr lang="en-US" sz="1800" dirty="0" err="1">
                <a:solidFill>
                  <a:srgbClr val="1B1B1B"/>
                </a:solidFill>
              </a:rPr>
              <a:t>Allievi</a:t>
            </a:r>
            <a:r>
              <a:rPr lang="en-US" sz="1800" dirty="0">
                <a:solidFill>
                  <a:srgbClr val="1B1B1B"/>
                </a:solidFill>
              </a:rPr>
              <a:t> </a:t>
            </a:r>
            <a:r>
              <a:rPr lang="en-US" sz="1800" b="1" dirty="0">
                <a:solidFill>
                  <a:srgbClr val="1B1B1B"/>
                </a:solidFill>
              </a:rPr>
              <a:t>(Bosch / UT Austin)</a:t>
            </a:r>
          </a:p>
          <a:p>
            <a:pPr algn="l"/>
            <a:r>
              <a:rPr lang="en-US" sz="1800" dirty="0">
                <a:solidFill>
                  <a:srgbClr val="1B1B1B"/>
                </a:solidFill>
              </a:rPr>
              <a:t>Joint research with Yuchen Cui, </a:t>
            </a:r>
            <a:r>
              <a:rPr lang="en-US" sz="1800" dirty="0" err="1">
                <a:solidFill>
                  <a:srgbClr val="1B1B1B"/>
                </a:solidFill>
              </a:rPr>
              <a:t>Qiping</a:t>
            </a:r>
            <a:r>
              <a:rPr lang="en-US" sz="1800" dirty="0">
                <a:solidFill>
                  <a:srgbClr val="1B1B1B"/>
                </a:solidFill>
              </a:rPr>
              <a:t> Zhang, Scott </a:t>
            </a:r>
            <a:r>
              <a:rPr lang="en-US" sz="1800" dirty="0" err="1">
                <a:solidFill>
                  <a:srgbClr val="1B1B1B"/>
                </a:solidFill>
              </a:rPr>
              <a:t>Niekum</a:t>
            </a:r>
            <a:r>
              <a:rPr lang="en-US" sz="1800" dirty="0">
                <a:solidFill>
                  <a:srgbClr val="1B1B1B"/>
                </a:solidFill>
              </a:rPr>
              <a:t>, and Peter Stone (UT Austin)</a:t>
            </a:r>
          </a:p>
        </p:txBody>
      </p:sp>
      <p:sp>
        <p:nvSpPr>
          <p:cNvPr id="14" name="Rectangle 13" hidden="1">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rgbClr val="14B18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Google Shape;175;p22">
            <a:extLst>
              <a:ext uri="{FF2B5EF4-FFF2-40B4-BE49-F238E27FC236}">
                <a16:creationId xmlns:a16="http://schemas.microsoft.com/office/drawing/2014/main" id="{3EC68F80-CB10-EC43-9A05-394199837C77}"/>
              </a:ext>
            </a:extLst>
          </p:cNvPr>
          <p:cNvPicPr preferRelativeResize="0"/>
          <p:nvPr/>
        </p:nvPicPr>
        <p:blipFill>
          <a:blip r:embed="rId3">
            <a:alphaModFix/>
          </a:blip>
          <a:stretch>
            <a:fillRect/>
          </a:stretch>
        </p:blipFill>
        <p:spPr>
          <a:xfrm>
            <a:off x="7348854" y="5564335"/>
            <a:ext cx="848439" cy="852836"/>
          </a:xfrm>
          <a:prstGeom prst="rect">
            <a:avLst/>
          </a:prstGeom>
          <a:noFill/>
          <a:ln>
            <a:noFill/>
          </a:ln>
        </p:spPr>
      </p:pic>
      <p:pic>
        <p:nvPicPr>
          <p:cNvPr id="9" name="Google Shape;177;p22">
            <a:extLst>
              <a:ext uri="{FF2B5EF4-FFF2-40B4-BE49-F238E27FC236}">
                <a16:creationId xmlns:a16="http://schemas.microsoft.com/office/drawing/2014/main" id="{85039652-2960-D346-8D74-1BD4A501A2BE}"/>
              </a:ext>
            </a:extLst>
          </p:cNvPr>
          <p:cNvPicPr preferRelativeResize="0"/>
          <p:nvPr/>
        </p:nvPicPr>
        <p:blipFill>
          <a:blip r:embed="rId4">
            <a:alphaModFix/>
          </a:blip>
          <a:stretch>
            <a:fillRect/>
          </a:stretch>
        </p:blipFill>
        <p:spPr>
          <a:xfrm>
            <a:off x="7348854" y="4529968"/>
            <a:ext cx="848439" cy="848439"/>
          </a:xfrm>
          <a:prstGeom prst="rect">
            <a:avLst/>
          </a:prstGeom>
          <a:noFill/>
          <a:ln>
            <a:noFill/>
          </a:ln>
        </p:spPr>
      </p:pic>
      <p:pic>
        <p:nvPicPr>
          <p:cNvPr id="11" name="Google Shape;181;p22">
            <a:extLst>
              <a:ext uri="{FF2B5EF4-FFF2-40B4-BE49-F238E27FC236}">
                <a16:creationId xmlns:a16="http://schemas.microsoft.com/office/drawing/2014/main" id="{3E51C2EF-607E-F94B-8017-679509A004DD}"/>
              </a:ext>
            </a:extLst>
          </p:cNvPr>
          <p:cNvPicPr preferRelativeResize="0"/>
          <p:nvPr/>
        </p:nvPicPr>
        <p:blipFill>
          <a:blip r:embed="rId5">
            <a:alphaModFix/>
          </a:blip>
          <a:stretch>
            <a:fillRect/>
          </a:stretch>
        </p:blipFill>
        <p:spPr>
          <a:xfrm>
            <a:off x="8390305" y="4529968"/>
            <a:ext cx="848439" cy="848439"/>
          </a:xfrm>
          <a:prstGeom prst="rect">
            <a:avLst/>
          </a:prstGeom>
          <a:noFill/>
          <a:ln>
            <a:noFill/>
          </a:ln>
        </p:spPr>
      </p:pic>
      <p:pic>
        <p:nvPicPr>
          <p:cNvPr id="13" name="Google Shape;184;p22">
            <a:extLst>
              <a:ext uri="{FF2B5EF4-FFF2-40B4-BE49-F238E27FC236}">
                <a16:creationId xmlns:a16="http://schemas.microsoft.com/office/drawing/2014/main" id="{03384B76-6A82-554B-9C5D-0CA6966ED248}"/>
              </a:ext>
            </a:extLst>
          </p:cNvPr>
          <p:cNvPicPr preferRelativeResize="0"/>
          <p:nvPr/>
        </p:nvPicPr>
        <p:blipFill>
          <a:blip r:embed="rId6">
            <a:alphaModFix/>
          </a:blip>
          <a:stretch>
            <a:fillRect/>
          </a:stretch>
        </p:blipFill>
        <p:spPr>
          <a:xfrm>
            <a:off x="8390305" y="5558924"/>
            <a:ext cx="883039" cy="883039"/>
          </a:xfrm>
          <a:prstGeom prst="rect">
            <a:avLst/>
          </a:prstGeom>
          <a:noFill/>
          <a:ln>
            <a:noFill/>
          </a:ln>
        </p:spPr>
      </p:pic>
      <p:sp>
        <p:nvSpPr>
          <p:cNvPr id="16" name="Rectangle 15">
            <a:extLst>
              <a:ext uri="{FF2B5EF4-FFF2-40B4-BE49-F238E27FC236}">
                <a16:creationId xmlns:a16="http://schemas.microsoft.com/office/drawing/2014/main" id="{22550B64-54EB-9044-B13C-E76C8D83C769}"/>
              </a:ext>
            </a:extLst>
          </p:cNvPr>
          <p:cNvSpPr/>
          <p:nvPr/>
        </p:nvSpPr>
        <p:spPr>
          <a:xfrm>
            <a:off x="9249630" y="4529969"/>
            <a:ext cx="170044" cy="2060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9884C9F-23AC-5047-B8C9-881BF4FBF40D}"/>
              </a:ext>
            </a:extLst>
          </p:cNvPr>
          <p:cNvSpPr/>
          <p:nvPr/>
        </p:nvSpPr>
        <p:spPr>
          <a:xfrm>
            <a:off x="7199921" y="6399080"/>
            <a:ext cx="2102339" cy="36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food, drawing&#10;&#10;Description automatically generated">
            <a:extLst>
              <a:ext uri="{FF2B5EF4-FFF2-40B4-BE49-F238E27FC236}">
                <a16:creationId xmlns:a16="http://schemas.microsoft.com/office/drawing/2014/main" id="{2866EE5C-744F-3741-AB60-9FF96CD85ECC}"/>
              </a:ext>
            </a:extLst>
          </p:cNvPr>
          <p:cNvPicPr>
            <a:picLocks noChangeAspect="1"/>
          </p:cNvPicPr>
          <p:nvPr/>
        </p:nvPicPr>
        <p:blipFill rotWithShape="1">
          <a:blip r:embed="rId7"/>
          <a:srcRect r="1698"/>
          <a:stretch/>
        </p:blipFill>
        <p:spPr>
          <a:xfrm>
            <a:off x="4914430" y="4735161"/>
            <a:ext cx="1938206" cy="562753"/>
          </a:xfrm>
          <a:prstGeom prst="rect">
            <a:avLst/>
          </a:prstGeom>
        </p:spPr>
      </p:pic>
      <p:pic>
        <p:nvPicPr>
          <p:cNvPr id="19" name="Picture 18">
            <a:extLst>
              <a:ext uri="{FF2B5EF4-FFF2-40B4-BE49-F238E27FC236}">
                <a16:creationId xmlns:a16="http://schemas.microsoft.com/office/drawing/2014/main" id="{E85683C5-73FA-F14A-BFAA-7554259E24B8}"/>
              </a:ext>
            </a:extLst>
          </p:cNvPr>
          <p:cNvPicPr>
            <a:picLocks noChangeAspect="1"/>
          </p:cNvPicPr>
          <p:nvPr/>
        </p:nvPicPr>
        <p:blipFill>
          <a:blip r:embed="rId8"/>
          <a:stretch>
            <a:fillRect/>
          </a:stretch>
        </p:blipFill>
        <p:spPr>
          <a:xfrm>
            <a:off x="5031261" y="5376767"/>
            <a:ext cx="1821375" cy="508857"/>
          </a:xfrm>
          <a:prstGeom prst="rect">
            <a:avLst/>
          </a:prstGeom>
        </p:spPr>
      </p:pic>
      <p:sp>
        <p:nvSpPr>
          <p:cNvPr id="4" name="Rectangle 3">
            <a:extLst>
              <a:ext uri="{FF2B5EF4-FFF2-40B4-BE49-F238E27FC236}">
                <a16:creationId xmlns:a16="http://schemas.microsoft.com/office/drawing/2014/main" id="{754EA2E9-52F8-AB43-9228-31EA3262C22E}"/>
              </a:ext>
            </a:extLst>
          </p:cNvPr>
          <p:cNvSpPr/>
          <p:nvPr/>
        </p:nvSpPr>
        <p:spPr>
          <a:xfrm>
            <a:off x="9430560" y="4527755"/>
            <a:ext cx="2304240" cy="1880024"/>
          </a:xfrm>
          <a:prstGeom prst="rect">
            <a:avLst/>
          </a:prstGeom>
          <a:solidFill>
            <a:srgbClr val="14B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750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9E1AC3-66B6-4846-AA79-AD0FBFBF6DE1}"/>
              </a:ext>
            </a:extLst>
          </p:cNvPr>
          <p:cNvSpPr/>
          <p:nvPr/>
        </p:nvSpPr>
        <p:spPr>
          <a:xfrm>
            <a:off x="321564" y="320040"/>
            <a:ext cx="11548872" cy="6217920"/>
          </a:xfrm>
          <a:prstGeom prst="rect">
            <a:avLst/>
          </a:prstGeom>
          <a:solidFill>
            <a:srgbClr val="ECEC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DA65A-817F-ED43-9374-2AF7BB8102F7}"/>
              </a:ext>
            </a:extLst>
          </p:cNvPr>
          <p:cNvSpPr>
            <a:spLocks noGrp="1"/>
          </p:cNvSpPr>
          <p:nvPr>
            <p:ph type="title"/>
          </p:nvPr>
        </p:nvSpPr>
        <p:spPr>
          <a:xfrm>
            <a:off x="838200" y="963877"/>
            <a:ext cx="2862942" cy="4930246"/>
          </a:xfrm>
        </p:spPr>
        <p:txBody>
          <a:bodyPr>
            <a:normAutofit/>
          </a:bodyPr>
          <a:lstStyle/>
          <a:p>
            <a:pPr algn="r"/>
            <a:r>
              <a:rPr lang="en-US" dirty="0">
                <a:solidFill>
                  <a:schemeClr val="accent1"/>
                </a:solidFill>
              </a:rPr>
              <a:t>Related work</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214F43-52FC-844E-98D1-0A203D6D3515}"/>
              </a:ext>
            </a:extLst>
          </p:cNvPr>
          <p:cNvSpPr>
            <a:spLocks noGrp="1"/>
          </p:cNvSpPr>
          <p:nvPr>
            <p:ph idx="1"/>
          </p:nvPr>
        </p:nvSpPr>
        <p:spPr>
          <a:xfrm>
            <a:off x="3701142" y="465512"/>
            <a:ext cx="7903421" cy="5985529"/>
          </a:xfrm>
        </p:spPr>
        <p:txBody>
          <a:bodyPr anchor="ctr">
            <a:normAutofit fontScale="92500" lnSpcReduction="10000"/>
          </a:bodyPr>
          <a:lstStyle/>
          <a:p>
            <a:pPr marL="0" indent="0">
              <a:buNone/>
            </a:pPr>
            <a:r>
              <a:rPr lang="en-US" sz="2400" b="1" dirty="0"/>
              <a:t>Mapping from facial reactions</a:t>
            </a:r>
          </a:p>
          <a:p>
            <a:r>
              <a:rPr lang="en-US" sz="2400" b="1" dirty="0" err="1"/>
              <a:t>Veeriah</a:t>
            </a:r>
            <a:r>
              <a:rPr lang="en-US" sz="2400" b="1" dirty="0"/>
              <a:t> (2017) </a:t>
            </a:r>
            <a:r>
              <a:rPr lang="en-US" sz="2400" dirty="0"/>
              <a:t>– Learn mapping:</a:t>
            </a:r>
            <a:br>
              <a:rPr lang="en-US" sz="2400" dirty="0"/>
            </a:br>
            <a:r>
              <a:rPr lang="en-US" sz="2400" dirty="0"/>
              <a:t>	facial reactions + action -&gt;  time-discounted sum of future manual negative feedback</a:t>
            </a:r>
          </a:p>
          <a:p>
            <a:pPr lvl="1"/>
            <a:r>
              <a:rPr lang="en-US" sz="2000" dirty="0"/>
              <a:t>with no state in their learned mapping, face directly controls the agent</a:t>
            </a:r>
          </a:p>
          <a:p>
            <a:r>
              <a:rPr lang="en-US" sz="2400" b="1" dirty="0"/>
              <a:t>Arakawa et al. (2018) </a:t>
            </a:r>
            <a:r>
              <a:rPr lang="en-US" sz="2400" dirty="0"/>
              <a:t>– Hand code mapping: </a:t>
            </a:r>
            <a:br>
              <a:rPr lang="en-US" sz="2400" dirty="0"/>
            </a:br>
            <a:r>
              <a:rPr lang="en-US" sz="2400" dirty="0"/>
              <a:t>	face-based emotion classification -&gt; positive or negative TAMER feedback</a:t>
            </a:r>
            <a:endParaRPr lang="en-US" sz="2400" b="1" dirty="0"/>
          </a:p>
          <a:p>
            <a:r>
              <a:rPr lang="en-US" sz="2400" b="1" dirty="0"/>
              <a:t>Li et al. (2020)</a:t>
            </a:r>
            <a:r>
              <a:rPr lang="en-US" sz="2400" dirty="0"/>
              <a:t> – Learn mapping:</a:t>
            </a:r>
            <a:br>
              <a:rPr lang="en-US" sz="2400" dirty="0"/>
            </a:br>
            <a:r>
              <a:rPr lang="en-US" sz="2400" dirty="0"/>
              <a:t>	facial reactions -&gt; TAMER feedback</a:t>
            </a:r>
          </a:p>
          <a:p>
            <a:pPr lvl="1"/>
            <a:r>
              <a:rPr lang="en-US" sz="2000" dirty="0"/>
              <a:t>then use predictions to augment actual feedback</a:t>
            </a:r>
          </a:p>
          <a:p>
            <a:r>
              <a:rPr lang="en-US" sz="2400" b="1" i="1" dirty="0"/>
              <a:t>All cases involve explicit teaching at training and/or testing</a:t>
            </a:r>
            <a:r>
              <a:rPr lang="en-US" sz="2400" i="1" dirty="0"/>
              <a:t>, </a:t>
            </a:r>
            <a:r>
              <a:rPr lang="en-US" sz="1700" i="1" dirty="0"/>
              <a:t>which creates data in a different context than a deployment scenario of passively learning from a human.</a:t>
            </a:r>
            <a:endParaRPr lang="en-US" sz="1700" b="1" i="1" dirty="0"/>
          </a:p>
          <a:p>
            <a:r>
              <a:rPr lang="en-US" sz="2400" b="1" i="1" dirty="0"/>
              <a:t>Only Li et al. learn a mapping to information that can be used for task learning.</a:t>
            </a:r>
          </a:p>
          <a:p>
            <a:endParaRPr lang="en-US" sz="2400" dirty="0"/>
          </a:p>
          <a:p>
            <a:pPr marL="0" indent="0">
              <a:buNone/>
            </a:pPr>
            <a:r>
              <a:rPr lang="en-US" sz="2400" b="1" dirty="0"/>
              <a:t>Brain-computer interaction</a:t>
            </a:r>
            <a:r>
              <a:rPr lang="en-US" sz="2400" dirty="0"/>
              <a:t> work by various researchers</a:t>
            </a:r>
          </a:p>
        </p:txBody>
      </p:sp>
    </p:spTree>
    <p:extLst>
      <p:ext uri="{BB962C8B-B14F-4D97-AF65-F5344CB8AC3E}">
        <p14:creationId xmlns:p14="http://schemas.microsoft.com/office/powerpoint/2010/main" val="2706254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0A0AD11-82A6-1548-BB74-B166A94F3F3D}"/>
              </a:ext>
            </a:extLst>
          </p:cNvPr>
          <p:cNvSpPr/>
          <p:nvPr/>
        </p:nvSpPr>
        <p:spPr>
          <a:xfrm>
            <a:off x="321564" y="320040"/>
            <a:ext cx="11548872" cy="621792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DA2B99CA-C721-4B43-B947-BCD6A931C1A5}"/>
              </a:ext>
            </a:extLst>
          </p:cNvPr>
          <p:cNvSpPr>
            <a:spLocks noGrp="1"/>
          </p:cNvSpPr>
          <p:nvPr>
            <p:ph type="title"/>
          </p:nvPr>
        </p:nvSpPr>
        <p:spPr>
          <a:xfrm>
            <a:off x="693822" y="963877"/>
            <a:ext cx="1905000" cy="4930246"/>
          </a:xfrm>
        </p:spPr>
        <p:txBody>
          <a:bodyPr>
            <a:normAutofit/>
          </a:bodyPr>
          <a:lstStyle/>
          <a:p>
            <a:pPr algn="r"/>
            <a:r>
              <a:rPr lang="en-US" dirty="0">
                <a:solidFill>
                  <a:schemeClr val="accent1"/>
                </a:solidFill>
              </a:rPr>
              <a:t>Related work</a:t>
            </a:r>
          </a:p>
        </p:txBody>
      </p:sp>
      <p:sp>
        <p:nvSpPr>
          <p:cNvPr id="16" name="Content Placeholder 2">
            <a:extLst>
              <a:ext uri="{FF2B5EF4-FFF2-40B4-BE49-F238E27FC236}">
                <a16:creationId xmlns:a16="http://schemas.microsoft.com/office/drawing/2014/main" id="{8B91AF62-6B63-534E-89C3-0BEE6721B937}"/>
              </a:ext>
            </a:extLst>
          </p:cNvPr>
          <p:cNvSpPr>
            <a:spLocks noGrp="1"/>
          </p:cNvSpPr>
          <p:nvPr>
            <p:ph idx="1"/>
          </p:nvPr>
        </p:nvSpPr>
        <p:spPr>
          <a:xfrm>
            <a:off x="3256547" y="465512"/>
            <a:ext cx="8348017" cy="5985529"/>
          </a:xfrm>
        </p:spPr>
        <p:txBody>
          <a:bodyPr anchor="ctr">
            <a:normAutofit fontScale="92500"/>
          </a:bodyPr>
          <a:lstStyle/>
          <a:p>
            <a:pPr marL="0" indent="0">
              <a:buNone/>
            </a:pPr>
            <a:r>
              <a:rPr lang="en-US" sz="2400" b="1" dirty="0"/>
              <a:t>Mapping from facial reactions</a:t>
            </a:r>
          </a:p>
          <a:p>
            <a:pPr lvl="1"/>
            <a:r>
              <a:rPr lang="en-US" b="1" dirty="0" err="1"/>
              <a:t>Veeriah</a:t>
            </a:r>
            <a:r>
              <a:rPr lang="en-US" b="1" dirty="0"/>
              <a:t> (2017) </a:t>
            </a:r>
            <a:r>
              <a:rPr lang="en-US" dirty="0"/>
              <a:t>– Learn mapping: </a:t>
            </a:r>
            <a:r>
              <a:rPr lang="en-US" dirty="0">
                <a:solidFill>
                  <a:srgbClr val="4372C4"/>
                </a:solidFill>
              </a:rPr>
              <a:t>facial reactions + action -&gt; sum of future manual negative feedback</a:t>
            </a:r>
          </a:p>
          <a:p>
            <a:pPr lvl="2"/>
            <a:r>
              <a:rPr lang="en-US" dirty="0"/>
              <a:t>with no state input to their learned mapping, face directly controls the agent</a:t>
            </a:r>
          </a:p>
          <a:p>
            <a:pPr lvl="1"/>
            <a:r>
              <a:rPr lang="en-US" b="1" dirty="0"/>
              <a:t>Arakawa et al. (2018) </a:t>
            </a:r>
            <a:r>
              <a:rPr lang="en-US" dirty="0"/>
              <a:t>– Hand code mapping: </a:t>
            </a:r>
            <a:r>
              <a:rPr lang="en-US" dirty="0">
                <a:solidFill>
                  <a:srgbClr val="4372C4"/>
                </a:solidFill>
              </a:rPr>
              <a:t>face-based emotion classification -&gt; positive or negative TAMER feedback</a:t>
            </a:r>
            <a:endParaRPr lang="en-US" b="1" dirty="0">
              <a:solidFill>
                <a:srgbClr val="4372C4"/>
              </a:solidFill>
            </a:endParaRPr>
          </a:p>
          <a:p>
            <a:pPr lvl="1"/>
            <a:r>
              <a:rPr lang="en-US" b="1" dirty="0"/>
              <a:t>Li et al. (2020)</a:t>
            </a:r>
            <a:r>
              <a:rPr lang="en-US" dirty="0"/>
              <a:t> – Learn mapping: </a:t>
            </a:r>
            <a:r>
              <a:rPr lang="en-US" dirty="0">
                <a:solidFill>
                  <a:srgbClr val="4372C4"/>
                </a:solidFill>
              </a:rPr>
              <a:t>facial reactions -&gt; TAMER feedback</a:t>
            </a:r>
          </a:p>
          <a:p>
            <a:pPr lvl="2"/>
            <a:r>
              <a:rPr lang="en-US" dirty="0"/>
              <a:t>then use predictions to augment actual feedback</a:t>
            </a:r>
            <a:br>
              <a:rPr lang="en-US" dirty="0"/>
            </a:br>
            <a:endParaRPr lang="en-US" dirty="0"/>
          </a:p>
          <a:p>
            <a:pPr lvl="1"/>
            <a:r>
              <a:rPr lang="en-US" b="1" i="1" dirty="0"/>
              <a:t>All cases involve explicit teaching at training and/or testing</a:t>
            </a:r>
            <a:r>
              <a:rPr lang="en-US" i="1" dirty="0"/>
              <a:t>, </a:t>
            </a:r>
            <a:r>
              <a:rPr lang="en-US" sz="2000" i="1" dirty="0"/>
              <a:t>which creates data in a different context than a deployment scenario of passively learning from a human.</a:t>
            </a:r>
            <a:endParaRPr lang="en-US" sz="2000" b="1" i="1" dirty="0"/>
          </a:p>
          <a:p>
            <a:pPr lvl="1"/>
            <a:r>
              <a:rPr lang="en-US" b="1" i="1" dirty="0"/>
              <a:t>Only Li et al. learn a mapping to information that can be used for task learning.</a:t>
            </a:r>
          </a:p>
          <a:p>
            <a:endParaRPr lang="en-US" sz="2400" dirty="0"/>
          </a:p>
          <a:p>
            <a:pPr marL="0" indent="0">
              <a:buNone/>
            </a:pPr>
            <a:r>
              <a:rPr lang="en-US" sz="2400" b="1" dirty="0"/>
              <a:t>Brain-computer interaction</a:t>
            </a:r>
            <a:r>
              <a:rPr lang="en-US" sz="2400" dirty="0"/>
              <a:t> work by various researchers</a:t>
            </a:r>
          </a:p>
        </p:txBody>
      </p:sp>
      <p:cxnSp>
        <p:nvCxnSpPr>
          <p:cNvPr id="19" name="Straight Connector 18">
            <a:extLst>
              <a:ext uri="{FF2B5EF4-FFF2-40B4-BE49-F238E27FC236}">
                <a16:creationId xmlns:a16="http://schemas.microsoft.com/office/drawing/2014/main" id="{419CEDCB-303A-E941-A114-024281D5CD44}"/>
              </a:ext>
            </a:extLst>
          </p:cNvPr>
          <p:cNvCxnSpPr>
            <a:cxnSpLocks/>
          </p:cNvCxnSpPr>
          <p:nvPr/>
        </p:nvCxnSpPr>
        <p:spPr>
          <a:xfrm>
            <a:off x="2951749" y="2117560"/>
            <a:ext cx="0" cy="2614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386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078F75-600B-5047-A6E0-578114F2260F}"/>
              </a:ext>
            </a:extLst>
          </p:cNvPr>
          <p:cNvSpPr>
            <a:spLocks noGrp="1"/>
          </p:cNvSpPr>
          <p:nvPr>
            <p:ph type="title"/>
          </p:nvPr>
        </p:nvSpPr>
        <p:spPr>
          <a:xfrm>
            <a:off x="944898" y="1493160"/>
            <a:ext cx="10327160" cy="4142869"/>
          </a:xfrm>
        </p:spPr>
        <p:txBody>
          <a:bodyPr vert="horz" lIns="91440" tIns="45720" rIns="91440" bIns="45720" rtlCol="0" anchor="b">
            <a:noAutofit/>
          </a:bodyPr>
          <a:lstStyle/>
          <a:p>
            <a:pPr algn="ctr"/>
            <a:r>
              <a:rPr lang="en-US" sz="3200" dirty="0"/>
              <a:t>Do not require</a:t>
            </a:r>
            <a:r>
              <a:rPr lang="en-US" sz="3200" kern="1200" dirty="0">
                <a:solidFill>
                  <a:schemeClr val="tx1"/>
                </a:solidFill>
                <a:latin typeface="+mj-lt"/>
                <a:ea typeface="+mj-ea"/>
                <a:cs typeface="+mj-cs"/>
              </a:rPr>
              <a:t> explicit </a:t>
            </a:r>
            <a:r>
              <a:rPr lang="en-US" sz="3200" dirty="0"/>
              <a:t>teaching or manual labeling by users,</a:t>
            </a:r>
            <a:br>
              <a:rPr lang="en-US" sz="3200" dirty="0"/>
            </a:br>
            <a:br>
              <a:rPr lang="en-US" sz="3200" dirty="0"/>
            </a:br>
            <a:r>
              <a:rPr lang="en-US" sz="3200" dirty="0"/>
              <a:t>use only human reactions as input to the reaction mapping,</a:t>
            </a:r>
            <a:br>
              <a:rPr lang="en-US" sz="3200" dirty="0"/>
            </a:br>
            <a:br>
              <a:rPr lang="en-US" sz="3200" kern="1200" dirty="0">
                <a:solidFill>
                  <a:schemeClr val="tx1"/>
                </a:solidFill>
                <a:latin typeface="+mj-lt"/>
                <a:ea typeface="+mj-ea"/>
                <a:cs typeface="+mj-cs"/>
              </a:rPr>
            </a:br>
            <a:r>
              <a:rPr lang="en-US" sz="3200" i="1" kern="1200" dirty="0">
                <a:solidFill>
                  <a:schemeClr val="tx1"/>
                </a:solidFill>
                <a:latin typeface="+mj-lt"/>
                <a:ea typeface="+mj-ea"/>
                <a:cs typeface="+mj-cs"/>
              </a:rPr>
              <a:t>and</a:t>
            </a:r>
            <a:r>
              <a:rPr lang="en-US" sz="3200" kern="1200" dirty="0">
                <a:solidFill>
                  <a:schemeClr val="tx1"/>
                </a:solidFill>
                <a:latin typeface="+mj-lt"/>
                <a:ea typeface="+mj-ea"/>
                <a:cs typeface="+mj-cs"/>
              </a:rPr>
              <a:t> </a:t>
            </a:r>
            <a:br>
              <a:rPr lang="en-US" sz="3200" kern="1200" dirty="0">
                <a:solidFill>
                  <a:schemeClr val="tx1"/>
                </a:solidFill>
                <a:latin typeface="+mj-lt"/>
                <a:ea typeface="+mj-ea"/>
                <a:cs typeface="+mj-cs"/>
              </a:rPr>
            </a:b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let the data decide what </a:t>
            </a:r>
            <a:r>
              <a:rPr lang="en-US" sz="3200" dirty="0"/>
              <a:t>task</a:t>
            </a:r>
            <a:r>
              <a:rPr lang="en-US" sz="3200" kern="1200" dirty="0">
                <a:solidFill>
                  <a:schemeClr val="tx1"/>
                </a:solidFill>
                <a:latin typeface="+mj-lt"/>
                <a:ea typeface="+mj-ea"/>
                <a:cs typeface="+mj-cs"/>
              </a:rPr>
              <a:t> statistics to map human reactions to.</a:t>
            </a:r>
          </a:p>
        </p:txBody>
      </p:sp>
      <p:cxnSp>
        <p:nvCxnSpPr>
          <p:cNvPr id="11" name="Straight Connector 10" hidden="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419543D-1DB3-5C4B-ADDC-8FB3DCFE1898}"/>
              </a:ext>
            </a:extLst>
          </p:cNvPr>
          <p:cNvSpPr/>
          <p:nvPr/>
        </p:nvSpPr>
        <p:spPr>
          <a:xfrm>
            <a:off x="4573115" y="785273"/>
            <a:ext cx="3045770" cy="707886"/>
          </a:xfrm>
          <a:prstGeom prst="rect">
            <a:avLst/>
          </a:prstGeom>
        </p:spPr>
        <p:txBody>
          <a:bodyPr wrap="none">
            <a:spAutoFit/>
          </a:bodyPr>
          <a:lstStyle/>
          <a:p>
            <a:pPr algn="ctr"/>
            <a:r>
              <a:rPr lang="en-US" sz="4000" u="sng" dirty="0"/>
              <a:t>Our approach</a:t>
            </a:r>
            <a:endParaRPr lang="en-US" sz="4000" dirty="0"/>
          </a:p>
        </p:txBody>
      </p:sp>
      <p:sp>
        <p:nvSpPr>
          <p:cNvPr id="4" name="TextBox 3">
            <a:extLst>
              <a:ext uri="{FF2B5EF4-FFF2-40B4-BE49-F238E27FC236}">
                <a16:creationId xmlns:a16="http://schemas.microsoft.com/office/drawing/2014/main" id="{5FFEBBD6-B404-884A-B428-6FCAE0587572}"/>
              </a:ext>
            </a:extLst>
          </p:cNvPr>
          <p:cNvSpPr txBox="1"/>
          <p:nvPr/>
        </p:nvSpPr>
        <p:spPr>
          <a:xfrm>
            <a:off x="5528603" y="258845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449338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078F75-600B-5047-A6E0-578114F2260F}"/>
              </a:ext>
            </a:extLst>
          </p:cNvPr>
          <p:cNvSpPr>
            <a:spLocks noGrp="1"/>
          </p:cNvSpPr>
          <p:nvPr>
            <p:ph type="title"/>
          </p:nvPr>
        </p:nvSpPr>
        <p:spPr>
          <a:xfrm>
            <a:off x="1524000" y="1614487"/>
            <a:ext cx="9144000" cy="2800351"/>
          </a:xfrm>
        </p:spPr>
        <p:txBody>
          <a:bodyPr vert="horz" lIns="91440" tIns="45720" rIns="91440" bIns="45720" rtlCol="0" anchor="b">
            <a:normAutofit/>
          </a:bodyPr>
          <a:lstStyle/>
          <a:p>
            <a:pPr algn="ctr"/>
            <a:r>
              <a:rPr lang="en-US" sz="5800" b="1" u="sng" dirty="0"/>
              <a:t>The LIHF Problem </a:t>
            </a:r>
            <a:br>
              <a:rPr lang="en-US" sz="5800" dirty="0"/>
            </a:br>
            <a:r>
              <a:rPr lang="en-US" sz="5800" dirty="0"/>
              <a:t>Learning from Implicit Human Feedback</a:t>
            </a:r>
            <a:endParaRPr lang="en-US" sz="5800" kern="1200" dirty="0">
              <a:solidFill>
                <a:schemeClr val="tx1"/>
              </a:solidFill>
              <a:latin typeface="+mj-lt"/>
              <a:ea typeface="+mj-ea"/>
              <a:cs typeface="+mj-cs"/>
            </a:endParaRPr>
          </a:p>
        </p:txBody>
      </p:sp>
      <p:cxnSp>
        <p:nvCxnSpPr>
          <p:cNvPr id="11" name="Straight Connector 10" hidden="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FEBBD6-B404-884A-B428-6FCAE0587572}"/>
              </a:ext>
            </a:extLst>
          </p:cNvPr>
          <p:cNvSpPr txBox="1"/>
          <p:nvPr/>
        </p:nvSpPr>
        <p:spPr>
          <a:xfrm>
            <a:off x="5528603" y="258845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0459294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4" name="TextBox 3">
            <a:extLst>
              <a:ext uri="{FF2B5EF4-FFF2-40B4-BE49-F238E27FC236}">
                <a16:creationId xmlns:a16="http://schemas.microsoft.com/office/drawing/2014/main" id="{0469BF12-C10B-4248-B4CA-9A0D4857752C}"/>
              </a:ext>
            </a:extLst>
          </p:cNvPr>
          <p:cNvSpPr txBox="1"/>
          <p:nvPr/>
        </p:nvSpPr>
        <p:spPr>
          <a:xfrm>
            <a:off x="604288" y="486846"/>
            <a:ext cx="11083408" cy="2554545"/>
          </a:xfrm>
          <a:prstGeom prst="rect">
            <a:avLst/>
          </a:prstGeom>
          <a:noFill/>
        </p:spPr>
        <p:txBody>
          <a:bodyPr wrap="square" rtlCol="0">
            <a:spAutoFit/>
          </a:bodyPr>
          <a:lstStyle/>
          <a:p>
            <a:r>
              <a:rPr lang="en-US" sz="4000" b="1" u="sng" dirty="0"/>
              <a:t>The LIHF Problem</a:t>
            </a:r>
            <a:endParaRPr lang="en-US" sz="4000" dirty="0"/>
          </a:p>
          <a:p>
            <a:r>
              <a:rPr lang="en-US" sz="4000" dirty="0"/>
              <a:t>How can an agent maximize return under a human’s (hidden) reward function, using information derived from the human’s reactions to its behavior?</a:t>
            </a:r>
          </a:p>
        </p:txBody>
      </p:sp>
      <p:pic>
        <p:nvPicPr>
          <p:cNvPr id="5" name="Picture 4">
            <a:extLst>
              <a:ext uri="{FF2B5EF4-FFF2-40B4-BE49-F238E27FC236}">
                <a16:creationId xmlns:a16="http://schemas.microsoft.com/office/drawing/2014/main" id="{43E0BDFE-9643-844D-BAFF-56DC7B945E7F}"/>
              </a:ext>
            </a:extLst>
          </p:cNvPr>
          <p:cNvPicPr>
            <a:picLocks noChangeAspect="1"/>
          </p:cNvPicPr>
          <p:nvPr/>
        </p:nvPicPr>
        <p:blipFill>
          <a:blip r:embed="rId3"/>
          <a:stretch>
            <a:fillRect/>
          </a:stretch>
        </p:blipFill>
        <p:spPr>
          <a:xfrm>
            <a:off x="654163" y="3311142"/>
            <a:ext cx="7575437" cy="799418"/>
          </a:xfrm>
          <a:prstGeom prst="rect">
            <a:avLst/>
          </a:prstGeom>
        </p:spPr>
      </p:pic>
      <p:cxnSp>
        <p:nvCxnSpPr>
          <p:cNvPr id="9" name="Straight Arrow Connector 8">
            <a:extLst>
              <a:ext uri="{FF2B5EF4-FFF2-40B4-BE49-F238E27FC236}">
                <a16:creationId xmlns:a16="http://schemas.microsoft.com/office/drawing/2014/main" id="{B0C59179-D400-7245-8853-CD97009F466D}"/>
              </a:ext>
            </a:extLst>
          </p:cNvPr>
          <p:cNvCxnSpPr>
            <a:cxnSpLocks/>
          </p:cNvCxnSpPr>
          <p:nvPr/>
        </p:nvCxnSpPr>
        <p:spPr>
          <a:xfrm flipV="1">
            <a:off x="3275215" y="4110561"/>
            <a:ext cx="166254" cy="1209584"/>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9E590DD-5748-FD4B-8325-38DEB37FE7E7}"/>
              </a:ext>
            </a:extLst>
          </p:cNvPr>
          <p:cNvSpPr/>
          <p:nvPr/>
        </p:nvSpPr>
        <p:spPr>
          <a:xfrm>
            <a:off x="1247078" y="5453316"/>
            <a:ext cx="2294141" cy="660939"/>
          </a:xfrm>
          <a:prstGeom prst="rect">
            <a:avLst/>
          </a:prstGeom>
        </p:spPr>
        <p:txBody>
          <a:bodyPr wrap="square">
            <a:spAutoFit/>
          </a:bodyPr>
          <a:lstStyle/>
          <a:p>
            <a:pPr algn="r"/>
            <a:r>
              <a:rPr lang="en-US" b="1" dirty="0"/>
              <a:t>Human’s hidden reward function </a:t>
            </a:r>
          </a:p>
        </p:txBody>
      </p:sp>
      <p:cxnSp>
        <p:nvCxnSpPr>
          <p:cNvPr id="74" name="Straight Arrow Connector 73">
            <a:extLst>
              <a:ext uri="{FF2B5EF4-FFF2-40B4-BE49-F238E27FC236}">
                <a16:creationId xmlns:a16="http://schemas.microsoft.com/office/drawing/2014/main" id="{5C4DCB8F-4032-5646-BCA3-0F09E5A3309A}"/>
              </a:ext>
            </a:extLst>
          </p:cNvPr>
          <p:cNvCxnSpPr>
            <a:cxnSpLocks/>
          </p:cNvCxnSpPr>
          <p:nvPr/>
        </p:nvCxnSpPr>
        <p:spPr>
          <a:xfrm flipV="1">
            <a:off x="4807516" y="4096711"/>
            <a:ext cx="0" cy="1223434"/>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569BDA06-EE1B-8C4C-B718-1AC35D4F838C}"/>
              </a:ext>
            </a:extLst>
          </p:cNvPr>
          <p:cNvSpPr/>
          <p:nvPr/>
        </p:nvSpPr>
        <p:spPr>
          <a:xfrm>
            <a:off x="3733773" y="5453316"/>
            <a:ext cx="2147486" cy="1200329"/>
          </a:xfrm>
          <a:prstGeom prst="rect">
            <a:avLst/>
          </a:prstGeom>
        </p:spPr>
        <p:txBody>
          <a:bodyPr wrap="square">
            <a:spAutoFit/>
          </a:bodyPr>
          <a:lstStyle/>
          <a:p>
            <a:pPr algn="ctr"/>
            <a:r>
              <a:rPr lang="en-US" dirty="0"/>
              <a:t>Set of possible single-step </a:t>
            </a:r>
            <a:r>
              <a:rPr lang="en-US" b="1" dirty="0"/>
              <a:t>observations of the human</a:t>
            </a:r>
          </a:p>
        </p:txBody>
      </p:sp>
      <p:sp>
        <p:nvSpPr>
          <p:cNvPr id="11" name="Rectangle 10">
            <a:extLst>
              <a:ext uri="{FF2B5EF4-FFF2-40B4-BE49-F238E27FC236}">
                <a16:creationId xmlns:a16="http://schemas.microsoft.com/office/drawing/2014/main" id="{9F93D6C5-BD8C-1649-A988-3C29889EF19B}"/>
              </a:ext>
            </a:extLst>
          </p:cNvPr>
          <p:cNvSpPr/>
          <p:nvPr/>
        </p:nvSpPr>
        <p:spPr>
          <a:xfrm>
            <a:off x="6310743" y="5453316"/>
            <a:ext cx="6096000" cy="923330"/>
          </a:xfrm>
          <a:prstGeom prst="rect">
            <a:avLst/>
          </a:prstGeom>
        </p:spPr>
        <p:txBody>
          <a:bodyPr>
            <a:spAutoFit/>
          </a:bodyPr>
          <a:lstStyle/>
          <a:p>
            <a:r>
              <a:rPr lang="en-US" dirty="0"/>
              <a:t>Function for the </a:t>
            </a:r>
            <a:r>
              <a:rPr lang="en-US" b="1" dirty="0"/>
              <a:t>conditional probability over human observations</a:t>
            </a:r>
            <a:r>
              <a:rPr lang="en-US" dirty="0"/>
              <a:t>, given a trajectory of states</a:t>
            </a:r>
          </a:p>
          <a:p>
            <a:r>
              <a:rPr lang="en-US" dirty="0"/>
              <a:t>and actions and the human’s hidden reward function R</a:t>
            </a:r>
            <a:r>
              <a:rPr lang="en-US" baseline="30000" dirty="0"/>
              <a:t>H.</a:t>
            </a:r>
          </a:p>
        </p:txBody>
      </p:sp>
      <p:cxnSp>
        <p:nvCxnSpPr>
          <p:cNvPr id="77" name="Straight Arrow Connector 76">
            <a:extLst>
              <a:ext uri="{FF2B5EF4-FFF2-40B4-BE49-F238E27FC236}">
                <a16:creationId xmlns:a16="http://schemas.microsoft.com/office/drawing/2014/main" id="{9021AFE0-EFE5-DA4A-873C-6C0DAACFB39A}"/>
              </a:ext>
            </a:extLst>
          </p:cNvPr>
          <p:cNvCxnSpPr>
            <a:cxnSpLocks/>
          </p:cNvCxnSpPr>
          <p:nvPr/>
        </p:nvCxnSpPr>
        <p:spPr>
          <a:xfrm flipH="1" flipV="1">
            <a:off x="6134781" y="4096710"/>
            <a:ext cx="349145" cy="1209585"/>
          </a:xfrm>
          <a:prstGeom prst="straightConnector1">
            <a:avLst/>
          </a:prstGeom>
          <a:ln w="25400">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244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53"/>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E4F46D5B-F9B5-864C-9C65-5D251FE666D8}"/>
              </a:ext>
            </a:extLst>
          </p:cNvPr>
          <p:cNvPicPr>
            <a:picLocks noChangeAspect="1"/>
          </p:cNvPicPr>
          <p:nvPr/>
        </p:nvPicPr>
        <p:blipFill>
          <a:blip r:embed="rId3"/>
          <a:stretch>
            <a:fillRect/>
          </a:stretch>
        </p:blipFill>
        <p:spPr>
          <a:xfrm>
            <a:off x="991768" y="114300"/>
            <a:ext cx="10208464" cy="6629400"/>
          </a:xfrm>
          <a:prstGeom prst="rect">
            <a:avLst/>
          </a:prstGeom>
        </p:spPr>
      </p:pic>
    </p:spTree>
    <p:extLst>
      <p:ext uri="{BB962C8B-B14F-4D97-AF65-F5344CB8AC3E}">
        <p14:creationId xmlns:p14="http://schemas.microsoft.com/office/powerpoint/2010/main" val="1924779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0BC3D-D8AD-7A40-8690-BCB705AED580}"/>
              </a:ext>
            </a:extLst>
          </p:cNvPr>
          <p:cNvSpPr>
            <a:spLocks noGrp="1"/>
          </p:cNvSpPr>
          <p:nvPr>
            <p:ph type="title"/>
          </p:nvPr>
        </p:nvSpPr>
        <p:spPr>
          <a:xfrm>
            <a:off x="1524000" y="1443038"/>
            <a:ext cx="9144000" cy="2519361"/>
          </a:xfrm>
        </p:spPr>
        <p:txBody>
          <a:bodyPr vert="horz" lIns="91440" tIns="45720" rIns="91440" bIns="45720" rtlCol="0" anchor="b">
            <a:normAutofit/>
          </a:bodyPr>
          <a:lstStyle/>
          <a:p>
            <a:pPr algn="ctr"/>
            <a:r>
              <a:rPr lang="en-US" sz="5800" b="1" u="sng" kern="1200" dirty="0">
                <a:solidFill>
                  <a:schemeClr val="tx1"/>
                </a:solidFill>
                <a:latin typeface="+mj-lt"/>
                <a:ea typeface="+mj-ea"/>
                <a:cs typeface="+mj-cs"/>
              </a:rPr>
              <a:t>The EMPATHIC Framework</a:t>
            </a:r>
            <a:br>
              <a:rPr lang="en-US" sz="5800" dirty="0"/>
            </a:br>
            <a:endParaRPr lang="en-US" sz="5800" kern="1200" dirty="0">
              <a:solidFill>
                <a:schemeClr val="tx1"/>
              </a:solidFill>
              <a:latin typeface="+mj-lt"/>
              <a:ea typeface="+mj-ea"/>
              <a:cs typeface="+mj-cs"/>
            </a:endParaRPr>
          </a:p>
        </p:txBody>
      </p:sp>
      <p:cxnSp>
        <p:nvCxnSpPr>
          <p:cNvPr id="23" name="Straight Connector 22" hidden="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16460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p:nvPr/>
        </p:nvSpPr>
        <p:spPr>
          <a:xfrm>
            <a:off x="630622" y="932931"/>
            <a:ext cx="5731489"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000000"/>
              </a:solidFill>
              <a:latin typeface="Arial"/>
              <a:ea typeface="Arial"/>
              <a:cs typeface="Arial"/>
              <a:sym typeface="Arial"/>
            </a:endParaRPr>
          </a:p>
        </p:txBody>
      </p:sp>
      <p:sp>
        <p:nvSpPr>
          <p:cNvPr id="57" name="Google Shape;57;p13"/>
          <p:cNvSpPr/>
          <p:nvPr/>
        </p:nvSpPr>
        <p:spPr>
          <a:xfrm>
            <a:off x="750612" y="3035339"/>
            <a:ext cx="1939673" cy="2179944"/>
          </a:xfrm>
          <a:prstGeom prst="roundRect">
            <a:avLst>
              <a:gd name="adj" fmla="val 10713"/>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58;p13"/>
          <p:cNvSpPr/>
          <p:nvPr/>
        </p:nvSpPr>
        <p:spPr>
          <a:xfrm>
            <a:off x="164523" y="977416"/>
            <a:ext cx="6663688" cy="461285"/>
          </a:xfrm>
          <a:prstGeom prst="rect">
            <a:avLst/>
          </a:prstGeom>
          <a:noFill/>
          <a:ln>
            <a:noFill/>
          </a:ln>
        </p:spPr>
        <p:txBody>
          <a:bodyPr spcFirstLastPara="1" wrap="square" lIns="121900" tIns="60933" rIns="121900" bIns="60933" anchor="t" anchorCtr="0">
            <a:noAutofit/>
          </a:bodyPr>
          <a:lstStyle/>
          <a:p>
            <a:pPr algn="ctr"/>
            <a:r>
              <a:rPr lang="en" sz="1333" b="1">
                <a:solidFill>
                  <a:srgbClr val="000000"/>
                </a:solidFill>
                <a:latin typeface="Calibri"/>
                <a:ea typeface="Calibri"/>
                <a:cs typeface="Calibri"/>
                <a:sym typeface="Calibri"/>
              </a:rPr>
              <a:t>1.</a:t>
            </a:r>
            <a:r>
              <a:rPr lang="en" sz="1333">
                <a:solidFill>
                  <a:srgbClr val="000000"/>
                </a:solidFill>
                <a:latin typeface="Calibri"/>
                <a:ea typeface="Calibri"/>
                <a:cs typeface="Calibri"/>
                <a:sym typeface="Calibri"/>
              </a:rPr>
              <a:t> Learning a mapping from implicit human feedback to </a:t>
            </a:r>
            <a:r>
              <a:rPr lang="en" sz="1333">
                <a:latin typeface="Calibri"/>
                <a:ea typeface="Calibri"/>
                <a:cs typeface="Calibri"/>
                <a:sym typeface="Calibri"/>
              </a:rPr>
              <a:t>task</a:t>
            </a:r>
            <a:r>
              <a:rPr lang="en" sz="1333">
                <a:solidFill>
                  <a:srgbClr val="000000"/>
                </a:solidFill>
                <a:latin typeface="Calibri"/>
                <a:ea typeface="Calibri"/>
                <a:cs typeface="Calibri"/>
                <a:sym typeface="Calibri"/>
              </a:rPr>
              <a:t> statistics</a:t>
            </a:r>
            <a:endParaRPr sz="1333">
              <a:latin typeface="Calibri"/>
              <a:ea typeface="Calibri"/>
              <a:cs typeface="Calibri"/>
              <a:sym typeface="Calibri"/>
            </a:endParaRPr>
          </a:p>
        </p:txBody>
      </p:sp>
      <p:grpSp>
        <p:nvGrpSpPr>
          <p:cNvPr id="59" name="Google Shape;59;p13"/>
          <p:cNvGrpSpPr/>
          <p:nvPr/>
        </p:nvGrpSpPr>
        <p:grpSpPr>
          <a:xfrm>
            <a:off x="526891" y="3803114"/>
            <a:ext cx="1953408" cy="585141"/>
            <a:chOff x="373269" y="3270292"/>
            <a:chExt cx="1339015" cy="401100"/>
          </a:xfrm>
        </p:grpSpPr>
        <p:sp>
          <p:nvSpPr>
            <p:cNvPr id="60" name="Google Shape;60;p13"/>
            <p:cNvSpPr/>
            <p:nvPr/>
          </p:nvSpPr>
          <p:spPr>
            <a:xfrm>
              <a:off x="373269" y="32702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solidFill>
                  <a:srgbClr val="000000"/>
                </a:solidFill>
                <a:latin typeface="Calibri"/>
                <a:ea typeface="Calibri"/>
                <a:cs typeface="Calibri"/>
                <a:sym typeface="Calibri"/>
              </a:endParaRPr>
            </a:p>
          </p:txBody>
        </p:sp>
        <p:sp>
          <p:nvSpPr>
            <p:cNvPr id="61" name="Google Shape;61;p13"/>
            <p:cNvSpPr/>
            <p:nvPr/>
          </p:nvSpPr>
          <p:spPr>
            <a:xfrm>
              <a:off x="1018083" y="34226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Action</a:t>
              </a:r>
              <a:endParaRPr sz="1333">
                <a:solidFill>
                  <a:srgbClr val="000000"/>
                </a:solidFill>
                <a:latin typeface="Calibri"/>
                <a:ea typeface="Calibri"/>
                <a:cs typeface="Calibri"/>
                <a:sym typeface="Calibri"/>
              </a:endParaRPr>
            </a:p>
          </p:txBody>
        </p:sp>
        <p:cxnSp>
          <p:nvCxnSpPr>
            <p:cNvPr id="62" name="Google Shape;62;p13"/>
            <p:cNvCxnSpPr/>
            <p:nvPr/>
          </p:nvCxnSpPr>
          <p:spPr>
            <a:xfrm>
              <a:off x="897375" y="3317612"/>
              <a:ext cx="0" cy="308100"/>
            </a:xfrm>
            <a:prstGeom prst="straightConnector1">
              <a:avLst/>
            </a:prstGeom>
            <a:noFill/>
            <a:ln w="19050" cap="flat" cmpd="sng">
              <a:solidFill>
                <a:srgbClr val="000000"/>
              </a:solidFill>
              <a:prstDash val="solid"/>
              <a:miter lim="800000"/>
              <a:headEnd type="none" w="sm" len="sm"/>
              <a:tailEnd type="triangle" w="med" len="med"/>
            </a:ln>
          </p:spPr>
        </p:cxnSp>
        <p:cxnSp>
          <p:nvCxnSpPr>
            <p:cNvPr id="63" name="Google Shape;63;p13"/>
            <p:cNvCxnSpPr/>
            <p:nvPr/>
          </p:nvCxnSpPr>
          <p:spPr>
            <a:xfrm rot="10800000">
              <a:off x="1151950" y="3319700"/>
              <a:ext cx="0" cy="303900"/>
            </a:xfrm>
            <a:prstGeom prst="straightConnector1">
              <a:avLst/>
            </a:prstGeom>
            <a:noFill/>
            <a:ln w="19050" cap="flat" cmpd="sng">
              <a:solidFill>
                <a:srgbClr val="000000"/>
              </a:solidFill>
              <a:prstDash val="solid"/>
              <a:miter lim="800000"/>
              <a:headEnd type="none" w="sm" len="sm"/>
              <a:tailEnd type="triangle" w="med" len="med"/>
            </a:ln>
          </p:spPr>
        </p:cxnSp>
      </p:grpSp>
      <p:sp>
        <p:nvSpPr>
          <p:cNvPr id="64" name="Google Shape;64;p13"/>
          <p:cNvSpPr/>
          <p:nvPr/>
        </p:nvSpPr>
        <p:spPr>
          <a:xfrm>
            <a:off x="2459428" y="4250292"/>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latin typeface="Calibri"/>
              <a:ea typeface="Calibri"/>
              <a:cs typeface="Calibri"/>
              <a:sym typeface="Calibri"/>
            </a:endParaRPr>
          </a:p>
          <a:p>
            <a:pPr algn="ctr"/>
            <a:r>
              <a:rPr lang="en" sz="1333">
                <a:latin typeface="Calibri"/>
                <a:ea typeface="Calibri"/>
                <a:cs typeface="Calibri"/>
                <a:sym typeface="Calibri"/>
              </a:rPr>
              <a:t>Action</a:t>
            </a:r>
            <a:endParaRPr sz="1333">
              <a:latin typeface="Calibri"/>
              <a:ea typeface="Calibri"/>
              <a:cs typeface="Calibri"/>
              <a:sym typeface="Calibri"/>
            </a:endParaRPr>
          </a:p>
        </p:txBody>
      </p:sp>
      <p:cxnSp>
        <p:nvCxnSpPr>
          <p:cNvPr id="65" name="Google Shape;65;p13"/>
          <p:cNvCxnSpPr>
            <a:cxnSpLocks/>
          </p:cNvCxnSpPr>
          <p:nvPr/>
        </p:nvCxnSpPr>
        <p:spPr>
          <a:xfrm rot="10800000">
            <a:off x="2684395" y="4773894"/>
            <a:ext cx="712497" cy="0"/>
          </a:xfrm>
          <a:prstGeom prst="straightConnector1">
            <a:avLst/>
          </a:prstGeom>
          <a:noFill/>
          <a:ln w="19050" cap="flat" cmpd="sng">
            <a:solidFill>
              <a:srgbClr val="000000"/>
            </a:solidFill>
            <a:prstDash val="solid"/>
            <a:miter lim="800000"/>
            <a:headEnd type="triangle" w="med" len="med"/>
            <a:tailEnd type="none" w="sm" len="sm"/>
          </a:ln>
        </p:spPr>
      </p:cxnSp>
      <p:sp>
        <p:nvSpPr>
          <p:cNvPr id="66" name="Google Shape;66;p13"/>
          <p:cNvSpPr/>
          <p:nvPr/>
        </p:nvSpPr>
        <p:spPr>
          <a:xfrm>
            <a:off x="2986921" y="2689338"/>
            <a:ext cx="1308142" cy="671796"/>
          </a:xfrm>
          <a:prstGeom prst="rect">
            <a:avLst/>
          </a:prstGeom>
          <a:no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t>
            </a:r>
            <a:r>
              <a:rPr lang="en" sz="1333">
                <a:solidFill>
                  <a:srgbClr val="000000"/>
                </a:solidFill>
                <a:latin typeface="Calibri"/>
                <a:ea typeface="Calibri"/>
                <a:cs typeface="Calibri"/>
                <a:sym typeface="Calibri"/>
              </a:rPr>
              <a:t>ask </a:t>
            </a:r>
            <a:r>
              <a:rPr lang="en" sz="1333">
                <a:latin typeface="Calibri"/>
                <a:ea typeface="Calibri"/>
                <a:cs typeface="Calibri"/>
                <a:sym typeface="Calibri"/>
              </a:rPr>
              <a:t>Specification</a:t>
            </a:r>
            <a:r>
              <a:rPr lang="en" sz="1333">
                <a:solidFill>
                  <a:srgbClr val="000000"/>
                </a:solidFill>
                <a:latin typeface="Calibri"/>
                <a:ea typeface="Calibri"/>
                <a:cs typeface="Calibri"/>
                <a:sym typeface="Calibri"/>
              </a:rPr>
              <a:t> </a:t>
            </a:r>
            <a:endParaRPr sz="1333">
              <a:solidFill>
                <a:srgbClr val="000000"/>
              </a:solidFill>
              <a:latin typeface="Calibri"/>
              <a:ea typeface="Calibri"/>
              <a:cs typeface="Calibri"/>
              <a:sym typeface="Calibri"/>
            </a:endParaRPr>
          </a:p>
        </p:txBody>
      </p:sp>
      <p:grpSp>
        <p:nvGrpSpPr>
          <p:cNvPr id="67" name="Google Shape;67;p13"/>
          <p:cNvGrpSpPr/>
          <p:nvPr/>
        </p:nvGrpSpPr>
        <p:grpSpPr>
          <a:xfrm>
            <a:off x="1475228" y="2656638"/>
            <a:ext cx="885807" cy="373317"/>
            <a:chOff x="1023332" y="2560610"/>
            <a:chExt cx="607200" cy="255900"/>
          </a:xfrm>
        </p:grpSpPr>
        <p:sp>
          <p:nvSpPr>
            <p:cNvPr id="68" name="Google Shape;68;p13"/>
            <p:cNvSpPr/>
            <p:nvPr/>
          </p:nvSpPr>
          <p:spPr>
            <a:xfrm>
              <a:off x="1023332" y="2592240"/>
              <a:ext cx="607200" cy="170700"/>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Display</a:t>
              </a:r>
              <a:endParaRPr sz="1333">
                <a:solidFill>
                  <a:srgbClr val="000000"/>
                </a:solidFill>
                <a:latin typeface="Calibri"/>
                <a:ea typeface="Calibri"/>
                <a:cs typeface="Calibri"/>
                <a:sym typeface="Calibri"/>
              </a:endParaRPr>
            </a:p>
          </p:txBody>
        </p:sp>
        <p:cxnSp>
          <p:nvCxnSpPr>
            <p:cNvPr id="69" name="Google Shape;69;p13"/>
            <p:cNvCxnSpPr>
              <a:stCxn id="70" idx="0"/>
            </p:cNvCxnSpPr>
            <p:nvPr/>
          </p:nvCxnSpPr>
          <p:spPr>
            <a:xfrm rot="10800000">
              <a:off x="1042775" y="2560610"/>
              <a:ext cx="0" cy="255900"/>
            </a:xfrm>
            <a:prstGeom prst="straightConnector1">
              <a:avLst/>
            </a:prstGeom>
            <a:noFill/>
            <a:ln w="19050" cap="flat" cmpd="sng">
              <a:solidFill>
                <a:srgbClr val="000000"/>
              </a:solidFill>
              <a:prstDash val="solid"/>
              <a:miter lim="800000"/>
              <a:headEnd type="none" w="sm" len="sm"/>
              <a:tailEnd type="triangle" w="med" len="med"/>
            </a:ln>
          </p:spPr>
        </p:cxnSp>
      </p:grpSp>
      <p:cxnSp>
        <p:nvCxnSpPr>
          <p:cNvPr id="71" name="Google Shape;71;p13"/>
          <p:cNvCxnSpPr/>
          <p:nvPr/>
        </p:nvCxnSpPr>
        <p:spPr>
          <a:xfrm rot="10800000">
            <a:off x="3033186" y="1996863"/>
            <a:ext cx="1543161" cy="0"/>
          </a:xfrm>
          <a:prstGeom prst="straightConnector1">
            <a:avLst/>
          </a:prstGeom>
          <a:noFill/>
          <a:ln w="19050" cap="flat" cmpd="sng">
            <a:solidFill>
              <a:srgbClr val="000000"/>
            </a:solidFill>
            <a:prstDash val="solid"/>
            <a:miter lim="800000"/>
            <a:headEnd type="triangle" w="med" len="med"/>
            <a:tailEnd type="diamond" w="sm" len="sm"/>
          </a:ln>
        </p:spPr>
      </p:cxnSp>
      <p:sp>
        <p:nvSpPr>
          <p:cNvPr id="72" name="Google Shape;72;p13"/>
          <p:cNvSpPr/>
          <p:nvPr/>
        </p:nvSpPr>
        <p:spPr>
          <a:xfrm>
            <a:off x="2241802"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Reactions</a:t>
            </a:r>
            <a:r>
              <a:rPr lang="en" sz="1333">
                <a:latin typeface="Calibri"/>
                <a:ea typeface="Calibri"/>
                <a:cs typeface="Calibri"/>
                <a:sym typeface="Calibri"/>
              </a:rPr>
              <a:t> </a:t>
            </a:r>
            <a:endParaRPr sz="1333">
              <a:latin typeface="Calibri"/>
              <a:ea typeface="Calibri"/>
              <a:cs typeface="Calibri"/>
              <a:sym typeface="Calibri"/>
            </a:endParaRPr>
          </a:p>
          <a:p>
            <a:pPr algn="ctr">
              <a:buClr>
                <a:srgbClr val="000000"/>
              </a:buClr>
              <a:buSzPts val="1100"/>
            </a:pPr>
            <a:r>
              <a:rPr lang="en" sz="1333">
                <a:solidFill>
                  <a:srgbClr val="000000"/>
                </a:solidFill>
                <a:latin typeface="Calibri"/>
                <a:ea typeface="Calibri"/>
                <a:cs typeface="Calibri"/>
                <a:sym typeface="Calibri"/>
              </a:rPr>
              <a:t>(implicit feedback)</a:t>
            </a:r>
            <a:endParaRPr sz="1333">
              <a:latin typeface="Calibri"/>
              <a:ea typeface="Calibri"/>
              <a:cs typeface="Calibri"/>
              <a:sym typeface="Calibri"/>
            </a:endParaRPr>
          </a:p>
        </p:txBody>
      </p:sp>
      <p:sp>
        <p:nvSpPr>
          <p:cNvPr id="73" name="Google Shape;73;p13"/>
          <p:cNvSpPr/>
          <p:nvPr/>
        </p:nvSpPr>
        <p:spPr>
          <a:xfrm>
            <a:off x="582992" y="2009609"/>
            <a:ext cx="121492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Human</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Observer</a:t>
            </a:r>
            <a:endParaRPr sz="1333">
              <a:latin typeface="Calibri"/>
              <a:ea typeface="Calibri"/>
              <a:cs typeface="Calibri"/>
              <a:sym typeface="Calibri"/>
            </a:endParaRPr>
          </a:p>
        </p:txBody>
      </p:sp>
      <p:sp>
        <p:nvSpPr>
          <p:cNvPr id="75" name="Google Shape;75;p13"/>
          <p:cNvSpPr/>
          <p:nvPr/>
        </p:nvSpPr>
        <p:spPr>
          <a:xfrm>
            <a:off x="6079826" y="3138697"/>
            <a:ext cx="2318242" cy="585141"/>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333" b="1">
                <a:solidFill>
                  <a:srgbClr val="000000"/>
                </a:solidFill>
                <a:latin typeface="Calibri"/>
                <a:ea typeface="Calibri"/>
                <a:cs typeface="Calibri"/>
                <a:sym typeface="Calibri"/>
              </a:rPr>
              <a:t>Mapping of </a:t>
            </a:r>
            <a:r>
              <a:rPr lang="en" sz="1333" b="1">
                <a:latin typeface="Calibri"/>
                <a:ea typeface="Calibri"/>
                <a:cs typeface="Calibri"/>
                <a:sym typeface="Calibri"/>
              </a:rPr>
              <a:t>reaction features</a:t>
            </a:r>
            <a:r>
              <a:rPr lang="en" sz="1333" b="1">
                <a:solidFill>
                  <a:srgbClr val="000000"/>
                </a:solidFill>
                <a:latin typeface="Calibri"/>
                <a:ea typeface="Calibri"/>
                <a:cs typeface="Calibri"/>
                <a:sym typeface="Calibri"/>
              </a:rPr>
              <a:t> </a:t>
            </a:r>
            <a:r>
              <a:rPr lang="en" sz="1333" b="1">
                <a:latin typeface="Calibri"/>
                <a:ea typeface="Calibri"/>
                <a:cs typeface="Calibri"/>
                <a:sym typeface="Calibri"/>
              </a:rPr>
              <a:t>to task </a:t>
            </a:r>
            <a:r>
              <a:rPr lang="en" sz="1333" b="1">
                <a:solidFill>
                  <a:srgbClr val="000000"/>
                </a:solidFill>
                <a:latin typeface="Calibri"/>
                <a:ea typeface="Calibri"/>
                <a:cs typeface="Calibri"/>
                <a:sym typeface="Calibri"/>
              </a:rPr>
              <a:t>statistic(s)</a:t>
            </a:r>
            <a:endParaRPr sz="1333" b="1">
              <a:latin typeface="Calibri"/>
              <a:ea typeface="Calibri"/>
              <a:cs typeface="Calibri"/>
              <a:sym typeface="Calibri"/>
            </a:endParaRPr>
          </a:p>
        </p:txBody>
      </p:sp>
      <p:grpSp>
        <p:nvGrpSpPr>
          <p:cNvPr id="87" name="Google Shape;87;p13"/>
          <p:cNvGrpSpPr/>
          <p:nvPr/>
        </p:nvGrpSpPr>
        <p:grpSpPr>
          <a:xfrm>
            <a:off x="1475221" y="1323335"/>
            <a:ext cx="664915" cy="1370068"/>
            <a:chOff x="692725" y="1198875"/>
            <a:chExt cx="389425" cy="832800"/>
          </a:xfrm>
        </p:grpSpPr>
        <p:pic>
          <p:nvPicPr>
            <p:cNvPr id="88" name="Google Shape;88;p13"/>
            <p:cNvPicPr preferRelativeResize="0"/>
            <p:nvPr/>
          </p:nvPicPr>
          <p:blipFill rotWithShape="1">
            <a:blip r:embed="rId3">
              <a:alphaModFix/>
            </a:blip>
            <a:srcRect l="27089" r="26149"/>
            <a:stretch/>
          </p:blipFill>
          <p:spPr>
            <a:xfrm>
              <a:off x="692725" y="1198875"/>
              <a:ext cx="389425" cy="832800"/>
            </a:xfrm>
            <a:prstGeom prst="rect">
              <a:avLst/>
            </a:prstGeom>
            <a:noFill/>
            <a:ln>
              <a:noFill/>
            </a:ln>
          </p:spPr>
        </p:pic>
        <p:pic>
          <p:nvPicPr>
            <p:cNvPr id="89" name="Google Shape;89;p13"/>
            <p:cNvPicPr preferRelativeResize="0"/>
            <p:nvPr/>
          </p:nvPicPr>
          <p:blipFill rotWithShape="1">
            <a:blip r:embed="rId4">
              <a:alphaModFix/>
            </a:blip>
            <a:srcRect l="39537" t="41565" r="39919" b="50357"/>
            <a:stretch/>
          </p:blipFill>
          <p:spPr>
            <a:xfrm>
              <a:off x="849225" y="1361075"/>
              <a:ext cx="80000" cy="32775"/>
            </a:xfrm>
            <a:prstGeom prst="rect">
              <a:avLst/>
            </a:prstGeom>
            <a:noFill/>
            <a:ln>
              <a:noFill/>
            </a:ln>
          </p:spPr>
        </p:pic>
      </p:grpSp>
      <p:sp>
        <p:nvSpPr>
          <p:cNvPr id="90" name="Google Shape;90;p13"/>
          <p:cNvSpPr/>
          <p:nvPr/>
        </p:nvSpPr>
        <p:spPr>
          <a:xfrm>
            <a:off x="1402093" y="4419558"/>
            <a:ext cx="1431122" cy="585141"/>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Agent</a:t>
            </a:r>
            <a:endParaRPr sz="1333" dirty="0">
              <a:latin typeface="Calibri"/>
              <a:ea typeface="Calibri"/>
              <a:cs typeface="Calibri"/>
              <a:sym typeface="Calibri"/>
            </a:endParaRPr>
          </a:p>
        </p:txBody>
      </p:sp>
      <p:sp>
        <p:nvSpPr>
          <p:cNvPr id="92" name="Google Shape;92;p13"/>
          <p:cNvSpPr/>
          <p:nvPr/>
        </p:nvSpPr>
        <p:spPr>
          <a:xfrm>
            <a:off x="690204" y="3500031"/>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Environment</a:t>
            </a:r>
            <a:endParaRPr sz="1333">
              <a:solidFill>
                <a:srgbClr val="000000"/>
              </a:solidFill>
              <a:latin typeface="Calibri"/>
              <a:ea typeface="Calibri"/>
              <a:cs typeface="Calibri"/>
              <a:sym typeface="Calibri"/>
            </a:endParaRPr>
          </a:p>
        </p:txBody>
      </p:sp>
      <p:pic>
        <p:nvPicPr>
          <p:cNvPr id="70" name="Google Shape;70;p13"/>
          <p:cNvPicPr preferRelativeResize="0"/>
          <p:nvPr/>
        </p:nvPicPr>
        <p:blipFill>
          <a:blip r:embed="rId5">
            <a:alphaModFix/>
          </a:blip>
          <a:stretch>
            <a:fillRect/>
          </a:stretch>
        </p:blipFill>
        <p:spPr>
          <a:xfrm>
            <a:off x="1171142" y="3029957"/>
            <a:ext cx="664903" cy="664873"/>
          </a:xfrm>
          <a:prstGeom prst="rect">
            <a:avLst/>
          </a:prstGeom>
          <a:noFill/>
          <a:ln>
            <a:noFill/>
          </a:ln>
        </p:spPr>
      </p:pic>
      <p:sp>
        <p:nvSpPr>
          <p:cNvPr id="100" name="Google Shape;100;p13"/>
          <p:cNvSpPr/>
          <p:nvPr/>
        </p:nvSpPr>
        <p:spPr>
          <a:xfrm>
            <a:off x="4034241" y="3796452"/>
            <a:ext cx="1626752" cy="33042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000000"/>
                </a:solidFill>
                <a:latin typeface="Calibri"/>
                <a:ea typeface="Calibri"/>
                <a:cs typeface="Calibri"/>
                <a:sym typeface="Calibri"/>
              </a:rPr>
              <a:t>Dataset </a:t>
            </a:r>
            <a:r>
              <a:rPr lang="en" sz="1333" dirty="0">
                <a:latin typeface="Calibri"/>
                <a:ea typeface="Calibri"/>
                <a:cs typeface="Calibri"/>
                <a:sym typeface="Calibri"/>
              </a:rPr>
              <a:t>St</a:t>
            </a:r>
            <a:r>
              <a:rPr lang="en" sz="1333" dirty="0">
                <a:solidFill>
                  <a:srgbClr val="000000"/>
                </a:solidFill>
                <a:latin typeface="Calibri"/>
                <a:ea typeface="Calibri"/>
                <a:cs typeface="Calibri"/>
                <a:sym typeface="Calibri"/>
              </a:rPr>
              <a:t>ore</a:t>
            </a:r>
            <a:endParaRPr sz="1333" dirty="0">
              <a:solidFill>
                <a:srgbClr val="000000"/>
              </a:solidFill>
              <a:latin typeface="Calibri"/>
              <a:ea typeface="Calibri"/>
              <a:cs typeface="Calibri"/>
              <a:sym typeface="Calibri"/>
            </a:endParaRPr>
          </a:p>
        </p:txBody>
      </p:sp>
      <p:pic>
        <p:nvPicPr>
          <p:cNvPr id="101" name="Google Shape;101;p13"/>
          <p:cNvPicPr preferRelativeResize="0"/>
          <p:nvPr/>
        </p:nvPicPr>
        <p:blipFill>
          <a:blip r:embed="rId6">
            <a:alphaModFix/>
          </a:blip>
          <a:stretch>
            <a:fillRect/>
          </a:stretch>
        </p:blipFill>
        <p:spPr>
          <a:xfrm>
            <a:off x="4356371" y="3012198"/>
            <a:ext cx="838103" cy="838103"/>
          </a:xfrm>
          <a:prstGeom prst="rect">
            <a:avLst/>
          </a:prstGeom>
          <a:noFill/>
          <a:ln>
            <a:noFill/>
          </a:ln>
        </p:spPr>
      </p:pic>
      <p:cxnSp>
        <p:nvCxnSpPr>
          <p:cNvPr id="102" name="Google Shape;102;p13"/>
          <p:cNvCxnSpPr>
            <a:endCxn id="101" idx="0"/>
          </p:cNvCxnSpPr>
          <p:nvPr/>
        </p:nvCxnSpPr>
        <p:spPr>
          <a:xfrm flipH="1">
            <a:off x="4775423" y="2487891"/>
            <a:ext cx="1217985" cy="524307"/>
          </a:xfrm>
          <a:prstGeom prst="bentConnector2">
            <a:avLst/>
          </a:prstGeom>
          <a:noFill/>
          <a:ln w="19050" cap="flat" cmpd="sng">
            <a:solidFill>
              <a:srgbClr val="000000"/>
            </a:solidFill>
            <a:prstDash val="solid"/>
            <a:round/>
            <a:headEnd type="none" w="med" len="med"/>
            <a:tailEnd type="triangle" w="med" len="med"/>
          </a:ln>
        </p:spPr>
      </p:cxnSp>
      <p:cxnSp>
        <p:nvCxnSpPr>
          <p:cNvPr id="103" name="Google Shape;103;p13"/>
          <p:cNvCxnSpPr/>
          <p:nvPr/>
        </p:nvCxnSpPr>
        <p:spPr>
          <a:xfrm rot="10800000">
            <a:off x="5993426" y="2114701"/>
            <a:ext cx="0" cy="380320"/>
          </a:xfrm>
          <a:prstGeom prst="straightConnector1">
            <a:avLst/>
          </a:prstGeom>
          <a:noFill/>
          <a:ln w="19050" cap="flat" cmpd="sng">
            <a:solidFill>
              <a:srgbClr val="000000"/>
            </a:solidFill>
            <a:prstDash val="solid"/>
            <a:round/>
            <a:headEnd type="none" w="med" len="med"/>
            <a:tailEnd type="none" w="med" len="med"/>
          </a:ln>
        </p:spPr>
      </p:cxnSp>
      <p:cxnSp>
        <p:nvCxnSpPr>
          <p:cNvPr id="106" name="Google Shape;106;p13"/>
          <p:cNvCxnSpPr/>
          <p:nvPr/>
        </p:nvCxnSpPr>
        <p:spPr>
          <a:xfrm rot="16200000">
            <a:off x="4226334" y="4232353"/>
            <a:ext cx="664793" cy="393011"/>
          </a:xfrm>
          <a:prstGeom prst="bentConnector3">
            <a:avLst>
              <a:gd name="adj1" fmla="val 0"/>
            </a:avLst>
          </a:prstGeom>
          <a:noFill/>
          <a:ln w="19050" cap="flat" cmpd="sng">
            <a:solidFill>
              <a:srgbClr val="000000"/>
            </a:solidFill>
            <a:prstDash val="solid"/>
            <a:round/>
            <a:headEnd type="none" w="med" len="med"/>
            <a:tailEnd type="triangle" w="med" len="med"/>
          </a:ln>
        </p:spPr>
      </p:cxnSp>
      <p:cxnSp>
        <p:nvCxnSpPr>
          <p:cNvPr id="107" name="Google Shape;107;p13"/>
          <p:cNvCxnSpPr>
            <a:stCxn id="75" idx="1"/>
            <a:endCxn id="101" idx="3"/>
          </p:cNvCxnSpPr>
          <p:nvPr/>
        </p:nvCxnSpPr>
        <p:spPr>
          <a:xfrm rot="10800000">
            <a:off x="5194456" y="3431267"/>
            <a:ext cx="885370" cy="0"/>
          </a:xfrm>
          <a:prstGeom prst="straightConnector1">
            <a:avLst/>
          </a:prstGeom>
          <a:noFill/>
          <a:ln w="19050" cap="flat" cmpd="sng">
            <a:solidFill>
              <a:srgbClr val="000000"/>
            </a:solidFill>
            <a:prstDash val="solid"/>
            <a:miter lim="800000"/>
            <a:headEnd type="triangle" w="med" len="med"/>
            <a:tailEnd type="diamond" w="sm" len="sm"/>
          </a:ln>
        </p:spPr>
      </p:cxnSp>
      <p:cxnSp>
        <p:nvCxnSpPr>
          <p:cNvPr id="108" name="Google Shape;108;p13"/>
          <p:cNvCxnSpPr>
            <a:stCxn id="66" idx="1"/>
            <a:endCxn id="88" idx="3"/>
          </p:cNvCxnSpPr>
          <p:nvPr/>
        </p:nvCxnSpPr>
        <p:spPr>
          <a:xfrm rot="10800000">
            <a:off x="2140065" y="2008570"/>
            <a:ext cx="846856" cy="1016665"/>
          </a:xfrm>
          <a:prstGeom prst="bentConnector3">
            <a:avLst>
              <a:gd name="adj1" fmla="val 31927"/>
            </a:avLst>
          </a:prstGeom>
          <a:noFill/>
          <a:ln w="19050" cap="flat" cmpd="sng">
            <a:solidFill>
              <a:srgbClr val="000000"/>
            </a:solidFill>
            <a:prstDash val="dash"/>
            <a:round/>
            <a:headEnd type="none" w="med" len="med"/>
            <a:tailEnd type="triangle" w="med" len="med"/>
          </a:ln>
        </p:spPr>
      </p:cxnSp>
      <p:sp>
        <p:nvSpPr>
          <p:cNvPr id="109" name="Google Shape;109;p13"/>
          <p:cNvSpPr/>
          <p:nvPr/>
        </p:nvSpPr>
        <p:spPr>
          <a:xfrm>
            <a:off x="4678613" y="4360200"/>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Task</a:t>
            </a:r>
            <a:r>
              <a:rPr lang="en" sz="1333">
                <a:solidFill>
                  <a:srgbClr val="000000"/>
                </a:solidFill>
                <a:latin typeface="Calibri"/>
                <a:ea typeface="Calibri"/>
                <a:cs typeface="Calibri"/>
                <a:sym typeface="Calibri"/>
              </a:rPr>
              <a:t> statistics</a:t>
            </a:r>
            <a:endParaRPr sz="1333">
              <a:solidFill>
                <a:srgbClr val="000000"/>
              </a:solidFill>
              <a:latin typeface="Calibri"/>
              <a:ea typeface="Calibri"/>
              <a:cs typeface="Calibri"/>
              <a:sym typeface="Calibri"/>
            </a:endParaRPr>
          </a:p>
        </p:txBody>
      </p:sp>
      <p:cxnSp>
        <p:nvCxnSpPr>
          <p:cNvPr id="110" name="Google Shape;110;p13"/>
          <p:cNvCxnSpPr/>
          <p:nvPr/>
        </p:nvCxnSpPr>
        <p:spPr>
          <a:xfrm rot="10800000">
            <a:off x="3752156" y="3378932"/>
            <a:ext cx="0" cy="642911"/>
          </a:xfrm>
          <a:prstGeom prst="straightConnector1">
            <a:avLst/>
          </a:prstGeom>
          <a:noFill/>
          <a:ln w="19050" cap="flat" cmpd="sng">
            <a:solidFill>
              <a:srgbClr val="000000"/>
            </a:solidFill>
            <a:prstDash val="solid"/>
            <a:miter lim="800000"/>
            <a:headEnd type="triangle" w="med" len="med"/>
            <a:tailEnd type="none" w="sm" len="sm"/>
          </a:ln>
        </p:spPr>
      </p:cxnSp>
      <p:sp>
        <p:nvSpPr>
          <p:cNvPr id="111" name="Google Shape;111;p13"/>
          <p:cNvSpPr/>
          <p:nvPr/>
        </p:nvSpPr>
        <p:spPr>
          <a:xfrm>
            <a:off x="2830100" y="3468598"/>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Reward</a:t>
            </a:r>
            <a:endParaRPr sz="1333">
              <a:solidFill>
                <a:srgbClr val="000000"/>
              </a:solidFill>
              <a:latin typeface="Calibri"/>
              <a:ea typeface="Calibri"/>
              <a:cs typeface="Calibri"/>
              <a:sym typeface="Calibri"/>
            </a:endParaRPr>
          </a:p>
        </p:txBody>
      </p:sp>
      <p:grpSp>
        <p:nvGrpSpPr>
          <p:cNvPr id="113" name="Google Shape;113;p13"/>
          <p:cNvGrpSpPr/>
          <p:nvPr/>
        </p:nvGrpSpPr>
        <p:grpSpPr>
          <a:xfrm>
            <a:off x="1036659" y="4329257"/>
            <a:ext cx="885807" cy="885808"/>
            <a:chOff x="974775" y="3173750"/>
            <a:chExt cx="607200" cy="607200"/>
          </a:xfrm>
        </p:grpSpPr>
        <p:pic>
          <p:nvPicPr>
            <p:cNvPr id="114" name="Google Shape;114;p13"/>
            <p:cNvPicPr preferRelativeResize="0"/>
            <p:nvPr/>
          </p:nvPicPr>
          <p:blipFill>
            <a:blip r:embed="rId7">
              <a:alphaModFix/>
            </a:blip>
            <a:stretch>
              <a:fillRect/>
            </a:stretch>
          </p:blipFill>
          <p:spPr>
            <a:xfrm>
              <a:off x="974775" y="3173750"/>
              <a:ext cx="607200" cy="607200"/>
            </a:xfrm>
            <a:prstGeom prst="rect">
              <a:avLst/>
            </a:prstGeom>
            <a:noFill/>
            <a:ln>
              <a:noFill/>
            </a:ln>
          </p:spPr>
        </p:pic>
        <p:pic>
          <p:nvPicPr>
            <p:cNvPr id="115" name="Google Shape;115;p13"/>
            <p:cNvPicPr preferRelativeResize="0"/>
            <p:nvPr/>
          </p:nvPicPr>
          <p:blipFill rotWithShape="1">
            <a:blip r:embed="rId8">
              <a:alphaModFix/>
            </a:blip>
            <a:srcRect l="38786" t="9514" r="38902" b="81601"/>
            <a:stretch/>
          </p:blipFill>
          <p:spPr>
            <a:xfrm>
              <a:off x="1203975" y="3243900"/>
              <a:ext cx="148800" cy="59250"/>
            </a:xfrm>
            <a:prstGeom prst="rect">
              <a:avLst/>
            </a:prstGeom>
            <a:noFill/>
            <a:ln>
              <a:noFill/>
            </a:ln>
          </p:spPr>
        </p:pic>
      </p:grpSp>
      <p:sp>
        <p:nvSpPr>
          <p:cNvPr id="118" name="Google Shape;118;p13"/>
          <p:cNvSpPr/>
          <p:nvPr/>
        </p:nvSpPr>
        <p:spPr>
          <a:xfrm>
            <a:off x="2720610" y="4699765"/>
            <a:ext cx="2253907" cy="7571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Task </a:t>
            </a:r>
            <a:r>
              <a:rPr lang="en" sz="1333">
                <a:solidFill>
                  <a:srgbClr val="000000"/>
                </a:solidFill>
                <a:latin typeface="Calibri"/>
                <a:ea typeface="Calibri"/>
                <a:cs typeface="Calibri"/>
                <a:sym typeface="Calibri"/>
              </a:rPr>
              <a:t>statistic tables</a:t>
            </a:r>
            <a:endParaRPr sz="1333">
              <a:solidFill>
                <a:srgbClr val="000000"/>
              </a:solidFill>
              <a:latin typeface="Calibri"/>
              <a:ea typeface="Calibri"/>
              <a:cs typeface="Calibri"/>
              <a:sym typeface="Calibri"/>
            </a:endParaRPr>
          </a:p>
        </p:txBody>
      </p:sp>
      <p:pic>
        <p:nvPicPr>
          <p:cNvPr id="119" name="Google Shape;119;p13"/>
          <p:cNvPicPr preferRelativeResize="0"/>
          <p:nvPr/>
        </p:nvPicPr>
        <p:blipFill>
          <a:blip r:embed="rId9">
            <a:alphaModFix/>
          </a:blip>
          <a:stretch>
            <a:fillRect/>
          </a:stretch>
        </p:blipFill>
        <p:spPr>
          <a:xfrm>
            <a:off x="3349280" y="4056480"/>
            <a:ext cx="996533" cy="899468"/>
          </a:xfrm>
          <a:prstGeom prst="rect">
            <a:avLst/>
          </a:prstGeom>
          <a:noFill/>
          <a:ln>
            <a:noFill/>
          </a:ln>
        </p:spPr>
      </p:pic>
      <p:cxnSp>
        <p:nvCxnSpPr>
          <p:cNvPr id="120" name="Google Shape;120;p13"/>
          <p:cNvCxnSpPr/>
          <p:nvPr/>
        </p:nvCxnSpPr>
        <p:spPr>
          <a:xfrm>
            <a:off x="4803997" y="2757830"/>
            <a:ext cx="538749" cy="0"/>
          </a:xfrm>
          <a:prstGeom prst="straightConnector1">
            <a:avLst/>
          </a:prstGeom>
          <a:noFill/>
          <a:ln w="9525" cap="flat" cmpd="sng">
            <a:solidFill>
              <a:srgbClr val="000000"/>
            </a:solidFill>
            <a:prstDash val="dot"/>
            <a:round/>
            <a:headEnd type="none" w="med" len="med"/>
            <a:tailEnd type="none" w="med" len="med"/>
          </a:ln>
        </p:spPr>
      </p:cxnSp>
      <p:sp>
        <p:nvSpPr>
          <p:cNvPr id="122" name="Google Shape;122;p13"/>
          <p:cNvSpPr/>
          <p:nvPr/>
        </p:nvSpPr>
        <p:spPr>
          <a:xfrm>
            <a:off x="5084022" y="1579708"/>
            <a:ext cx="2531816" cy="566322"/>
          </a:xfrm>
          <a:prstGeom prst="rect">
            <a:avLst/>
          </a:prstGeom>
          <a:solidFill>
            <a:srgbClr val="EFEFEF"/>
          </a:solid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Multi-modal </a:t>
            </a:r>
            <a:endParaRPr sz="1333" dirty="0">
              <a:latin typeface="Calibri"/>
              <a:ea typeface="Calibri"/>
              <a:cs typeface="Calibri"/>
              <a:sym typeface="Calibri"/>
            </a:endParaRPr>
          </a:p>
          <a:p>
            <a:pPr algn="ctr">
              <a:buClr>
                <a:srgbClr val="000000"/>
              </a:buClr>
              <a:buSzPts val="1100"/>
            </a:pPr>
            <a:r>
              <a:rPr lang="en" sz="1333" dirty="0">
                <a:latin typeface="Calibri"/>
                <a:ea typeface="Calibri"/>
                <a:cs typeface="Calibri"/>
                <a:sym typeface="Calibri"/>
              </a:rPr>
              <a:t>Reaction</a:t>
            </a:r>
            <a:r>
              <a:rPr lang="en" sz="1333" dirty="0">
                <a:solidFill>
                  <a:srgbClr val="000000"/>
                </a:solidFill>
                <a:latin typeface="Calibri"/>
                <a:ea typeface="Calibri"/>
                <a:cs typeface="Calibri"/>
                <a:sym typeface="Calibri"/>
              </a:rPr>
              <a:t> </a:t>
            </a:r>
            <a:r>
              <a:rPr lang="en" sz="1333" dirty="0">
                <a:latin typeface="Calibri"/>
                <a:ea typeface="Calibri"/>
                <a:cs typeface="Calibri"/>
                <a:sym typeface="Calibri"/>
              </a:rPr>
              <a:t>F</a:t>
            </a:r>
            <a:r>
              <a:rPr lang="en" sz="1333" dirty="0">
                <a:solidFill>
                  <a:srgbClr val="000000"/>
                </a:solidFill>
                <a:latin typeface="Calibri"/>
                <a:ea typeface="Calibri"/>
                <a:cs typeface="Calibri"/>
                <a:sym typeface="Calibri"/>
              </a:rPr>
              <a:t>eature </a:t>
            </a:r>
            <a:r>
              <a:rPr lang="en" sz="1333" dirty="0">
                <a:latin typeface="Calibri"/>
                <a:ea typeface="Calibri"/>
                <a:cs typeface="Calibri"/>
                <a:sym typeface="Calibri"/>
              </a:rPr>
              <a:t>E</a:t>
            </a:r>
            <a:r>
              <a:rPr lang="en" sz="1333" dirty="0">
                <a:solidFill>
                  <a:srgbClr val="000000"/>
                </a:solidFill>
                <a:latin typeface="Calibri"/>
                <a:ea typeface="Calibri"/>
                <a:cs typeface="Calibri"/>
                <a:sym typeface="Calibri"/>
              </a:rPr>
              <a:t>xtraction </a:t>
            </a:r>
            <a:endParaRPr sz="1333" dirty="0">
              <a:solidFill>
                <a:srgbClr val="000000"/>
              </a:solidFill>
              <a:latin typeface="Calibri"/>
              <a:ea typeface="Calibri"/>
              <a:cs typeface="Calibri"/>
              <a:sym typeface="Calibri"/>
            </a:endParaRPr>
          </a:p>
        </p:txBody>
      </p:sp>
      <p:sp>
        <p:nvSpPr>
          <p:cNvPr id="123" name="Google Shape;123;p13"/>
          <p:cNvSpPr/>
          <p:nvPr/>
        </p:nvSpPr>
        <p:spPr>
          <a:xfrm>
            <a:off x="5036394" y="3461481"/>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Model</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Training</a:t>
            </a:r>
            <a:endParaRPr sz="1333">
              <a:latin typeface="Calibri"/>
              <a:ea typeface="Calibri"/>
              <a:cs typeface="Calibri"/>
              <a:sym typeface="Calibri"/>
            </a:endParaRPr>
          </a:p>
        </p:txBody>
      </p:sp>
      <p:sp>
        <p:nvSpPr>
          <p:cNvPr id="128" name="Google Shape;128;p13"/>
          <p:cNvSpPr/>
          <p:nvPr/>
        </p:nvSpPr>
        <p:spPr>
          <a:xfrm>
            <a:off x="2583352" y="2229512"/>
            <a:ext cx="1217985"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Incentivize</a:t>
            </a:r>
            <a:endParaRPr sz="1333">
              <a:solidFill>
                <a:srgbClr val="000000"/>
              </a:solidFill>
              <a:latin typeface="Calibri"/>
              <a:ea typeface="Calibri"/>
              <a:cs typeface="Calibri"/>
              <a:sym typeface="Calibri"/>
            </a:endParaRPr>
          </a:p>
        </p:txBody>
      </p:sp>
      <p:grpSp>
        <p:nvGrpSpPr>
          <p:cNvPr id="125" name="Google Shape;125;p13"/>
          <p:cNvGrpSpPr/>
          <p:nvPr/>
        </p:nvGrpSpPr>
        <p:grpSpPr>
          <a:xfrm>
            <a:off x="5027705" y="2629088"/>
            <a:ext cx="2318143" cy="249024"/>
            <a:chOff x="3644225" y="1926425"/>
            <a:chExt cx="1545000" cy="170700"/>
          </a:xfrm>
        </p:grpSpPr>
        <p:sp>
          <p:nvSpPr>
            <p:cNvPr id="126" name="Google Shape;126;p13"/>
            <p:cNvSpPr/>
            <p:nvPr/>
          </p:nvSpPr>
          <p:spPr>
            <a:xfrm>
              <a:off x="3800694" y="1926425"/>
              <a:ext cx="1231800" cy="170700"/>
            </a:xfrm>
            <a:prstGeom prst="roundRect">
              <a:avLst>
                <a:gd name="adj" fmla="val 16667"/>
              </a:avLst>
            </a:prstGeom>
            <a:solidFill>
              <a:srgbClr val="F3F3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127;p13"/>
            <p:cNvSpPr/>
            <p:nvPr/>
          </p:nvSpPr>
          <p:spPr>
            <a:xfrm>
              <a:off x="3644225" y="1950425"/>
              <a:ext cx="1545000" cy="122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feature vector</a:t>
              </a:r>
              <a:endParaRPr sz="1333">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089296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68" name="Google Shape;68;p13"/>
          <p:cNvSpPr/>
          <p:nvPr/>
        </p:nvSpPr>
        <p:spPr>
          <a:xfrm>
            <a:off x="1488141" y="2749175"/>
            <a:ext cx="872893" cy="202628"/>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Display</a:t>
            </a:r>
            <a:endParaRPr sz="1333" dirty="0">
              <a:solidFill>
                <a:schemeClr val="accent3"/>
              </a:solidFill>
              <a:latin typeface="Calibri"/>
              <a:ea typeface="Calibri"/>
              <a:cs typeface="Calibri"/>
              <a:sym typeface="Calibri"/>
            </a:endParaRPr>
          </a:p>
        </p:txBody>
      </p:sp>
      <p:cxnSp>
        <p:nvCxnSpPr>
          <p:cNvPr id="69" name="Google Shape;69;p13"/>
          <p:cNvCxnSpPr>
            <a:stCxn id="70" idx="0"/>
          </p:cNvCxnSpPr>
          <p:nvPr/>
        </p:nvCxnSpPr>
        <p:spPr>
          <a:xfrm rot="10800000">
            <a:off x="1503592" y="2656638"/>
            <a:ext cx="0" cy="373317"/>
          </a:xfrm>
          <a:prstGeom prst="straightConnector1">
            <a:avLst/>
          </a:prstGeom>
          <a:noFill/>
          <a:ln w="19050" cap="flat" cmpd="sng">
            <a:solidFill>
              <a:schemeClr val="accent3"/>
            </a:solidFill>
            <a:prstDash val="solid"/>
            <a:miter lim="800000"/>
            <a:headEnd type="none" w="sm" len="sm"/>
            <a:tailEnd type="triangle" w="med" len="med"/>
          </a:ln>
        </p:spPr>
      </p:cxnSp>
      <p:sp>
        <p:nvSpPr>
          <p:cNvPr id="54" name="Google Shape;54;p13"/>
          <p:cNvSpPr/>
          <p:nvPr/>
        </p:nvSpPr>
        <p:spPr>
          <a:xfrm>
            <a:off x="6440050" y="932931"/>
            <a:ext cx="5040437"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000000"/>
              </a:solidFill>
              <a:latin typeface="Arial"/>
              <a:ea typeface="Arial"/>
              <a:cs typeface="Arial"/>
              <a:sym typeface="Arial"/>
            </a:endParaRPr>
          </a:p>
        </p:txBody>
      </p:sp>
      <p:sp>
        <p:nvSpPr>
          <p:cNvPr id="56" name="Google Shape;56;p13"/>
          <p:cNvSpPr/>
          <p:nvPr/>
        </p:nvSpPr>
        <p:spPr>
          <a:xfrm>
            <a:off x="9569407" y="2856485"/>
            <a:ext cx="1716033" cy="2410149"/>
          </a:xfrm>
          <a:prstGeom prst="roundRect">
            <a:avLst>
              <a:gd name="adj" fmla="val 10819"/>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58;p13"/>
          <p:cNvSpPr/>
          <p:nvPr/>
        </p:nvSpPr>
        <p:spPr>
          <a:xfrm>
            <a:off x="164523" y="977416"/>
            <a:ext cx="6663688" cy="461285"/>
          </a:xfrm>
          <a:prstGeom prst="rect">
            <a:avLst/>
          </a:prstGeom>
          <a:noFill/>
          <a:ln>
            <a:noFill/>
          </a:ln>
        </p:spPr>
        <p:txBody>
          <a:bodyPr spcFirstLastPara="1" wrap="square" lIns="121900" tIns="60933" rIns="121900" bIns="60933" anchor="t" anchorCtr="0">
            <a:noAutofit/>
          </a:bodyPr>
          <a:lstStyle/>
          <a:p>
            <a:pPr algn="ctr"/>
            <a:r>
              <a:rPr lang="en" sz="1333" b="1" dirty="0">
                <a:solidFill>
                  <a:schemeClr val="accent3"/>
                </a:solidFill>
                <a:latin typeface="Calibri"/>
                <a:ea typeface="Calibri"/>
                <a:cs typeface="Calibri"/>
                <a:sym typeface="Calibri"/>
              </a:rPr>
              <a:t>1.</a:t>
            </a:r>
            <a:r>
              <a:rPr lang="en" sz="1333" dirty="0">
                <a:solidFill>
                  <a:schemeClr val="accent3"/>
                </a:solidFill>
                <a:latin typeface="Calibri"/>
                <a:ea typeface="Calibri"/>
                <a:cs typeface="Calibri"/>
                <a:sym typeface="Calibri"/>
              </a:rPr>
              <a:t> Learning a mapping from implicit human feedback to task statistics</a:t>
            </a:r>
            <a:endParaRPr sz="1333" dirty="0">
              <a:solidFill>
                <a:schemeClr val="accent3"/>
              </a:solidFill>
              <a:latin typeface="Calibri"/>
              <a:ea typeface="Calibri"/>
              <a:cs typeface="Calibri"/>
              <a:sym typeface="Calibri"/>
            </a:endParaRPr>
          </a:p>
        </p:txBody>
      </p:sp>
      <p:sp>
        <p:nvSpPr>
          <p:cNvPr id="74" name="Google Shape;74;p13"/>
          <p:cNvSpPr/>
          <p:nvPr/>
        </p:nvSpPr>
        <p:spPr>
          <a:xfrm>
            <a:off x="5892971" y="995688"/>
            <a:ext cx="6127126" cy="461285"/>
          </a:xfrm>
          <a:prstGeom prst="rect">
            <a:avLst/>
          </a:prstGeom>
          <a:noFill/>
          <a:ln>
            <a:noFill/>
          </a:ln>
        </p:spPr>
        <p:txBody>
          <a:bodyPr spcFirstLastPara="1" wrap="square" lIns="121900" tIns="60933" rIns="121900" bIns="60933" anchor="t" anchorCtr="0">
            <a:noAutofit/>
          </a:bodyPr>
          <a:lstStyle/>
          <a:p>
            <a:pPr algn="ctr"/>
            <a:r>
              <a:rPr lang="en" sz="1333" b="1">
                <a:solidFill>
                  <a:srgbClr val="000000"/>
                </a:solidFill>
                <a:latin typeface="Calibri"/>
                <a:ea typeface="Calibri"/>
                <a:cs typeface="Calibri"/>
                <a:sym typeface="Calibri"/>
              </a:rPr>
              <a:t>2.</a:t>
            </a:r>
            <a:r>
              <a:rPr lang="en" sz="1333">
                <a:solidFill>
                  <a:srgbClr val="000000"/>
                </a:solidFill>
                <a:latin typeface="Calibri"/>
                <a:ea typeface="Calibri"/>
                <a:cs typeface="Calibri"/>
                <a:sym typeface="Calibri"/>
              </a:rPr>
              <a:t> Learning a new task from implicit human feedback</a:t>
            </a:r>
            <a:endParaRPr sz="1333">
              <a:latin typeface="Calibri"/>
              <a:ea typeface="Calibri"/>
              <a:cs typeface="Calibri"/>
              <a:sym typeface="Calibri"/>
            </a:endParaRPr>
          </a:p>
        </p:txBody>
      </p:sp>
      <p:sp>
        <p:nvSpPr>
          <p:cNvPr id="76" name="Google Shape;76;p13"/>
          <p:cNvSpPr/>
          <p:nvPr/>
        </p:nvSpPr>
        <p:spPr>
          <a:xfrm>
            <a:off x="6427176" y="4096571"/>
            <a:ext cx="1791747" cy="526058"/>
          </a:xfrm>
          <a:prstGeom prst="rect">
            <a:avLst/>
          </a:prstGeom>
          <a:noFill/>
          <a:ln>
            <a:noFill/>
          </a:ln>
        </p:spPr>
        <p:txBody>
          <a:bodyPr spcFirstLastPara="1" wrap="square" lIns="121900" tIns="60933" rIns="121900" bIns="60933" anchor="ctr" anchorCtr="0">
            <a:noAutofit/>
          </a:bodyPr>
          <a:lstStyle/>
          <a:p>
            <a:pPr>
              <a:buClr>
                <a:srgbClr val="000000"/>
              </a:buClr>
              <a:buSzPts val="1100"/>
            </a:pPr>
            <a:r>
              <a:rPr lang="en" sz="1333">
                <a:latin typeface="Calibri"/>
                <a:ea typeface="Calibri"/>
                <a:cs typeface="Calibri"/>
                <a:sym typeface="Calibri"/>
              </a:rPr>
              <a:t>Task </a:t>
            </a:r>
            <a:r>
              <a:rPr lang="en" sz="1333">
                <a:solidFill>
                  <a:srgbClr val="000000"/>
                </a:solidFill>
                <a:latin typeface="Calibri"/>
                <a:ea typeface="Calibri"/>
                <a:cs typeface="Calibri"/>
                <a:sym typeface="Calibri"/>
              </a:rPr>
              <a:t>statistic(s)</a:t>
            </a:r>
            <a:endParaRPr sz="1333">
              <a:solidFill>
                <a:srgbClr val="000000"/>
              </a:solidFill>
              <a:latin typeface="Calibri"/>
              <a:ea typeface="Calibri"/>
              <a:cs typeface="Calibri"/>
              <a:sym typeface="Calibri"/>
            </a:endParaRPr>
          </a:p>
        </p:txBody>
      </p:sp>
      <p:sp>
        <p:nvSpPr>
          <p:cNvPr id="77" name="Google Shape;77;p13"/>
          <p:cNvSpPr/>
          <p:nvPr/>
        </p:nvSpPr>
        <p:spPr>
          <a:xfrm>
            <a:off x="8349251" y="2848983"/>
            <a:ext cx="1303327" cy="461285"/>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r>
              <a:rPr lang="en" sz="1333">
                <a:latin typeface="Calibri"/>
                <a:ea typeface="Calibri"/>
                <a:cs typeface="Calibri"/>
                <a:sym typeface="Calibri"/>
              </a:rPr>
              <a:t> A</a:t>
            </a:r>
            <a:r>
              <a:rPr lang="en" sz="1333">
                <a:solidFill>
                  <a:srgbClr val="000000"/>
                </a:solidFill>
                <a:latin typeface="Calibri"/>
                <a:ea typeface="Calibri"/>
                <a:cs typeface="Calibri"/>
                <a:sym typeface="Calibri"/>
              </a:rPr>
              <a:t>ction</a:t>
            </a:r>
            <a:endParaRPr sz="1333">
              <a:solidFill>
                <a:srgbClr val="000000"/>
              </a:solidFill>
              <a:latin typeface="Calibri"/>
              <a:ea typeface="Calibri"/>
              <a:cs typeface="Calibri"/>
              <a:sym typeface="Calibri"/>
            </a:endParaRPr>
          </a:p>
        </p:txBody>
      </p:sp>
      <p:sp>
        <p:nvSpPr>
          <p:cNvPr id="78" name="Google Shape;78;p13"/>
          <p:cNvSpPr/>
          <p:nvPr/>
        </p:nvSpPr>
        <p:spPr>
          <a:xfrm>
            <a:off x="7881402" y="3925523"/>
            <a:ext cx="1431122" cy="585141"/>
          </a:xfrm>
          <a:prstGeom prst="rect">
            <a:avLst/>
          </a:prstGeom>
          <a:no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Assembler of </a:t>
            </a:r>
            <a:r>
              <a:rPr lang="en" sz="1333">
                <a:latin typeface="Calibri"/>
                <a:ea typeface="Calibri"/>
                <a:cs typeface="Calibri"/>
                <a:sym typeface="Calibri"/>
              </a:rPr>
              <a:t>T</a:t>
            </a:r>
            <a:r>
              <a:rPr lang="en" sz="1333">
                <a:solidFill>
                  <a:srgbClr val="000000"/>
                </a:solidFill>
                <a:latin typeface="Calibri"/>
                <a:ea typeface="Calibri"/>
                <a:cs typeface="Calibri"/>
                <a:sym typeface="Calibri"/>
              </a:rPr>
              <a:t>ask</a:t>
            </a:r>
            <a:r>
              <a:rPr lang="en" sz="1333">
                <a:latin typeface="Calibri"/>
                <a:ea typeface="Calibri"/>
                <a:cs typeface="Calibri"/>
                <a:sym typeface="Calibri"/>
              </a:rPr>
              <a:t>/B</a:t>
            </a:r>
            <a:r>
              <a:rPr lang="en" sz="1333">
                <a:solidFill>
                  <a:srgbClr val="000000"/>
                </a:solidFill>
                <a:latin typeface="Calibri"/>
                <a:ea typeface="Calibri"/>
                <a:cs typeface="Calibri"/>
                <a:sym typeface="Calibri"/>
              </a:rPr>
              <a:t>ehavior </a:t>
            </a:r>
            <a:endParaRPr sz="1333">
              <a:solidFill>
                <a:srgbClr val="000000"/>
              </a:solidFill>
              <a:latin typeface="Calibri"/>
              <a:ea typeface="Calibri"/>
              <a:cs typeface="Calibri"/>
              <a:sym typeface="Calibri"/>
            </a:endParaRPr>
          </a:p>
        </p:txBody>
      </p:sp>
      <p:sp>
        <p:nvSpPr>
          <p:cNvPr id="79" name="Google Shape;79;p13"/>
          <p:cNvSpPr/>
          <p:nvPr/>
        </p:nvSpPr>
        <p:spPr>
          <a:xfrm>
            <a:off x="7505222" y="4625729"/>
            <a:ext cx="1716033" cy="526058"/>
          </a:xfrm>
          <a:prstGeom prst="rect">
            <a:avLst/>
          </a:prstGeom>
          <a:noFill/>
          <a:ln>
            <a:noFill/>
          </a:ln>
        </p:spPr>
        <p:txBody>
          <a:bodyPr spcFirstLastPara="1" wrap="square" lIns="121900" tIns="60933" rIns="121900" bIns="60933" anchor="ctr" anchorCtr="0">
            <a:noAutofit/>
          </a:bodyPr>
          <a:lstStyle/>
          <a:p>
            <a:pPr>
              <a:buClr>
                <a:srgbClr val="000000"/>
              </a:buClr>
              <a:buSzPts val="1100"/>
            </a:pPr>
            <a:r>
              <a:rPr lang="en" sz="1333">
                <a:latin typeface="Calibri"/>
                <a:ea typeface="Calibri"/>
                <a:cs typeface="Calibri"/>
                <a:sym typeface="Calibri"/>
              </a:rPr>
              <a:t>T</a:t>
            </a:r>
            <a:r>
              <a:rPr lang="en" sz="1333">
                <a:solidFill>
                  <a:srgbClr val="000000"/>
                </a:solidFill>
                <a:latin typeface="Calibri"/>
                <a:ea typeface="Calibri"/>
                <a:cs typeface="Calibri"/>
                <a:sym typeface="Calibri"/>
              </a:rPr>
              <a:t>ask</a:t>
            </a:r>
            <a:r>
              <a:rPr lang="en" sz="1333">
                <a:latin typeface="Calibri"/>
                <a:ea typeface="Calibri"/>
                <a:cs typeface="Calibri"/>
                <a:sym typeface="Calibri"/>
              </a:rPr>
              <a:t>/P</a:t>
            </a:r>
            <a:r>
              <a:rPr lang="en" sz="1333">
                <a:solidFill>
                  <a:srgbClr val="000000"/>
                </a:solidFill>
                <a:latin typeface="Calibri"/>
                <a:ea typeface="Calibri"/>
                <a:cs typeface="Calibri"/>
                <a:sym typeface="Calibri"/>
              </a:rPr>
              <a:t>olicy </a:t>
            </a:r>
            <a:r>
              <a:rPr lang="en" sz="1333">
                <a:solidFill>
                  <a:schemeClr val="dk1"/>
                </a:solidFill>
                <a:latin typeface="Calibri"/>
                <a:ea typeface="Calibri"/>
                <a:cs typeface="Calibri"/>
                <a:sym typeface="Calibri"/>
              </a:rPr>
              <a:t>Description</a:t>
            </a:r>
            <a:endParaRPr sz="1333">
              <a:latin typeface="Calibri"/>
              <a:ea typeface="Calibri"/>
              <a:cs typeface="Calibri"/>
              <a:sym typeface="Calibri"/>
            </a:endParaRPr>
          </a:p>
        </p:txBody>
      </p:sp>
      <p:cxnSp>
        <p:nvCxnSpPr>
          <p:cNvPr id="80" name="Google Shape;80;p13"/>
          <p:cNvCxnSpPr/>
          <p:nvPr/>
        </p:nvCxnSpPr>
        <p:spPr>
          <a:xfrm rot="10800000">
            <a:off x="7903376" y="1996863"/>
            <a:ext cx="1499833" cy="0"/>
          </a:xfrm>
          <a:prstGeom prst="straightConnector1">
            <a:avLst/>
          </a:prstGeom>
          <a:noFill/>
          <a:ln w="19050" cap="flat" cmpd="sng">
            <a:solidFill>
              <a:srgbClr val="000000"/>
            </a:solidFill>
            <a:prstDash val="solid"/>
            <a:miter lim="800000"/>
            <a:headEnd type="diamond" w="sm" len="sm"/>
            <a:tailEnd type="triangle" w="med" len="med"/>
          </a:ln>
        </p:spPr>
      </p:cxnSp>
      <p:sp>
        <p:nvSpPr>
          <p:cNvPr id="81" name="Google Shape;81;p13"/>
          <p:cNvSpPr/>
          <p:nvPr/>
        </p:nvSpPr>
        <p:spPr>
          <a:xfrm>
            <a:off x="9251766" y="2530358"/>
            <a:ext cx="838103" cy="249024"/>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Display</a:t>
            </a:r>
            <a:endParaRPr sz="1333">
              <a:solidFill>
                <a:srgbClr val="000000"/>
              </a:solidFill>
              <a:latin typeface="Calibri"/>
              <a:ea typeface="Calibri"/>
              <a:cs typeface="Calibri"/>
              <a:sym typeface="Calibri"/>
            </a:endParaRPr>
          </a:p>
        </p:txBody>
      </p:sp>
      <p:cxnSp>
        <p:nvCxnSpPr>
          <p:cNvPr id="82" name="Google Shape;82;p13"/>
          <p:cNvCxnSpPr/>
          <p:nvPr/>
        </p:nvCxnSpPr>
        <p:spPr>
          <a:xfrm rot="10800000">
            <a:off x="10077776" y="2475691"/>
            <a:ext cx="0" cy="391261"/>
          </a:xfrm>
          <a:prstGeom prst="straightConnector1">
            <a:avLst/>
          </a:prstGeom>
          <a:noFill/>
          <a:ln w="19050" cap="flat" cmpd="sng">
            <a:solidFill>
              <a:srgbClr val="000000"/>
            </a:solidFill>
            <a:prstDash val="solid"/>
            <a:miter lim="800000"/>
            <a:headEnd type="none" w="sm" len="sm"/>
            <a:tailEnd type="triangle" w="med" len="med"/>
          </a:ln>
        </p:spPr>
      </p:cxnSp>
      <p:sp>
        <p:nvSpPr>
          <p:cNvPr id="83" name="Google Shape;83;p13"/>
          <p:cNvSpPr/>
          <p:nvPr/>
        </p:nvSpPr>
        <p:spPr>
          <a:xfrm>
            <a:off x="10089885" y="2047685"/>
            <a:ext cx="1214922" cy="37331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Human</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Observer</a:t>
            </a:r>
            <a:endParaRPr sz="1333">
              <a:latin typeface="Calibri"/>
              <a:ea typeface="Calibri"/>
              <a:cs typeface="Calibri"/>
              <a:sym typeface="Calibri"/>
            </a:endParaRPr>
          </a:p>
        </p:txBody>
      </p:sp>
      <p:grpSp>
        <p:nvGrpSpPr>
          <p:cNvPr id="84" name="Google Shape;84;p13"/>
          <p:cNvGrpSpPr/>
          <p:nvPr/>
        </p:nvGrpSpPr>
        <p:grpSpPr>
          <a:xfrm>
            <a:off x="9732200" y="1323310"/>
            <a:ext cx="691180" cy="1214917"/>
            <a:chOff x="7753800" y="1164375"/>
            <a:chExt cx="390850" cy="781675"/>
          </a:xfrm>
        </p:grpSpPr>
        <p:pic>
          <p:nvPicPr>
            <p:cNvPr id="85" name="Google Shape;85;p13"/>
            <p:cNvPicPr preferRelativeResize="0"/>
            <p:nvPr/>
          </p:nvPicPr>
          <p:blipFill rotWithShape="1">
            <a:blip r:embed="rId3">
              <a:alphaModFix/>
            </a:blip>
            <a:srcRect l="27089" t="45322" r="26149"/>
            <a:stretch/>
          </p:blipFill>
          <p:spPr>
            <a:xfrm>
              <a:off x="7755225" y="1490700"/>
              <a:ext cx="389425" cy="455350"/>
            </a:xfrm>
            <a:prstGeom prst="rect">
              <a:avLst/>
            </a:prstGeom>
            <a:noFill/>
            <a:ln>
              <a:noFill/>
            </a:ln>
          </p:spPr>
        </p:pic>
        <p:pic>
          <p:nvPicPr>
            <p:cNvPr id="86" name="Google Shape;86;p13"/>
            <p:cNvPicPr preferRelativeResize="0"/>
            <p:nvPr/>
          </p:nvPicPr>
          <p:blipFill rotWithShape="1">
            <a:blip r:embed="rId4">
              <a:alphaModFix/>
            </a:blip>
            <a:srcRect b="16107"/>
            <a:stretch/>
          </p:blipFill>
          <p:spPr>
            <a:xfrm>
              <a:off x="7753800" y="1164375"/>
              <a:ext cx="389425" cy="340425"/>
            </a:xfrm>
            <a:prstGeom prst="rect">
              <a:avLst/>
            </a:prstGeom>
            <a:noFill/>
            <a:ln>
              <a:noFill/>
            </a:ln>
          </p:spPr>
        </p:pic>
      </p:grpSp>
      <p:sp>
        <p:nvSpPr>
          <p:cNvPr id="91" name="Google Shape;91;p13"/>
          <p:cNvSpPr/>
          <p:nvPr/>
        </p:nvSpPr>
        <p:spPr>
          <a:xfrm>
            <a:off x="10299653" y="4314960"/>
            <a:ext cx="973338" cy="7943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Agent</a:t>
            </a:r>
            <a:endParaRPr sz="1333" dirty="0">
              <a:latin typeface="Calibri"/>
              <a:ea typeface="Calibri"/>
              <a:cs typeface="Calibri"/>
              <a:sym typeface="Calibri"/>
            </a:endParaRPr>
          </a:p>
        </p:txBody>
      </p:sp>
      <p:grpSp>
        <p:nvGrpSpPr>
          <p:cNvPr id="93" name="Google Shape;93;p13"/>
          <p:cNvGrpSpPr/>
          <p:nvPr/>
        </p:nvGrpSpPr>
        <p:grpSpPr>
          <a:xfrm>
            <a:off x="9495363" y="3719303"/>
            <a:ext cx="1953408" cy="585141"/>
            <a:chOff x="373269" y="3270292"/>
            <a:chExt cx="1339015" cy="401100"/>
          </a:xfrm>
        </p:grpSpPr>
        <p:sp>
          <p:nvSpPr>
            <p:cNvPr id="94" name="Google Shape;94;p13"/>
            <p:cNvSpPr/>
            <p:nvPr/>
          </p:nvSpPr>
          <p:spPr>
            <a:xfrm>
              <a:off x="373269" y="32702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solidFill>
                  <a:srgbClr val="000000"/>
                </a:solidFill>
                <a:latin typeface="Calibri"/>
                <a:ea typeface="Calibri"/>
                <a:cs typeface="Calibri"/>
                <a:sym typeface="Calibri"/>
              </a:endParaRPr>
            </a:p>
          </p:txBody>
        </p:sp>
        <p:sp>
          <p:nvSpPr>
            <p:cNvPr id="95" name="Google Shape;95;p13"/>
            <p:cNvSpPr/>
            <p:nvPr/>
          </p:nvSpPr>
          <p:spPr>
            <a:xfrm>
              <a:off x="1018083" y="34226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Action</a:t>
              </a:r>
              <a:endParaRPr sz="1333">
                <a:solidFill>
                  <a:srgbClr val="000000"/>
                </a:solidFill>
                <a:latin typeface="Calibri"/>
                <a:ea typeface="Calibri"/>
                <a:cs typeface="Calibri"/>
                <a:sym typeface="Calibri"/>
              </a:endParaRPr>
            </a:p>
          </p:txBody>
        </p:sp>
        <p:cxnSp>
          <p:nvCxnSpPr>
            <p:cNvPr id="96" name="Google Shape;96;p13"/>
            <p:cNvCxnSpPr/>
            <p:nvPr/>
          </p:nvCxnSpPr>
          <p:spPr>
            <a:xfrm>
              <a:off x="897375" y="3317612"/>
              <a:ext cx="0" cy="308100"/>
            </a:xfrm>
            <a:prstGeom prst="straightConnector1">
              <a:avLst/>
            </a:prstGeom>
            <a:noFill/>
            <a:ln w="19050" cap="flat" cmpd="sng">
              <a:solidFill>
                <a:srgbClr val="000000"/>
              </a:solidFill>
              <a:prstDash val="solid"/>
              <a:miter lim="800000"/>
              <a:headEnd type="none" w="sm" len="sm"/>
              <a:tailEnd type="triangle" w="med" len="med"/>
            </a:ln>
          </p:spPr>
        </p:cxnSp>
        <p:cxnSp>
          <p:nvCxnSpPr>
            <p:cNvPr id="97" name="Google Shape;97;p13"/>
            <p:cNvCxnSpPr/>
            <p:nvPr/>
          </p:nvCxnSpPr>
          <p:spPr>
            <a:xfrm rot="10800000">
              <a:off x="1151950" y="3319700"/>
              <a:ext cx="0" cy="303900"/>
            </a:xfrm>
            <a:prstGeom prst="straightConnector1">
              <a:avLst/>
            </a:prstGeom>
            <a:noFill/>
            <a:ln w="19050" cap="flat" cmpd="sng">
              <a:solidFill>
                <a:srgbClr val="000000"/>
              </a:solidFill>
              <a:prstDash val="solid"/>
              <a:miter lim="800000"/>
              <a:headEnd type="none" w="sm" len="sm"/>
              <a:tailEnd type="triangle" w="med" len="med"/>
            </a:ln>
          </p:spPr>
        </p:cxnSp>
      </p:grpSp>
      <p:pic>
        <p:nvPicPr>
          <p:cNvPr id="98" name="Google Shape;98;p13"/>
          <p:cNvPicPr preferRelativeResize="0"/>
          <p:nvPr/>
        </p:nvPicPr>
        <p:blipFill>
          <a:blip r:embed="rId5">
            <a:alphaModFix/>
          </a:blip>
          <a:stretch>
            <a:fillRect/>
          </a:stretch>
        </p:blipFill>
        <p:spPr>
          <a:xfrm>
            <a:off x="10118693" y="2927952"/>
            <a:ext cx="585141" cy="585141"/>
          </a:xfrm>
          <a:prstGeom prst="rect">
            <a:avLst/>
          </a:prstGeom>
          <a:noFill/>
          <a:ln>
            <a:noFill/>
          </a:ln>
        </p:spPr>
      </p:pic>
      <p:sp>
        <p:nvSpPr>
          <p:cNvPr id="99" name="Google Shape;99;p13"/>
          <p:cNvSpPr/>
          <p:nvPr/>
        </p:nvSpPr>
        <p:spPr>
          <a:xfrm>
            <a:off x="9658676" y="3386005"/>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Environment</a:t>
            </a:r>
            <a:endParaRPr sz="1333">
              <a:solidFill>
                <a:srgbClr val="000000"/>
              </a:solidFill>
              <a:latin typeface="Calibri"/>
              <a:ea typeface="Calibri"/>
              <a:cs typeface="Calibri"/>
              <a:sym typeface="Calibri"/>
            </a:endParaRPr>
          </a:p>
        </p:txBody>
      </p:sp>
      <p:cxnSp>
        <p:nvCxnSpPr>
          <p:cNvPr id="104" name="Google Shape;104;p13"/>
          <p:cNvCxnSpPr/>
          <p:nvPr/>
        </p:nvCxnSpPr>
        <p:spPr>
          <a:xfrm>
            <a:off x="7268817" y="2130274"/>
            <a:ext cx="0" cy="999597"/>
          </a:xfrm>
          <a:prstGeom prst="straightConnector1">
            <a:avLst/>
          </a:prstGeom>
          <a:noFill/>
          <a:ln w="19050" cap="flat" cmpd="sng">
            <a:solidFill>
              <a:srgbClr val="000000"/>
            </a:solidFill>
            <a:prstDash val="solid"/>
            <a:round/>
            <a:headEnd type="none" w="med" len="med"/>
            <a:tailEnd type="triangle" w="med" len="med"/>
          </a:ln>
        </p:spPr>
      </p:cxnSp>
      <p:cxnSp>
        <p:nvCxnSpPr>
          <p:cNvPr id="105" name="Google Shape;105;p13"/>
          <p:cNvCxnSpPr/>
          <p:nvPr/>
        </p:nvCxnSpPr>
        <p:spPr>
          <a:xfrm rot="5400000">
            <a:off x="8901569" y="3253727"/>
            <a:ext cx="672233" cy="665231"/>
          </a:xfrm>
          <a:prstGeom prst="bentConnector3">
            <a:avLst>
              <a:gd name="adj1" fmla="val 1194"/>
            </a:avLst>
          </a:prstGeom>
          <a:noFill/>
          <a:ln w="19050" cap="flat" cmpd="sng">
            <a:solidFill>
              <a:srgbClr val="000000"/>
            </a:solidFill>
            <a:prstDash val="solid"/>
            <a:round/>
            <a:headEnd type="none" w="med" len="med"/>
            <a:tailEnd type="triangle" w="med" len="med"/>
          </a:ln>
        </p:spPr>
      </p:cxnSp>
      <p:pic>
        <p:nvPicPr>
          <p:cNvPr id="112" name="Google Shape;112;p13"/>
          <p:cNvPicPr preferRelativeResize="0"/>
          <p:nvPr/>
        </p:nvPicPr>
        <p:blipFill>
          <a:blip r:embed="rId6">
            <a:alphaModFix/>
          </a:blip>
          <a:stretch>
            <a:fillRect/>
          </a:stretch>
        </p:blipFill>
        <p:spPr>
          <a:xfrm>
            <a:off x="9621050" y="4225679"/>
            <a:ext cx="972900" cy="972900"/>
          </a:xfrm>
          <a:prstGeom prst="rect">
            <a:avLst/>
          </a:prstGeom>
          <a:noFill/>
          <a:ln>
            <a:noFill/>
          </a:ln>
        </p:spPr>
      </p:pic>
      <p:cxnSp>
        <p:nvCxnSpPr>
          <p:cNvPr id="116" name="Google Shape;116;p13"/>
          <p:cNvCxnSpPr>
            <a:stCxn id="78" idx="2"/>
          </p:cNvCxnSpPr>
          <p:nvPr/>
        </p:nvCxnSpPr>
        <p:spPr>
          <a:xfrm rot="16200000" flipH="1">
            <a:off x="8803316" y="4304311"/>
            <a:ext cx="566322" cy="979027"/>
          </a:xfrm>
          <a:prstGeom prst="bentConnector2">
            <a:avLst/>
          </a:prstGeom>
          <a:noFill/>
          <a:ln w="19050" cap="flat" cmpd="sng">
            <a:solidFill>
              <a:srgbClr val="000000"/>
            </a:solidFill>
            <a:prstDash val="solid"/>
            <a:round/>
            <a:headEnd type="none" w="med" len="med"/>
            <a:tailEnd type="triangle" w="med" len="med"/>
          </a:ln>
        </p:spPr>
      </p:cxnSp>
      <p:cxnSp>
        <p:nvCxnSpPr>
          <p:cNvPr id="117" name="Google Shape;117;p13"/>
          <p:cNvCxnSpPr>
            <a:stCxn id="75" idx="2"/>
            <a:endCxn id="78" idx="1"/>
          </p:cNvCxnSpPr>
          <p:nvPr/>
        </p:nvCxnSpPr>
        <p:spPr>
          <a:xfrm rot="16200000" flipH="1">
            <a:off x="7313129" y="3649655"/>
            <a:ext cx="494109" cy="642473"/>
          </a:xfrm>
          <a:prstGeom prst="bentConnector2">
            <a:avLst/>
          </a:prstGeom>
          <a:noFill/>
          <a:ln w="19050" cap="flat" cmpd="sng">
            <a:solidFill>
              <a:srgbClr val="000000"/>
            </a:solidFill>
            <a:prstDash val="solid"/>
            <a:round/>
            <a:headEnd type="none" w="med" len="med"/>
            <a:tailEnd type="triangle" w="med" len="med"/>
          </a:ln>
        </p:spPr>
      </p:cxnSp>
      <p:cxnSp>
        <p:nvCxnSpPr>
          <p:cNvPr id="121" name="Google Shape;121;p13"/>
          <p:cNvCxnSpPr/>
          <p:nvPr/>
        </p:nvCxnSpPr>
        <p:spPr>
          <a:xfrm>
            <a:off x="7079642" y="2765964"/>
            <a:ext cx="167183" cy="0"/>
          </a:xfrm>
          <a:prstGeom prst="straightConnector1">
            <a:avLst/>
          </a:prstGeom>
          <a:noFill/>
          <a:ln w="9525" cap="flat" cmpd="sng">
            <a:solidFill>
              <a:srgbClr val="000000"/>
            </a:solidFill>
            <a:prstDash val="dot"/>
            <a:round/>
            <a:headEnd type="none" w="med" len="med"/>
            <a:tailEnd type="none" w="med" len="med"/>
          </a:ln>
        </p:spPr>
      </p:cxnSp>
      <p:sp>
        <p:nvSpPr>
          <p:cNvPr id="124" name="Google Shape;124;p13"/>
          <p:cNvSpPr/>
          <p:nvPr/>
        </p:nvSpPr>
        <p:spPr>
          <a:xfrm>
            <a:off x="7203133"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Reactions</a:t>
            </a:r>
            <a:r>
              <a:rPr lang="en" sz="1333">
                <a:latin typeface="Calibri"/>
                <a:ea typeface="Calibri"/>
                <a:cs typeface="Calibri"/>
                <a:sym typeface="Calibri"/>
              </a:rPr>
              <a:t> </a:t>
            </a:r>
            <a:endParaRPr sz="1333">
              <a:latin typeface="Calibri"/>
              <a:ea typeface="Calibri"/>
              <a:cs typeface="Calibri"/>
              <a:sym typeface="Calibri"/>
            </a:endParaRPr>
          </a:p>
          <a:p>
            <a:pPr algn="ctr">
              <a:buClr>
                <a:srgbClr val="000000"/>
              </a:buClr>
              <a:buSzPts val="1100"/>
            </a:pPr>
            <a:r>
              <a:rPr lang="en" sz="1333">
                <a:solidFill>
                  <a:srgbClr val="000000"/>
                </a:solidFill>
                <a:latin typeface="Calibri"/>
                <a:ea typeface="Calibri"/>
                <a:cs typeface="Calibri"/>
                <a:sym typeface="Calibri"/>
              </a:rPr>
              <a:t>(implicit feedback)</a:t>
            </a:r>
            <a:endParaRPr sz="1333">
              <a:latin typeface="Calibri"/>
              <a:ea typeface="Calibri"/>
              <a:cs typeface="Calibri"/>
              <a:sym typeface="Calibri"/>
            </a:endParaRPr>
          </a:p>
        </p:txBody>
      </p:sp>
      <p:sp>
        <p:nvSpPr>
          <p:cNvPr id="55" name="Google Shape;55;p13"/>
          <p:cNvSpPr/>
          <p:nvPr/>
        </p:nvSpPr>
        <p:spPr>
          <a:xfrm>
            <a:off x="630622" y="932931"/>
            <a:ext cx="5731489"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chemeClr val="accent3"/>
              </a:solidFill>
              <a:latin typeface="Arial"/>
              <a:ea typeface="Arial"/>
              <a:cs typeface="Arial"/>
              <a:sym typeface="Arial"/>
            </a:endParaRPr>
          </a:p>
        </p:txBody>
      </p:sp>
      <p:sp>
        <p:nvSpPr>
          <p:cNvPr id="57" name="Google Shape;57;p13"/>
          <p:cNvSpPr/>
          <p:nvPr/>
        </p:nvSpPr>
        <p:spPr>
          <a:xfrm>
            <a:off x="750612" y="3035339"/>
            <a:ext cx="1939673" cy="2179944"/>
          </a:xfrm>
          <a:prstGeom prst="roundRect">
            <a:avLst>
              <a:gd name="adj" fmla="val 10713"/>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accent3"/>
              </a:solidFill>
            </a:endParaRPr>
          </a:p>
        </p:txBody>
      </p:sp>
      <p:sp>
        <p:nvSpPr>
          <p:cNvPr id="60" name="Google Shape;60;p13"/>
          <p:cNvSpPr/>
          <p:nvPr/>
        </p:nvSpPr>
        <p:spPr>
          <a:xfrm>
            <a:off x="526891" y="3803114"/>
            <a:ext cx="1012726" cy="362814"/>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State</a:t>
            </a:r>
            <a:endParaRPr sz="1333">
              <a:solidFill>
                <a:schemeClr val="accent3"/>
              </a:solidFill>
              <a:latin typeface="Calibri"/>
              <a:ea typeface="Calibri"/>
              <a:cs typeface="Calibri"/>
              <a:sym typeface="Calibri"/>
            </a:endParaRPr>
          </a:p>
        </p:txBody>
      </p:sp>
      <p:sp>
        <p:nvSpPr>
          <p:cNvPr id="61" name="Google Shape;61;p13"/>
          <p:cNvSpPr/>
          <p:nvPr/>
        </p:nvSpPr>
        <p:spPr>
          <a:xfrm>
            <a:off x="1467571" y="4025441"/>
            <a:ext cx="1012726" cy="362814"/>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Action</a:t>
            </a:r>
            <a:endParaRPr sz="1333">
              <a:solidFill>
                <a:schemeClr val="accent3"/>
              </a:solidFill>
              <a:latin typeface="Calibri"/>
              <a:ea typeface="Calibri"/>
              <a:cs typeface="Calibri"/>
              <a:sym typeface="Calibri"/>
            </a:endParaRPr>
          </a:p>
        </p:txBody>
      </p:sp>
      <p:cxnSp>
        <p:nvCxnSpPr>
          <p:cNvPr id="62" name="Google Shape;62;p13"/>
          <p:cNvCxnSpPr/>
          <p:nvPr/>
        </p:nvCxnSpPr>
        <p:spPr>
          <a:xfrm>
            <a:off x="1291478" y="3872146"/>
            <a:ext cx="0" cy="449469"/>
          </a:xfrm>
          <a:prstGeom prst="straightConnector1">
            <a:avLst/>
          </a:prstGeom>
          <a:noFill/>
          <a:ln w="19050" cap="flat" cmpd="sng">
            <a:solidFill>
              <a:schemeClr val="accent3"/>
            </a:solidFill>
            <a:prstDash val="solid"/>
            <a:miter lim="800000"/>
            <a:headEnd type="none" w="sm" len="sm"/>
            <a:tailEnd type="triangle" w="med" len="med"/>
          </a:ln>
        </p:spPr>
      </p:cxnSp>
      <p:cxnSp>
        <p:nvCxnSpPr>
          <p:cNvPr id="63" name="Google Shape;63;p13"/>
          <p:cNvCxnSpPr/>
          <p:nvPr/>
        </p:nvCxnSpPr>
        <p:spPr>
          <a:xfrm rot="10800000">
            <a:off x="1662862" y="3875192"/>
            <a:ext cx="0" cy="443342"/>
          </a:xfrm>
          <a:prstGeom prst="straightConnector1">
            <a:avLst/>
          </a:prstGeom>
          <a:noFill/>
          <a:ln w="19050" cap="flat" cmpd="sng">
            <a:solidFill>
              <a:schemeClr val="accent3"/>
            </a:solidFill>
            <a:prstDash val="solid"/>
            <a:miter lim="800000"/>
            <a:headEnd type="none" w="sm" len="sm"/>
            <a:tailEnd type="triangle" w="med" len="med"/>
          </a:ln>
        </p:spPr>
      </p:cxnSp>
      <p:sp>
        <p:nvSpPr>
          <p:cNvPr id="64" name="Google Shape;64;p13"/>
          <p:cNvSpPr/>
          <p:nvPr/>
        </p:nvSpPr>
        <p:spPr>
          <a:xfrm>
            <a:off x="2459428" y="4250292"/>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State,</a:t>
            </a:r>
            <a:endParaRPr sz="1333">
              <a:solidFill>
                <a:schemeClr val="accent3"/>
              </a:solidFill>
              <a:latin typeface="Calibri"/>
              <a:ea typeface="Calibri"/>
              <a:cs typeface="Calibri"/>
              <a:sym typeface="Calibri"/>
            </a:endParaRPr>
          </a:p>
          <a:p>
            <a:pPr algn="ctr"/>
            <a:r>
              <a:rPr lang="en" sz="1333">
                <a:solidFill>
                  <a:schemeClr val="accent3"/>
                </a:solidFill>
                <a:latin typeface="Calibri"/>
                <a:ea typeface="Calibri"/>
                <a:cs typeface="Calibri"/>
                <a:sym typeface="Calibri"/>
              </a:rPr>
              <a:t>Action</a:t>
            </a:r>
            <a:endParaRPr sz="1333">
              <a:solidFill>
                <a:schemeClr val="accent3"/>
              </a:solidFill>
              <a:latin typeface="Calibri"/>
              <a:ea typeface="Calibri"/>
              <a:cs typeface="Calibri"/>
              <a:sym typeface="Calibri"/>
            </a:endParaRPr>
          </a:p>
        </p:txBody>
      </p:sp>
      <p:cxnSp>
        <p:nvCxnSpPr>
          <p:cNvPr id="65" name="Google Shape;65;p13"/>
          <p:cNvCxnSpPr/>
          <p:nvPr/>
        </p:nvCxnSpPr>
        <p:spPr>
          <a:xfrm rot="10800000">
            <a:off x="2684395" y="4773894"/>
            <a:ext cx="712497" cy="0"/>
          </a:xfrm>
          <a:prstGeom prst="straightConnector1">
            <a:avLst/>
          </a:prstGeom>
          <a:noFill/>
          <a:ln w="19050" cap="flat" cmpd="sng">
            <a:solidFill>
              <a:schemeClr val="accent3"/>
            </a:solidFill>
            <a:prstDash val="solid"/>
            <a:miter lim="800000"/>
            <a:headEnd type="triangle" w="med" len="med"/>
            <a:tailEnd type="none" w="sm" len="sm"/>
          </a:ln>
        </p:spPr>
      </p:cxnSp>
      <p:sp>
        <p:nvSpPr>
          <p:cNvPr id="66" name="Google Shape;66;p13"/>
          <p:cNvSpPr/>
          <p:nvPr/>
        </p:nvSpPr>
        <p:spPr>
          <a:xfrm>
            <a:off x="2986921" y="2689338"/>
            <a:ext cx="1308142" cy="671796"/>
          </a:xfrm>
          <a:prstGeom prst="rect">
            <a:avLst/>
          </a:prstGeom>
          <a:noFill/>
          <a:ln w="19050" cap="flat" cmpd="sng">
            <a:solidFill>
              <a:schemeClr val="accent3"/>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Specification </a:t>
            </a:r>
            <a:endParaRPr sz="1333">
              <a:solidFill>
                <a:schemeClr val="accent3"/>
              </a:solidFill>
              <a:latin typeface="Calibri"/>
              <a:ea typeface="Calibri"/>
              <a:cs typeface="Calibri"/>
              <a:sym typeface="Calibri"/>
            </a:endParaRPr>
          </a:p>
        </p:txBody>
      </p:sp>
      <p:cxnSp>
        <p:nvCxnSpPr>
          <p:cNvPr id="71" name="Google Shape;71;p13"/>
          <p:cNvCxnSpPr/>
          <p:nvPr/>
        </p:nvCxnSpPr>
        <p:spPr>
          <a:xfrm rot="10800000">
            <a:off x="3033186" y="1996863"/>
            <a:ext cx="1543161" cy="0"/>
          </a:xfrm>
          <a:prstGeom prst="straightConnector1">
            <a:avLst/>
          </a:prstGeom>
          <a:noFill/>
          <a:ln w="19050" cap="flat" cmpd="sng">
            <a:solidFill>
              <a:schemeClr val="accent3"/>
            </a:solidFill>
            <a:prstDash val="solid"/>
            <a:miter lim="800000"/>
            <a:headEnd type="triangle" w="med" len="med"/>
            <a:tailEnd type="diamond" w="sm" len="sm"/>
          </a:ln>
        </p:spPr>
      </p:cxnSp>
      <p:sp>
        <p:nvSpPr>
          <p:cNvPr id="72" name="Google Shape;72;p13"/>
          <p:cNvSpPr/>
          <p:nvPr/>
        </p:nvSpPr>
        <p:spPr>
          <a:xfrm>
            <a:off x="2241802"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Reactions </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(implicit feedback)</a:t>
            </a:r>
            <a:endParaRPr sz="1333">
              <a:solidFill>
                <a:schemeClr val="accent3"/>
              </a:solidFill>
              <a:latin typeface="Calibri"/>
              <a:ea typeface="Calibri"/>
              <a:cs typeface="Calibri"/>
              <a:sym typeface="Calibri"/>
            </a:endParaRPr>
          </a:p>
        </p:txBody>
      </p:sp>
      <p:sp>
        <p:nvSpPr>
          <p:cNvPr id="73" name="Google Shape;73;p13"/>
          <p:cNvSpPr/>
          <p:nvPr/>
        </p:nvSpPr>
        <p:spPr>
          <a:xfrm>
            <a:off x="582992" y="2009609"/>
            <a:ext cx="121492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Human</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Observer</a:t>
            </a:r>
            <a:endParaRPr sz="1333">
              <a:solidFill>
                <a:schemeClr val="accent3"/>
              </a:solidFill>
              <a:latin typeface="Calibri"/>
              <a:ea typeface="Calibri"/>
              <a:cs typeface="Calibri"/>
              <a:sym typeface="Calibri"/>
            </a:endParaRPr>
          </a:p>
        </p:txBody>
      </p:sp>
      <p:grpSp>
        <p:nvGrpSpPr>
          <p:cNvPr id="87" name="Google Shape;87;p13"/>
          <p:cNvGrpSpPr/>
          <p:nvPr/>
        </p:nvGrpSpPr>
        <p:grpSpPr>
          <a:xfrm>
            <a:off x="1475221" y="1323335"/>
            <a:ext cx="664915" cy="1370068"/>
            <a:chOff x="692725" y="1198875"/>
            <a:chExt cx="389425" cy="832800"/>
          </a:xfrm>
        </p:grpSpPr>
        <p:pic>
          <p:nvPicPr>
            <p:cNvPr id="88" name="Google Shape;88;p13"/>
            <p:cNvPicPr preferRelativeResize="0"/>
            <p:nvPr/>
          </p:nvPicPr>
          <p:blipFill rotWithShape="1">
            <a:blip r:embed="rId3">
              <a:alphaModFix/>
              <a:lum bright="70000" contrast="-70000"/>
            </a:blip>
            <a:srcRect l="27089" r="26149"/>
            <a:stretch/>
          </p:blipFill>
          <p:spPr>
            <a:xfrm>
              <a:off x="692725" y="1198875"/>
              <a:ext cx="389425" cy="832800"/>
            </a:xfrm>
            <a:prstGeom prst="rect">
              <a:avLst/>
            </a:prstGeom>
            <a:noFill/>
            <a:ln>
              <a:noFill/>
            </a:ln>
          </p:spPr>
        </p:pic>
        <p:pic>
          <p:nvPicPr>
            <p:cNvPr id="89" name="Google Shape;89;p13"/>
            <p:cNvPicPr preferRelativeResize="0"/>
            <p:nvPr/>
          </p:nvPicPr>
          <p:blipFill rotWithShape="1">
            <a:blip r:embed="rId4">
              <a:alphaModFix/>
              <a:lum bright="70000" contrast="-70000"/>
            </a:blip>
            <a:srcRect l="39537" t="41565" r="39919" b="50357"/>
            <a:stretch/>
          </p:blipFill>
          <p:spPr>
            <a:xfrm>
              <a:off x="849225" y="1361075"/>
              <a:ext cx="80000" cy="32775"/>
            </a:xfrm>
            <a:prstGeom prst="rect">
              <a:avLst/>
            </a:prstGeom>
            <a:noFill/>
            <a:ln>
              <a:noFill/>
            </a:ln>
          </p:spPr>
        </p:pic>
      </p:grpSp>
      <p:sp>
        <p:nvSpPr>
          <p:cNvPr id="90" name="Google Shape;90;p13"/>
          <p:cNvSpPr/>
          <p:nvPr/>
        </p:nvSpPr>
        <p:spPr>
          <a:xfrm>
            <a:off x="1402093" y="4419558"/>
            <a:ext cx="1431122" cy="585141"/>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Agent</a:t>
            </a:r>
            <a:endParaRPr sz="1333" dirty="0">
              <a:solidFill>
                <a:schemeClr val="accent3"/>
              </a:solidFill>
              <a:latin typeface="Calibri"/>
              <a:ea typeface="Calibri"/>
              <a:cs typeface="Calibri"/>
              <a:sym typeface="Calibri"/>
            </a:endParaRPr>
          </a:p>
        </p:txBody>
      </p:sp>
      <p:sp>
        <p:nvSpPr>
          <p:cNvPr id="92" name="Google Shape;92;p13"/>
          <p:cNvSpPr/>
          <p:nvPr/>
        </p:nvSpPr>
        <p:spPr>
          <a:xfrm>
            <a:off x="690204" y="3500031"/>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Environment</a:t>
            </a:r>
            <a:endParaRPr sz="1333">
              <a:solidFill>
                <a:schemeClr val="accent3"/>
              </a:solidFill>
              <a:latin typeface="Calibri"/>
              <a:ea typeface="Calibri"/>
              <a:cs typeface="Calibri"/>
              <a:sym typeface="Calibri"/>
            </a:endParaRPr>
          </a:p>
        </p:txBody>
      </p:sp>
      <p:pic>
        <p:nvPicPr>
          <p:cNvPr id="70" name="Google Shape;70;p13"/>
          <p:cNvPicPr preferRelativeResize="0"/>
          <p:nvPr/>
        </p:nvPicPr>
        <p:blipFill>
          <a:blip r:embed="rId7">
            <a:alphaModFix/>
            <a:lum bright="70000" contrast="-70000"/>
          </a:blip>
          <a:stretch>
            <a:fillRect/>
          </a:stretch>
        </p:blipFill>
        <p:spPr>
          <a:xfrm>
            <a:off x="1171142" y="3029957"/>
            <a:ext cx="664903" cy="664873"/>
          </a:xfrm>
          <a:prstGeom prst="rect">
            <a:avLst/>
          </a:prstGeom>
          <a:noFill/>
          <a:ln>
            <a:noFill/>
          </a:ln>
        </p:spPr>
      </p:pic>
      <p:sp>
        <p:nvSpPr>
          <p:cNvPr id="100" name="Google Shape;100;p13"/>
          <p:cNvSpPr/>
          <p:nvPr/>
        </p:nvSpPr>
        <p:spPr>
          <a:xfrm>
            <a:off x="4034241" y="3796452"/>
            <a:ext cx="1626752" cy="33042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Dataset Store</a:t>
            </a:r>
            <a:endParaRPr sz="1333" dirty="0">
              <a:solidFill>
                <a:schemeClr val="accent3"/>
              </a:solidFill>
              <a:latin typeface="Calibri"/>
              <a:ea typeface="Calibri"/>
              <a:cs typeface="Calibri"/>
              <a:sym typeface="Calibri"/>
            </a:endParaRPr>
          </a:p>
        </p:txBody>
      </p:sp>
      <p:pic>
        <p:nvPicPr>
          <p:cNvPr id="101" name="Google Shape;101;p13"/>
          <p:cNvPicPr preferRelativeResize="0"/>
          <p:nvPr/>
        </p:nvPicPr>
        <p:blipFill>
          <a:blip r:embed="rId8">
            <a:alphaModFix/>
            <a:lum bright="70000" contrast="-70000"/>
          </a:blip>
          <a:stretch>
            <a:fillRect/>
          </a:stretch>
        </p:blipFill>
        <p:spPr>
          <a:xfrm>
            <a:off x="4356371" y="3012198"/>
            <a:ext cx="838103" cy="838103"/>
          </a:xfrm>
          <a:prstGeom prst="rect">
            <a:avLst/>
          </a:prstGeom>
          <a:noFill/>
          <a:ln>
            <a:noFill/>
          </a:ln>
        </p:spPr>
      </p:pic>
      <p:cxnSp>
        <p:nvCxnSpPr>
          <p:cNvPr id="102" name="Google Shape;102;p13"/>
          <p:cNvCxnSpPr>
            <a:endCxn id="101" idx="0"/>
          </p:cNvCxnSpPr>
          <p:nvPr/>
        </p:nvCxnSpPr>
        <p:spPr>
          <a:xfrm flipH="1">
            <a:off x="4775423" y="2487891"/>
            <a:ext cx="1217985" cy="524307"/>
          </a:xfrm>
          <a:prstGeom prst="bentConnector2">
            <a:avLst/>
          </a:prstGeom>
          <a:noFill/>
          <a:ln w="19050" cap="flat" cmpd="sng">
            <a:solidFill>
              <a:schemeClr val="accent3"/>
            </a:solidFill>
            <a:prstDash val="solid"/>
            <a:round/>
            <a:headEnd type="none" w="med" len="med"/>
            <a:tailEnd type="triangle" w="med" len="med"/>
          </a:ln>
        </p:spPr>
      </p:cxnSp>
      <p:cxnSp>
        <p:nvCxnSpPr>
          <p:cNvPr id="103" name="Google Shape;103;p13"/>
          <p:cNvCxnSpPr/>
          <p:nvPr/>
        </p:nvCxnSpPr>
        <p:spPr>
          <a:xfrm rot="10800000">
            <a:off x="5993426" y="2114701"/>
            <a:ext cx="0" cy="380320"/>
          </a:xfrm>
          <a:prstGeom prst="straightConnector1">
            <a:avLst/>
          </a:prstGeom>
          <a:noFill/>
          <a:ln w="19050" cap="flat" cmpd="sng">
            <a:solidFill>
              <a:schemeClr val="accent3"/>
            </a:solidFill>
            <a:prstDash val="solid"/>
            <a:round/>
            <a:headEnd type="none" w="med" len="med"/>
            <a:tailEnd type="none" w="med" len="med"/>
          </a:ln>
        </p:spPr>
      </p:cxnSp>
      <p:cxnSp>
        <p:nvCxnSpPr>
          <p:cNvPr id="106" name="Google Shape;106;p13"/>
          <p:cNvCxnSpPr/>
          <p:nvPr/>
        </p:nvCxnSpPr>
        <p:spPr>
          <a:xfrm rot="16200000">
            <a:off x="4226334" y="4232353"/>
            <a:ext cx="664793" cy="393011"/>
          </a:xfrm>
          <a:prstGeom prst="bentConnector3">
            <a:avLst>
              <a:gd name="adj1" fmla="val 0"/>
            </a:avLst>
          </a:prstGeom>
          <a:noFill/>
          <a:ln w="19050" cap="flat" cmpd="sng">
            <a:solidFill>
              <a:schemeClr val="accent3"/>
            </a:solidFill>
            <a:prstDash val="solid"/>
            <a:round/>
            <a:headEnd type="none" w="med" len="med"/>
            <a:tailEnd type="triangle" w="med" len="med"/>
          </a:ln>
        </p:spPr>
      </p:cxnSp>
      <p:cxnSp>
        <p:nvCxnSpPr>
          <p:cNvPr id="107" name="Google Shape;107;p13"/>
          <p:cNvCxnSpPr>
            <a:stCxn id="75" idx="1"/>
            <a:endCxn id="101" idx="3"/>
          </p:cNvCxnSpPr>
          <p:nvPr/>
        </p:nvCxnSpPr>
        <p:spPr>
          <a:xfrm rot="10800000">
            <a:off x="5194456" y="3431267"/>
            <a:ext cx="885370" cy="0"/>
          </a:xfrm>
          <a:prstGeom prst="straightConnector1">
            <a:avLst/>
          </a:prstGeom>
          <a:noFill/>
          <a:ln w="19050" cap="flat" cmpd="sng">
            <a:solidFill>
              <a:schemeClr val="accent3"/>
            </a:solidFill>
            <a:prstDash val="solid"/>
            <a:miter lim="800000"/>
            <a:headEnd type="triangle" w="med" len="med"/>
            <a:tailEnd type="diamond" w="sm" len="sm"/>
          </a:ln>
        </p:spPr>
      </p:cxnSp>
      <p:cxnSp>
        <p:nvCxnSpPr>
          <p:cNvPr id="108" name="Google Shape;108;p13"/>
          <p:cNvCxnSpPr>
            <a:stCxn id="66" idx="1"/>
            <a:endCxn id="88" idx="3"/>
          </p:cNvCxnSpPr>
          <p:nvPr/>
        </p:nvCxnSpPr>
        <p:spPr>
          <a:xfrm rot="10800000">
            <a:off x="2140065" y="2008570"/>
            <a:ext cx="846856" cy="1016665"/>
          </a:xfrm>
          <a:prstGeom prst="bentConnector3">
            <a:avLst>
              <a:gd name="adj1" fmla="val 31927"/>
            </a:avLst>
          </a:prstGeom>
          <a:noFill/>
          <a:ln w="19050" cap="flat" cmpd="sng">
            <a:solidFill>
              <a:schemeClr val="accent3"/>
            </a:solidFill>
            <a:prstDash val="dash"/>
            <a:round/>
            <a:headEnd type="none" w="med" len="med"/>
            <a:tailEnd type="triangle" w="med" len="med"/>
          </a:ln>
        </p:spPr>
      </p:cxnSp>
      <p:sp>
        <p:nvSpPr>
          <p:cNvPr id="109" name="Google Shape;109;p13"/>
          <p:cNvSpPr/>
          <p:nvPr/>
        </p:nvSpPr>
        <p:spPr>
          <a:xfrm>
            <a:off x="4678613" y="4360200"/>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statistics</a:t>
            </a:r>
            <a:endParaRPr sz="1333">
              <a:solidFill>
                <a:schemeClr val="accent3"/>
              </a:solidFill>
              <a:latin typeface="Calibri"/>
              <a:ea typeface="Calibri"/>
              <a:cs typeface="Calibri"/>
              <a:sym typeface="Calibri"/>
            </a:endParaRPr>
          </a:p>
        </p:txBody>
      </p:sp>
      <p:cxnSp>
        <p:nvCxnSpPr>
          <p:cNvPr id="110" name="Google Shape;110;p13"/>
          <p:cNvCxnSpPr/>
          <p:nvPr/>
        </p:nvCxnSpPr>
        <p:spPr>
          <a:xfrm rot="10800000">
            <a:off x="3752156" y="3378932"/>
            <a:ext cx="0" cy="642911"/>
          </a:xfrm>
          <a:prstGeom prst="straightConnector1">
            <a:avLst/>
          </a:prstGeom>
          <a:noFill/>
          <a:ln w="19050" cap="flat" cmpd="sng">
            <a:solidFill>
              <a:schemeClr val="accent3"/>
            </a:solidFill>
            <a:prstDash val="solid"/>
            <a:miter lim="800000"/>
            <a:headEnd type="triangle" w="med" len="med"/>
            <a:tailEnd type="none" w="sm" len="sm"/>
          </a:ln>
        </p:spPr>
      </p:cxnSp>
      <p:sp>
        <p:nvSpPr>
          <p:cNvPr id="111" name="Google Shape;111;p13"/>
          <p:cNvSpPr/>
          <p:nvPr/>
        </p:nvSpPr>
        <p:spPr>
          <a:xfrm>
            <a:off x="2830100" y="3468598"/>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Reward</a:t>
            </a:r>
            <a:endParaRPr sz="1333">
              <a:solidFill>
                <a:schemeClr val="accent3"/>
              </a:solidFill>
              <a:latin typeface="Calibri"/>
              <a:ea typeface="Calibri"/>
              <a:cs typeface="Calibri"/>
              <a:sym typeface="Calibri"/>
            </a:endParaRPr>
          </a:p>
        </p:txBody>
      </p:sp>
      <p:grpSp>
        <p:nvGrpSpPr>
          <p:cNvPr id="113" name="Google Shape;113;p13"/>
          <p:cNvGrpSpPr/>
          <p:nvPr/>
        </p:nvGrpSpPr>
        <p:grpSpPr>
          <a:xfrm>
            <a:off x="1036661" y="4329257"/>
            <a:ext cx="885807" cy="885808"/>
            <a:chOff x="974775" y="3173750"/>
            <a:chExt cx="607200" cy="607200"/>
          </a:xfrm>
        </p:grpSpPr>
        <p:pic>
          <p:nvPicPr>
            <p:cNvPr id="114" name="Google Shape;114;p13"/>
            <p:cNvPicPr preferRelativeResize="0"/>
            <p:nvPr/>
          </p:nvPicPr>
          <p:blipFill>
            <a:blip r:embed="rId9">
              <a:alphaModFix/>
              <a:lum bright="70000" contrast="-70000"/>
            </a:blip>
            <a:stretch>
              <a:fillRect/>
            </a:stretch>
          </p:blipFill>
          <p:spPr>
            <a:xfrm>
              <a:off x="974775" y="3173750"/>
              <a:ext cx="607200" cy="607200"/>
            </a:xfrm>
            <a:prstGeom prst="rect">
              <a:avLst/>
            </a:prstGeom>
            <a:noFill/>
            <a:ln>
              <a:noFill/>
            </a:ln>
          </p:spPr>
        </p:pic>
        <p:pic>
          <p:nvPicPr>
            <p:cNvPr id="115" name="Google Shape;115;p13"/>
            <p:cNvPicPr preferRelativeResize="0"/>
            <p:nvPr/>
          </p:nvPicPr>
          <p:blipFill rotWithShape="1">
            <a:blip r:embed="rId6">
              <a:alphaModFix/>
              <a:lum bright="70000" contrast="-70000"/>
            </a:blip>
            <a:srcRect l="38786" t="9514" r="38902" b="81601"/>
            <a:stretch/>
          </p:blipFill>
          <p:spPr>
            <a:xfrm>
              <a:off x="1203975" y="3243900"/>
              <a:ext cx="148800" cy="59250"/>
            </a:xfrm>
            <a:prstGeom prst="rect">
              <a:avLst/>
            </a:prstGeom>
            <a:noFill/>
            <a:ln>
              <a:noFill/>
            </a:ln>
          </p:spPr>
        </p:pic>
      </p:grpSp>
      <p:sp>
        <p:nvSpPr>
          <p:cNvPr id="118" name="Google Shape;118;p13"/>
          <p:cNvSpPr/>
          <p:nvPr/>
        </p:nvSpPr>
        <p:spPr>
          <a:xfrm>
            <a:off x="2720610" y="4699765"/>
            <a:ext cx="2253907" cy="7571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statistic tables</a:t>
            </a:r>
            <a:endParaRPr sz="1333">
              <a:solidFill>
                <a:schemeClr val="accent3"/>
              </a:solidFill>
              <a:latin typeface="Calibri"/>
              <a:ea typeface="Calibri"/>
              <a:cs typeface="Calibri"/>
              <a:sym typeface="Calibri"/>
            </a:endParaRPr>
          </a:p>
        </p:txBody>
      </p:sp>
      <p:pic>
        <p:nvPicPr>
          <p:cNvPr id="119" name="Google Shape;119;p13"/>
          <p:cNvPicPr preferRelativeResize="0"/>
          <p:nvPr/>
        </p:nvPicPr>
        <p:blipFill>
          <a:blip r:embed="rId10">
            <a:alphaModFix/>
            <a:lum bright="70000" contrast="-70000"/>
          </a:blip>
          <a:stretch>
            <a:fillRect/>
          </a:stretch>
        </p:blipFill>
        <p:spPr>
          <a:xfrm>
            <a:off x="3349280" y="4056480"/>
            <a:ext cx="996533" cy="899468"/>
          </a:xfrm>
          <a:prstGeom prst="rect">
            <a:avLst/>
          </a:prstGeom>
          <a:noFill/>
          <a:ln>
            <a:noFill/>
          </a:ln>
        </p:spPr>
      </p:pic>
      <p:cxnSp>
        <p:nvCxnSpPr>
          <p:cNvPr id="120" name="Google Shape;120;p13"/>
          <p:cNvCxnSpPr/>
          <p:nvPr/>
        </p:nvCxnSpPr>
        <p:spPr>
          <a:xfrm>
            <a:off x="4803997" y="2757830"/>
            <a:ext cx="538749" cy="0"/>
          </a:xfrm>
          <a:prstGeom prst="straightConnector1">
            <a:avLst/>
          </a:prstGeom>
          <a:noFill/>
          <a:ln w="9525" cap="flat" cmpd="sng">
            <a:solidFill>
              <a:schemeClr val="accent3"/>
            </a:solidFill>
            <a:prstDash val="dot"/>
            <a:round/>
            <a:headEnd type="none" w="med" len="med"/>
            <a:tailEnd type="none" w="med" len="med"/>
          </a:ln>
        </p:spPr>
      </p:cxnSp>
      <p:sp>
        <p:nvSpPr>
          <p:cNvPr id="123" name="Google Shape;123;p13"/>
          <p:cNvSpPr/>
          <p:nvPr/>
        </p:nvSpPr>
        <p:spPr>
          <a:xfrm>
            <a:off x="5036394" y="3461481"/>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Model</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Training</a:t>
            </a:r>
            <a:endParaRPr sz="1333">
              <a:solidFill>
                <a:schemeClr val="accent3"/>
              </a:solidFill>
              <a:latin typeface="Calibri"/>
              <a:ea typeface="Calibri"/>
              <a:cs typeface="Calibri"/>
              <a:sym typeface="Calibri"/>
            </a:endParaRPr>
          </a:p>
        </p:txBody>
      </p:sp>
      <p:sp>
        <p:nvSpPr>
          <p:cNvPr id="128" name="Google Shape;128;p13"/>
          <p:cNvSpPr/>
          <p:nvPr/>
        </p:nvSpPr>
        <p:spPr>
          <a:xfrm>
            <a:off x="2583352" y="2229512"/>
            <a:ext cx="1217985"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Incentivize</a:t>
            </a:r>
            <a:endParaRPr sz="1333">
              <a:solidFill>
                <a:schemeClr val="accent3"/>
              </a:solidFill>
              <a:latin typeface="Calibri"/>
              <a:ea typeface="Calibri"/>
              <a:cs typeface="Calibri"/>
              <a:sym typeface="Calibri"/>
            </a:endParaRPr>
          </a:p>
        </p:txBody>
      </p:sp>
      <p:sp>
        <p:nvSpPr>
          <p:cNvPr id="122" name="Google Shape;122;p13"/>
          <p:cNvSpPr/>
          <p:nvPr/>
        </p:nvSpPr>
        <p:spPr>
          <a:xfrm>
            <a:off x="5084022" y="1579708"/>
            <a:ext cx="2531816" cy="566322"/>
          </a:xfrm>
          <a:prstGeom prst="rect">
            <a:avLst/>
          </a:prstGeom>
          <a:solidFill>
            <a:srgbClr val="EFEFEF"/>
          </a:solid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Multi-modal </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a:t>
            </a:r>
            <a:r>
              <a:rPr lang="en" sz="1333">
                <a:latin typeface="Calibri"/>
                <a:ea typeface="Calibri"/>
                <a:cs typeface="Calibri"/>
                <a:sym typeface="Calibri"/>
              </a:rPr>
              <a:t>F</a:t>
            </a:r>
            <a:r>
              <a:rPr lang="en" sz="1333">
                <a:solidFill>
                  <a:srgbClr val="000000"/>
                </a:solidFill>
                <a:latin typeface="Calibri"/>
                <a:ea typeface="Calibri"/>
                <a:cs typeface="Calibri"/>
                <a:sym typeface="Calibri"/>
              </a:rPr>
              <a:t>eature </a:t>
            </a:r>
            <a:r>
              <a:rPr lang="en" sz="1333">
                <a:latin typeface="Calibri"/>
                <a:ea typeface="Calibri"/>
                <a:cs typeface="Calibri"/>
                <a:sym typeface="Calibri"/>
              </a:rPr>
              <a:t>E</a:t>
            </a:r>
            <a:r>
              <a:rPr lang="en" sz="1333">
                <a:solidFill>
                  <a:srgbClr val="000000"/>
                </a:solidFill>
                <a:latin typeface="Calibri"/>
                <a:ea typeface="Calibri"/>
                <a:cs typeface="Calibri"/>
                <a:sym typeface="Calibri"/>
              </a:rPr>
              <a:t>xtraction </a:t>
            </a:r>
            <a:endParaRPr sz="1333">
              <a:solidFill>
                <a:srgbClr val="000000"/>
              </a:solidFill>
              <a:latin typeface="Calibri"/>
              <a:ea typeface="Calibri"/>
              <a:cs typeface="Calibri"/>
              <a:sym typeface="Calibri"/>
            </a:endParaRPr>
          </a:p>
        </p:txBody>
      </p:sp>
      <p:grpSp>
        <p:nvGrpSpPr>
          <p:cNvPr id="125" name="Google Shape;125;p13"/>
          <p:cNvGrpSpPr/>
          <p:nvPr/>
        </p:nvGrpSpPr>
        <p:grpSpPr>
          <a:xfrm>
            <a:off x="5027705" y="2629088"/>
            <a:ext cx="2318143" cy="249024"/>
            <a:chOff x="3644225" y="1926425"/>
            <a:chExt cx="1545000" cy="170700"/>
          </a:xfrm>
        </p:grpSpPr>
        <p:sp>
          <p:nvSpPr>
            <p:cNvPr id="126" name="Google Shape;126;p13"/>
            <p:cNvSpPr/>
            <p:nvPr/>
          </p:nvSpPr>
          <p:spPr>
            <a:xfrm>
              <a:off x="3800694" y="1926425"/>
              <a:ext cx="1231800" cy="170700"/>
            </a:xfrm>
            <a:prstGeom prst="roundRect">
              <a:avLst>
                <a:gd name="adj" fmla="val 16667"/>
              </a:avLst>
            </a:prstGeom>
            <a:solidFill>
              <a:srgbClr val="F3F3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127;p13"/>
            <p:cNvSpPr/>
            <p:nvPr/>
          </p:nvSpPr>
          <p:spPr>
            <a:xfrm>
              <a:off x="3644225" y="1950425"/>
              <a:ext cx="1545000" cy="122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feature vector</a:t>
              </a:r>
              <a:endParaRPr sz="1333">
                <a:solidFill>
                  <a:srgbClr val="000000"/>
                </a:solidFill>
                <a:latin typeface="Calibri"/>
                <a:ea typeface="Calibri"/>
                <a:cs typeface="Calibri"/>
                <a:sym typeface="Calibri"/>
              </a:endParaRPr>
            </a:p>
          </p:txBody>
        </p:sp>
      </p:grpSp>
      <p:sp>
        <p:nvSpPr>
          <p:cNvPr id="75" name="Google Shape;75;p13"/>
          <p:cNvSpPr/>
          <p:nvPr/>
        </p:nvSpPr>
        <p:spPr>
          <a:xfrm>
            <a:off x="6079826" y="3138697"/>
            <a:ext cx="2318242" cy="585141"/>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333" b="1">
                <a:solidFill>
                  <a:srgbClr val="000000"/>
                </a:solidFill>
                <a:latin typeface="Calibri"/>
                <a:ea typeface="Calibri"/>
                <a:cs typeface="Calibri"/>
                <a:sym typeface="Calibri"/>
              </a:rPr>
              <a:t>Mapping of </a:t>
            </a:r>
            <a:r>
              <a:rPr lang="en" sz="1333" b="1">
                <a:latin typeface="Calibri"/>
                <a:ea typeface="Calibri"/>
                <a:cs typeface="Calibri"/>
                <a:sym typeface="Calibri"/>
              </a:rPr>
              <a:t>reaction features</a:t>
            </a:r>
            <a:r>
              <a:rPr lang="en" sz="1333" b="1">
                <a:solidFill>
                  <a:srgbClr val="000000"/>
                </a:solidFill>
                <a:latin typeface="Calibri"/>
                <a:ea typeface="Calibri"/>
                <a:cs typeface="Calibri"/>
                <a:sym typeface="Calibri"/>
              </a:rPr>
              <a:t> </a:t>
            </a:r>
            <a:r>
              <a:rPr lang="en" sz="1333" b="1">
                <a:latin typeface="Calibri"/>
                <a:ea typeface="Calibri"/>
                <a:cs typeface="Calibri"/>
                <a:sym typeface="Calibri"/>
              </a:rPr>
              <a:t>to task </a:t>
            </a:r>
            <a:r>
              <a:rPr lang="en" sz="1333" b="1">
                <a:solidFill>
                  <a:srgbClr val="000000"/>
                </a:solidFill>
                <a:latin typeface="Calibri"/>
                <a:ea typeface="Calibri"/>
                <a:cs typeface="Calibri"/>
                <a:sym typeface="Calibri"/>
              </a:rPr>
              <a:t>statistic(s)</a:t>
            </a:r>
            <a:endParaRPr sz="1333" b="1">
              <a:latin typeface="Calibri"/>
              <a:ea typeface="Calibri"/>
              <a:cs typeface="Calibri"/>
              <a:sym typeface="Calibri"/>
            </a:endParaRPr>
          </a:p>
        </p:txBody>
      </p:sp>
    </p:spTree>
    <p:extLst>
      <p:ext uri="{BB962C8B-B14F-4D97-AF65-F5344CB8AC3E}">
        <p14:creationId xmlns:p14="http://schemas.microsoft.com/office/powerpoint/2010/main" val="2253616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Rectangle 4"/>
          <p:cNvSpPr/>
          <p:nvPr/>
        </p:nvSpPr>
        <p:spPr>
          <a:xfrm>
            <a:off x="630622" y="5845792"/>
            <a:ext cx="10849865" cy="82114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8" name="Google Shape;68;p13"/>
          <p:cNvSpPr/>
          <p:nvPr/>
        </p:nvSpPr>
        <p:spPr>
          <a:xfrm>
            <a:off x="1488141" y="2749175"/>
            <a:ext cx="872893" cy="202628"/>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Display</a:t>
            </a:r>
            <a:endParaRPr sz="1333" dirty="0">
              <a:latin typeface="Calibri"/>
              <a:ea typeface="Calibri"/>
              <a:cs typeface="Calibri"/>
              <a:sym typeface="Calibri"/>
            </a:endParaRPr>
          </a:p>
        </p:txBody>
      </p:sp>
      <p:cxnSp>
        <p:nvCxnSpPr>
          <p:cNvPr id="69" name="Google Shape;69;p13"/>
          <p:cNvCxnSpPr>
            <a:stCxn id="70" idx="0"/>
          </p:cNvCxnSpPr>
          <p:nvPr/>
        </p:nvCxnSpPr>
        <p:spPr>
          <a:xfrm rot="10800000">
            <a:off x="1503592" y="2656638"/>
            <a:ext cx="0" cy="373317"/>
          </a:xfrm>
          <a:prstGeom prst="straightConnector1">
            <a:avLst/>
          </a:prstGeom>
          <a:noFill/>
          <a:ln w="19050" cap="flat" cmpd="sng">
            <a:solidFill>
              <a:schemeClr val="tx1"/>
            </a:solidFill>
            <a:prstDash val="solid"/>
            <a:miter lim="800000"/>
            <a:headEnd type="none" w="sm" len="sm"/>
            <a:tailEnd type="triangle" w="med" len="med"/>
          </a:ln>
        </p:spPr>
      </p:cxnSp>
      <p:sp>
        <p:nvSpPr>
          <p:cNvPr id="54" name="Google Shape;54;p13"/>
          <p:cNvSpPr/>
          <p:nvPr/>
        </p:nvSpPr>
        <p:spPr>
          <a:xfrm>
            <a:off x="6440050" y="932931"/>
            <a:ext cx="5040437"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000000"/>
              </a:solidFill>
              <a:latin typeface="Arial"/>
              <a:ea typeface="Arial"/>
              <a:cs typeface="Arial"/>
              <a:sym typeface="Arial"/>
            </a:endParaRPr>
          </a:p>
        </p:txBody>
      </p:sp>
      <p:sp>
        <p:nvSpPr>
          <p:cNvPr id="56" name="Google Shape;56;p13"/>
          <p:cNvSpPr/>
          <p:nvPr/>
        </p:nvSpPr>
        <p:spPr>
          <a:xfrm>
            <a:off x="9569407" y="2856485"/>
            <a:ext cx="1716033" cy="2410149"/>
          </a:xfrm>
          <a:prstGeom prst="roundRect">
            <a:avLst>
              <a:gd name="adj" fmla="val 10819"/>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58;p13"/>
          <p:cNvSpPr/>
          <p:nvPr/>
        </p:nvSpPr>
        <p:spPr>
          <a:xfrm>
            <a:off x="164523" y="977416"/>
            <a:ext cx="6663688" cy="461285"/>
          </a:xfrm>
          <a:prstGeom prst="rect">
            <a:avLst/>
          </a:prstGeom>
          <a:noFill/>
          <a:ln>
            <a:noFill/>
          </a:ln>
        </p:spPr>
        <p:txBody>
          <a:bodyPr spcFirstLastPara="1" wrap="square" lIns="121900" tIns="60933" rIns="121900" bIns="60933" anchor="t" anchorCtr="0">
            <a:noAutofit/>
          </a:bodyPr>
          <a:lstStyle/>
          <a:p>
            <a:pPr algn="ctr"/>
            <a:r>
              <a:rPr lang="en" sz="1333" b="1" dirty="0">
                <a:latin typeface="Calibri"/>
                <a:ea typeface="Calibri"/>
                <a:cs typeface="Calibri"/>
                <a:sym typeface="Calibri"/>
              </a:rPr>
              <a:t>1.</a:t>
            </a:r>
            <a:r>
              <a:rPr lang="en" sz="1333" dirty="0">
                <a:latin typeface="Calibri"/>
                <a:ea typeface="Calibri"/>
                <a:cs typeface="Calibri"/>
                <a:sym typeface="Calibri"/>
              </a:rPr>
              <a:t> Learning a mapping from implicit human feedback to task statistics</a:t>
            </a:r>
            <a:endParaRPr sz="1333" dirty="0">
              <a:latin typeface="Calibri"/>
              <a:ea typeface="Calibri"/>
              <a:cs typeface="Calibri"/>
              <a:sym typeface="Calibri"/>
            </a:endParaRPr>
          </a:p>
        </p:txBody>
      </p:sp>
      <p:sp>
        <p:nvSpPr>
          <p:cNvPr id="74" name="Google Shape;74;p13"/>
          <p:cNvSpPr/>
          <p:nvPr/>
        </p:nvSpPr>
        <p:spPr>
          <a:xfrm>
            <a:off x="5892971" y="995688"/>
            <a:ext cx="6127126" cy="461285"/>
          </a:xfrm>
          <a:prstGeom prst="rect">
            <a:avLst/>
          </a:prstGeom>
          <a:noFill/>
          <a:ln>
            <a:noFill/>
          </a:ln>
        </p:spPr>
        <p:txBody>
          <a:bodyPr spcFirstLastPara="1" wrap="square" lIns="121900" tIns="60933" rIns="121900" bIns="60933" anchor="t" anchorCtr="0">
            <a:noAutofit/>
          </a:bodyPr>
          <a:lstStyle/>
          <a:p>
            <a:pPr algn="ctr"/>
            <a:r>
              <a:rPr lang="en" sz="1333" b="1">
                <a:solidFill>
                  <a:srgbClr val="000000"/>
                </a:solidFill>
                <a:latin typeface="Calibri"/>
                <a:ea typeface="Calibri"/>
                <a:cs typeface="Calibri"/>
                <a:sym typeface="Calibri"/>
              </a:rPr>
              <a:t>2.</a:t>
            </a:r>
            <a:r>
              <a:rPr lang="en" sz="1333">
                <a:solidFill>
                  <a:srgbClr val="000000"/>
                </a:solidFill>
                <a:latin typeface="Calibri"/>
                <a:ea typeface="Calibri"/>
                <a:cs typeface="Calibri"/>
                <a:sym typeface="Calibri"/>
              </a:rPr>
              <a:t> Learning a new task from implicit human feedback</a:t>
            </a:r>
            <a:endParaRPr sz="1333">
              <a:latin typeface="Calibri"/>
              <a:ea typeface="Calibri"/>
              <a:cs typeface="Calibri"/>
              <a:sym typeface="Calibri"/>
            </a:endParaRPr>
          </a:p>
        </p:txBody>
      </p:sp>
      <p:sp>
        <p:nvSpPr>
          <p:cNvPr id="76" name="Google Shape;76;p13"/>
          <p:cNvSpPr/>
          <p:nvPr/>
        </p:nvSpPr>
        <p:spPr>
          <a:xfrm>
            <a:off x="6427176" y="4096571"/>
            <a:ext cx="1791747" cy="526058"/>
          </a:xfrm>
          <a:prstGeom prst="rect">
            <a:avLst/>
          </a:prstGeom>
          <a:noFill/>
          <a:ln>
            <a:noFill/>
          </a:ln>
        </p:spPr>
        <p:txBody>
          <a:bodyPr spcFirstLastPara="1" wrap="square" lIns="121900" tIns="60933" rIns="121900" bIns="60933" anchor="ctr" anchorCtr="0">
            <a:noAutofit/>
          </a:bodyPr>
          <a:lstStyle/>
          <a:p>
            <a:pPr>
              <a:buClr>
                <a:srgbClr val="000000"/>
              </a:buClr>
              <a:buSzPts val="1100"/>
            </a:pPr>
            <a:r>
              <a:rPr lang="en" sz="1333">
                <a:latin typeface="Calibri"/>
                <a:ea typeface="Calibri"/>
                <a:cs typeface="Calibri"/>
                <a:sym typeface="Calibri"/>
              </a:rPr>
              <a:t>Task </a:t>
            </a:r>
            <a:r>
              <a:rPr lang="en" sz="1333">
                <a:solidFill>
                  <a:srgbClr val="000000"/>
                </a:solidFill>
                <a:latin typeface="Calibri"/>
                <a:ea typeface="Calibri"/>
                <a:cs typeface="Calibri"/>
                <a:sym typeface="Calibri"/>
              </a:rPr>
              <a:t>statistic(s)</a:t>
            </a:r>
            <a:endParaRPr sz="1333">
              <a:solidFill>
                <a:srgbClr val="000000"/>
              </a:solidFill>
              <a:latin typeface="Calibri"/>
              <a:ea typeface="Calibri"/>
              <a:cs typeface="Calibri"/>
              <a:sym typeface="Calibri"/>
            </a:endParaRPr>
          </a:p>
        </p:txBody>
      </p:sp>
      <p:sp>
        <p:nvSpPr>
          <p:cNvPr id="77" name="Google Shape;77;p13"/>
          <p:cNvSpPr/>
          <p:nvPr/>
        </p:nvSpPr>
        <p:spPr>
          <a:xfrm>
            <a:off x="8349251" y="2848983"/>
            <a:ext cx="1303327" cy="461285"/>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r>
              <a:rPr lang="en" sz="1333">
                <a:latin typeface="Calibri"/>
                <a:ea typeface="Calibri"/>
                <a:cs typeface="Calibri"/>
                <a:sym typeface="Calibri"/>
              </a:rPr>
              <a:t> A</a:t>
            </a:r>
            <a:r>
              <a:rPr lang="en" sz="1333">
                <a:solidFill>
                  <a:srgbClr val="000000"/>
                </a:solidFill>
                <a:latin typeface="Calibri"/>
                <a:ea typeface="Calibri"/>
                <a:cs typeface="Calibri"/>
                <a:sym typeface="Calibri"/>
              </a:rPr>
              <a:t>ction</a:t>
            </a:r>
            <a:endParaRPr sz="1333">
              <a:solidFill>
                <a:srgbClr val="000000"/>
              </a:solidFill>
              <a:latin typeface="Calibri"/>
              <a:ea typeface="Calibri"/>
              <a:cs typeface="Calibri"/>
              <a:sym typeface="Calibri"/>
            </a:endParaRPr>
          </a:p>
        </p:txBody>
      </p:sp>
      <p:sp>
        <p:nvSpPr>
          <p:cNvPr id="78" name="Google Shape;78;p13"/>
          <p:cNvSpPr/>
          <p:nvPr/>
        </p:nvSpPr>
        <p:spPr>
          <a:xfrm>
            <a:off x="7881402" y="3925523"/>
            <a:ext cx="1431122" cy="585141"/>
          </a:xfrm>
          <a:prstGeom prst="rect">
            <a:avLst/>
          </a:prstGeom>
          <a:no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Assembler of </a:t>
            </a:r>
            <a:r>
              <a:rPr lang="en" sz="1333">
                <a:latin typeface="Calibri"/>
                <a:ea typeface="Calibri"/>
                <a:cs typeface="Calibri"/>
                <a:sym typeface="Calibri"/>
              </a:rPr>
              <a:t>T</a:t>
            </a:r>
            <a:r>
              <a:rPr lang="en" sz="1333">
                <a:solidFill>
                  <a:srgbClr val="000000"/>
                </a:solidFill>
                <a:latin typeface="Calibri"/>
                <a:ea typeface="Calibri"/>
                <a:cs typeface="Calibri"/>
                <a:sym typeface="Calibri"/>
              </a:rPr>
              <a:t>ask</a:t>
            </a:r>
            <a:r>
              <a:rPr lang="en" sz="1333">
                <a:latin typeface="Calibri"/>
                <a:ea typeface="Calibri"/>
                <a:cs typeface="Calibri"/>
                <a:sym typeface="Calibri"/>
              </a:rPr>
              <a:t>/B</a:t>
            </a:r>
            <a:r>
              <a:rPr lang="en" sz="1333">
                <a:solidFill>
                  <a:srgbClr val="000000"/>
                </a:solidFill>
                <a:latin typeface="Calibri"/>
                <a:ea typeface="Calibri"/>
                <a:cs typeface="Calibri"/>
                <a:sym typeface="Calibri"/>
              </a:rPr>
              <a:t>ehavior </a:t>
            </a:r>
            <a:endParaRPr sz="1333">
              <a:solidFill>
                <a:srgbClr val="000000"/>
              </a:solidFill>
              <a:latin typeface="Calibri"/>
              <a:ea typeface="Calibri"/>
              <a:cs typeface="Calibri"/>
              <a:sym typeface="Calibri"/>
            </a:endParaRPr>
          </a:p>
        </p:txBody>
      </p:sp>
      <p:sp>
        <p:nvSpPr>
          <p:cNvPr id="79" name="Google Shape;79;p13"/>
          <p:cNvSpPr/>
          <p:nvPr/>
        </p:nvSpPr>
        <p:spPr>
          <a:xfrm>
            <a:off x="7505222" y="4625729"/>
            <a:ext cx="1716033" cy="526058"/>
          </a:xfrm>
          <a:prstGeom prst="rect">
            <a:avLst/>
          </a:prstGeom>
          <a:noFill/>
          <a:ln>
            <a:noFill/>
          </a:ln>
        </p:spPr>
        <p:txBody>
          <a:bodyPr spcFirstLastPara="1" wrap="square" lIns="121900" tIns="60933" rIns="121900" bIns="60933" anchor="ctr" anchorCtr="0">
            <a:noAutofit/>
          </a:bodyPr>
          <a:lstStyle/>
          <a:p>
            <a:pPr>
              <a:buClr>
                <a:srgbClr val="000000"/>
              </a:buClr>
              <a:buSzPts val="1100"/>
            </a:pPr>
            <a:r>
              <a:rPr lang="en" sz="1333">
                <a:latin typeface="Calibri"/>
                <a:ea typeface="Calibri"/>
                <a:cs typeface="Calibri"/>
                <a:sym typeface="Calibri"/>
              </a:rPr>
              <a:t>T</a:t>
            </a:r>
            <a:r>
              <a:rPr lang="en" sz="1333">
                <a:solidFill>
                  <a:srgbClr val="000000"/>
                </a:solidFill>
                <a:latin typeface="Calibri"/>
                <a:ea typeface="Calibri"/>
                <a:cs typeface="Calibri"/>
                <a:sym typeface="Calibri"/>
              </a:rPr>
              <a:t>ask</a:t>
            </a:r>
            <a:r>
              <a:rPr lang="en" sz="1333">
                <a:latin typeface="Calibri"/>
                <a:ea typeface="Calibri"/>
                <a:cs typeface="Calibri"/>
                <a:sym typeface="Calibri"/>
              </a:rPr>
              <a:t>/P</a:t>
            </a:r>
            <a:r>
              <a:rPr lang="en" sz="1333">
                <a:solidFill>
                  <a:srgbClr val="000000"/>
                </a:solidFill>
                <a:latin typeface="Calibri"/>
                <a:ea typeface="Calibri"/>
                <a:cs typeface="Calibri"/>
                <a:sym typeface="Calibri"/>
              </a:rPr>
              <a:t>olicy </a:t>
            </a:r>
            <a:r>
              <a:rPr lang="en" sz="1333">
                <a:solidFill>
                  <a:schemeClr val="dk1"/>
                </a:solidFill>
                <a:latin typeface="Calibri"/>
                <a:ea typeface="Calibri"/>
                <a:cs typeface="Calibri"/>
                <a:sym typeface="Calibri"/>
              </a:rPr>
              <a:t>Description</a:t>
            </a:r>
            <a:endParaRPr sz="1333">
              <a:latin typeface="Calibri"/>
              <a:ea typeface="Calibri"/>
              <a:cs typeface="Calibri"/>
              <a:sym typeface="Calibri"/>
            </a:endParaRPr>
          </a:p>
        </p:txBody>
      </p:sp>
      <p:cxnSp>
        <p:nvCxnSpPr>
          <p:cNvPr id="80" name="Google Shape;80;p13"/>
          <p:cNvCxnSpPr/>
          <p:nvPr/>
        </p:nvCxnSpPr>
        <p:spPr>
          <a:xfrm rot="10800000">
            <a:off x="7903376" y="1996863"/>
            <a:ext cx="1499833" cy="0"/>
          </a:xfrm>
          <a:prstGeom prst="straightConnector1">
            <a:avLst/>
          </a:prstGeom>
          <a:noFill/>
          <a:ln w="19050" cap="flat" cmpd="sng">
            <a:solidFill>
              <a:srgbClr val="000000"/>
            </a:solidFill>
            <a:prstDash val="solid"/>
            <a:miter lim="800000"/>
            <a:headEnd type="diamond" w="sm" len="sm"/>
            <a:tailEnd type="triangle" w="med" len="med"/>
          </a:ln>
        </p:spPr>
      </p:cxnSp>
      <p:sp>
        <p:nvSpPr>
          <p:cNvPr id="81" name="Google Shape;81;p13"/>
          <p:cNvSpPr/>
          <p:nvPr/>
        </p:nvSpPr>
        <p:spPr>
          <a:xfrm>
            <a:off x="9251766" y="2530358"/>
            <a:ext cx="838103" cy="249024"/>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Display</a:t>
            </a:r>
            <a:endParaRPr sz="1333">
              <a:solidFill>
                <a:srgbClr val="000000"/>
              </a:solidFill>
              <a:latin typeface="Calibri"/>
              <a:ea typeface="Calibri"/>
              <a:cs typeface="Calibri"/>
              <a:sym typeface="Calibri"/>
            </a:endParaRPr>
          </a:p>
        </p:txBody>
      </p:sp>
      <p:cxnSp>
        <p:nvCxnSpPr>
          <p:cNvPr id="82" name="Google Shape;82;p13"/>
          <p:cNvCxnSpPr/>
          <p:nvPr/>
        </p:nvCxnSpPr>
        <p:spPr>
          <a:xfrm rot="10800000">
            <a:off x="10077776" y="2475691"/>
            <a:ext cx="0" cy="391261"/>
          </a:xfrm>
          <a:prstGeom prst="straightConnector1">
            <a:avLst/>
          </a:prstGeom>
          <a:noFill/>
          <a:ln w="19050" cap="flat" cmpd="sng">
            <a:solidFill>
              <a:srgbClr val="000000"/>
            </a:solidFill>
            <a:prstDash val="solid"/>
            <a:miter lim="800000"/>
            <a:headEnd type="none" w="sm" len="sm"/>
            <a:tailEnd type="triangle" w="med" len="med"/>
          </a:ln>
        </p:spPr>
      </p:cxnSp>
      <p:sp>
        <p:nvSpPr>
          <p:cNvPr id="83" name="Google Shape;83;p13"/>
          <p:cNvSpPr/>
          <p:nvPr/>
        </p:nvSpPr>
        <p:spPr>
          <a:xfrm>
            <a:off x="10089885" y="2047685"/>
            <a:ext cx="1214922" cy="37331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Human</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Observer</a:t>
            </a:r>
            <a:endParaRPr sz="1333">
              <a:latin typeface="Calibri"/>
              <a:ea typeface="Calibri"/>
              <a:cs typeface="Calibri"/>
              <a:sym typeface="Calibri"/>
            </a:endParaRPr>
          </a:p>
        </p:txBody>
      </p:sp>
      <p:grpSp>
        <p:nvGrpSpPr>
          <p:cNvPr id="84" name="Google Shape;84;p13"/>
          <p:cNvGrpSpPr/>
          <p:nvPr/>
        </p:nvGrpSpPr>
        <p:grpSpPr>
          <a:xfrm>
            <a:off x="9732200" y="1323310"/>
            <a:ext cx="691180" cy="1214917"/>
            <a:chOff x="7753800" y="1164375"/>
            <a:chExt cx="390850" cy="781675"/>
          </a:xfrm>
        </p:grpSpPr>
        <p:pic>
          <p:nvPicPr>
            <p:cNvPr id="85" name="Google Shape;85;p13"/>
            <p:cNvPicPr preferRelativeResize="0"/>
            <p:nvPr/>
          </p:nvPicPr>
          <p:blipFill rotWithShape="1">
            <a:blip r:embed="rId3">
              <a:alphaModFix/>
            </a:blip>
            <a:srcRect l="27089" t="45322" r="26149"/>
            <a:stretch/>
          </p:blipFill>
          <p:spPr>
            <a:xfrm>
              <a:off x="7755225" y="1490700"/>
              <a:ext cx="389425" cy="455350"/>
            </a:xfrm>
            <a:prstGeom prst="rect">
              <a:avLst/>
            </a:prstGeom>
            <a:noFill/>
            <a:ln>
              <a:noFill/>
            </a:ln>
          </p:spPr>
        </p:pic>
        <p:pic>
          <p:nvPicPr>
            <p:cNvPr id="86" name="Google Shape;86;p13"/>
            <p:cNvPicPr preferRelativeResize="0"/>
            <p:nvPr/>
          </p:nvPicPr>
          <p:blipFill rotWithShape="1">
            <a:blip r:embed="rId4">
              <a:alphaModFix/>
            </a:blip>
            <a:srcRect b="16107"/>
            <a:stretch/>
          </p:blipFill>
          <p:spPr>
            <a:xfrm>
              <a:off x="7753800" y="1164375"/>
              <a:ext cx="389425" cy="340425"/>
            </a:xfrm>
            <a:prstGeom prst="rect">
              <a:avLst/>
            </a:prstGeom>
            <a:noFill/>
            <a:ln>
              <a:noFill/>
            </a:ln>
          </p:spPr>
        </p:pic>
      </p:grpSp>
      <p:grpSp>
        <p:nvGrpSpPr>
          <p:cNvPr id="93" name="Google Shape;93;p13"/>
          <p:cNvGrpSpPr/>
          <p:nvPr/>
        </p:nvGrpSpPr>
        <p:grpSpPr>
          <a:xfrm>
            <a:off x="9495363" y="3719303"/>
            <a:ext cx="1953408" cy="585141"/>
            <a:chOff x="373269" y="3270292"/>
            <a:chExt cx="1339015" cy="401100"/>
          </a:xfrm>
        </p:grpSpPr>
        <p:sp>
          <p:nvSpPr>
            <p:cNvPr id="94" name="Google Shape;94;p13"/>
            <p:cNvSpPr/>
            <p:nvPr/>
          </p:nvSpPr>
          <p:spPr>
            <a:xfrm>
              <a:off x="373269" y="32702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solidFill>
                  <a:srgbClr val="000000"/>
                </a:solidFill>
                <a:latin typeface="Calibri"/>
                <a:ea typeface="Calibri"/>
                <a:cs typeface="Calibri"/>
                <a:sym typeface="Calibri"/>
              </a:endParaRPr>
            </a:p>
          </p:txBody>
        </p:sp>
        <p:sp>
          <p:nvSpPr>
            <p:cNvPr id="95" name="Google Shape;95;p13"/>
            <p:cNvSpPr/>
            <p:nvPr/>
          </p:nvSpPr>
          <p:spPr>
            <a:xfrm>
              <a:off x="1018083" y="34226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Action</a:t>
              </a:r>
              <a:endParaRPr sz="1333">
                <a:solidFill>
                  <a:srgbClr val="000000"/>
                </a:solidFill>
                <a:latin typeface="Calibri"/>
                <a:ea typeface="Calibri"/>
                <a:cs typeface="Calibri"/>
                <a:sym typeface="Calibri"/>
              </a:endParaRPr>
            </a:p>
          </p:txBody>
        </p:sp>
        <p:cxnSp>
          <p:nvCxnSpPr>
            <p:cNvPr id="96" name="Google Shape;96;p13"/>
            <p:cNvCxnSpPr/>
            <p:nvPr/>
          </p:nvCxnSpPr>
          <p:spPr>
            <a:xfrm>
              <a:off x="897375" y="3317612"/>
              <a:ext cx="0" cy="308100"/>
            </a:xfrm>
            <a:prstGeom prst="straightConnector1">
              <a:avLst/>
            </a:prstGeom>
            <a:noFill/>
            <a:ln w="19050" cap="flat" cmpd="sng">
              <a:solidFill>
                <a:srgbClr val="000000"/>
              </a:solidFill>
              <a:prstDash val="solid"/>
              <a:miter lim="800000"/>
              <a:headEnd type="none" w="sm" len="sm"/>
              <a:tailEnd type="triangle" w="med" len="med"/>
            </a:ln>
          </p:spPr>
        </p:cxnSp>
        <p:cxnSp>
          <p:nvCxnSpPr>
            <p:cNvPr id="97" name="Google Shape;97;p13"/>
            <p:cNvCxnSpPr/>
            <p:nvPr/>
          </p:nvCxnSpPr>
          <p:spPr>
            <a:xfrm rot="10800000">
              <a:off x="1151950" y="3319700"/>
              <a:ext cx="0" cy="303900"/>
            </a:xfrm>
            <a:prstGeom prst="straightConnector1">
              <a:avLst/>
            </a:prstGeom>
            <a:noFill/>
            <a:ln w="19050" cap="flat" cmpd="sng">
              <a:solidFill>
                <a:srgbClr val="000000"/>
              </a:solidFill>
              <a:prstDash val="solid"/>
              <a:miter lim="800000"/>
              <a:headEnd type="none" w="sm" len="sm"/>
              <a:tailEnd type="triangle" w="med" len="med"/>
            </a:ln>
          </p:spPr>
        </p:cxnSp>
      </p:grpSp>
      <p:pic>
        <p:nvPicPr>
          <p:cNvPr id="98" name="Google Shape;98;p13"/>
          <p:cNvPicPr preferRelativeResize="0"/>
          <p:nvPr/>
        </p:nvPicPr>
        <p:blipFill>
          <a:blip r:embed="rId5">
            <a:alphaModFix/>
          </a:blip>
          <a:stretch>
            <a:fillRect/>
          </a:stretch>
        </p:blipFill>
        <p:spPr>
          <a:xfrm>
            <a:off x="10118693" y="2927952"/>
            <a:ext cx="585141" cy="585141"/>
          </a:xfrm>
          <a:prstGeom prst="rect">
            <a:avLst/>
          </a:prstGeom>
          <a:noFill/>
          <a:ln>
            <a:noFill/>
          </a:ln>
        </p:spPr>
      </p:pic>
      <p:sp>
        <p:nvSpPr>
          <p:cNvPr id="99" name="Google Shape;99;p13"/>
          <p:cNvSpPr/>
          <p:nvPr/>
        </p:nvSpPr>
        <p:spPr>
          <a:xfrm>
            <a:off x="9658676" y="3386005"/>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Environment</a:t>
            </a:r>
            <a:endParaRPr sz="1333">
              <a:solidFill>
                <a:srgbClr val="000000"/>
              </a:solidFill>
              <a:latin typeface="Calibri"/>
              <a:ea typeface="Calibri"/>
              <a:cs typeface="Calibri"/>
              <a:sym typeface="Calibri"/>
            </a:endParaRPr>
          </a:p>
        </p:txBody>
      </p:sp>
      <p:cxnSp>
        <p:nvCxnSpPr>
          <p:cNvPr id="104" name="Google Shape;104;p13"/>
          <p:cNvCxnSpPr/>
          <p:nvPr/>
        </p:nvCxnSpPr>
        <p:spPr>
          <a:xfrm>
            <a:off x="7268817" y="2130274"/>
            <a:ext cx="0" cy="999597"/>
          </a:xfrm>
          <a:prstGeom prst="straightConnector1">
            <a:avLst/>
          </a:prstGeom>
          <a:noFill/>
          <a:ln w="19050" cap="flat" cmpd="sng">
            <a:solidFill>
              <a:srgbClr val="000000"/>
            </a:solidFill>
            <a:prstDash val="solid"/>
            <a:round/>
            <a:headEnd type="none" w="med" len="med"/>
            <a:tailEnd type="triangle" w="med" len="med"/>
          </a:ln>
        </p:spPr>
      </p:cxnSp>
      <p:cxnSp>
        <p:nvCxnSpPr>
          <p:cNvPr id="105" name="Google Shape;105;p13"/>
          <p:cNvCxnSpPr/>
          <p:nvPr/>
        </p:nvCxnSpPr>
        <p:spPr>
          <a:xfrm rot="5400000">
            <a:off x="8901569" y="3253727"/>
            <a:ext cx="672233" cy="665231"/>
          </a:xfrm>
          <a:prstGeom prst="bentConnector3">
            <a:avLst>
              <a:gd name="adj1" fmla="val 1194"/>
            </a:avLst>
          </a:prstGeom>
          <a:noFill/>
          <a:ln w="19050" cap="flat" cmpd="sng">
            <a:solidFill>
              <a:srgbClr val="000000"/>
            </a:solidFill>
            <a:prstDash val="solid"/>
            <a:round/>
            <a:headEnd type="none" w="med" len="med"/>
            <a:tailEnd type="triangle" w="med" len="med"/>
          </a:ln>
        </p:spPr>
      </p:cxnSp>
      <p:pic>
        <p:nvPicPr>
          <p:cNvPr id="112" name="Google Shape;112;p13"/>
          <p:cNvPicPr preferRelativeResize="0"/>
          <p:nvPr/>
        </p:nvPicPr>
        <p:blipFill>
          <a:blip r:embed="rId6">
            <a:alphaModFix/>
          </a:blip>
          <a:stretch>
            <a:fillRect/>
          </a:stretch>
        </p:blipFill>
        <p:spPr>
          <a:xfrm>
            <a:off x="9621050" y="4225679"/>
            <a:ext cx="972900" cy="972900"/>
          </a:xfrm>
          <a:prstGeom prst="rect">
            <a:avLst/>
          </a:prstGeom>
          <a:noFill/>
          <a:ln>
            <a:noFill/>
          </a:ln>
        </p:spPr>
      </p:pic>
      <p:cxnSp>
        <p:nvCxnSpPr>
          <p:cNvPr id="116" name="Google Shape;116;p13"/>
          <p:cNvCxnSpPr>
            <a:stCxn id="78" idx="2"/>
          </p:cNvCxnSpPr>
          <p:nvPr/>
        </p:nvCxnSpPr>
        <p:spPr>
          <a:xfrm rot="16200000" flipH="1">
            <a:off x="8803316" y="4304311"/>
            <a:ext cx="566322" cy="979027"/>
          </a:xfrm>
          <a:prstGeom prst="bentConnector2">
            <a:avLst/>
          </a:prstGeom>
          <a:noFill/>
          <a:ln w="19050" cap="flat" cmpd="sng">
            <a:solidFill>
              <a:srgbClr val="000000"/>
            </a:solidFill>
            <a:prstDash val="solid"/>
            <a:round/>
            <a:headEnd type="none" w="med" len="med"/>
            <a:tailEnd type="triangle" w="med" len="med"/>
          </a:ln>
        </p:spPr>
      </p:cxnSp>
      <p:cxnSp>
        <p:nvCxnSpPr>
          <p:cNvPr id="117" name="Google Shape;117;p13"/>
          <p:cNvCxnSpPr>
            <a:stCxn id="75" idx="2"/>
            <a:endCxn id="78" idx="1"/>
          </p:cNvCxnSpPr>
          <p:nvPr/>
        </p:nvCxnSpPr>
        <p:spPr>
          <a:xfrm rot="16200000" flipH="1">
            <a:off x="7313129" y="3649655"/>
            <a:ext cx="494109" cy="642473"/>
          </a:xfrm>
          <a:prstGeom prst="bentConnector2">
            <a:avLst/>
          </a:prstGeom>
          <a:noFill/>
          <a:ln w="19050" cap="flat" cmpd="sng">
            <a:solidFill>
              <a:srgbClr val="000000"/>
            </a:solidFill>
            <a:prstDash val="solid"/>
            <a:round/>
            <a:headEnd type="none" w="med" len="med"/>
            <a:tailEnd type="triangle" w="med" len="med"/>
          </a:ln>
        </p:spPr>
      </p:cxnSp>
      <p:cxnSp>
        <p:nvCxnSpPr>
          <p:cNvPr id="121" name="Google Shape;121;p13"/>
          <p:cNvCxnSpPr/>
          <p:nvPr/>
        </p:nvCxnSpPr>
        <p:spPr>
          <a:xfrm>
            <a:off x="7079642" y="2765964"/>
            <a:ext cx="167183" cy="0"/>
          </a:xfrm>
          <a:prstGeom prst="straightConnector1">
            <a:avLst/>
          </a:prstGeom>
          <a:noFill/>
          <a:ln w="9525" cap="flat" cmpd="sng">
            <a:solidFill>
              <a:srgbClr val="000000"/>
            </a:solidFill>
            <a:prstDash val="dot"/>
            <a:round/>
            <a:headEnd type="none" w="med" len="med"/>
            <a:tailEnd type="none" w="med" len="med"/>
          </a:ln>
        </p:spPr>
      </p:cxnSp>
      <p:sp>
        <p:nvSpPr>
          <p:cNvPr id="124" name="Google Shape;124;p13"/>
          <p:cNvSpPr/>
          <p:nvPr/>
        </p:nvSpPr>
        <p:spPr>
          <a:xfrm>
            <a:off x="7203133"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Reactions</a:t>
            </a:r>
            <a:r>
              <a:rPr lang="en" sz="1333">
                <a:latin typeface="Calibri"/>
                <a:ea typeface="Calibri"/>
                <a:cs typeface="Calibri"/>
                <a:sym typeface="Calibri"/>
              </a:rPr>
              <a:t> </a:t>
            </a:r>
            <a:endParaRPr sz="1333">
              <a:latin typeface="Calibri"/>
              <a:ea typeface="Calibri"/>
              <a:cs typeface="Calibri"/>
              <a:sym typeface="Calibri"/>
            </a:endParaRPr>
          </a:p>
          <a:p>
            <a:pPr algn="ctr">
              <a:buClr>
                <a:srgbClr val="000000"/>
              </a:buClr>
              <a:buSzPts val="1100"/>
            </a:pPr>
            <a:r>
              <a:rPr lang="en" sz="1333">
                <a:solidFill>
                  <a:srgbClr val="000000"/>
                </a:solidFill>
                <a:latin typeface="Calibri"/>
                <a:ea typeface="Calibri"/>
                <a:cs typeface="Calibri"/>
                <a:sym typeface="Calibri"/>
              </a:rPr>
              <a:t>(implicit feedback)</a:t>
            </a:r>
            <a:endParaRPr sz="1333">
              <a:latin typeface="Calibri"/>
              <a:ea typeface="Calibri"/>
              <a:cs typeface="Calibri"/>
              <a:sym typeface="Calibri"/>
            </a:endParaRPr>
          </a:p>
        </p:txBody>
      </p:sp>
      <p:sp>
        <p:nvSpPr>
          <p:cNvPr id="55" name="Google Shape;55;p13"/>
          <p:cNvSpPr/>
          <p:nvPr/>
        </p:nvSpPr>
        <p:spPr>
          <a:xfrm>
            <a:off x="630622" y="932931"/>
            <a:ext cx="5731489"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latin typeface="Arial"/>
              <a:ea typeface="Arial"/>
              <a:cs typeface="Arial"/>
              <a:sym typeface="Arial"/>
            </a:endParaRPr>
          </a:p>
        </p:txBody>
      </p:sp>
      <p:sp>
        <p:nvSpPr>
          <p:cNvPr id="57" name="Google Shape;57;p13"/>
          <p:cNvSpPr/>
          <p:nvPr/>
        </p:nvSpPr>
        <p:spPr>
          <a:xfrm>
            <a:off x="750612" y="3035339"/>
            <a:ext cx="1939673" cy="2179944"/>
          </a:xfrm>
          <a:prstGeom prst="roundRect">
            <a:avLst>
              <a:gd name="adj" fmla="val 10713"/>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0" name="Google Shape;60;p13"/>
          <p:cNvSpPr/>
          <p:nvPr/>
        </p:nvSpPr>
        <p:spPr>
          <a:xfrm>
            <a:off x="526891" y="3803114"/>
            <a:ext cx="1012726" cy="362814"/>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State</a:t>
            </a:r>
            <a:endParaRPr sz="1333">
              <a:latin typeface="Calibri"/>
              <a:ea typeface="Calibri"/>
              <a:cs typeface="Calibri"/>
              <a:sym typeface="Calibri"/>
            </a:endParaRPr>
          </a:p>
        </p:txBody>
      </p:sp>
      <p:sp>
        <p:nvSpPr>
          <p:cNvPr id="61" name="Google Shape;61;p13"/>
          <p:cNvSpPr/>
          <p:nvPr/>
        </p:nvSpPr>
        <p:spPr>
          <a:xfrm>
            <a:off x="1467571" y="4025441"/>
            <a:ext cx="1012726" cy="362814"/>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Action</a:t>
            </a:r>
            <a:endParaRPr sz="1333">
              <a:latin typeface="Calibri"/>
              <a:ea typeface="Calibri"/>
              <a:cs typeface="Calibri"/>
              <a:sym typeface="Calibri"/>
            </a:endParaRPr>
          </a:p>
        </p:txBody>
      </p:sp>
      <p:cxnSp>
        <p:nvCxnSpPr>
          <p:cNvPr id="62" name="Google Shape;62;p13"/>
          <p:cNvCxnSpPr/>
          <p:nvPr/>
        </p:nvCxnSpPr>
        <p:spPr>
          <a:xfrm>
            <a:off x="1291478" y="3872146"/>
            <a:ext cx="0" cy="449469"/>
          </a:xfrm>
          <a:prstGeom prst="straightConnector1">
            <a:avLst/>
          </a:prstGeom>
          <a:noFill/>
          <a:ln w="19050" cap="flat" cmpd="sng">
            <a:solidFill>
              <a:schemeClr val="tx1"/>
            </a:solidFill>
            <a:prstDash val="solid"/>
            <a:miter lim="800000"/>
            <a:headEnd type="none" w="sm" len="sm"/>
            <a:tailEnd type="triangle" w="med" len="med"/>
          </a:ln>
        </p:spPr>
      </p:cxnSp>
      <p:cxnSp>
        <p:nvCxnSpPr>
          <p:cNvPr id="63" name="Google Shape;63;p13"/>
          <p:cNvCxnSpPr/>
          <p:nvPr/>
        </p:nvCxnSpPr>
        <p:spPr>
          <a:xfrm rot="10800000">
            <a:off x="1662862" y="3875192"/>
            <a:ext cx="0" cy="443342"/>
          </a:xfrm>
          <a:prstGeom prst="straightConnector1">
            <a:avLst/>
          </a:prstGeom>
          <a:noFill/>
          <a:ln w="19050" cap="flat" cmpd="sng">
            <a:solidFill>
              <a:schemeClr val="tx1"/>
            </a:solidFill>
            <a:prstDash val="solid"/>
            <a:miter lim="800000"/>
            <a:headEnd type="none" w="sm" len="sm"/>
            <a:tailEnd type="triangle" w="med" len="med"/>
          </a:ln>
        </p:spPr>
      </p:cxnSp>
      <p:sp>
        <p:nvSpPr>
          <p:cNvPr id="64" name="Google Shape;64;p13"/>
          <p:cNvSpPr/>
          <p:nvPr/>
        </p:nvSpPr>
        <p:spPr>
          <a:xfrm>
            <a:off x="2459428" y="4250292"/>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State,</a:t>
            </a:r>
            <a:endParaRPr sz="1333" dirty="0">
              <a:latin typeface="Calibri"/>
              <a:ea typeface="Calibri"/>
              <a:cs typeface="Calibri"/>
              <a:sym typeface="Calibri"/>
            </a:endParaRPr>
          </a:p>
          <a:p>
            <a:pPr algn="ctr"/>
            <a:r>
              <a:rPr lang="en" sz="1333" dirty="0">
                <a:latin typeface="Calibri"/>
                <a:ea typeface="Calibri"/>
                <a:cs typeface="Calibri"/>
                <a:sym typeface="Calibri"/>
              </a:rPr>
              <a:t>Action</a:t>
            </a:r>
            <a:endParaRPr sz="1333" dirty="0">
              <a:latin typeface="Calibri"/>
              <a:ea typeface="Calibri"/>
              <a:cs typeface="Calibri"/>
              <a:sym typeface="Calibri"/>
            </a:endParaRPr>
          </a:p>
        </p:txBody>
      </p:sp>
      <p:cxnSp>
        <p:nvCxnSpPr>
          <p:cNvPr id="65" name="Google Shape;65;p13"/>
          <p:cNvCxnSpPr/>
          <p:nvPr/>
        </p:nvCxnSpPr>
        <p:spPr>
          <a:xfrm rot="10800000">
            <a:off x="2684395" y="4773894"/>
            <a:ext cx="712497" cy="0"/>
          </a:xfrm>
          <a:prstGeom prst="straightConnector1">
            <a:avLst/>
          </a:prstGeom>
          <a:noFill/>
          <a:ln w="19050" cap="flat" cmpd="sng">
            <a:solidFill>
              <a:schemeClr val="tx1"/>
            </a:solidFill>
            <a:prstDash val="solid"/>
            <a:miter lim="800000"/>
            <a:headEnd type="triangle" w="med" len="med"/>
            <a:tailEnd type="none" w="sm" len="sm"/>
          </a:ln>
        </p:spPr>
      </p:cxnSp>
      <p:sp>
        <p:nvSpPr>
          <p:cNvPr id="66" name="Google Shape;66;p13"/>
          <p:cNvSpPr/>
          <p:nvPr/>
        </p:nvSpPr>
        <p:spPr>
          <a:xfrm>
            <a:off x="2986921" y="2689338"/>
            <a:ext cx="1308142" cy="671796"/>
          </a:xfrm>
          <a:prstGeom prst="rect">
            <a:avLst/>
          </a:prstGeom>
          <a:noFill/>
          <a:ln w="19050" cap="flat" cmpd="sng">
            <a:solidFill>
              <a:schemeClr val="tx1"/>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Task Specification </a:t>
            </a:r>
            <a:endParaRPr sz="1333">
              <a:latin typeface="Calibri"/>
              <a:ea typeface="Calibri"/>
              <a:cs typeface="Calibri"/>
              <a:sym typeface="Calibri"/>
            </a:endParaRPr>
          </a:p>
        </p:txBody>
      </p:sp>
      <p:cxnSp>
        <p:nvCxnSpPr>
          <p:cNvPr id="71" name="Google Shape;71;p13"/>
          <p:cNvCxnSpPr/>
          <p:nvPr/>
        </p:nvCxnSpPr>
        <p:spPr>
          <a:xfrm rot="10800000">
            <a:off x="3033186" y="1996863"/>
            <a:ext cx="1543161" cy="0"/>
          </a:xfrm>
          <a:prstGeom prst="straightConnector1">
            <a:avLst/>
          </a:prstGeom>
          <a:noFill/>
          <a:ln w="19050" cap="flat" cmpd="sng">
            <a:solidFill>
              <a:schemeClr val="tx1"/>
            </a:solidFill>
            <a:prstDash val="solid"/>
            <a:miter lim="800000"/>
            <a:headEnd type="triangle" w="med" len="med"/>
            <a:tailEnd type="diamond" w="sm" len="sm"/>
          </a:ln>
        </p:spPr>
      </p:cxnSp>
      <p:sp>
        <p:nvSpPr>
          <p:cNvPr id="72" name="Google Shape;72;p13"/>
          <p:cNvSpPr/>
          <p:nvPr/>
        </p:nvSpPr>
        <p:spPr>
          <a:xfrm>
            <a:off x="2241802"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Reactions </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(implicit feedback)</a:t>
            </a:r>
            <a:endParaRPr sz="1333">
              <a:latin typeface="Calibri"/>
              <a:ea typeface="Calibri"/>
              <a:cs typeface="Calibri"/>
              <a:sym typeface="Calibri"/>
            </a:endParaRPr>
          </a:p>
        </p:txBody>
      </p:sp>
      <p:sp>
        <p:nvSpPr>
          <p:cNvPr id="73" name="Google Shape;73;p13"/>
          <p:cNvSpPr/>
          <p:nvPr/>
        </p:nvSpPr>
        <p:spPr>
          <a:xfrm>
            <a:off x="582992" y="2009609"/>
            <a:ext cx="121492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Human</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Observer</a:t>
            </a:r>
            <a:endParaRPr sz="1333">
              <a:latin typeface="Calibri"/>
              <a:ea typeface="Calibri"/>
              <a:cs typeface="Calibri"/>
              <a:sym typeface="Calibri"/>
            </a:endParaRPr>
          </a:p>
        </p:txBody>
      </p:sp>
      <p:grpSp>
        <p:nvGrpSpPr>
          <p:cNvPr id="87" name="Google Shape;87;p13"/>
          <p:cNvGrpSpPr/>
          <p:nvPr/>
        </p:nvGrpSpPr>
        <p:grpSpPr>
          <a:xfrm>
            <a:off x="1475221" y="1323335"/>
            <a:ext cx="664915" cy="1370068"/>
            <a:chOff x="692725" y="1198875"/>
            <a:chExt cx="389425" cy="832800"/>
          </a:xfrm>
        </p:grpSpPr>
        <p:pic>
          <p:nvPicPr>
            <p:cNvPr id="88" name="Google Shape;88;p13"/>
            <p:cNvPicPr preferRelativeResize="0"/>
            <p:nvPr/>
          </p:nvPicPr>
          <p:blipFill rotWithShape="1">
            <a:blip r:embed="rId3">
              <a:alphaModFix/>
            </a:blip>
            <a:srcRect l="27089" r="26149"/>
            <a:stretch/>
          </p:blipFill>
          <p:spPr>
            <a:xfrm>
              <a:off x="692725" y="1198875"/>
              <a:ext cx="389425" cy="832800"/>
            </a:xfrm>
            <a:prstGeom prst="rect">
              <a:avLst/>
            </a:prstGeom>
            <a:noFill/>
            <a:ln>
              <a:noFill/>
            </a:ln>
          </p:spPr>
        </p:pic>
        <p:pic>
          <p:nvPicPr>
            <p:cNvPr id="89" name="Google Shape;89;p13"/>
            <p:cNvPicPr preferRelativeResize="0"/>
            <p:nvPr/>
          </p:nvPicPr>
          <p:blipFill rotWithShape="1">
            <a:blip r:embed="rId4">
              <a:alphaModFix/>
            </a:blip>
            <a:srcRect l="39537" t="41565" r="39919" b="50357"/>
            <a:stretch/>
          </p:blipFill>
          <p:spPr>
            <a:xfrm>
              <a:off x="849225" y="1361075"/>
              <a:ext cx="80000" cy="32775"/>
            </a:xfrm>
            <a:prstGeom prst="rect">
              <a:avLst/>
            </a:prstGeom>
            <a:noFill/>
            <a:ln>
              <a:noFill/>
            </a:ln>
          </p:spPr>
        </p:pic>
      </p:grpSp>
      <p:sp>
        <p:nvSpPr>
          <p:cNvPr id="90" name="Google Shape;90;p13"/>
          <p:cNvSpPr/>
          <p:nvPr/>
        </p:nvSpPr>
        <p:spPr>
          <a:xfrm>
            <a:off x="1402093" y="4419558"/>
            <a:ext cx="1431122" cy="585141"/>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Agent</a:t>
            </a:r>
            <a:endParaRPr sz="1333" dirty="0">
              <a:latin typeface="Calibri"/>
              <a:ea typeface="Calibri"/>
              <a:cs typeface="Calibri"/>
              <a:sym typeface="Calibri"/>
            </a:endParaRPr>
          </a:p>
        </p:txBody>
      </p:sp>
      <p:sp>
        <p:nvSpPr>
          <p:cNvPr id="92" name="Google Shape;92;p13"/>
          <p:cNvSpPr/>
          <p:nvPr/>
        </p:nvSpPr>
        <p:spPr>
          <a:xfrm>
            <a:off x="690204" y="3500031"/>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Environment</a:t>
            </a:r>
            <a:endParaRPr sz="1333">
              <a:latin typeface="Calibri"/>
              <a:ea typeface="Calibri"/>
              <a:cs typeface="Calibri"/>
              <a:sym typeface="Calibri"/>
            </a:endParaRPr>
          </a:p>
        </p:txBody>
      </p:sp>
      <p:pic>
        <p:nvPicPr>
          <p:cNvPr id="70" name="Google Shape;70;p13"/>
          <p:cNvPicPr preferRelativeResize="0"/>
          <p:nvPr/>
        </p:nvPicPr>
        <p:blipFill>
          <a:blip r:embed="rId7">
            <a:alphaModFix/>
          </a:blip>
          <a:stretch>
            <a:fillRect/>
          </a:stretch>
        </p:blipFill>
        <p:spPr>
          <a:xfrm>
            <a:off x="1171142" y="3029957"/>
            <a:ext cx="664903" cy="664873"/>
          </a:xfrm>
          <a:prstGeom prst="rect">
            <a:avLst/>
          </a:prstGeom>
          <a:noFill/>
          <a:ln>
            <a:noFill/>
          </a:ln>
        </p:spPr>
      </p:pic>
      <p:sp>
        <p:nvSpPr>
          <p:cNvPr id="100" name="Google Shape;100;p13"/>
          <p:cNvSpPr/>
          <p:nvPr/>
        </p:nvSpPr>
        <p:spPr>
          <a:xfrm>
            <a:off x="4034241" y="3796452"/>
            <a:ext cx="1626752" cy="33042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Dataset Store</a:t>
            </a:r>
            <a:endParaRPr sz="1333" dirty="0">
              <a:latin typeface="Calibri"/>
              <a:ea typeface="Calibri"/>
              <a:cs typeface="Calibri"/>
              <a:sym typeface="Calibri"/>
            </a:endParaRPr>
          </a:p>
        </p:txBody>
      </p:sp>
      <p:pic>
        <p:nvPicPr>
          <p:cNvPr id="101" name="Google Shape;101;p13"/>
          <p:cNvPicPr preferRelativeResize="0"/>
          <p:nvPr/>
        </p:nvPicPr>
        <p:blipFill>
          <a:blip r:embed="rId8">
            <a:alphaModFix/>
          </a:blip>
          <a:stretch>
            <a:fillRect/>
          </a:stretch>
        </p:blipFill>
        <p:spPr>
          <a:xfrm>
            <a:off x="4356371" y="3012198"/>
            <a:ext cx="838103" cy="838103"/>
          </a:xfrm>
          <a:prstGeom prst="rect">
            <a:avLst/>
          </a:prstGeom>
          <a:noFill/>
          <a:ln>
            <a:noFill/>
          </a:ln>
        </p:spPr>
      </p:pic>
      <p:cxnSp>
        <p:nvCxnSpPr>
          <p:cNvPr id="102" name="Google Shape;102;p13"/>
          <p:cNvCxnSpPr>
            <a:endCxn id="101" idx="0"/>
          </p:cNvCxnSpPr>
          <p:nvPr/>
        </p:nvCxnSpPr>
        <p:spPr>
          <a:xfrm flipH="1">
            <a:off x="4775423" y="2487891"/>
            <a:ext cx="1217985" cy="524307"/>
          </a:xfrm>
          <a:prstGeom prst="bentConnector2">
            <a:avLst/>
          </a:prstGeom>
          <a:noFill/>
          <a:ln w="19050" cap="flat" cmpd="sng">
            <a:solidFill>
              <a:schemeClr val="tx1"/>
            </a:solidFill>
            <a:prstDash val="solid"/>
            <a:round/>
            <a:headEnd type="none" w="med" len="med"/>
            <a:tailEnd type="triangle" w="med" len="med"/>
          </a:ln>
        </p:spPr>
      </p:cxnSp>
      <p:cxnSp>
        <p:nvCxnSpPr>
          <p:cNvPr id="103" name="Google Shape;103;p13"/>
          <p:cNvCxnSpPr/>
          <p:nvPr/>
        </p:nvCxnSpPr>
        <p:spPr>
          <a:xfrm rot="10800000">
            <a:off x="5993426" y="2114701"/>
            <a:ext cx="0" cy="380320"/>
          </a:xfrm>
          <a:prstGeom prst="straightConnector1">
            <a:avLst/>
          </a:prstGeom>
          <a:noFill/>
          <a:ln w="19050" cap="flat" cmpd="sng">
            <a:solidFill>
              <a:schemeClr val="tx1"/>
            </a:solidFill>
            <a:prstDash val="solid"/>
            <a:round/>
            <a:headEnd type="none" w="med" len="med"/>
            <a:tailEnd type="none" w="med" len="med"/>
          </a:ln>
        </p:spPr>
      </p:cxnSp>
      <p:cxnSp>
        <p:nvCxnSpPr>
          <p:cNvPr id="106" name="Google Shape;106;p13"/>
          <p:cNvCxnSpPr/>
          <p:nvPr/>
        </p:nvCxnSpPr>
        <p:spPr>
          <a:xfrm rot="16200000">
            <a:off x="4226334" y="4232353"/>
            <a:ext cx="664793" cy="393011"/>
          </a:xfrm>
          <a:prstGeom prst="bentConnector3">
            <a:avLst>
              <a:gd name="adj1" fmla="val 0"/>
            </a:avLst>
          </a:prstGeom>
          <a:noFill/>
          <a:ln w="19050" cap="flat" cmpd="sng">
            <a:solidFill>
              <a:schemeClr val="tx1"/>
            </a:solidFill>
            <a:prstDash val="solid"/>
            <a:round/>
            <a:headEnd type="none" w="med" len="med"/>
            <a:tailEnd type="triangle" w="med" len="med"/>
          </a:ln>
        </p:spPr>
      </p:cxnSp>
      <p:cxnSp>
        <p:nvCxnSpPr>
          <p:cNvPr id="107" name="Google Shape;107;p13"/>
          <p:cNvCxnSpPr>
            <a:stCxn id="75" idx="1"/>
            <a:endCxn id="101" idx="3"/>
          </p:cNvCxnSpPr>
          <p:nvPr/>
        </p:nvCxnSpPr>
        <p:spPr>
          <a:xfrm rot="10800000">
            <a:off x="5194456" y="3431267"/>
            <a:ext cx="885370" cy="0"/>
          </a:xfrm>
          <a:prstGeom prst="straightConnector1">
            <a:avLst/>
          </a:prstGeom>
          <a:noFill/>
          <a:ln w="19050" cap="flat" cmpd="sng">
            <a:solidFill>
              <a:schemeClr val="tx1"/>
            </a:solidFill>
            <a:prstDash val="solid"/>
            <a:miter lim="800000"/>
            <a:headEnd type="triangle" w="med" len="med"/>
            <a:tailEnd type="diamond" w="sm" len="sm"/>
          </a:ln>
        </p:spPr>
      </p:cxnSp>
      <p:cxnSp>
        <p:nvCxnSpPr>
          <p:cNvPr id="108" name="Google Shape;108;p13"/>
          <p:cNvCxnSpPr>
            <a:stCxn id="66" idx="1"/>
            <a:endCxn id="88" idx="3"/>
          </p:cNvCxnSpPr>
          <p:nvPr/>
        </p:nvCxnSpPr>
        <p:spPr>
          <a:xfrm rot="10800000">
            <a:off x="2140065" y="2008570"/>
            <a:ext cx="846856" cy="1016665"/>
          </a:xfrm>
          <a:prstGeom prst="bentConnector3">
            <a:avLst>
              <a:gd name="adj1" fmla="val 31927"/>
            </a:avLst>
          </a:prstGeom>
          <a:noFill/>
          <a:ln w="19050" cap="flat" cmpd="sng">
            <a:solidFill>
              <a:schemeClr val="tx1"/>
            </a:solidFill>
            <a:prstDash val="dash"/>
            <a:round/>
            <a:headEnd type="none" w="med" len="med"/>
            <a:tailEnd type="triangle" w="med" len="med"/>
          </a:ln>
        </p:spPr>
      </p:cxnSp>
      <p:sp>
        <p:nvSpPr>
          <p:cNvPr id="109" name="Google Shape;109;p13"/>
          <p:cNvSpPr/>
          <p:nvPr/>
        </p:nvSpPr>
        <p:spPr>
          <a:xfrm>
            <a:off x="4678613" y="4360200"/>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Task statistics</a:t>
            </a:r>
            <a:endParaRPr sz="1333">
              <a:latin typeface="Calibri"/>
              <a:ea typeface="Calibri"/>
              <a:cs typeface="Calibri"/>
              <a:sym typeface="Calibri"/>
            </a:endParaRPr>
          </a:p>
        </p:txBody>
      </p:sp>
      <p:cxnSp>
        <p:nvCxnSpPr>
          <p:cNvPr id="110" name="Google Shape;110;p13"/>
          <p:cNvCxnSpPr/>
          <p:nvPr/>
        </p:nvCxnSpPr>
        <p:spPr>
          <a:xfrm rot="10800000">
            <a:off x="3752156" y="3378932"/>
            <a:ext cx="0" cy="642911"/>
          </a:xfrm>
          <a:prstGeom prst="straightConnector1">
            <a:avLst/>
          </a:prstGeom>
          <a:noFill/>
          <a:ln w="19050" cap="flat" cmpd="sng">
            <a:solidFill>
              <a:schemeClr val="tx1"/>
            </a:solidFill>
            <a:prstDash val="solid"/>
            <a:miter lim="800000"/>
            <a:headEnd type="triangle" w="med" len="med"/>
            <a:tailEnd type="none" w="sm" len="sm"/>
          </a:ln>
        </p:spPr>
      </p:cxnSp>
      <p:sp>
        <p:nvSpPr>
          <p:cNvPr id="111" name="Google Shape;111;p13"/>
          <p:cNvSpPr/>
          <p:nvPr/>
        </p:nvSpPr>
        <p:spPr>
          <a:xfrm>
            <a:off x="2830100" y="3468598"/>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Reward</a:t>
            </a:r>
            <a:endParaRPr sz="1333">
              <a:latin typeface="Calibri"/>
              <a:ea typeface="Calibri"/>
              <a:cs typeface="Calibri"/>
              <a:sym typeface="Calibri"/>
            </a:endParaRPr>
          </a:p>
        </p:txBody>
      </p:sp>
      <p:grpSp>
        <p:nvGrpSpPr>
          <p:cNvPr id="113" name="Google Shape;113;p13"/>
          <p:cNvGrpSpPr/>
          <p:nvPr/>
        </p:nvGrpSpPr>
        <p:grpSpPr>
          <a:xfrm>
            <a:off x="1020034" y="4329257"/>
            <a:ext cx="885807" cy="885808"/>
            <a:chOff x="974775" y="3173750"/>
            <a:chExt cx="607200" cy="607200"/>
          </a:xfrm>
        </p:grpSpPr>
        <p:pic>
          <p:nvPicPr>
            <p:cNvPr id="114" name="Google Shape;114;p13"/>
            <p:cNvPicPr preferRelativeResize="0"/>
            <p:nvPr/>
          </p:nvPicPr>
          <p:blipFill>
            <a:blip r:embed="rId9">
              <a:alphaModFix/>
            </a:blip>
            <a:stretch>
              <a:fillRect/>
            </a:stretch>
          </p:blipFill>
          <p:spPr>
            <a:xfrm>
              <a:off x="974775" y="3173750"/>
              <a:ext cx="607200" cy="607200"/>
            </a:xfrm>
            <a:prstGeom prst="rect">
              <a:avLst/>
            </a:prstGeom>
            <a:noFill/>
            <a:ln>
              <a:noFill/>
            </a:ln>
          </p:spPr>
        </p:pic>
        <p:pic>
          <p:nvPicPr>
            <p:cNvPr id="115" name="Google Shape;115;p13"/>
            <p:cNvPicPr preferRelativeResize="0"/>
            <p:nvPr/>
          </p:nvPicPr>
          <p:blipFill rotWithShape="1">
            <a:blip r:embed="rId6">
              <a:alphaModFix/>
            </a:blip>
            <a:srcRect l="38786" t="9514" r="38902" b="81601"/>
            <a:stretch/>
          </p:blipFill>
          <p:spPr>
            <a:xfrm>
              <a:off x="1203975" y="3243900"/>
              <a:ext cx="148800" cy="59250"/>
            </a:xfrm>
            <a:prstGeom prst="rect">
              <a:avLst/>
            </a:prstGeom>
            <a:noFill/>
            <a:ln>
              <a:noFill/>
            </a:ln>
          </p:spPr>
        </p:pic>
      </p:grpSp>
      <p:sp>
        <p:nvSpPr>
          <p:cNvPr id="118" name="Google Shape;118;p13"/>
          <p:cNvSpPr/>
          <p:nvPr/>
        </p:nvSpPr>
        <p:spPr>
          <a:xfrm>
            <a:off x="2720610" y="4699765"/>
            <a:ext cx="2253907" cy="7571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Task statistic tables</a:t>
            </a:r>
            <a:endParaRPr sz="1333">
              <a:latin typeface="Calibri"/>
              <a:ea typeface="Calibri"/>
              <a:cs typeface="Calibri"/>
              <a:sym typeface="Calibri"/>
            </a:endParaRPr>
          </a:p>
        </p:txBody>
      </p:sp>
      <p:pic>
        <p:nvPicPr>
          <p:cNvPr id="119" name="Google Shape;119;p13"/>
          <p:cNvPicPr preferRelativeResize="0"/>
          <p:nvPr/>
        </p:nvPicPr>
        <p:blipFill>
          <a:blip r:embed="rId10">
            <a:alphaModFix/>
          </a:blip>
          <a:stretch>
            <a:fillRect/>
          </a:stretch>
        </p:blipFill>
        <p:spPr>
          <a:xfrm>
            <a:off x="3349280" y="4056480"/>
            <a:ext cx="996533" cy="899468"/>
          </a:xfrm>
          <a:prstGeom prst="rect">
            <a:avLst/>
          </a:prstGeom>
          <a:noFill/>
          <a:ln>
            <a:noFill/>
          </a:ln>
        </p:spPr>
      </p:pic>
      <p:cxnSp>
        <p:nvCxnSpPr>
          <p:cNvPr id="120" name="Google Shape;120;p13"/>
          <p:cNvCxnSpPr/>
          <p:nvPr/>
        </p:nvCxnSpPr>
        <p:spPr>
          <a:xfrm>
            <a:off x="4803997" y="2757830"/>
            <a:ext cx="538749" cy="0"/>
          </a:xfrm>
          <a:prstGeom prst="straightConnector1">
            <a:avLst/>
          </a:prstGeom>
          <a:noFill/>
          <a:ln w="9525" cap="flat" cmpd="sng">
            <a:solidFill>
              <a:schemeClr val="tx1"/>
            </a:solidFill>
            <a:prstDash val="dot"/>
            <a:round/>
            <a:headEnd type="none" w="med" len="med"/>
            <a:tailEnd type="none" w="med" len="med"/>
          </a:ln>
        </p:spPr>
      </p:cxnSp>
      <p:sp>
        <p:nvSpPr>
          <p:cNvPr id="123" name="Google Shape;123;p13"/>
          <p:cNvSpPr/>
          <p:nvPr/>
        </p:nvSpPr>
        <p:spPr>
          <a:xfrm>
            <a:off x="5036394" y="3461481"/>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Model</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Training</a:t>
            </a:r>
            <a:endParaRPr sz="1333">
              <a:latin typeface="Calibri"/>
              <a:ea typeface="Calibri"/>
              <a:cs typeface="Calibri"/>
              <a:sym typeface="Calibri"/>
            </a:endParaRPr>
          </a:p>
        </p:txBody>
      </p:sp>
      <p:sp>
        <p:nvSpPr>
          <p:cNvPr id="128" name="Google Shape;128;p13"/>
          <p:cNvSpPr/>
          <p:nvPr/>
        </p:nvSpPr>
        <p:spPr>
          <a:xfrm>
            <a:off x="2583352" y="2229512"/>
            <a:ext cx="1217985"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Incentivize</a:t>
            </a:r>
            <a:endParaRPr sz="1333">
              <a:latin typeface="Calibri"/>
              <a:ea typeface="Calibri"/>
              <a:cs typeface="Calibri"/>
              <a:sym typeface="Calibri"/>
            </a:endParaRPr>
          </a:p>
        </p:txBody>
      </p:sp>
      <p:sp>
        <p:nvSpPr>
          <p:cNvPr id="122" name="Google Shape;122;p13"/>
          <p:cNvSpPr/>
          <p:nvPr/>
        </p:nvSpPr>
        <p:spPr>
          <a:xfrm>
            <a:off x="5084022" y="1579708"/>
            <a:ext cx="2531816" cy="566322"/>
          </a:xfrm>
          <a:prstGeom prst="rect">
            <a:avLst/>
          </a:prstGeom>
          <a:solidFill>
            <a:srgbClr val="EFEFEF"/>
          </a:solid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Multi-modal </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a:t>
            </a:r>
            <a:r>
              <a:rPr lang="en" sz="1333">
                <a:latin typeface="Calibri"/>
                <a:ea typeface="Calibri"/>
                <a:cs typeface="Calibri"/>
                <a:sym typeface="Calibri"/>
              </a:rPr>
              <a:t>F</a:t>
            </a:r>
            <a:r>
              <a:rPr lang="en" sz="1333">
                <a:solidFill>
                  <a:srgbClr val="000000"/>
                </a:solidFill>
                <a:latin typeface="Calibri"/>
                <a:ea typeface="Calibri"/>
                <a:cs typeface="Calibri"/>
                <a:sym typeface="Calibri"/>
              </a:rPr>
              <a:t>eature </a:t>
            </a:r>
            <a:r>
              <a:rPr lang="en" sz="1333">
                <a:latin typeface="Calibri"/>
                <a:ea typeface="Calibri"/>
                <a:cs typeface="Calibri"/>
                <a:sym typeface="Calibri"/>
              </a:rPr>
              <a:t>E</a:t>
            </a:r>
            <a:r>
              <a:rPr lang="en" sz="1333">
                <a:solidFill>
                  <a:srgbClr val="000000"/>
                </a:solidFill>
                <a:latin typeface="Calibri"/>
                <a:ea typeface="Calibri"/>
                <a:cs typeface="Calibri"/>
                <a:sym typeface="Calibri"/>
              </a:rPr>
              <a:t>xtraction </a:t>
            </a:r>
            <a:endParaRPr sz="1333">
              <a:solidFill>
                <a:srgbClr val="000000"/>
              </a:solidFill>
              <a:latin typeface="Calibri"/>
              <a:ea typeface="Calibri"/>
              <a:cs typeface="Calibri"/>
              <a:sym typeface="Calibri"/>
            </a:endParaRPr>
          </a:p>
        </p:txBody>
      </p:sp>
      <p:grpSp>
        <p:nvGrpSpPr>
          <p:cNvPr id="125" name="Google Shape;125;p13"/>
          <p:cNvGrpSpPr/>
          <p:nvPr/>
        </p:nvGrpSpPr>
        <p:grpSpPr>
          <a:xfrm>
            <a:off x="5027705" y="2629088"/>
            <a:ext cx="2318143" cy="249024"/>
            <a:chOff x="3644225" y="1926425"/>
            <a:chExt cx="1545000" cy="170700"/>
          </a:xfrm>
        </p:grpSpPr>
        <p:sp>
          <p:nvSpPr>
            <p:cNvPr id="126" name="Google Shape;126;p13"/>
            <p:cNvSpPr/>
            <p:nvPr/>
          </p:nvSpPr>
          <p:spPr>
            <a:xfrm>
              <a:off x="3800694" y="1926425"/>
              <a:ext cx="1231800" cy="170700"/>
            </a:xfrm>
            <a:prstGeom prst="roundRect">
              <a:avLst>
                <a:gd name="adj" fmla="val 16667"/>
              </a:avLst>
            </a:prstGeom>
            <a:solidFill>
              <a:srgbClr val="F3F3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127;p13"/>
            <p:cNvSpPr/>
            <p:nvPr/>
          </p:nvSpPr>
          <p:spPr>
            <a:xfrm>
              <a:off x="3644225" y="1950425"/>
              <a:ext cx="1545000" cy="122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Reaction feature vector</a:t>
              </a:r>
              <a:endParaRPr sz="1333">
                <a:latin typeface="Calibri"/>
                <a:ea typeface="Calibri"/>
                <a:cs typeface="Calibri"/>
                <a:sym typeface="Calibri"/>
              </a:endParaRPr>
            </a:p>
          </p:txBody>
        </p:sp>
      </p:grpSp>
      <p:sp>
        <p:nvSpPr>
          <p:cNvPr id="75" name="Google Shape;75;p13"/>
          <p:cNvSpPr/>
          <p:nvPr/>
        </p:nvSpPr>
        <p:spPr>
          <a:xfrm>
            <a:off x="6079826" y="3138697"/>
            <a:ext cx="2318242" cy="585141"/>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333" b="1">
                <a:solidFill>
                  <a:srgbClr val="000000"/>
                </a:solidFill>
                <a:latin typeface="Calibri"/>
                <a:ea typeface="Calibri"/>
                <a:cs typeface="Calibri"/>
                <a:sym typeface="Calibri"/>
              </a:rPr>
              <a:t>Mapping of </a:t>
            </a:r>
            <a:r>
              <a:rPr lang="en" sz="1333" b="1">
                <a:latin typeface="Calibri"/>
                <a:ea typeface="Calibri"/>
                <a:cs typeface="Calibri"/>
                <a:sym typeface="Calibri"/>
              </a:rPr>
              <a:t>reaction features</a:t>
            </a:r>
            <a:r>
              <a:rPr lang="en" sz="1333" b="1">
                <a:solidFill>
                  <a:srgbClr val="000000"/>
                </a:solidFill>
                <a:latin typeface="Calibri"/>
                <a:ea typeface="Calibri"/>
                <a:cs typeface="Calibri"/>
                <a:sym typeface="Calibri"/>
              </a:rPr>
              <a:t> </a:t>
            </a:r>
            <a:r>
              <a:rPr lang="en" sz="1333" b="1">
                <a:latin typeface="Calibri"/>
                <a:ea typeface="Calibri"/>
                <a:cs typeface="Calibri"/>
                <a:sym typeface="Calibri"/>
              </a:rPr>
              <a:t>to task </a:t>
            </a:r>
            <a:r>
              <a:rPr lang="en" sz="1333" b="1">
                <a:solidFill>
                  <a:srgbClr val="000000"/>
                </a:solidFill>
                <a:latin typeface="Calibri"/>
                <a:ea typeface="Calibri"/>
                <a:cs typeface="Calibri"/>
                <a:sym typeface="Calibri"/>
              </a:rPr>
              <a:t>statistic(s)</a:t>
            </a:r>
            <a:endParaRPr sz="1333" b="1">
              <a:latin typeface="Calibri"/>
              <a:ea typeface="Calibri"/>
              <a:cs typeface="Calibri"/>
              <a:sym typeface="Calibri"/>
            </a:endParaRPr>
          </a:p>
        </p:txBody>
      </p:sp>
      <p:sp>
        <p:nvSpPr>
          <p:cNvPr id="4" name="Rectangle 3"/>
          <p:cNvSpPr/>
          <p:nvPr/>
        </p:nvSpPr>
        <p:spPr>
          <a:xfrm>
            <a:off x="630622" y="5413216"/>
            <a:ext cx="10849865" cy="1292662"/>
          </a:xfrm>
          <a:prstGeom prst="rect">
            <a:avLst/>
          </a:prstGeom>
        </p:spPr>
        <p:txBody>
          <a:bodyPr wrap="square">
            <a:spAutoFit/>
          </a:bodyPr>
          <a:lstStyle/>
          <a:p>
            <a:pPr algn="ctr"/>
            <a:r>
              <a:rPr lang="en-US" sz="2000" dirty="0">
                <a:latin typeface="Arial" panose="020B0604020202020204" pitchFamily="34" charset="0"/>
              </a:rPr>
              <a:t>A novel framework for Learning from Implicit Human Feedback (LIHF):</a:t>
            </a:r>
          </a:p>
          <a:p>
            <a:pPr algn="ctr"/>
            <a:endParaRPr lang="en-US" sz="1000" dirty="0">
              <a:latin typeface="Arial" panose="020B0604020202020204" pitchFamily="34" charset="0"/>
            </a:endParaRPr>
          </a:p>
          <a:p>
            <a:pPr algn="ctr"/>
            <a:r>
              <a:rPr lang="en-US" sz="2400" b="1" dirty="0">
                <a:latin typeface="Arial" panose="020B0604020202020204" pitchFamily="34" charset="0"/>
              </a:rPr>
              <a:t>EMPATHIC </a:t>
            </a:r>
            <a:br>
              <a:rPr lang="en-US" sz="2400" b="1" dirty="0">
                <a:latin typeface="Arial" panose="020B0604020202020204" pitchFamily="34" charset="0"/>
              </a:rPr>
            </a:br>
            <a:r>
              <a:rPr lang="en-US" sz="2400" b="1" dirty="0">
                <a:latin typeface="Arial" panose="020B0604020202020204" pitchFamily="34" charset="0"/>
              </a:rPr>
              <a:t>(E</a:t>
            </a:r>
            <a:r>
              <a:rPr lang="en-US" sz="2400" dirty="0">
                <a:latin typeface="Arial" panose="020B0604020202020204" pitchFamily="34" charset="0"/>
              </a:rPr>
              <a:t>valuative </a:t>
            </a:r>
            <a:r>
              <a:rPr lang="en-US" sz="2400" b="1" dirty="0" err="1">
                <a:latin typeface="Arial" panose="020B0604020202020204" pitchFamily="34" charset="0"/>
              </a:rPr>
              <a:t>M</a:t>
            </a:r>
            <a:r>
              <a:rPr lang="en-US" sz="2400" dirty="0" err="1">
                <a:latin typeface="Arial" panose="020B0604020202020204" pitchFamily="34" charset="0"/>
              </a:rPr>
              <a:t>a</a:t>
            </a:r>
            <a:r>
              <a:rPr lang="en-US" sz="2400" b="1" dirty="0" err="1">
                <a:latin typeface="Arial" panose="020B0604020202020204" pitchFamily="34" charset="0"/>
              </a:rPr>
              <a:t>P</a:t>
            </a:r>
            <a:r>
              <a:rPr lang="en-US" sz="2400" dirty="0" err="1">
                <a:latin typeface="Arial" panose="020B0604020202020204" pitchFamily="34" charset="0"/>
              </a:rPr>
              <a:t>ping</a:t>
            </a:r>
            <a:r>
              <a:rPr lang="en-US" sz="2400" dirty="0">
                <a:latin typeface="Arial" panose="020B0604020202020204" pitchFamily="34" charset="0"/>
              </a:rPr>
              <a:t> for </a:t>
            </a:r>
            <a:r>
              <a:rPr lang="en-US" sz="2400" b="1" dirty="0">
                <a:latin typeface="Arial" panose="020B0604020202020204" pitchFamily="34" charset="0"/>
              </a:rPr>
              <a:t>A</a:t>
            </a:r>
            <a:r>
              <a:rPr lang="en-US" sz="2400" dirty="0">
                <a:latin typeface="Arial" panose="020B0604020202020204" pitchFamily="34" charset="0"/>
              </a:rPr>
              <a:t>ffective </a:t>
            </a:r>
            <a:r>
              <a:rPr lang="en-US" sz="2400" b="1" dirty="0">
                <a:latin typeface="Arial" panose="020B0604020202020204" pitchFamily="34" charset="0"/>
              </a:rPr>
              <a:t>T</a:t>
            </a:r>
            <a:r>
              <a:rPr lang="en-US" sz="2400" dirty="0">
                <a:latin typeface="Arial" panose="020B0604020202020204" pitchFamily="34" charset="0"/>
              </a:rPr>
              <a:t>ask-learning via </a:t>
            </a:r>
            <a:r>
              <a:rPr lang="en-US" sz="2400" b="1" dirty="0">
                <a:latin typeface="Arial" panose="020B0604020202020204" pitchFamily="34" charset="0"/>
              </a:rPr>
              <a:t>H</a:t>
            </a:r>
            <a:r>
              <a:rPr lang="en-US" sz="2400" dirty="0">
                <a:latin typeface="Arial" panose="020B0604020202020204" pitchFamily="34" charset="0"/>
              </a:rPr>
              <a:t>uman </a:t>
            </a:r>
            <a:r>
              <a:rPr lang="en-US" sz="2400" b="1" dirty="0">
                <a:latin typeface="Arial" panose="020B0604020202020204" pitchFamily="34" charset="0"/>
              </a:rPr>
              <a:t>I</a:t>
            </a:r>
            <a:r>
              <a:rPr lang="en-US" sz="2400" dirty="0">
                <a:latin typeface="Arial" panose="020B0604020202020204" pitchFamily="34" charset="0"/>
              </a:rPr>
              <a:t>mplicit </a:t>
            </a:r>
            <a:r>
              <a:rPr lang="en-US" sz="2400" b="1" dirty="0">
                <a:latin typeface="Arial" panose="020B0604020202020204" pitchFamily="34" charset="0"/>
              </a:rPr>
              <a:t>C</a:t>
            </a:r>
            <a:r>
              <a:rPr lang="en-US" sz="2400" dirty="0">
                <a:latin typeface="Arial" panose="020B0604020202020204" pitchFamily="34" charset="0"/>
              </a:rPr>
              <a:t>ues)</a:t>
            </a:r>
            <a:endParaRPr lang="en-US" sz="2400" b="1" dirty="0"/>
          </a:p>
        </p:txBody>
      </p:sp>
      <p:sp>
        <p:nvSpPr>
          <p:cNvPr id="129" name="Google Shape;91;p13">
            <a:extLst>
              <a:ext uri="{FF2B5EF4-FFF2-40B4-BE49-F238E27FC236}">
                <a16:creationId xmlns:a16="http://schemas.microsoft.com/office/drawing/2014/main" id="{C60B4A7F-2A59-EE49-8557-8EF027F514B5}"/>
              </a:ext>
            </a:extLst>
          </p:cNvPr>
          <p:cNvSpPr/>
          <p:nvPr/>
        </p:nvSpPr>
        <p:spPr>
          <a:xfrm>
            <a:off x="10299653" y="4314960"/>
            <a:ext cx="973338" cy="7943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Agent</a:t>
            </a:r>
            <a:endParaRPr sz="1333" dirty="0">
              <a:latin typeface="Calibri"/>
              <a:ea typeface="Calibri"/>
              <a:cs typeface="Calibri"/>
              <a:sym typeface="Calibri"/>
            </a:endParaRPr>
          </a:p>
        </p:txBody>
      </p:sp>
    </p:spTree>
    <p:extLst>
      <p:ext uri="{BB962C8B-B14F-4D97-AF65-F5344CB8AC3E}">
        <p14:creationId xmlns:p14="http://schemas.microsoft.com/office/powerpoint/2010/main" val="1628216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8620F1-299F-7247-9754-DD78D054E2C5}"/>
              </a:ext>
            </a:extLst>
          </p:cNvPr>
          <p:cNvSpPr>
            <a:spLocks noGrp="1"/>
          </p:cNvSpPr>
          <p:nvPr>
            <p:ph type="ctrTitle"/>
          </p:nvPr>
        </p:nvSpPr>
        <p:spPr>
          <a:xfrm>
            <a:off x="943821" y="481646"/>
            <a:ext cx="10332934" cy="3952838"/>
          </a:xfrm>
        </p:spPr>
        <p:txBody>
          <a:bodyPr anchor="ctr">
            <a:noAutofit/>
          </a:bodyPr>
          <a:lstStyle/>
          <a:p>
            <a:pPr algn="l">
              <a:spcBef>
                <a:spcPts val="0"/>
              </a:spcBef>
              <a:spcAft>
                <a:spcPts val="1200"/>
              </a:spcAft>
            </a:pPr>
            <a:r>
              <a:rPr lang="en-US" sz="4400" b="1" dirty="0">
                <a:solidFill>
                  <a:srgbClr val="FFFFFF"/>
                </a:solidFill>
              </a:rPr>
              <a:t>Learning Tasks from </a:t>
            </a:r>
            <a:r>
              <a:rPr lang="en-US" sz="4400" b="1" i="1" dirty="0">
                <a:solidFill>
                  <a:srgbClr val="FFFFFF"/>
                </a:solidFill>
              </a:rPr>
              <a:t>Implicit </a:t>
            </a:r>
            <a:r>
              <a:rPr lang="en-US" sz="4400" b="1" dirty="0">
                <a:solidFill>
                  <a:srgbClr val="FFFFFF"/>
                </a:solidFill>
              </a:rPr>
              <a:t>Human Feedback</a:t>
            </a:r>
            <a:br>
              <a:rPr lang="en-US" sz="4400" b="1" dirty="0">
                <a:solidFill>
                  <a:srgbClr val="FFFFFF"/>
                </a:solidFill>
              </a:rPr>
            </a:br>
            <a:br>
              <a:rPr lang="en-US" sz="2800" kern="0" dirty="0">
                <a:solidFill>
                  <a:schemeClr val="bg1"/>
                </a:solidFill>
                <a:latin typeface="Bosch Sans Light" panose="020B0504020202020204" pitchFamily="34" charset="0"/>
              </a:rPr>
            </a:br>
            <a:r>
              <a:rPr lang="en-US" sz="2400" kern="0" dirty="0">
                <a:solidFill>
                  <a:schemeClr val="bg1"/>
                </a:solidFill>
                <a:latin typeface="Bosch Sans Light" panose="020B0504020202020204" pitchFamily="34" charset="0"/>
              </a:rPr>
              <a:t>Human reactions provide rich, natural, low-cost feedback.</a:t>
            </a:r>
            <a:br>
              <a:rPr lang="en-US" sz="2400" kern="0" dirty="0">
                <a:solidFill>
                  <a:schemeClr val="bg1"/>
                </a:solidFill>
                <a:latin typeface="Bosch Sans Light" panose="020B0504020202020204" pitchFamily="34" charset="0"/>
              </a:rPr>
            </a:br>
            <a:r>
              <a:rPr lang="en-US" sz="2400" kern="0" dirty="0">
                <a:solidFill>
                  <a:schemeClr val="bg1"/>
                </a:solidFill>
                <a:latin typeface="Bosch Sans Light" panose="020B0504020202020204" pitchFamily="34" charset="0"/>
              </a:rPr>
              <a:t>We want to harness this information to train AI agents to act according to human preference / desires.</a:t>
            </a:r>
            <a:br>
              <a:rPr lang="en-US" sz="2400" kern="0" dirty="0">
                <a:solidFill>
                  <a:schemeClr val="bg1"/>
                </a:solidFill>
                <a:latin typeface="Bosch Sans Light" panose="020B0504020202020204" pitchFamily="34" charset="0"/>
              </a:rPr>
            </a:br>
            <a:br>
              <a:rPr lang="en-US" sz="2400" kern="0" dirty="0">
                <a:solidFill>
                  <a:schemeClr val="bg1"/>
                </a:solidFill>
                <a:latin typeface="Bosch Sans Light" panose="020B0504020202020204" pitchFamily="34" charset="0"/>
              </a:rPr>
            </a:br>
            <a:r>
              <a:rPr lang="en-US" sz="2400" kern="0" dirty="0">
                <a:solidFill>
                  <a:schemeClr val="bg1"/>
                </a:solidFill>
                <a:latin typeface="Bosch Sans Light" panose="020B0504020202020204" pitchFamily="34" charset="0"/>
              </a:rPr>
              <a:t>Target AD application:</a:t>
            </a:r>
            <a:br>
              <a:rPr lang="en-US" sz="2400" kern="0" dirty="0">
                <a:solidFill>
                  <a:schemeClr val="bg1"/>
                </a:solidFill>
                <a:latin typeface="Bosch Sans Light" panose="020B0504020202020204" pitchFamily="34" charset="0"/>
              </a:rPr>
            </a:br>
            <a:r>
              <a:rPr lang="en-US" sz="2400" b="1" kern="0" dirty="0">
                <a:solidFill>
                  <a:schemeClr val="bg1"/>
                </a:solidFill>
                <a:latin typeface="Bosch Sans Light" panose="020B0504020202020204" pitchFamily="34" charset="0"/>
              </a:rPr>
              <a:t>Learn to adapt driving behavior from human reactions</a:t>
            </a:r>
          </a:p>
        </p:txBody>
      </p:sp>
      <p:sp>
        <p:nvSpPr>
          <p:cNvPr id="12" name="Rectangle 1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6699246"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D972C766-4E7F-9849-AC1E-B8A0B58F29C5}"/>
              </a:ext>
            </a:extLst>
          </p:cNvPr>
          <p:cNvSpPr>
            <a:spLocks noGrp="1"/>
          </p:cNvSpPr>
          <p:nvPr>
            <p:ph type="subTitle" idx="1"/>
          </p:nvPr>
        </p:nvSpPr>
        <p:spPr>
          <a:xfrm>
            <a:off x="457200" y="4827673"/>
            <a:ext cx="6462215" cy="1234345"/>
          </a:xfrm>
        </p:spPr>
        <p:txBody>
          <a:bodyPr anchor="ctr">
            <a:noAutofit/>
          </a:bodyPr>
          <a:lstStyle/>
          <a:p>
            <a:pPr lvl="1" algn="r" fontAlgn="auto">
              <a:spcBef>
                <a:spcPts val="0"/>
              </a:spcBef>
              <a:spcAft>
                <a:spcPts val="1200"/>
              </a:spcAft>
            </a:pPr>
            <a:r>
              <a:rPr lang="en-US" b="1" kern="0" dirty="0">
                <a:solidFill>
                  <a:srgbClr val="000000"/>
                </a:solidFill>
                <a:latin typeface="Bosch Sans Light" panose="020B0504020202020204" pitchFamily="34" charset="0"/>
              </a:rPr>
              <a:t>Deliverable</a:t>
            </a:r>
            <a:r>
              <a:rPr lang="en-US" kern="0" dirty="0">
                <a:solidFill>
                  <a:srgbClr val="000000"/>
                </a:solidFill>
                <a:latin typeface="Bosch Sans Light" panose="020B0504020202020204" pitchFamily="34" charset="0"/>
              </a:rPr>
              <a:t>:</a:t>
            </a:r>
            <a:r>
              <a:rPr lang="en-US" i="1" kern="0" dirty="0">
                <a:solidFill>
                  <a:srgbClr val="000000"/>
                </a:solidFill>
                <a:latin typeface="Bosch Sans Light" panose="020B0504020202020204" pitchFamily="34" charset="0"/>
              </a:rPr>
              <a:t> research towards an algorithm for improving the “quality” of an agent’s behavior through the observation of spontaneous human reactions</a:t>
            </a:r>
          </a:p>
        </p:txBody>
      </p:sp>
      <p:sp>
        <p:nvSpPr>
          <p:cNvPr id="14" name="Rectangle 13" hidden="1">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rgbClr val="14B18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 name="Group 4"/>
          <p:cNvGrpSpPr/>
          <p:nvPr/>
        </p:nvGrpSpPr>
        <p:grpSpPr>
          <a:xfrm>
            <a:off x="8667579" y="4869614"/>
            <a:ext cx="1938206" cy="1150463"/>
            <a:chOff x="8667579" y="4735161"/>
            <a:chExt cx="1938206" cy="1150463"/>
          </a:xfrm>
        </p:grpSpPr>
        <p:pic>
          <p:nvPicPr>
            <p:cNvPr id="22" name="Picture 21" descr="A picture containing food, drawing&#10;&#10;Description automatically generated">
              <a:extLst>
                <a:ext uri="{FF2B5EF4-FFF2-40B4-BE49-F238E27FC236}">
                  <a16:creationId xmlns:a16="http://schemas.microsoft.com/office/drawing/2014/main" id="{2866EE5C-744F-3741-AB60-9FF96CD85ECC}"/>
                </a:ext>
              </a:extLst>
            </p:cNvPr>
            <p:cNvPicPr>
              <a:picLocks noChangeAspect="1"/>
            </p:cNvPicPr>
            <p:nvPr/>
          </p:nvPicPr>
          <p:blipFill rotWithShape="1">
            <a:blip r:embed="rId3"/>
            <a:srcRect r="1698"/>
            <a:stretch/>
          </p:blipFill>
          <p:spPr>
            <a:xfrm>
              <a:off x="8667579" y="4735161"/>
              <a:ext cx="1938206" cy="562753"/>
            </a:xfrm>
            <a:prstGeom prst="rect">
              <a:avLst/>
            </a:prstGeom>
          </p:spPr>
        </p:pic>
        <p:pic>
          <p:nvPicPr>
            <p:cNvPr id="23" name="Picture 22">
              <a:extLst>
                <a:ext uri="{FF2B5EF4-FFF2-40B4-BE49-F238E27FC236}">
                  <a16:creationId xmlns:a16="http://schemas.microsoft.com/office/drawing/2014/main" id="{E85683C5-73FA-F14A-BFAA-7554259E24B8}"/>
                </a:ext>
              </a:extLst>
            </p:cNvPr>
            <p:cNvPicPr>
              <a:picLocks noChangeAspect="1"/>
            </p:cNvPicPr>
            <p:nvPr/>
          </p:nvPicPr>
          <p:blipFill>
            <a:blip r:embed="rId4"/>
            <a:stretch>
              <a:fillRect/>
            </a:stretch>
          </p:blipFill>
          <p:spPr>
            <a:xfrm>
              <a:off x="8784410" y="5376767"/>
              <a:ext cx="1821375" cy="508857"/>
            </a:xfrm>
            <a:prstGeom prst="rect">
              <a:avLst/>
            </a:prstGeom>
          </p:spPr>
        </p:pic>
      </p:grpSp>
    </p:spTree>
    <p:extLst>
      <p:ext uri="{BB962C8B-B14F-4D97-AF65-F5344CB8AC3E}">
        <p14:creationId xmlns:p14="http://schemas.microsoft.com/office/powerpoint/2010/main" val="2466514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53"/>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66B54D8D-BD16-1846-BB9B-283A9CE92187}"/>
              </a:ext>
            </a:extLst>
          </p:cNvPr>
          <p:cNvPicPr>
            <a:picLocks noChangeAspect="1"/>
          </p:cNvPicPr>
          <p:nvPr/>
        </p:nvPicPr>
        <p:blipFill>
          <a:blip r:embed="rId3"/>
          <a:stretch>
            <a:fillRect/>
          </a:stretch>
        </p:blipFill>
        <p:spPr>
          <a:xfrm>
            <a:off x="1698171" y="196060"/>
            <a:ext cx="8795658" cy="6661940"/>
          </a:xfrm>
          <a:prstGeom prst="rect">
            <a:avLst/>
          </a:prstGeom>
        </p:spPr>
      </p:pic>
    </p:spTree>
    <p:extLst>
      <p:ext uri="{BB962C8B-B14F-4D97-AF65-F5344CB8AC3E}">
        <p14:creationId xmlns:p14="http://schemas.microsoft.com/office/powerpoint/2010/main" val="3565931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0BC3D-D8AD-7A40-8690-BCB705AED580}"/>
              </a:ext>
            </a:extLst>
          </p:cNvPr>
          <p:cNvSpPr>
            <a:spLocks noGrp="1"/>
          </p:cNvSpPr>
          <p:nvPr>
            <p:ph type="title"/>
          </p:nvPr>
        </p:nvSpPr>
        <p:spPr>
          <a:xfrm>
            <a:off x="1524000" y="1361848"/>
            <a:ext cx="9144000" cy="2840037"/>
          </a:xfrm>
        </p:spPr>
        <p:txBody>
          <a:bodyPr vert="horz" lIns="91440" tIns="45720" rIns="91440" bIns="45720" rtlCol="0" anchor="b">
            <a:normAutofit/>
          </a:bodyPr>
          <a:lstStyle/>
          <a:p>
            <a:pPr algn="ctr"/>
            <a:r>
              <a:rPr lang="en-US" sz="5800" b="1" u="sng" kern="1200" dirty="0">
                <a:solidFill>
                  <a:schemeClr val="tx1"/>
                </a:solidFill>
                <a:latin typeface="+mj-lt"/>
                <a:ea typeface="+mj-ea"/>
                <a:cs typeface="+mj-cs"/>
              </a:rPr>
              <a:t>Instantiating EMPATHIC</a:t>
            </a:r>
            <a:br>
              <a:rPr lang="en-US" sz="5800" dirty="0"/>
            </a:br>
            <a:endParaRPr lang="en-US" sz="5800" kern="1200" dirty="0">
              <a:solidFill>
                <a:schemeClr val="tx1"/>
              </a:solidFill>
              <a:latin typeface="+mj-lt"/>
              <a:ea typeface="+mj-ea"/>
              <a:cs typeface="+mj-cs"/>
            </a:endParaRPr>
          </a:p>
        </p:txBody>
      </p:sp>
      <p:cxnSp>
        <p:nvCxnSpPr>
          <p:cNvPr id="23" name="Straight Connector 22" hidden="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85095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hidden="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2286ED0-9C15-4E46-BB6E-7E6C987DF0F6}"/>
              </a:ext>
            </a:extLst>
          </p:cNvPr>
          <p:cNvSpPr txBox="1"/>
          <p:nvPr/>
        </p:nvSpPr>
        <p:spPr>
          <a:xfrm>
            <a:off x="1512443" y="691153"/>
            <a:ext cx="9192070" cy="3662541"/>
          </a:xfrm>
          <a:prstGeom prst="rect">
            <a:avLst/>
          </a:prstGeom>
          <a:noFill/>
        </p:spPr>
        <p:txBody>
          <a:bodyPr wrap="square" rtlCol="0">
            <a:spAutoFit/>
          </a:bodyPr>
          <a:lstStyle/>
          <a:p>
            <a:pPr algn="ctr"/>
            <a:r>
              <a:rPr lang="en-US" sz="4000" b="1" u="sng" dirty="0">
                <a:latin typeface="+mj-lt"/>
              </a:rPr>
              <a:t>Instantiating EMPATHIC</a:t>
            </a:r>
          </a:p>
          <a:p>
            <a:pPr algn="ctr"/>
            <a:br>
              <a:rPr lang="en-US" sz="7200" dirty="0">
                <a:latin typeface="+mj-lt"/>
              </a:rPr>
            </a:br>
            <a:r>
              <a:rPr lang="en-US" sz="6000" dirty="0">
                <a:latin typeface="+mj-lt"/>
              </a:rPr>
              <a:t>Crafting a session to gather rich, authentic data</a:t>
            </a:r>
          </a:p>
        </p:txBody>
      </p:sp>
    </p:spTree>
    <p:extLst>
      <p:ext uri="{BB962C8B-B14F-4D97-AF65-F5344CB8AC3E}">
        <p14:creationId xmlns:p14="http://schemas.microsoft.com/office/powerpoint/2010/main" val="102484605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p:nvPr/>
        </p:nvSpPr>
        <p:spPr>
          <a:xfrm>
            <a:off x="630622" y="932931"/>
            <a:ext cx="5731489"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000000"/>
              </a:solidFill>
              <a:latin typeface="Arial"/>
              <a:ea typeface="Arial"/>
              <a:cs typeface="Arial"/>
              <a:sym typeface="Arial"/>
            </a:endParaRPr>
          </a:p>
        </p:txBody>
      </p:sp>
      <p:sp>
        <p:nvSpPr>
          <p:cNvPr id="57" name="Google Shape;57;p13"/>
          <p:cNvSpPr/>
          <p:nvPr/>
        </p:nvSpPr>
        <p:spPr>
          <a:xfrm>
            <a:off x="750612" y="3035339"/>
            <a:ext cx="1939673" cy="2179944"/>
          </a:xfrm>
          <a:prstGeom prst="roundRect">
            <a:avLst>
              <a:gd name="adj" fmla="val 10713"/>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58;p13"/>
          <p:cNvSpPr/>
          <p:nvPr/>
        </p:nvSpPr>
        <p:spPr>
          <a:xfrm>
            <a:off x="164523" y="977416"/>
            <a:ext cx="6663688" cy="461285"/>
          </a:xfrm>
          <a:prstGeom prst="rect">
            <a:avLst/>
          </a:prstGeom>
          <a:noFill/>
          <a:ln>
            <a:noFill/>
          </a:ln>
        </p:spPr>
        <p:txBody>
          <a:bodyPr spcFirstLastPara="1" wrap="square" lIns="121900" tIns="60933" rIns="121900" bIns="60933" anchor="t" anchorCtr="0">
            <a:noAutofit/>
          </a:bodyPr>
          <a:lstStyle/>
          <a:p>
            <a:pPr algn="ctr"/>
            <a:r>
              <a:rPr lang="en" sz="1333" b="1">
                <a:solidFill>
                  <a:srgbClr val="000000"/>
                </a:solidFill>
                <a:latin typeface="Calibri"/>
                <a:ea typeface="Calibri"/>
                <a:cs typeface="Calibri"/>
                <a:sym typeface="Calibri"/>
              </a:rPr>
              <a:t>1.</a:t>
            </a:r>
            <a:r>
              <a:rPr lang="en" sz="1333">
                <a:solidFill>
                  <a:srgbClr val="000000"/>
                </a:solidFill>
                <a:latin typeface="Calibri"/>
                <a:ea typeface="Calibri"/>
                <a:cs typeface="Calibri"/>
                <a:sym typeface="Calibri"/>
              </a:rPr>
              <a:t> Learning a mapping from implicit human feedback to </a:t>
            </a:r>
            <a:r>
              <a:rPr lang="en" sz="1333">
                <a:latin typeface="Calibri"/>
                <a:ea typeface="Calibri"/>
                <a:cs typeface="Calibri"/>
                <a:sym typeface="Calibri"/>
              </a:rPr>
              <a:t>task</a:t>
            </a:r>
            <a:r>
              <a:rPr lang="en" sz="1333">
                <a:solidFill>
                  <a:srgbClr val="000000"/>
                </a:solidFill>
                <a:latin typeface="Calibri"/>
                <a:ea typeface="Calibri"/>
                <a:cs typeface="Calibri"/>
                <a:sym typeface="Calibri"/>
              </a:rPr>
              <a:t> statistics</a:t>
            </a:r>
            <a:endParaRPr sz="1333">
              <a:latin typeface="Calibri"/>
              <a:ea typeface="Calibri"/>
              <a:cs typeface="Calibri"/>
              <a:sym typeface="Calibri"/>
            </a:endParaRPr>
          </a:p>
        </p:txBody>
      </p:sp>
      <p:grpSp>
        <p:nvGrpSpPr>
          <p:cNvPr id="59" name="Google Shape;59;p13"/>
          <p:cNvGrpSpPr/>
          <p:nvPr/>
        </p:nvGrpSpPr>
        <p:grpSpPr>
          <a:xfrm>
            <a:off x="526891" y="3803114"/>
            <a:ext cx="1953408" cy="585141"/>
            <a:chOff x="373269" y="3270292"/>
            <a:chExt cx="1339015" cy="401100"/>
          </a:xfrm>
        </p:grpSpPr>
        <p:sp>
          <p:nvSpPr>
            <p:cNvPr id="60" name="Google Shape;60;p13"/>
            <p:cNvSpPr/>
            <p:nvPr/>
          </p:nvSpPr>
          <p:spPr>
            <a:xfrm>
              <a:off x="373269" y="32702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solidFill>
                  <a:srgbClr val="000000"/>
                </a:solidFill>
                <a:latin typeface="Calibri"/>
                <a:ea typeface="Calibri"/>
                <a:cs typeface="Calibri"/>
                <a:sym typeface="Calibri"/>
              </a:endParaRPr>
            </a:p>
          </p:txBody>
        </p:sp>
        <p:sp>
          <p:nvSpPr>
            <p:cNvPr id="61" name="Google Shape;61;p13"/>
            <p:cNvSpPr/>
            <p:nvPr/>
          </p:nvSpPr>
          <p:spPr>
            <a:xfrm>
              <a:off x="1018083" y="34226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Action</a:t>
              </a:r>
              <a:endParaRPr sz="1333">
                <a:solidFill>
                  <a:srgbClr val="000000"/>
                </a:solidFill>
                <a:latin typeface="Calibri"/>
                <a:ea typeface="Calibri"/>
                <a:cs typeface="Calibri"/>
                <a:sym typeface="Calibri"/>
              </a:endParaRPr>
            </a:p>
          </p:txBody>
        </p:sp>
        <p:cxnSp>
          <p:nvCxnSpPr>
            <p:cNvPr id="62" name="Google Shape;62;p13"/>
            <p:cNvCxnSpPr/>
            <p:nvPr/>
          </p:nvCxnSpPr>
          <p:spPr>
            <a:xfrm>
              <a:off x="897375" y="3317612"/>
              <a:ext cx="0" cy="308100"/>
            </a:xfrm>
            <a:prstGeom prst="straightConnector1">
              <a:avLst/>
            </a:prstGeom>
            <a:noFill/>
            <a:ln w="19050" cap="flat" cmpd="sng">
              <a:solidFill>
                <a:srgbClr val="000000"/>
              </a:solidFill>
              <a:prstDash val="solid"/>
              <a:miter lim="800000"/>
              <a:headEnd type="none" w="sm" len="sm"/>
              <a:tailEnd type="triangle" w="med" len="med"/>
            </a:ln>
          </p:spPr>
        </p:cxnSp>
        <p:cxnSp>
          <p:nvCxnSpPr>
            <p:cNvPr id="63" name="Google Shape;63;p13"/>
            <p:cNvCxnSpPr/>
            <p:nvPr/>
          </p:nvCxnSpPr>
          <p:spPr>
            <a:xfrm rot="10800000">
              <a:off x="1151950" y="3319700"/>
              <a:ext cx="0" cy="303900"/>
            </a:xfrm>
            <a:prstGeom prst="straightConnector1">
              <a:avLst/>
            </a:prstGeom>
            <a:noFill/>
            <a:ln w="19050" cap="flat" cmpd="sng">
              <a:solidFill>
                <a:srgbClr val="000000"/>
              </a:solidFill>
              <a:prstDash val="solid"/>
              <a:miter lim="800000"/>
              <a:headEnd type="none" w="sm" len="sm"/>
              <a:tailEnd type="triangle" w="med" len="med"/>
            </a:ln>
          </p:spPr>
        </p:cxnSp>
      </p:grpSp>
      <p:sp>
        <p:nvSpPr>
          <p:cNvPr id="64" name="Google Shape;64;p13"/>
          <p:cNvSpPr/>
          <p:nvPr/>
        </p:nvSpPr>
        <p:spPr>
          <a:xfrm>
            <a:off x="2459428" y="4250292"/>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latin typeface="Calibri"/>
              <a:ea typeface="Calibri"/>
              <a:cs typeface="Calibri"/>
              <a:sym typeface="Calibri"/>
            </a:endParaRPr>
          </a:p>
          <a:p>
            <a:pPr algn="ctr"/>
            <a:r>
              <a:rPr lang="en" sz="1333">
                <a:latin typeface="Calibri"/>
                <a:ea typeface="Calibri"/>
                <a:cs typeface="Calibri"/>
                <a:sym typeface="Calibri"/>
              </a:rPr>
              <a:t>Action</a:t>
            </a:r>
            <a:endParaRPr sz="1333">
              <a:latin typeface="Calibri"/>
              <a:ea typeface="Calibri"/>
              <a:cs typeface="Calibri"/>
              <a:sym typeface="Calibri"/>
            </a:endParaRPr>
          </a:p>
        </p:txBody>
      </p:sp>
      <p:cxnSp>
        <p:nvCxnSpPr>
          <p:cNvPr id="65" name="Google Shape;65;p13"/>
          <p:cNvCxnSpPr/>
          <p:nvPr/>
        </p:nvCxnSpPr>
        <p:spPr>
          <a:xfrm rot="10800000">
            <a:off x="2684395" y="4773894"/>
            <a:ext cx="712497" cy="0"/>
          </a:xfrm>
          <a:prstGeom prst="straightConnector1">
            <a:avLst/>
          </a:prstGeom>
          <a:noFill/>
          <a:ln w="19050" cap="flat" cmpd="sng">
            <a:solidFill>
              <a:srgbClr val="000000"/>
            </a:solidFill>
            <a:prstDash val="solid"/>
            <a:miter lim="800000"/>
            <a:headEnd type="triangle" w="med" len="med"/>
            <a:tailEnd type="none" w="sm" len="sm"/>
          </a:ln>
        </p:spPr>
      </p:cxnSp>
      <p:sp>
        <p:nvSpPr>
          <p:cNvPr id="66" name="Google Shape;66;p13"/>
          <p:cNvSpPr/>
          <p:nvPr/>
        </p:nvSpPr>
        <p:spPr>
          <a:xfrm>
            <a:off x="2986921" y="2689338"/>
            <a:ext cx="1308142" cy="671796"/>
          </a:xfrm>
          <a:prstGeom prst="rect">
            <a:avLst/>
          </a:prstGeom>
          <a:no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t>
            </a:r>
            <a:r>
              <a:rPr lang="en" sz="1333">
                <a:solidFill>
                  <a:srgbClr val="000000"/>
                </a:solidFill>
                <a:latin typeface="Calibri"/>
                <a:ea typeface="Calibri"/>
                <a:cs typeface="Calibri"/>
                <a:sym typeface="Calibri"/>
              </a:rPr>
              <a:t>ask </a:t>
            </a:r>
            <a:r>
              <a:rPr lang="en" sz="1333">
                <a:latin typeface="Calibri"/>
                <a:ea typeface="Calibri"/>
                <a:cs typeface="Calibri"/>
                <a:sym typeface="Calibri"/>
              </a:rPr>
              <a:t>Specification</a:t>
            </a:r>
            <a:r>
              <a:rPr lang="en" sz="1333">
                <a:solidFill>
                  <a:srgbClr val="000000"/>
                </a:solidFill>
                <a:latin typeface="Calibri"/>
                <a:ea typeface="Calibri"/>
                <a:cs typeface="Calibri"/>
                <a:sym typeface="Calibri"/>
              </a:rPr>
              <a:t> </a:t>
            </a:r>
            <a:endParaRPr sz="1333">
              <a:solidFill>
                <a:srgbClr val="000000"/>
              </a:solidFill>
              <a:latin typeface="Calibri"/>
              <a:ea typeface="Calibri"/>
              <a:cs typeface="Calibri"/>
              <a:sym typeface="Calibri"/>
            </a:endParaRPr>
          </a:p>
        </p:txBody>
      </p:sp>
      <p:grpSp>
        <p:nvGrpSpPr>
          <p:cNvPr id="67" name="Google Shape;67;p13"/>
          <p:cNvGrpSpPr/>
          <p:nvPr/>
        </p:nvGrpSpPr>
        <p:grpSpPr>
          <a:xfrm>
            <a:off x="1475228" y="2656638"/>
            <a:ext cx="885807" cy="373317"/>
            <a:chOff x="1023332" y="2560610"/>
            <a:chExt cx="607200" cy="255900"/>
          </a:xfrm>
        </p:grpSpPr>
        <p:sp>
          <p:nvSpPr>
            <p:cNvPr id="68" name="Google Shape;68;p13"/>
            <p:cNvSpPr/>
            <p:nvPr/>
          </p:nvSpPr>
          <p:spPr>
            <a:xfrm>
              <a:off x="1023332" y="2592240"/>
              <a:ext cx="607200" cy="170700"/>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Display</a:t>
              </a:r>
              <a:endParaRPr sz="1333">
                <a:solidFill>
                  <a:srgbClr val="000000"/>
                </a:solidFill>
                <a:latin typeface="Calibri"/>
                <a:ea typeface="Calibri"/>
                <a:cs typeface="Calibri"/>
                <a:sym typeface="Calibri"/>
              </a:endParaRPr>
            </a:p>
          </p:txBody>
        </p:sp>
        <p:cxnSp>
          <p:nvCxnSpPr>
            <p:cNvPr id="69" name="Google Shape;69;p13"/>
            <p:cNvCxnSpPr>
              <a:stCxn id="70" idx="0"/>
            </p:cNvCxnSpPr>
            <p:nvPr/>
          </p:nvCxnSpPr>
          <p:spPr>
            <a:xfrm rot="10800000">
              <a:off x="1042775" y="2560610"/>
              <a:ext cx="0" cy="255900"/>
            </a:xfrm>
            <a:prstGeom prst="straightConnector1">
              <a:avLst/>
            </a:prstGeom>
            <a:noFill/>
            <a:ln w="19050" cap="flat" cmpd="sng">
              <a:solidFill>
                <a:srgbClr val="000000"/>
              </a:solidFill>
              <a:prstDash val="solid"/>
              <a:miter lim="800000"/>
              <a:headEnd type="none" w="sm" len="sm"/>
              <a:tailEnd type="triangle" w="med" len="med"/>
            </a:ln>
          </p:spPr>
        </p:cxnSp>
      </p:grpSp>
      <p:cxnSp>
        <p:nvCxnSpPr>
          <p:cNvPr id="71" name="Google Shape;71;p13"/>
          <p:cNvCxnSpPr/>
          <p:nvPr/>
        </p:nvCxnSpPr>
        <p:spPr>
          <a:xfrm rot="10800000">
            <a:off x="3033186" y="1996863"/>
            <a:ext cx="1543161" cy="0"/>
          </a:xfrm>
          <a:prstGeom prst="straightConnector1">
            <a:avLst/>
          </a:prstGeom>
          <a:noFill/>
          <a:ln w="19050" cap="flat" cmpd="sng">
            <a:solidFill>
              <a:srgbClr val="000000"/>
            </a:solidFill>
            <a:prstDash val="solid"/>
            <a:miter lim="800000"/>
            <a:headEnd type="triangle" w="med" len="med"/>
            <a:tailEnd type="diamond" w="sm" len="sm"/>
          </a:ln>
        </p:spPr>
      </p:cxnSp>
      <p:sp>
        <p:nvSpPr>
          <p:cNvPr id="72" name="Google Shape;72;p13"/>
          <p:cNvSpPr/>
          <p:nvPr/>
        </p:nvSpPr>
        <p:spPr>
          <a:xfrm>
            <a:off x="2241802"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Reactions</a:t>
            </a:r>
            <a:r>
              <a:rPr lang="en" sz="1333">
                <a:latin typeface="Calibri"/>
                <a:ea typeface="Calibri"/>
                <a:cs typeface="Calibri"/>
                <a:sym typeface="Calibri"/>
              </a:rPr>
              <a:t> </a:t>
            </a:r>
            <a:endParaRPr sz="1333">
              <a:latin typeface="Calibri"/>
              <a:ea typeface="Calibri"/>
              <a:cs typeface="Calibri"/>
              <a:sym typeface="Calibri"/>
            </a:endParaRPr>
          </a:p>
          <a:p>
            <a:pPr algn="ctr">
              <a:buClr>
                <a:srgbClr val="000000"/>
              </a:buClr>
              <a:buSzPts val="1100"/>
            </a:pPr>
            <a:r>
              <a:rPr lang="en" sz="1333">
                <a:solidFill>
                  <a:srgbClr val="000000"/>
                </a:solidFill>
                <a:latin typeface="Calibri"/>
                <a:ea typeface="Calibri"/>
                <a:cs typeface="Calibri"/>
                <a:sym typeface="Calibri"/>
              </a:rPr>
              <a:t>(implicit feedback)</a:t>
            </a:r>
            <a:endParaRPr sz="1333">
              <a:latin typeface="Calibri"/>
              <a:ea typeface="Calibri"/>
              <a:cs typeface="Calibri"/>
              <a:sym typeface="Calibri"/>
            </a:endParaRPr>
          </a:p>
        </p:txBody>
      </p:sp>
      <p:sp>
        <p:nvSpPr>
          <p:cNvPr id="73" name="Google Shape;73;p13"/>
          <p:cNvSpPr/>
          <p:nvPr/>
        </p:nvSpPr>
        <p:spPr>
          <a:xfrm>
            <a:off x="582992" y="2009609"/>
            <a:ext cx="121492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Human</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Observer</a:t>
            </a:r>
            <a:endParaRPr sz="1333">
              <a:latin typeface="Calibri"/>
              <a:ea typeface="Calibri"/>
              <a:cs typeface="Calibri"/>
              <a:sym typeface="Calibri"/>
            </a:endParaRPr>
          </a:p>
        </p:txBody>
      </p:sp>
      <p:sp>
        <p:nvSpPr>
          <p:cNvPr id="75" name="Google Shape;75;p13"/>
          <p:cNvSpPr/>
          <p:nvPr/>
        </p:nvSpPr>
        <p:spPr>
          <a:xfrm>
            <a:off x="6079826" y="3138697"/>
            <a:ext cx="2318242" cy="585141"/>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333" b="1">
                <a:solidFill>
                  <a:srgbClr val="000000"/>
                </a:solidFill>
                <a:latin typeface="Calibri"/>
                <a:ea typeface="Calibri"/>
                <a:cs typeface="Calibri"/>
                <a:sym typeface="Calibri"/>
              </a:rPr>
              <a:t>Mapping of </a:t>
            </a:r>
            <a:r>
              <a:rPr lang="en" sz="1333" b="1">
                <a:latin typeface="Calibri"/>
                <a:ea typeface="Calibri"/>
                <a:cs typeface="Calibri"/>
                <a:sym typeface="Calibri"/>
              </a:rPr>
              <a:t>reaction features</a:t>
            </a:r>
            <a:r>
              <a:rPr lang="en" sz="1333" b="1">
                <a:solidFill>
                  <a:srgbClr val="000000"/>
                </a:solidFill>
                <a:latin typeface="Calibri"/>
                <a:ea typeface="Calibri"/>
                <a:cs typeface="Calibri"/>
                <a:sym typeface="Calibri"/>
              </a:rPr>
              <a:t> </a:t>
            </a:r>
            <a:r>
              <a:rPr lang="en" sz="1333" b="1">
                <a:latin typeface="Calibri"/>
                <a:ea typeface="Calibri"/>
                <a:cs typeface="Calibri"/>
                <a:sym typeface="Calibri"/>
              </a:rPr>
              <a:t>to task </a:t>
            </a:r>
            <a:r>
              <a:rPr lang="en" sz="1333" b="1">
                <a:solidFill>
                  <a:srgbClr val="000000"/>
                </a:solidFill>
                <a:latin typeface="Calibri"/>
                <a:ea typeface="Calibri"/>
                <a:cs typeface="Calibri"/>
                <a:sym typeface="Calibri"/>
              </a:rPr>
              <a:t>statistic(s)</a:t>
            </a:r>
            <a:endParaRPr sz="1333" b="1">
              <a:latin typeface="Calibri"/>
              <a:ea typeface="Calibri"/>
              <a:cs typeface="Calibri"/>
              <a:sym typeface="Calibri"/>
            </a:endParaRPr>
          </a:p>
        </p:txBody>
      </p:sp>
      <p:grpSp>
        <p:nvGrpSpPr>
          <p:cNvPr id="87" name="Google Shape;87;p13"/>
          <p:cNvGrpSpPr/>
          <p:nvPr/>
        </p:nvGrpSpPr>
        <p:grpSpPr>
          <a:xfrm>
            <a:off x="1475221" y="1323335"/>
            <a:ext cx="664915" cy="1370068"/>
            <a:chOff x="692725" y="1198875"/>
            <a:chExt cx="389425" cy="832800"/>
          </a:xfrm>
        </p:grpSpPr>
        <p:pic>
          <p:nvPicPr>
            <p:cNvPr id="88" name="Google Shape;88;p13"/>
            <p:cNvPicPr preferRelativeResize="0"/>
            <p:nvPr/>
          </p:nvPicPr>
          <p:blipFill rotWithShape="1">
            <a:blip r:embed="rId3">
              <a:alphaModFix/>
            </a:blip>
            <a:srcRect l="27089" r="26149"/>
            <a:stretch/>
          </p:blipFill>
          <p:spPr>
            <a:xfrm>
              <a:off x="692725" y="1198875"/>
              <a:ext cx="389425" cy="832800"/>
            </a:xfrm>
            <a:prstGeom prst="rect">
              <a:avLst/>
            </a:prstGeom>
            <a:noFill/>
            <a:ln>
              <a:noFill/>
            </a:ln>
          </p:spPr>
        </p:pic>
        <p:pic>
          <p:nvPicPr>
            <p:cNvPr id="89" name="Google Shape;89;p13"/>
            <p:cNvPicPr preferRelativeResize="0"/>
            <p:nvPr/>
          </p:nvPicPr>
          <p:blipFill rotWithShape="1">
            <a:blip r:embed="rId4">
              <a:alphaModFix/>
            </a:blip>
            <a:srcRect l="39537" t="41565" r="39919" b="50357"/>
            <a:stretch/>
          </p:blipFill>
          <p:spPr>
            <a:xfrm>
              <a:off x="849225" y="1361075"/>
              <a:ext cx="80000" cy="32775"/>
            </a:xfrm>
            <a:prstGeom prst="rect">
              <a:avLst/>
            </a:prstGeom>
            <a:noFill/>
            <a:ln>
              <a:noFill/>
            </a:ln>
          </p:spPr>
        </p:pic>
      </p:grpSp>
      <p:sp>
        <p:nvSpPr>
          <p:cNvPr id="90" name="Google Shape;90;p13"/>
          <p:cNvSpPr/>
          <p:nvPr/>
        </p:nvSpPr>
        <p:spPr>
          <a:xfrm>
            <a:off x="1402093" y="4419558"/>
            <a:ext cx="1431122" cy="585141"/>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Agent</a:t>
            </a:r>
            <a:endParaRPr sz="1333" dirty="0">
              <a:latin typeface="Calibri"/>
              <a:ea typeface="Calibri"/>
              <a:cs typeface="Calibri"/>
              <a:sym typeface="Calibri"/>
            </a:endParaRPr>
          </a:p>
        </p:txBody>
      </p:sp>
      <p:sp>
        <p:nvSpPr>
          <p:cNvPr id="92" name="Google Shape;92;p13"/>
          <p:cNvSpPr/>
          <p:nvPr/>
        </p:nvSpPr>
        <p:spPr>
          <a:xfrm>
            <a:off x="690204" y="3500031"/>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Environment</a:t>
            </a:r>
            <a:endParaRPr sz="1333">
              <a:solidFill>
                <a:srgbClr val="000000"/>
              </a:solidFill>
              <a:latin typeface="Calibri"/>
              <a:ea typeface="Calibri"/>
              <a:cs typeface="Calibri"/>
              <a:sym typeface="Calibri"/>
            </a:endParaRPr>
          </a:p>
        </p:txBody>
      </p:sp>
      <p:pic>
        <p:nvPicPr>
          <p:cNvPr id="70" name="Google Shape;70;p13"/>
          <p:cNvPicPr preferRelativeResize="0"/>
          <p:nvPr/>
        </p:nvPicPr>
        <p:blipFill>
          <a:blip r:embed="rId5">
            <a:alphaModFix/>
          </a:blip>
          <a:stretch>
            <a:fillRect/>
          </a:stretch>
        </p:blipFill>
        <p:spPr>
          <a:xfrm>
            <a:off x="1171142" y="3029957"/>
            <a:ext cx="664903" cy="664873"/>
          </a:xfrm>
          <a:prstGeom prst="rect">
            <a:avLst/>
          </a:prstGeom>
          <a:noFill/>
          <a:ln>
            <a:noFill/>
          </a:ln>
        </p:spPr>
      </p:pic>
      <p:sp>
        <p:nvSpPr>
          <p:cNvPr id="100" name="Google Shape;100;p13"/>
          <p:cNvSpPr/>
          <p:nvPr/>
        </p:nvSpPr>
        <p:spPr>
          <a:xfrm>
            <a:off x="4034241" y="3796452"/>
            <a:ext cx="1626752" cy="33042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000000"/>
                </a:solidFill>
                <a:latin typeface="Calibri"/>
                <a:ea typeface="Calibri"/>
                <a:cs typeface="Calibri"/>
                <a:sym typeface="Calibri"/>
              </a:rPr>
              <a:t>Dataset </a:t>
            </a:r>
            <a:r>
              <a:rPr lang="en" sz="1333" dirty="0">
                <a:latin typeface="Calibri"/>
                <a:ea typeface="Calibri"/>
                <a:cs typeface="Calibri"/>
                <a:sym typeface="Calibri"/>
              </a:rPr>
              <a:t>St</a:t>
            </a:r>
            <a:r>
              <a:rPr lang="en" sz="1333" dirty="0">
                <a:solidFill>
                  <a:srgbClr val="000000"/>
                </a:solidFill>
                <a:latin typeface="Calibri"/>
                <a:ea typeface="Calibri"/>
                <a:cs typeface="Calibri"/>
                <a:sym typeface="Calibri"/>
              </a:rPr>
              <a:t>ore</a:t>
            </a:r>
            <a:endParaRPr sz="1333" dirty="0">
              <a:solidFill>
                <a:srgbClr val="000000"/>
              </a:solidFill>
              <a:latin typeface="Calibri"/>
              <a:ea typeface="Calibri"/>
              <a:cs typeface="Calibri"/>
              <a:sym typeface="Calibri"/>
            </a:endParaRPr>
          </a:p>
        </p:txBody>
      </p:sp>
      <p:pic>
        <p:nvPicPr>
          <p:cNvPr id="101" name="Google Shape;101;p13"/>
          <p:cNvPicPr preferRelativeResize="0"/>
          <p:nvPr/>
        </p:nvPicPr>
        <p:blipFill>
          <a:blip r:embed="rId6">
            <a:alphaModFix/>
          </a:blip>
          <a:stretch>
            <a:fillRect/>
          </a:stretch>
        </p:blipFill>
        <p:spPr>
          <a:xfrm>
            <a:off x="4356371" y="3012198"/>
            <a:ext cx="838103" cy="838103"/>
          </a:xfrm>
          <a:prstGeom prst="rect">
            <a:avLst/>
          </a:prstGeom>
          <a:noFill/>
          <a:ln>
            <a:noFill/>
          </a:ln>
        </p:spPr>
      </p:pic>
      <p:cxnSp>
        <p:nvCxnSpPr>
          <p:cNvPr id="102" name="Google Shape;102;p13"/>
          <p:cNvCxnSpPr>
            <a:endCxn id="101" idx="0"/>
          </p:cNvCxnSpPr>
          <p:nvPr/>
        </p:nvCxnSpPr>
        <p:spPr>
          <a:xfrm flipH="1">
            <a:off x="4775423" y="2487891"/>
            <a:ext cx="1217985" cy="524307"/>
          </a:xfrm>
          <a:prstGeom prst="bentConnector2">
            <a:avLst/>
          </a:prstGeom>
          <a:noFill/>
          <a:ln w="19050" cap="flat" cmpd="sng">
            <a:solidFill>
              <a:srgbClr val="000000"/>
            </a:solidFill>
            <a:prstDash val="solid"/>
            <a:round/>
            <a:headEnd type="none" w="med" len="med"/>
            <a:tailEnd type="triangle" w="med" len="med"/>
          </a:ln>
        </p:spPr>
      </p:cxnSp>
      <p:cxnSp>
        <p:nvCxnSpPr>
          <p:cNvPr id="103" name="Google Shape;103;p13"/>
          <p:cNvCxnSpPr/>
          <p:nvPr/>
        </p:nvCxnSpPr>
        <p:spPr>
          <a:xfrm rot="10800000">
            <a:off x="5993426" y="2114701"/>
            <a:ext cx="0" cy="380320"/>
          </a:xfrm>
          <a:prstGeom prst="straightConnector1">
            <a:avLst/>
          </a:prstGeom>
          <a:noFill/>
          <a:ln w="19050" cap="flat" cmpd="sng">
            <a:solidFill>
              <a:srgbClr val="000000"/>
            </a:solidFill>
            <a:prstDash val="solid"/>
            <a:round/>
            <a:headEnd type="none" w="med" len="med"/>
            <a:tailEnd type="none" w="med" len="med"/>
          </a:ln>
        </p:spPr>
      </p:cxnSp>
      <p:cxnSp>
        <p:nvCxnSpPr>
          <p:cNvPr id="106" name="Google Shape;106;p13"/>
          <p:cNvCxnSpPr/>
          <p:nvPr/>
        </p:nvCxnSpPr>
        <p:spPr>
          <a:xfrm rot="16200000">
            <a:off x="4226334" y="4232353"/>
            <a:ext cx="664793" cy="393011"/>
          </a:xfrm>
          <a:prstGeom prst="bentConnector3">
            <a:avLst>
              <a:gd name="adj1" fmla="val 0"/>
            </a:avLst>
          </a:prstGeom>
          <a:noFill/>
          <a:ln w="19050" cap="flat" cmpd="sng">
            <a:solidFill>
              <a:srgbClr val="000000"/>
            </a:solidFill>
            <a:prstDash val="solid"/>
            <a:round/>
            <a:headEnd type="none" w="med" len="med"/>
            <a:tailEnd type="triangle" w="med" len="med"/>
          </a:ln>
        </p:spPr>
      </p:cxnSp>
      <p:cxnSp>
        <p:nvCxnSpPr>
          <p:cNvPr id="107" name="Google Shape;107;p13"/>
          <p:cNvCxnSpPr>
            <a:stCxn id="75" idx="1"/>
            <a:endCxn id="101" idx="3"/>
          </p:cNvCxnSpPr>
          <p:nvPr/>
        </p:nvCxnSpPr>
        <p:spPr>
          <a:xfrm rot="10800000">
            <a:off x="5194456" y="3431267"/>
            <a:ext cx="885370" cy="0"/>
          </a:xfrm>
          <a:prstGeom prst="straightConnector1">
            <a:avLst/>
          </a:prstGeom>
          <a:noFill/>
          <a:ln w="19050" cap="flat" cmpd="sng">
            <a:solidFill>
              <a:srgbClr val="000000"/>
            </a:solidFill>
            <a:prstDash val="solid"/>
            <a:miter lim="800000"/>
            <a:headEnd type="triangle" w="med" len="med"/>
            <a:tailEnd type="diamond" w="sm" len="sm"/>
          </a:ln>
        </p:spPr>
      </p:cxnSp>
      <p:cxnSp>
        <p:nvCxnSpPr>
          <p:cNvPr id="108" name="Google Shape;108;p13"/>
          <p:cNvCxnSpPr>
            <a:stCxn id="66" idx="1"/>
            <a:endCxn id="88" idx="3"/>
          </p:cNvCxnSpPr>
          <p:nvPr/>
        </p:nvCxnSpPr>
        <p:spPr>
          <a:xfrm rot="10800000">
            <a:off x="2140065" y="2008570"/>
            <a:ext cx="846856" cy="1016665"/>
          </a:xfrm>
          <a:prstGeom prst="bentConnector3">
            <a:avLst>
              <a:gd name="adj1" fmla="val 31927"/>
            </a:avLst>
          </a:prstGeom>
          <a:noFill/>
          <a:ln w="19050" cap="flat" cmpd="sng">
            <a:solidFill>
              <a:srgbClr val="000000"/>
            </a:solidFill>
            <a:prstDash val="dash"/>
            <a:round/>
            <a:headEnd type="none" w="med" len="med"/>
            <a:tailEnd type="triangle" w="med" len="med"/>
          </a:ln>
        </p:spPr>
      </p:cxnSp>
      <p:sp>
        <p:nvSpPr>
          <p:cNvPr id="109" name="Google Shape;109;p13"/>
          <p:cNvSpPr/>
          <p:nvPr/>
        </p:nvSpPr>
        <p:spPr>
          <a:xfrm>
            <a:off x="4678613" y="4360200"/>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Task</a:t>
            </a:r>
            <a:r>
              <a:rPr lang="en" sz="1333">
                <a:solidFill>
                  <a:srgbClr val="000000"/>
                </a:solidFill>
                <a:latin typeface="Calibri"/>
                <a:ea typeface="Calibri"/>
                <a:cs typeface="Calibri"/>
                <a:sym typeface="Calibri"/>
              </a:rPr>
              <a:t> statistics</a:t>
            </a:r>
            <a:endParaRPr sz="1333">
              <a:solidFill>
                <a:srgbClr val="000000"/>
              </a:solidFill>
              <a:latin typeface="Calibri"/>
              <a:ea typeface="Calibri"/>
              <a:cs typeface="Calibri"/>
              <a:sym typeface="Calibri"/>
            </a:endParaRPr>
          </a:p>
        </p:txBody>
      </p:sp>
      <p:cxnSp>
        <p:nvCxnSpPr>
          <p:cNvPr id="110" name="Google Shape;110;p13"/>
          <p:cNvCxnSpPr/>
          <p:nvPr/>
        </p:nvCxnSpPr>
        <p:spPr>
          <a:xfrm rot="10800000">
            <a:off x="3752156" y="3378932"/>
            <a:ext cx="0" cy="642911"/>
          </a:xfrm>
          <a:prstGeom prst="straightConnector1">
            <a:avLst/>
          </a:prstGeom>
          <a:noFill/>
          <a:ln w="19050" cap="flat" cmpd="sng">
            <a:solidFill>
              <a:srgbClr val="000000"/>
            </a:solidFill>
            <a:prstDash val="solid"/>
            <a:miter lim="800000"/>
            <a:headEnd type="triangle" w="med" len="med"/>
            <a:tailEnd type="none" w="sm" len="sm"/>
          </a:ln>
        </p:spPr>
      </p:cxnSp>
      <p:sp>
        <p:nvSpPr>
          <p:cNvPr id="111" name="Google Shape;111;p13"/>
          <p:cNvSpPr/>
          <p:nvPr/>
        </p:nvSpPr>
        <p:spPr>
          <a:xfrm>
            <a:off x="2830100" y="3468598"/>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Reward</a:t>
            </a:r>
            <a:endParaRPr sz="1333">
              <a:solidFill>
                <a:srgbClr val="000000"/>
              </a:solidFill>
              <a:latin typeface="Calibri"/>
              <a:ea typeface="Calibri"/>
              <a:cs typeface="Calibri"/>
              <a:sym typeface="Calibri"/>
            </a:endParaRPr>
          </a:p>
        </p:txBody>
      </p:sp>
      <p:grpSp>
        <p:nvGrpSpPr>
          <p:cNvPr id="113" name="Google Shape;113;p13"/>
          <p:cNvGrpSpPr/>
          <p:nvPr/>
        </p:nvGrpSpPr>
        <p:grpSpPr>
          <a:xfrm>
            <a:off x="1020034" y="4329257"/>
            <a:ext cx="885807" cy="885808"/>
            <a:chOff x="974775" y="3173750"/>
            <a:chExt cx="607200" cy="607200"/>
          </a:xfrm>
        </p:grpSpPr>
        <p:pic>
          <p:nvPicPr>
            <p:cNvPr id="114" name="Google Shape;114;p13"/>
            <p:cNvPicPr preferRelativeResize="0"/>
            <p:nvPr/>
          </p:nvPicPr>
          <p:blipFill>
            <a:blip r:embed="rId7">
              <a:alphaModFix/>
            </a:blip>
            <a:stretch>
              <a:fillRect/>
            </a:stretch>
          </p:blipFill>
          <p:spPr>
            <a:xfrm>
              <a:off x="974775" y="3173750"/>
              <a:ext cx="607200" cy="607200"/>
            </a:xfrm>
            <a:prstGeom prst="rect">
              <a:avLst/>
            </a:prstGeom>
            <a:noFill/>
            <a:ln>
              <a:noFill/>
            </a:ln>
          </p:spPr>
        </p:pic>
        <p:pic>
          <p:nvPicPr>
            <p:cNvPr id="115" name="Google Shape;115;p13"/>
            <p:cNvPicPr preferRelativeResize="0"/>
            <p:nvPr/>
          </p:nvPicPr>
          <p:blipFill rotWithShape="1">
            <a:blip r:embed="rId8">
              <a:alphaModFix/>
            </a:blip>
            <a:srcRect l="38786" t="9514" r="38902" b="81601"/>
            <a:stretch/>
          </p:blipFill>
          <p:spPr>
            <a:xfrm>
              <a:off x="1203975" y="3243900"/>
              <a:ext cx="148800" cy="59250"/>
            </a:xfrm>
            <a:prstGeom prst="rect">
              <a:avLst/>
            </a:prstGeom>
            <a:noFill/>
            <a:ln>
              <a:noFill/>
            </a:ln>
          </p:spPr>
        </p:pic>
      </p:grpSp>
      <p:sp>
        <p:nvSpPr>
          <p:cNvPr id="118" name="Google Shape;118;p13"/>
          <p:cNvSpPr/>
          <p:nvPr/>
        </p:nvSpPr>
        <p:spPr>
          <a:xfrm>
            <a:off x="2720610" y="4699765"/>
            <a:ext cx="2253907" cy="7571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Task </a:t>
            </a:r>
            <a:r>
              <a:rPr lang="en" sz="1333">
                <a:solidFill>
                  <a:srgbClr val="000000"/>
                </a:solidFill>
                <a:latin typeface="Calibri"/>
                <a:ea typeface="Calibri"/>
                <a:cs typeface="Calibri"/>
                <a:sym typeface="Calibri"/>
              </a:rPr>
              <a:t>statistic tables</a:t>
            </a:r>
            <a:endParaRPr sz="1333">
              <a:solidFill>
                <a:srgbClr val="000000"/>
              </a:solidFill>
              <a:latin typeface="Calibri"/>
              <a:ea typeface="Calibri"/>
              <a:cs typeface="Calibri"/>
              <a:sym typeface="Calibri"/>
            </a:endParaRPr>
          </a:p>
        </p:txBody>
      </p:sp>
      <p:pic>
        <p:nvPicPr>
          <p:cNvPr id="119" name="Google Shape;119;p13"/>
          <p:cNvPicPr preferRelativeResize="0"/>
          <p:nvPr/>
        </p:nvPicPr>
        <p:blipFill>
          <a:blip r:embed="rId9">
            <a:alphaModFix/>
          </a:blip>
          <a:stretch>
            <a:fillRect/>
          </a:stretch>
        </p:blipFill>
        <p:spPr>
          <a:xfrm>
            <a:off x="3349280" y="4056480"/>
            <a:ext cx="996533" cy="899468"/>
          </a:xfrm>
          <a:prstGeom prst="rect">
            <a:avLst/>
          </a:prstGeom>
          <a:noFill/>
          <a:ln>
            <a:noFill/>
          </a:ln>
        </p:spPr>
      </p:pic>
      <p:cxnSp>
        <p:nvCxnSpPr>
          <p:cNvPr id="120" name="Google Shape;120;p13"/>
          <p:cNvCxnSpPr/>
          <p:nvPr/>
        </p:nvCxnSpPr>
        <p:spPr>
          <a:xfrm>
            <a:off x="4803997" y="2757830"/>
            <a:ext cx="538749" cy="0"/>
          </a:xfrm>
          <a:prstGeom prst="straightConnector1">
            <a:avLst/>
          </a:prstGeom>
          <a:noFill/>
          <a:ln w="9525" cap="flat" cmpd="sng">
            <a:solidFill>
              <a:srgbClr val="000000"/>
            </a:solidFill>
            <a:prstDash val="dot"/>
            <a:round/>
            <a:headEnd type="none" w="med" len="med"/>
            <a:tailEnd type="none" w="med" len="med"/>
          </a:ln>
        </p:spPr>
      </p:cxnSp>
      <p:sp>
        <p:nvSpPr>
          <p:cNvPr id="122" name="Google Shape;122;p13"/>
          <p:cNvSpPr/>
          <p:nvPr/>
        </p:nvSpPr>
        <p:spPr>
          <a:xfrm>
            <a:off x="5084022" y="1579708"/>
            <a:ext cx="2531816" cy="566322"/>
          </a:xfrm>
          <a:prstGeom prst="rect">
            <a:avLst/>
          </a:prstGeom>
          <a:solidFill>
            <a:srgbClr val="EFEFEF"/>
          </a:solid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Multi-modal </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a:t>
            </a:r>
            <a:r>
              <a:rPr lang="en" sz="1333">
                <a:latin typeface="Calibri"/>
                <a:ea typeface="Calibri"/>
                <a:cs typeface="Calibri"/>
                <a:sym typeface="Calibri"/>
              </a:rPr>
              <a:t>F</a:t>
            </a:r>
            <a:r>
              <a:rPr lang="en" sz="1333">
                <a:solidFill>
                  <a:srgbClr val="000000"/>
                </a:solidFill>
                <a:latin typeface="Calibri"/>
                <a:ea typeface="Calibri"/>
                <a:cs typeface="Calibri"/>
                <a:sym typeface="Calibri"/>
              </a:rPr>
              <a:t>eature </a:t>
            </a:r>
            <a:r>
              <a:rPr lang="en" sz="1333">
                <a:latin typeface="Calibri"/>
                <a:ea typeface="Calibri"/>
                <a:cs typeface="Calibri"/>
                <a:sym typeface="Calibri"/>
              </a:rPr>
              <a:t>E</a:t>
            </a:r>
            <a:r>
              <a:rPr lang="en" sz="1333">
                <a:solidFill>
                  <a:srgbClr val="000000"/>
                </a:solidFill>
                <a:latin typeface="Calibri"/>
                <a:ea typeface="Calibri"/>
                <a:cs typeface="Calibri"/>
                <a:sym typeface="Calibri"/>
              </a:rPr>
              <a:t>xtraction </a:t>
            </a:r>
            <a:endParaRPr sz="1333">
              <a:solidFill>
                <a:srgbClr val="000000"/>
              </a:solidFill>
              <a:latin typeface="Calibri"/>
              <a:ea typeface="Calibri"/>
              <a:cs typeface="Calibri"/>
              <a:sym typeface="Calibri"/>
            </a:endParaRPr>
          </a:p>
        </p:txBody>
      </p:sp>
      <p:sp>
        <p:nvSpPr>
          <p:cNvPr id="123" name="Google Shape;123;p13"/>
          <p:cNvSpPr/>
          <p:nvPr/>
        </p:nvSpPr>
        <p:spPr>
          <a:xfrm>
            <a:off x="5036394" y="3461481"/>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Model</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Training</a:t>
            </a:r>
            <a:endParaRPr sz="1333">
              <a:latin typeface="Calibri"/>
              <a:ea typeface="Calibri"/>
              <a:cs typeface="Calibri"/>
              <a:sym typeface="Calibri"/>
            </a:endParaRPr>
          </a:p>
        </p:txBody>
      </p:sp>
      <p:sp>
        <p:nvSpPr>
          <p:cNvPr id="128" name="Google Shape;128;p13"/>
          <p:cNvSpPr/>
          <p:nvPr/>
        </p:nvSpPr>
        <p:spPr>
          <a:xfrm>
            <a:off x="2583352" y="2229512"/>
            <a:ext cx="1217985"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Incentivize</a:t>
            </a:r>
            <a:endParaRPr sz="1333">
              <a:solidFill>
                <a:srgbClr val="000000"/>
              </a:solidFill>
              <a:latin typeface="Calibri"/>
              <a:ea typeface="Calibri"/>
              <a:cs typeface="Calibri"/>
              <a:sym typeface="Calibri"/>
            </a:endParaRPr>
          </a:p>
        </p:txBody>
      </p:sp>
      <p:grpSp>
        <p:nvGrpSpPr>
          <p:cNvPr id="125" name="Google Shape;125;p13"/>
          <p:cNvGrpSpPr/>
          <p:nvPr/>
        </p:nvGrpSpPr>
        <p:grpSpPr>
          <a:xfrm>
            <a:off x="5027705" y="2629088"/>
            <a:ext cx="2318143" cy="249024"/>
            <a:chOff x="3644225" y="1926425"/>
            <a:chExt cx="1545000" cy="170700"/>
          </a:xfrm>
        </p:grpSpPr>
        <p:sp>
          <p:nvSpPr>
            <p:cNvPr id="126" name="Google Shape;126;p13"/>
            <p:cNvSpPr/>
            <p:nvPr/>
          </p:nvSpPr>
          <p:spPr>
            <a:xfrm>
              <a:off x="3800694" y="1926425"/>
              <a:ext cx="1231800" cy="170700"/>
            </a:xfrm>
            <a:prstGeom prst="roundRect">
              <a:avLst>
                <a:gd name="adj" fmla="val 16667"/>
              </a:avLst>
            </a:prstGeom>
            <a:solidFill>
              <a:srgbClr val="F3F3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127;p13"/>
            <p:cNvSpPr/>
            <p:nvPr/>
          </p:nvSpPr>
          <p:spPr>
            <a:xfrm>
              <a:off x="3644225" y="1950425"/>
              <a:ext cx="1545000" cy="122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feature vector</a:t>
              </a:r>
              <a:endParaRPr sz="1333">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405575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p:nvPr/>
        </p:nvSpPr>
        <p:spPr>
          <a:xfrm>
            <a:off x="630622" y="932931"/>
            <a:ext cx="5731489"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000000"/>
              </a:solidFill>
              <a:latin typeface="Arial"/>
              <a:ea typeface="Arial"/>
              <a:cs typeface="Arial"/>
              <a:sym typeface="Arial"/>
            </a:endParaRPr>
          </a:p>
        </p:txBody>
      </p:sp>
      <p:sp>
        <p:nvSpPr>
          <p:cNvPr id="57" name="Google Shape;57;p13"/>
          <p:cNvSpPr/>
          <p:nvPr/>
        </p:nvSpPr>
        <p:spPr>
          <a:xfrm>
            <a:off x="750612" y="3035339"/>
            <a:ext cx="1939673" cy="2179944"/>
          </a:xfrm>
          <a:prstGeom prst="roundRect">
            <a:avLst>
              <a:gd name="adj" fmla="val 10713"/>
            </a:avLst>
          </a:prstGeom>
          <a:noFill/>
          <a:ln w="38100" cap="flat" cmpd="sng">
            <a:solidFill>
              <a:srgbClr val="CE591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58;p13"/>
          <p:cNvSpPr/>
          <p:nvPr/>
        </p:nvSpPr>
        <p:spPr>
          <a:xfrm>
            <a:off x="176020" y="977416"/>
            <a:ext cx="6663688" cy="461285"/>
          </a:xfrm>
          <a:prstGeom prst="rect">
            <a:avLst/>
          </a:prstGeom>
          <a:noFill/>
          <a:ln>
            <a:noFill/>
          </a:ln>
        </p:spPr>
        <p:txBody>
          <a:bodyPr spcFirstLastPara="1" wrap="square" lIns="121900" tIns="60933" rIns="121900" bIns="60933" anchor="t" anchorCtr="0">
            <a:noAutofit/>
          </a:bodyPr>
          <a:lstStyle/>
          <a:p>
            <a:pPr algn="ctr"/>
            <a:r>
              <a:rPr lang="en" sz="1333" b="1" dirty="0">
                <a:solidFill>
                  <a:srgbClr val="000000"/>
                </a:solidFill>
                <a:latin typeface="Calibri"/>
                <a:ea typeface="Calibri"/>
                <a:cs typeface="Calibri"/>
                <a:sym typeface="Calibri"/>
              </a:rPr>
              <a:t>1.</a:t>
            </a:r>
            <a:r>
              <a:rPr lang="en" sz="1333" dirty="0">
                <a:solidFill>
                  <a:srgbClr val="000000"/>
                </a:solidFill>
                <a:latin typeface="Calibri"/>
                <a:ea typeface="Calibri"/>
                <a:cs typeface="Calibri"/>
                <a:sym typeface="Calibri"/>
              </a:rPr>
              <a:t> Learning a mapping from implicit human feedback to </a:t>
            </a:r>
            <a:r>
              <a:rPr lang="en" sz="1333" dirty="0">
                <a:latin typeface="Calibri"/>
                <a:ea typeface="Calibri"/>
                <a:cs typeface="Calibri"/>
                <a:sym typeface="Calibri"/>
              </a:rPr>
              <a:t>task</a:t>
            </a:r>
            <a:r>
              <a:rPr lang="en" sz="1333" dirty="0">
                <a:solidFill>
                  <a:srgbClr val="000000"/>
                </a:solidFill>
                <a:latin typeface="Calibri"/>
                <a:ea typeface="Calibri"/>
                <a:cs typeface="Calibri"/>
                <a:sym typeface="Calibri"/>
              </a:rPr>
              <a:t> statistics</a:t>
            </a:r>
            <a:endParaRPr sz="1333" dirty="0">
              <a:latin typeface="Calibri"/>
              <a:ea typeface="Calibri"/>
              <a:cs typeface="Calibri"/>
              <a:sym typeface="Calibri"/>
            </a:endParaRPr>
          </a:p>
        </p:txBody>
      </p:sp>
      <p:grpSp>
        <p:nvGrpSpPr>
          <p:cNvPr id="59" name="Google Shape;59;p13"/>
          <p:cNvGrpSpPr/>
          <p:nvPr/>
        </p:nvGrpSpPr>
        <p:grpSpPr>
          <a:xfrm>
            <a:off x="526891" y="3803114"/>
            <a:ext cx="1953408" cy="585141"/>
            <a:chOff x="373269" y="3270292"/>
            <a:chExt cx="1339015" cy="401100"/>
          </a:xfrm>
        </p:grpSpPr>
        <p:sp>
          <p:nvSpPr>
            <p:cNvPr id="60" name="Google Shape;60;p13"/>
            <p:cNvSpPr/>
            <p:nvPr/>
          </p:nvSpPr>
          <p:spPr>
            <a:xfrm>
              <a:off x="373269" y="32702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CE591D"/>
                  </a:solidFill>
                  <a:latin typeface="Calibri"/>
                  <a:ea typeface="Calibri"/>
                  <a:cs typeface="Calibri"/>
                  <a:sym typeface="Calibri"/>
                </a:rPr>
                <a:t>State</a:t>
              </a:r>
              <a:endParaRPr sz="1333">
                <a:solidFill>
                  <a:srgbClr val="CE591D"/>
                </a:solidFill>
                <a:latin typeface="Calibri"/>
                <a:ea typeface="Calibri"/>
                <a:cs typeface="Calibri"/>
                <a:sym typeface="Calibri"/>
              </a:endParaRPr>
            </a:p>
          </p:txBody>
        </p:sp>
        <p:sp>
          <p:nvSpPr>
            <p:cNvPr id="61" name="Google Shape;61;p13"/>
            <p:cNvSpPr/>
            <p:nvPr/>
          </p:nvSpPr>
          <p:spPr>
            <a:xfrm>
              <a:off x="1018083" y="34226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CE591D"/>
                  </a:solidFill>
                  <a:latin typeface="Calibri"/>
                  <a:ea typeface="Calibri"/>
                  <a:cs typeface="Calibri"/>
                  <a:sym typeface="Calibri"/>
                </a:rPr>
                <a:t>Action</a:t>
              </a:r>
              <a:endParaRPr sz="1333">
                <a:solidFill>
                  <a:srgbClr val="CE591D"/>
                </a:solidFill>
                <a:latin typeface="Calibri"/>
                <a:ea typeface="Calibri"/>
                <a:cs typeface="Calibri"/>
                <a:sym typeface="Calibri"/>
              </a:endParaRPr>
            </a:p>
          </p:txBody>
        </p:sp>
        <p:cxnSp>
          <p:nvCxnSpPr>
            <p:cNvPr id="62" name="Google Shape;62;p13"/>
            <p:cNvCxnSpPr/>
            <p:nvPr/>
          </p:nvCxnSpPr>
          <p:spPr>
            <a:xfrm>
              <a:off x="897375" y="3317612"/>
              <a:ext cx="0" cy="308100"/>
            </a:xfrm>
            <a:prstGeom prst="straightConnector1">
              <a:avLst/>
            </a:prstGeom>
            <a:noFill/>
            <a:ln w="19050" cap="flat" cmpd="sng">
              <a:solidFill>
                <a:srgbClr val="CE591D"/>
              </a:solidFill>
              <a:prstDash val="solid"/>
              <a:miter lim="800000"/>
              <a:headEnd type="none" w="sm" len="sm"/>
              <a:tailEnd type="triangle" w="med" len="med"/>
            </a:ln>
          </p:spPr>
        </p:cxnSp>
        <p:cxnSp>
          <p:nvCxnSpPr>
            <p:cNvPr id="63" name="Google Shape;63;p13"/>
            <p:cNvCxnSpPr/>
            <p:nvPr/>
          </p:nvCxnSpPr>
          <p:spPr>
            <a:xfrm rot="10800000">
              <a:off x="1151950" y="3319700"/>
              <a:ext cx="0" cy="303900"/>
            </a:xfrm>
            <a:prstGeom prst="straightConnector1">
              <a:avLst/>
            </a:prstGeom>
            <a:noFill/>
            <a:ln w="19050" cap="flat" cmpd="sng">
              <a:solidFill>
                <a:srgbClr val="CE591D"/>
              </a:solidFill>
              <a:prstDash val="solid"/>
              <a:miter lim="800000"/>
              <a:headEnd type="none" w="sm" len="sm"/>
              <a:tailEnd type="triangle" w="med" len="med"/>
            </a:ln>
          </p:spPr>
        </p:cxnSp>
      </p:grpSp>
      <p:sp>
        <p:nvSpPr>
          <p:cNvPr id="64" name="Google Shape;64;p13"/>
          <p:cNvSpPr/>
          <p:nvPr/>
        </p:nvSpPr>
        <p:spPr>
          <a:xfrm>
            <a:off x="2459428" y="4250292"/>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CE591D"/>
                </a:solidFill>
                <a:latin typeface="Calibri"/>
                <a:ea typeface="Calibri"/>
                <a:cs typeface="Calibri"/>
                <a:sym typeface="Calibri"/>
              </a:rPr>
              <a:t>State,</a:t>
            </a:r>
            <a:endParaRPr sz="1333" dirty="0">
              <a:solidFill>
                <a:srgbClr val="CE591D"/>
              </a:solidFill>
              <a:latin typeface="Calibri"/>
              <a:ea typeface="Calibri"/>
              <a:cs typeface="Calibri"/>
              <a:sym typeface="Calibri"/>
            </a:endParaRPr>
          </a:p>
          <a:p>
            <a:pPr algn="ctr"/>
            <a:r>
              <a:rPr lang="en" sz="1333" dirty="0">
                <a:solidFill>
                  <a:srgbClr val="CE591D"/>
                </a:solidFill>
                <a:latin typeface="Calibri"/>
                <a:ea typeface="Calibri"/>
                <a:cs typeface="Calibri"/>
                <a:sym typeface="Calibri"/>
              </a:rPr>
              <a:t>Action</a:t>
            </a:r>
            <a:endParaRPr sz="1333" dirty="0">
              <a:solidFill>
                <a:srgbClr val="CE591D"/>
              </a:solidFill>
              <a:latin typeface="Calibri"/>
              <a:ea typeface="Calibri"/>
              <a:cs typeface="Calibri"/>
              <a:sym typeface="Calibri"/>
            </a:endParaRPr>
          </a:p>
        </p:txBody>
      </p:sp>
      <p:cxnSp>
        <p:nvCxnSpPr>
          <p:cNvPr id="65" name="Google Shape;65;p13"/>
          <p:cNvCxnSpPr/>
          <p:nvPr/>
        </p:nvCxnSpPr>
        <p:spPr>
          <a:xfrm rot="10800000">
            <a:off x="2684395" y="4773894"/>
            <a:ext cx="712497" cy="0"/>
          </a:xfrm>
          <a:prstGeom prst="straightConnector1">
            <a:avLst/>
          </a:prstGeom>
          <a:noFill/>
          <a:ln w="19050" cap="flat" cmpd="sng">
            <a:solidFill>
              <a:srgbClr val="CE591D"/>
            </a:solidFill>
            <a:prstDash val="solid"/>
            <a:miter lim="800000"/>
            <a:headEnd type="triangle" w="med" len="med"/>
            <a:tailEnd type="none" w="sm" len="sm"/>
          </a:ln>
        </p:spPr>
      </p:cxnSp>
      <p:sp>
        <p:nvSpPr>
          <p:cNvPr id="66" name="Google Shape;66;p13"/>
          <p:cNvSpPr/>
          <p:nvPr/>
        </p:nvSpPr>
        <p:spPr>
          <a:xfrm>
            <a:off x="2986921" y="2689338"/>
            <a:ext cx="1308142" cy="671796"/>
          </a:xfrm>
          <a:prstGeom prst="rect">
            <a:avLst/>
          </a:prstGeom>
          <a:noFill/>
          <a:ln w="76200" cap="flat" cmpd="sng">
            <a:solidFill>
              <a:srgbClr val="CE591D"/>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solidFill>
                  <a:srgbClr val="CE591D"/>
                </a:solidFill>
                <a:latin typeface="Calibri"/>
                <a:ea typeface="Calibri"/>
                <a:cs typeface="Calibri"/>
                <a:sym typeface="Calibri"/>
              </a:rPr>
              <a:t>Task Specification </a:t>
            </a:r>
            <a:endParaRPr sz="1333">
              <a:solidFill>
                <a:srgbClr val="CE591D"/>
              </a:solidFill>
              <a:latin typeface="Calibri"/>
              <a:ea typeface="Calibri"/>
              <a:cs typeface="Calibri"/>
              <a:sym typeface="Calibri"/>
            </a:endParaRPr>
          </a:p>
        </p:txBody>
      </p:sp>
      <p:grpSp>
        <p:nvGrpSpPr>
          <p:cNvPr id="67" name="Google Shape;67;p13"/>
          <p:cNvGrpSpPr/>
          <p:nvPr/>
        </p:nvGrpSpPr>
        <p:grpSpPr>
          <a:xfrm>
            <a:off x="1487606" y="2656638"/>
            <a:ext cx="873429" cy="373317"/>
            <a:chOff x="1023332" y="2560610"/>
            <a:chExt cx="607200" cy="255900"/>
          </a:xfrm>
        </p:grpSpPr>
        <p:sp>
          <p:nvSpPr>
            <p:cNvPr id="68" name="Google Shape;68;p13"/>
            <p:cNvSpPr/>
            <p:nvPr/>
          </p:nvSpPr>
          <p:spPr>
            <a:xfrm>
              <a:off x="1023332" y="2592240"/>
              <a:ext cx="607200" cy="170700"/>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CE591D"/>
                  </a:solidFill>
                  <a:latin typeface="Calibri"/>
                  <a:ea typeface="Calibri"/>
                  <a:cs typeface="Calibri"/>
                  <a:sym typeface="Calibri"/>
                </a:rPr>
                <a:t>Display</a:t>
              </a:r>
              <a:endParaRPr sz="1333">
                <a:solidFill>
                  <a:srgbClr val="CE591D"/>
                </a:solidFill>
                <a:latin typeface="Calibri"/>
                <a:ea typeface="Calibri"/>
                <a:cs typeface="Calibri"/>
                <a:sym typeface="Calibri"/>
              </a:endParaRPr>
            </a:p>
          </p:txBody>
        </p:sp>
        <p:cxnSp>
          <p:nvCxnSpPr>
            <p:cNvPr id="69" name="Google Shape;69;p13"/>
            <p:cNvCxnSpPr>
              <a:stCxn id="70" idx="0"/>
            </p:cNvCxnSpPr>
            <p:nvPr/>
          </p:nvCxnSpPr>
          <p:spPr>
            <a:xfrm rot="10800000">
              <a:off x="1042775" y="2560610"/>
              <a:ext cx="0" cy="255900"/>
            </a:xfrm>
            <a:prstGeom prst="straightConnector1">
              <a:avLst/>
            </a:prstGeom>
            <a:noFill/>
            <a:ln w="19050" cap="flat" cmpd="sng">
              <a:solidFill>
                <a:srgbClr val="CE591D"/>
              </a:solidFill>
              <a:prstDash val="solid"/>
              <a:miter lim="800000"/>
              <a:headEnd type="none" w="sm" len="sm"/>
              <a:tailEnd type="triangle" w="med" len="med"/>
            </a:ln>
          </p:spPr>
        </p:cxnSp>
      </p:grpSp>
      <p:cxnSp>
        <p:nvCxnSpPr>
          <p:cNvPr id="71" name="Google Shape;71;p13"/>
          <p:cNvCxnSpPr/>
          <p:nvPr/>
        </p:nvCxnSpPr>
        <p:spPr>
          <a:xfrm rot="10800000">
            <a:off x="3033186" y="1996863"/>
            <a:ext cx="1543161" cy="0"/>
          </a:xfrm>
          <a:prstGeom prst="straightConnector1">
            <a:avLst/>
          </a:prstGeom>
          <a:noFill/>
          <a:ln w="19050" cap="flat" cmpd="sng">
            <a:solidFill>
              <a:srgbClr val="000000"/>
            </a:solidFill>
            <a:prstDash val="solid"/>
            <a:miter lim="800000"/>
            <a:headEnd type="triangle" w="med" len="med"/>
            <a:tailEnd type="diamond" w="sm" len="sm"/>
          </a:ln>
        </p:spPr>
      </p:cxnSp>
      <p:sp>
        <p:nvSpPr>
          <p:cNvPr id="72" name="Google Shape;72;p13"/>
          <p:cNvSpPr/>
          <p:nvPr/>
        </p:nvSpPr>
        <p:spPr>
          <a:xfrm>
            <a:off x="2241802"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Reactions</a:t>
            </a:r>
            <a:r>
              <a:rPr lang="en" sz="1333">
                <a:latin typeface="Calibri"/>
                <a:ea typeface="Calibri"/>
                <a:cs typeface="Calibri"/>
                <a:sym typeface="Calibri"/>
              </a:rPr>
              <a:t> </a:t>
            </a:r>
            <a:endParaRPr sz="1333">
              <a:latin typeface="Calibri"/>
              <a:ea typeface="Calibri"/>
              <a:cs typeface="Calibri"/>
              <a:sym typeface="Calibri"/>
            </a:endParaRPr>
          </a:p>
          <a:p>
            <a:pPr algn="ctr">
              <a:buClr>
                <a:srgbClr val="000000"/>
              </a:buClr>
              <a:buSzPts val="1100"/>
            </a:pPr>
            <a:r>
              <a:rPr lang="en" sz="1333">
                <a:solidFill>
                  <a:srgbClr val="000000"/>
                </a:solidFill>
                <a:latin typeface="Calibri"/>
                <a:ea typeface="Calibri"/>
                <a:cs typeface="Calibri"/>
                <a:sym typeface="Calibri"/>
              </a:rPr>
              <a:t>(implicit feedback)</a:t>
            </a:r>
            <a:endParaRPr sz="1333">
              <a:latin typeface="Calibri"/>
              <a:ea typeface="Calibri"/>
              <a:cs typeface="Calibri"/>
              <a:sym typeface="Calibri"/>
            </a:endParaRPr>
          </a:p>
        </p:txBody>
      </p:sp>
      <p:sp>
        <p:nvSpPr>
          <p:cNvPr id="73" name="Google Shape;73;p13"/>
          <p:cNvSpPr/>
          <p:nvPr/>
        </p:nvSpPr>
        <p:spPr>
          <a:xfrm>
            <a:off x="582992" y="2009609"/>
            <a:ext cx="121492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CE591D"/>
                </a:solidFill>
                <a:latin typeface="Calibri"/>
                <a:ea typeface="Calibri"/>
                <a:cs typeface="Calibri"/>
                <a:sym typeface="Calibri"/>
              </a:rPr>
              <a:t>Human</a:t>
            </a:r>
            <a:endParaRPr sz="1333" dirty="0">
              <a:solidFill>
                <a:srgbClr val="CE591D"/>
              </a:solidFill>
              <a:latin typeface="Calibri"/>
              <a:ea typeface="Calibri"/>
              <a:cs typeface="Calibri"/>
              <a:sym typeface="Calibri"/>
            </a:endParaRPr>
          </a:p>
          <a:p>
            <a:pPr algn="ctr">
              <a:buClr>
                <a:srgbClr val="000000"/>
              </a:buClr>
              <a:buSzPts val="1100"/>
            </a:pPr>
            <a:r>
              <a:rPr lang="en" sz="1333" dirty="0">
                <a:solidFill>
                  <a:srgbClr val="CE591D"/>
                </a:solidFill>
                <a:latin typeface="Calibri"/>
                <a:ea typeface="Calibri"/>
                <a:cs typeface="Calibri"/>
                <a:sym typeface="Calibri"/>
              </a:rPr>
              <a:t>Observer</a:t>
            </a:r>
            <a:endParaRPr sz="1333" dirty="0">
              <a:solidFill>
                <a:srgbClr val="CE591D"/>
              </a:solidFill>
              <a:latin typeface="Calibri"/>
              <a:ea typeface="Calibri"/>
              <a:cs typeface="Calibri"/>
              <a:sym typeface="Calibri"/>
            </a:endParaRPr>
          </a:p>
        </p:txBody>
      </p:sp>
      <p:sp>
        <p:nvSpPr>
          <p:cNvPr id="75" name="Google Shape;75;p13"/>
          <p:cNvSpPr/>
          <p:nvPr/>
        </p:nvSpPr>
        <p:spPr>
          <a:xfrm>
            <a:off x="6079826" y="3138697"/>
            <a:ext cx="2318242" cy="585141"/>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333" b="1">
                <a:solidFill>
                  <a:srgbClr val="000000"/>
                </a:solidFill>
                <a:latin typeface="Calibri"/>
                <a:ea typeface="Calibri"/>
                <a:cs typeface="Calibri"/>
                <a:sym typeface="Calibri"/>
              </a:rPr>
              <a:t>Mapping of </a:t>
            </a:r>
            <a:r>
              <a:rPr lang="en" sz="1333" b="1">
                <a:latin typeface="Calibri"/>
                <a:ea typeface="Calibri"/>
                <a:cs typeface="Calibri"/>
                <a:sym typeface="Calibri"/>
              </a:rPr>
              <a:t>reaction features</a:t>
            </a:r>
            <a:r>
              <a:rPr lang="en" sz="1333" b="1">
                <a:solidFill>
                  <a:srgbClr val="000000"/>
                </a:solidFill>
                <a:latin typeface="Calibri"/>
                <a:ea typeface="Calibri"/>
                <a:cs typeface="Calibri"/>
                <a:sym typeface="Calibri"/>
              </a:rPr>
              <a:t> </a:t>
            </a:r>
            <a:r>
              <a:rPr lang="en" sz="1333" b="1">
                <a:latin typeface="Calibri"/>
                <a:ea typeface="Calibri"/>
                <a:cs typeface="Calibri"/>
                <a:sym typeface="Calibri"/>
              </a:rPr>
              <a:t>to task </a:t>
            </a:r>
            <a:r>
              <a:rPr lang="en" sz="1333" b="1">
                <a:solidFill>
                  <a:srgbClr val="000000"/>
                </a:solidFill>
                <a:latin typeface="Calibri"/>
                <a:ea typeface="Calibri"/>
                <a:cs typeface="Calibri"/>
                <a:sym typeface="Calibri"/>
              </a:rPr>
              <a:t>statistic(s)</a:t>
            </a:r>
            <a:endParaRPr sz="1333" b="1">
              <a:latin typeface="Calibri"/>
              <a:ea typeface="Calibri"/>
              <a:cs typeface="Calibri"/>
              <a:sym typeface="Calibri"/>
            </a:endParaRPr>
          </a:p>
        </p:txBody>
      </p:sp>
      <p:grpSp>
        <p:nvGrpSpPr>
          <p:cNvPr id="87" name="Google Shape;87;p13"/>
          <p:cNvGrpSpPr/>
          <p:nvPr/>
        </p:nvGrpSpPr>
        <p:grpSpPr>
          <a:xfrm>
            <a:off x="1475221" y="1323335"/>
            <a:ext cx="664915" cy="1370068"/>
            <a:chOff x="692725" y="1198875"/>
            <a:chExt cx="389425" cy="832800"/>
          </a:xfrm>
        </p:grpSpPr>
        <p:pic>
          <p:nvPicPr>
            <p:cNvPr id="88" name="Google Shape;88;p13"/>
            <p:cNvPicPr preferRelativeResize="0"/>
            <p:nvPr/>
          </p:nvPicPr>
          <p:blipFill rotWithShape="1">
            <a:blip r:embed="rId3">
              <a:alphaModFix/>
              <a:duotone>
                <a:schemeClr val="accent2">
                  <a:shade val="45000"/>
                  <a:satMod val="135000"/>
                </a:schemeClr>
                <a:prstClr val="white"/>
              </a:duotone>
            </a:blip>
            <a:srcRect l="27089" r="26149"/>
            <a:stretch/>
          </p:blipFill>
          <p:spPr>
            <a:xfrm>
              <a:off x="692725" y="1198875"/>
              <a:ext cx="389425" cy="832800"/>
            </a:xfrm>
            <a:prstGeom prst="rect">
              <a:avLst/>
            </a:prstGeom>
            <a:noFill/>
            <a:ln>
              <a:noFill/>
            </a:ln>
          </p:spPr>
        </p:pic>
        <p:pic>
          <p:nvPicPr>
            <p:cNvPr id="89" name="Google Shape;89;p13"/>
            <p:cNvPicPr preferRelativeResize="0"/>
            <p:nvPr/>
          </p:nvPicPr>
          <p:blipFill rotWithShape="1">
            <a:blip r:embed="rId4">
              <a:alphaModFix/>
              <a:duotone>
                <a:schemeClr val="accent2">
                  <a:shade val="45000"/>
                  <a:satMod val="135000"/>
                </a:schemeClr>
                <a:prstClr val="white"/>
              </a:duotone>
            </a:blip>
            <a:srcRect l="39537" t="41565" r="39919" b="50357"/>
            <a:stretch/>
          </p:blipFill>
          <p:spPr>
            <a:xfrm>
              <a:off x="849225" y="1361075"/>
              <a:ext cx="80000" cy="32775"/>
            </a:xfrm>
            <a:prstGeom prst="rect">
              <a:avLst/>
            </a:prstGeom>
            <a:noFill/>
            <a:ln>
              <a:noFill/>
            </a:ln>
          </p:spPr>
        </p:pic>
      </p:grpSp>
      <p:sp>
        <p:nvSpPr>
          <p:cNvPr id="90" name="Google Shape;90;p13"/>
          <p:cNvSpPr/>
          <p:nvPr/>
        </p:nvSpPr>
        <p:spPr>
          <a:xfrm>
            <a:off x="1402093" y="4419558"/>
            <a:ext cx="1431122" cy="585141"/>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CE591D"/>
                </a:solidFill>
                <a:latin typeface="Calibri"/>
                <a:ea typeface="Calibri"/>
                <a:cs typeface="Calibri"/>
                <a:sym typeface="Calibri"/>
              </a:rPr>
              <a:t>Agent</a:t>
            </a:r>
            <a:endParaRPr sz="1333" dirty="0">
              <a:solidFill>
                <a:srgbClr val="CE591D"/>
              </a:solidFill>
              <a:latin typeface="Calibri"/>
              <a:ea typeface="Calibri"/>
              <a:cs typeface="Calibri"/>
              <a:sym typeface="Calibri"/>
            </a:endParaRPr>
          </a:p>
        </p:txBody>
      </p:sp>
      <p:sp>
        <p:nvSpPr>
          <p:cNvPr id="92" name="Google Shape;92;p13"/>
          <p:cNvSpPr/>
          <p:nvPr/>
        </p:nvSpPr>
        <p:spPr>
          <a:xfrm>
            <a:off x="690204" y="3500031"/>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CE591D"/>
                </a:solidFill>
                <a:latin typeface="Calibri"/>
                <a:ea typeface="Calibri"/>
                <a:cs typeface="Calibri"/>
                <a:sym typeface="Calibri"/>
              </a:rPr>
              <a:t>Environment</a:t>
            </a:r>
            <a:endParaRPr sz="1333" dirty="0">
              <a:solidFill>
                <a:srgbClr val="CE591D"/>
              </a:solidFill>
              <a:latin typeface="Calibri"/>
              <a:ea typeface="Calibri"/>
              <a:cs typeface="Calibri"/>
              <a:sym typeface="Calibri"/>
            </a:endParaRPr>
          </a:p>
        </p:txBody>
      </p:sp>
      <p:pic>
        <p:nvPicPr>
          <p:cNvPr id="70" name="Google Shape;70;p13"/>
          <p:cNvPicPr preferRelativeResize="0"/>
          <p:nvPr/>
        </p:nvPicPr>
        <p:blipFill>
          <a:blip r:embed="rId5">
            <a:alphaModFix/>
            <a:duotone>
              <a:schemeClr val="accent2">
                <a:shade val="45000"/>
                <a:satMod val="135000"/>
              </a:schemeClr>
              <a:prstClr val="white"/>
            </a:duotone>
          </a:blip>
          <a:stretch>
            <a:fillRect/>
          </a:stretch>
        </p:blipFill>
        <p:spPr>
          <a:xfrm>
            <a:off x="1171142" y="3029957"/>
            <a:ext cx="664903" cy="664873"/>
          </a:xfrm>
          <a:prstGeom prst="rect">
            <a:avLst/>
          </a:prstGeom>
          <a:noFill/>
          <a:ln>
            <a:noFill/>
          </a:ln>
        </p:spPr>
      </p:pic>
      <p:sp>
        <p:nvSpPr>
          <p:cNvPr id="100" name="Google Shape;100;p13"/>
          <p:cNvSpPr/>
          <p:nvPr/>
        </p:nvSpPr>
        <p:spPr>
          <a:xfrm>
            <a:off x="4034241" y="3796452"/>
            <a:ext cx="1626752" cy="33042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000000"/>
                </a:solidFill>
                <a:latin typeface="Calibri"/>
                <a:ea typeface="Calibri"/>
                <a:cs typeface="Calibri"/>
                <a:sym typeface="Calibri"/>
              </a:rPr>
              <a:t>Dataset </a:t>
            </a:r>
            <a:r>
              <a:rPr lang="en" sz="1333" dirty="0">
                <a:latin typeface="Calibri"/>
                <a:ea typeface="Calibri"/>
                <a:cs typeface="Calibri"/>
                <a:sym typeface="Calibri"/>
              </a:rPr>
              <a:t>St</a:t>
            </a:r>
            <a:r>
              <a:rPr lang="en" sz="1333" dirty="0">
                <a:solidFill>
                  <a:srgbClr val="000000"/>
                </a:solidFill>
                <a:latin typeface="Calibri"/>
                <a:ea typeface="Calibri"/>
                <a:cs typeface="Calibri"/>
                <a:sym typeface="Calibri"/>
              </a:rPr>
              <a:t>ore</a:t>
            </a:r>
            <a:endParaRPr sz="1333" dirty="0">
              <a:solidFill>
                <a:srgbClr val="000000"/>
              </a:solidFill>
              <a:latin typeface="Calibri"/>
              <a:ea typeface="Calibri"/>
              <a:cs typeface="Calibri"/>
              <a:sym typeface="Calibri"/>
            </a:endParaRPr>
          </a:p>
        </p:txBody>
      </p:sp>
      <p:pic>
        <p:nvPicPr>
          <p:cNvPr id="101" name="Google Shape;101;p13"/>
          <p:cNvPicPr preferRelativeResize="0"/>
          <p:nvPr/>
        </p:nvPicPr>
        <p:blipFill>
          <a:blip r:embed="rId6">
            <a:alphaModFix/>
          </a:blip>
          <a:stretch>
            <a:fillRect/>
          </a:stretch>
        </p:blipFill>
        <p:spPr>
          <a:xfrm>
            <a:off x="4356371" y="3012198"/>
            <a:ext cx="838103" cy="838103"/>
          </a:xfrm>
          <a:prstGeom prst="rect">
            <a:avLst/>
          </a:prstGeom>
          <a:noFill/>
          <a:ln>
            <a:noFill/>
          </a:ln>
        </p:spPr>
      </p:pic>
      <p:cxnSp>
        <p:nvCxnSpPr>
          <p:cNvPr id="102" name="Google Shape;102;p13"/>
          <p:cNvCxnSpPr>
            <a:endCxn id="101" idx="0"/>
          </p:cNvCxnSpPr>
          <p:nvPr/>
        </p:nvCxnSpPr>
        <p:spPr>
          <a:xfrm flipH="1">
            <a:off x="4775423" y="2487891"/>
            <a:ext cx="1217985" cy="524307"/>
          </a:xfrm>
          <a:prstGeom prst="bentConnector2">
            <a:avLst/>
          </a:prstGeom>
          <a:noFill/>
          <a:ln w="19050" cap="flat" cmpd="sng">
            <a:solidFill>
              <a:srgbClr val="000000"/>
            </a:solidFill>
            <a:prstDash val="solid"/>
            <a:round/>
            <a:headEnd type="none" w="med" len="med"/>
            <a:tailEnd type="triangle" w="med" len="med"/>
          </a:ln>
        </p:spPr>
      </p:cxnSp>
      <p:cxnSp>
        <p:nvCxnSpPr>
          <p:cNvPr id="103" name="Google Shape;103;p13"/>
          <p:cNvCxnSpPr/>
          <p:nvPr/>
        </p:nvCxnSpPr>
        <p:spPr>
          <a:xfrm rot="10800000">
            <a:off x="5993426" y="2114701"/>
            <a:ext cx="0" cy="380320"/>
          </a:xfrm>
          <a:prstGeom prst="straightConnector1">
            <a:avLst/>
          </a:prstGeom>
          <a:noFill/>
          <a:ln w="19050" cap="flat" cmpd="sng">
            <a:solidFill>
              <a:srgbClr val="000000"/>
            </a:solidFill>
            <a:prstDash val="solid"/>
            <a:round/>
            <a:headEnd type="none" w="med" len="med"/>
            <a:tailEnd type="none" w="med" len="med"/>
          </a:ln>
        </p:spPr>
      </p:cxnSp>
      <p:cxnSp>
        <p:nvCxnSpPr>
          <p:cNvPr id="106" name="Google Shape;106;p13"/>
          <p:cNvCxnSpPr/>
          <p:nvPr/>
        </p:nvCxnSpPr>
        <p:spPr>
          <a:xfrm rot="16200000">
            <a:off x="4226334" y="4232353"/>
            <a:ext cx="664793" cy="393011"/>
          </a:xfrm>
          <a:prstGeom prst="bentConnector3">
            <a:avLst>
              <a:gd name="adj1" fmla="val 0"/>
            </a:avLst>
          </a:prstGeom>
          <a:noFill/>
          <a:ln w="19050" cap="flat" cmpd="sng">
            <a:solidFill>
              <a:srgbClr val="000000"/>
            </a:solidFill>
            <a:prstDash val="solid"/>
            <a:round/>
            <a:headEnd type="none" w="med" len="med"/>
            <a:tailEnd type="triangle" w="med" len="med"/>
          </a:ln>
        </p:spPr>
      </p:cxnSp>
      <p:cxnSp>
        <p:nvCxnSpPr>
          <p:cNvPr id="107" name="Google Shape;107;p13"/>
          <p:cNvCxnSpPr>
            <a:stCxn id="75" idx="1"/>
            <a:endCxn id="101" idx="3"/>
          </p:cNvCxnSpPr>
          <p:nvPr/>
        </p:nvCxnSpPr>
        <p:spPr>
          <a:xfrm rot="10800000">
            <a:off x="5194456" y="3431267"/>
            <a:ext cx="885370" cy="0"/>
          </a:xfrm>
          <a:prstGeom prst="straightConnector1">
            <a:avLst/>
          </a:prstGeom>
          <a:noFill/>
          <a:ln w="19050" cap="flat" cmpd="sng">
            <a:solidFill>
              <a:srgbClr val="000000"/>
            </a:solidFill>
            <a:prstDash val="solid"/>
            <a:miter lim="800000"/>
            <a:headEnd type="triangle" w="med" len="med"/>
            <a:tailEnd type="diamond" w="sm" len="sm"/>
          </a:ln>
        </p:spPr>
      </p:cxnSp>
      <p:cxnSp>
        <p:nvCxnSpPr>
          <p:cNvPr id="108" name="Google Shape;108;p13"/>
          <p:cNvCxnSpPr>
            <a:stCxn id="66" idx="1"/>
            <a:endCxn id="88" idx="3"/>
          </p:cNvCxnSpPr>
          <p:nvPr/>
        </p:nvCxnSpPr>
        <p:spPr>
          <a:xfrm rot="10800000">
            <a:off x="2140065" y="2008570"/>
            <a:ext cx="846856" cy="1016665"/>
          </a:xfrm>
          <a:prstGeom prst="bentConnector3">
            <a:avLst>
              <a:gd name="adj1" fmla="val 31927"/>
            </a:avLst>
          </a:prstGeom>
          <a:noFill/>
          <a:ln w="19050" cap="flat" cmpd="sng">
            <a:solidFill>
              <a:srgbClr val="CE591D"/>
            </a:solidFill>
            <a:prstDash val="dash"/>
            <a:round/>
            <a:headEnd type="none" w="med" len="med"/>
            <a:tailEnd type="triangle" w="med" len="med"/>
          </a:ln>
        </p:spPr>
      </p:cxnSp>
      <p:sp>
        <p:nvSpPr>
          <p:cNvPr id="109" name="Google Shape;109;p13"/>
          <p:cNvSpPr/>
          <p:nvPr/>
        </p:nvSpPr>
        <p:spPr>
          <a:xfrm>
            <a:off x="4678613" y="4360200"/>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Task</a:t>
            </a:r>
            <a:r>
              <a:rPr lang="en" sz="1333">
                <a:solidFill>
                  <a:srgbClr val="000000"/>
                </a:solidFill>
                <a:latin typeface="Calibri"/>
                <a:ea typeface="Calibri"/>
                <a:cs typeface="Calibri"/>
                <a:sym typeface="Calibri"/>
              </a:rPr>
              <a:t> statistics</a:t>
            </a:r>
            <a:endParaRPr sz="1333">
              <a:solidFill>
                <a:srgbClr val="000000"/>
              </a:solidFill>
              <a:latin typeface="Calibri"/>
              <a:ea typeface="Calibri"/>
              <a:cs typeface="Calibri"/>
              <a:sym typeface="Calibri"/>
            </a:endParaRPr>
          </a:p>
        </p:txBody>
      </p:sp>
      <p:cxnSp>
        <p:nvCxnSpPr>
          <p:cNvPr id="110" name="Google Shape;110;p13"/>
          <p:cNvCxnSpPr/>
          <p:nvPr/>
        </p:nvCxnSpPr>
        <p:spPr>
          <a:xfrm rot="10800000">
            <a:off x="3752156" y="3378932"/>
            <a:ext cx="0" cy="642911"/>
          </a:xfrm>
          <a:prstGeom prst="straightConnector1">
            <a:avLst/>
          </a:prstGeom>
          <a:noFill/>
          <a:ln w="19050" cap="flat" cmpd="sng">
            <a:solidFill>
              <a:srgbClr val="CE591D"/>
            </a:solidFill>
            <a:prstDash val="solid"/>
            <a:miter lim="800000"/>
            <a:headEnd type="triangle" w="med" len="med"/>
            <a:tailEnd type="none" w="sm" len="sm"/>
          </a:ln>
        </p:spPr>
      </p:cxnSp>
      <p:sp>
        <p:nvSpPr>
          <p:cNvPr id="111" name="Google Shape;111;p13"/>
          <p:cNvSpPr/>
          <p:nvPr/>
        </p:nvSpPr>
        <p:spPr>
          <a:xfrm>
            <a:off x="2830100" y="3468598"/>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CE591D"/>
                </a:solidFill>
                <a:latin typeface="Calibri"/>
                <a:ea typeface="Calibri"/>
                <a:cs typeface="Calibri"/>
                <a:sym typeface="Calibri"/>
              </a:rPr>
              <a:t>Reward</a:t>
            </a:r>
            <a:endParaRPr sz="1333" dirty="0">
              <a:solidFill>
                <a:srgbClr val="CE591D"/>
              </a:solidFill>
              <a:latin typeface="Calibri"/>
              <a:ea typeface="Calibri"/>
              <a:cs typeface="Calibri"/>
              <a:sym typeface="Calibri"/>
            </a:endParaRPr>
          </a:p>
        </p:txBody>
      </p:sp>
      <p:grpSp>
        <p:nvGrpSpPr>
          <p:cNvPr id="113" name="Google Shape;113;p13"/>
          <p:cNvGrpSpPr/>
          <p:nvPr/>
        </p:nvGrpSpPr>
        <p:grpSpPr>
          <a:xfrm>
            <a:off x="1020035" y="4329257"/>
            <a:ext cx="885807" cy="885808"/>
            <a:chOff x="974775" y="3173750"/>
            <a:chExt cx="607200" cy="607200"/>
          </a:xfrm>
        </p:grpSpPr>
        <p:pic>
          <p:nvPicPr>
            <p:cNvPr id="114" name="Google Shape;114;p13"/>
            <p:cNvPicPr preferRelativeResize="0"/>
            <p:nvPr/>
          </p:nvPicPr>
          <p:blipFill>
            <a:blip r:embed="rId7">
              <a:alphaModFix/>
              <a:duotone>
                <a:schemeClr val="accent2">
                  <a:shade val="45000"/>
                  <a:satMod val="135000"/>
                </a:schemeClr>
                <a:prstClr val="white"/>
              </a:duotone>
            </a:blip>
            <a:stretch>
              <a:fillRect/>
            </a:stretch>
          </p:blipFill>
          <p:spPr>
            <a:xfrm>
              <a:off x="974775" y="3173750"/>
              <a:ext cx="607200" cy="607200"/>
            </a:xfrm>
            <a:prstGeom prst="rect">
              <a:avLst/>
            </a:prstGeom>
            <a:noFill/>
            <a:ln>
              <a:noFill/>
            </a:ln>
          </p:spPr>
        </p:pic>
        <p:pic>
          <p:nvPicPr>
            <p:cNvPr id="115" name="Google Shape;115;p13"/>
            <p:cNvPicPr preferRelativeResize="0"/>
            <p:nvPr/>
          </p:nvPicPr>
          <p:blipFill rotWithShape="1">
            <a:blip r:embed="rId8">
              <a:alphaModFix/>
              <a:duotone>
                <a:schemeClr val="accent2">
                  <a:shade val="45000"/>
                  <a:satMod val="135000"/>
                </a:schemeClr>
                <a:prstClr val="white"/>
              </a:duotone>
            </a:blip>
            <a:srcRect l="38786" t="9514" r="38902" b="81601"/>
            <a:stretch/>
          </p:blipFill>
          <p:spPr>
            <a:xfrm>
              <a:off x="1203975" y="3243900"/>
              <a:ext cx="148800" cy="59250"/>
            </a:xfrm>
            <a:prstGeom prst="rect">
              <a:avLst/>
            </a:prstGeom>
            <a:noFill/>
            <a:ln>
              <a:noFill/>
            </a:ln>
          </p:spPr>
        </p:pic>
      </p:grpSp>
      <p:sp>
        <p:nvSpPr>
          <p:cNvPr id="118" name="Google Shape;118;p13"/>
          <p:cNvSpPr/>
          <p:nvPr/>
        </p:nvSpPr>
        <p:spPr>
          <a:xfrm>
            <a:off x="2720610" y="4699765"/>
            <a:ext cx="2253907" cy="7571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CE591D"/>
                </a:solidFill>
                <a:latin typeface="Calibri"/>
                <a:ea typeface="Calibri"/>
                <a:cs typeface="Calibri"/>
                <a:sym typeface="Calibri"/>
              </a:rPr>
              <a:t>Task statistic tables</a:t>
            </a:r>
            <a:endParaRPr sz="1333" dirty="0">
              <a:solidFill>
                <a:srgbClr val="CE591D"/>
              </a:solidFill>
              <a:latin typeface="Calibri"/>
              <a:ea typeface="Calibri"/>
              <a:cs typeface="Calibri"/>
              <a:sym typeface="Calibri"/>
            </a:endParaRPr>
          </a:p>
        </p:txBody>
      </p:sp>
      <p:pic>
        <p:nvPicPr>
          <p:cNvPr id="119" name="Google Shape;119;p13"/>
          <p:cNvPicPr preferRelativeResize="0"/>
          <p:nvPr/>
        </p:nvPicPr>
        <p:blipFill>
          <a:blip r:embed="rId9">
            <a:alphaModFix/>
            <a:duotone>
              <a:schemeClr val="accent2">
                <a:shade val="45000"/>
                <a:satMod val="135000"/>
              </a:schemeClr>
              <a:prstClr val="white"/>
            </a:duotone>
          </a:blip>
          <a:stretch>
            <a:fillRect/>
          </a:stretch>
        </p:blipFill>
        <p:spPr>
          <a:xfrm>
            <a:off x="3349280" y="4056480"/>
            <a:ext cx="996533" cy="899468"/>
          </a:xfrm>
          <a:prstGeom prst="rect">
            <a:avLst/>
          </a:prstGeom>
          <a:noFill/>
          <a:ln>
            <a:noFill/>
          </a:ln>
        </p:spPr>
      </p:pic>
      <p:cxnSp>
        <p:nvCxnSpPr>
          <p:cNvPr id="120" name="Google Shape;120;p13"/>
          <p:cNvCxnSpPr/>
          <p:nvPr/>
        </p:nvCxnSpPr>
        <p:spPr>
          <a:xfrm>
            <a:off x="4803997" y="2757830"/>
            <a:ext cx="538749" cy="0"/>
          </a:xfrm>
          <a:prstGeom prst="straightConnector1">
            <a:avLst/>
          </a:prstGeom>
          <a:noFill/>
          <a:ln w="9525" cap="flat" cmpd="sng">
            <a:solidFill>
              <a:srgbClr val="000000"/>
            </a:solidFill>
            <a:prstDash val="dot"/>
            <a:round/>
            <a:headEnd type="none" w="med" len="med"/>
            <a:tailEnd type="none" w="med" len="med"/>
          </a:ln>
        </p:spPr>
      </p:cxnSp>
      <p:sp>
        <p:nvSpPr>
          <p:cNvPr id="122" name="Google Shape;122;p13"/>
          <p:cNvSpPr/>
          <p:nvPr/>
        </p:nvSpPr>
        <p:spPr>
          <a:xfrm>
            <a:off x="5084022" y="1579708"/>
            <a:ext cx="2531816" cy="566322"/>
          </a:xfrm>
          <a:prstGeom prst="rect">
            <a:avLst/>
          </a:prstGeom>
          <a:solidFill>
            <a:srgbClr val="EFEFEF"/>
          </a:solid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Multi-modal </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a:t>
            </a:r>
            <a:r>
              <a:rPr lang="en" sz="1333">
                <a:latin typeface="Calibri"/>
                <a:ea typeface="Calibri"/>
                <a:cs typeface="Calibri"/>
                <a:sym typeface="Calibri"/>
              </a:rPr>
              <a:t>F</a:t>
            </a:r>
            <a:r>
              <a:rPr lang="en" sz="1333">
                <a:solidFill>
                  <a:srgbClr val="000000"/>
                </a:solidFill>
                <a:latin typeface="Calibri"/>
                <a:ea typeface="Calibri"/>
                <a:cs typeface="Calibri"/>
                <a:sym typeface="Calibri"/>
              </a:rPr>
              <a:t>eature </a:t>
            </a:r>
            <a:r>
              <a:rPr lang="en" sz="1333">
                <a:latin typeface="Calibri"/>
                <a:ea typeface="Calibri"/>
                <a:cs typeface="Calibri"/>
                <a:sym typeface="Calibri"/>
              </a:rPr>
              <a:t>E</a:t>
            </a:r>
            <a:r>
              <a:rPr lang="en" sz="1333">
                <a:solidFill>
                  <a:srgbClr val="000000"/>
                </a:solidFill>
                <a:latin typeface="Calibri"/>
                <a:ea typeface="Calibri"/>
                <a:cs typeface="Calibri"/>
                <a:sym typeface="Calibri"/>
              </a:rPr>
              <a:t>xtraction </a:t>
            </a:r>
            <a:endParaRPr sz="1333">
              <a:solidFill>
                <a:srgbClr val="000000"/>
              </a:solidFill>
              <a:latin typeface="Calibri"/>
              <a:ea typeface="Calibri"/>
              <a:cs typeface="Calibri"/>
              <a:sym typeface="Calibri"/>
            </a:endParaRPr>
          </a:p>
        </p:txBody>
      </p:sp>
      <p:sp>
        <p:nvSpPr>
          <p:cNvPr id="123" name="Google Shape;123;p13"/>
          <p:cNvSpPr/>
          <p:nvPr/>
        </p:nvSpPr>
        <p:spPr>
          <a:xfrm>
            <a:off x="5036394" y="3461481"/>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Model</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Training</a:t>
            </a:r>
            <a:endParaRPr sz="1333">
              <a:latin typeface="Calibri"/>
              <a:ea typeface="Calibri"/>
              <a:cs typeface="Calibri"/>
              <a:sym typeface="Calibri"/>
            </a:endParaRPr>
          </a:p>
        </p:txBody>
      </p:sp>
      <p:sp>
        <p:nvSpPr>
          <p:cNvPr id="128" name="Google Shape;128;p13"/>
          <p:cNvSpPr/>
          <p:nvPr/>
        </p:nvSpPr>
        <p:spPr>
          <a:xfrm>
            <a:off x="2583352" y="2229512"/>
            <a:ext cx="1217985"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CE591D"/>
                </a:solidFill>
                <a:latin typeface="Calibri"/>
                <a:ea typeface="Calibri"/>
                <a:cs typeface="Calibri"/>
                <a:sym typeface="Calibri"/>
              </a:rPr>
              <a:t>Incentivize</a:t>
            </a:r>
            <a:endParaRPr sz="1333" dirty="0">
              <a:solidFill>
                <a:srgbClr val="CE591D"/>
              </a:solidFill>
              <a:latin typeface="Calibri"/>
              <a:ea typeface="Calibri"/>
              <a:cs typeface="Calibri"/>
              <a:sym typeface="Calibri"/>
            </a:endParaRPr>
          </a:p>
        </p:txBody>
      </p:sp>
      <p:grpSp>
        <p:nvGrpSpPr>
          <p:cNvPr id="125" name="Google Shape;125;p13"/>
          <p:cNvGrpSpPr/>
          <p:nvPr/>
        </p:nvGrpSpPr>
        <p:grpSpPr>
          <a:xfrm>
            <a:off x="5027705" y="2629088"/>
            <a:ext cx="2318143" cy="249024"/>
            <a:chOff x="3644225" y="1926425"/>
            <a:chExt cx="1545000" cy="170700"/>
          </a:xfrm>
        </p:grpSpPr>
        <p:sp>
          <p:nvSpPr>
            <p:cNvPr id="126" name="Google Shape;126;p13"/>
            <p:cNvSpPr/>
            <p:nvPr/>
          </p:nvSpPr>
          <p:spPr>
            <a:xfrm>
              <a:off x="3800694" y="1926425"/>
              <a:ext cx="1231800" cy="170700"/>
            </a:xfrm>
            <a:prstGeom prst="roundRect">
              <a:avLst>
                <a:gd name="adj" fmla="val 16667"/>
              </a:avLst>
            </a:prstGeom>
            <a:solidFill>
              <a:srgbClr val="F3F3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127;p13"/>
            <p:cNvSpPr/>
            <p:nvPr/>
          </p:nvSpPr>
          <p:spPr>
            <a:xfrm>
              <a:off x="3644225" y="1950425"/>
              <a:ext cx="1545000" cy="122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feature vector</a:t>
              </a:r>
              <a:endParaRPr sz="1333">
                <a:solidFill>
                  <a:srgbClr val="000000"/>
                </a:solidFill>
                <a:latin typeface="Calibri"/>
                <a:ea typeface="Calibri"/>
                <a:cs typeface="Calibri"/>
                <a:sym typeface="Calibri"/>
              </a:endParaRPr>
            </a:p>
          </p:txBody>
        </p:sp>
      </p:grpSp>
      <p:sp>
        <p:nvSpPr>
          <p:cNvPr id="48" name="TextBox 47">
            <a:extLst>
              <a:ext uri="{FF2B5EF4-FFF2-40B4-BE49-F238E27FC236}">
                <a16:creationId xmlns:a16="http://schemas.microsoft.com/office/drawing/2014/main" id="{F2A2D988-4D54-C046-B17D-102E58D1D9BD}"/>
              </a:ext>
            </a:extLst>
          </p:cNvPr>
          <p:cNvSpPr txBox="1"/>
          <p:nvPr/>
        </p:nvSpPr>
        <p:spPr>
          <a:xfrm>
            <a:off x="8719270" y="2410330"/>
            <a:ext cx="3266166" cy="1384995"/>
          </a:xfrm>
          <a:prstGeom prst="rect">
            <a:avLst/>
          </a:prstGeom>
          <a:noFill/>
        </p:spPr>
        <p:txBody>
          <a:bodyPr wrap="square" rtlCol="0">
            <a:spAutoFit/>
          </a:bodyPr>
          <a:lstStyle/>
          <a:p>
            <a:r>
              <a:rPr lang="en-US" sz="2800" dirty="0"/>
              <a:t>Designing the training task and experimental set-up</a:t>
            </a:r>
          </a:p>
        </p:txBody>
      </p:sp>
    </p:spTree>
    <p:extLst>
      <p:ext uri="{BB962C8B-B14F-4D97-AF65-F5344CB8AC3E}">
        <p14:creationId xmlns:p14="http://schemas.microsoft.com/office/powerpoint/2010/main" val="505108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firstview_demo (1)">
            <a:hlinkClick r:id="" action="ppaction://media"/>
            <a:extLst>
              <a:ext uri="{FF2B5EF4-FFF2-40B4-BE49-F238E27FC236}">
                <a16:creationId xmlns:a16="http://schemas.microsoft.com/office/drawing/2014/main" id="{F6F8FB70-3459-5B41-BC16-33BEFF530F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35" y="3175"/>
            <a:ext cx="11904663" cy="6858000"/>
          </a:xfrm>
          <a:prstGeom prst="rect">
            <a:avLst/>
          </a:prstGeom>
        </p:spPr>
      </p:pic>
    </p:spTree>
    <p:extLst>
      <p:ext uri="{BB962C8B-B14F-4D97-AF65-F5344CB8AC3E}">
        <p14:creationId xmlns:p14="http://schemas.microsoft.com/office/powerpoint/2010/main" val="412932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60399" y="779694"/>
            <a:ext cx="5471202" cy="5232112"/>
            <a:chOff x="6396933" y="774209"/>
            <a:chExt cx="5471202" cy="5232112"/>
          </a:xfrm>
        </p:grpSpPr>
        <p:pic>
          <p:nvPicPr>
            <p:cNvPr id="17" name="Google Shape;173;p22">
              <a:extLst>
                <a:ext uri="{FF2B5EF4-FFF2-40B4-BE49-F238E27FC236}">
                  <a16:creationId xmlns:a16="http://schemas.microsoft.com/office/drawing/2014/main" id="{4B97F3D4-DB63-CD40-939F-6D6F7CD32EEA}"/>
                </a:ext>
              </a:extLst>
            </p:cNvPr>
            <p:cNvPicPr preferRelativeResize="0"/>
            <p:nvPr/>
          </p:nvPicPr>
          <p:blipFill>
            <a:blip r:embed="rId2">
              <a:alphaModFix/>
            </a:blip>
            <a:stretch>
              <a:fillRect/>
            </a:stretch>
          </p:blipFill>
          <p:spPr>
            <a:xfrm>
              <a:off x="6453768" y="1805400"/>
              <a:ext cx="1285433" cy="1279069"/>
            </a:xfrm>
            <a:prstGeom prst="rect">
              <a:avLst/>
            </a:prstGeom>
            <a:noFill/>
            <a:ln>
              <a:noFill/>
            </a:ln>
          </p:spPr>
        </p:pic>
        <p:pic>
          <p:nvPicPr>
            <p:cNvPr id="18" name="Google Shape;174;p22">
              <a:extLst>
                <a:ext uri="{FF2B5EF4-FFF2-40B4-BE49-F238E27FC236}">
                  <a16:creationId xmlns:a16="http://schemas.microsoft.com/office/drawing/2014/main" id="{0966118A-7273-204C-8771-9791CA841396}"/>
                </a:ext>
              </a:extLst>
            </p:cNvPr>
            <p:cNvPicPr preferRelativeResize="0"/>
            <p:nvPr/>
          </p:nvPicPr>
          <p:blipFill>
            <a:blip r:embed="rId3">
              <a:alphaModFix/>
            </a:blip>
            <a:stretch>
              <a:fillRect/>
            </a:stretch>
          </p:blipFill>
          <p:spPr>
            <a:xfrm>
              <a:off x="6426718" y="4659135"/>
              <a:ext cx="1344333" cy="1337667"/>
            </a:xfrm>
            <a:prstGeom prst="rect">
              <a:avLst/>
            </a:prstGeom>
            <a:noFill/>
            <a:ln>
              <a:noFill/>
            </a:ln>
          </p:spPr>
        </p:pic>
        <p:pic>
          <p:nvPicPr>
            <p:cNvPr id="19" name="Google Shape;175;p22">
              <a:extLst>
                <a:ext uri="{FF2B5EF4-FFF2-40B4-BE49-F238E27FC236}">
                  <a16:creationId xmlns:a16="http://schemas.microsoft.com/office/drawing/2014/main" id="{8AA67CC1-5923-3941-B3BD-585B423CAAA9}"/>
                </a:ext>
              </a:extLst>
            </p:cNvPr>
            <p:cNvPicPr preferRelativeResize="0"/>
            <p:nvPr/>
          </p:nvPicPr>
          <p:blipFill>
            <a:blip r:embed="rId4">
              <a:alphaModFix/>
            </a:blip>
            <a:stretch>
              <a:fillRect/>
            </a:stretch>
          </p:blipFill>
          <p:spPr>
            <a:xfrm>
              <a:off x="7847084" y="1805400"/>
              <a:ext cx="1235067" cy="1241467"/>
            </a:xfrm>
            <a:prstGeom prst="rect">
              <a:avLst/>
            </a:prstGeom>
            <a:noFill/>
            <a:ln>
              <a:noFill/>
            </a:ln>
          </p:spPr>
        </p:pic>
        <p:pic>
          <p:nvPicPr>
            <p:cNvPr id="20" name="Google Shape;176;p22">
              <a:extLst>
                <a:ext uri="{FF2B5EF4-FFF2-40B4-BE49-F238E27FC236}">
                  <a16:creationId xmlns:a16="http://schemas.microsoft.com/office/drawing/2014/main" id="{1EC9B5BD-4C6F-CA4A-9039-12E602E7EAD1}"/>
                </a:ext>
              </a:extLst>
            </p:cNvPr>
            <p:cNvPicPr preferRelativeResize="0"/>
            <p:nvPr/>
          </p:nvPicPr>
          <p:blipFill>
            <a:blip r:embed="rId5">
              <a:alphaModFix/>
            </a:blip>
            <a:stretch>
              <a:fillRect/>
            </a:stretch>
          </p:blipFill>
          <p:spPr>
            <a:xfrm>
              <a:off x="6453768" y="3221934"/>
              <a:ext cx="1285433" cy="1292093"/>
            </a:xfrm>
            <a:prstGeom prst="rect">
              <a:avLst/>
            </a:prstGeom>
            <a:noFill/>
            <a:ln>
              <a:noFill/>
            </a:ln>
          </p:spPr>
        </p:pic>
        <p:pic>
          <p:nvPicPr>
            <p:cNvPr id="21" name="Google Shape;177;p22">
              <a:extLst>
                <a:ext uri="{FF2B5EF4-FFF2-40B4-BE49-F238E27FC236}">
                  <a16:creationId xmlns:a16="http://schemas.microsoft.com/office/drawing/2014/main" id="{123EC75D-A22B-5A4A-B4DF-4E8C0937CB86}"/>
                </a:ext>
              </a:extLst>
            </p:cNvPr>
            <p:cNvPicPr preferRelativeResize="0"/>
            <p:nvPr/>
          </p:nvPicPr>
          <p:blipFill>
            <a:blip r:embed="rId6">
              <a:alphaModFix/>
            </a:blip>
            <a:stretch>
              <a:fillRect/>
            </a:stretch>
          </p:blipFill>
          <p:spPr>
            <a:xfrm>
              <a:off x="9214900" y="1805400"/>
              <a:ext cx="1235067" cy="1235067"/>
            </a:xfrm>
            <a:prstGeom prst="rect">
              <a:avLst/>
            </a:prstGeom>
            <a:noFill/>
            <a:ln>
              <a:noFill/>
            </a:ln>
          </p:spPr>
        </p:pic>
        <p:pic>
          <p:nvPicPr>
            <p:cNvPr id="22" name="Google Shape;178;p22">
              <a:extLst>
                <a:ext uri="{FF2B5EF4-FFF2-40B4-BE49-F238E27FC236}">
                  <a16:creationId xmlns:a16="http://schemas.microsoft.com/office/drawing/2014/main" id="{4B72F958-722A-134D-AA76-D769C91751F7}"/>
                </a:ext>
              </a:extLst>
            </p:cNvPr>
            <p:cNvPicPr preferRelativeResize="0"/>
            <p:nvPr/>
          </p:nvPicPr>
          <p:blipFill>
            <a:blip r:embed="rId7">
              <a:alphaModFix/>
            </a:blip>
            <a:stretch>
              <a:fillRect/>
            </a:stretch>
          </p:blipFill>
          <p:spPr>
            <a:xfrm>
              <a:off x="10547533" y="1808418"/>
              <a:ext cx="1235067" cy="1229033"/>
            </a:xfrm>
            <a:prstGeom prst="rect">
              <a:avLst/>
            </a:prstGeom>
            <a:noFill/>
            <a:ln>
              <a:noFill/>
            </a:ln>
          </p:spPr>
        </p:pic>
        <p:pic>
          <p:nvPicPr>
            <p:cNvPr id="23" name="Google Shape;179;p22">
              <a:extLst>
                <a:ext uri="{FF2B5EF4-FFF2-40B4-BE49-F238E27FC236}">
                  <a16:creationId xmlns:a16="http://schemas.microsoft.com/office/drawing/2014/main" id="{8EB92CF3-5784-7940-B4FA-286CCE86FF53}"/>
                </a:ext>
              </a:extLst>
            </p:cNvPr>
            <p:cNvPicPr preferRelativeResize="0"/>
            <p:nvPr/>
          </p:nvPicPr>
          <p:blipFill>
            <a:blip r:embed="rId8">
              <a:alphaModFix/>
            </a:blip>
            <a:stretch>
              <a:fillRect/>
            </a:stretch>
          </p:blipFill>
          <p:spPr>
            <a:xfrm>
              <a:off x="7847101" y="3225268"/>
              <a:ext cx="1285433" cy="1285433"/>
            </a:xfrm>
            <a:prstGeom prst="rect">
              <a:avLst/>
            </a:prstGeom>
            <a:noFill/>
            <a:ln>
              <a:noFill/>
            </a:ln>
          </p:spPr>
        </p:pic>
        <p:pic>
          <p:nvPicPr>
            <p:cNvPr id="24" name="Google Shape;180;p22">
              <a:extLst>
                <a:ext uri="{FF2B5EF4-FFF2-40B4-BE49-F238E27FC236}">
                  <a16:creationId xmlns:a16="http://schemas.microsoft.com/office/drawing/2014/main" id="{1C05485B-458C-7543-82AF-984F51FFD8B1}"/>
                </a:ext>
              </a:extLst>
            </p:cNvPr>
            <p:cNvPicPr preferRelativeResize="0"/>
            <p:nvPr/>
          </p:nvPicPr>
          <p:blipFill>
            <a:blip r:embed="rId9">
              <a:alphaModFix/>
            </a:blip>
            <a:stretch>
              <a:fillRect/>
            </a:stretch>
          </p:blipFill>
          <p:spPr>
            <a:xfrm>
              <a:off x="9214901" y="3225266"/>
              <a:ext cx="1285433" cy="1285433"/>
            </a:xfrm>
            <a:prstGeom prst="rect">
              <a:avLst/>
            </a:prstGeom>
            <a:noFill/>
            <a:ln>
              <a:noFill/>
            </a:ln>
          </p:spPr>
        </p:pic>
        <p:pic>
          <p:nvPicPr>
            <p:cNvPr id="25" name="Google Shape;181;p22">
              <a:extLst>
                <a:ext uri="{FF2B5EF4-FFF2-40B4-BE49-F238E27FC236}">
                  <a16:creationId xmlns:a16="http://schemas.microsoft.com/office/drawing/2014/main" id="{DC31280C-6780-6948-BEE0-13CAB3255583}"/>
                </a:ext>
              </a:extLst>
            </p:cNvPr>
            <p:cNvPicPr preferRelativeResize="0"/>
            <p:nvPr/>
          </p:nvPicPr>
          <p:blipFill>
            <a:blip r:embed="rId10">
              <a:alphaModFix/>
            </a:blip>
            <a:stretch>
              <a:fillRect/>
            </a:stretch>
          </p:blipFill>
          <p:spPr>
            <a:xfrm>
              <a:off x="10582700" y="3250451"/>
              <a:ext cx="1235067" cy="1235067"/>
            </a:xfrm>
            <a:prstGeom prst="rect">
              <a:avLst/>
            </a:prstGeom>
            <a:noFill/>
            <a:ln>
              <a:noFill/>
            </a:ln>
          </p:spPr>
        </p:pic>
        <p:pic>
          <p:nvPicPr>
            <p:cNvPr id="26" name="Google Shape;182;p22">
              <a:extLst>
                <a:ext uri="{FF2B5EF4-FFF2-40B4-BE49-F238E27FC236}">
                  <a16:creationId xmlns:a16="http://schemas.microsoft.com/office/drawing/2014/main" id="{B26591A2-A09A-0140-A3ED-AC2987B4EC80}"/>
                </a:ext>
              </a:extLst>
            </p:cNvPr>
            <p:cNvPicPr preferRelativeResize="0"/>
            <p:nvPr/>
          </p:nvPicPr>
          <p:blipFill>
            <a:blip r:embed="rId11">
              <a:alphaModFix/>
            </a:blip>
            <a:stretch>
              <a:fillRect/>
            </a:stretch>
          </p:blipFill>
          <p:spPr>
            <a:xfrm>
              <a:off x="7835600" y="4669238"/>
              <a:ext cx="1344333" cy="1337083"/>
            </a:xfrm>
            <a:prstGeom prst="rect">
              <a:avLst/>
            </a:prstGeom>
            <a:noFill/>
            <a:ln>
              <a:noFill/>
            </a:ln>
          </p:spPr>
        </p:pic>
        <p:pic>
          <p:nvPicPr>
            <p:cNvPr id="27" name="Google Shape;183;p22">
              <a:extLst>
                <a:ext uri="{FF2B5EF4-FFF2-40B4-BE49-F238E27FC236}">
                  <a16:creationId xmlns:a16="http://schemas.microsoft.com/office/drawing/2014/main" id="{11C35886-CACC-EE42-93FE-F4E8AF31207B}"/>
                </a:ext>
              </a:extLst>
            </p:cNvPr>
            <p:cNvPicPr preferRelativeResize="0"/>
            <p:nvPr/>
          </p:nvPicPr>
          <p:blipFill>
            <a:blip r:embed="rId12">
              <a:alphaModFix/>
            </a:blip>
            <a:stretch>
              <a:fillRect/>
            </a:stretch>
          </p:blipFill>
          <p:spPr>
            <a:xfrm>
              <a:off x="9235167" y="4675622"/>
              <a:ext cx="1292300" cy="1298965"/>
            </a:xfrm>
            <a:prstGeom prst="rect">
              <a:avLst/>
            </a:prstGeom>
            <a:noFill/>
            <a:ln>
              <a:noFill/>
            </a:ln>
          </p:spPr>
        </p:pic>
        <p:pic>
          <p:nvPicPr>
            <p:cNvPr id="28" name="Google Shape;184;p22">
              <a:extLst>
                <a:ext uri="{FF2B5EF4-FFF2-40B4-BE49-F238E27FC236}">
                  <a16:creationId xmlns:a16="http://schemas.microsoft.com/office/drawing/2014/main" id="{DA0E1B4F-27AA-8149-8995-942DB888F522}"/>
                </a:ext>
              </a:extLst>
            </p:cNvPr>
            <p:cNvPicPr preferRelativeResize="0"/>
            <p:nvPr/>
          </p:nvPicPr>
          <p:blipFill>
            <a:blip r:embed="rId13">
              <a:alphaModFix/>
            </a:blip>
            <a:stretch>
              <a:fillRect/>
            </a:stretch>
          </p:blipFill>
          <p:spPr>
            <a:xfrm>
              <a:off x="10582701" y="4678656"/>
              <a:ext cx="1285433" cy="1285433"/>
            </a:xfrm>
            <a:prstGeom prst="rect">
              <a:avLst/>
            </a:prstGeom>
            <a:noFill/>
            <a:ln>
              <a:noFill/>
            </a:ln>
          </p:spPr>
        </p:pic>
        <p:sp>
          <p:nvSpPr>
            <p:cNvPr id="29" name="TextBox 28">
              <a:extLst>
                <a:ext uri="{FF2B5EF4-FFF2-40B4-BE49-F238E27FC236}">
                  <a16:creationId xmlns:a16="http://schemas.microsoft.com/office/drawing/2014/main" id="{E4D2CEA6-CE32-2047-A2B0-7A291789E7B5}"/>
                </a:ext>
              </a:extLst>
            </p:cNvPr>
            <p:cNvSpPr txBox="1"/>
            <p:nvPr/>
          </p:nvSpPr>
          <p:spPr>
            <a:xfrm>
              <a:off x="6396933" y="774209"/>
              <a:ext cx="5471202" cy="984885"/>
            </a:xfrm>
            <a:prstGeom prst="rect">
              <a:avLst/>
            </a:prstGeom>
            <a:noFill/>
          </p:spPr>
          <p:txBody>
            <a:bodyPr wrap="square" rtlCol="0">
              <a:spAutoFit/>
            </a:bodyPr>
            <a:lstStyle/>
            <a:p>
              <a:pPr algn="ctr"/>
              <a:r>
                <a:rPr lang="en-US" sz="5800" dirty="0"/>
                <a:t>Sample Reactions</a:t>
              </a:r>
            </a:p>
          </p:txBody>
        </p:sp>
      </p:grpSp>
    </p:spTree>
    <p:extLst>
      <p:ext uri="{BB962C8B-B14F-4D97-AF65-F5344CB8AC3E}">
        <p14:creationId xmlns:p14="http://schemas.microsoft.com/office/powerpoint/2010/main" val="703221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hidden="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42DFDC7-EC62-EF49-97D0-EF4C3FC090B1}"/>
              </a:ext>
            </a:extLst>
          </p:cNvPr>
          <p:cNvSpPr txBox="1"/>
          <p:nvPr/>
        </p:nvSpPr>
        <p:spPr>
          <a:xfrm>
            <a:off x="1512443" y="691153"/>
            <a:ext cx="9192070" cy="3662541"/>
          </a:xfrm>
          <a:prstGeom prst="rect">
            <a:avLst/>
          </a:prstGeom>
          <a:noFill/>
        </p:spPr>
        <p:txBody>
          <a:bodyPr wrap="square" rtlCol="0">
            <a:spAutoFit/>
          </a:bodyPr>
          <a:lstStyle/>
          <a:p>
            <a:pPr algn="ctr"/>
            <a:r>
              <a:rPr lang="en-US" sz="4000" b="1" u="sng" dirty="0">
                <a:latin typeface="+mj-lt"/>
              </a:rPr>
              <a:t>Instantiating EMPATHIC</a:t>
            </a:r>
          </a:p>
          <a:p>
            <a:pPr algn="ctr"/>
            <a:br>
              <a:rPr lang="en-US" sz="7200" dirty="0">
                <a:latin typeface="+mj-lt"/>
              </a:rPr>
            </a:br>
            <a:r>
              <a:rPr lang="en-US" sz="6000" dirty="0">
                <a:latin typeface="+mj-lt"/>
              </a:rPr>
              <a:t>Human exploration of the data</a:t>
            </a:r>
          </a:p>
        </p:txBody>
      </p:sp>
    </p:spTree>
    <p:extLst>
      <p:ext uri="{BB962C8B-B14F-4D97-AF65-F5344CB8AC3E}">
        <p14:creationId xmlns:p14="http://schemas.microsoft.com/office/powerpoint/2010/main" val="122040626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4EDE9-833D-B64F-ACC6-20AAF7C43BC0}"/>
              </a:ext>
            </a:extLst>
          </p:cNvPr>
          <p:cNvSpPr>
            <a:spLocks noGrp="1"/>
          </p:cNvSpPr>
          <p:nvPr>
            <p:ph type="title"/>
          </p:nvPr>
        </p:nvSpPr>
        <p:spPr>
          <a:xfrm>
            <a:off x="344623" y="320675"/>
            <a:ext cx="11407487" cy="1325563"/>
          </a:xfrm>
        </p:spPr>
        <p:txBody>
          <a:bodyPr>
            <a:normAutofit/>
          </a:bodyPr>
          <a:lstStyle/>
          <a:p>
            <a:r>
              <a:rPr lang="en-US" sz="5400" dirty="0"/>
              <a:t>Human Proxy Experiment</a:t>
            </a:r>
          </a:p>
        </p:txBody>
      </p:sp>
      <p:sp>
        <p:nvSpPr>
          <p:cNvPr id="16" name="Rectangle 15">
            <a:extLst>
              <a:ext uri="{FF2B5EF4-FFF2-40B4-BE49-F238E27FC236}">
                <a16:creationId xmlns:a16="http://schemas.microsoft.com/office/drawing/2014/main" id="{6D19922F-AD68-4E94-85E8-0AA44A1B1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3F3AF379-D8C7-EF4B-98D3-819DCD2A88DB}"/>
              </a:ext>
            </a:extLst>
          </p:cNvPr>
          <p:cNvGrpSpPr/>
          <p:nvPr/>
        </p:nvGrpSpPr>
        <p:grpSpPr>
          <a:xfrm>
            <a:off x="344624" y="2194189"/>
            <a:ext cx="11407487" cy="3614211"/>
            <a:chOff x="-18781" y="2044905"/>
            <a:chExt cx="11913069" cy="3774393"/>
          </a:xfrm>
        </p:grpSpPr>
        <p:pic>
          <p:nvPicPr>
            <p:cNvPr id="7" name="Content Placeholder 4" descr="A screenshot of a cell phone&#10;&#10;Description automatically generated">
              <a:extLst>
                <a:ext uri="{FF2B5EF4-FFF2-40B4-BE49-F238E27FC236}">
                  <a16:creationId xmlns:a16="http://schemas.microsoft.com/office/drawing/2014/main" id="{577CA87E-2AAE-5141-BDFD-7009134277E2}"/>
                </a:ext>
              </a:extLst>
            </p:cNvPr>
            <p:cNvPicPr>
              <a:picLocks noChangeAspect="1"/>
            </p:cNvPicPr>
            <p:nvPr/>
          </p:nvPicPr>
          <p:blipFill rotWithShape="1">
            <a:blip r:embed="rId3"/>
            <a:srcRect l="1941" t="3872" b="54611"/>
            <a:stretch/>
          </p:blipFill>
          <p:spPr>
            <a:xfrm>
              <a:off x="316674" y="2044905"/>
              <a:ext cx="11577614" cy="1786270"/>
            </a:xfrm>
            <a:prstGeom prst="rect">
              <a:avLst/>
            </a:prstGeom>
          </p:spPr>
        </p:pic>
        <p:pic>
          <p:nvPicPr>
            <p:cNvPr id="8" name="Content Placeholder 4" descr="A screenshot of a cell phone&#10;&#10;Description automatically generated">
              <a:extLst>
                <a:ext uri="{FF2B5EF4-FFF2-40B4-BE49-F238E27FC236}">
                  <a16:creationId xmlns:a16="http://schemas.microsoft.com/office/drawing/2014/main" id="{7018D421-69B1-C74D-A482-FE818B3A82C3}"/>
                </a:ext>
              </a:extLst>
            </p:cNvPr>
            <p:cNvPicPr>
              <a:picLocks noChangeAspect="1"/>
            </p:cNvPicPr>
            <p:nvPr/>
          </p:nvPicPr>
          <p:blipFill rotWithShape="1">
            <a:blip r:embed="rId3"/>
            <a:srcRect t="53791"/>
            <a:stretch/>
          </p:blipFill>
          <p:spPr>
            <a:xfrm>
              <a:off x="-18781" y="3831175"/>
              <a:ext cx="11806744" cy="1988123"/>
            </a:xfrm>
            <a:prstGeom prst="rect">
              <a:avLst/>
            </a:prstGeom>
          </p:spPr>
        </p:pic>
      </p:grpSp>
    </p:spTree>
    <p:extLst>
      <p:ext uri="{BB962C8B-B14F-4D97-AF65-F5344CB8AC3E}">
        <p14:creationId xmlns:p14="http://schemas.microsoft.com/office/powerpoint/2010/main" val="939904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beAXs8M1FB 1">
            <a:hlinkClick r:id="" action="ppaction://media"/>
            <a:extLst>
              <a:ext uri="{FF2B5EF4-FFF2-40B4-BE49-F238E27FC236}">
                <a16:creationId xmlns:a16="http://schemas.microsoft.com/office/drawing/2014/main" id="{BF90DFDB-F480-0848-B394-86E9E37BC4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000" y="11875"/>
            <a:ext cx="12001500" cy="6858000"/>
          </a:xfrm>
          <a:prstGeom prst="rect">
            <a:avLst/>
          </a:prstGeom>
        </p:spPr>
      </p:pic>
    </p:spTree>
    <p:extLst>
      <p:ext uri="{BB962C8B-B14F-4D97-AF65-F5344CB8AC3E}">
        <p14:creationId xmlns:p14="http://schemas.microsoft.com/office/powerpoint/2010/main" val="241589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looking at a computer&#10;&#10;Description automatically generated">
            <a:extLst>
              <a:ext uri="{FF2B5EF4-FFF2-40B4-BE49-F238E27FC236}">
                <a16:creationId xmlns:a16="http://schemas.microsoft.com/office/drawing/2014/main" id="{15F00E96-89EB-0340-8C25-6043C50B0678}"/>
              </a:ext>
            </a:extLst>
          </p:cNvPr>
          <p:cNvPicPr>
            <a:picLocks noChangeAspect="1"/>
          </p:cNvPicPr>
          <p:nvPr/>
        </p:nvPicPr>
        <p:blipFill rotWithShape="1">
          <a:blip r:embed="rId2"/>
          <a:srcRect b="8537"/>
          <a:stretch/>
        </p:blipFill>
        <p:spPr>
          <a:xfrm>
            <a:off x="20" y="10"/>
            <a:ext cx="12191980" cy="6857990"/>
          </a:xfrm>
          <a:prstGeom prst="rect">
            <a:avLst/>
          </a:prstGeom>
        </p:spPr>
      </p:pic>
      <p:sp>
        <p:nvSpPr>
          <p:cNvPr id="10" name="TextBox 9">
            <a:extLst>
              <a:ext uri="{FF2B5EF4-FFF2-40B4-BE49-F238E27FC236}">
                <a16:creationId xmlns:a16="http://schemas.microsoft.com/office/drawing/2014/main" id="{42817252-F3FF-754F-8D83-C3AB85BCE99A}"/>
              </a:ext>
            </a:extLst>
          </p:cNvPr>
          <p:cNvSpPr txBox="1"/>
          <p:nvPr/>
        </p:nvSpPr>
        <p:spPr>
          <a:xfrm>
            <a:off x="9412049" y="6573062"/>
            <a:ext cx="2807885" cy="276999"/>
          </a:xfrm>
          <a:prstGeom prst="rect">
            <a:avLst/>
          </a:prstGeom>
          <a:noFill/>
        </p:spPr>
        <p:txBody>
          <a:bodyPr wrap="none" rtlCol="0">
            <a:spAutoFit/>
          </a:bodyPr>
          <a:lstStyle/>
          <a:p>
            <a:r>
              <a:rPr lang="en-US" sz="1200" dirty="0">
                <a:solidFill>
                  <a:schemeClr val="bg1">
                    <a:lumMod val="85000"/>
                  </a:schemeClr>
                </a:solidFill>
              </a:rPr>
              <a:t>Photo by </a:t>
            </a:r>
            <a:r>
              <a:rPr lang="en-US" sz="1200" dirty="0" err="1">
                <a:solidFill>
                  <a:schemeClr val="bg1">
                    <a:lumMod val="85000"/>
                  </a:schemeClr>
                </a:solidFill>
              </a:rPr>
              <a:t>www.amtec.us.com</a:t>
            </a:r>
            <a:r>
              <a:rPr lang="en-US" sz="1200" dirty="0">
                <a:solidFill>
                  <a:schemeClr val="bg1">
                    <a:lumMod val="85000"/>
                  </a:schemeClr>
                </a:solidFill>
              </a:rPr>
              <a:t>  (CC license)</a:t>
            </a:r>
          </a:p>
        </p:txBody>
      </p:sp>
    </p:spTree>
    <p:extLst>
      <p:ext uri="{BB962C8B-B14F-4D97-AF65-F5344CB8AC3E}">
        <p14:creationId xmlns:p14="http://schemas.microsoft.com/office/powerpoint/2010/main" val="1045393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F4EDE9-833D-B64F-ACC6-20AAF7C43BC0}"/>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Results of the Human Proxy Experiment</a:t>
            </a:r>
          </a:p>
        </p:txBody>
      </p:sp>
      <p:cxnSp>
        <p:nvCxnSpPr>
          <p:cNvPr id="16" name="Straight Connector 15" hidden="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5865484" y="198345"/>
            <a:ext cx="5823734" cy="4578822"/>
          </a:xfrm>
          <a:prstGeom prst="rect">
            <a:avLst/>
          </a:prstGeom>
        </p:spPr>
      </p:pic>
      <p:sp>
        <p:nvSpPr>
          <p:cNvPr id="5" name="Rectangle 4"/>
          <p:cNvSpPr/>
          <p:nvPr/>
        </p:nvSpPr>
        <p:spPr>
          <a:xfrm>
            <a:off x="5865484" y="4932612"/>
            <a:ext cx="5823734" cy="1200329"/>
          </a:xfrm>
          <a:prstGeom prst="rect">
            <a:avLst/>
          </a:prstGeom>
        </p:spPr>
        <p:txBody>
          <a:bodyPr wrap="square">
            <a:spAutoFit/>
          </a:bodyPr>
          <a:lstStyle/>
          <a:p>
            <a:r>
              <a:rPr lang="en-US" sz="2400" dirty="0">
                <a:latin typeface="Arial" panose="020B0604020202020204" pitchFamily="34" charset="0"/>
              </a:rPr>
              <a:t>Average Kendall’s </a:t>
            </a:r>
            <a:r>
              <a:rPr lang="en-US" sz="2400" dirty="0"/>
              <a:t>τ  </a:t>
            </a:r>
            <a:r>
              <a:rPr lang="en-US" sz="2400" dirty="0">
                <a:latin typeface="Arial" panose="020B0604020202020204" pitchFamily="34" charset="0"/>
              </a:rPr>
              <a:t>scores across subjects; a baseline that randomly picks rankings has an expected</a:t>
            </a:r>
            <a:r>
              <a:rPr lang="en-US" sz="2400" dirty="0"/>
              <a:t> τ </a:t>
            </a:r>
            <a:r>
              <a:rPr lang="en-US" sz="2400" dirty="0">
                <a:latin typeface="Arial" panose="020B0604020202020204" pitchFamily="34" charset="0"/>
              </a:rPr>
              <a:t>of 0.</a:t>
            </a:r>
            <a:endParaRPr lang="en-US" sz="2400" dirty="0"/>
          </a:p>
        </p:txBody>
      </p:sp>
    </p:spTree>
    <p:extLst>
      <p:ext uri="{BB962C8B-B14F-4D97-AF65-F5344CB8AC3E}">
        <p14:creationId xmlns:p14="http://schemas.microsoft.com/office/powerpoint/2010/main" val="1148151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F4EDE9-833D-B64F-ACC6-20AAF7C43BC0}"/>
              </a:ext>
            </a:extLst>
          </p:cNvPr>
          <p:cNvSpPr>
            <a:spLocks noGrp="1"/>
          </p:cNvSpPr>
          <p:nvPr>
            <p:ph type="title"/>
          </p:nvPr>
        </p:nvSpPr>
        <p:spPr>
          <a:xfrm>
            <a:off x="674237" y="2198914"/>
            <a:ext cx="3657600" cy="213359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Human Exploration of Data</a:t>
            </a:r>
          </a:p>
        </p:txBody>
      </p:sp>
      <p:cxnSp>
        <p:nvCxnSpPr>
          <p:cNvPr id="16" name="Straight Connector 15" hidden="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6544" y="764645"/>
            <a:ext cx="7029894" cy="186937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664" y="2708153"/>
            <a:ext cx="7029894" cy="3495311"/>
          </a:xfrm>
          <a:prstGeom prst="rect">
            <a:avLst/>
          </a:prstGeom>
        </p:spPr>
      </p:pic>
      <p:sp>
        <p:nvSpPr>
          <p:cNvPr id="13" name="Rectangle 12"/>
          <p:cNvSpPr/>
          <p:nvPr/>
        </p:nvSpPr>
        <p:spPr>
          <a:xfrm>
            <a:off x="5870782" y="321177"/>
            <a:ext cx="5886450" cy="369332"/>
          </a:xfrm>
          <a:prstGeom prst="rect">
            <a:avLst/>
          </a:prstGeom>
        </p:spPr>
        <p:txBody>
          <a:bodyPr wrap="square">
            <a:spAutoFit/>
          </a:bodyPr>
          <a:lstStyle/>
          <a:p>
            <a:pPr algn="ctr"/>
            <a:r>
              <a:rPr lang="en-US" dirty="0">
                <a:latin typeface="Arial" panose="020B0604020202020204" pitchFamily="34" charset="0"/>
              </a:rPr>
              <a:t>Aggregated reward events around </a:t>
            </a:r>
            <a:r>
              <a:rPr lang="en-US" b="1" dirty="0">
                <a:latin typeface="Arial" panose="020B0604020202020204" pitchFamily="34" charset="0"/>
              </a:rPr>
              <a:t>annotated</a:t>
            </a:r>
            <a:r>
              <a:rPr lang="en-US" dirty="0">
                <a:latin typeface="Arial" panose="020B0604020202020204" pitchFamily="34" charset="0"/>
              </a:rPr>
              <a:t> reactions</a:t>
            </a:r>
            <a:endParaRPr lang="en-US" dirty="0"/>
          </a:p>
        </p:txBody>
      </p:sp>
    </p:spTree>
    <p:extLst>
      <p:ext uri="{BB962C8B-B14F-4D97-AF65-F5344CB8AC3E}">
        <p14:creationId xmlns:p14="http://schemas.microsoft.com/office/powerpoint/2010/main" val="3899161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hidden="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5454017" y="1954802"/>
            <a:ext cx="5886450" cy="8325939"/>
            <a:chOff x="5454017" y="3659545"/>
            <a:chExt cx="5886450" cy="8325939"/>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r="42021" b="7669"/>
            <a:stretch/>
          </p:blipFill>
          <p:spPr>
            <a:xfrm>
              <a:off x="8969214" y="9494897"/>
              <a:ext cx="1923513" cy="2490587"/>
            </a:xfrm>
            <a:prstGeom prst="rect">
              <a:avLst/>
            </a:prstGeom>
          </p:spPr>
        </p:pic>
        <p:sp>
          <p:nvSpPr>
            <p:cNvPr id="8" name="Rectangle 7"/>
            <p:cNvSpPr/>
            <p:nvPr/>
          </p:nvSpPr>
          <p:spPr>
            <a:xfrm>
              <a:off x="8914357" y="9037088"/>
              <a:ext cx="2033226" cy="369332"/>
            </a:xfrm>
            <a:prstGeom prst="rect">
              <a:avLst/>
            </a:prstGeom>
          </p:spPr>
          <p:txBody>
            <a:bodyPr wrap="square">
              <a:spAutoFit/>
            </a:bodyPr>
            <a:lstStyle/>
            <a:p>
              <a:pPr algn="ctr"/>
              <a:r>
                <a:rPr lang="en-US" dirty="0">
                  <a:latin typeface="Arial" panose="020B0604020202020204" pitchFamily="34" charset="0"/>
                </a:rPr>
                <a:t>Reaction Window</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031" y="4121957"/>
              <a:ext cx="5070423" cy="2485984"/>
            </a:xfrm>
            <a:prstGeom prst="rect">
              <a:avLst/>
            </a:prstGeom>
          </p:spPr>
        </p:pic>
        <p:sp>
          <p:nvSpPr>
            <p:cNvPr id="12" name="Rectangle 11"/>
            <p:cNvSpPr/>
            <p:nvPr/>
          </p:nvSpPr>
          <p:spPr>
            <a:xfrm>
              <a:off x="5454017" y="3659545"/>
              <a:ext cx="5886450" cy="369332"/>
            </a:xfrm>
            <a:prstGeom prst="rect">
              <a:avLst/>
            </a:prstGeom>
          </p:spPr>
          <p:txBody>
            <a:bodyPr wrap="square">
              <a:spAutoFit/>
            </a:bodyPr>
            <a:lstStyle/>
            <a:p>
              <a:pPr algn="ctr"/>
              <a:r>
                <a:rPr lang="en-US" dirty="0">
                  <a:latin typeface="Arial" panose="020B0604020202020204" pitchFamily="34" charset="0"/>
                </a:rPr>
                <a:t>Annotated social cues (proportion)</a:t>
              </a:r>
              <a:endParaRPr lang="en-US" dirty="0"/>
            </a:p>
          </p:txBody>
        </p:sp>
      </p:grpSp>
      <p:sp>
        <p:nvSpPr>
          <p:cNvPr id="13" name="Title 1">
            <a:extLst>
              <a:ext uri="{FF2B5EF4-FFF2-40B4-BE49-F238E27FC236}">
                <a16:creationId xmlns:a16="http://schemas.microsoft.com/office/drawing/2014/main" id="{3CA34949-E115-974C-9BC3-AECB522AC783}"/>
              </a:ext>
            </a:extLst>
          </p:cNvPr>
          <p:cNvSpPr txBox="1">
            <a:spLocks/>
          </p:cNvSpPr>
          <p:nvPr/>
        </p:nvSpPr>
        <p:spPr>
          <a:xfrm>
            <a:off x="674237" y="2198914"/>
            <a:ext cx="3657600" cy="21335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FFFFFF"/>
                </a:solidFill>
              </a:rPr>
              <a:t>Human Exploration of Data</a:t>
            </a:r>
            <a:endParaRPr lang="en-US" sz="4800" dirty="0">
              <a:solidFill>
                <a:srgbClr val="FFFFFF"/>
              </a:solidFill>
            </a:endParaRPr>
          </a:p>
        </p:txBody>
      </p:sp>
    </p:spTree>
    <p:extLst>
      <p:ext uri="{BB962C8B-B14F-4D97-AF65-F5344CB8AC3E}">
        <p14:creationId xmlns:p14="http://schemas.microsoft.com/office/powerpoint/2010/main" val="421971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hidden="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42DFDC7-EC62-EF49-97D0-EF4C3FC090B1}"/>
              </a:ext>
            </a:extLst>
          </p:cNvPr>
          <p:cNvSpPr txBox="1"/>
          <p:nvPr/>
        </p:nvSpPr>
        <p:spPr>
          <a:xfrm>
            <a:off x="1512443" y="691153"/>
            <a:ext cx="9192070" cy="3662541"/>
          </a:xfrm>
          <a:prstGeom prst="rect">
            <a:avLst/>
          </a:prstGeom>
          <a:noFill/>
        </p:spPr>
        <p:txBody>
          <a:bodyPr wrap="square" rtlCol="0">
            <a:spAutoFit/>
          </a:bodyPr>
          <a:lstStyle/>
          <a:p>
            <a:pPr algn="ctr"/>
            <a:r>
              <a:rPr lang="en-US" sz="4000" b="1" u="sng" dirty="0">
                <a:latin typeface="+mj-lt"/>
              </a:rPr>
              <a:t>Instantiating EMPATHIC</a:t>
            </a:r>
          </a:p>
          <a:p>
            <a:pPr algn="ctr"/>
            <a:br>
              <a:rPr lang="en-US" sz="7200" dirty="0">
                <a:latin typeface="+mj-lt"/>
              </a:rPr>
            </a:br>
            <a:r>
              <a:rPr lang="en-US" sz="6000" dirty="0">
                <a:latin typeface="+mj-lt"/>
              </a:rPr>
              <a:t>Overview of creating and using the reaction mapping</a:t>
            </a:r>
          </a:p>
        </p:txBody>
      </p:sp>
    </p:spTree>
    <p:extLst>
      <p:ext uri="{BB962C8B-B14F-4D97-AF65-F5344CB8AC3E}">
        <p14:creationId xmlns:p14="http://schemas.microsoft.com/office/powerpoint/2010/main" val="947041739"/>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9319479" y="1349867"/>
            <a:ext cx="2694067" cy="3975443"/>
          </a:xfrm>
          <a:prstGeom prst="rect">
            <a:avLst/>
          </a:prstGeom>
          <a:solidFill>
            <a:srgbClr val="EDEDED"/>
          </a:solidFill>
          <a:ln w="9525" cap="flat" cmpd="sng" algn="ctr">
            <a:noFill/>
            <a:prstDash val="solid"/>
          </a:ln>
          <a:effectLst/>
        </p:spPr>
        <p:txBody>
          <a:bodyPr rtlCol="0" anchor="t"/>
          <a:lstStyle/>
          <a:p>
            <a:pPr defTabSz="1016264"/>
            <a:r>
              <a:rPr lang="en-US" sz="1556" kern="0" dirty="0">
                <a:solidFill>
                  <a:srgbClr val="000000"/>
                </a:solidFill>
              </a:rPr>
              <a:t>	          Reactions</a:t>
            </a:r>
          </a:p>
          <a:p>
            <a:pPr defTabSz="1016264"/>
            <a:endParaRPr lang="en-US" sz="1556" kern="0" dirty="0">
              <a:solidFill>
                <a:srgbClr val="000000"/>
              </a:solidFill>
            </a:endParaRPr>
          </a:p>
          <a:p>
            <a:pPr defTabSz="1016264"/>
            <a:endParaRPr lang="en-US" sz="1556" kern="0" dirty="0">
              <a:solidFill>
                <a:srgbClr val="000000"/>
              </a:solidFill>
            </a:endParaRPr>
          </a:p>
          <a:p>
            <a:pPr defTabSz="1016264"/>
            <a:endParaRPr lang="en-US" sz="1556" kern="0" dirty="0">
              <a:solidFill>
                <a:srgbClr val="000000"/>
              </a:solidFill>
            </a:endParaRPr>
          </a:p>
          <a:p>
            <a:pPr defTabSz="1016264"/>
            <a:endParaRPr lang="en-US" sz="1556" kern="0" dirty="0">
              <a:solidFill>
                <a:srgbClr val="000000"/>
              </a:solidFill>
            </a:endParaRPr>
          </a:p>
          <a:p>
            <a:pPr defTabSz="1016264"/>
            <a:endParaRPr lang="en-US" sz="1556" kern="0" dirty="0">
              <a:solidFill>
                <a:srgbClr val="000000"/>
              </a:solidFill>
            </a:endParaRPr>
          </a:p>
          <a:p>
            <a:pPr defTabSz="1016264"/>
            <a:endParaRPr lang="en-US" sz="1556" kern="0" dirty="0">
              <a:solidFill>
                <a:srgbClr val="000000"/>
              </a:solidFill>
            </a:endParaRPr>
          </a:p>
          <a:p>
            <a:pPr defTabSz="1016264"/>
            <a:endParaRPr lang="en-US" sz="1556" kern="0" dirty="0">
              <a:solidFill>
                <a:srgbClr val="000000"/>
              </a:solidFill>
            </a:endParaRPr>
          </a:p>
          <a:p>
            <a:pPr defTabSz="1016264"/>
            <a:endParaRPr lang="en-US" sz="1000" kern="0" dirty="0">
              <a:solidFill>
                <a:srgbClr val="000000"/>
              </a:solidFill>
            </a:endParaRPr>
          </a:p>
          <a:p>
            <a:pPr defTabSz="1016264"/>
            <a:endParaRPr lang="en-US" sz="1000" kern="0" dirty="0">
              <a:solidFill>
                <a:srgbClr val="000000"/>
              </a:solidFill>
            </a:endParaRPr>
          </a:p>
        </p:txBody>
      </p:sp>
      <p:sp>
        <p:nvSpPr>
          <p:cNvPr id="33" name="Rectangle 32"/>
          <p:cNvSpPr/>
          <p:nvPr/>
        </p:nvSpPr>
        <p:spPr>
          <a:xfrm>
            <a:off x="4040822" y="1349866"/>
            <a:ext cx="5034740" cy="3534156"/>
          </a:xfrm>
          <a:prstGeom prst="rect">
            <a:avLst/>
          </a:prstGeom>
          <a:solidFill>
            <a:schemeClr val="accent3">
              <a:lumMod val="20000"/>
              <a:lumOff val="80000"/>
            </a:schemeClr>
          </a:solidFill>
          <a:ln w="9525" cap="flat" cmpd="sng" algn="ctr">
            <a:noFill/>
            <a:prstDash val="solid"/>
          </a:ln>
          <a:effectLst/>
        </p:spPr>
        <p:txBody>
          <a:bodyPr rtlCol="0" anchor="t"/>
          <a:lstStyle/>
          <a:p>
            <a:pPr defTabSz="1016264"/>
            <a:r>
              <a:rPr lang="en-US" sz="1556" kern="0" dirty="0">
                <a:solidFill>
                  <a:srgbClr val="000000"/>
                </a:solidFill>
              </a:rPr>
              <a:t>RL-stat (e.g. reward) classifier</a:t>
            </a:r>
          </a:p>
        </p:txBody>
      </p:sp>
      <p:sp>
        <p:nvSpPr>
          <p:cNvPr id="34" name="Rectangle 33"/>
          <p:cNvSpPr/>
          <p:nvPr/>
        </p:nvSpPr>
        <p:spPr>
          <a:xfrm>
            <a:off x="169597" y="1338075"/>
            <a:ext cx="3564078" cy="3545948"/>
          </a:xfrm>
          <a:prstGeom prst="rect">
            <a:avLst/>
          </a:prstGeom>
          <a:solidFill>
            <a:schemeClr val="accent3">
              <a:lumMod val="20000"/>
              <a:lumOff val="80000"/>
            </a:schemeClr>
          </a:solidFill>
          <a:ln w="9525" cap="flat" cmpd="sng" algn="ctr">
            <a:noFill/>
            <a:prstDash val="solid"/>
          </a:ln>
          <a:effectLst/>
        </p:spPr>
        <p:txBody>
          <a:bodyPr rtlCol="0" anchor="t"/>
          <a:lstStyle/>
          <a:p>
            <a:pPr defTabSz="1016264"/>
            <a:r>
              <a:rPr lang="en-US" sz="1556" kern="0" dirty="0">
                <a:solidFill>
                  <a:srgbClr val="000000"/>
                </a:solidFill>
              </a:rPr>
              <a:t>  Task visualization &amp; task stats</a:t>
            </a:r>
          </a:p>
          <a:p>
            <a:pPr defTabSz="1016264"/>
            <a:endParaRPr lang="en-US" sz="1556" kern="0" dirty="0">
              <a:solidFill>
                <a:srgbClr val="000000"/>
              </a:solidFill>
              <a:latin typeface="Bosch Office Sans"/>
            </a:endParaRPr>
          </a:p>
          <a:p>
            <a:pPr defTabSz="1016264"/>
            <a:endParaRPr lang="en-US" sz="1556" kern="0" dirty="0">
              <a:solidFill>
                <a:srgbClr val="000000"/>
              </a:solidFill>
              <a:latin typeface="Bosch Office Sans"/>
            </a:endParaRPr>
          </a:p>
          <a:p>
            <a:pPr defTabSz="1016264"/>
            <a:endParaRPr lang="en-US" sz="1556" kern="0" dirty="0">
              <a:solidFill>
                <a:srgbClr val="000000"/>
              </a:solidFill>
              <a:latin typeface="Bosch Office Sans"/>
            </a:endParaRPr>
          </a:p>
          <a:p>
            <a:pPr defTabSz="1016264"/>
            <a:endParaRPr lang="en-US" sz="1556" kern="0" dirty="0">
              <a:solidFill>
                <a:srgbClr val="000000"/>
              </a:solidFill>
              <a:latin typeface="Bosch Office Sans"/>
            </a:endParaRPr>
          </a:p>
          <a:p>
            <a:pPr defTabSz="1016264"/>
            <a:endParaRPr lang="en-US" sz="1556" kern="0" dirty="0">
              <a:solidFill>
                <a:srgbClr val="000000"/>
              </a:solidFill>
              <a:latin typeface="Bosch Office Sans"/>
            </a:endParaRPr>
          </a:p>
          <a:p>
            <a:pPr defTabSz="1016264"/>
            <a:endParaRPr lang="en-US" sz="1556" kern="0" dirty="0">
              <a:solidFill>
                <a:srgbClr val="000000"/>
              </a:solidFill>
              <a:latin typeface="Bosch Office Sans"/>
            </a:endParaRPr>
          </a:p>
          <a:p>
            <a:pPr defTabSz="1016264"/>
            <a:endParaRPr lang="en-US" sz="1556" kern="0" dirty="0">
              <a:solidFill>
                <a:srgbClr val="000000"/>
              </a:solidFill>
              <a:latin typeface="Bosch Office Sans"/>
            </a:endParaRPr>
          </a:p>
          <a:p>
            <a:pPr defTabSz="1016264"/>
            <a:endParaRPr lang="en-US" sz="1556" kern="0" dirty="0">
              <a:solidFill>
                <a:srgbClr val="000000"/>
              </a:solidFill>
              <a:latin typeface="Bosch Office Sans"/>
            </a:endParaRPr>
          </a:p>
          <a:p>
            <a:pPr defTabSz="1016264"/>
            <a:endParaRPr lang="en-US" sz="778" kern="0" dirty="0">
              <a:solidFill>
                <a:srgbClr val="000000"/>
              </a:solidFill>
              <a:latin typeface="Bosch Office Sans"/>
            </a:endParaRPr>
          </a:p>
          <a:p>
            <a:pPr defTabSz="1016264"/>
            <a:r>
              <a:rPr lang="en-US" sz="1556" kern="0" dirty="0">
                <a:solidFill>
                  <a:srgbClr val="000000"/>
                </a:solidFill>
              </a:rPr>
              <a:t>  </a:t>
            </a:r>
          </a:p>
        </p:txBody>
      </p:sp>
      <p:grpSp>
        <p:nvGrpSpPr>
          <p:cNvPr id="35" name="Group 34"/>
          <p:cNvGrpSpPr/>
          <p:nvPr/>
        </p:nvGrpSpPr>
        <p:grpSpPr>
          <a:xfrm>
            <a:off x="365157" y="3979956"/>
            <a:ext cx="3130853" cy="660375"/>
            <a:chOff x="410846" y="2252869"/>
            <a:chExt cx="2619817" cy="552585"/>
          </a:xfrm>
        </p:grpSpPr>
        <p:pic>
          <p:nvPicPr>
            <p:cNvPr id="36" name="Google Shape;792;p77"/>
            <p:cNvPicPr preferRelativeResize="0"/>
            <p:nvPr/>
          </p:nvPicPr>
          <p:blipFill>
            <a:blip r:embed="rId2">
              <a:alphaModFix/>
            </a:blip>
            <a:stretch>
              <a:fillRect/>
            </a:stretch>
          </p:blipFill>
          <p:spPr>
            <a:xfrm>
              <a:off x="410846" y="2261385"/>
              <a:ext cx="454274" cy="540250"/>
            </a:xfrm>
            <a:prstGeom prst="rect">
              <a:avLst/>
            </a:prstGeom>
            <a:noFill/>
            <a:ln>
              <a:noFill/>
            </a:ln>
          </p:spPr>
        </p:pic>
        <p:pic>
          <p:nvPicPr>
            <p:cNvPr id="37" name="Google Shape;793;p77"/>
            <p:cNvPicPr preferRelativeResize="0"/>
            <p:nvPr/>
          </p:nvPicPr>
          <p:blipFill>
            <a:blip r:embed="rId3">
              <a:alphaModFix/>
            </a:blip>
            <a:stretch>
              <a:fillRect/>
            </a:stretch>
          </p:blipFill>
          <p:spPr>
            <a:xfrm>
              <a:off x="893156" y="2261385"/>
              <a:ext cx="418393" cy="540250"/>
            </a:xfrm>
            <a:prstGeom prst="rect">
              <a:avLst/>
            </a:prstGeom>
            <a:noFill/>
            <a:ln>
              <a:noFill/>
            </a:ln>
          </p:spPr>
        </p:pic>
        <p:pic>
          <p:nvPicPr>
            <p:cNvPr id="38" name="Google Shape;794;p77"/>
            <p:cNvPicPr preferRelativeResize="0"/>
            <p:nvPr/>
          </p:nvPicPr>
          <p:blipFill>
            <a:blip r:embed="rId4">
              <a:alphaModFix/>
            </a:blip>
            <a:stretch>
              <a:fillRect/>
            </a:stretch>
          </p:blipFill>
          <p:spPr>
            <a:xfrm>
              <a:off x="1339585" y="2257566"/>
              <a:ext cx="418387" cy="547888"/>
            </a:xfrm>
            <a:prstGeom prst="rect">
              <a:avLst/>
            </a:prstGeom>
            <a:noFill/>
            <a:ln>
              <a:noFill/>
            </a:ln>
          </p:spPr>
        </p:pic>
        <p:pic>
          <p:nvPicPr>
            <p:cNvPr id="39" name="Google Shape;795;p77"/>
            <p:cNvPicPr preferRelativeResize="0"/>
            <p:nvPr/>
          </p:nvPicPr>
          <p:blipFill>
            <a:blip r:embed="rId5">
              <a:alphaModFix/>
            </a:blip>
            <a:stretch>
              <a:fillRect/>
            </a:stretch>
          </p:blipFill>
          <p:spPr>
            <a:xfrm>
              <a:off x="1786008" y="2257566"/>
              <a:ext cx="410332" cy="544069"/>
            </a:xfrm>
            <a:prstGeom prst="rect">
              <a:avLst/>
            </a:prstGeom>
            <a:noFill/>
            <a:ln>
              <a:noFill/>
            </a:ln>
          </p:spPr>
        </p:pic>
        <p:pic>
          <p:nvPicPr>
            <p:cNvPr id="40" name="Google Shape;812;p77"/>
            <p:cNvPicPr preferRelativeResize="0"/>
            <p:nvPr/>
          </p:nvPicPr>
          <p:blipFill>
            <a:blip r:embed="rId6">
              <a:alphaModFix/>
            </a:blip>
            <a:stretch>
              <a:fillRect/>
            </a:stretch>
          </p:blipFill>
          <p:spPr>
            <a:xfrm>
              <a:off x="2224376" y="2252870"/>
              <a:ext cx="394391" cy="544069"/>
            </a:xfrm>
            <a:prstGeom prst="rect">
              <a:avLst/>
            </a:prstGeom>
            <a:noFill/>
            <a:ln>
              <a:noFill/>
            </a:ln>
          </p:spPr>
        </p:pic>
        <p:pic>
          <p:nvPicPr>
            <p:cNvPr id="41" name="Google Shape;813;p77"/>
            <p:cNvPicPr preferRelativeResize="0"/>
            <p:nvPr/>
          </p:nvPicPr>
          <p:blipFill>
            <a:blip r:embed="rId7">
              <a:alphaModFix/>
            </a:blip>
            <a:stretch>
              <a:fillRect/>
            </a:stretch>
          </p:blipFill>
          <p:spPr>
            <a:xfrm>
              <a:off x="2646803" y="2252869"/>
              <a:ext cx="383860" cy="544069"/>
            </a:xfrm>
            <a:prstGeom prst="rect">
              <a:avLst/>
            </a:prstGeom>
            <a:noFill/>
            <a:ln>
              <a:noFill/>
            </a:ln>
          </p:spPr>
        </p:pic>
      </p:grpSp>
      <p:cxnSp>
        <p:nvCxnSpPr>
          <p:cNvPr id="42" name="Elbow Connector 41"/>
          <p:cNvCxnSpPr>
            <a:endCxn id="44" idx="3"/>
          </p:cNvCxnSpPr>
          <p:nvPr/>
        </p:nvCxnSpPr>
        <p:spPr>
          <a:xfrm>
            <a:off x="3092386" y="2002239"/>
            <a:ext cx="5618172" cy="1289214"/>
          </a:xfrm>
          <a:prstGeom prst="bentConnector3">
            <a:avLst>
              <a:gd name="adj1" fmla="val 10437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41" idx="3"/>
            <a:endCxn id="44" idx="1"/>
          </p:cNvCxnSpPr>
          <p:nvPr/>
        </p:nvCxnSpPr>
        <p:spPr>
          <a:xfrm flipV="1">
            <a:off x="3496010" y="3291452"/>
            <a:ext cx="683710" cy="1013603"/>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rotWithShape="1">
          <a:blip r:embed="rId8"/>
          <a:srcRect r="19318"/>
          <a:stretch/>
        </p:blipFill>
        <p:spPr>
          <a:xfrm>
            <a:off x="4179719" y="2301525"/>
            <a:ext cx="4530839" cy="1979854"/>
          </a:xfrm>
          <a:prstGeom prst="rect">
            <a:avLst/>
          </a:prstGeom>
        </p:spPr>
      </p:pic>
      <p:cxnSp>
        <p:nvCxnSpPr>
          <p:cNvPr id="47" name="Elbow Connector 46"/>
          <p:cNvCxnSpPr>
            <a:cxnSpLocks/>
            <a:stCxn id="49" idx="2"/>
            <a:endCxn id="50" idx="1"/>
          </p:cNvCxnSpPr>
          <p:nvPr/>
        </p:nvCxnSpPr>
        <p:spPr>
          <a:xfrm rot="5400000" flipH="1" flipV="1">
            <a:off x="8111210" y="2531853"/>
            <a:ext cx="811887" cy="2775168"/>
          </a:xfrm>
          <a:prstGeom prst="bentConnector4">
            <a:avLst>
              <a:gd name="adj1" fmla="val -28157"/>
              <a:gd name="adj2" fmla="val 78485"/>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8" name="Google Shape;368;p16"/>
          <p:cNvSpPr txBox="1"/>
          <p:nvPr/>
        </p:nvSpPr>
        <p:spPr>
          <a:xfrm>
            <a:off x="7520679" y="2259515"/>
            <a:ext cx="1032085" cy="362309"/>
          </a:xfrm>
          <a:prstGeom prst="rect">
            <a:avLst/>
          </a:prstGeom>
          <a:solidFill>
            <a:schemeClr val="accent3">
              <a:lumMod val="20000"/>
              <a:lumOff val="80000"/>
            </a:schemeClr>
          </a:solidFill>
          <a:ln>
            <a:noFill/>
          </a:ln>
        </p:spPr>
        <p:txBody>
          <a:bodyPr spcFirstLastPara="1" wrap="square" lIns="101609" tIns="101609" rIns="101609" bIns="101609" anchor="t" anchorCtr="0">
            <a:noAutofit/>
          </a:bodyPr>
          <a:lstStyle/>
          <a:p>
            <a:r>
              <a:rPr lang="en" sz="889" dirty="0">
                <a:latin typeface="Lato"/>
                <a:ea typeface="Lato"/>
                <a:cs typeface="Lato"/>
                <a:sym typeface="Lato"/>
              </a:rPr>
              <a:t>DNN</a:t>
            </a:r>
            <a:endParaRPr sz="889" dirty="0">
              <a:latin typeface="Lato"/>
              <a:ea typeface="Lato"/>
              <a:cs typeface="Lato"/>
              <a:sym typeface="Lato"/>
            </a:endParaRPr>
          </a:p>
        </p:txBody>
      </p:sp>
      <p:sp>
        <p:nvSpPr>
          <p:cNvPr id="49" name="Rounded Rectangle 48"/>
          <p:cNvSpPr/>
          <p:nvPr/>
        </p:nvSpPr>
        <p:spPr>
          <a:xfrm>
            <a:off x="5548584" y="2072702"/>
            <a:ext cx="3161972" cy="2252678"/>
          </a:xfrm>
          <a:prstGeom prst="roundRect">
            <a:avLst>
              <a:gd name="adj" fmla="val 4637"/>
            </a:avLst>
          </a:prstGeom>
          <a:noFill/>
          <a:ln w="28575" cap="flat" cmpd="sng" algn="ctr">
            <a:solidFill>
              <a:srgbClr val="3F136C"/>
            </a:solidFill>
            <a:prstDash val="sysDot"/>
          </a:ln>
          <a:effectLst/>
        </p:spPr>
        <p:txBody>
          <a:bodyPr rtlCol="0" anchor="ctr"/>
          <a:lstStyle/>
          <a:p>
            <a:pPr algn="ctr" defTabSz="1016264"/>
            <a:endParaRPr lang="en-US" sz="2001" kern="0" dirty="0">
              <a:solidFill>
                <a:srgbClr val="000000"/>
              </a:solidFill>
              <a:latin typeface="Bosch Office Sans"/>
            </a:endParaRPr>
          </a:p>
        </p:txBody>
      </p:sp>
      <p:sp>
        <p:nvSpPr>
          <p:cNvPr id="50" name="Rounded Rectangle 49"/>
          <p:cNvSpPr/>
          <p:nvPr/>
        </p:nvSpPr>
        <p:spPr>
          <a:xfrm>
            <a:off x="9904738" y="3291452"/>
            <a:ext cx="1523549" cy="444082"/>
          </a:xfrm>
          <a:prstGeom prst="roundRect">
            <a:avLst>
              <a:gd name="adj" fmla="val 4637"/>
            </a:avLst>
          </a:prstGeom>
          <a:solidFill>
            <a:schemeClr val="bg1"/>
          </a:solidFill>
          <a:ln w="19050" cap="flat" cmpd="sng" algn="ctr">
            <a:solidFill>
              <a:srgbClr val="3F136C"/>
            </a:solidFill>
            <a:prstDash val="solid"/>
          </a:ln>
          <a:effectLst/>
        </p:spPr>
        <p:txBody>
          <a:bodyPr rtlCol="0" anchor="ctr"/>
          <a:lstStyle/>
          <a:p>
            <a:pPr algn="ctr" defTabSz="1016264"/>
            <a:r>
              <a:rPr lang="en-US" sz="1111" b="1" kern="0" dirty="0">
                <a:solidFill>
                  <a:schemeClr val="accent5"/>
                </a:solidFill>
                <a:latin typeface="Bosch Office Sans"/>
              </a:rPr>
              <a:t>Trained Reaction Mapping</a:t>
            </a:r>
            <a:endParaRPr lang="en-US" sz="1334" b="1" kern="0" dirty="0">
              <a:solidFill>
                <a:schemeClr val="accent5"/>
              </a:solidFill>
              <a:latin typeface="Bosch Office Sans"/>
            </a:endParaRPr>
          </a:p>
        </p:txBody>
      </p:sp>
      <p:pic>
        <p:nvPicPr>
          <p:cNvPr id="51" name="Picture 50"/>
          <p:cNvPicPr>
            <a:picLocks noChangeAspect="1"/>
          </p:cNvPicPr>
          <p:nvPr/>
        </p:nvPicPr>
        <p:blipFill>
          <a:blip r:embed="rId9"/>
          <a:stretch>
            <a:fillRect/>
          </a:stretch>
        </p:blipFill>
        <p:spPr>
          <a:xfrm>
            <a:off x="9408193" y="1703560"/>
            <a:ext cx="2516636" cy="1401594"/>
          </a:xfrm>
          <a:prstGeom prst="rect">
            <a:avLst/>
          </a:prstGeom>
        </p:spPr>
      </p:pic>
      <p:cxnSp>
        <p:nvCxnSpPr>
          <p:cNvPr id="52" name="Elbow Connector 51"/>
          <p:cNvCxnSpPr>
            <a:cxnSpLocks/>
            <a:stCxn id="50" idx="2"/>
          </p:cNvCxnSpPr>
          <p:nvPr/>
        </p:nvCxnSpPr>
        <p:spPr>
          <a:xfrm rot="5400000">
            <a:off x="10402916" y="3999129"/>
            <a:ext cx="527192" cy="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10829756" y="1400688"/>
            <a:ext cx="1095073" cy="1704466"/>
          </a:xfrm>
          <a:prstGeom prst="rect">
            <a:avLst/>
          </a:prstGeom>
          <a:noFill/>
          <a:ln w="9525" cap="flat" cmpd="sng" algn="ctr">
            <a:solidFill>
              <a:schemeClr val="tx1"/>
            </a:solidFill>
            <a:prstDash val="solid"/>
          </a:ln>
          <a:effectLst/>
        </p:spPr>
        <p:txBody>
          <a:bodyPr rtlCol="0" anchor="ctr"/>
          <a:lstStyle/>
          <a:p>
            <a:pPr algn="ctr" defTabSz="1016264"/>
            <a:endParaRPr lang="en-US" sz="2001" kern="0" dirty="0">
              <a:solidFill>
                <a:srgbClr val="000000"/>
              </a:solidFill>
              <a:latin typeface="Bosch Office Sans"/>
            </a:endParaRPr>
          </a:p>
        </p:txBody>
      </p:sp>
      <p:cxnSp>
        <p:nvCxnSpPr>
          <p:cNvPr id="55" name="Elbow Connector 54"/>
          <p:cNvCxnSpPr>
            <a:cxnSpLocks/>
            <a:stCxn id="54" idx="2"/>
            <a:endCxn id="50" idx="0"/>
          </p:cNvCxnSpPr>
          <p:nvPr/>
        </p:nvCxnSpPr>
        <p:spPr>
          <a:xfrm rot="5400000">
            <a:off x="10928754" y="2842913"/>
            <a:ext cx="186298" cy="71078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Google Shape;55;p13"/>
          <p:cNvSpPr/>
          <p:nvPr/>
        </p:nvSpPr>
        <p:spPr>
          <a:xfrm>
            <a:off x="76200" y="397227"/>
            <a:ext cx="9090042" cy="6123646"/>
          </a:xfrm>
          <a:prstGeom prst="rect">
            <a:avLst/>
          </a:prstGeom>
          <a:noFill/>
          <a:ln w="9525" cap="flat" cmpd="sng">
            <a:solidFill>
              <a:srgbClr val="000000"/>
            </a:solidFill>
            <a:prstDash val="lgDash"/>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dirty="0">
              <a:solidFill>
                <a:srgbClr val="000000"/>
              </a:solidFill>
              <a:ea typeface="Arial"/>
              <a:cs typeface="Arial"/>
              <a:sym typeface="Arial"/>
            </a:endParaRPr>
          </a:p>
        </p:txBody>
      </p:sp>
      <p:sp>
        <p:nvSpPr>
          <p:cNvPr id="57" name="TextBox 56"/>
          <p:cNvSpPr txBox="1"/>
          <p:nvPr/>
        </p:nvSpPr>
        <p:spPr>
          <a:xfrm>
            <a:off x="3927473" y="505123"/>
            <a:ext cx="1387496" cy="584775"/>
          </a:xfrm>
          <a:prstGeom prst="rect">
            <a:avLst/>
          </a:prstGeom>
          <a:noFill/>
        </p:spPr>
        <p:txBody>
          <a:bodyPr wrap="none" rtlCol="0">
            <a:spAutoFit/>
          </a:bodyPr>
          <a:lstStyle/>
          <a:p>
            <a:r>
              <a:rPr lang="en-US" sz="3200" dirty="0">
                <a:latin typeface="+mj-lt"/>
              </a:rPr>
              <a:t>Stage 1</a:t>
            </a:r>
          </a:p>
        </p:txBody>
      </p:sp>
      <p:sp>
        <p:nvSpPr>
          <p:cNvPr id="58" name="Google Shape;55;p13"/>
          <p:cNvSpPr/>
          <p:nvPr/>
        </p:nvSpPr>
        <p:spPr>
          <a:xfrm>
            <a:off x="9199747" y="397227"/>
            <a:ext cx="2898040" cy="6123646"/>
          </a:xfrm>
          <a:prstGeom prst="rect">
            <a:avLst/>
          </a:prstGeom>
          <a:noFill/>
          <a:ln w="9525" cap="flat" cmpd="sng">
            <a:solidFill>
              <a:srgbClr val="000000"/>
            </a:solidFill>
            <a:prstDash val="lgDash"/>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dirty="0">
              <a:solidFill>
                <a:srgbClr val="000000"/>
              </a:solidFill>
              <a:ea typeface="Arial"/>
              <a:cs typeface="Arial"/>
              <a:sym typeface="Arial"/>
            </a:endParaRPr>
          </a:p>
        </p:txBody>
      </p:sp>
      <p:sp>
        <p:nvSpPr>
          <p:cNvPr id="59" name="TextBox 58"/>
          <p:cNvSpPr txBox="1"/>
          <p:nvPr/>
        </p:nvSpPr>
        <p:spPr>
          <a:xfrm>
            <a:off x="9972763" y="505141"/>
            <a:ext cx="1387496" cy="584775"/>
          </a:xfrm>
          <a:prstGeom prst="rect">
            <a:avLst/>
          </a:prstGeom>
          <a:noFill/>
        </p:spPr>
        <p:txBody>
          <a:bodyPr wrap="none" rtlCol="0">
            <a:spAutoFit/>
          </a:bodyPr>
          <a:lstStyle/>
          <a:p>
            <a:r>
              <a:rPr lang="en-US" sz="3200" dirty="0">
                <a:latin typeface="+mj-lt"/>
              </a:rPr>
              <a:t>Stage 2</a:t>
            </a:r>
          </a:p>
        </p:txBody>
      </p:sp>
      <p:sp>
        <p:nvSpPr>
          <p:cNvPr id="61" name="Rectangle 60"/>
          <p:cNvSpPr/>
          <p:nvPr/>
        </p:nvSpPr>
        <p:spPr>
          <a:xfrm>
            <a:off x="11021903" y="4360473"/>
            <a:ext cx="1398284" cy="572464"/>
          </a:xfrm>
          <a:prstGeom prst="rect">
            <a:avLst/>
          </a:prstGeom>
        </p:spPr>
        <p:txBody>
          <a:bodyPr wrap="square">
            <a:spAutoFit/>
          </a:bodyPr>
          <a:lstStyle/>
          <a:p>
            <a:r>
              <a:rPr lang="en-US" sz="1560" kern="0" dirty="0">
                <a:solidFill>
                  <a:srgbClr val="000000"/>
                </a:solidFill>
              </a:rPr>
              <a:t>Reward likelihoods</a:t>
            </a:r>
            <a:endParaRPr lang="en-US" sz="1560" dirty="0"/>
          </a:p>
        </p:txBody>
      </p:sp>
      <p:sp>
        <p:nvSpPr>
          <p:cNvPr id="64" name="Rectangle 63"/>
          <p:cNvSpPr/>
          <p:nvPr/>
        </p:nvSpPr>
        <p:spPr>
          <a:xfrm>
            <a:off x="275444" y="3687926"/>
            <a:ext cx="1587294" cy="332399"/>
          </a:xfrm>
          <a:prstGeom prst="rect">
            <a:avLst/>
          </a:prstGeom>
        </p:spPr>
        <p:txBody>
          <a:bodyPr wrap="none">
            <a:spAutoFit/>
          </a:bodyPr>
          <a:lstStyle/>
          <a:p>
            <a:pPr defTabSz="1016264"/>
            <a:r>
              <a:rPr lang="en-US" sz="1560" kern="0" dirty="0">
                <a:solidFill>
                  <a:srgbClr val="000000"/>
                </a:solidFill>
              </a:rPr>
              <a:t>Subject reactions</a:t>
            </a:r>
          </a:p>
        </p:txBody>
      </p:sp>
      <p:pic>
        <p:nvPicPr>
          <p:cNvPr id="66" name="Picture 65"/>
          <p:cNvPicPr>
            <a:picLocks noChangeAspect="1"/>
          </p:cNvPicPr>
          <p:nvPr/>
        </p:nvPicPr>
        <p:blipFill>
          <a:blip r:embed="rId10"/>
          <a:stretch>
            <a:fillRect/>
          </a:stretch>
        </p:blipFill>
        <p:spPr>
          <a:xfrm>
            <a:off x="370482" y="1673498"/>
            <a:ext cx="3118773" cy="1812025"/>
          </a:xfrm>
          <a:prstGeom prst="rect">
            <a:avLst/>
          </a:prstGeom>
        </p:spPr>
      </p:pic>
      <p:cxnSp>
        <p:nvCxnSpPr>
          <p:cNvPr id="67" name="Elbow Connector 66"/>
          <p:cNvCxnSpPr/>
          <p:nvPr/>
        </p:nvCxnSpPr>
        <p:spPr>
          <a:xfrm rot="5400000">
            <a:off x="10271599" y="5556660"/>
            <a:ext cx="754335" cy="1"/>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0396934" y="5812611"/>
            <a:ext cx="503664" cy="646331"/>
          </a:xfrm>
          <a:prstGeom prst="rect">
            <a:avLst/>
          </a:prstGeom>
          <a:noFill/>
        </p:spPr>
        <p:txBody>
          <a:bodyPr wrap="none" rtlCol="0">
            <a:spAutoFit/>
          </a:bodyPr>
          <a:lstStyle/>
          <a:p>
            <a:r>
              <a:rPr lang="en-US" sz="3600" dirty="0"/>
              <a:t>…</a:t>
            </a:r>
          </a:p>
        </p:txBody>
      </p:sp>
      <p:sp>
        <p:nvSpPr>
          <p:cNvPr id="2" name="Rectangle 1"/>
          <p:cNvSpPr/>
          <p:nvPr/>
        </p:nvSpPr>
        <p:spPr>
          <a:xfrm>
            <a:off x="8286361" y="3333462"/>
            <a:ext cx="406266" cy="61036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Google Shape;368;p16"/>
          <p:cNvSpPr txBox="1"/>
          <p:nvPr/>
        </p:nvSpPr>
        <p:spPr>
          <a:xfrm>
            <a:off x="7973277" y="2652640"/>
            <a:ext cx="762937" cy="458303"/>
          </a:xfrm>
          <a:prstGeom prst="rect">
            <a:avLst/>
          </a:prstGeom>
          <a:noFill/>
          <a:ln>
            <a:noFill/>
          </a:ln>
        </p:spPr>
        <p:txBody>
          <a:bodyPr spcFirstLastPara="1" wrap="square" lIns="101609" tIns="101609" rIns="101609" bIns="101609" anchor="t" anchorCtr="0">
            <a:noAutofit/>
          </a:bodyPr>
          <a:lstStyle/>
          <a:p>
            <a:pPr algn="r"/>
            <a:r>
              <a:rPr lang="en" sz="889" dirty="0">
                <a:latin typeface="Lato"/>
                <a:ea typeface="Lato"/>
                <a:cs typeface="Lato"/>
                <a:sym typeface="Lato"/>
              </a:rPr>
              <a:t>Reward Class</a:t>
            </a:r>
            <a:endParaRPr sz="889" dirty="0">
              <a:latin typeface="Lato"/>
              <a:ea typeface="Lato"/>
              <a:cs typeface="Lato"/>
              <a:sym typeface="Lato"/>
            </a:endParaRPr>
          </a:p>
        </p:txBody>
      </p:sp>
      <p:grpSp>
        <p:nvGrpSpPr>
          <p:cNvPr id="45" name="Google Shape;848;p35">
            <a:extLst>
              <a:ext uri="{FF2B5EF4-FFF2-40B4-BE49-F238E27FC236}">
                <a16:creationId xmlns:a16="http://schemas.microsoft.com/office/drawing/2014/main" id="{472D0676-7916-A243-A531-3D3A5283E6B5}"/>
              </a:ext>
            </a:extLst>
          </p:cNvPr>
          <p:cNvGrpSpPr/>
          <p:nvPr/>
        </p:nvGrpSpPr>
        <p:grpSpPr>
          <a:xfrm>
            <a:off x="10206130" y="4421774"/>
            <a:ext cx="740766" cy="532800"/>
            <a:chOff x="2434390" y="2383250"/>
            <a:chExt cx="436772" cy="314176"/>
          </a:xfrm>
        </p:grpSpPr>
        <p:pic>
          <p:nvPicPr>
            <p:cNvPr id="60" name="Google Shape;849;p35">
              <a:extLst>
                <a:ext uri="{FF2B5EF4-FFF2-40B4-BE49-F238E27FC236}">
                  <a16:creationId xmlns:a16="http://schemas.microsoft.com/office/drawing/2014/main" id="{76C5B6B5-6519-EC43-855E-BC93D3B9723D}"/>
                </a:ext>
              </a:extLst>
            </p:cNvPr>
            <p:cNvPicPr preferRelativeResize="0"/>
            <p:nvPr/>
          </p:nvPicPr>
          <p:blipFill>
            <a:blip r:embed="rId11">
              <a:alphaModFix/>
            </a:blip>
            <a:stretch>
              <a:fillRect/>
            </a:stretch>
          </p:blipFill>
          <p:spPr>
            <a:xfrm>
              <a:off x="2740387" y="2551313"/>
              <a:ext cx="130775" cy="130775"/>
            </a:xfrm>
            <a:prstGeom prst="rect">
              <a:avLst/>
            </a:prstGeom>
            <a:noFill/>
            <a:ln>
              <a:noFill/>
            </a:ln>
          </p:spPr>
        </p:pic>
        <p:pic>
          <p:nvPicPr>
            <p:cNvPr id="62" name="Google Shape;850;p35">
              <a:extLst>
                <a:ext uri="{FF2B5EF4-FFF2-40B4-BE49-F238E27FC236}">
                  <a16:creationId xmlns:a16="http://schemas.microsoft.com/office/drawing/2014/main" id="{10229BE7-0A37-7540-B525-811B4A603E37}"/>
                </a:ext>
              </a:extLst>
            </p:cNvPr>
            <p:cNvPicPr preferRelativeResize="0"/>
            <p:nvPr/>
          </p:nvPicPr>
          <p:blipFill>
            <a:blip r:embed="rId12">
              <a:alphaModFix/>
            </a:blip>
            <a:stretch>
              <a:fillRect/>
            </a:stretch>
          </p:blipFill>
          <p:spPr>
            <a:xfrm>
              <a:off x="2438287" y="2542987"/>
              <a:ext cx="130774" cy="123900"/>
            </a:xfrm>
            <a:prstGeom prst="rect">
              <a:avLst/>
            </a:prstGeom>
            <a:noFill/>
            <a:ln>
              <a:noFill/>
            </a:ln>
          </p:spPr>
        </p:pic>
        <p:pic>
          <p:nvPicPr>
            <p:cNvPr id="63" name="Google Shape;851;p35">
              <a:extLst>
                <a:ext uri="{FF2B5EF4-FFF2-40B4-BE49-F238E27FC236}">
                  <a16:creationId xmlns:a16="http://schemas.microsoft.com/office/drawing/2014/main" id="{FF4D66D9-ACEB-4443-BB9B-CA4B32CB5FFC}"/>
                </a:ext>
              </a:extLst>
            </p:cNvPr>
            <p:cNvPicPr preferRelativeResize="0"/>
            <p:nvPr/>
          </p:nvPicPr>
          <p:blipFill>
            <a:blip r:embed="rId13">
              <a:alphaModFix/>
            </a:blip>
            <a:stretch>
              <a:fillRect/>
            </a:stretch>
          </p:blipFill>
          <p:spPr>
            <a:xfrm>
              <a:off x="2569063" y="2551326"/>
              <a:ext cx="154231" cy="146100"/>
            </a:xfrm>
            <a:prstGeom prst="rect">
              <a:avLst/>
            </a:prstGeom>
            <a:noFill/>
            <a:ln>
              <a:noFill/>
            </a:ln>
          </p:spPr>
        </p:pic>
        <p:sp>
          <p:nvSpPr>
            <p:cNvPr id="65" name="Google Shape;852;p35">
              <a:extLst>
                <a:ext uri="{FF2B5EF4-FFF2-40B4-BE49-F238E27FC236}">
                  <a16:creationId xmlns:a16="http://schemas.microsoft.com/office/drawing/2014/main" id="{A3F355C5-8B2A-2F4B-B1A7-BE74BD3BFF06}"/>
                </a:ext>
              </a:extLst>
            </p:cNvPr>
            <p:cNvSpPr/>
            <p:nvPr/>
          </p:nvSpPr>
          <p:spPr>
            <a:xfrm>
              <a:off x="2434390" y="2474150"/>
              <a:ext cx="138000" cy="55200"/>
            </a:xfrm>
            <a:prstGeom prst="rect">
              <a:avLst/>
            </a:prstGeom>
            <a:solidFill>
              <a:srgbClr val="DC5075"/>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 name="Google Shape;853;p35">
              <a:extLst>
                <a:ext uri="{FF2B5EF4-FFF2-40B4-BE49-F238E27FC236}">
                  <a16:creationId xmlns:a16="http://schemas.microsoft.com/office/drawing/2014/main" id="{A249C6C9-7661-0A42-9FD6-F6A9DCC330E3}"/>
                </a:ext>
              </a:extLst>
            </p:cNvPr>
            <p:cNvSpPr/>
            <p:nvPr/>
          </p:nvSpPr>
          <p:spPr>
            <a:xfrm>
              <a:off x="2580473" y="2383250"/>
              <a:ext cx="138000" cy="146100"/>
            </a:xfrm>
            <a:prstGeom prst="rect">
              <a:avLst/>
            </a:prstGeom>
            <a:solidFill>
              <a:srgbClr val="DC5075"/>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0" name="Google Shape;854;p35">
              <a:extLst>
                <a:ext uri="{FF2B5EF4-FFF2-40B4-BE49-F238E27FC236}">
                  <a16:creationId xmlns:a16="http://schemas.microsoft.com/office/drawing/2014/main" id="{F4AC8BC5-B294-AD4C-806B-8A8134AF7BB6}"/>
                </a:ext>
              </a:extLst>
            </p:cNvPr>
            <p:cNvSpPr/>
            <p:nvPr/>
          </p:nvSpPr>
          <p:spPr>
            <a:xfrm>
              <a:off x="2724579" y="2431050"/>
              <a:ext cx="138000" cy="98400"/>
            </a:xfrm>
            <a:prstGeom prst="rect">
              <a:avLst/>
            </a:prstGeom>
            <a:solidFill>
              <a:srgbClr val="DC5075"/>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390306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48" grpId="0" animBg="1"/>
      <p:bldP spid="49" grpId="0" animBg="1"/>
      <p:bldP spid="50" grpId="0" animBg="1"/>
      <p:bldP spid="54" grpId="0" animBg="1"/>
      <p:bldP spid="61" grpId="0"/>
      <p:bldP spid="64" grpId="0"/>
      <p:bldP spid="69" grpId="0"/>
      <p:bldP spid="2" grpId="0" animBg="1"/>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hidden="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42DFDC7-EC62-EF49-97D0-EF4C3FC090B1}"/>
              </a:ext>
            </a:extLst>
          </p:cNvPr>
          <p:cNvSpPr txBox="1"/>
          <p:nvPr/>
        </p:nvSpPr>
        <p:spPr>
          <a:xfrm>
            <a:off x="1512443" y="691153"/>
            <a:ext cx="9192070" cy="4585871"/>
          </a:xfrm>
          <a:prstGeom prst="rect">
            <a:avLst/>
          </a:prstGeom>
          <a:noFill/>
        </p:spPr>
        <p:txBody>
          <a:bodyPr wrap="square" rtlCol="0">
            <a:spAutoFit/>
          </a:bodyPr>
          <a:lstStyle/>
          <a:p>
            <a:pPr algn="ctr"/>
            <a:r>
              <a:rPr lang="en-US" sz="4000" b="1" u="sng" dirty="0">
                <a:latin typeface="+mj-lt"/>
              </a:rPr>
              <a:t>Instantiating EMPATHIC</a:t>
            </a:r>
          </a:p>
          <a:p>
            <a:pPr algn="ctr"/>
            <a:br>
              <a:rPr lang="en-US" sz="7200" dirty="0">
                <a:latin typeface="+mj-lt"/>
              </a:rPr>
            </a:br>
            <a:r>
              <a:rPr lang="en-US" sz="6000" dirty="0">
                <a:latin typeface="+mj-lt"/>
              </a:rPr>
              <a:t>Stage 1: Learning a reaction mapping from facial reaction data to reward</a:t>
            </a:r>
          </a:p>
        </p:txBody>
      </p:sp>
    </p:spTree>
    <p:extLst>
      <p:ext uri="{BB962C8B-B14F-4D97-AF65-F5344CB8AC3E}">
        <p14:creationId xmlns:p14="http://schemas.microsoft.com/office/powerpoint/2010/main" val="404320235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p:nvPr/>
        </p:nvSpPr>
        <p:spPr>
          <a:xfrm>
            <a:off x="630622" y="932931"/>
            <a:ext cx="5731489"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000000"/>
              </a:solidFill>
              <a:latin typeface="Arial"/>
              <a:ea typeface="Arial"/>
              <a:cs typeface="Arial"/>
              <a:sym typeface="Arial"/>
            </a:endParaRPr>
          </a:p>
        </p:txBody>
      </p:sp>
      <p:sp>
        <p:nvSpPr>
          <p:cNvPr id="57" name="Google Shape;57;p13"/>
          <p:cNvSpPr/>
          <p:nvPr/>
        </p:nvSpPr>
        <p:spPr>
          <a:xfrm>
            <a:off x="750612" y="3035339"/>
            <a:ext cx="1939673" cy="2179944"/>
          </a:xfrm>
          <a:prstGeom prst="roundRect">
            <a:avLst>
              <a:gd name="adj" fmla="val 10713"/>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58;p13"/>
          <p:cNvSpPr/>
          <p:nvPr/>
        </p:nvSpPr>
        <p:spPr>
          <a:xfrm>
            <a:off x="164523" y="977416"/>
            <a:ext cx="6663688" cy="461285"/>
          </a:xfrm>
          <a:prstGeom prst="rect">
            <a:avLst/>
          </a:prstGeom>
          <a:noFill/>
          <a:ln>
            <a:noFill/>
          </a:ln>
        </p:spPr>
        <p:txBody>
          <a:bodyPr spcFirstLastPara="1" wrap="square" lIns="121900" tIns="60933" rIns="121900" bIns="60933" anchor="t" anchorCtr="0">
            <a:noAutofit/>
          </a:bodyPr>
          <a:lstStyle/>
          <a:p>
            <a:pPr algn="ctr"/>
            <a:r>
              <a:rPr lang="en" sz="1333" b="1">
                <a:solidFill>
                  <a:srgbClr val="000000"/>
                </a:solidFill>
                <a:latin typeface="Calibri"/>
                <a:ea typeface="Calibri"/>
                <a:cs typeface="Calibri"/>
                <a:sym typeface="Calibri"/>
              </a:rPr>
              <a:t>1.</a:t>
            </a:r>
            <a:r>
              <a:rPr lang="en" sz="1333">
                <a:solidFill>
                  <a:srgbClr val="000000"/>
                </a:solidFill>
                <a:latin typeface="Calibri"/>
                <a:ea typeface="Calibri"/>
                <a:cs typeface="Calibri"/>
                <a:sym typeface="Calibri"/>
              </a:rPr>
              <a:t> Learning a mapping from implicit human feedback to </a:t>
            </a:r>
            <a:r>
              <a:rPr lang="en" sz="1333">
                <a:latin typeface="Calibri"/>
                <a:ea typeface="Calibri"/>
                <a:cs typeface="Calibri"/>
                <a:sym typeface="Calibri"/>
              </a:rPr>
              <a:t>task</a:t>
            </a:r>
            <a:r>
              <a:rPr lang="en" sz="1333">
                <a:solidFill>
                  <a:srgbClr val="000000"/>
                </a:solidFill>
                <a:latin typeface="Calibri"/>
                <a:ea typeface="Calibri"/>
                <a:cs typeface="Calibri"/>
                <a:sym typeface="Calibri"/>
              </a:rPr>
              <a:t> statistics</a:t>
            </a:r>
            <a:endParaRPr sz="1333">
              <a:latin typeface="Calibri"/>
              <a:ea typeface="Calibri"/>
              <a:cs typeface="Calibri"/>
              <a:sym typeface="Calibri"/>
            </a:endParaRPr>
          </a:p>
        </p:txBody>
      </p:sp>
      <p:grpSp>
        <p:nvGrpSpPr>
          <p:cNvPr id="59" name="Google Shape;59;p13"/>
          <p:cNvGrpSpPr/>
          <p:nvPr/>
        </p:nvGrpSpPr>
        <p:grpSpPr>
          <a:xfrm>
            <a:off x="526891" y="3803114"/>
            <a:ext cx="1953408" cy="585141"/>
            <a:chOff x="373269" y="3270292"/>
            <a:chExt cx="1339015" cy="401100"/>
          </a:xfrm>
        </p:grpSpPr>
        <p:sp>
          <p:nvSpPr>
            <p:cNvPr id="60" name="Google Shape;60;p13"/>
            <p:cNvSpPr/>
            <p:nvPr/>
          </p:nvSpPr>
          <p:spPr>
            <a:xfrm>
              <a:off x="373269" y="32702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solidFill>
                  <a:srgbClr val="000000"/>
                </a:solidFill>
                <a:latin typeface="Calibri"/>
                <a:ea typeface="Calibri"/>
                <a:cs typeface="Calibri"/>
                <a:sym typeface="Calibri"/>
              </a:endParaRPr>
            </a:p>
          </p:txBody>
        </p:sp>
        <p:sp>
          <p:nvSpPr>
            <p:cNvPr id="61" name="Google Shape;61;p13"/>
            <p:cNvSpPr/>
            <p:nvPr/>
          </p:nvSpPr>
          <p:spPr>
            <a:xfrm>
              <a:off x="1018083" y="34226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Action</a:t>
              </a:r>
              <a:endParaRPr sz="1333">
                <a:solidFill>
                  <a:srgbClr val="000000"/>
                </a:solidFill>
                <a:latin typeface="Calibri"/>
                <a:ea typeface="Calibri"/>
                <a:cs typeface="Calibri"/>
                <a:sym typeface="Calibri"/>
              </a:endParaRPr>
            </a:p>
          </p:txBody>
        </p:sp>
        <p:cxnSp>
          <p:nvCxnSpPr>
            <p:cNvPr id="62" name="Google Shape;62;p13"/>
            <p:cNvCxnSpPr/>
            <p:nvPr/>
          </p:nvCxnSpPr>
          <p:spPr>
            <a:xfrm>
              <a:off x="897375" y="3317612"/>
              <a:ext cx="0" cy="308100"/>
            </a:xfrm>
            <a:prstGeom prst="straightConnector1">
              <a:avLst/>
            </a:prstGeom>
            <a:noFill/>
            <a:ln w="19050" cap="flat" cmpd="sng">
              <a:solidFill>
                <a:srgbClr val="000000"/>
              </a:solidFill>
              <a:prstDash val="solid"/>
              <a:miter lim="800000"/>
              <a:headEnd type="none" w="sm" len="sm"/>
              <a:tailEnd type="triangle" w="med" len="med"/>
            </a:ln>
          </p:spPr>
        </p:cxnSp>
        <p:cxnSp>
          <p:nvCxnSpPr>
            <p:cNvPr id="63" name="Google Shape;63;p13"/>
            <p:cNvCxnSpPr/>
            <p:nvPr/>
          </p:nvCxnSpPr>
          <p:spPr>
            <a:xfrm rot="10800000">
              <a:off x="1151950" y="3319700"/>
              <a:ext cx="0" cy="303900"/>
            </a:xfrm>
            <a:prstGeom prst="straightConnector1">
              <a:avLst/>
            </a:prstGeom>
            <a:noFill/>
            <a:ln w="19050" cap="flat" cmpd="sng">
              <a:solidFill>
                <a:srgbClr val="000000"/>
              </a:solidFill>
              <a:prstDash val="solid"/>
              <a:miter lim="800000"/>
              <a:headEnd type="none" w="sm" len="sm"/>
              <a:tailEnd type="triangle" w="med" len="med"/>
            </a:ln>
          </p:spPr>
        </p:cxnSp>
      </p:grpSp>
      <p:sp>
        <p:nvSpPr>
          <p:cNvPr id="64" name="Google Shape;64;p13"/>
          <p:cNvSpPr/>
          <p:nvPr/>
        </p:nvSpPr>
        <p:spPr>
          <a:xfrm>
            <a:off x="2459428" y="4250292"/>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latin typeface="Calibri"/>
              <a:ea typeface="Calibri"/>
              <a:cs typeface="Calibri"/>
              <a:sym typeface="Calibri"/>
            </a:endParaRPr>
          </a:p>
          <a:p>
            <a:pPr algn="ctr"/>
            <a:r>
              <a:rPr lang="en" sz="1333">
                <a:latin typeface="Calibri"/>
                <a:ea typeface="Calibri"/>
                <a:cs typeface="Calibri"/>
                <a:sym typeface="Calibri"/>
              </a:rPr>
              <a:t>Action</a:t>
            </a:r>
            <a:endParaRPr sz="1333">
              <a:latin typeface="Calibri"/>
              <a:ea typeface="Calibri"/>
              <a:cs typeface="Calibri"/>
              <a:sym typeface="Calibri"/>
            </a:endParaRPr>
          </a:p>
        </p:txBody>
      </p:sp>
      <p:cxnSp>
        <p:nvCxnSpPr>
          <p:cNvPr id="65" name="Google Shape;65;p13"/>
          <p:cNvCxnSpPr/>
          <p:nvPr/>
        </p:nvCxnSpPr>
        <p:spPr>
          <a:xfrm rot="10800000">
            <a:off x="2684395" y="4773894"/>
            <a:ext cx="712497" cy="0"/>
          </a:xfrm>
          <a:prstGeom prst="straightConnector1">
            <a:avLst/>
          </a:prstGeom>
          <a:noFill/>
          <a:ln w="19050" cap="flat" cmpd="sng">
            <a:solidFill>
              <a:srgbClr val="000000"/>
            </a:solidFill>
            <a:prstDash val="solid"/>
            <a:miter lim="800000"/>
            <a:headEnd type="triangle" w="med" len="med"/>
            <a:tailEnd type="none" w="sm" len="sm"/>
          </a:ln>
        </p:spPr>
      </p:cxnSp>
      <p:sp>
        <p:nvSpPr>
          <p:cNvPr id="66" name="Google Shape;66;p13"/>
          <p:cNvSpPr/>
          <p:nvPr/>
        </p:nvSpPr>
        <p:spPr>
          <a:xfrm>
            <a:off x="2986921" y="2689338"/>
            <a:ext cx="1308142" cy="671796"/>
          </a:xfrm>
          <a:prstGeom prst="rect">
            <a:avLst/>
          </a:prstGeom>
          <a:no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t>
            </a:r>
            <a:r>
              <a:rPr lang="en" sz="1333">
                <a:solidFill>
                  <a:srgbClr val="000000"/>
                </a:solidFill>
                <a:latin typeface="Calibri"/>
                <a:ea typeface="Calibri"/>
                <a:cs typeface="Calibri"/>
                <a:sym typeface="Calibri"/>
              </a:rPr>
              <a:t>ask </a:t>
            </a:r>
            <a:r>
              <a:rPr lang="en" sz="1333">
                <a:latin typeface="Calibri"/>
                <a:ea typeface="Calibri"/>
                <a:cs typeface="Calibri"/>
                <a:sym typeface="Calibri"/>
              </a:rPr>
              <a:t>Specification</a:t>
            </a:r>
            <a:r>
              <a:rPr lang="en" sz="1333">
                <a:solidFill>
                  <a:srgbClr val="000000"/>
                </a:solidFill>
                <a:latin typeface="Calibri"/>
                <a:ea typeface="Calibri"/>
                <a:cs typeface="Calibri"/>
                <a:sym typeface="Calibri"/>
              </a:rPr>
              <a:t> </a:t>
            </a:r>
            <a:endParaRPr sz="1333">
              <a:solidFill>
                <a:srgbClr val="000000"/>
              </a:solidFill>
              <a:latin typeface="Calibri"/>
              <a:ea typeface="Calibri"/>
              <a:cs typeface="Calibri"/>
              <a:sym typeface="Calibri"/>
            </a:endParaRPr>
          </a:p>
        </p:txBody>
      </p:sp>
      <p:grpSp>
        <p:nvGrpSpPr>
          <p:cNvPr id="67" name="Google Shape;67;p13"/>
          <p:cNvGrpSpPr/>
          <p:nvPr/>
        </p:nvGrpSpPr>
        <p:grpSpPr>
          <a:xfrm>
            <a:off x="1475228" y="2656638"/>
            <a:ext cx="885807" cy="373317"/>
            <a:chOff x="1023332" y="2560610"/>
            <a:chExt cx="607200" cy="255900"/>
          </a:xfrm>
        </p:grpSpPr>
        <p:sp>
          <p:nvSpPr>
            <p:cNvPr id="68" name="Google Shape;68;p13"/>
            <p:cNvSpPr/>
            <p:nvPr/>
          </p:nvSpPr>
          <p:spPr>
            <a:xfrm>
              <a:off x="1023332" y="2592240"/>
              <a:ext cx="607200" cy="170700"/>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Display</a:t>
              </a:r>
              <a:endParaRPr sz="1333">
                <a:solidFill>
                  <a:srgbClr val="000000"/>
                </a:solidFill>
                <a:latin typeface="Calibri"/>
                <a:ea typeface="Calibri"/>
                <a:cs typeface="Calibri"/>
                <a:sym typeface="Calibri"/>
              </a:endParaRPr>
            </a:p>
          </p:txBody>
        </p:sp>
        <p:cxnSp>
          <p:nvCxnSpPr>
            <p:cNvPr id="69" name="Google Shape;69;p13"/>
            <p:cNvCxnSpPr>
              <a:stCxn id="70" idx="0"/>
            </p:cNvCxnSpPr>
            <p:nvPr/>
          </p:nvCxnSpPr>
          <p:spPr>
            <a:xfrm rot="10800000">
              <a:off x="1042775" y="2560610"/>
              <a:ext cx="0" cy="255900"/>
            </a:xfrm>
            <a:prstGeom prst="straightConnector1">
              <a:avLst/>
            </a:prstGeom>
            <a:noFill/>
            <a:ln w="19050" cap="flat" cmpd="sng">
              <a:solidFill>
                <a:srgbClr val="000000"/>
              </a:solidFill>
              <a:prstDash val="solid"/>
              <a:miter lim="800000"/>
              <a:headEnd type="none" w="sm" len="sm"/>
              <a:tailEnd type="triangle" w="med" len="med"/>
            </a:ln>
          </p:spPr>
        </p:cxnSp>
      </p:grpSp>
      <p:cxnSp>
        <p:nvCxnSpPr>
          <p:cNvPr id="71" name="Google Shape;71;p13"/>
          <p:cNvCxnSpPr/>
          <p:nvPr/>
        </p:nvCxnSpPr>
        <p:spPr>
          <a:xfrm rot="10800000">
            <a:off x="3033186" y="1996863"/>
            <a:ext cx="1543161" cy="0"/>
          </a:xfrm>
          <a:prstGeom prst="straightConnector1">
            <a:avLst/>
          </a:prstGeom>
          <a:noFill/>
          <a:ln w="19050" cap="flat" cmpd="sng">
            <a:solidFill>
              <a:srgbClr val="000000"/>
            </a:solidFill>
            <a:prstDash val="solid"/>
            <a:miter lim="800000"/>
            <a:headEnd type="triangle" w="med" len="med"/>
            <a:tailEnd type="diamond" w="sm" len="sm"/>
          </a:ln>
        </p:spPr>
      </p:cxnSp>
      <p:sp>
        <p:nvSpPr>
          <p:cNvPr id="72" name="Google Shape;72;p13"/>
          <p:cNvSpPr/>
          <p:nvPr/>
        </p:nvSpPr>
        <p:spPr>
          <a:xfrm>
            <a:off x="2241802"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Reactions</a:t>
            </a:r>
            <a:r>
              <a:rPr lang="en" sz="1333">
                <a:latin typeface="Calibri"/>
                <a:ea typeface="Calibri"/>
                <a:cs typeface="Calibri"/>
                <a:sym typeface="Calibri"/>
              </a:rPr>
              <a:t> </a:t>
            </a:r>
            <a:endParaRPr sz="1333">
              <a:latin typeface="Calibri"/>
              <a:ea typeface="Calibri"/>
              <a:cs typeface="Calibri"/>
              <a:sym typeface="Calibri"/>
            </a:endParaRPr>
          </a:p>
          <a:p>
            <a:pPr algn="ctr">
              <a:buClr>
                <a:srgbClr val="000000"/>
              </a:buClr>
              <a:buSzPts val="1100"/>
            </a:pPr>
            <a:r>
              <a:rPr lang="en" sz="1333">
                <a:solidFill>
                  <a:srgbClr val="000000"/>
                </a:solidFill>
                <a:latin typeface="Calibri"/>
                <a:ea typeface="Calibri"/>
                <a:cs typeface="Calibri"/>
                <a:sym typeface="Calibri"/>
              </a:rPr>
              <a:t>(implicit feedback)</a:t>
            </a:r>
            <a:endParaRPr sz="1333">
              <a:latin typeface="Calibri"/>
              <a:ea typeface="Calibri"/>
              <a:cs typeface="Calibri"/>
              <a:sym typeface="Calibri"/>
            </a:endParaRPr>
          </a:p>
        </p:txBody>
      </p:sp>
      <p:sp>
        <p:nvSpPr>
          <p:cNvPr id="73" name="Google Shape;73;p13"/>
          <p:cNvSpPr/>
          <p:nvPr/>
        </p:nvSpPr>
        <p:spPr>
          <a:xfrm>
            <a:off x="582992" y="2009609"/>
            <a:ext cx="121492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Human</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Observer</a:t>
            </a:r>
            <a:endParaRPr sz="1333">
              <a:latin typeface="Calibri"/>
              <a:ea typeface="Calibri"/>
              <a:cs typeface="Calibri"/>
              <a:sym typeface="Calibri"/>
            </a:endParaRPr>
          </a:p>
        </p:txBody>
      </p:sp>
      <p:sp>
        <p:nvSpPr>
          <p:cNvPr id="75" name="Google Shape;75;p13"/>
          <p:cNvSpPr/>
          <p:nvPr/>
        </p:nvSpPr>
        <p:spPr>
          <a:xfrm>
            <a:off x="6079826" y="3138697"/>
            <a:ext cx="2318242" cy="585141"/>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333" b="1">
                <a:solidFill>
                  <a:srgbClr val="000000"/>
                </a:solidFill>
                <a:latin typeface="Calibri"/>
                <a:ea typeface="Calibri"/>
                <a:cs typeface="Calibri"/>
                <a:sym typeface="Calibri"/>
              </a:rPr>
              <a:t>Mapping of </a:t>
            </a:r>
            <a:r>
              <a:rPr lang="en" sz="1333" b="1">
                <a:latin typeface="Calibri"/>
                <a:ea typeface="Calibri"/>
                <a:cs typeface="Calibri"/>
                <a:sym typeface="Calibri"/>
              </a:rPr>
              <a:t>reaction features</a:t>
            </a:r>
            <a:r>
              <a:rPr lang="en" sz="1333" b="1">
                <a:solidFill>
                  <a:srgbClr val="000000"/>
                </a:solidFill>
                <a:latin typeface="Calibri"/>
                <a:ea typeface="Calibri"/>
                <a:cs typeface="Calibri"/>
                <a:sym typeface="Calibri"/>
              </a:rPr>
              <a:t> </a:t>
            </a:r>
            <a:r>
              <a:rPr lang="en" sz="1333" b="1">
                <a:latin typeface="Calibri"/>
                <a:ea typeface="Calibri"/>
                <a:cs typeface="Calibri"/>
                <a:sym typeface="Calibri"/>
              </a:rPr>
              <a:t>to task </a:t>
            </a:r>
            <a:r>
              <a:rPr lang="en" sz="1333" b="1">
                <a:solidFill>
                  <a:srgbClr val="000000"/>
                </a:solidFill>
                <a:latin typeface="Calibri"/>
                <a:ea typeface="Calibri"/>
                <a:cs typeface="Calibri"/>
                <a:sym typeface="Calibri"/>
              </a:rPr>
              <a:t>statistic(s)</a:t>
            </a:r>
            <a:endParaRPr sz="1333" b="1">
              <a:latin typeface="Calibri"/>
              <a:ea typeface="Calibri"/>
              <a:cs typeface="Calibri"/>
              <a:sym typeface="Calibri"/>
            </a:endParaRPr>
          </a:p>
        </p:txBody>
      </p:sp>
      <p:grpSp>
        <p:nvGrpSpPr>
          <p:cNvPr id="87" name="Google Shape;87;p13"/>
          <p:cNvGrpSpPr/>
          <p:nvPr/>
        </p:nvGrpSpPr>
        <p:grpSpPr>
          <a:xfrm>
            <a:off x="1475221" y="1323335"/>
            <a:ext cx="664915" cy="1370068"/>
            <a:chOff x="692725" y="1198875"/>
            <a:chExt cx="389425" cy="832800"/>
          </a:xfrm>
        </p:grpSpPr>
        <p:pic>
          <p:nvPicPr>
            <p:cNvPr id="88" name="Google Shape;88;p13"/>
            <p:cNvPicPr preferRelativeResize="0"/>
            <p:nvPr/>
          </p:nvPicPr>
          <p:blipFill rotWithShape="1">
            <a:blip r:embed="rId3">
              <a:alphaModFix/>
            </a:blip>
            <a:srcRect l="27089" r="26149"/>
            <a:stretch/>
          </p:blipFill>
          <p:spPr>
            <a:xfrm>
              <a:off x="692725" y="1198875"/>
              <a:ext cx="389425" cy="832800"/>
            </a:xfrm>
            <a:prstGeom prst="rect">
              <a:avLst/>
            </a:prstGeom>
            <a:noFill/>
            <a:ln>
              <a:noFill/>
            </a:ln>
          </p:spPr>
        </p:pic>
        <p:pic>
          <p:nvPicPr>
            <p:cNvPr id="89" name="Google Shape;89;p13"/>
            <p:cNvPicPr preferRelativeResize="0"/>
            <p:nvPr/>
          </p:nvPicPr>
          <p:blipFill rotWithShape="1">
            <a:blip r:embed="rId4">
              <a:alphaModFix/>
            </a:blip>
            <a:srcRect l="39537" t="41565" r="39919" b="50357"/>
            <a:stretch/>
          </p:blipFill>
          <p:spPr>
            <a:xfrm>
              <a:off x="849225" y="1361075"/>
              <a:ext cx="80000" cy="32775"/>
            </a:xfrm>
            <a:prstGeom prst="rect">
              <a:avLst/>
            </a:prstGeom>
            <a:noFill/>
            <a:ln>
              <a:noFill/>
            </a:ln>
          </p:spPr>
        </p:pic>
      </p:grpSp>
      <p:sp>
        <p:nvSpPr>
          <p:cNvPr id="90" name="Google Shape;90;p13"/>
          <p:cNvSpPr/>
          <p:nvPr/>
        </p:nvSpPr>
        <p:spPr>
          <a:xfrm>
            <a:off x="1402093" y="4419558"/>
            <a:ext cx="1431122" cy="585141"/>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Agent</a:t>
            </a:r>
            <a:endParaRPr sz="1333" dirty="0">
              <a:latin typeface="Calibri"/>
              <a:ea typeface="Calibri"/>
              <a:cs typeface="Calibri"/>
              <a:sym typeface="Calibri"/>
            </a:endParaRPr>
          </a:p>
        </p:txBody>
      </p:sp>
      <p:sp>
        <p:nvSpPr>
          <p:cNvPr id="92" name="Google Shape;92;p13"/>
          <p:cNvSpPr/>
          <p:nvPr/>
        </p:nvSpPr>
        <p:spPr>
          <a:xfrm>
            <a:off x="690204" y="3500031"/>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Environment</a:t>
            </a:r>
            <a:endParaRPr sz="1333">
              <a:solidFill>
                <a:srgbClr val="000000"/>
              </a:solidFill>
              <a:latin typeface="Calibri"/>
              <a:ea typeface="Calibri"/>
              <a:cs typeface="Calibri"/>
              <a:sym typeface="Calibri"/>
            </a:endParaRPr>
          </a:p>
        </p:txBody>
      </p:sp>
      <p:pic>
        <p:nvPicPr>
          <p:cNvPr id="70" name="Google Shape;70;p13"/>
          <p:cNvPicPr preferRelativeResize="0"/>
          <p:nvPr/>
        </p:nvPicPr>
        <p:blipFill>
          <a:blip r:embed="rId5">
            <a:alphaModFix/>
          </a:blip>
          <a:stretch>
            <a:fillRect/>
          </a:stretch>
        </p:blipFill>
        <p:spPr>
          <a:xfrm>
            <a:off x="1171142" y="3029957"/>
            <a:ext cx="664903" cy="664873"/>
          </a:xfrm>
          <a:prstGeom prst="rect">
            <a:avLst/>
          </a:prstGeom>
          <a:noFill/>
          <a:ln>
            <a:noFill/>
          </a:ln>
        </p:spPr>
      </p:pic>
      <p:sp>
        <p:nvSpPr>
          <p:cNvPr id="100" name="Google Shape;100;p13"/>
          <p:cNvSpPr/>
          <p:nvPr/>
        </p:nvSpPr>
        <p:spPr>
          <a:xfrm>
            <a:off x="4034241" y="3796452"/>
            <a:ext cx="1626752" cy="33042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000000"/>
                </a:solidFill>
                <a:latin typeface="Calibri"/>
                <a:ea typeface="Calibri"/>
                <a:cs typeface="Calibri"/>
                <a:sym typeface="Calibri"/>
              </a:rPr>
              <a:t>Dataset </a:t>
            </a:r>
            <a:r>
              <a:rPr lang="en" sz="1333" dirty="0">
                <a:latin typeface="Calibri"/>
                <a:ea typeface="Calibri"/>
                <a:cs typeface="Calibri"/>
                <a:sym typeface="Calibri"/>
              </a:rPr>
              <a:t>St</a:t>
            </a:r>
            <a:r>
              <a:rPr lang="en" sz="1333" dirty="0">
                <a:solidFill>
                  <a:srgbClr val="000000"/>
                </a:solidFill>
                <a:latin typeface="Calibri"/>
                <a:ea typeface="Calibri"/>
                <a:cs typeface="Calibri"/>
                <a:sym typeface="Calibri"/>
              </a:rPr>
              <a:t>ore</a:t>
            </a:r>
            <a:endParaRPr sz="1333" dirty="0">
              <a:solidFill>
                <a:srgbClr val="000000"/>
              </a:solidFill>
              <a:latin typeface="Calibri"/>
              <a:ea typeface="Calibri"/>
              <a:cs typeface="Calibri"/>
              <a:sym typeface="Calibri"/>
            </a:endParaRPr>
          </a:p>
        </p:txBody>
      </p:sp>
      <p:pic>
        <p:nvPicPr>
          <p:cNvPr id="101" name="Google Shape;101;p13"/>
          <p:cNvPicPr preferRelativeResize="0"/>
          <p:nvPr/>
        </p:nvPicPr>
        <p:blipFill>
          <a:blip r:embed="rId6">
            <a:alphaModFix/>
          </a:blip>
          <a:stretch>
            <a:fillRect/>
          </a:stretch>
        </p:blipFill>
        <p:spPr>
          <a:xfrm>
            <a:off x="4356371" y="3012198"/>
            <a:ext cx="838103" cy="838103"/>
          </a:xfrm>
          <a:prstGeom prst="rect">
            <a:avLst/>
          </a:prstGeom>
          <a:noFill/>
          <a:ln>
            <a:noFill/>
          </a:ln>
        </p:spPr>
      </p:pic>
      <p:cxnSp>
        <p:nvCxnSpPr>
          <p:cNvPr id="102" name="Google Shape;102;p13"/>
          <p:cNvCxnSpPr>
            <a:endCxn id="101" idx="0"/>
          </p:cNvCxnSpPr>
          <p:nvPr/>
        </p:nvCxnSpPr>
        <p:spPr>
          <a:xfrm flipH="1">
            <a:off x="4775423" y="2487891"/>
            <a:ext cx="1217985" cy="524307"/>
          </a:xfrm>
          <a:prstGeom prst="bentConnector2">
            <a:avLst/>
          </a:prstGeom>
          <a:noFill/>
          <a:ln w="19050" cap="flat" cmpd="sng">
            <a:solidFill>
              <a:srgbClr val="000000"/>
            </a:solidFill>
            <a:prstDash val="solid"/>
            <a:round/>
            <a:headEnd type="none" w="med" len="med"/>
            <a:tailEnd type="triangle" w="med" len="med"/>
          </a:ln>
        </p:spPr>
      </p:cxnSp>
      <p:cxnSp>
        <p:nvCxnSpPr>
          <p:cNvPr id="103" name="Google Shape;103;p13"/>
          <p:cNvCxnSpPr/>
          <p:nvPr/>
        </p:nvCxnSpPr>
        <p:spPr>
          <a:xfrm rot="10800000">
            <a:off x="5993426" y="2114701"/>
            <a:ext cx="0" cy="380320"/>
          </a:xfrm>
          <a:prstGeom prst="straightConnector1">
            <a:avLst/>
          </a:prstGeom>
          <a:noFill/>
          <a:ln w="19050" cap="flat" cmpd="sng">
            <a:solidFill>
              <a:srgbClr val="000000"/>
            </a:solidFill>
            <a:prstDash val="solid"/>
            <a:round/>
            <a:headEnd type="none" w="med" len="med"/>
            <a:tailEnd type="none" w="med" len="med"/>
          </a:ln>
        </p:spPr>
      </p:cxnSp>
      <p:cxnSp>
        <p:nvCxnSpPr>
          <p:cNvPr id="106" name="Google Shape;106;p13"/>
          <p:cNvCxnSpPr/>
          <p:nvPr/>
        </p:nvCxnSpPr>
        <p:spPr>
          <a:xfrm rot="16200000">
            <a:off x="4226334" y="4232353"/>
            <a:ext cx="664793" cy="393011"/>
          </a:xfrm>
          <a:prstGeom prst="bentConnector3">
            <a:avLst>
              <a:gd name="adj1" fmla="val 0"/>
            </a:avLst>
          </a:prstGeom>
          <a:noFill/>
          <a:ln w="19050" cap="flat" cmpd="sng">
            <a:solidFill>
              <a:srgbClr val="000000"/>
            </a:solidFill>
            <a:prstDash val="solid"/>
            <a:round/>
            <a:headEnd type="none" w="med" len="med"/>
            <a:tailEnd type="triangle" w="med" len="med"/>
          </a:ln>
        </p:spPr>
      </p:cxnSp>
      <p:cxnSp>
        <p:nvCxnSpPr>
          <p:cNvPr id="107" name="Google Shape;107;p13"/>
          <p:cNvCxnSpPr>
            <a:stCxn id="75" idx="1"/>
            <a:endCxn id="101" idx="3"/>
          </p:cNvCxnSpPr>
          <p:nvPr/>
        </p:nvCxnSpPr>
        <p:spPr>
          <a:xfrm rot="10800000">
            <a:off x="5194456" y="3431267"/>
            <a:ext cx="885370" cy="0"/>
          </a:xfrm>
          <a:prstGeom prst="straightConnector1">
            <a:avLst/>
          </a:prstGeom>
          <a:noFill/>
          <a:ln w="19050" cap="flat" cmpd="sng">
            <a:solidFill>
              <a:srgbClr val="000000"/>
            </a:solidFill>
            <a:prstDash val="solid"/>
            <a:miter lim="800000"/>
            <a:headEnd type="triangle" w="med" len="med"/>
            <a:tailEnd type="diamond" w="sm" len="sm"/>
          </a:ln>
        </p:spPr>
      </p:cxnSp>
      <p:cxnSp>
        <p:nvCxnSpPr>
          <p:cNvPr id="108" name="Google Shape;108;p13"/>
          <p:cNvCxnSpPr>
            <a:stCxn id="66" idx="1"/>
            <a:endCxn id="88" idx="3"/>
          </p:cNvCxnSpPr>
          <p:nvPr/>
        </p:nvCxnSpPr>
        <p:spPr>
          <a:xfrm rot="10800000">
            <a:off x="2140065" y="2008570"/>
            <a:ext cx="846856" cy="1016665"/>
          </a:xfrm>
          <a:prstGeom prst="bentConnector3">
            <a:avLst>
              <a:gd name="adj1" fmla="val 31927"/>
            </a:avLst>
          </a:prstGeom>
          <a:noFill/>
          <a:ln w="19050" cap="flat" cmpd="sng">
            <a:solidFill>
              <a:srgbClr val="000000"/>
            </a:solidFill>
            <a:prstDash val="dash"/>
            <a:round/>
            <a:headEnd type="none" w="med" len="med"/>
            <a:tailEnd type="triangle" w="med" len="med"/>
          </a:ln>
        </p:spPr>
      </p:cxnSp>
      <p:sp>
        <p:nvSpPr>
          <p:cNvPr id="109" name="Google Shape;109;p13"/>
          <p:cNvSpPr/>
          <p:nvPr/>
        </p:nvSpPr>
        <p:spPr>
          <a:xfrm>
            <a:off x="4678613" y="4360200"/>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Task</a:t>
            </a:r>
            <a:r>
              <a:rPr lang="en" sz="1333">
                <a:solidFill>
                  <a:srgbClr val="000000"/>
                </a:solidFill>
                <a:latin typeface="Calibri"/>
                <a:ea typeface="Calibri"/>
                <a:cs typeface="Calibri"/>
                <a:sym typeface="Calibri"/>
              </a:rPr>
              <a:t> statistics</a:t>
            </a:r>
            <a:endParaRPr sz="1333">
              <a:solidFill>
                <a:srgbClr val="000000"/>
              </a:solidFill>
              <a:latin typeface="Calibri"/>
              <a:ea typeface="Calibri"/>
              <a:cs typeface="Calibri"/>
              <a:sym typeface="Calibri"/>
            </a:endParaRPr>
          </a:p>
        </p:txBody>
      </p:sp>
      <p:cxnSp>
        <p:nvCxnSpPr>
          <p:cNvPr id="110" name="Google Shape;110;p13"/>
          <p:cNvCxnSpPr/>
          <p:nvPr/>
        </p:nvCxnSpPr>
        <p:spPr>
          <a:xfrm rot="10800000">
            <a:off x="3752156" y="3378932"/>
            <a:ext cx="0" cy="642911"/>
          </a:xfrm>
          <a:prstGeom prst="straightConnector1">
            <a:avLst/>
          </a:prstGeom>
          <a:noFill/>
          <a:ln w="19050" cap="flat" cmpd="sng">
            <a:solidFill>
              <a:srgbClr val="000000"/>
            </a:solidFill>
            <a:prstDash val="solid"/>
            <a:miter lim="800000"/>
            <a:headEnd type="triangle" w="med" len="med"/>
            <a:tailEnd type="none" w="sm" len="sm"/>
          </a:ln>
        </p:spPr>
      </p:cxnSp>
      <p:sp>
        <p:nvSpPr>
          <p:cNvPr id="111" name="Google Shape;111;p13"/>
          <p:cNvSpPr/>
          <p:nvPr/>
        </p:nvSpPr>
        <p:spPr>
          <a:xfrm>
            <a:off x="2830100" y="3468598"/>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Reward</a:t>
            </a:r>
            <a:endParaRPr sz="1333">
              <a:solidFill>
                <a:srgbClr val="000000"/>
              </a:solidFill>
              <a:latin typeface="Calibri"/>
              <a:ea typeface="Calibri"/>
              <a:cs typeface="Calibri"/>
              <a:sym typeface="Calibri"/>
            </a:endParaRPr>
          </a:p>
        </p:txBody>
      </p:sp>
      <p:grpSp>
        <p:nvGrpSpPr>
          <p:cNvPr id="113" name="Google Shape;113;p13"/>
          <p:cNvGrpSpPr/>
          <p:nvPr/>
        </p:nvGrpSpPr>
        <p:grpSpPr>
          <a:xfrm>
            <a:off x="1020036" y="4329257"/>
            <a:ext cx="885807" cy="885808"/>
            <a:chOff x="974775" y="3173750"/>
            <a:chExt cx="607200" cy="607200"/>
          </a:xfrm>
        </p:grpSpPr>
        <p:pic>
          <p:nvPicPr>
            <p:cNvPr id="114" name="Google Shape;114;p13"/>
            <p:cNvPicPr preferRelativeResize="0"/>
            <p:nvPr/>
          </p:nvPicPr>
          <p:blipFill>
            <a:blip r:embed="rId7">
              <a:alphaModFix/>
            </a:blip>
            <a:stretch>
              <a:fillRect/>
            </a:stretch>
          </p:blipFill>
          <p:spPr>
            <a:xfrm>
              <a:off x="974775" y="3173750"/>
              <a:ext cx="607200" cy="607200"/>
            </a:xfrm>
            <a:prstGeom prst="rect">
              <a:avLst/>
            </a:prstGeom>
            <a:noFill/>
            <a:ln>
              <a:noFill/>
            </a:ln>
          </p:spPr>
        </p:pic>
        <p:pic>
          <p:nvPicPr>
            <p:cNvPr id="115" name="Google Shape;115;p13"/>
            <p:cNvPicPr preferRelativeResize="0"/>
            <p:nvPr/>
          </p:nvPicPr>
          <p:blipFill rotWithShape="1">
            <a:blip r:embed="rId8">
              <a:alphaModFix/>
            </a:blip>
            <a:srcRect l="38786" t="9514" r="38902" b="81601"/>
            <a:stretch/>
          </p:blipFill>
          <p:spPr>
            <a:xfrm>
              <a:off x="1203975" y="3243900"/>
              <a:ext cx="148800" cy="59250"/>
            </a:xfrm>
            <a:prstGeom prst="rect">
              <a:avLst/>
            </a:prstGeom>
            <a:noFill/>
            <a:ln>
              <a:noFill/>
            </a:ln>
          </p:spPr>
        </p:pic>
      </p:grpSp>
      <p:sp>
        <p:nvSpPr>
          <p:cNvPr id="118" name="Google Shape;118;p13"/>
          <p:cNvSpPr/>
          <p:nvPr/>
        </p:nvSpPr>
        <p:spPr>
          <a:xfrm>
            <a:off x="2720610" y="4699765"/>
            <a:ext cx="2253907" cy="7571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Task </a:t>
            </a:r>
            <a:r>
              <a:rPr lang="en" sz="1333">
                <a:solidFill>
                  <a:srgbClr val="000000"/>
                </a:solidFill>
                <a:latin typeface="Calibri"/>
                <a:ea typeface="Calibri"/>
                <a:cs typeface="Calibri"/>
                <a:sym typeface="Calibri"/>
              </a:rPr>
              <a:t>statistic tables</a:t>
            </a:r>
            <a:endParaRPr sz="1333">
              <a:solidFill>
                <a:srgbClr val="000000"/>
              </a:solidFill>
              <a:latin typeface="Calibri"/>
              <a:ea typeface="Calibri"/>
              <a:cs typeface="Calibri"/>
              <a:sym typeface="Calibri"/>
            </a:endParaRPr>
          </a:p>
        </p:txBody>
      </p:sp>
      <p:pic>
        <p:nvPicPr>
          <p:cNvPr id="119" name="Google Shape;119;p13"/>
          <p:cNvPicPr preferRelativeResize="0"/>
          <p:nvPr/>
        </p:nvPicPr>
        <p:blipFill>
          <a:blip r:embed="rId9">
            <a:alphaModFix/>
          </a:blip>
          <a:stretch>
            <a:fillRect/>
          </a:stretch>
        </p:blipFill>
        <p:spPr>
          <a:xfrm>
            <a:off x="3349280" y="4056480"/>
            <a:ext cx="996533" cy="899468"/>
          </a:xfrm>
          <a:prstGeom prst="rect">
            <a:avLst/>
          </a:prstGeom>
          <a:noFill/>
          <a:ln>
            <a:noFill/>
          </a:ln>
        </p:spPr>
      </p:pic>
      <p:cxnSp>
        <p:nvCxnSpPr>
          <p:cNvPr id="120" name="Google Shape;120;p13"/>
          <p:cNvCxnSpPr/>
          <p:nvPr/>
        </p:nvCxnSpPr>
        <p:spPr>
          <a:xfrm>
            <a:off x="4803997" y="2757830"/>
            <a:ext cx="538749" cy="0"/>
          </a:xfrm>
          <a:prstGeom prst="straightConnector1">
            <a:avLst/>
          </a:prstGeom>
          <a:noFill/>
          <a:ln w="9525" cap="flat" cmpd="sng">
            <a:solidFill>
              <a:srgbClr val="000000"/>
            </a:solidFill>
            <a:prstDash val="dot"/>
            <a:round/>
            <a:headEnd type="none" w="med" len="med"/>
            <a:tailEnd type="none" w="med" len="med"/>
          </a:ln>
        </p:spPr>
      </p:cxnSp>
      <p:sp>
        <p:nvSpPr>
          <p:cNvPr id="122" name="Google Shape;122;p13"/>
          <p:cNvSpPr/>
          <p:nvPr/>
        </p:nvSpPr>
        <p:spPr>
          <a:xfrm>
            <a:off x="5084022" y="1579708"/>
            <a:ext cx="2531816" cy="566322"/>
          </a:xfrm>
          <a:prstGeom prst="rect">
            <a:avLst/>
          </a:prstGeom>
          <a:solidFill>
            <a:srgbClr val="EFEFEF"/>
          </a:solid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Multi-modal </a:t>
            </a:r>
            <a:endParaRPr sz="1333" dirty="0">
              <a:latin typeface="Calibri"/>
              <a:ea typeface="Calibri"/>
              <a:cs typeface="Calibri"/>
              <a:sym typeface="Calibri"/>
            </a:endParaRPr>
          </a:p>
          <a:p>
            <a:pPr algn="ctr">
              <a:buClr>
                <a:srgbClr val="000000"/>
              </a:buClr>
              <a:buSzPts val="1100"/>
            </a:pPr>
            <a:r>
              <a:rPr lang="en" sz="1333" dirty="0">
                <a:latin typeface="Calibri"/>
                <a:ea typeface="Calibri"/>
                <a:cs typeface="Calibri"/>
                <a:sym typeface="Calibri"/>
              </a:rPr>
              <a:t>Reaction</a:t>
            </a:r>
            <a:r>
              <a:rPr lang="en" sz="1333" dirty="0">
                <a:solidFill>
                  <a:srgbClr val="000000"/>
                </a:solidFill>
                <a:latin typeface="Calibri"/>
                <a:ea typeface="Calibri"/>
                <a:cs typeface="Calibri"/>
                <a:sym typeface="Calibri"/>
              </a:rPr>
              <a:t> </a:t>
            </a:r>
            <a:r>
              <a:rPr lang="en" sz="1333" dirty="0">
                <a:latin typeface="Calibri"/>
                <a:ea typeface="Calibri"/>
                <a:cs typeface="Calibri"/>
                <a:sym typeface="Calibri"/>
              </a:rPr>
              <a:t>F</a:t>
            </a:r>
            <a:r>
              <a:rPr lang="en" sz="1333" dirty="0">
                <a:solidFill>
                  <a:srgbClr val="000000"/>
                </a:solidFill>
                <a:latin typeface="Calibri"/>
                <a:ea typeface="Calibri"/>
                <a:cs typeface="Calibri"/>
                <a:sym typeface="Calibri"/>
              </a:rPr>
              <a:t>eature </a:t>
            </a:r>
            <a:r>
              <a:rPr lang="en" sz="1333" dirty="0">
                <a:latin typeface="Calibri"/>
                <a:ea typeface="Calibri"/>
                <a:cs typeface="Calibri"/>
                <a:sym typeface="Calibri"/>
              </a:rPr>
              <a:t>E</a:t>
            </a:r>
            <a:r>
              <a:rPr lang="en" sz="1333" dirty="0">
                <a:solidFill>
                  <a:srgbClr val="000000"/>
                </a:solidFill>
                <a:latin typeface="Calibri"/>
                <a:ea typeface="Calibri"/>
                <a:cs typeface="Calibri"/>
                <a:sym typeface="Calibri"/>
              </a:rPr>
              <a:t>xtraction </a:t>
            </a:r>
            <a:endParaRPr sz="1333" dirty="0">
              <a:solidFill>
                <a:srgbClr val="000000"/>
              </a:solidFill>
              <a:latin typeface="Calibri"/>
              <a:ea typeface="Calibri"/>
              <a:cs typeface="Calibri"/>
              <a:sym typeface="Calibri"/>
            </a:endParaRPr>
          </a:p>
        </p:txBody>
      </p:sp>
      <p:sp>
        <p:nvSpPr>
          <p:cNvPr id="123" name="Google Shape;123;p13"/>
          <p:cNvSpPr/>
          <p:nvPr/>
        </p:nvSpPr>
        <p:spPr>
          <a:xfrm>
            <a:off x="5036394" y="3461481"/>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Model</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Training</a:t>
            </a:r>
            <a:endParaRPr sz="1333">
              <a:latin typeface="Calibri"/>
              <a:ea typeface="Calibri"/>
              <a:cs typeface="Calibri"/>
              <a:sym typeface="Calibri"/>
            </a:endParaRPr>
          </a:p>
        </p:txBody>
      </p:sp>
      <p:sp>
        <p:nvSpPr>
          <p:cNvPr id="128" name="Google Shape;128;p13"/>
          <p:cNvSpPr/>
          <p:nvPr/>
        </p:nvSpPr>
        <p:spPr>
          <a:xfrm>
            <a:off x="2583352" y="2229512"/>
            <a:ext cx="1217985"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Incentivize</a:t>
            </a:r>
            <a:endParaRPr sz="1333">
              <a:solidFill>
                <a:srgbClr val="000000"/>
              </a:solidFill>
              <a:latin typeface="Calibri"/>
              <a:ea typeface="Calibri"/>
              <a:cs typeface="Calibri"/>
              <a:sym typeface="Calibri"/>
            </a:endParaRPr>
          </a:p>
        </p:txBody>
      </p:sp>
      <p:grpSp>
        <p:nvGrpSpPr>
          <p:cNvPr id="125" name="Google Shape;125;p13"/>
          <p:cNvGrpSpPr/>
          <p:nvPr/>
        </p:nvGrpSpPr>
        <p:grpSpPr>
          <a:xfrm>
            <a:off x="5027705" y="2629088"/>
            <a:ext cx="2318143" cy="249024"/>
            <a:chOff x="3644225" y="1926425"/>
            <a:chExt cx="1545000" cy="170700"/>
          </a:xfrm>
        </p:grpSpPr>
        <p:sp>
          <p:nvSpPr>
            <p:cNvPr id="126" name="Google Shape;126;p13"/>
            <p:cNvSpPr/>
            <p:nvPr/>
          </p:nvSpPr>
          <p:spPr>
            <a:xfrm>
              <a:off x="3800694" y="1926425"/>
              <a:ext cx="1231800" cy="170700"/>
            </a:xfrm>
            <a:prstGeom prst="roundRect">
              <a:avLst>
                <a:gd name="adj" fmla="val 16667"/>
              </a:avLst>
            </a:prstGeom>
            <a:solidFill>
              <a:srgbClr val="F3F3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127;p13"/>
            <p:cNvSpPr/>
            <p:nvPr/>
          </p:nvSpPr>
          <p:spPr>
            <a:xfrm>
              <a:off x="3644225" y="1950425"/>
              <a:ext cx="1545000" cy="122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Reaction</a:t>
              </a:r>
              <a:r>
                <a:rPr lang="en" sz="1333" dirty="0">
                  <a:solidFill>
                    <a:srgbClr val="000000"/>
                  </a:solidFill>
                  <a:latin typeface="Calibri"/>
                  <a:ea typeface="Calibri"/>
                  <a:cs typeface="Calibri"/>
                  <a:sym typeface="Calibri"/>
                </a:rPr>
                <a:t> feature vector</a:t>
              </a:r>
              <a:endParaRPr sz="1333" dirty="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2812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p:nvPr/>
        </p:nvSpPr>
        <p:spPr>
          <a:xfrm>
            <a:off x="630622" y="932931"/>
            <a:ext cx="5731489"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000000"/>
              </a:solidFill>
              <a:latin typeface="Arial"/>
              <a:ea typeface="Arial"/>
              <a:cs typeface="Arial"/>
              <a:sym typeface="Arial"/>
            </a:endParaRPr>
          </a:p>
        </p:txBody>
      </p:sp>
      <p:sp>
        <p:nvSpPr>
          <p:cNvPr id="57" name="Google Shape;57;p13"/>
          <p:cNvSpPr/>
          <p:nvPr/>
        </p:nvSpPr>
        <p:spPr>
          <a:xfrm>
            <a:off x="750612" y="3035339"/>
            <a:ext cx="1939673" cy="2179944"/>
          </a:xfrm>
          <a:prstGeom prst="roundRect">
            <a:avLst>
              <a:gd name="adj" fmla="val 10713"/>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58;p13"/>
          <p:cNvSpPr/>
          <p:nvPr/>
        </p:nvSpPr>
        <p:spPr>
          <a:xfrm>
            <a:off x="164523" y="977416"/>
            <a:ext cx="6663688" cy="461285"/>
          </a:xfrm>
          <a:prstGeom prst="rect">
            <a:avLst/>
          </a:prstGeom>
          <a:noFill/>
          <a:ln>
            <a:noFill/>
          </a:ln>
        </p:spPr>
        <p:txBody>
          <a:bodyPr spcFirstLastPara="1" wrap="square" lIns="121900" tIns="60933" rIns="121900" bIns="60933" anchor="t" anchorCtr="0">
            <a:noAutofit/>
          </a:bodyPr>
          <a:lstStyle/>
          <a:p>
            <a:pPr algn="ctr"/>
            <a:r>
              <a:rPr lang="en" sz="1333" b="1">
                <a:solidFill>
                  <a:srgbClr val="000000"/>
                </a:solidFill>
                <a:latin typeface="Calibri"/>
                <a:ea typeface="Calibri"/>
                <a:cs typeface="Calibri"/>
                <a:sym typeface="Calibri"/>
              </a:rPr>
              <a:t>1.</a:t>
            </a:r>
            <a:r>
              <a:rPr lang="en" sz="1333">
                <a:solidFill>
                  <a:srgbClr val="000000"/>
                </a:solidFill>
                <a:latin typeface="Calibri"/>
                <a:ea typeface="Calibri"/>
                <a:cs typeface="Calibri"/>
                <a:sym typeface="Calibri"/>
              </a:rPr>
              <a:t> Learning a mapping from implicit human feedback to </a:t>
            </a:r>
            <a:r>
              <a:rPr lang="en" sz="1333">
                <a:latin typeface="Calibri"/>
                <a:ea typeface="Calibri"/>
                <a:cs typeface="Calibri"/>
                <a:sym typeface="Calibri"/>
              </a:rPr>
              <a:t>task</a:t>
            </a:r>
            <a:r>
              <a:rPr lang="en" sz="1333">
                <a:solidFill>
                  <a:srgbClr val="000000"/>
                </a:solidFill>
                <a:latin typeface="Calibri"/>
                <a:ea typeface="Calibri"/>
                <a:cs typeface="Calibri"/>
                <a:sym typeface="Calibri"/>
              </a:rPr>
              <a:t> statistics</a:t>
            </a:r>
            <a:endParaRPr sz="1333">
              <a:latin typeface="Calibri"/>
              <a:ea typeface="Calibri"/>
              <a:cs typeface="Calibri"/>
              <a:sym typeface="Calibri"/>
            </a:endParaRPr>
          </a:p>
        </p:txBody>
      </p:sp>
      <p:grpSp>
        <p:nvGrpSpPr>
          <p:cNvPr id="59" name="Google Shape;59;p13"/>
          <p:cNvGrpSpPr/>
          <p:nvPr/>
        </p:nvGrpSpPr>
        <p:grpSpPr>
          <a:xfrm>
            <a:off x="526891" y="3803114"/>
            <a:ext cx="1953408" cy="585141"/>
            <a:chOff x="373269" y="3270292"/>
            <a:chExt cx="1339015" cy="401100"/>
          </a:xfrm>
        </p:grpSpPr>
        <p:sp>
          <p:nvSpPr>
            <p:cNvPr id="60" name="Google Shape;60;p13"/>
            <p:cNvSpPr/>
            <p:nvPr/>
          </p:nvSpPr>
          <p:spPr>
            <a:xfrm>
              <a:off x="373269" y="32702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solidFill>
                  <a:srgbClr val="000000"/>
                </a:solidFill>
                <a:latin typeface="Calibri"/>
                <a:ea typeface="Calibri"/>
                <a:cs typeface="Calibri"/>
                <a:sym typeface="Calibri"/>
              </a:endParaRPr>
            </a:p>
          </p:txBody>
        </p:sp>
        <p:sp>
          <p:nvSpPr>
            <p:cNvPr id="61" name="Google Shape;61;p13"/>
            <p:cNvSpPr/>
            <p:nvPr/>
          </p:nvSpPr>
          <p:spPr>
            <a:xfrm>
              <a:off x="1018083" y="34226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Action</a:t>
              </a:r>
              <a:endParaRPr sz="1333">
                <a:solidFill>
                  <a:srgbClr val="000000"/>
                </a:solidFill>
                <a:latin typeface="Calibri"/>
                <a:ea typeface="Calibri"/>
                <a:cs typeface="Calibri"/>
                <a:sym typeface="Calibri"/>
              </a:endParaRPr>
            </a:p>
          </p:txBody>
        </p:sp>
        <p:cxnSp>
          <p:nvCxnSpPr>
            <p:cNvPr id="62" name="Google Shape;62;p13"/>
            <p:cNvCxnSpPr/>
            <p:nvPr/>
          </p:nvCxnSpPr>
          <p:spPr>
            <a:xfrm>
              <a:off x="897375" y="3317612"/>
              <a:ext cx="0" cy="308100"/>
            </a:xfrm>
            <a:prstGeom prst="straightConnector1">
              <a:avLst/>
            </a:prstGeom>
            <a:noFill/>
            <a:ln w="19050" cap="flat" cmpd="sng">
              <a:solidFill>
                <a:srgbClr val="000000"/>
              </a:solidFill>
              <a:prstDash val="solid"/>
              <a:miter lim="800000"/>
              <a:headEnd type="none" w="sm" len="sm"/>
              <a:tailEnd type="triangle" w="med" len="med"/>
            </a:ln>
          </p:spPr>
        </p:cxnSp>
        <p:cxnSp>
          <p:nvCxnSpPr>
            <p:cNvPr id="63" name="Google Shape;63;p13"/>
            <p:cNvCxnSpPr/>
            <p:nvPr/>
          </p:nvCxnSpPr>
          <p:spPr>
            <a:xfrm rot="10800000">
              <a:off x="1151950" y="3319700"/>
              <a:ext cx="0" cy="303900"/>
            </a:xfrm>
            <a:prstGeom prst="straightConnector1">
              <a:avLst/>
            </a:prstGeom>
            <a:noFill/>
            <a:ln w="19050" cap="flat" cmpd="sng">
              <a:solidFill>
                <a:srgbClr val="000000"/>
              </a:solidFill>
              <a:prstDash val="solid"/>
              <a:miter lim="800000"/>
              <a:headEnd type="none" w="sm" len="sm"/>
              <a:tailEnd type="triangle" w="med" len="med"/>
            </a:ln>
          </p:spPr>
        </p:cxnSp>
      </p:grpSp>
      <p:sp>
        <p:nvSpPr>
          <p:cNvPr id="64" name="Google Shape;64;p13"/>
          <p:cNvSpPr/>
          <p:nvPr/>
        </p:nvSpPr>
        <p:spPr>
          <a:xfrm>
            <a:off x="2459428" y="4250292"/>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latin typeface="Calibri"/>
              <a:ea typeface="Calibri"/>
              <a:cs typeface="Calibri"/>
              <a:sym typeface="Calibri"/>
            </a:endParaRPr>
          </a:p>
          <a:p>
            <a:pPr algn="ctr"/>
            <a:r>
              <a:rPr lang="en" sz="1333">
                <a:latin typeface="Calibri"/>
                <a:ea typeface="Calibri"/>
                <a:cs typeface="Calibri"/>
                <a:sym typeface="Calibri"/>
              </a:rPr>
              <a:t>Action</a:t>
            </a:r>
            <a:endParaRPr sz="1333">
              <a:latin typeface="Calibri"/>
              <a:ea typeface="Calibri"/>
              <a:cs typeface="Calibri"/>
              <a:sym typeface="Calibri"/>
            </a:endParaRPr>
          </a:p>
        </p:txBody>
      </p:sp>
      <p:cxnSp>
        <p:nvCxnSpPr>
          <p:cNvPr id="65" name="Google Shape;65;p13"/>
          <p:cNvCxnSpPr/>
          <p:nvPr/>
        </p:nvCxnSpPr>
        <p:spPr>
          <a:xfrm rot="10800000">
            <a:off x="2684395" y="4773894"/>
            <a:ext cx="712497" cy="0"/>
          </a:xfrm>
          <a:prstGeom prst="straightConnector1">
            <a:avLst/>
          </a:prstGeom>
          <a:noFill/>
          <a:ln w="19050" cap="flat" cmpd="sng">
            <a:solidFill>
              <a:srgbClr val="000000"/>
            </a:solidFill>
            <a:prstDash val="solid"/>
            <a:miter lim="800000"/>
            <a:headEnd type="triangle" w="med" len="med"/>
            <a:tailEnd type="none" w="sm" len="sm"/>
          </a:ln>
        </p:spPr>
      </p:cxnSp>
      <p:sp>
        <p:nvSpPr>
          <p:cNvPr id="66" name="Google Shape;66;p13"/>
          <p:cNvSpPr/>
          <p:nvPr/>
        </p:nvSpPr>
        <p:spPr>
          <a:xfrm>
            <a:off x="2986921" y="2689338"/>
            <a:ext cx="1308142" cy="671796"/>
          </a:xfrm>
          <a:prstGeom prst="rect">
            <a:avLst/>
          </a:prstGeom>
          <a:no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t>
            </a:r>
            <a:r>
              <a:rPr lang="en" sz="1333">
                <a:solidFill>
                  <a:srgbClr val="000000"/>
                </a:solidFill>
                <a:latin typeface="Calibri"/>
                <a:ea typeface="Calibri"/>
                <a:cs typeface="Calibri"/>
                <a:sym typeface="Calibri"/>
              </a:rPr>
              <a:t>ask </a:t>
            </a:r>
            <a:r>
              <a:rPr lang="en" sz="1333">
                <a:latin typeface="Calibri"/>
                <a:ea typeface="Calibri"/>
                <a:cs typeface="Calibri"/>
                <a:sym typeface="Calibri"/>
              </a:rPr>
              <a:t>Specification</a:t>
            </a:r>
            <a:r>
              <a:rPr lang="en" sz="1333">
                <a:solidFill>
                  <a:srgbClr val="000000"/>
                </a:solidFill>
                <a:latin typeface="Calibri"/>
                <a:ea typeface="Calibri"/>
                <a:cs typeface="Calibri"/>
                <a:sym typeface="Calibri"/>
              </a:rPr>
              <a:t> </a:t>
            </a:r>
            <a:endParaRPr sz="1333">
              <a:solidFill>
                <a:srgbClr val="000000"/>
              </a:solidFill>
              <a:latin typeface="Calibri"/>
              <a:ea typeface="Calibri"/>
              <a:cs typeface="Calibri"/>
              <a:sym typeface="Calibri"/>
            </a:endParaRPr>
          </a:p>
        </p:txBody>
      </p:sp>
      <p:grpSp>
        <p:nvGrpSpPr>
          <p:cNvPr id="67" name="Google Shape;67;p13"/>
          <p:cNvGrpSpPr/>
          <p:nvPr/>
        </p:nvGrpSpPr>
        <p:grpSpPr>
          <a:xfrm>
            <a:off x="1475228" y="2656638"/>
            <a:ext cx="885807" cy="373317"/>
            <a:chOff x="1023332" y="2560610"/>
            <a:chExt cx="607200" cy="255900"/>
          </a:xfrm>
        </p:grpSpPr>
        <p:sp>
          <p:nvSpPr>
            <p:cNvPr id="68" name="Google Shape;68;p13"/>
            <p:cNvSpPr/>
            <p:nvPr/>
          </p:nvSpPr>
          <p:spPr>
            <a:xfrm>
              <a:off x="1023332" y="2592240"/>
              <a:ext cx="607200" cy="170700"/>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Display</a:t>
              </a:r>
              <a:endParaRPr sz="1333">
                <a:solidFill>
                  <a:srgbClr val="000000"/>
                </a:solidFill>
                <a:latin typeface="Calibri"/>
                <a:ea typeface="Calibri"/>
                <a:cs typeface="Calibri"/>
                <a:sym typeface="Calibri"/>
              </a:endParaRPr>
            </a:p>
          </p:txBody>
        </p:sp>
        <p:cxnSp>
          <p:nvCxnSpPr>
            <p:cNvPr id="69" name="Google Shape;69;p13"/>
            <p:cNvCxnSpPr>
              <a:stCxn id="70" idx="0"/>
            </p:cNvCxnSpPr>
            <p:nvPr/>
          </p:nvCxnSpPr>
          <p:spPr>
            <a:xfrm rot="10800000">
              <a:off x="1042775" y="2560610"/>
              <a:ext cx="0" cy="255900"/>
            </a:xfrm>
            <a:prstGeom prst="straightConnector1">
              <a:avLst/>
            </a:prstGeom>
            <a:noFill/>
            <a:ln w="19050" cap="flat" cmpd="sng">
              <a:solidFill>
                <a:srgbClr val="000000"/>
              </a:solidFill>
              <a:prstDash val="solid"/>
              <a:miter lim="800000"/>
              <a:headEnd type="none" w="sm" len="sm"/>
              <a:tailEnd type="triangle" w="med" len="med"/>
            </a:ln>
          </p:spPr>
        </p:cxnSp>
      </p:grpSp>
      <p:cxnSp>
        <p:nvCxnSpPr>
          <p:cNvPr id="71" name="Google Shape;71;p13"/>
          <p:cNvCxnSpPr/>
          <p:nvPr/>
        </p:nvCxnSpPr>
        <p:spPr>
          <a:xfrm rot="10800000">
            <a:off x="3033186" y="1996863"/>
            <a:ext cx="1543161" cy="0"/>
          </a:xfrm>
          <a:prstGeom prst="straightConnector1">
            <a:avLst/>
          </a:prstGeom>
          <a:noFill/>
          <a:ln w="19050" cap="flat" cmpd="sng">
            <a:solidFill>
              <a:srgbClr val="CE591D"/>
            </a:solidFill>
            <a:prstDash val="solid"/>
            <a:miter lim="800000"/>
            <a:headEnd type="triangle" w="med" len="med"/>
            <a:tailEnd type="diamond" w="sm" len="sm"/>
          </a:ln>
        </p:spPr>
      </p:cxnSp>
      <p:sp>
        <p:nvSpPr>
          <p:cNvPr id="72" name="Google Shape;72;p13"/>
          <p:cNvSpPr/>
          <p:nvPr/>
        </p:nvSpPr>
        <p:spPr>
          <a:xfrm>
            <a:off x="2241802"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CE591D"/>
                </a:solidFill>
                <a:latin typeface="Calibri"/>
                <a:ea typeface="Calibri"/>
                <a:cs typeface="Calibri"/>
                <a:sym typeface="Calibri"/>
              </a:rPr>
              <a:t>Reactions </a:t>
            </a:r>
            <a:endParaRPr sz="1333" dirty="0">
              <a:solidFill>
                <a:srgbClr val="CE591D"/>
              </a:solidFill>
              <a:latin typeface="Calibri"/>
              <a:ea typeface="Calibri"/>
              <a:cs typeface="Calibri"/>
              <a:sym typeface="Calibri"/>
            </a:endParaRPr>
          </a:p>
          <a:p>
            <a:pPr algn="ctr">
              <a:buClr>
                <a:srgbClr val="000000"/>
              </a:buClr>
              <a:buSzPts val="1100"/>
            </a:pPr>
            <a:r>
              <a:rPr lang="en" sz="1333" dirty="0">
                <a:solidFill>
                  <a:srgbClr val="CE591D"/>
                </a:solidFill>
                <a:latin typeface="Calibri"/>
                <a:ea typeface="Calibri"/>
                <a:cs typeface="Calibri"/>
                <a:sym typeface="Calibri"/>
              </a:rPr>
              <a:t>(implicit feedback)</a:t>
            </a:r>
            <a:endParaRPr sz="1333" dirty="0">
              <a:solidFill>
                <a:srgbClr val="CE591D"/>
              </a:solidFill>
              <a:latin typeface="Calibri"/>
              <a:ea typeface="Calibri"/>
              <a:cs typeface="Calibri"/>
              <a:sym typeface="Calibri"/>
            </a:endParaRPr>
          </a:p>
        </p:txBody>
      </p:sp>
      <p:sp>
        <p:nvSpPr>
          <p:cNvPr id="73" name="Google Shape;73;p13"/>
          <p:cNvSpPr/>
          <p:nvPr/>
        </p:nvSpPr>
        <p:spPr>
          <a:xfrm>
            <a:off x="582992" y="2009609"/>
            <a:ext cx="121492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Human</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Observer</a:t>
            </a:r>
            <a:endParaRPr sz="1333">
              <a:latin typeface="Calibri"/>
              <a:ea typeface="Calibri"/>
              <a:cs typeface="Calibri"/>
              <a:sym typeface="Calibri"/>
            </a:endParaRPr>
          </a:p>
        </p:txBody>
      </p:sp>
      <p:sp>
        <p:nvSpPr>
          <p:cNvPr id="75" name="Google Shape;75;p13"/>
          <p:cNvSpPr/>
          <p:nvPr/>
        </p:nvSpPr>
        <p:spPr>
          <a:xfrm>
            <a:off x="6079826" y="3138697"/>
            <a:ext cx="2318242" cy="585141"/>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333" b="1">
                <a:solidFill>
                  <a:srgbClr val="000000"/>
                </a:solidFill>
                <a:latin typeface="Calibri"/>
                <a:ea typeface="Calibri"/>
                <a:cs typeface="Calibri"/>
                <a:sym typeface="Calibri"/>
              </a:rPr>
              <a:t>Mapping of </a:t>
            </a:r>
            <a:r>
              <a:rPr lang="en" sz="1333" b="1">
                <a:latin typeface="Calibri"/>
                <a:ea typeface="Calibri"/>
                <a:cs typeface="Calibri"/>
                <a:sym typeface="Calibri"/>
              </a:rPr>
              <a:t>reaction features</a:t>
            </a:r>
            <a:r>
              <a:rPr lang="en" sz="1333" b="1">
                <a:solidFill>
                  <a:srgbClr val="000000"/>
                </a:solidFill>
                <a:latin typeface="Calibri"/>
                <a:ea typeface="Calibri"/>
                <a:cs typeface="Calibri"/>
                <a:sym typeface="Calibri"/>
              </a:rPr>
              <a:t> </a:t>
            </a:r>
            <a:r>
              <a:rPr lang="en" sz="1333" b="1">
                <a:latin typeface="Calibri"/>
                <a:ea typeface="Calibri"/>
                <a:cs typeface="Calibri"/>
                <a:sym typeface="Calibri"/>
              </a:rPr>
              <a:t>to task </a:t>
            </a:r>
            <a:r>
              <a:rPr lang="en" sz="1333" b="1">
                <a:solidFill>
                  <a:srgbClr val="000000"/>
                </a:solidFill>
                <a:latin typeface="Calibri"/>
                <a:ea typeface="Calibri"/>
                <a:cs typeface="Calibri"/>
                <a:sym typeface="Calibri"/>
              </a:rPr>
              <a:t>statistic(s)</a:t>
            </a:r>
            <a:endParaRPr sz="1333" b="1">
              <a:latin typeface="Calibri"/>
              <a:ea typeface="Calibri"/>
              <a:cs typeface="Calibri"/>
              <a:sym typeface="Calibri"/>
            </a:endParaRPr>
          </a:p>
        </p:txBody>
      </p:sp>
      <p:grpSp>
        <p:nvGrpSpPr>
          <p:cNvPr id="87" name="Google Shape;87;p13"/>
          <p:cNvGrpSpPr/>
          <p:nvPr/>
        </p:nvGrpSpPr>
        <p:grpSpPr>
          <a:xfrm>
            <a:off x="1475221" y="1323335"/>
            <a:ext cx="664915" cy="1370068"/>
            <a:chOff x="692725" y="1198875"/>
            <a:chExt cx="389425" cy="832800"/>
          </a:xfrm>
        </p:grpSpPr>
        <p:pic>
          <p:nvPicPr>
            <p:cNvPr id="88" name="Google Shape;88;p13"/>
            <p:cNvPicPr preferRelativeResize="0"/>
            <p:nvPr/>
          </p:nvPicPr>
          <p:blipFill rotWithShape="1">
            <a:blip r:embed="rId3">
              <a:alphaModFix/>
            </a:blip>
            <a:srcRect l="27089" r="26149"/>
            <a:stretch/>
          </p:blipFill>
          <p:spPr>
            <a:xfrm>
              <a:off x="692725" y="1198875"/>
              <a:ext cx="389425" cy="832800"/>
            </a:xfrm>
            <a:prstGeom prst="rect">
              <a:avLst/>
            </a:prstGeom>
            <a:noFill/>
            <a:ln>
              <a:noFill/>
            </a:ln>
          </p:spPr>
        </p:pic>
        <p:pic>
          <p:nvPicPr>
            <p:cNvPr id="89" name="Google Shape;89;p13"/>
            <p:cNvPicPr preferRelativeResize="0"/>
            <p:nvPr/>
          </p:nvPicPr>
          <p:blipFill rotWithShape="1">
            <a:blip r:embed="rId4">
              <a:alphaModFix/>
            </a:blip>
            <a:srcRect l="39537" t="41565" r="39919" b="50357"/>
            <a:stretch/>
          </p:blipFill>
          <p:spPr>
            <a:xfrm>
              <a:off x="849225" y="1361075"/>
              <a:ext cx="80000" cy="32775"/>
            </a:xfrm>
            <a:prstGeom prst="rect">
              <a:avLst/>
            </a:prstGeom>
            <a:noFill/>
            <a:ln>
              <a:noFill/>
            </a:ln>
          </p:spPr>
        </p:pic>
      </p:grpSp>
      <p:sp>
        <p:nvSpPr>
          <p:cNvPr id="90" name="Google Shape;90;p13"/>
          <p:cNvSpPr/>
          <p:nvPr/>
        </p:nvSpPr>
        <p:spPr>
          <a:xfrm>
            <a:off x="1402093" y="4419558"/>
            <a:ext cx="1431122" cy="585141"/>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Agent</a:t>
            </a:r>
            <a:endParaRPr sz="1333" dirty="0">
              <a:latin typeface="Calibri"/>
              <a:ea typeface="Calibri"/>
              <a:cs typeface="Calibri"/>
              <a:sym typeface="Calibri"/>
            </a:endParaRPr>
          </a:p>
        </p:txBody>
      </p:sp>
      <p:sp>
        <p:nvSpPr>
          <p:cNvPr id="92" name="Google Shape;92;p13"/>
          <p:cNvSpPr/>
          <p:nvPr/>
        </p:nvSpPr>
        <p:spPr>
          <a:xfrm>
            <a:off x="690204" y="3500031"/>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Environment</a:t>
            </a:r>
            <a:endParaRPr sz="1333">
              <a:solidFill>
                <a:srgbClr val="000000"/>
              </a:solidFill>
              <a:latin typeface="Calibri"/>
              <a:ea typeface="Calibri"/>
              <a:cs typeface="Calibri"/>
              <a:sym typeface="Calibri"/>
            </a:endParaRPr>
          </a:p>
        </p:txBody>
      </p:sp>
      <p:pic>
        <p:nvPicPr>
          <p:cNvPr id="70" name="Google Shape;70;p13"/>
          <p:cNvPicPr preferRelativeResize="0"/>
          <p:nvPr/>
        </p:nvPicPr>
        <p:blipFill>
          <a:blip r:embed="rId5">
            <a:alphaModFix/>
          </a:blip>
          <a:stretch>
            <a:fillRect/>
          </a:stretch>
        </p:blipFill>
        <p:spPr>
          <a:xfrm>
            <a:off x="1171142" y="3029957"/>
            <a:ext cx="664903" cy="664873"/>
          </a:xfrm>
          <a:prstGeom prst="rect">
            <a:avLst/>
          </a:prstGeom>
          <a:noFill/>
          <a:ln>
            <a:noFill/>
          </a:ln>
        </p:spPr>
      </p:pic>
      <p:sp>
        <p:nvSpPr>
          <p:cNvPr id="100" name="Google Shape;100;p13"/>
          <p:cNvSpPr/>
          <p:nvPr/>
        </p:nvSpPr>
        <p:spPr>
          <a:xfrm>
            <a:off x="4034241" y="3796452"/>
            <a:ext cx="1626752" cy="33042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000000"/>
                </a:solidFill>
                <a:latin typeface="Calibri"/>
                <a:ea typeface="Calibri"/>
                <a:cs typeface="Calibri"/>
                <a:sym typeface="Calibri"/>
              </a:rPr>
              <a:t>Dataset </a:t>
            </a:r>
            <a:r>
              <a:rPr lang="en" sz="1333" dirty="0">
                <a:latin typeface="Calibri"/>
                <a:ea typeface="Calibri"/>
                <a:cs typeface="Calibri"/>
                <a:sym typeface="Calibri"/>
              </a:rPr>
              <a:t>St</a:t>
            </a:r>
            <a:r>
              <a:rPr lang="en" sz="1333" dirty="0">
                <a:solidFill>
                  <a:srgbClr val="000000"/>
                </a:solidFill>
                <a:latin typeface="Calibri"/>
                <a:ea typeface="Calibri"/>
                <a:cs typeface="Calibri"/>
                <a:sym typeface="Calibri"/>
              </a:rPr>
              <a:t>ore</a:t>
            </a:r>
            <a:endParaRPr sz="1333" dirty="0">
              <a:solidFill>
                <a:srgbClr val="000000"/>
              </a:solidFill>
              <a:latin typeface="Calibri"/>
              <a:ea typeface="Calibri"/>
              <a:cs typeface="Calibri"/>
              <a:sym typeface="Calibri"/>
            </a:endParaRPr>
          </a:p>
        </p:txBody>
      </p:sp>
      <p:pic>
        <p:nvPicPr>
          <p:cNvPr id="101" name="Google Shape;101;p13"/>
          <p:cNvPicPr preferRelativeResize="0"/>
          <p:nvPr/>
        </p:nvPicPr>
        <p:blipFill>
          <a:blip r:embed="rId6">
            <a:alphaModFix/>
          </a:blip>
          <a:stretch>
            <a:fillRect/>
          </a:stretch>
        </p:blipFill>
        <p:spPr>
          <a:xfrm>
            <a:off x="4356371" y="3012198"/>
            <a:ext cx="838103" cy="838103"/>
          </a:xfrm>
          <a:prstGeom prst="rect">
            <a:avLst/>
          </a:prstGeom>
          <a:noFill/>
          <a:ln>
            <a:noFill/>
          </a:ln>
        </p:spPr>
      </p:pic>
      <p:cxnSp>
        <p:nvCxnSpPr>
          <p:cNvPr id="102" name="Google Shape;102;p13"/>
          <p:cNvCxnSpPr>
            <a:endCxn id="101" idx="0"/>
          </p:cNvCxnSpPr>
          <p:nvPr/>
        </p:nvCxnSpPr>
        <p:spPr>
          <a:xfrm flipH="1">
            <a:off x="4775423" y="2487891"/>
            <a:ext cx="1217985" cy="524307"/>
          </a:xfrm>
          <a:prstGeom prst="bentConnector2">
            <a:avLst/>
          </a:prstGeom>
          <a:noFill/>
          <a:ln w="19050" cap="flat" cmpd="sng">
            <a:solidFill>
              <a:srgbClr val="CE591D"/>
            </a:solidFill>
            <a:prstDash val="solid"/>
            <a:round/>
            <a:headEnd type="none" w="med" len="med"/>
            <a:tailEnd type="triangle" w="med" len="med"/>
          </a:ln>
        </p:spPr>
      </p:cxnSp>
      <p:cxnSp>
        <p:nvCxnSpPr>
          <p:cNvPr id="103" name="Google Shape;103;p13"/>
          <p:cNvCxnSpPr/>
          <p:nvPr/>
        </p:nvCxnSpPr>
        <p:spPr>
          <a:xfrm rot="10800000">
            <a:off x="5993426" y="2114701"/>
            <a:ext cx="0" cy="380320"/>
          </a:xfrm>
          <a:prstGeom prst="straightConnector1">
            <a:avLst/>
          </a:prstGeom>
          <a:noFill/>
          <a:ln w="19050" cap="flat" cmpd="sng">
            <a:solidFill>
              <a:srgbClr val="CE591D"/>
            </a:solidFill>
            <a:prstDash val="solid"/>
            <a:round/>
            <a:headEnd type="none" w="med" len="med"/>
            <a:tailEnd type="none" w="med" len="med"/>
          </a:ln>
        </p:spPr>
      </p:cxnSp>
      <p:cxnSp>
        <p:nvCxnSpPr>
          <p:cNvPr id="106" name="Google Shape;106;p13"/>
          <p:cNvCxnSpPr/>
          <p:nvPr/>
        </p:nvCxnSpPr>
        <p:spPr>
          <a:xfrm rot="16200000">
            <a:off x="4226334" y="4232353"/>
            <a:ext cx="664793" cy="393011"/>
          </a:xfrm>
          <a:prstGeom prst="bentConnector3">
            <a:avLst>
              <a:gd name="adj1" fmla="val 0"/>
            </a:avLst>
          </a:prstGeom>
          <a:noFill/>
          <a:ln w="19050" cap="flat" cmpd="sng">
            <a:solidFill>
              <a:srgbClr val="CE591D"/>
            </a:solidFill>
            <a:prstDash val="solid"/>
            <a:round/>
            <a:headEnd type="none" w="med" len="med"/>
            <a:tailEnd type="triangle" w="med" len="med"/>
          </a:ln>
        </p:spPr>
      </p:cxnSp>
      <p:cxnSp>
        <p:nvCxnSpPr>
          <p:cNvPr id="107" name="Google Shape;107;p13"/>
          <p:cNvCxnSpPr>
            <a:stCxn id="75" idx="1"/>
            <a:endCxn id="101" idx="3"/>
          </p:cNvCxnSpPr>
          <p:nvPr/>
        </p:nvCxnSpPr>
        <p:spPr>
          <a:xfrm rot="10800000">
            <a:off x="5194456" y="3431267"/>
            <a:ext cx="885370" cy="0"/>
          </a:xfrm>
          <a:prstGeom prst="straightConnector1">
            <a:avLst/>
          </a:prstGeom>
          <a:noFill/>
          <a:ln w="19050" cap="flat" cmpd="sng">
            <a:solidFill>
              <a:srgbClr val="000000"/>
            </a:solidFill>
            <a:prstDash val="solid"/>
            <a:miter lim="800000"/>
            <a:headEnd type="triangle" w="med" len="med"/>
            <a:tailEnd type="diamond" w="sm" len="sm"/>
          </a:ln>
        </p:spPr>
      </p:cxnSp>
      <p:cxnSp>
        <p:nvCxnSpPr>
          <p:cNvPr id="108" name="Google Shape;108;p13"/>
          <p:cNvCxnSpPr>
            <a:stCxn id="66" idx="1"/>
            <a:endCxn id="88" idx="3"/>
          </p:cNvCxnSpPr>
          <p:nvPr/>
        </p:nvCxnSpPr>
        <p:spPr>
          <a:xfrm rot="10800000">
            <a:off x="2140065" y="2008570"/>
            <a:ext cx="846856" cy="1016665"/>
          </a:xfrm>
          <a:prstGeom prst="bentConnector3">
            <a:avLst>
              <a:gd name="adj1" fmla="val 31927"/>
            </a:avLst>
          </a:prstGeom>
          <a:noFill/>
          <a:ln w="19050" cap="flat" cmpd="sng">
            <a:solidFill>
              <a:srgbClr val="000000"/>
            </a:solidFill>
            <a:prstDash val="dash"/>
            <a:round/>
            <a:headEnd type="none" w="med" len="med"/>
            <a:tailEnd type="triangle" w="med" len="med"/>
          </a:ln>
        </p:spPr>
      </p:cxnSp>
      <p:cxnSp>
        <p:nvCxnSpPr>
          <p:cNvPr id="110" name="Google Shape;110;p13"/>
          <p:cNvCxnSpPr/>
          <p:nvPr/>
        </p:nvCxnSpPr>
        <p:spPr>
          <a:xfrm rot="10800000">
            <a:off x="3752156" y="3378932"/>
            <a:ext cx="0" cy="642911"/>
          </a:xfrm>
          <a:prstGeom prst="straightConnector1">
            <a:avLst/>
          </a:prstGeom>
          <a:noFill/>
          <a:ln w="19050" cap="flat" cmpd="sng">
            <a:solidFill>
              <a:srgbClr val="000000"/>
            </a:solidFill>
            <a:prstDash val="solid"/>
            <a:miter lim="800000"/>
            <a:headEnd type="triangle" w="med" len="med"/>
            <a:tailEnd type="none" w="sm" len="sm"/>
          </a:ln>
        </p:spPr>
      </p:cxnSp>
      <p:sp>
        <p:nvSpPr>
          <p:cNvPr id="111" name="Google Shape;111;p13"/>
          <p:cNvSpPr/>
          <p:nvPr/>
        </p:nvSpPr>
        <p:spPr>
          <a:xfrm>
            <a:off x="2830100" y="3468598"/>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Reward</a:t>
            </a:r>
            <a:endParaRPr sz="1333">
              <a:solidFill>
                <a:srgbClr val="000000"/>
              </a:solidFill>
              <a:latin typeface="Calibri"/>
              <a:ea typeface="Calibri"/>
              <a:cs typeface="Calibri"/>
              <a:sym typeface="Calibri"/>
            </a:endParaRPr>
          </a:p>
        </p:txBody>
      </p:sp>
      <p:grpSp>
        <p:nvGrpSpPr>
          <p:cNvPr id="113" name="Google Shape;113;p13"/>
          <p:cNvGrpSpPr/>
          <p:nvPr/>
        </p:nvGrpSpPr>
        <p:grpSpPr>
          <a:xfrm>
            <a:off x="1020034" y="4329257"/>
            <a:ext cx="885807" cy="885808"/>
            <a:chOff x="974775" y="3173750"/>
            <a:chExt cx="607200" cy="607200"/>
          </a:xfrm>
        </p:grpSpPr>
        <p:pic>
          <p:nvPicPr>
            <p:cNvPr id="114" name="Google Shape;114;p13"/>
            <p:cNvPicPr preferRelativeResize="0"/>
            <p:nvPr/>
          </p:nvPicPr>
          <p:blipFill>
            <a:blip r:embed="rId7">
              <a:alphaModFix/>
            </a:blip>
            <a:stretch>
              <a:fillRect/>
            </a:stretch>
          </p:blipFill>
          <p:spPr>
            <a:xfrm>
              <a:off x="974775" y="3173750"/>
              <a:ext cx="607200" cy="607200"/>
            </a:xfrm>
            <a:prstGeom prst="rect">
              <a:avLst/>
            </a:prstGeom>
            <a:noFill/>
            <a:ln>
              <a:noFill/>
            </a:ln>
          </p:spPr>
        </p:pic>
        <p:pic>
          <p:nvPicPr>
            <p:cNvPr id="115" name="Google Shape;115;p13"/>
            <p:cNvPicPr preferRelativeResize="0"/>
            <p:nvPr/>
          </p:nvPicPr>
          <p:blipFill rotWithShape="1">
            <a:blip r:embed="rId8">
              <a:alphaModFix/>
            </a:blip>
            <a:srcRect l="38786" t="9514" r="38902" b="81601"/>
            <a:stretch/>
          </p:blipFill>
          <p:spPr>
            <a:xfrm>
              <a:off x="1203975" y="3243900"/>
              <a:ext cx="148800" cy="59250"/>
            </a:xfrm>
            <a:prstGeom prst="rect">
              <a:avLst/>
            </a:prstGeom>
            <a:noFill/>
            <a:ln>
              <a:noFill/>
            </a:ln>
          </p:spPr>
        </p:pic>
      </p:grpSp>
      <p:sp>
        <p:nvSpPr>
          <p:cNvPr id="118" name="Google Shape;118;p13"/>
          <p:cNvSpPr/>
          <p:nvPr/>
        </p:nvSpPr>
        <p:spPr>
          <a:xfrm>
            <a:off x="2720610" y="4699765"/>
            <a:ext cx="2253907" cy="7571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CE591D"/>
                </a:solidFill>
                <a:latin typeface="Calibri"/>
                <a:ea typeface="Calibri"/>
                <a:cs typeface="Calibri"/>
                <a:sym typeface="Calibri"/>
              </a:rPr>
              <a:t>Task statistic tables</a:t>
            </a:r>
            <a:endParaRPr sz="1333">
              <a:solidFill>
                <a:srgbClr val="CE591D"/>
              </a:solidFill>
              <a:latin typeface="Calibri"/>
              <a:ea typeface="Calibri"/>
              <a:cs typeface="Calibri"/>
              <a:sym typeface="Calibri"/>
            </a:endParaRPr>
          </a:p>
        </p:txBody>
      </p:sp>
      <p:cxnSp>
        <p:nvCxnSpPr>
          <p:cNvPr id="120" name="Google Shape;120;p13"/>
          <p:cNvCxnSpPr/>
          <p:nvPr/>
        </p:nvCxnSpPr>
        <p:spPr>
          <a:xfrm>
            <a:off x="4803997" y="2757830"/>
            <a:ext cx="538749" cy="0"/>
          </a:xfrm>
          <a:prstGeom prst="straightConnector1">
            <a:avLst/>
          </a:prstGeom>
          <a:noFill/>
          <a:ln w="9525" cap="flat" cmpd="sng">
            <a:solidFill>
              <a:srgbClr val="CE591D"/>
            </a:solidFill>
            <a:prstDash val="dot"/>
            <a:round/>
            <a:headEnd type="none" w="med" len="med"/>
            <a:tailEnd type="none" w="med" len="med"/>
          </a:ln>
        </p:spPr>
      </p:cxnSp>
      <p:sp>
        <p:nvSpPr>
          <p:cNvPr id="122" name="Google Shape;122;p13"/>
          <p:cNvSpPr/>
          <p:nvPr/>
        </p:nvSpPr>
        <p:spPr>
          <a:xfrm>
            <a:off x="5084022" y="1579708"/>
            <a:ext cx="2531816" cy="566322"/>
          </a:xfrm>
          <a:prstGeom prst="rect">
            <a:avLst/>
          </a:prstGeom>
          <a:solidFill>
            <a:srgbClr val="EFEFEF"/>
          </a:solidFill>
          <a:ln w="76200" cap="flat" cmpd="sng">
            <a:solidFill>
              <a:srgbClr val="CE591D"/>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dirty="0">
                <a:solidFill>
                  <a:srgbClr val="CE591D"/>
                </a:solidFill>
                <a:latin typeface="Calibri"/>
                <a:ea typeface="Calibri"/>
                <a:cs typeface="Calibri"/>
                <a:sym typeface="Calibri"/>
              </a:rPr>
              <a:t>Multi-modal </a:t>
            </a:r>
            <a:endParaRPr sz="1333" dirty="0">
              <a:solidFill>
                <a:srgbClr val="CE591D"/>
              </a:solidFill>
              <a:latin typeface="Calibri"/>
              <a:ea typeface="Calibri"/>
              <a:cs typeface="Calibri"/>
              <a:sym typeface="Calibri"/>
            </a:endParaRPr>
          </a:p>
          <a:p>
            <a:pPr algn="ctr">
              <a:buClr>
                <a:srgbClr val="000000"/>
              </a:buClr>
              <a:buSzPts val="1100"/>
            </a:pPr>
            <a:r>
              <a:rPr lang="en" sz="1333" dirty="0">
                <a:solidFill>
                  <a:srgbClr val="CE591D"/>
                </a:solidFill>
                <a:latin typeface="Calibri"/>
                <a:ea typeface="Calibri"/>
                <a:cs typeface="Calibri"/>
                <a:sym typeface="Calibri"/>
              </a:rPr>
              <a:t>Reaction Feature Extraction </a:t>
            </a:r>
            <a:endParaRPr sz="1333" dirty="0">
              <a:solidFill>
                <a:srgbClr val="CE591D"/>
              </a:solidFill>
              <a:latin typeface="Calibri"/>
              <a:ea typeface="Calibri"/>
              <a:cs typeface="Calibri"/>
              <a:sym typeface="Calibri"/>
            </a:endParaRPr>
          </a:p>
        </p:txBody>
      </p:sp>
      <p:sp>
        <p:nvSpPr>
          <p:cNvPr id="123" name="Google Shape;123;p13"/>
          <p:cNvSpPr/>
          <p:nvPr/>
        </p:nvSpPr>
        <p:spPr>
          <a:xfrm>
            <a:off x="5036394" y="3461481"/>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Model</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Training</a:t>
            </a:r>
            <a:endParaRPr sz="1333">
              <a:latin typeface="Calibri"/>
              <a:ea typeface="Calibri"/>
              <a:cs typeface="Calibri"/>
              <a:sym typeface="Calibri"/>
            </a:endParaRPr>
          </a:p>
        </p:txBody>
      </p:sp>
      <p:sp>
        <p:nvSpPr>
          <p:cNvPr id="128" name="Google Shape;128;p13"/>
          <p:cNvSpPr/>
          <p:nvPr/>
        </p:nvSpPr>
        <p:spPr>
          <a:xfrm>
            <a:off x="2583352" y="2229512"/>
            <a:ext cx="1217985"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Incentivize</a:t>
            </a:r>
            <a:endParaRPr sz="1333">
              <a:solidFill>
                <a:srgbClr val="000000"/>
              </a:solidFill>
              <a:latin typeface="Calibri"/>
              <a:ea typeface="Calibri"/>
              <a:cs typeface="Calibri"/>
              <a:sym typeface="Calibri"/>
            </a:endParaRPr>
          </a:p>
        </p:txBody>
      </p:sp>
      <p:sp>
        <p:nvSpPr>
          <p:cNvPr id="126" name="Google Shape;126;p13"/>
          <p:cNvSpPr/>
          <p:nvPr/>
        </p:nvSpPr>
        <p:spPr>
          <a:xfrm>
            <a:off x="5262474" y="2629088"/>
            <a:ext cx="1848213" cy="249024"/>
          </a:xfrm>
          <a:prstGeom prst="roundRect">
            <a:avLst>
              <a:gd name="adj" fmla="val 16667"/>
            </a:avLst>
          </a:prstGeom>
          <a:solidFill>
            <a:srgbClr val="F3F3F3"/>
          </a:solidFill>
          <a:ln w="38100" cap="flat" cmpd="sng">
            <a:solidFill>
              <a:srgbClr val="CE591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127;p13"/>
          <p:cNvSpPr/>
          <p:nvPr/>
        </p:nvSpPr>
        <p:spPr>
          <a:xfrm>
            <a:off x="5166843" y="2674844"/>
            <a:ext cx="2039868" cy="157512"/>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CE591D"/>
                </a:solidFill>
                <a:latin typeface="Calibri"/>
                <a:ea typeface="Calibri"/>
                <a:cs typeface="Calibri"/>
                <a:sym typeface="Calibri"/>
              </a:rPr>
              <a:t>Reaction feature vector</a:t>
            </a:r>
            <a:endParaRPr sz="1333" dirty="0">
              <a:solidFill>
                <a:srgbClr val="CE591D"/>
              </a:solidFill>
              <a:latin typeface="Calibri"/>
              <a:ea typeface="Calibri"/>
              <a:cs typeface="Calibri"/>
              <a:sym typeface="Calibri"/>
            </a:endParaRPr>
          </a:p>
        </p:txBody>
      </p:sp>
      <p:sp>
        <p:nvSpPr>
          <p:cNvPr id="50" name="TextBox 49">
            <a:extLst>
              <a:ext uri="{FF2B5EF4-FFF2-40B4-BE49-F238E27FC236}">
                <a16:creationId xmlns:a16="http://schemas.microsoft.com/office/drawing/2014/main" id="{F2A2D988-4D54-C046-B17D-102E58D1D9BD}"/>
              </a:ext>
            </a:extLst>
          </p:cNvPr>
          <p:cNvSpPr txBox="1"/>
          <p:nvPr/>
        </p:nvSpPr>
        <p:spPr>
          <a:xfrm>
            <a:off x="8719270" y="2410330"/>
            <a:ext cx="3266166" cy="1384995"/>
          </a:xfrm>
          <a:prstGeom prst="rect">
            <a:avLst/>
          </a:prstGeom>
          <a:noFill/>
        </p:spPr>
        <p:txBody>
          <a:bodyPr wrap="square" rtlCol="0">
            <a:spAutoFit/>
          </a:bodyPr>
          <a:lstStyle/>
          <a:p>
            <a:r>
              <a:rPr lang="en-US" sz="2800" dirty="0"/>
              <a:t>Extracting samples for supervised learning</a:t>
            </a:r>
          </a:p>
        </p:txBody>
      </p:sp>
      <p:pic>
        <p:nvPicPr>
          <p:cNvPr id="51" name="Google Shape;119;p13"/>
          <p:cNvPicPr preferRelativeResize="0"/>
          <p:nvPr/>
        </p:nvPicPr>
        <p:blipFill>
          <a:blip r:embed="rId9">
            <a:alphaModFix/>
            <a:duotone>
              <a:schemeClr val="accent2">
                <a:shade val="45000"/>
                <a:satMod val="135000"/>
              </a:schemeClr>
              <a:prstClr val="white"/>
            </a:duotone>
          </a:blip>
          <a:stretch>
            <a:fillRect/>
          </a:stretch>
        </p:blipFill>
        <p:spPr>
          <a:xfrm>
            <a:off x="3349280" y="4056480"/>
            <a:ext cx="996533" cy="899468"/>
          </a:xfrm>
          <a:prstGeom prst="rect">
            <a:avLst/>
          </a:prstGeom>
          <a:noFill/>
          <a:ln>
            <a:noFill/>
          </a:ln>
        </p:spPr>
      </p:pic>
      <p:sp>
        <p:nvSpPr>
          <p:cNvPr id="52" name="Google Shape;109;p13"/>
          <p:cNvSpPr/>
          <p:nvPr/>
        </p:nvSpPr>
        <p:spPr>
          <a:xfrm>
            <a:off x="4678613" y="4360200"/>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CE591D"/>
                </a:solidFill>
                <a:latin typeface="Calibri"/>
                <a:ea typeface="Calibri"/>
                <a:cs typeface="Calibri"/>
                <a:sym typeface="Calibri"/>
              </a:rPr>
              <a:t>Task statistics</a:t>
            </a:r>
            <a:endParaRPr sz="1333">
              <a:solidFill>
                <a:srgbClr val="CE591D"/>
              </a:solidFill>
              <a:latin typeface="Calibri"/>
              <a:ea typeface="Calibri"/>
              <a:cs typeface="Calibri"/>
              <a:sym typeface="Calibri"/>
            </a:endParaRPr>
          </a:p>
        </p:txBody>
      </p:sp>
    </p:spTree>
    <p:extLst>
      <p:ext uri="{BB962C8B-B14F-4D97-AF65-F5344CB8AC3E}">
        <p14:creationId xmlns:p14="http://schemas.microsoft.com/office/powerpoint/2010/main" val="1896249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p:nvPr/>
        </p:nvSpPr>
        <p:spPr>
          <a:xfrm>
            <a:off x="1572292" y="3592180"/>
            <a:ext cx="3358800" cy="1742400"/>
          </a:xfrm>
          <a:prstGeom prst="roundRect">
            <a:avLst>
              <a:gd name="adj" fmla="val 6463"/>
            </a:avLst>
          </a:prstGeom>
          <a:solidFill>
            <a:srgbClr val="CFE2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6" name="Google Shape;136;p14"/>
          <p:cNvSpPr txBox="1"/>
          <p:nvPr/>
        </p:nvSpPr>
        <p:spPr>
          <a:xfrm>
            <a:off x="4942110" y="3783364"/>
            <a:ext cx="1450400" cy="463200"/>
          </a:xfrm>
          <a:prstGeom prst="rect">
            <a:avLst/>
          </a:prstGeom>
          <a:noFill/>
          <a:ln>
            <a:noFill/>
          </a:ln>
        </p:spPr>
        <p:txBody>
          <a:bodyPr spcFirstLastPara="1" wrap="square" lIns="121900" tIns="121900" rIns="121900" bIns="121900" anchor="t" anchorCtr="0">
            <a:noAutofit/>
          </a:bodyPr>
          <a:lstStyle/>
          <a:p>
            <a:r>
              <a:rPr lang="en" sz="1200" b="1" dirty="0">
                <a:latin typeface="Helvetica Neue"/>
                <a:ea typeface="Helvetica Neue"/>
                <a:cs typeface="Helvetica Neue"/>
                <a:sym typeface="Helvetica Neue"/>
              </a:rPr>
              <a:t>Facial Action Units</a:t>
            </a:r>
            <a:r>
              <a:rPr lang="en" sz="1200" dirty="0">
                <a:latin typeface="Helvetica Neue"/>
                <a:ea typeface="Helvetica Neue"/>
                <a:cs typeface="Helvetica Neue"/>
                <a:sym typeface="Helvetica Neue"/>
              </a:rPr>
              <a:t> {</a:t>
            </a:r>
            <a:r>
              <a:rPr lang="en" sz="1467" b="1" dirty="0">
                <a:latin typeface="Helvetica Neue"/>
                <a:ea typeface="Helvetica Neue"/>
                <a:cs typeface="Helvetica Neue"/>
                <a:sym typeface="Helvetica Neue"/>
              </a:rPr>
              <a:t>𝜑</a:t>
            </a:r>
            <a:r>
              <a:rPr lang="en" sz="1467" b="1" baseline="-25000" dirty="0">
                <a:latin typeface="Helvetica Neue"/>
                <a:ea typeface="Helvetica Neue"/>
                <a:cs typeface="Helvetica Neue"/>
                <a:sym typeface="Helvetica Neue"/>
              </a:rPr>
              <a:t>FAU</a:t>
            </a:r>
            <a:r>
              <a:rPr lang="en" sz="1200" dirty="0">
                <a:latin typeface="Helvetica Neue"/>
                <a:ea typeface="Helvetica Neue"/>
                <a:cs typeface="Helvetica Neue"/>
                <a:sym typeface="Helvetica Neue"/>
              </a:rPr>
              <a:t>}</a:t>
            </a:r>
            <a:endParaRPr sz="1200" dirty="0">
              <a:latin typeface="Helvetica Neue"/>
              <a:ea typeface="Helvetica Neue"/>
              <a:cs typeface="Helvetica Neue"/>
              <a:sym typeface="Helvetica Neue"/>
            </a:endParaRPr>
          </a:p>
        </p:txBody>
      </p:sp>
      <p:sp>
        <p:nvSpPr>
          <p:cNvPr id="137" name="Google Shape;137;p14"/>
          <p:cNvSpPr txBox="1"/>
          <p:nvPr/>
        </p:nvSpPr>
        <p:spPr>
          <a:xfrm>
            <a:off x="1457126" y="4914913"/>
            <a:ext cx="1789200" cy="463200"/>
          </a:xfrm>
          <a:prstGeom prst="rect">
            <a:avLst/>
          </a:prstGeom>
          <a:noFill/>
          <a:ln>
            <a:noFill/>
          </a:ln>
        </p:spPr>
        <p:txBody>
          <a:bodyPr spcFirstLastPara="1" wrap="square" lIns="121900" tIns="121900" rIns="121900" bIns="121900" anchor="t" anchorCtr="0">
            <a:noAutofit/>
          </a:bodyPr>
          <a:lstStyle/>
          <a:p>
            <a:pPr algn="r"/>
            <a:r>
              <a:rPr lang="en" sz="1067">
                <a:latin typeface="Helvetica Neue"/>
                <a:ea typeface="Helvetica Neue"/>
                <a:cs typeface="Helvetica Neue"/>
                <a:sym typeface="Helvetica Neue"/>
              </a:rPr>
              <a:t>Head Pose </a:t>
            </a:r>
            <a:endParaRPr sz="1067">
              <a:latin typeface="Helvetica Neue"/>
              <a:ea typeface="Helvetica Neue"/>
              <a:cs typeface="Helvetica Neue"/>
              <a:sym typeface="Helvetica Neue"/>
            </a:endParaRPr>
          </a:p>
          <a:p>
            <a:pPr algn="r"/>
            <a:endParaRPr sz="1067">
              <a:latin typeface="Helvetica Neue"/>
              <a:ea typeface="Helvetica Neue"/>
              <a:cs typeface="Helvetica Neue"/>
              <a:sym typeface="Helvetica Neue"/>
            </a:endParaRPr>
          </a:p>
        </p:txBody>
      </p:sp>
      <p:sp>
        <p:nvSpPr>
          <p:cNvPr id="138" name="Google Shape;138;p14"/>
          <p:cNvSpPr/>
          <p:nvPr/>
        </p:nvSpPr>
        <p:spPr>
          <a:xfrm flipH="1">
            <a:off x="1897692" y="4068046"/>
            <a:ext cx="1315200" cy="6680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latin typeface="Helvetica Neue"/>
                <a:ea typeface="Helvetica Neue"/>
                <a:cs typeface="Helvetica Neue"/>
                <a:sym typeface="Helvetica Neue"/>
              </a:rPr>
              <a:t>OpenFace 2.0</a:t>
            </a:r>
            <a:endParaRPr sz="1333">
              <a:latin typeface="Helvetica Neue"/>
              <a:ea typeface="Helvetica Neue"/>
              <a:cs typeface="Helvetica Neue"/>
              <a:sym typeface="Helvetica Neue"/>
            </a:endParaRPr>
          </a:p>
          <a:p>
            <a:pPr algn="ctr"/>
            <a:r>
              <a:rPr lang="en" sz="1333">
                <a:latin typeface="Helvetica Neue"/>
                <a:ea typeface="Helvetica Neue"/>
                <a:cs typeface="Helvetica Neue"/>
                <a:sym typeface="Helvetica Neue"/>
              </a:rPr>
              <a:t>Toolkit</a:t>
            </a:r>
            <a:endParaRPr sz="1333">
              <a:latin typeface="Helvetica Neue"/>
              <a:ea typeface="Helvetica Neue"/>
              <a:cs typeface="Helvetica Neue"/>
              <a:sym typeface="Helvetica Neue"/>
            </a:endParaRPr>
          </a:p>
        </p:txBody>
      </p:sp>
      <p:sp>
        <p:nvSpPr>
          <p:cNvPr id="139" name="Google Shape;139;p14"/>
          <p:cNvSpPr txBox="1"/>
          <p:nvPr/>
        </p:nvSpPr>
        <p:spPr>
          <a:xfrm>
            <a:off x="-5974" y="3477080"/>
            <a:ext cx="1698400" cy="619600"/>
          </a:xfrm>
          <a:prstGeom prst="rect">
            <a:avLst/>
          </a:prstGeom>
          <a:noFill/>
          <a:ln>
            <a:noFill/>
          </a:ln>
        </p:spPr>
        <p:txBody>
          <a:bodyPr spcFirstLastPara="1" wrap="square" lIns="121900" tIns="121900" rIns="121900" bIns="121900" anchor="t" anchorCtr="0">
            <a:noAutofit/>
          </a:bodyPr>
          <a:lstStyle/>
          <a:p>
            <a:pPr algn="ctr"/>
            <a:r>
              <a:rPr lang="en" sz="1333" b="1">
                <a:latin typeface="Helvetica Neue"/>
                <a:ea typeface="Helvetica Neue"/>
                <a:cs typeface="Helvetica Neue"/>
                <a:sym typeface="Helvetica Neue"/>
              </a:rPr>
              <a:t>Image Frames</a:t>
            </a:r>
            <a:r>
              <a:rPr lang="en" sz="1333">
                <a:latin typeface="Helvetica Neue"/>
                <a:ea typeface="Helvetica Neue"/>
                <a:cs typeface="Helvetica Neue"/>
                <a:sym typeface="Helvetica Neue"/>
              </a:rPr>
              <a:t> </a:t>
            </a:r>
            <a:endParaRPr sz="1333">
              <a:latin typeface="Helvetica Neue"/>
              <a:ea typeface="Helvetica Neue"/>
              <a:cs typeface="Helvetica Neue"/>
              <a:sym typeface="Helvetica Neue"/>
            </a:endParaRPr>
          </a:p>
          <a:p>
            <a:pPr algn="ctr"/>
            <a:r>
              <a:rPr lang="en" sz="2400">
                <a:latin typeface="Bree Serif"/>
                <a:ea typeface="Bree Serif"/>
                <a:cs typeface="Bree Serif"/>
                <a:sym typeface="Bree Serif"/>
              </a:rPr>
              <a:t>X</a:t>
            </a:r>
            <a:r>
              <a:rPr lang="en" sz="2400" baseline="-25000">
                <a:latin typeface="Bree Serif"/>
                <a:ea typeface="Bree Serif"/>
                <a:cs typeface="Bree Serif"/>
                <a:sym typeface="Bree Serif"/>
              </a:rPr>
              <a:t>t0</a:t>
            </a:r>
            <a:r>
              <a:rPr lang="en" sz="2400">
                <a:latin typeface="Bree Serif"/>
                <a:ea typeface="Bree Serif"/>
                <a:cs typeface="Bree Serif"/>
                <a:sym typeface="Bree Serif"/>
              </a:rPr>
              <a:t> ... X</a:t>
            </a:r>
            <a:r>
              <a:rPr lang="en" sz="2400" baseline="-25000">
                <a:latin typeface="Bree Serif"/>
                <a:ea typeface="Bree Serif"/>
                <a:cs typeface="Bree Serif"/>
                <a:sym typeface="Bree Serif"/>
              </a:rPr>
              <a:t>t+</a:t>
            </a:r>
            <a:endParaRPr sz="2400">
              <a:latin typeface="Bree Serif"/>
              <a:ea typeface="Bree Serif"/>
              <a:cs typeface="Bree Serif"/>
              <a:sym typeface="Bree Serif"/>
            </a:endParaRPr>
          </a:p>
        </p:txBody>
      </p:sp>
      <p:cxnSp>
        <p:nvCxnSpPr>
          <p:cNvPr id="140" name="Google Shape;140;p14"/>
          <p:cNvCxnSpPr>
            <a:cxnSpLocks/>
            <a:endCxn id="138" idx="3"/>
          </p:cNvCxnSpPr>
          <p:nvPr/>
        </p:nvCxnSpPr>
        <p:spPr>
          <a:xfrm rot="10800000" flipH="1">
            <a:off x="1441292" y="4402046"/>
            <a:ext cx="456400" cy="400"/>
          </a:xfrm>
          <a:prstGeom prst="straightConnector1">
            <a:avLst/>
          </a:prstGeom>
          <a:noFill/>
          <a:ln w="19050" cap="flat" cmpd="sng">
            <a:solidFill>
              <a:srgbClr val="000000"/>
            </a:solidFill>
            <a:prstDash val="solid"/>
            <a:round/>
            <a:headEnd type="none" w="med" len="med"/>
            <a:tailEnd type="triangle" w="med" len="med"/>
          </a:ln>
        </p:spPr>
      </p:cxnSp>
      <p:cxnSp>
        <p:nvCxnSpPr>
          <p:cNvPr id="142" name="Google Shape;142;p14"/>
          <p:cNvCxnSpPr>
            <a:stCxn id="143" idx="0"/>
          </p:cNvCxnSpPr>
          <p:nvPr/>
        </p:nvCxnSpPr>
        <p:spPr>
          <a:xfrm>
            <a:off x="4781910" y="4138629"/>
            <a:ext cx="1425200" cy="239600"/>
          </a:xfrm>
          <a:prstGeom prst="bentConnector3">
            <a:avLst>
              <a:gd name="adj1" fmla="val 17297"/>
            </a:avLst>
          </a:prstGeom>
          <a:noFill/>
          <a:ln w="9525" cap="flat" cmpd="sng">
            <a:solidFill>
              <a:srgbClr val="000000"/>
            </a:solidFill>
            <a:prstDash val="solid"/>
            <a:round/>
            <a:headEnd type="none" w="med" len="med"/>
            <a:tailEnd type="triangle" w="med" len="med"/>
          </a:ln>
        </p:spPr>
      </p:cxnSp>
      <p:cxnSp>
        <p:nvCxnSpPr>
          <p:cNvPr id="144" name="Google Shape;144;p14"/>
          <p:cNvCxnSpPr>
            <a:cxnSpLocks/>
            <a:stCxn id="138" idx="2"/>
            <a:endCxn id="145" idx="3"/>
          </p:cNvCxnSpPr>
          <p:nvPr/>
        </p:nvCxnSpPr>
        <p:spPr>
          <a:xfrm rot="16200000" flipH="1">
            <a:off x="2837934" y="4453405"/>
            <a:ext cx="206600" cy="771883"/>
          </a:xfrm>
          <a:prstGeom prst="bentConnector2">
            <a:avLst/>
          </a:prstGeom>
          <a:noFill/>
          <a:ln w="9525" cap="flat" cmpd="sng">
            <a:solidFill>
              <a:srgbClr val="000000"/>
            </a:solidFill>
            <a:prstDash val="solid"/>
            <a:round/>
            <a:headEnd type="none" w="med" len="med"/>
            <a:tailEnd type="triangle" w="med" len="med"/>
          </a:ln>
        </p:spPr>
      </p:cxnSp>
      <p:sp>
        <p:nvSpPr>
          <p:cNvPr id="146" name="Google Shape;146;p14"/>
          <p:cNvSpPr txBox="1"/>
          <p:nvPr/>
        </p:nvSpPr>
        <p:spPr>
          <a:xfrm>
            <a:off x="1832226" y="3584097"/>
            <a:ext cx="2923600" cy="364000"/>
          </a:xfrm>
          <a:prstGeom prst="rect">
            <a:avLst/>
          </a:prstGeom>
          <a:noFill/>
          <a:ln>
            <a:noFill/>
          </a:ln>
        </p:spPr>
        <p:txBody>
          <a:bodyPr spcFirstLastPara="1" wrap="square" lIns="121900" tIns="121900" rIns="121900" bIns="121900" anchor="t" anchorCtr="0">
            <a:noAutofit/>
          </a:bodyPr>
          <a:lstStyle/>
          <a:p>
            <a:r>
              <a:rPr lang="en" b="1" dirty="0">
                <a:latin typeface="Helvetica Neue"/>
                <a:ea typeface="Helvetica Neue"/>
                <a:cs typeface="Helvetica Neue"/>
                <a:sym typeface="Helvetica Neue"/>
              </a:rPr>
              <a:t>Feature Extraction </a:t>
            </a:r>
            <a:r>
              <a:rPr lang="en" dirty="0">
                <a:latin typeface="Helvetica Neue"/>
                <a:ea typeface="Helvetica Neue"/>
                <a:cs typeface="Helvetica Neue"/>
                <a:sym typeface="Helvetica Neue"/>
              </a:rPr>
              <a:t>(𝚽)</a:t>
            </a:r>
            <a:endParaRPr dirty="0">
              <a:latin typeface="Helvetica Neue"/>
              <a:ea typeface="Helvetica Neue"/>
              <a:cs typeface="Helvetica Neue"/>
              <a:sym typeface="Helvetica Neue"/>
            </a:endParaRPr>
          </a:p>
        </p:txBody>
      </p:sp>
      <p:sp>
        <p:nvSpPr>
          <p:cNvPr id="147" name="Google Shape;147;p14"/>
          <p:cNvSpPr txBox="1"/>
          <p:nvPr/>
        </p:nvSpPr>
        <p:spPr>
          <a:xfrm>
            <a:off x="5608343" y="3461697"/>
            <a:ext cx="2804000" cy="305600"/>
          </a:xfrm>
          <a:prstGeom prst="rect">
            <a:avLst/>
          </a:prstGeom>
          <a:noFill/>
          <a:ln>
            <a:noFill/>
          </a:ln>
        </p:spPr>
        <p:txBody>
          <a:bodyPr spcFirstLastPara="1" wrap="square" lIns="121900" tIns="121900" rIns="121900" bIns="121900" anchor="t" anchorCtr="0">
            <a:noAutofit/>
          </a:bodyPr>
          <a:lstStyle/>
          <a:p>
            <a:pPr algn="ctr"/>
            <a:r>
              <a:rPr lang="en" sz="1200">
                <a:latin typeface="Helvetica Neue"/>
                <a:ea typeface="Helvetica Neue"/>
                <a:cs typeface="Helvetica Neue"/>
                <a:sym typeface="Helvetica Neue"/>
              </a:rPr>
              <a:t>Window of Aggregated Frames </a:t>
            </a:r>
            <a:endParaRPr sz="1200">
              <a:latin typeface="Helvetica Neue"/>
              <a:ea typeface="Helvetica Neue"/>
              <a:cs typeface="Helvetica Neue"/>
              <a:sym typeface="Helvetica Neue"/>
            </a:endParaRPr>
          </a:p>
        </p:txBody>
      </p:sp>
      <p:grpSp>
        <p:nvGrpSpPr>
          <p:cNvPr id="155" name="Google Shape;155;p14"/>
          <p:cNvGrpSpPr/>
          <p:nvPr/>
        </p:nvGrpSpPr>
        <p:grpSpPr>
          <a:xfrm flipH="1">
            <a:off x="6229234" y="3958432"/>
            <a:ext cx="284788" cy="619691"/>
            <a:chOff x="4515823" y="2790470"/>
            <a:chExt cx="303053" cy="464768"/>
          </a:xfrm>
        </p:grpSpPr>
        <p:sp>
          <p:nvSpPr>
            <p:cNvPr id="156" name="Google Shape;156;p14"/>
            <p:cNvSpPr/>
            <p:nvPr/>
          </p:nvSpPr>
          <p:spPr>
            <a:xfrm>
              <a:off x="4764276" y="2790470"/>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7" name="Google Shape;157;p14"/>
            <p:cNvSpPr/>
            <p:nvPr/>
          </p:nvSpPr>
          <p:spPr>
            <a:xfrm>
              <a:off x="4731179" y="2819279"/>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8" name="Google Shape;158;p14"/>
            <p:cNvSpPr/>
            <p:nvPr/>
          </p:nvSpPr>
          <p:spPr>
            <a:xfrm>
              <a:off x="4698944" y="2848087"/>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9" name="Google Shape;159;p14"/>
            <p:cNvSpPr/>
            <p:nvPr/>
          </p:nvSpPr>
          <p:spPr>
            <a:xfrm>
              <a:off x="4666709" y="2876896"/>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0" name="Google Shape;160;p14"/>
            <p:cNvSpPr/>
            <p:nvPr/>
          </p:nvSpPr>
          <p:spPr>
            <a:xfrm>
              <a:off x="4634475" y="2905704"/>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1" name="Google Shape;161;p14"/>
            <p:cNvSpPr/>
            <p:nvPr/>
          </p:nvSpPr>
          <p:spPr>
            <a:xfrm>
              <a:off x="4602240" y="2934513"/>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2" name="Google Shape;162;p14"/>
            <p:cNvSpPr/>
            <p:nvPr/>
          </p:nvSpPr>
          <p:spPr>
            <a:xfrm>
              <a:off x="4570005" y="2963321"/>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3" name="Google Shape;163;p14"/>
            <p:cNvSpPr/>
            <p:nvPr/>
          </p:nvSpPr>
          <p:spPr>
            <a:xfrm>
              <a:off x="4537771" y="2992130"/>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4" name="Google Shape;164;p14"/>
            <p:cNvSpPr/>
            <p:nvPr/>
          </p:nvSpPr>
          <p:spPr>
            <a:xfrm>
              <a:off x="4515823" y="302093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45" name="Google Shape;145;p14"/>
          <p:cNvSpPr/>
          <p:nvPr/>
        </p:nvSpPr>
        <p:spPr>
          <a:xfrm flipH="1">
            <a:off x="3327176" y="4711046"/>
            <a:ext cx="1074684" cy="4632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dirty="0">
                <a:latin typeface="Helvetica Neue"/>
                <a:ea typeface="Helvetica Neue"/>
                <a:cs typeface="Helvetica Neue"/>
                <a:sym typeface="Helvetica Neue"/>
              </a:rPr>
              <a:t>Fourier Transform</a:t>
            </a:r>
            <a:endParaRPr sz="1333" dirty="0">
              <a:latin typeface="Helvetica Neue"/>
              <a:ea typeface="Helvetica Neue"/>
              <a:cs typeface="Helvetica Neue"/>
              <a:sym typeface="Helvetica Neue"/>
            </a:endParaRPr>
          </a:p>
        </p:txBody>
      </p:sp>
      <p:sp>
        <p:nvSpPr>
          <p:cNvPr id="189" name="Google Shape;189;p14"/>
          <p:cNvSpPr txBox="1"/>
          <p:nvPr/>
        </p:nvSpPr>
        <p:spPr>
          <a:xfrm>
            <a:off x="4942110" y="4420580"/>
            <a:ext cx="1464000" cy="690000"/>
          </a:xfrm>
          <a:prstGeom prst="rect">
            <a:avLst/>
          </a:prstGeom>
          <a:noFill/>
          <a:ln>
            <a:noFill/>
          </a:ln>
        </p:spPr>
        <p:txBody>
          <a:bodyPr spcFirstLastPara="1" wrap="square" lIns="121900" tIns="121900" rIns="121900" bIns="121900" anchor="t" anchorCtr="0">
            <a:noAutofit/>
          </a:bodyPr>
          <a:lstStyle/>
          <a:p>
            <a:r>
              <a:rPr lang="en" sz="1200" b="1" dirty="0">
                <a:latin typeface="Helvetica Neue"/>
                <a:ea typeface="Helvetica Neue"/>
                <a:cs typeface="Helvetica Neue"/>
                <a:sym typeface="Helvetica Neue"/>
              </a:rPr>
              <a:t>Head-motion Features </a:t>
            </a:r>
            <a:r>
              <a:rPr lang="en" sz="1200" dirty="0">
                <a:solidFill>
                  <a:schemeClr val="dk1"/>
                </a:solidFill>
                <a:latin typeface="Helvetica Neue"/>
                <a:ea typeface="Helvetica Neue"/>
                <a:cs typeface="Helvetica Neue"/>
                <a:sym typeface="Helvetica Neue"/>
              </a:rPr>
              <a:t>{</a:t>
            </a:r>
            <a:r>
              <a:rPr lang="en" sz="1467" b="1" dirty="0">
                <a:solidFill>
                  <a:schemeClr val="dk1"/>
                </a:solidFill>
                <a:latin typeface="Helvetica Neue"/>
                <a:ea typeface="Helvetica Neue"/>
                <a:cs typeface="Helvetica Neue"/>
                <a:sym typeface="Helvetica Neue"/>
              </a:rPr>
              <a:t>𝜑</a:t>
            </a:r>
            <a:r>
              <a:rPr lang="en" sz="1467" b="1" baseline="-25000" dirty="0">
                <a:solidFill>
                  <a:schemeClr val="dk1"/>
                </a:solidFill>
                <a:latin typeface="Helvetica Neue"/>
                <a:ea typeface="Helvetica Neue"/>
                <a:cs typeface="Helvetica Neue"/>
                <a:sym typeface="Helvetica Neue"/>
              </a:rPr>
              <a:t>head</a:t>
            </a:r>
            <a:r>
              <a:rPr lang="en" sz="1200" dirty="0">
                <a:solidFill>
                  <a:schemeClr val="dk1"/>
                </a:solidFill>
                <a:latin typeface="Helvetica Neue"/>
                <a:ea typeface="Helvetica Neue"/>
                <a:cs typeface="Helvetica Neue"/>
                <a:sym typeface="Helvetica Neue"/>
              </a:rPr>
              <a:t>}</a:t>
            </a:r>
            <a:endParaRPr sz="1467" b="1" baseline="-25000" dirty="0">
              <a:solidFill>
                <a:schemeClr val="dk1"/>
              </a:solidFill>
              <a:latin typeface="Helvetica Neue"/>
              <a:ea typeface="Helvetica Neue"/>
              <a:cs typeface="Helvetica Neue"/>
              <a:sym typeface="Helvetica Neue"/>
            </a:endParaRPr>
          </a:p>
          <a:p>
            <a:endParaRPr sz="1200" dirty="0">
              <a:latin typeface="Helvetica Neue"/>
              <a:ea typeface="Helvetica Neue"/>
              <a:cs typeface="Helvetica Neue"/>
              <a:sym typeface="Helvetica Neue"/>
            </a:endParaRPr>
          </a:p>
        </p:txBody>
      </p:sp>
      <p:sp>
        <p:nvSpPr>
          <p:cNvPr id="191" name="Google Shape;191;p14"/>
          <p:cNvSpPr/>
          <p:nvPr/>
        </p:nvSpPr>
        <p:spPr>
          <a:xfrm>
            <a:off x="1315459" y="1572313"/>
            <a:ext cx="1069600" cy="298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2" name="Google Shape;192;p14"/>
          <p:cNvSpPr/>
          <p:nvPr/>
        </p:nvSpPr>
        <p:spPr>
          <a:xfrm>
            <a:off x="3454604" y="1572313"/>
            <a:ext cx="1069600" cy="298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3" name="Google Shape;193;p14"/>
          <p:cNvSpPr/>
          <p:nvPr/>
        </p:nvSpPr>
        <p:spPr>
          <a:xfrm>
            <a:off x="4524176" y="1572313"/>
            <a:ext cx="1069600" cy="298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4" name="Google Shape;194;p14"/>
          <p:cNvSpPr/>
          <p:nvPr/>
        </p:nvSpPr>
        <p:spPr>
          <a:xfrm>
            <a:off x="6663322" y="1572313"/>
            <a:ext cx="1069600" cy="298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5" name="Google Shape;195;p14"/>
          <p:cNvSpPr/>
          <p:nvPr/>
        </p:nvSpPr>
        <p:spPr>
          <a:xfrm>
            <a:off x="8802474" y="1572313"/>
            <a:ext cx="1069600" cy="298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96" name="Google Shape;196;p14"/>
          <p:cNvGrpSpPr/>
          <p:nvPr/>
        </p:nvGrpSpPr>
        <p:grpSpPr>
          <a:xfrm>
            <a:off x="7732902" y="1572313"/>
            <a:ext cx="1069600" cy="298400"/>
            <a:chOff x="5716157" y="803025"/>
            <a:chExt cx="802200" cy="223800"/>
          </a:xfrm>
        </p:grpSpPr>
        <p:sp>
          <p:nvSpPr>
            <p:cNvPr id="197" name="Google Shape;197;p14"/>
            <p:cNvSpPr/>
            <p:nvPr/>
          </p:nvSpPr>
          <p:spPr>
            <a:xfrm>
              <a:off x="5716157" y="803025"/>
              <a:ext cx="802200" cy="2238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98" name="Google Shape;198;p14"/>
            <p:cNvPicPr preferRelativeResize="0"/>
            <p:nvPr/>
          </p:nvPicPr>
          <p:blipFill>
            <a:blip r:embed="rId3">
              <a:alphaModFix/>
            </a:blip>
            <a:stretch>
              <a:fillRect/>
            </a:stretch>
          </p:blipFill>
          <p:spPr>
            <a:xfrm>
              <a:off x="6033743" y="815323"/>
              <a:ext cx="167030" cy="199244"/>
            </a:xfrm>
            <a:prstGeom prst="rect">
              <a:avLst/>
            </a:prstGeom>
            <a:noFill/>
            <a:ln>
              <a:noFill/>
            </a:ln>
          </p:spPr>
        </p:pic>
      </p:grpSp>
      <p:grpSp>
        <p:nvGrpSpPr>
          <p:cNvPr id="199" name="Google Shape;199;p14"/>
          <p:cNvGrpSpPr/>
          <p:nvPr/>
        </p:nvGrpSpPr>
        <p:grpSpPr>
          <a:xfrm>
            <a:off x="2385031" y="1572313"/>
            <a:ext cx="1069600" cy="298400"/>
            <a:chOff x="1705254" y="803025"/>
            <a:chExt cx="802200" cy="223800"/>
          </a:xfrm>
        </p:grpSpPr>
        <p:sp>
          <p:nvSpPr>
            <p:cNvPr id="200" name="Google Shape;200;p14"/>
            <p:cNvSpPr/>
            <p:nvPr/>
          </p:nvSpPr>
          <p:spPr>
            <a:xfrm>
              <a:off x="1705254" y="803025"/>
              <a:ext cx="802200" cy="2238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01" name="Google Shape;201;p14"/>
            <p:cNvPicPr preferRelativeResize="0"/>
            <p:nvPr/>
          </p:nvPicPr>
          <p:blipFill>
            <a:blip r:embed="rId4">
              <a:alphaModFix/>
            </a:blip>
            <a:stretch>
              <a:fillRect/>
            </a:stretch>
          </p:blipFill>
          <p:spPr>
            <a:xfrm>
              <a:off x="2022835" y="820559"/>
              <a:ext cx="167029" cy="188769"/>
            </a:xfrm>
            <a:prstGeom prst="rect">
              <a:avLst/>
            </a:prstGeom>
            <a:noFill/>
            <a:ln>
              <a:noFill/>
            </a:ln>
          </p:spPr>
        </p:pic>
      </p:grpSp>
      <p:pic>
        <p:nvPicPr>
          <p:cNvPr id="202" name="Google Shape;202;p14"/>
          <p:cNvPicPr preferRelativeResize="0"/>
          <p:nvPr/>
        </p:nvPicPr>
        <p:blipFill rotWithShape="1">
          <a:blip r:embed="rId5">
            <a:alphaModFix/>
          </a:blip>
          <a:srcRect r="87489" b="74845"/>
          <a:stretch/>
        </p:blipFill>
        <p:spPr>
          <a:xfrm>
            <a:off x="1305659" y="1912346"/>
            <a:ext cx="1070467" cy="493199"/>
          </a:xfrm>
          <a:prstGeom prst="rect">
            <a:avLst/>
          </a:prstGeom>
          <a:noFill/>
          <a:ln>
            <a:noFill/>
          </a:ln>
        </p:spPr>
      </p:pic>
      <p:pic>
        <p:nvPicPr>
          <p:cNvPr id="203" name="Google Shape;203;p14"/>
          <p:cNvPicPr preferRelativeResize="0"/>
          <p:nvPr/>
        </p:nvPicPr>
        <p:blipFill rotWithShape="1">
          <a:blip r:embed="rId5">
            <a:alphaModFix/>
          </a:blip>
          <a:srcRect r="87489" b="74845"/>
          <a:stretch/>
        </p:blipFill>
        <p:spPr>
          <a:xfrm>
            <a:off x="2376130" y="1912346"/>
            <a:ext cx="1070467" cy="493199"/>
          </a:xfrm>
          <a:prstGeom prst="rect">
            <a:avLst/>
          </a:prstGeom>
          <a:noFill/>
          <a:ln>
            <a:noFill/>
          </a:ln>
        </p:spPr>
      </p:pic>
      <p:pic>
        <p:nvPicPr>
          <p:cNvPr id="204" name="Google Shape;204;p14"/>
          <p:cNvPicPr preferRelativeResize="0"/>
          <p:nvPr/>
        </p:nvPicPr>
        <p:blipFill rotWithShape="1">
          <a:blip r:embed="rId5">
            <a:alphaModFix/>
          </a:blip>
          <a:srcRect r="87489" b="74845"/>
          <a:stretch/>
        </p:blipFill>
        <p:spPr>
          <a:xfrm>
            <a:off x="3446600" y="1912346"/>
            <a:ext cx="1070467" cy="493199"/>
          </a:xfrm>
          <a:prstGeom prst="rect">
            <a:avLst/>
          </a:prstGeom>
          <a:noFill/>
          <a:ln>
            <a:noFill/>
          </a:ln>
        </p:spPr>
      </p:pic>
      <p:pic>
        <p:nvPicPr>
          <p:cNvPr id="205" name="Google Shape;205;p14"/>
          <p:cNvPicPr preferRelativeResize="0"/>
          <p:nvPr/>
        </p:nvPicPr>
        <p:blipFill rotWithShape="1">
          <a:blip r:embed="rId5">
            <a:alphaModFix/>
          </a:blip>
          <a:srcRect r="87489" b="74845"/>
          <a:stretch/>
        </p:blipFill>
        <p:spPr>
          <a:xfrm>
            <a:off x="4517070" y="1912346"/>
            <a:ext cx="1070467" cy="493199"/>
          </a:xfrm>
          <a:prstGeom prst="rect">
            <a:avLst/>
          </a:prstGeom>
          <a:noFill/>
          <a:ln>
            <a:noFill/>
          </a:ln>
        </p:spPr>
      </p:pic>
      <p:pic>
        <p:nvPicPr>
          <p:cNvPr id="206" name="Google Shape;206;p14"/>
          <p:cNvPicPr preferRelativeResize="0"/>
          <p:nvPr/>
        </p:nvPicPr>
        <p:blipFill rotWithShape="1">
          <a:blip r:embed="rId5">
            <a:alphaModFix/>
          </a:blip>
          <a:srcRect l="49937" t="24967" r="37551" b="49878"/>
          <a:stretch/>
        </p:blipFill>
        <p:spPr>
          <a:xfrm>
            <a:off x="5586594" y="1912346"/>
            <a:ext cx="1070467" cy="493199"/>
          </a:xfrm>
          <a:prstGeom prst="rect">
            <a:avLst/>
          </a:prstGeom>
          <a:noFill/>
          <a:ln>
            <a:noFill/>
          </a:ln>
        </p:spPr>
      </p:pic>
      <p:pic>
        <p:nvPicPr>
          <p:cNvPr id="207" name="Google Shape;207;p14"/>
          <p:cNvPicPr preferRelativeResize="0"/>
          <p:nvPr/>
        </p:nvPicPr>
        <p:blipFill rotWithShape="1">
          <a:blip r:embed="rId5">
            <a:alphaModFix/>
          </a:blip>
          <a:srcRect l="49937" t="24967" r="37551" b="49878"/>
          <a:stretch/>
        </p:blipFill>
        <p:spPr>
          <a:xfrm>
            <a:off x="6657072" y="1912346"/>
            <a:ext cx="1070467" cy="493199"/>
          </a:xfrm>
          <a:prstGeom prst="rect">
            <a:avLst/>
          </a:prstGeom>
          <a:noFill/>
          <a:ln>
            <a:noFill/>
          </a:ln>
        </p:spPr>
      </p:pic>
      <p:pic>
        <p:nvPicPr>
          <p:cNvPr id="208" name="Google Shape;208;p14"/>
          <p:cNvPicPr preferRelativeResize="0"/>
          <p:nvPr/>
        </p:nvPicPr>
        <p:blipFill rotWithShape="1">
          <a:blip r:embed="rId5">
            <a:alphaModFix/>
          </a:blip>
          <a:srcRect l="49937" t="24967" r="37551" b="49878"/>
          <a:stretch/>
        </p:blipFill>
        <p:spPr>
          <a:xfrm>
            <a:off x="7727519" y="1912346"/>
            <a:ext cx="1070467" cy="493199"/>
          </a:xfrm>
          <a:prstGeom prst="rect">
            <a:avLst/>
          </a:prstGeom>
          <a:noFill/>
          <a:ln>
            <a:noFill/>
          </a:ln>
        </p:spPr>
      </p:pic>
      <p:pic>
        <p:nvPicPr>
          <p:cNvPr id="209" name="Google Shape;209;p14"/>
          <p:cNvPicPr preferRelativeResize="0"/>
          <p:nvPr/>
        </p:nvPicPr>
        <p:blipFill rotWithShape="1">
          <a:blip r:embed="rId5">
            <a:alphaModFix/>
          </a:blip>
          <a:srcRect l="62505" t="24970" r="24983" b="49875"/>
          <a:stretch/>
        </p:blipFill>
        <p:spPr>
          <a:xfrm>
            <a:off x="8798031" y="1912346"/>
            <a:ext cx="1070467" cy="493199"/>
          </a:xfrm>
          <a:prstGeom prst="rect">
            <a:avLst/>
          </a:prstGeom>
          <a:noFill/>
          <a:ln>
            <a:noFill/>
          </a:ln>
        </p:spPr>
      </p:pic>
      <p:pic>
        <p:nvPicPr>
          <p:cNvPr id="210" name="Google Shape;210;p14"/>
          <p:cNvPicPr preferRelativeResize="0"/>
          <p:nvPr/>
        </p:nvPicPr>
        <p:blipFill rotWithShape="1">
          <a:blip r:embed="rId5">
            <a:alphaModFix/>
          </a:blip>
          <a:srcRect l="62505" t="24970" r="24983" b="49875"/>
          <a:stretch/>
        </p:blipFill>
        <p:spPr>
          <a:xfrm>
            <a:off x="9868428" y="1912346"/>
            <a:ext cx="1070467" cy="493199"/>
          </a:xfrm>
          <a:prstGeom prst="rect">
            <a:avLst/>
          </a:prstGeom>
          <a:noFill/>
          <a:ln>
            <a:noFill/>
          </a:ln>
        </p:spPr>
      </p:pic>
      <p:sp>
        <p:nvSpPr>
          <p:cNvPr id="211" name="Google Shape;211;p14"/>
          <p:cNvSpPr/>
          <p:nvPr/>
        </p:nvSpPr>
        <p:spPr>
          <a:xfrm rot="10800000">
            <a:off x="1335526" y="2480546"/>
            <a:ext cx="9584800" cy="285200"/>
          </a:xfrm>
          <a:prstGeom prst="trapezoid">
            <a:avLst>
              <a:gd name="adj" fmla="val 67624"/>
            </a:avLst>
          </a:prstGeom>
          <a:solidFill>
            <a:srgbClr val="CFE2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Helvetica Neue"/>
              <a:ea typeface="Helvetica Neue"/>
              <a:cs typeface="Helvetica Neue"/>
              <a:sym typeface="Helvetica Neue"/>
            </a:endParaRPr>
          </a:p>
        </p:txBody>
      </p:sp>
      <p:sp>
        <p:nvSpPr>
          <p:cNvPr id="212" name="Google Shape;212;p14"/>
          <p:cNvSpPr txBox="1"/>
          <p:nvPr/>
        </p:nvSpPr>
        <p:spPr>
          <a:xfrm>
            <a:off x="3511059" y="2389146"/>
            <a:ext cx="6191200" cy="550800"/>
          </a:xfrm>
          <a:prstGeom prst="rect">
            <a:avLst/>
          </a:prstGeom>
          <a:noFill/>
          <a:ln>
            <a:noFill/>
          </a:ln>
        </p:spPr>
        <p:txBody>
          <a:bodyPr spcFirstLastPara="1" wrap="square" lIns="121900" tIns="121900" rIns="121900" bIns="121900" anchor="t" anchorCtr="0">
            <a:noAutofit/>
          </a:bodyPr>
          <a:lstStyle/>
          <a:p>
            <a:pPr algn="ctr"/>
            <a:r>
              <a:rPr lang="en" sz="1333" b="1">
                <a:solidFill>
                  <a:schemeClr val="dk1"/>
                </a:solidFill>
                <a:latin typeface="Helvetica Neue"/>
                <a:ea typeface="Helvetica Neue"/>
                <a:cs typeface="Helvetica Neue"/>
                <a:sym typeface="Helvetica Neue"/>
              </a:rPr>
              <a:t>Feature Extraction </a:t>
            </a:r>
            <a:r>
              <a:rPr lang="en" sz="1333">
                <a:solidFill>
                  <a:schemeClr val="dk1"/>
                </a:solidFill>
                <a:latin typeface="Helvetica Neue"/>
                <a:ea typeface="Helvetica Neue"/>
                <a:cs typeface="Helvetica Neue"/>
                <a:sym typeface="Helvetica Neue"/>
              </a:rPr>
              <a:t>(𝚽)</a:t>
            </a:r>
            <a:endParaRPr sz="1333">
              <a:solidFill>
                <a:schemeClr val="dk1"/>
              </a:solidFill>
              <a:latin typeface="Helvetica Neue"/>
              <a:ea typeface="Helvetica Neue"/>
              <a:cs typeface="Helvetica Neue"/>
              <a:sym typeface="Helvetica Neue"/>
            </a:endParaRPr>
          </a:p>
        </p:txBody>
      </p:sp>
      <p:sp>
        <p:nvSpPr>
          <p:cNvPr id="213" name="Google Shape;213;p14"/>
          <p:cNvSpPr txBox="1"/>
          <p:nvPr/>
        </p:nvSpPr>
        <p:spPr>
          <a:xfrm>
            <a:off x="111359" y="1427546"/>
            <a:ext cx="1204000" cy="463200"/>
          </a:xfrm>
          <a:prstGeom prst="rect">
            <a:avLst/>
          </a:prstGeom>
          <a:noFill/>
          <a:ln>
            <a:noFill/>
          </a:ln>
        </p:spPr>
        <p:txBody>
          <a:bodyPr spcFirstLastPara="1" wrap="square" lIns="121900" tIns="121900" rIns="121900" bIns="121900" anchor="t" anchorCtr="0">
            <a:noAutofit/>
          </a:bodyPr>
          <a:lstStyle/>
          <a:p>
            <a:pPr algn="ctr"/>
            <a:r>
              <a:rPr lang="en" sz="1067" b="1">
                <a:latin typeface="Helvetica Neue"/>
                <a:ea typeface="Helvetica Neue"/>
                <a:cs typeface="Helvetica Neue"/>
                <a:sym typeface="Helvetica Neue"/>
              </a:rPr>
              <a:t>Game Frames</a:t>
            </a:r>
            <a:endParaRPr sz="1067" b="1">
              <a:latin typeface="Helvetica Neue"/>
              <a:ea typeface="Helvetica Neue"/>
              <a:cs typeface="Helvetica Neue"/>
              <a:sym typeface="Helvetica Neue"/>
            </a:endParaRPr>
          </a:p>
          <a:p>
            <a:pPr algn="ctr"/>
            <a:r>
              <a:rPr lang="en" sz="1067">
                <a:latin typeface="Helvetica Neue"/>
                <a:ea typeface="Helvetica Neue"/>
                <a:cs typeface="Helvetica Neue"/>
                <a:sym typeface="Helvetica Neue"/>
              </a:rPr>
              <a:t>(1.2 FPS)</a:t>
            </a:r>
            <a:endParaRPr sz="1067">
              <a:latin typeface="Helvetica Neue"/>
              <a:ea typeface="Helvetica Neue"/>
              <a:cs typeface="Helvetica Neue"/>
              <a:sym typeface="Helvetica Neue"/>
            </a:endParaRPr>
          </a:p>
        </p:txBody>
      </p:sp>
      <p:sp>
        <p:nvSpPr>
          <p:cNvPr id="214" name="Google Shape;214;p14"/>
          <p:cNvSpPr txBox="1"/>
          <p:nvPr/>
        </p:nvSpPr>
        <p:spPr>
          <a:xfrm>
            <a:off x="111359" y="1941746"/>
            <a:ext cx="1184400" cy="434400"/>
          </a:xfrm>
          <a:prstGeom prst="rect">
            <a:avLst/>
          </a:prstGeom>
          <a:noFill/>
          <a:ln>
            <a:noFill/>
          </a:ln>
        </p:spPr>
        <p:txBody>
          <a:bodyPr spcFirstLastPara="1" wrap="square" lIns="121900" tIns="121900" rIns="121900" bIns="121900" anchor="t" anchorCtr="0">
            <a:noAutofit/>
          </a:bodyPr>
          <a:lstStyle/>
          <a:p>
            <a:pPr algn="ctr"/>
            <a:r>
              <a:rPr lang="en" sz="1067" b="1">
                <a:latin typeface="Helvetica Neue"/>
                <a:ea typeface="Helvetica Neue"/>
                <a:cs typeface="Helvetica Neue"/>
                <a:sym typeface="Helvetica Neue"/>
              </a:rPr>
              <a:t>Image Frames</a:t>
            </a:r>
            <a:endParaRPr sz="1067" b="1">
              <a:latin typeface="Helvetica Neue"/>
              <a:ea typeface="Helvetica Neue"/>
              <a:cs typeface="Helvetica Neue"/>
              <a:sym typeface="Helvetica Neue"/>
            </a:endParaRPr>
          </a:p>
          <a:p>
            <a:pPr algn="ctr"/>
            <a:r>
              <a:rPr lang="en" sz="1067">
                <a:latin typeface="Helvetica Neue"/>
                <a:ea typeface="Helvetica Neue"/>
                <a:cs typeface="Helvetica Neue"/>
                <a:sym typeface="Helvetica Neue"/>
              </a:rPr>
              <a:t>(30 FPS)</a:t>
            </a:r>
            <a:endParaRPr sz="1067">
              <a:latin typeface="Helvetica Neue"/>
              <a:ea typeface="Helvetica Neue"/>
              <a:cs typeface="Helvetica Neue"/>
              <a:sym typeface="Helvetica Neue"/>
            </a:endParaRPr>
          </a:p>
        </p:txBody>
      </p:sp>
      <p:sp>
        <p:nvSpPr>
          <p:cNvPr id="215" name="Google Shape;215;p14"/>
          <p:cNvSpPr txBox="1"/>
          <p:nvPr/>
        </p:nvSpPr>
        <p:spPr>
          <a:xfrm>
            <a:off x="150292" y="2652913"/>
            <a:ext cx="1130000" cy="619600"/>
          </a:xfrm>
          <a:prstGeom prst="rect">
            <a:avLst/>
          </a:prstGeom>
          <a:noFill/>
          <a:ln>
            <a:noFill/>
          </a:ln>
        </p:spPr>
        <p:txBody>
          <a:bodyPr spcFirstLastPara="1" wrap="square" lIns="121900" tIns="121900" rIns="121900" bIns="121900" anchor="t" anchorCtr="0">
            <a:noAutofit/>
          </a:bodyPr>
          <a:lstStyle/>
          <a:p>
            <a:pPr algn="ctr"/>
            <a:r>
              <a:rPr lang="en" sz="1067" b="1">
                <a:latin typeface="Helvetica Neue"/>
                <a:ea typeface="Helvetica Neue"/>
                <a:cs typeface="Helvetica Neue"/>
                <a:sym typeface="Helvetica Neue"/>
              </a:rPr>
              <a:t>Aggregated Frames</a:t>
            </a:r>
            <a:endParaRPr sz="1067" b="1">
              <a:latin typeface="Helvetica Neue"/>
              <a:ea typeface="Helvetica Neue"/>
              <a:cs typeface="Helvetica Neue"/>
              <a:sym typeface="Helvetica Neue"/>
            </a:endParaRPr>
          </a:p>
          <a:p>
            <a:pPr algn="ctr"/>
            <a:r>
              <a:rPr lang="en" sz="1067">
                <a:latin typeface="Helvetica Neue"/>
                <a:ea typeface="Helvetica Neue"/>
                <a:cs typeface="Helvetica Neue"/>
                <a:sym typeface="Helvetica Neue"/>
              </a:rPr>
              <a:t>(6 FPS)</a:t>
            </a:r>
            <a:endParaRPr sz="1067">
              <a:latin typeface="Helvetica Neue"/>
              <a:ea typeface="Helvetica Neue"/>
              <a:cs typeface="Helvetica Neue"/>
              <a:sym typeface="Helvetica Neue"/>
            </a:endParaRPr>
          </a:p>
        </p:txBody>
      </p:sp>
      <p:sp>
        <p:nvSpPr>
          <p:cNvPr id="143" name="Google Shape;143;p14"/>
          <p:cNvSpPr/>
          <p:nvPr/>
        </p:nvSpPr>
        <p:spPr>
          <a:xfrm rot="5400000">
            <a:off x="4555710" y="4091029"/>
            <a:ext cx="357200" cy="95200"/>
          </a:xfrm>
          <a:prstGeom prst="trapezoid">
            <a:avLst>
              <a:gd name="adj" fmla="val 96989"/>
            </a:avLst>
          </a:prstGeom>
          <a:solidFill>
            <a:srgbClr val="B7B7B7"/>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6" name="Google Shape;216;p14"/>
          <p:cNvSpPr txBox="1"/>
          <p:nvPr/>
        </p:nvSpPr>
        <p:spPr>
          <a:xfrm>
            <a:off x="4008892" y="4320105"/>
            <a:ext cx="1009200" cy="305600"/>
          </a:xfrm>
          <a:prstGeom prst="rect">
            <a:avLst/>
          </a:prstGeom>
          <a:noFill/>
          <a:ln>
            <a:noFill/>
          </a:ln>
        </p:spPr>
        <p:txBody>
          <a:bodyPr spcFirstLastPara="1" wrap="square" lIns="121900" tIns="121900" rIns="121900" bIns="121900" anchor="t" anchorCtr="0">
            <a:noAutofit/>
          </a:bodyPr>
          <a:lstStyle/>
          <a:p>
            <a:pPr algn="ctr"/>
            <a:r>
              <a:rPr lang="en" sz="1200" b="1">
                <a:latin typeface="Helvetica Neue"/>
                <a:ea typeface="Helvetica Neue"/>
                <a:cs typeface="Helvetica Neue"/>
                <a:sym typeface="Helvetica Neue"/>
              </a:rPr>
              <a:t>max pool</a:t>
            </a:r>
            <a:endParaRPr sz="1200" b="1">
              <a:latin typeface="Helvetica Neue"/>
              <a:ea typeface="Helvetica Neue"/>
              <a:cs typeface="Helvetica Neue"/>
              <a:sym typeface="Helvetica Neue"/>
            </a:endParaRPr>
          </a:p>
        </p:txBody>
      </p:sp>
      <p:cxnSp>
        <p:nvCxnSpPr>
          <p:cNvPr id="217" name="Google Shape;217;p14"/>
          <p:cNvCxnSpPr/>
          <p:nvPr/>
        </p:nvCxnSpPr>
        <p:spPr>
          <a:xfrm>
            <a:off x="1313726" y="1327480"/>
            <a:ext cx="9626000" cy="0"/>
          </a:xfrm>
          <a:prstGeom prst="straightConnector1">
            <a:avLst/>
          </a:prstGeom>
          <a:noFill/>
          <a:ln w="9525" cap="flat" cmpd="sng">
            <a:solidFill>
              <a:srgbClr val="000000"/>
            </a:solidFill>
            <a:prstDash val="dash"/>
            <a:round/>
            <a:headEnd type="oval" w="med" len="med"/>
            <a:tailEnd type="triangle" w="med" len="med"/>
          </a:ln>
        </p:spPr>
      </p:cxnSp>
      <p:cxnSp>
        <p:nvCxnSpPr>
          <p:cNvPr id="218" name="Google Shape;218;p14"/>
          <p:cNvCxnSpPr/>
          <p:nvPr/>
        </p:nvCxnSpPr>
        <p:spPr>
          <a:xfrm>
            <a:off x="6569923" y="4250313"/>
            <a:ext cx="361600" cy="0"/>
          </a:xfrm>
          <a:prstGeom prst="straightConnector1">
            <a:avLst/>
          </a:prstGeom>
          <a:noFill/>
          <a:ln w="9525" cap="flat" cmpd="sng">
            <a:solidFill>
              <a:srgbClr val="000000"/>
            </a:solidFill>
            <a:prstDash val="solid"/>
            <a:round/>
            <a:headEnd type="none" w="med" len="med"/>
            <a:tailEnd type="triangle" w="med" len="med"/>
          </a:ln>
        </p:spPr>
      </p:cxnSp>
      <p:sp>
        <p:nvSpPr>
          <p:cNvPr id="219" name="Google Shape;219;p14"/>
          <p:cNvSpPr txBox="1"/>
          <p:nvPr/>
        </p:nvSpPr>
        <p:spPr>
          <a:xfrm>
            <a:off x="6417110" y="3939964"/>
            <a:ext cx="726800" cy="229200"/>
          </a:xfrm>
          <a:prstGeom prst="rect">
            <a:avLst/>
          </a:prstGeom>
          <a:noFill/>
          <a:ln>
            <a:noFill/>
          </a:ln>
        </p:spPr>
        <p:txBody>
          <a:bodyPr spcFirstLastPara="1" wrap="square" lIns="121900" tIns="121900" rIns="121900" bIns="121900" anchor="t" anchorCtr="0">
            <a:noAutofit/>
          </a:bodyPr>
          <a:lstStyle/>
          <a:p>
            <a:r>
              <a:rPr lang="en" sz="1067">
                <a:latin typeface="Helvetica Neue"/>
                <a:ea typeface="Helvetica Neue"/>
                <a:cs typeface="Helvetica Neue"/>
                <a:sym typeface="Helvetica Neue"/>
              </a:rPr>
              <a:t>flatten</a:t>
            </a:r>
            <a:endParaRPr sz="2400">
              <a:latin typeface="Helvetica Neue"/>
              <a:ea typeface="Helvetica Neue"/>
              <a:cs typeface="Helvetica Neue"/>
              <a:sym typeface="Helvetica Neue"/>
            </a:endParaRPr>
          </a:p>
        </p:txBody>
      </p:sp>
      <p:cxnSp>
        <p:nvCxnSpPr>
          <p:cNvPr id="220" name="Google Shape;220;p14"/>
          <p:cNvCxnSpPr/>
          <p:nvPr/>
        </p:nvCxnSpPr>
        <p:spPr>
          <a:xfrm>
            <a:off x="6569923" y="5190180"/>
            <a:ext cx="361600" cy="0"/>
          </a:xfrm>
          <a:prstGeom prst="straightConnector1">
            <a:avLst/>
          </a:prstGeom>
          <a:noFill/>
          <a:ln w="9525" cap="flat" cmpd="sng">
            <a:solidFill>
              <a:srgbClr val="000000"/>
            </a:solidFill>
            <a:prstDash val="solid"/>
            <a:round/>
            <a:headEnd type="none" w="med" len="med"/>
            <a:tailEnd type="triangle" w="med" len="med"/>
          </a:ln>
        </p:spPr>
      </p:cxnSp>
      <p:sp>
        <p:nvSpPr>
          <p:cNvPr id="221" name="Google Shape;221;p14"/>
          <p:cNvSpPr txBox="1"/>
          <p:nvPr/>
        </p:nvSpPr>
        <p:spPr>
          <a:xfrm>
            <a:off x="6417110" y="4870830"/>
            <a:ext cx="726800" cy="229200"/>
          </a:xfrm>
          <a:prstGeom prst="rect">
            <a:avLst/>
          </a:prstGeom>
          <a:noFill/>
          <a:ln>
            <a:noFill/>
          </a:ln>
        </p:spPr>
        <p:txBody>
          <a:bodyPr spcFirstLastPara="1" wrap="square" lIns="121900" tIns="121900" rIns="121900" bIns="121900" anchor="t" anchorCtr="0">
            <a:noAutofit/>
          </a:bodyPr>
          <a:lstStyle/>
          <a:p>
            <a:r>
              <a:rPr lang="en" sz="1067">
                <a:latin typeface="Helvetica Neue"/>
                <a:ea typeface="Helvetica Neue"/>
                <a:cs typeface="Helvetica Neue"/>
                <a:sym typeface="Helvetica Neue"/>
              </a:rPr>
              <a:t>flatten</a:t>
            </a:r>
            <a:endParaRPr sz="2400">
              <a:latin typeface="Helvetica Neue"/>
              <a:ea typeface="Helvetica Neue"/>
              <a:cs typeface="Helvetica Neue"/>
              <a:sym typeface="Helvetica Neue"/>
            </a:endParaRPr>
          </a:p>
        </p:txBody>
      </p:sp>
      <p:sp>
        <p:nvSpPr>
          <p:cNvPr id="222" name="Google Shape;222;p14"/>
          <p:cNvSpPr/>
          <p:nvPr/>
        </p:nvSpPr>
        <p:spPr>
          <a:xfrm>
            <a:off x="6968610" y="4001613"/>
            <a:ext cx="72800" cy="5168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3" name="Google Shape;223;p14"/>
          <p:cNvSpPr/>
          <p:nvPr/>
        </p:nvSpPr>
        <p:spPr>
          <a:xfrm>
            <a:off x="6968610" y="4880497"/>
            <a:ext cx="72800" cy="4344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4" name="Google Shape;224;p14"/>
          <p:cNvSpPr/>
          <p:nvPr/>
        </p:nvSpPr>
        <p:spPr>
          <a:xfrm>
            <a:off x="7403126" y="4629692"/>
            <a:ext cx="72400" cy="516800"/>
          </a:xfrm>
          <a:prstGeom prst="rect">
            <a:avLst/>
          </a:prstGeom>
          <a:solidFill>
            <a:srgbClr val="FFE599"/>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5" name="Google Shape;225;p14"/>
          <p:cNvSpPr txBox="1"/>
          <p:nvPr/>
        </p:nvSpPr>
        <p:spPr>
          <a:xfrm>
            <a:off x="6767367" y="4487830"/>
            <a:ext cx="726800" cy="229200"/>
          </a:xfrm>
          <a:prstGeom prst="rect">
            <a:avLst/>
          </a:prstGeom>
          <a:noFill/>
          <a:ln>
            <a:noFill/>
          </a:ln>
        </p:spPr>
        <p:txBody>
          <a:bodyPr spcFirstLastPara="1" wrap="square" lIns="121900" tIns="121900" rIns="121900" bIns="121900" anchor="t" anchorCtr="0">
            <a:noAutofit/>
          </a:bodyPr>
          <a:lstStyle/>
          <a:p>
            <a:r>
              <a:rPr lang="en" sz="1067">
                <a:latin typeface="Helvetica Neue"/>
                <a:ea typeface="Helvetica Neue"/>
                <a:cs typeface="Helvetica Neue"/>
                <a:sym typeface="Helvetica Neue"/>
              </a:rPr>
              <a:t>encode</a:t>
            </a:r>
            <a:endParaRPr sz="2400">
              <a:latin typeface="Helvetica Neue"/>
              <a:ea typeface="Helvetica Neue"/>
              <a:cs typeface="Helvetica Neue"/>
              <a:sym typeface="Helvetica Neue"/>
            </a:endParaRPr>
          </a:p>
        </p:txBody>
      </p:sp>
      <p:sp>
        <p:nvSpPr>
          <p:cNvPr id="226" name="Google Shape;226;p14"/>
          <p:cNvSpPr/>
          <p:nvPr/>
        </p:nvSpPr>
        <p:spPr>
          <a:xfrm>
            <a:off x="7403126" y="4113680"/>
            <a:ext cx="72400" cy="516800"/>
          </a:xfrm>
          <a:prstGeom prst="rect">
            <a:avLst/>
          </a:prstGeom>
          <a:solidFill>
            <a:srgbClr val="F9CB9C"/>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227" name="Google Shape;227;p14"/>
          <p:cNvCxnSpPr>
            <a:stCxn id="222" idx="3"/>
            <a:endCxn id="226" idx="1"/>
          </p:cNvCxnSpPr>
          <p:nvPr/>
        </p:nvCxnSpPr>
        <p:spPr>
          <a:xfrm>
            <a:off x="7041410" y="4260013"/>
            <a:ext cx="361600" cy="112000"/>
          </a:xfrm>
          <a:prstGeom prst="bentConnector3">
            <a:avLst>
              <a:gd name="adj1" fmla="val 50016"/>
            </a:avLst>
          </a:prstGeom>
          <a:noFill/>
          <a:ln w="9525" cap="flat" cmpd="sng">
            <a:solidFill>
              <a:srgbClr val="000000"/>
            </a:solidFill>
            <a:prstDash val="solid"/>
            <a:round/>
            <a:headEnd type="none" w="med" len="med"/>
            <a:tailEnd type="triangle" w="med" len="med"/>
          </a:ln>
        </p:spPr>
      </p:cxnSp>
      <p:cxnSp>
        <p:nvCxnSpPr>
          <p:cNvPr id="228" name="Google Shape;228;p14"/>
          <p:cNvCxnSpPr>
            <a:stCxn id="223" idx="3"/>
            <a:endCxn id="224" idx="1"/>
          </p:cNvCxnSpPr>
          <p:nvPr/>
        </p:nvCxnSpPr>
        <p:spPr>
          <a:xfrm rot="10800000" flipH="1">
            <a:off x="7041410" y="4888097"/>
            <a:ext cx="361600" cy="209600"/>
          </a:xfrm>
          <a:prstGeom prst="bentConnector3">
            <a:avLst>
              <a:gd name="adj1" fmla="val 50016"/>
            </a:avLst>
          </a:prstGeom>
          <a:noFill/>
          <a:ln w="9525" cap="flat" cmpd="sng">
            <a:solidFill>
              <a:srgbClr val="000000"/>
            </a:solidFill>
            <a:prstDash val="solid"/>
            <a:round/>
            <a:headEnd type="none" w="med" len="med"/>
            <a:tailEnd type="triangle" w="med" len="med"/>
          </a:ln>
        </p:spPr>
      </p:cxnSp>
      <p:sp>
        <p:nvSpPr>
          <p:cNvPr id="229" name="Google Shape;229;p14"/>
          <p:cNvSpPr txBox="1"/>
          <p:nvPr/>
        </p:nvSpPr>
        <p:spPr>
          <a:xfrm>
            <a:off x="7172000" y="3824797"/>
            <a:ext cx="726800" cy="229200"/>
          </a:xfrm>
          <a:prstGeom prst="rect">
            <a:avLst/>
          </a:prstGeom>
          <a:noFill/>
          <a:ln>
            <a:noFill/>
          </a:ln>
        </p:spPr>
        <p:txBody>
          <a:bodyPr spcFirstLastPara="1" wrap="square" lIns="121900" tIns="121900" rIns="121900" bIns="121900" anchor="t" anchorCtr="0">
            <a:noAutofit/>
          </a:bodyPr>
          <a:lstStyle/>
          <a:p>
            <a:r>
              <a:rPr lang="en" sz="1067">
                <a:latin typeface="Helvetica Neue"/>
                <a:ea typeface="Helvetica Neue"/>
                <a:cs typeface="Helvetica Neue"/>
                <a:sym typeface="Helvetica Neue"/>
              </a:rPr>
              <a:t>concat</a:t>
            </a:r>
            <a:endParaRPr sz="2400">
              <a:latin typeface="Helvetica Neue"/>
              <a:ea typeface="Helvetica Neue"/>
              <a:cs typeface="Helvetica Neue"/>
              <a:sym typeface="Helvetica Neue"/>
            </a:endParaRPr>
          </a:p>
        </p:txBody>
      </p:sp>
      <p:sp>
        <p:nvSpPr>
          <p:cNvPr id="231" name="Google Shape;231;p14"/>
          <p:cNvSpPr/>
          <p:nvPr/>
        </p:nvSpPr>
        <p:spPr>
          <a:xfrm rot="5400000">
            <a:off x="4555710" y="4895096"/>
            <a:ext cx="357200" cy="95200"/>
          </a:xfrm>
          <a:prstGeom prst="trapezoid">
            <a:avLst>
              <a:gd name="adj" fmla="val 96989"/>
            </a:avLst>
          </a:prstGeom>
          <a:solidFill>
            <a:srgbClr val="B7B7B7"/>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2" name="Google Shape;232;p14"/>
          <p:cNvSpPr txBox="1"/>
          <p:nvPr/>
        </p:nvSpPr>
        <p:spPr>
          <a:xfrm>
            <a:off x="111359" y="1109213"/>
            <a:ext cx="1204000" cy="463200"/>
          </a:xfrm>
          <a:prstGeom prst="rect">
            <a:avLst/>
          </a:prstGeom>
          <a:noFill/>
          <a:ln>
            <a:noFill/>
          </a:ln>
        </p:spPr>
        <p:txBody>
          <a:bodyPr spcFirstLastPara="1" wrap="square" lIns="121900" tIns="121900" rIns="121900" bIns="121900" anchor="t" anchorCtr="0">
            <a:noAutofit/>
          </a:bodyPr>
          <a:lstStyle/>
          <a:p>
            <a:pPr algn="ctr"/>
            <a:r>
              <a:rPr lang="en" sz="1067" b="1">
                <a:latin typeface="Helvetica Neue"/>
                <a:ea typeface="Helvetica Neue"/>
                <a:cs typeface="Helvetica Neue"/>
                <a:sym typeface="Helvetica Neue"/>
              </a:rPr>
              <a:t>Time</a:t>
            </a:r>
            <a:endParaRPr sz="1067">
              <a:latin typeface="Helvetica Neue"/>
              <a:ea typeface="Helvetica Neue"/>
              <a:cs typeface="Helvetica Neue"/>
              <a:sym typeface="Helvetica Neue"/>
            </a:endParaRPr>
          </a:p>
        </p:txBody>
      </p:sp>
      <p:sp>
        <p:nvSpPr>
          <p:cNvPr id="233" name="Google Shape;233;p14"/>
          <p:cNvSpPr/>
          <p:nvPr/>
        </p:nvSpPr>
        <p:spPr>
          <a:xfrm rot="5400000" flipH="1">
            <a:off x="7140526" y="1237513"/>
            <a:ext cx="176800" cy="4616800"/>
          </a:xfrm>
          <a:prstGeom prst="leftBrace">
            <a:avLst>
              <a:gd name="adj1" fmla="val 78898"/>
              <a:gd name="adj2" fmla="val 80566"/>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34" name="Google Shape;234;p14"/>
          <p:cNvGrpSpPr/>
          <p:nvPr/>
        </p:nvGrpSpPr>
        <p:grpSpPr>
          <a:xfrm>
            <a:off x="1317400" y="2823682"/>
            <a:ext cx="51096" cy="434368"/>
            <a:chOff x="911873" y="1718626"/>
            <a:chExt cx="46501" cy="429274"/>
          </a:xfrm>
        </p:grpSpPr>
        <p:sp>
          <p:nvSpPr>
            <p:cNvPr id="235" name="Google Shape;235;p14"/>
            <p:cNvSpPr/>
            <p:nvPr/>
          </p:nvSpPr>
          <p:spPr>
            <a:xfrm>
              <a:off x="911873" y="17186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6" name="Google Shape;236;p14"/>
            <p:cNvSpPr/>
            <p:nvPr/>
          </p:nvSpPr>
          <p:spPr>
            <a:xfrm>
              <a:off x="911875" y="19484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37" name="Google Shape;237;p14"/>
          <p:cNvGrpSpPr/>
          <p:nvPr/>
        </p:nvGrpSpPr>
        <p:grpSpPr>
          <a:xfrm>
            <a:off x="1673890" y="2823682"/>
            <a:ext cx="51096" cy="434368"/>
            <a:chOff x="1152423" y="1729576"/>
            <a:chExt cx="46501" cy="429274"/>
          </a:xfrm>
        </p:grpSpPr>
        <p:sp>
          <p:nvSpPr>
            <p:cNvPr id="238" name="Google Shape;238;p14"/>
            <p:cNvSpPr/>
            <p:nvPr/>
          </p:nvSpPr>
          <p:spPr>
            <a:xfrm>
              <a:off x="1152423" y="172957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9" name="Google Shape;239;p14"/>
            <p:cNvSpPr/>
            <p:nvPr/>
          </p:nvSpPr>
          <p:spPr>
            <a:xfrm>
              <a:off x="1152425" y="195935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40" name="Google Shape;240;p14"/>
          <p:cNvGrpSpPr/>
          <p:nvPr/>
        </p:nvGrpSpPr>
        <p:grpSpPr>
          <a:xfrm>
            <a:off x="2030379" y="2823682"/>
            <a:ext cx="51096" cy="434368"/>
            <a:chOff x="1448223" y="1720488"/>
            <a:chExt cx="46501" cy="429274"/>
          </a:xfrm>
        </p:grpSpPr>
        <p:sp>
          <p:nvSpPr>
            <p:cNvPr id="241" name="Google Shape;241;p14"/>
            <p:cNvSpPr/>
            <p:nvPr/>
          </p:nvSpPr>
          <p:spPr>
            <a:xfrm>
              <a:off x="1448223" y="172048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2" name="Google Shape;242;p14"/>
            <p:cNvSpPr/>
            <p:nvPr/>
          </p:nvSpPr>
          <p:spPr>
            <a:xfrm>
              <a:off x="1448225" y="1950263"/>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43" name="Google Shape;243;p14"/>
          <p:cNvGrpSpPr/>
          <p:nvPr/>
        </p:nvGrpSpPr>
        <p:grpSpPr>
          <a:xfrm>
            <a:off x="2386868" y="2823682"/>
            <a:ext cx="51096" cy="434368"/>
            <a:chOff x="1815423" y="1703326"/>
            <a:chExt cx="46501" cy="429274"/>
          </a:xfrm>
        </p:grpSpPr>
        <p:sp>
          <p:nvSpPr>
            <p:cNvPr id="244" name="Google Shape;244;p14"/>
            <p:cNvSpPr/>
            <p:nvPr/>
          </p:nvSpPr>
          <p:spPr>
            <a:xfrm>
              <a:off x="1815423" y="17033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5" name="Google Shape;245;p14"/>
            <p:cNvSpPr/>
            <p:nvPr/>
          </p:nvSpPr>
          <p:spPr>
            <a:xfrm>
              <a:off x="1815425" y="19331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246" name="Google Shape;246;p14"/>
          <p:cNvSpPr/>
          <p:nvPr/>
        </p:nvSpPr>
        <p:spPr>
          <a:xfrm>
            <a:off x="9872048" y="1572313"/>
            <a:ext cx="1069600" cy="298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47" name="Google Shape;247;p14"/>
          <p:cNvGrpSpPr/>
          <p:nvPr/>
        </p:nvGrpSpPr>
        <p:grpSpPr>
          <a:xfrm>
            <a:off x="2743358" y="2823682"/>
            <a:ext cx="51096" cy="434368"/>
            <a:chOff x="911873" y="1718626"/>
            <a:chExt cx="46501" cy="429274"/>
          </a:xfrm>
        </p:grpSpPr>
        <p:sp>
          <p:nvSpPr>
            <p:cNvPr id="248" name="Google Shape;248;p14"/>
            <p:cNvSpPr/>
            <p:nvPr/>
          </p:nvSpPr>
          <p:spPr>
            <a:xfrm>
              <a:off x="911873" y="17186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9" name="Google Shape;249;p14"/>
            <p:cNvSpPr/>
            <p:nvPr/>
          </p:nvSpPr>
          <p:spPr>
            <a:xfrm>
              <a:off x="911875" y="19484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50" name="Google Shape;250;p14"/>
          <p:cNvGrpSpPr/>
          <p:nvPr/>
        </p:nvGrpSpPr>
        <p:grpSpPr>
          <a:xfrm>
            <a:off x="3099846" y="2823682"/>
            <a:ext cx="51096" cy="434368"/>
            <a:chOff x="1152423" y="1729576"/>
            <a:chExt cx="46501" cy="429274"/>
          </a:xfrm>
        </p:grpSpPr>
        <p:sp>
          <p:nvSpPr>
            <p:cNvPr id="251" name="Google Shape;251;p14"/>
            <p:cNvSpPr/>
            <p:nvPr/>
          </p:nvSpPr>
          <p:spPr>
            <a:xfrm>
              <a:off x="1152423" y="172957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2" name="Google Shape;252;p14"/>
            <p:cNvSpPr/>
            <p:nvPr/>
          </p:nvSpPr>
          <p:spPr>
            <a:xfrm>
              <a:off x="1152425" y="195935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53" name="Google Shape;253;p14"/>
          <p:cNvGrpSpPr/>
          <p:nvPr/>
        </p:nvGrpSpPr>
        <p:grpSpPr>
          <a:xfrm>
            <a:off x="3456335" y="2823682"/>
            <a:ext cx="51096" cy="434368"/>
            <a:chOff x="1448223" y="1720488"/>
            <a:chExt cx="46501" cy="429274"/>
          </a:xfrm>
        </p:grpSpPr>
        <p:sp>
          <p:nvSpPr>
            <p:cNvPr id="254" name="Google Shape;254;p14"/>
            <p:cNvSpPr/>
            <p:nvPr/>
          </p:nvSpPr>
          <p:spPr>
            <a:xfrm>
              <a:off x="1448223" y="172048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5" name="Google Shape;255;p14"/>
            <p:cNvSpPr/>
            <p:nvPr/>
          </p:nvSpPr>
          <p:spPr>
            <a:xfrm>
              <a:off x="1448225" y="1950263"/>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56" name="Google Shape;256;p14"/>
          <p:cNvGrpSpPr/>
          <p:nvPr/>
        </p:nvGrpSpPr>
        <p:grpSpPr>
          <a:xfrm>
            <a:off x="3812824" y="2823682"/>
            <a:ext cx="51096" cy="434368"/>
            <a:chOff x="1815423" y="1703326"/>
            <a:chExt cx="46501" cy="429274"/>
          </a:xfrm>
        </p:grpSpPr>
        <p:sp>
          <p:nvSpPr>
            <p:cNvPr id="257" name="Google Shape;257;p14"/>
            <p:cNvSpPr/>
            <p:nvPr/>
          </p:nvSpPr>
          <p:spPr>
            <a:xfrm>
              <a:off x="1815423" y="17033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8" name="Google Shape;258;p14"/>
            <p:cNvSpPr/>
            <p:nvPr/>
          </p:nvSpPr>
          <p:spPr>
            <a:xfrm>
              <a:off x="1815425" y="19331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59" name="Google Shape;259;p14"/>
          <p:cNvGrpSpPr/>
          <p:nvPr/>
        </p:nvGrpSpPr>
        <p:grpSpPr>
          <a:xfrm>
            <a:off x="4169314" y="2823682"/>
            <a:ext cx="51096" cy="434368"/>
            <a:chOff x="911873" y="1718626"/>
            <a:chExt cx="46501" cy="429274"/>
          </a:xfrm>
        </p:grpSpPr>
        <p:sp>
          <p:nvSpPr>
            <p:cNvPr id="260" name="Google Shape;260;p14"/>
            <p:cNvSpPr/>
            <p:nvPr/>
          </p:nvSpPr>
          <p:spPr>
            <a:xfrm>
              <a:off x="911873" y="17186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1" name="Google Shape;261;p14"/>
            <p:cNvSpPr/>
            <p:nvPr/>
          </p:nvSpPr>
          <p:spPr>
            <a:xfrm>
              <a:off x="911875" y="19484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62" name="Google Shape;262;p14"/>
          <p:cNvGrpSpPr/>
          <p:nvPr/>
        </p:nvGrpSpPr>
        <p:grpSpPr>
          <a:xfrm>
            <a:off x="4525803" y="2823682"/>
            <a:ext cx="51096" cy="434368"/>
            <a:chOff x="1152423" y="1729576"/>
            <a:chExt cx="46501" cy="429274"/>
          </a:xfrm>
        </p:grpSpPr>
        <p:sp>
          <p:nvSpPr>
            <p:cNvPr id="263" name="Google Shape;263;p14"/>
            <p:cNvSpPr/>
            <p:nvPr/>
          </p:nvSpPr>
          <p:spPr>
            <a:xfrm>
              <a:off x="1152423" y="172957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4" name="Google Shape;264;p14"/>
            <p:cNvSpPr/>
            <p:nvPr/>
          </p:nvSpPr>
          <p:spPr>
            <a:xfrm>
              <a:off x="1152425" y="195935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65" name="Google Shape;265;p14"/>
          <p:cNvGrpSpPr/>
          <p:nvPr/>
        </p:nvGrpSpPr>
        <p:grpSpPr>
          <a:xfrm>
            <a:off x="4882292" y="2823682"/>
            <a:ext cx="51096" cy="434368"/>
            <a:chOff x="1448223" y="1720488"/>
            <a:chExt cx="46501" cy="429274"/>
          </a:xfrm>
        </p:grpSpPr>
        <p:sp>
          <p:nvSpPr>
            <p:cNvPr id="266" name="Google Shape;266;p14"/>
            <p:cNvSpPr/>
            <p:nvPr/>
          </p:nvSpPr>
          <p:spPr>
            <a:xfrm>
              <a:off x="1448223" y="172048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7" name="Google Shape;267;p14"/>
            <p:cNvSpPr/>
            <p:nvPr/>
          </p:nvSpPr>
          <p:spPr>
            <a:xfrm>
              <a:off x="1448225" y="1950263"/>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68" name="Google Shape;268;p14"/>
          <p:cNvGrpSpPr/>
          <p:nvPr/>
        </p:nvGrpSpPr>
        <p:grpSpPr>
          <a:xfrm>
            <a:off x="5238782" y="2823682"/>
            <a:ext cx="51096" cy="434368"/>
            <a:chOff x="1815423" y="1703326"/>
            <a:chExt cx="46501" cy="429274"/>
          </a:xfrm>
        </p:grpSpPr>
        <p:sp>
          <p:nvSpPr>
            <p:cNvPr id="269" name="Google Shape;269;p14"/>
            <p:cNvSpPr/>
            <p:nvPr/>
          </p:nvSpPr>
          <p:spPr>
            <a:xfrm>
              <a:off x="1815423" y="17033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0" name="Google Shape;270;p14"/>
            <p:cNvSpPr/>
            <p:nvPr/>
          </p:nvSpPr>
          <p:spPr>
            <a:xfrm>
              <a:off x="1815425" y="19331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71" name="Google Shape;271;p14"/>
          <p:cNvGrpSpPr/>
          <p:nvPr/>
        </p:nvGrpSpPr>
        <p:grpSpPr>
          <a:xfrm>
            <a:off x="5595270" y="2823682"/>
            <a:ext cx="51096" cy="434368"/>
            <a:chOff x="911873" y="1718626"/>
            <a:chExt cx="46501" cy="429274"/>
          </a:xfrm>
        </p:grpSpPr>
        <p:sp>
          <p:nvSpPr>
            <p:cNvPr id="272" name="Google Shape;272;p14"/>
            <p:cNvSpPr/>
            <p:nvPr/>
          </p:nvSpPr>
          <p:spPr>
            <a:xfrm>
              <a:off x="911873" y="17186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 name="Google Shape;273;p14"/>
            <p:cNvSpPr/>
            <p:nvPr/>
          </p:nvSpPr>
          <p:spPr>
            <a:xfrm>
              <a:off x="911875" y="19484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74" name="Google Shape;274;p14"/>
          <p:cNvGrpSpPr/>
          <p:nvPr/>
        </p:nvGrpSpPr>
        <p:grpSpPr>
          <a:xfrm>
            <a:off x="5951759" y="2823682"/>
            <a:ext cx="51096" cy="434368"/>
            <a:chOff x="1152423" y="1729576"/>
            <a:chExt cx="46501" cy="429274"/>
          </a:xfrm>
        </p:grpSpPr>
        <p:sp>
          <p:nvSpPr>
            <p:cNvPr id="275" name="Google Shape;275;p14"/>
            <p:cNvSpPr/>
            <p:nvPr/>
          </p:nvSpPr>
          <p:spPr>
            <a:xfrm>
              <a:off x="1152423" y="1729576"/>
              <a:ext cx="46500" cy="234300"/>
            </a:xfrm>
            <a:prstGeom prst="rect">
              <a:avLst/>
            </a:prstGeom>
            <a:solidFill>
              <a:srgbClr val="F6B26B"/>
            </a:solidFill>
            <a:ln w="19050"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6" name="Google Shape;276;p14"/>
            <p:cNvSpPr/>
            <p:nvPr/>
          </p:nvSpPr>
          <p:spPr>
            <a:xfrm>
              <a:off x="1152425" y="1959350"/>
              <a:ext cx="46500" cy="199500"/>
            </a:xfrm>
            <a:prstGeom prst="rect">
              <a:avLst/>
            </a:prstGeom>
            <a:solidFill>
              <a:srgbClr val="FFD966"/>
            </a:solidFill>
            <a:ln w="19050"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77" name="Google Shape;277;p14"/>
          <p:cNvGrpSpPr/>
          <p:nvPr/>
        </p:nvGrpSpPr>
        <p:grpSpPr>
          <a:xfrm>
            <a:off x="6308248" y="2823682"/>
            <a:ext cx="51096" cy="434368"/>
            <a:chOff x="1448223" y="1720488"/>
            <a:chExt cx="46501" cy="429274"/>
          </a:xfrm>
        </p:grpSpPr>
        <p:sp>
          <p:nvSpPr>
            <p:cNvPr id="278" name="Google Shape;278;p14"/>
            <p:cNvSpPr/>
            <p:nvPr/>
          </p:nvSpPr>
          <p:spPr>
            <a:xfrm>
              <a:off x="1448223" y="172048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 name="Google Shape;279;p14"/>
            <p:cNvSpPr/>
            <p:nvPr/>
          </p:nvSpPr>
          <p:spPr>
            <a:xfrm>
              <a:off x="1448225" y="1950263"/>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80" name="Google Shape;280;p14"/>
          <p:cNvGrpSpPr/>
          <p:nvPr/>
        </p:nvGrpSpPr>
        <p:grpSpPr>
          <a:xfrm>
            <a:off x="6664738" y="2823682"/>
            <a:ext cx="51096" cy="434368"/>
            <a:chOff x="1815423" y="1703326"/>
            <a:chExt cx="46501" cy="429274"/>
          </a:xfrm>
        </p:grpSpPr>
        <p:sp>
          <p:nvSpPr>
            <p:cNvPr id="281" name="Google Shape;281;p14"/>
            <p:cNvSpPr/>
            <p:nvPr/>
          </p:nvSpPr>
          <p:spPr>
            <a:xfrm>
              <a:off x="1815423" y="17033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 name="Google Shape;282;p14"/>
            <p:cNvSpPr/>
            <p:nvPr/>
          </p:nvSpPr>
          <p:spPr>
            <a:xfrm>
              <a:off x="1815425" y="19331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83" name="Google Shape;283;p14"/>
          <p:cNvGrpSpPr/>
          <p:nvPr/>
        </p:nvGrpSpPr>
        <p:grpSpPr>
          <a:xfrm>
            <a:off x="7021227" y="2823682"/>
            <a:ext cx="51096" cy="434368"/>
            <a:chOff x="911873" y="1718626"/>
            <a:chExt cx="46501" cy="429274"/>
          </a:xfrm>
        </p:grpSpPr>
        <p:sp>
          <p:nvSpPr>
            <p:cNvPr id="284" name="Google Shape;284;p14"/>
            <p:cNvSpPr/>
            <p:nvPr/>
          </p:nvSpPr>
          <p:spPr>
            <a:xfrm>
              <a:off x="911873" y="17186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5" name="Google Shape;285;p14"/>
            <p:cNvSpPr/>
            <p:nvPr/>
          </p:nvSpPr>
          <p:spPr>
            <a:xfrm>
              <a:off x="911875" y="19484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86" name="Google Shape;286;p14"/>
          <p:cNvGrpSpPr/>
          <p:nvPr/>
        </p:nvGrpSpPr>
        <p:grpSpPr>
          <a:xfrm>
            <a:off x="7377716" y="2823682"/>
            <a:ext cx="51096" cy="434368"/>
            <a:chOff x="1152423" y="1729576"/>
            <a:chExt cx="46501" cy="429274"/>
          </a:xfrm>
        </p:grpSpPr>
        <p:sp>
          <p:nvSpPr>
            <p:cNvPr id="287" name="Google Shape;287;p14"/>
            <p:cNvSpPr/>
            <p:nvPr/>
          </p:nvSpPr>
          <p:spPr>
            <a:xfrm>
              <a:off x="1152423" y="172957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8" name="Google Shape;288;p14"/>
            <p:cNvSpPr/>
            <p:nvPr/>
          </p:nvSpPr>
          <p:spPr>
            <a:xfrm>
              <a:off x="1152425" y="195935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89" name="Google Shape;289;p14"/>
          <p:cNvGrpSpPr/>
          <p:nvPr/>
        </p:nvGrpSpPr>
        <p:grpSpPr>
          <a:xfrm>
            <a:off x="7734204" y="2823682"/>
            <a:ext cx="51096" cy="434368"/>
            <a:chOff x="1448223" y="1720488"/>
            <a:chExt cx="46501" cy="429274"/>
          </a:xfrm>
        </p:grpSpPr>
        <p:sp>
          <p:nvSpPr>
            <p:cNvPr id="290" name="Google Shape;290;p14"/>
            <p:cNvSpPr/>
            <p:nvPr/>
          </p:nvSpPr>
          <p:spPr>
            <a:xfrm>
              <a:off x="1448223" y="172048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1" name="Google Shape;291;p14"/>
            <p:cNvSpPr/>
            <p:nvPr/>
          </p:nvSpPr>
          <p:spPr>
            <a:xfrm>
              <a:off x="1448225" y="1950263"/>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92" name="Google Shape;292;p14"/>
          <p:cNvGrpSpPr/>
          <p:nvPr/>
        </p:nvGrpSpPr>
        <p:grpSpPr>
          <a:xfrm>
            <a:off x="8090694" y="2823682"/>
            <a:ext cx="51096" cy="434368"/>
            <a:chOff x="1815423" y="1703326"/>
            <a:chExt cx="46501" cy="429274"/>
          </a:xfrm>
        </p:grpSpPr>
        <p:sp>
          <p:nvSpPr>
            <p:cNvPr id="293" name="Google Shape;293;p14"/>
            <p:cNvSpPr/>
            <p:nvPr/>
          </p:nvSpPr>
          <p:spPr>
            <a:xfrm>
              <a:off x="1815423" y="17033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4" name="Google Shape;294;p14"/>
            <p:cNvSpPr/>
            <p:nvPr/>
          </p:nvSpPr>
          <p:spPr>
            <a:xfrm>
              <a:off x="1815425" y="19331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95" name="Google Shape;295;p14"/>
          <p:cNvGrpSpPr/>
          <p:nvPr/>
        </p:nvGrpSpPr>
        <p:grpSpPr>
          <a:xfrm>
            <a:off x="8447183" y="2823682"/>
            <a:ext cx="51096" cy="434368"/>
            <a:chOff x="911873" y="1718626"/>
            <a:chExt cx="46501" cy="429274"/>
          </a:xfrm>
        </p:grpSpPr>
        <p:sp>
          <p:nvSpPr>
            <p:cNvPr id="296" name="Google Shape;296;p14"/>
            <p:cNvSpPr/>
            <p:nvPr/>
          </p:nvSpPr>
          <p:spPr>
            <a:xfrm>
              <a:off x="911873" y="17186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7" name="Google Shape;297;p14"/>
            <p:cNvSpPr/>
            <p:nvPr/>
          </p:nvSpPr>
          <p:spPr>
            <a:xfrm>
              <a:off x="911875" y="19484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98" name="Google Shape;298;p14"/>
          <p:cNvGrpSpPr/>
          <p:nvPr/>
        </p:nvGrpSpPr>
        <p:grpSpPr>
          <a:xfrm>
            <a:off x="8803672" y="2823682"/>
            <a:ext cx="51096" cy="434368"/>
            <a:chOff x="1152423" y="1729576"/>
            <a:chExt cx="46501" cy="429274"/>
          </a:xfrm>
        </p:grpSpPr>
        <p:sp>
          <p:nvSpPr>
            <p:cNvPr id="299" name="Google Shape;299;p14"/>
            <p:cNvSpPr/>
            <p:nvPr/>
          </p:nvSpPr>
          <p:spPr>
            <a:xfrm>
              <a:off x="1152423" y="172957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0" name="Google Shape;300;p14"/>
            <p:cNvSpPr/>
            <p:nvPr/>
          </p:nvSpPr>
          <p:spPr>
            <a:xfrm>
              <a:off x="1152425" y="195935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301" name="Google Shape;301;p14"/>
          <p:cNvGrpSpPr/>
          <p:nvPr/>
        </p:nvGrpSpPr>
        <p:grpSpPr>
          <a:xfrm>
            <a:off x="9160162" y="2823682"/>
            <a:ext cx="51096" cy="434368"/>
            <a:chOff x="1448223" y="1720488"/>
            <a:chExt cx="46501" cy="429274"/>
          </a:xfrm>
        </p:grpSpPr>
        <p:sp>
          <p:nvSpPr>
            <p:cNvPr id="302" name="Google Shape;302;p14"/>
            <p:cNvSpPr/>
            <p:nvPr/>
          </p:nvSpPr>
          <p:spPr>
            <a:xfrm>
              <a:off x="1448223" y="172048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3" name="Google Shape;303;p14"/>
            <p:cNvSpPr/>
            <p:nvPr/>
          </p:nvSpPr>
          <p:spPr>
            <a:xfrm>
              <a:off x="1448225" y="1950263"/>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304" name="Google Shape;304;p14"/>
          <p:cNvGrpSpPr/>
          <p:nvPr/>
        </p:nvGrpSpPr>
        <p:grpSpPr>
          <a:xfrm>
            <a:off x="9516651" y="2823682"/>
            <a:ext cx="51096" cy="434368"/>
            <a:chOff x="1815423" y="1703326"/>
            <a:chExt cx="46501" cy="429274"/>
          </a:xfrm>
        </p:grpSpPr>
        <p:sp>
          <p:nvSpPr>
            <p:cNvPr id="305" name="Google Shape;305;p14"/>
            <p:cNvSpPr/>
            <p:nvPr/>
          </p:nvSpPr>
          <p:spPr>
            <a:xfrm>
              <a:off x="1815423" y="17033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6" name="Google Shape;306;p14"/>
            <p:cNvSpPr/>
            <p:nvPr/>
          </p:nvSpPr>
          <p:spPr>
            <a:xfrm>
              <a:off x="1815425" y="19331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307" name="Google Shape;307;p14"/>
          <p:cNvGrpSpPr/>
          <p:nvPr/>
        </p:nvGrpSpPr>
        <p:grpSpPr>
          <a:xfrm>
            <a:off x="9873140" y="2823682"/>
            <a:ext cx="51096" cy="434368"/>
            <a:chOff x="911873" y="1718626"/>
            <a:chExt cx="46501" cy="429274"/>
          </a:xfrm>
        </p:grpSpPr>
        <p:sp>
          <p:nvSpPr>
            <p:cNvPr id="308" name="Google Shape;308;p14"/>
            <p:cNvSpPr/>
            <p:nvPr/>
          </p:nvSpPr>
          <p:spPr>
            <a:xfrm>
              <a:off x="911873" y="17186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9" name="Google Shape;309;p14"/>
            <p:cNvSpPr/>
            <p:nvPr/>
          </p:nvSpPr>
          <p:spPr>
            <a:xfrm>
              <a:off x="911875" y="19484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310" name="Google Shape;310;p14"/>
          <p:cNvGrpSpPr/>
          <p:nvPr/>
        </p:nvGrpSpPr>
        <p:grpSpPr>
          <a:xfrm>
            <a:off x="10229628" y="2823682"/>
            <a:ext cx="51096" cy="434368"/>
            <a:chOff x="1152423" y="1729576"/>
            <a:chExt cx="46501" cy="429274"/>
          </a:xfrm>
        </p:grpSpPr>
        <p:sp>
          <p:nvSpPr>
            <p:cNvPr id="311" name="Google Shape;311;p14"/>
            <p:cNvSpPr/>
            <p:nvPr/>
          </p:nvSpPr>
          <p:spPr>
            <a:xfrm>
              <a:off x="1152423" y="172957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2" name="Google Shape;312;p14"/>
            <p:cNvSpPr/>
            <p:nvPr/>
          </p:nvSpPr>
          <p:spPr>
            <a:xfrm>
              <a:off x="1152425" y="195935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313" name="Google Shape;313;p14"/>
          <p:cNvGrpSpPr/>
          <p:nvPr/>
        </p:nvGrpSpPr>
        <p:grpSpPr>
          <a:xfrm>
            <a:off x="10586118" y="2823682"/>
            <a:ext cx="51096" cy="434368"/>
            <a:chOff x="1448223" y="1720488"/>
            <a:chExt cx="46501" cy="429274"/>
          </a:xfrm>
        </p:grpSpPr>
        <p:sp>
          <p:nvSpPr>
            <p:cNvPr id="314" name="Google Shape;314;p14"/>
            <p:cNvSpPr/>
            <p:nvPr/>
          </p:nvSpPr>
          <p:spPr>
            <a:xfrm>
              <a:off x="1448223" y="172048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5" name="Google Shape;315;p14"/>
            <p:cNvSpPr/>
            <p:nvPr/>
          </p:nvSpPr>
          <p:spPr>
            <a:xfrm>
              <a:off x="1448225" y="1950263"/>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cxnSp>
        <p:nvCxnSpPr>
          <p:cNvPr id="316" name="Google Shape;316;p14"/>
          <p:cNvCxnSpPr/>
          <p:nvPr/>
        </p:nvCxnSpPr>
        <p:spPr>
          <a:xfrm rot="10800000">
            <a:off x="5963292" y="1217280"/>
            <a:ext cx="0" cy="206800"/>
          </a:xfrm>
          <a:prstGeom prst="straightConnector1">
            <a:avLst/>
          </a:prstGeom>
          <a:noFill/>
          <a:ln w="19050" cap="flat" cmpd="sng">
            <a:solidFill>
              <a:srgbClr val="000000"/>
            </a:solidFill>
            <a:prstDash val="solid"/>
            <a:round/>
            <a:headEnd type="none" w="med" len="med"/>
            <a:tailEnd type="none" w="med" len="med"/>
          </a:ln>
        </p:spPr>
      </p:cxnSp>
      <p:cxnSp>
        <p:nvCxnSpPr>
          <p:cNvPr id="317" name="Google Shape;317;p14"/>
          <p:cNvCxnSpPr>
            <a:stCxn id="233" idx="1"/>
          </p:cNvCxnSpPr>
          <p:nvPr/>
        </p:nvCxnSpPr>
        <p:spPr>
          <a:xfrm>
            <a:off x="5817755" y="3634313"/>
            <a:ext cx="0" cy="270000"/>
          </a:xfrm>
          <a:prstGeom prst="straightConnector1">
            <a:avLst/>
          </a:prstGeom>
          <a:noFill/>
          <a:ln w="19050" cap="flat" cmpd="sng">
            <a:solidFill>
              <a:srgbClr val="000000"/>
            </a:solidFill>
            <a:prstDash val="solid"/>
            <a:round/>
            <a:headEnd type="none" w="med" len="med"/>
            <a:tailEnd type="triangle" w="med" len="med"/>
          </a:ln>
        </p:spPr>
      </p:cxnSp>
      <p:cxnSp>
        <p:nvCxnSpPr>
          <p:cNvPr id="318" name="Google Shape;318;p14"/>
          <p:cNvCxnSpPr>
            <a:cxnSpLocks/>
            <a:endCxn id="146" idx="0"/>
          </p:cNvCxnSpPr>
          <p:nvPr/>
        </p:nvCxnSpPr>
        <p:spPr>
          <a:xfrm rot="16200000" flipH="1">
            <a:off x="2718184" y="3008255"/>
            <a:ext cx="815918" cy="335766"/>
          </a:xfrm>
          <a:prstGeom prst="bentConnector3">
            <a:avLst>
              <a:gd name="adj1" fmla="val 75987"/>
            </a:avLst>
          </a:prstGeom>
          <a:noFill/>
          <a:ln w="9525" cap="flat" cmpd="sng">
            <a:solidFill>
              <a:srgbClr val="000000"/>
            </a:solidFill>
            <a:prstDash val="dot"/>
            <a:round/>
            <a:headEnd type="none" w="med" len="med"/>
            <a:tailEnd type="none" w="med" len="med"/>
          </a:ln>
        </p:spPr>
      </p:cxnSp>
      <p:sp>
        <p:nvSpPr>
          <p:cNvPr id="319" name="Google Shape;319;p14"/>
          <p:cNvSpPr txBox="1"/>
          <p:nvPr/>
        </p:nvSpPr>
        <p:spPr>
          <a:xfrm>
            <a:off x="5882826" y="1188513"/>
            <a:ext cx="1009200" cy="434400"/>
          </a:xfrm>
          <a:prstGeom prst="rect">
            <a:avLst/>
          </a:prstGeom>
          <a:noFill/>
          <a:ln>
            <a:noFill/>
          </a:ln>
        </p:spPr>
        <p:txBody>
          <a:bodyPr spcFirstLastPara="1" wrap="square" lIns="121900" tIns="121900" rIns="121900" bIns="121900" anchor="t" anchorCtr="0">
            <a:noAutofit/>
          </a:bodyPr>
          <a:lstStyle/>
          <a:p>
            <a:r>
              <a:rPr lang="en" sz="1733" b="1">
                <a:latin typeface="Bree Serif"/>
                <a:ea typeface="Bree Serif"/>
                <a:cs typeface="Bree Serif"/>
                <a:sym typeface="Bree Serif"/>
              </a:rPr>
              <a:t>t</a:t>
            </a:r>
            <a:endParaRPr sz="1733" b="1">
              <a:latin typeface="Bree Serif"/>
              <a:ea typeface="Bree Serif"/>
              <a:cs typeface="Bree Serif"/>
              <a:sym typeface="Bree Serif"/>
            </a:endParaRPr>
          </a:p>
        </p:txBody>
      </p:sp>
      <p:pic>
        <p:nvPicPr>
          <p:cNvPr id="320" name="Google Shape;320;p14"/>
          <p:cNvPicPr preferRelativeResize="0"/>
          <p:nvPr/>
        </p:nvPicPr>
        <p:blipFill rotWithShape="1">
          <a:blip r:embed="rId5">
            <a:alphaModFix/>
          </a:blip>
          <a:srcRect l="62505" t="24970" r="30958" b="49875"/>
          <a:stretch/>
        </p:blipFill>
        <p:spPr>
          <a:xfrm>
            <a:off x="494760" y="4186078"/>
            <a:ext cx="559199" cy="493199"/>
          </a:xfrm>
          <a:prstGeom prst="rect">
            <a:avLst/>
          </a:prstGeom>
          <a:noFill/>
          <a:ln>
            <a:noFill/>
          </a:ln>
        </p:spPr>
      </p:pic>
      <p:pic>
        <p:nvPicPr>
          <p:cNvPr id="321" name="Google Shape;321;p14"/>
          <p:cNvPicPr preferRelativeResize="0"/>
          <p:nvPr/>
        </p:nvPicPr>
        <p:blipFill rotWithShape="1">
          <a:blip r:embed="rId5">
            <a:alphaModFix/>
          </a:blip>
          <a:srcRect l="62505" t="24970" r="30958" b="49875"/>
          <a:stretch/>
        </p:blipFill>
        <p:spPr>
          <a:xfrm>
            <a:off x="527234" y="4235304"/>
            <a:ext cx="559199" cy="493199"/>
          </a:xfrm>
          <a:prstGeom prst="rect">
            <a:avLst/>
          </a:prstGeom>
          <a:noFill/>
          <a:ln>
            <a:noFill/>
          </a:ln>
        </p:spPr>
      </p:pic>
      <p:pic>
        <p:nvPicPr>
          <p:cNvPr id="322" name="Google Shape;322;p14"/>
          <p:cNvPicPr preferRelativeResize="0"/>
          <p:nvPr/>
        </p:nvPicPr>
        <p:blipFill rotWithShape="1">
          <a:blip r:embed="rId5">
            <a:alphaModFix/>
          </a:blip>
          <a:srcRect l="62505" t="24970" r="30958" b="49875"/>
          <a:stretch/>
        </p:blipFill>
        <p:spPr>
          <a:xfrm>
            <a:off x="559710" y="4284532"/>
            <a:ext cx="559199" cy="493199"/>
          </a:xfrm>
          <a:prstGeom prst="rect">
            <a:avLst/>
          </a:prstGeom>
          <a:noFill/>
          <a:ln>
            <a:noFill/>
          </a:ln>
        </p:spPr>
      </p:pic>
      <p:pic>
        <p:nvPicPr>
          <p:cNvPr id="323" name="Google Shape;323;p14"/>
          <p:cNvPicPr preferRelativeResize="0"/>
          <p:nvPr/>
        </p:nvPicPr>
        <p:blipFill rotWithShape="1">
          <a:blip r:embed="rId5">
            <a:alphaModFix/>
          </a:blip>
          <a:srcRect l="62505" t="24970" r="30958" b="49875"/>
          <a:stretch/>
        </p:blipFill>
        <p:spPr>
          <a:xfrm>
            <a:off x="592185" y="4333759"/>
            <a:ext cx="559199" cy="493199"/>
          </a:xfrm>
          <a:prstGeom prst="rect">
            <a:avLst/>
          </a:prstGeom>
          <a:noFill/>
          <a:ln>
            <a:noFill/>
          </a:ln>
        </p:spPr>
      </p:pic>
      <p:pic>
        <p:nvPicPr>
          <p:cNvPr id="324" name="Google Shape;324;p14"/>
          <p:cNvPicPr preferRelativeResize="0"/>
          <p:nvPr/>
        </p:nvPicPr>
        <p:blipFill rotWithShape="1">
          <a:blip r:embed="rId5">
            <a:alphaModFix/>
          </a:blip>
          <a:srcRect l="62505" t="24970" r="30958" b="49875"/>
          <a:stretch/>
        </p:blipFill>
        <p:spPr>
          <a:xfrm>
            <a:off x="624661" y="4382987"/>
            <a:ext cx="559199" cy="493199"/>
          </a:xfrm>
          <a:prstGeom prst="rect">
            <a:avLst/>
          </a:prstGeom>
          <a:noFill/>
          <a:ln>
            <a:noFill/>
          </a:ln>
        </p:spPr>
      </p:pic>
      <p:pic>
        <p:nvPicPr>
          <p:cNvPr id="325" name="Google Shape;325;p14"/>
          <p:cNvPicPr preferRelativeResize="0"/>
          <p:nvPr/>
        </p:nvPicPr>
        <p:blipFill rotWithShape="1">
          <a:blip r:embed="rId5">
            <a:alphaModFix/>
          </a:blip>
          <a:srcRect l="62505" t="24970" r="30958" b="49875"/>
          <a:stretch/>
        </p:blipFill>
        <p:spPr>
          <a:xfrm>
            <a:off x="657137" y="4432215"/>
            <a:ext cx="559199" cy="493199"/>
          </a:xfrm>
          <a:prstGeom prst="rect">
            <a:avLst/>
          </a:prstGeom>
          <a:noFill/>
          <a:ln>
            <a:noFill/>
          </a:ln>
        </p:spPr>
      </p:pic>
      <p:pic>
        <p:nvPicPr>
          <p:cNvPr id="326" name="Google Shape;326;p14"/>
          <p:cNvPicPr preferRelativeResize="0"/>
          <p:nvPr/>
        </p:nvPicPr>
        <p:blipFill rotWithShape="1">
          <a:blip r:embed="rId5">
            <a:alphaModFix/>
          </a:blip>
          <a:srcRect l="62505" t="24970" r="30958" b="49875"/>
          <a:stretch/>
        </p:blipFill>
        <p:spPr>
          <a:xfrm>
            <a:off x="689612" y="4481442"/>
            <a:ext cx="559199" cy="493199"/>
          </a:xfrm>
          <a:prstGeom prst="rect">
            <a:avLst/>
          </a:prstGeom>
          <a:noFill/>
          <a:ln>
            <a:noFill/>
          </a:ln>
        </p:spPr>
      </p:pic>
      <p:pic>
        <p:nvPicPr>
          <p:cNvPr id="327" name="Google Shape;327;p14"/>
          <p:cNvPicPr preferRelativeResize="0"/>
          <p:nvPr/>
        </p:nvPicPr>
        <p:blipFill rotWithShape="1">
          <a:blip r:embed="rId5">
            <a:alphaModFix/>
          </a:blip>
          <a:srcRect l="62505" t="24970" r="30958" b="49875"/>
          <a:stretch/>
        </p:blipFill>
        <p:spPr>
          <a:xfrm>
            <a:off x="722088" y="4530670"/>
            <a:ext cx="559199" cy="493199"/>
          </a:xfrm>
          <a:prstGeom prst="rect">
            <a:avLst/>
          </a:prstGeom>
          <a:noFill/>
          <a:ln>
            <a:noFill/>
          </a:ln>
        </p:spPr>
      </p:pic>
      <p:pic>
        <p:nvPicPr>
          <p:cNvPr id="328" name="Google Shape;328;p14"/>
          <p:cNvPicPr preferRelativeResize="0"/>
          <p:nvPr/>
        </p:nvPicPr>
        <p:blipFill rotWithShape="1">
          <a:blip r:embed="rId5">
            <a:alphaModFix/>
          </a:blip>
          <a:srcRect l="62505" t="24970" r="30958" b="49875"/>
          <a:stretch/>
        </p:blipFill>
        <p:spPr>
          <a:xfrm>
            <a:off x="754562" y="4579898"/>
            <a:ext cx="559199" cy="493199"/>
          </a:xfrm>
          <a:prstGeom prst="rect">
            <a:avLst/>
          </a:prstGeom>
          <a:noFill/>
          <a:ln>
            <a:noFill/>
          </a:ln>
        </p:spPr>
      </p:pic>
      <p:sp>
        <p:nvSpPr>
          <p:cNvPr id="329" name="Google Shape;329;p14"/>
          <p:cNvSpPr txBox="1"/>
          <p:nvPr/>
        </p:nvSpPr>
        <p:spPr>
          <a:xfrm>
            <a:off x="4713559" y="1188521"/>
            <a:ext cx="528800" cy="391600"/>
          </a:xfrm>
          <a:prstGeom prst="rect">
            <a:avLst/>
          </a:prstGeom>
          <a:noFill/>
          <a:ln>
            <a:noFill/>
          </a:ln>
        </p:spPr>
        <p:txBody>
          <a:bodyPr spcFirstLastPara="1" wrap="square" lIns="121900" tIns="121900" rIns="121900" bIns="121900" anchor="t" anchorCtr="0">
            <a:noAutofit/>
          </a:bodyPr>
          <a:lstStyle/>
          <a:p>
            <a:pPr algn="ctr"/>
            <a:r>
              <a:rPr lang="en" sz="1733">
                <a:solidFill>
                  <a:schemeClr val="dk1"/>
                </a:solidFill>
                <a:latin typeface="Bree Serif"/>
                <a:ea typeface="Bree Serif"/>
                <a:cs typeface="Bree Serif"/>
                <a:sym typeface="Bree Serif"/>
              </a:rPr>
              <a:t>t</a:t>
            </a:r>
            <a:r>
              <a:rPr lang="en" sz="1733" baseline="30000">
                <a:solidFill>
                  <a:schemeClr val="dk1"/>
                </a:solidFill>
                <a:latin typeface="Bree Serif"/>
                <a:ea typeface="Bree Serif"/>
                <a:cs typeface="Bree Serif"/>
                <a:sym typeface="Bree Serif"/>
              </a:rPr>
              <a:t>-</a:t>
            </a:r>
            <a:endParaRPr sz="2267" baseline="30000">
              <a:latin typeface="Bree Serif"/>
              <a:ea typeface="Bree Serif"/>
              <a:cs typeface="Bree Serif"/>
              <a:sym typeface="Bree Serif"/>
            </a:endParaRPr>
          </a:p>
        </p:txBody>
      </p:sp>
      <p:sp>
        <p:nvSpPr>
          <p:cNvPr id="330" name="Google Shape;330;p14"/>
          <p:cNvSpPr txBox="1"/>
          <p:nvPr/>
        </p:nvSpPr>
        <p:spPr>
          <a:xfrm>
            <a:off x="9320259" y="1188521"/>
            <a:ext cx="648400" cy="391600"/>
          </a:xfrm>
          <a:prstGeom prst="rect">
            <a:avLst/>
          </a:prstGeom>
          <a:noFill/>
          <a:ln>
            <a:noFill/>
          </a:ln>
        </p:spPr>
        <p:txBody>
          <a:bodyPr spcFirstLastPara="1" wrap="square" lIns="121900" tIns="121900" rIns="121900" bIns="121900" anchor="t" anchorCtr="0">
            <a:noAutofit/>
          </a:bodyPr>
          <a:lstStyle/>
          <a:p>
            <a:pPr algn="ctr"/>
            <a:r>
              <a:rPr lang="en" sz="1733">
                <a:solidFill>
                  <a:schemeClr val="dk1"/>
                </a:solidFill>
                <a:latin typeface="Bree Serif"/>
                <a:ea typeface="Bree Serif"/>
                <a:cs typeface="Bree Serif"/>
                <a:sym typeface="Bree Serif"/>
              </a:rPr>
              <a:t>t</a:t>
            </a:r>
            <a:r>
              <a:rPr lang="en" sz="1733" baseline="30000">
                <a:solidFill>
                  <a:schemeClr val="dk1"/>
                </a:solidFill>
                <a:latin typeface="Bree Serif"/>
                <a:ea typeface="Bree Serif"/>
                <a:cs typeface="Bree Serif"/>
                <a:sym typeface="Bree Serif"/>
              </a:rPr>
              <a:t>+</a:t>
            </a:r>
            <a:endParaRPr sz="2267" baseline="30000">
              <a:latin typeface="Bree Serif"/>
              <a:ea typeface="Bree Serif"/>
              <a:cs typeface="Bree Serif"/>
              <a:sym typeface="Bree Serif"/>
            </a:endParaRPr>
          </a:p>
        </p:txBody>
      </p:sp>
      <p:cxnSp>
        <p:nvCxnSpPr>
          <p:cNvPr id="331" name="Google Shape;331;p14"/>
          <p:cNvCxnSpPr/>
          <p:nvPr/>
        </p:nvCxnSpPr>
        <p:spPr>
          <a:xfrm rot="10800000">
            <a:off x="4882292" y="1217280"/>
            <a:ext cx="0" cy="206800"/>
          </a:xfrm>
          <a:prstGeom prst="straightConnector1">
            <a:avLst/>
          </a:prstGeom>
          <a:noFill/>
          <a:ln w="19050" cap="flat" cmpd="sng">
            <a:solidFill>
              <a:srgbClr val="000000"/>
            </a:solidFill>
            <a:prstDash val="solid"/>
            <a:round/>
            <a:headEnd type="none" w="med" len="med"/>
            <a:tailEnd type="none" w="med" len="med"/>
          </a:ln>
        </p:spPr>
      </p:cxnSp>
      <p:cxnSp>
        <p:nvCxnSpPr>
          <p:cNvPr id="332" name="Google Shape;332;p14"/>
          <p:cNvCxnSpPr/>
          <p:nvPr/>
        </p:nvCxnSpPr>
        <p:spPr>
          <a:xfrm rot="10800000">
            <a:off x="9540276" y="1217280"/>
            <a:ext cx="0" cy="206800"/>
          </a:xfrm>
          <a:prstGeom prst="straightConnector1">
            <a:avLst/>
          </a:prstGeom>
          <a:noFill/>
          <a:ln w="19050" cap="flat" cmpd="sng">
            <a:solidFill>
              <a:srgbClr val="000000"/>
            </a:solidFill>
            <a:prstDash val="solid"/>
            <a:round/>
            <a:headEnd type="none" w="med" len="med"/>
            <a:tailEnd type="none" w="med" len="med"/>
          </a:ln>
        </p:spPr>
      </p:cxnSp>
      <p:cxnSp>
        <p:nvCxnSpPr>
          <p:cNvPr id="333" name="Google Shape;333;p14"/>
          <p:cNvCxnSpPr/>
          <p:nvPr/>
        </p:nvCxnSpPr>
        <p:spPr>
          <a:xfrm>
            <a:off x="4900826" y="1269513"/>
            <a:ext cx="4641200" cy="0"/>
          </a:xfrm>
          <a:prstGeom prst="straightConnector1">
            <a:avLst/>
          </a:prstGeom>
          <a:noFill/>
          <a:ln w="19050" cap="flat" cmpd="sng">
            <a:solidFill>
              <a:srgbClr val="000000"/>
            </a:solidFill>
            <a:prstDash val="solid"/>
            <a:round/>
            <a:headEnd type="stealth" w="med" len="med"/>
            <a:tailEnd type="stealth" w="med" len="med"/>
          </a:ln>
        </p:spPr>
      </p:cxnSp>
      <p:sp>
        <p:nvSpPr>
          <p:cNvPr id="334" name="Google Shape;334;p14"/>
          <p:cNvSpPr txBox="1"/>
          <p:nvPr/>
        </p:nvSpPr>
        <p:spPr>
          <a:xfrm>
            <a:off x="3249544" y="4025746"/>
            <a:ext cx="1464000" cy="463200"/>
          </a:xfrm>
          <a:prstGeom prst="rect">
            <a:avLst/>
          </a:prstGeom>
          <a:noFill/>
          <a:ln>
            <a:noFill/>
          </a:ln>
        </p:spPr>
        <p:txBody>
          <a:bodyPr spcFirstLastPara="1" wrap="square" lIns="121900" tIns="121900" rIns="121900" bIns="121900" anchor="t" anchorCtr="0">
            <a:noAutofit/>
          </a:bodyPr>
          <a:lstStyle/>
          <a:p>
            <a:r>
              <a:rPr lang="en" sz="1067">
                <a:latin typeface="Helvetica Neue"/>
                <a:ea typeface="Helvetica Neue"/>
                <a:cs typeface="Helvetica Neue"/>
                <a:sym typeface="Helvetica Neue"/>
              </a:rPr>
              <a:t>Facial Action Units</a:t>
            </a:r>
            <a:endParaRPr sz="1067">
              <a:latin typeface="Helvetica Neue"/>
              <a:ea typeface="Helvetica Neue"/>
              <a:cs typeface="Helvetica Neue"/>
              <a:sym typeface="Helvetica Neue"/>
            </a:endParaRPr>
          </a:p>
        </p:txBody>
      </p:sp>
      <p:sp>
        <p:nvSpPr>
          <p:cNvPr id="338" name="Google Shape;338;p14"/>
          <p:cNvSpPr txBox="1"/>
          <p:nvPr/>
        </p:nvSpPr>
        <p:spPr>
          <a:xfrm>
            <a:off x="6134492" y="1052469"/>
            <a:ext cx="1933600" cy="506716"/>
          </a:xfrm>
          <a:prstGeom prst="rect">
            <a:avLst/>
          </a:prstGeom>
          <a:noFill/>
          <a:ln>
            <a:noFill/>
          </a:ln>
        </p:spPr>
        <p:txBody>
          <a:bodyPr spcFirstLastPara="1" wrap="square" lIns="121900" tIns="121900" rIns="121900" bIns="121900" anchor="t" anchorCtr="0">
            <a:noAutofit/>
          </a:bodyPr>
          <a:lstStyle/>
          <a:p>
            <a:r>
              <a:rPr lang="en" sz="1200" dirty="0">
                <a:solidFill>
                  <a:srgbClr val="434343"/>
                </a:solidFill>
                <a:latin typeface="Helvetica Neue"/>
                <a:ea typeface="Helvetica Neue"/>
                <a:cs typeface="Helvetica Neue"/>
                <a:sym typeface="Helvetica Neue"/>
              </a:rPr>
              <a:t>(</a:t>
            </a:r>
            <a:r>
              <a:rPr lang="en" sz="1200" b="1" dirty="0">
                <a:solidFill>
                  <a:srgbClr val="434343"/>
                </a:solidFill>
                <a:latin typeface="Helvetica Neue"/>
                <a:ea typeface="Helvetica Neue"/>
                <a:cs typeface="Helvetica Neue"/>
                <a:sym typeface="Helvetica Neue"/>
              </a:rPr>
              <a:t>Label</a:t>
            </a:r>
            <a:r>
              <a:rPr lang="en" sz="1200" dirty="0">
                <a:solidFill>
                  <a:srgbClr val="434343"/>
                </a:solidFill>
                <a:latin typeface="Helvetica Neue"/>
                <a:ea typeface="Helvetica Neue"/>
                <a:cs typeface="Helvetica Neue"/>
                <a:sym typeface="Helvetica Neue"/>
              </a:rPr>
              <a:t>: reward class</a:t>
            </a:r>
            <a:r>
              <a:rPr lang="en" sz="2400" dirty="0">
                <a:solidFill>
                  <a:srgbClr val="434343"/>
                </a:solidFill>
                <a:latin typeface="Helvetica Neue"/>
                <a:ea typeface="Helvetica Neue"/>
                <a:cs typeface="Helvetica Neue"/>
                <a:sym typeface="Helvetica Neue"/>
              </a:rPr>
              <a:t> </a:t>
            </a:r>
            <a:r>
              <a:rPr lang="en" sz="1733" dirty="0">
                <a:solidFill>
                  <a:srgbClr val="434343"/>
                </a:solidFill>
                <a:latin typeface="Bree Serif"/>
                <a:ea typeface="Bree Serif"/>
                <a:cs typeface="Bree Serif"/>
                <a:sym typeface="Bree Serif"/>
              </a:rPr>
              <a:t>y</a:t>
            </a:r>
            <a:r>
              <a:rPr lang="en" sz="1200" dirty="0">
                <a:solidFill>
                  <a:srgbClr val="434343"/>
                </a:solidFill>
                <a:latin typeface="Helvetica Neue"/>
                <a:ea typeface="Helvetica Neue"/>
                <a:cs typeface="Helvetica Neue"/>
                <a:sym typeface="Helvetica Neue"/>
              </a:rPr>
              <a:t>)</a:t>
            </a:r>
            <a:endParaRPr sz="1200" dirty="0">
              <a:solidFill>
                <a:srgbClr val="434343"/>
              </a:solidFill>
              <a:latin typeface="Helvetica Neue"/>
              <a:ea typeface="Helvetica Neue"/>
              <a:cs typeface="Helvetica Neue"/>
              <a:sym typeface="Helvetica Neue"/>
            </a:endParaRPr>
          </a:p>
        </p:txBody>
      </p:sp>
      <p:grpSp>
        <p:nvGrpSpPr>
          <p:cNvPr id="339" name="Google Shape;339;p14"/>
          <p:cNvGrpSpPr/>
          <p:nvPr/>
        </p:nvGrpSpPr>
        <p:grpSpPr>
          <a:xfrm>
            <a:off x="5593748" y="1572313"/>
            <a:ext cx="1069600" cy="298400"/>
            <a:chOff x="4111792" y="803025"/>
            <a:chExt cx="802200" cy="223800"/>
          </a:xfrm>
        </p:grpSpPr>
        <p:sp>
          <p:nvSpPr>
            <p:cNvPr id="340" name="Google Shape;340;p14"/>
            <p:cNvSpPr/>
            <p:nvPr/>
          </p:nvSpPr>
          <p:spPr>
            <a:xfrm>
              <a:off x="4111792" y="803025"/>
              <a:ext cx="802200" cy="223800"/>
            </a:xfrm>
            <a:prstGeom prst="rect">
              <a:avLst/>
            </a:prstGeom>
            <a:solidFill>
              <a:srgbClr val="EA9999"/>
            </a:solid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341" name="Google Shape;341;p14"/>
            <p:cNvPicPr preferRelativeResize="0"/>
            <p:nvPr/>
          </p:nvPicPr>
          <p:blipFill>
            <a:blip r:embed="rId6">
              <a:alphaModFix/>
            </a:blip>
            <a:stretch>
              <a:fillRect/>
            </a:stretch>
          </p:blipFill>
          <p:spPr>
            <a:xfrm>
              <a:off x="4414409" y="803643"/>
              <a:ext cx="196989" cy="222592"/>
            </a:xfrm>
            <a:prstGeom prst="rect">
              <a:avLst/>
            </a:prstGeom>
            <a:noFill/>
            <a:ln>
              <a:noFill/>
            </a:ln>
          </p:spPr>
        </p:pic>
      </p:grpSp>
      <p:cxnSp>
        <p:nvCxnSpPr>
          <p:cNvPr id="342" name="Google Shape;342;p14"/>
          <p:cNvCxnSpPr/>
          <p:nvPr/>
        </p:nvCxnSpPr>
        <p:spPr>
          <a:xfrm rot="10800000">
            <a:off x="4907426" y="3286982"/>
            <a:ext cx="0" cy="128800"/>
          </a:xfrm>
          <a:prstGeom prst="straightConnector1">
            <a:avLst/>
          </a:prstGeom>
          <a:noFill/>
          <a:ln w="9525" cap="flat" cmpd="sng">
            <a:solidFill>
              <a:srgbClr val="000000"/>
            </a:solidFill>
            <a:prstDash val="solid"/>
            <a:round/>
            <a:headEnd type="none" w="med" len="med"/>
            <a:tailEnd type="none" w="med" len="med"/>
          </a:ln>
        </p:spPr>
      </p:cxnSp>
      <p:cxnSp>
        <p:nvCxnSpPr>
          <p:cNvPr id="343" name="Google Shape;343;p14"/>
          <p:cNvCxnSpPr/>
          <p:nvPr/>
        </p:nvCxnSpPr>
        <p:spPr>
          <a:xfrm rot="10800000">
            <a:off x="5622259" y="3286982"/>
            <a:ext cx="0" cy="128800"/>
          </a:xfrm>
          <a:prstGeom prst="straightConnector1">
            <a:avLst/>
          </a:prstGeom>
          <a:noFill/>
          <a:ln w="9525" cap="flat" cmpd="sng">
            <a:solidFill>
              <a:srgbClr val="000000"/>
            </a:solidFill>
            <a:prstDash val="solid"/>
            <a:round/>
            <a:headEnd type="none" w="med" len="med"/>
            <a:tailEnd type="none" w="med" len="med"/>
          </a:ln>
        </p:spPr>
      </p:cxnSp>
      <p:cxnSp>
        <p:nvCxnSpPr>
          <p:cNvPr id="344" name="Google Shape;344;p14"/>
          <p:cNvCxnSpPr/>
          <p:nvPr/>
        </p:nvCxnSpPr>
        <p:spPr>
          <a:xfrm rot="10800000">
            <a:off x="9545492" y="3286982"/>
            <a:ext cx="0" cy="128800"/>
          </a:xfrm>
          <a:prstGeom prst="straightConnector1">
            <a:avLst/>
          </a:prstGeom>
          <a:noFill/>
          <a:ln w="9525" cap="flat" cmpd="sng">
            <a:solidFill>
              <a:srgbClr val="000000"/>
            </a:solidFill>
            <a:prstDash val="solid"/>
            <a:round/>
            <a:headEnd type="none" w="med" len="med"/>
            <a:tailEnd type="none" w="med" len="med"/>
          </a:ln>
        </p:spPr>
      </p:cxnSp>
      <p:sp>
        <p:nvSpPr>
          <p:cNvPr id="345" name="Google Shape;345;p14"/>
          <p:cNvSpPr txBox="1"/>
          <p:nvPr/>
        </p:nvSpPr>
        <p:spPr>
          <a:xfrm>
            <a:off x="7772292" y="3148354"/>
            <a:ext cx="284800" cy="391600"/>
          </a:xfrm>
          <a:prstGeom prst="rect">
            <a:avLst/>
          </a:prstGeom>
          <a:noFill/>
          <a:ln>
            <a:noFill/>
          </a:ln>
        </p:spPr>
        <p:txBody>
          <a:bodyPr spcFirstLastPara="1" wrap="square" lIns="121900" tIns="121900" rIns="121900" bIns="121900" anchor="t" anchorCtr="0">
            <a:noAutofit/>
          </a:bodyPr>
          <a:lstStyle/>
          <a:p>
            <a:r>
              <a:rPr lang="en" sz="1333">
                <a:latin typeface="Yellowtail"/>
                <a:ea typeface="Yellowtail"/>
                <a:cs typeface="Yellowtail"/>
                <a:sym typeface="Yellowtail"/>
              </a:rPr>
              <a:t>l</a:t>
            </a:r>
            <a:endParaRPr sz="1333">
              <a:latin typeface="Yellowtail"/>
              <a:ea typeface="Yellowtail"/>
              <a:cs typeface="Yellowtail"/>
              <a:sym typeface="Yellowtail"/>
            </a:endParaRPr>
          </a:p>
        </p:txBody>
      </p:sp>
      <p:sp>
        <p:nvSpPr>
          <p:cNvPr id="346" name="Google Shape;346;p14"/>
          <p:cNvSpPr txBox="1"/>
          <p:nvPr/>
        </p:nvSpPr>
        <p:spPr>
          <a:xfrm>
            <a:off x="5146176" y="3148354"/>
            <a:ext cx="528800" cy="391600"/>
          </a:xfrm>
          <a:prstGeom prst="rect">
            <a:avLst/>
          </a:prstGeom>
          <a:noFill/>
          <a:ln>
            <a:noFill/>
          </a:ln>
        </p:spPr>
        <p:txBody>
          <a:bodyPr spcFirstLastPara="1" wrap="square" lIns="121900" tIns="121900" rIns="121900" bIns="121900" anchor="t" anchorCtr="0">
            <a:noAutofit/>
          </a:bodyPr>
          <a:lstStyle/>
          <a:p>
            <a:r>
              <a:rPr lang="en" sz="1333">
                <a:latin typeface="Yellowtail"/>
                <a:ea typeface="Yellowtail"/>
                <a:cs typeface="Yellowtail"/>
                <a:sym typeface="Yellowtail"/>
              </a:rPr>
              <a:t>k</a:t>
            </a:r>
            <a:endParaRPr sz="1333">
              <a:latin typeface="Yellowtail"/>
              <a:ea typeface="Yellowtail"/>
              <a:cs typeface="Yellowtail"/>
              <a:sym typeface="Yellowtail"/>
            </a:endParaRPr>
          </a:p>
        </p:txBody>
      </p:sp>
      <p:cxnSp>
        <p:nvCxnSpPr>
          <p:cNvPr id="347" name="Google Shape;347;p14"/>
          <p:cNvCxnSpPr/>
          <p:nvPr/>
        </p:nvCxnSpPr>
        <p:spPr>
          <a:xfrm rot="10800000">
            <a:off x="4907259" y="3351380"/>
            <a:ext cx="350000" cy="0"/>
          </a:xfrm>
          <a:prstGeom prst="straightConnector1">
            <a:avLst/>
          </a:prstGeom>
          <a:noFill/>
          <a:ln w="9525" cap="flat" cmpd="sng">
            <a:solidFill>
              <a:srgbClr val="000000"/>
            </a:solidFill>
            <a:prstDash val="solid"/>
            <a:round/>
            <a:headEnd type="none" w="med" len="med"/>
            <a:tailEnd type="triangle" w="med" len="med"/>
          </a:ln>
        </p:spPr>
      </p:cxnSp>
      <p:cxnSp>
        <p:nvCxnSpPr>
          <p:cNvPr id="348" name="Google Shape;348;p14"/>
          <p:cNvCxnSpPr/>
          <p:nvPr/>
        </p:nvCxnSpPr>
        <p:spPr>
          <a:xfrm>
            <a:off x="5392859" y="3350813"/>
            <a:ext cx="229600" cy="0"/>
          </a:xfrm>
          <a:prstGeom prst="straightConnector1">
            <a:avLst/>
          </a:prstGeom>
          <a:noFill/>
          <a:ln w="9525" cap="flat" cmpd="sng">
            <a:solidFill>
              <a:srgbClr val="000000"/>
            </a:solidFill>
            <a:prstDash val="solid"/>
            <a:round/>
            <a:headEnd type="none" w="med" len="med"/>
            <a:tailEnd type="triangle" w="med" len="med"/>
          </a:ln>
        </p:spPr>
      </p:cxnSp>
      <p:cxnSp>
        <p:nvCxnSpPr>
          <p:cNvPr id="349" name="Google Shape;349;p14"/>
          <p:cNvCxnSpPr/>
          <p:nvPr/>
        </p:nvCxnSpPr>
        <p:spPr>
          <a:xfrm rot="10800000">
            <a:off x="6373059" y="3350746"/>
            <a:ext cx="1491200" cy="0"/>
          </a:xfrm>
          <a:prstGeom prst="straightConnector1">
            <a:avLst/>
          </a:prstGeom>
          <a:noFill/>
          <a:ln w="9525" cap="flat" cmpd="sng">
            <a:solidFill>
              <a:srgbClr val="000000"/>
            </a:solidFill>
            <a:prstDash val="solid"/>
            <a:round/>
            <a:headEnd type="none" w="med" len="med"/>
            <a:tailEnd type="triangle" w="med" len="med"/>
          </a:ln>
        </p:spPr>
      </p:cxnSp>
      <p:cxnSp>
        <p:nvCxnSpPr>
          <p:cNvPr id="350" name="Google Shape;350;p14"/>
          <p:cNvCxnSpPr/>
          <p:nvPr/>
        </p:nvCxnSpPr>
        <p:spPr>
          <a:xfrm>
            <a:off x="8026692" y="3349546"/>
            <a:ext cx="1518800" cy="0"/>
          </a:xfrm>
          <a:prstGeom prst="straightConnector1">
            <a:avLst/>
          </a:prstGeom>
          <a:noFill/>
          <a:ln w="9525" cap="flat" cmpd="sng">
            <a:solidFill>
              <a:srgbClr val="000000"/>
            </a:solidFill>
            <a:prstDash val="solid"/>
            <a:round/>
            <a:headEnd type="none" w="med" len="med"/>
            <a:tailEnd type="triangle" w="med" len="med"/>
          </a:ln>
        </p:spPr>
      </p:cxnSp>
      <p:sp>
        <p:nvSpPr>
          <p:cNvPr id="351" name="Google Shape;351;p14"/>
          <p:cNvSpPr txBox="1"/>
          <p:nvPr/>
        </p:nvSpPr>
        <p:spPr>
          <a:xfrm>
            <a:off x="1295759" y="1167113"/>
            <a:ext cx="1009200" cy="434400"/>
          </a:xfrm>
          <a:prstGeom prst="rect">
            <a:avLst/>
          </a:prstGeom>
          <a:noFill/>
          <a:ln>
            <a:noFill/>
          </a:ln>
        </p:spPr>
        <p:txBody>
          <a:bodyPr spcFirstLastPara="1" wrap="square" lIns="121900" tIns="121900" rIns="121900" bIns="121900" anchor="t" anchorCtr="0">
            <a:noAutofit/>
          </a:bodyPr>
          <a:lstStyle/>
          <a:p>
            <a:r>
              <a:rPr lang="en" sz="1600" b="1">
                <a:latin typeface="Bree Serif"/>
                <a:ea typeface="Bree Serif"/>
                <a:cs typeface="Bree Serif"/>
                <a:sym typeface="Bree Serif"/>
              </a:rPr>
              <a:t>t</a:t>
            </a:r>
            <a:r>
              <a:rPr lang="en" sz="1600" b="1" baseline="-25000">
                <a:latin typeface="Bree Serif"/>
                <a:ea typeface="Bree Serif"/>
                <a:cs typeface="Bree Serif"/>
                <a:sym typeface="Bree Serif"/>
              </a:rPr>
              <a:t>0</a:t>
            </a:r>
            <a:endParaRPr sz="1600" b="1" baseline="-25000">
              <a:latin typeface="Bree Serif"/>
              <a:ea typeface="Bree Serif"/>
              <a:cs typeface="Bree Serif"/>
              <a:sym typeface="Bree Serif"/>
            </a:endParaRPr>
          </a:p>
        </p:txBody>
      </p:sp>
      <p:sp>
        <p:nvSpPr>
          <p:cNvPr id="352" name="Google Shape;352;p14"/>
          <p:cNvSpPr txBox="1"/>
          <p:nvPr/>
        </p:nvSpPr>
        <p:spPr>
          <a:xfrm>
            <a:off x="5930848" y="2981530"/>
            <a:ext cx="402800" cy="4344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T</a:t>
            </a:r>
            <a:endParaRPr sz="1200">
              <a:latin typeface="Bree Serif"/>
              <a:ea typeface="Bree Serif"/>
              <a:cs typeface="Bree Serif"/>
              <a:sym typeface="Bree Serif"/>
            </a:endParaRPr>
          </a:p>
        </p:txBody>
      </p:sp>
      <p:sp>
        <p:nvSpPr>
          <p:cNvPr id="353" name="Google Shape;353;p14"/>
          <p:cNvSpPr txBox="1"/>
          <p:nvPr/>
        </p:nvSpPr>
        <p:spPr>
          <a:xfrm>
            <a:off x="6276976" y="2982564"/>
            <a:ext cx="559200" cy="4344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T+1</a:t>
            </a:r>
            <a:endParaRPr sz="1200">
              <a:latin typeface="Bree Serif"/>
              <a:ea typeface="Bree Serif"/>
              <a:cs typeface="Bree Serif"/>
              <a:sym typeface="Bree Serif"/>
            </a:endParaRPr>
          </a:p>
        </p:txBody>
      </p:sp>
      <p:sp>
        <p:nvSpPr>
          <p:cNvPr id="354" name="Google Shape;354;p14"/>
          <p:cNvSpPr txBox="1"/>
          <p:nvPr/>
        </p:nvSpPr>
        <p:spPr>
          <a:xfrm>
            <a:off x="5551259" y="29815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T-1</a:t>
            </a:r>
            <a:endParaRPr sz="1200">
              <a:latin typeface="Bree Serif"/>
              <a:ea typeface="Bree Serif"/>
              <a:cs typeface="Bree Serif"/>
              <a:sym typeface="Bree Serif"/>
            </a:endParaRPr>
          </a:p>
        </p:txBody>
      </p:sp>
      <p:sp>
        <p:nvSpPr>
          <p:cNvPr id="355" name="Google Shape;355;p14"/>
          <p:cNvSpPr txBox="1"/>
          <p:nvPr/>
        </p:nvSpPr>
        <p:spPr>
          <a:xfrm>
            <a:off x="4831859" y="2985010"/>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T-</a:t>
            </a:r>
            <a:r>
              <a:rPr lang="en" sz="1333">
                <a:solidFill>
                  <a:schemeClr val="dk1"/>
                </a:solidFill>
                <a:latin typeface="Yellowtail"/>
                <a:ea typeface="Yellowtail"/>
                <a:cs typeface="Yellowtail"/>
                <a:sym typeface="Yellowtail"/>
              </a:rPr>
              <a:t>k</a:t>
            </a:r>
            <a:endParaRPr sz="1333">
              <a:solidFill>
                <a:schemeClr val="dk1"/>
              </a:solidFill>
              <a:latin typeface="Yellowtail"/>
              <a:ea typeface="Yellowtail"/>
              <a:cs typeface="Yellowtail"/>
              <a:sym typeface="Yellowtail"/>
            </a:endParaRPr>
          </a:p>
          <a:p>
            <a:endParaRPr sz="1200">
              <a:latin typeface="Bree Serif"/>
              <a:ea typeface="Bree Serif"/>
              <a:cs typeface="Bree Serif"/>
              <a:sym typeface="Bree Serif"/>
            </a:endParaRPr>
          </a:p>
        </p:txBody>
      </p:sp>
      <p:sp>
        <p:nvSpPr>
          <p:cNvPr id="356" name="Google Shape;356;p14"/>
          <p:cNvSpPr txBox="1"/>
          <p:nvPr/>
        </p:nvSpPr>
        <p:spPr>
          <a:xfrm>
            <a:off x="6618159" y="2981513"/>
            <a:ext cx="559200" cy="4344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T+2</a:t>
            </a:r>
            <a:endParaRPr sz="1200">
              <a:latin typeface="Bree Serif"/>
              <a:ea typeface="Bree Serif"/>
              <a:cs typeface="Bree Serif"/>
              <a:sym typeface="Bree Serif"/>
            </a:endParaRPr>
          </a:p>
        </p:txBody>
      </p:sp>
      <p:sp>
        <p:nvSpPr>
          <p:cNvPr id="357" name="Google Shape;357;p14"/>
          <p:cNvSpPr txBox="1"/>
          <p:nvPr/>
        </p:nvSpPr>
        <p:spPr>
          <a:xfrm>
            <a:off x="5233192" y="2963660"/>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358" name="Google Shape;358;p14"/>
          <p:cNvSpPr txBox="1"/>
          <p:nvPr/>
        </p:nvSpPr>
        <p:spPr>
          <a:xfrm>
            <a:off x="7052976" y="29633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359" name="Google Shape;359;p14"/>
          <p:cNvSpPr txBox="1"/>
          <p:nvPr/>
        </p:nvSpPr>
        <p:spPr>
          <a:xfrm>
            <a:off x="7404154" y="29633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360" name="Google Shape;360;p14"/>
          <p:cNvSpPr txBox="1"/>
          <p:nvPr/>
        </p:nvSpPr>
        <p:spPr>
          <a:xfrm>
            <a:off x="9470059" y="2981530"/>
            <a:ext cx="559200" cy="4344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T+</a:t>
            </a:r>
            <a:r>
              <a:rPr lang="en" sz="1333">
                <a:solidFill>
                  <a:schemeClr val="dk1"/>
                </a:solidFill>
                <a:latin typeface="Yellowtail"/>
                <a:ea typeface="Yellowtail"/>
                <a:cs typeface="Yellowtail"/>
                <a:sym typeface="Yellowtail"/>
              </a:rPr>
              <a:t>l</a:t>
            </a:r>
            <a:endParaRPr sz="1200">
              <a:latin typeface="Bree Serif"/>
              <a:ea typeface="Bree Serif"/>
              <a:cs typeface="Bree Serif"/>
              <a:sym typeface="Bree Serif"/>
            </a:endParaRPr>
          </a:p>
        </p:txBody>
      </p:sp>
      <p:cxnSp>
        <p:nvCxnSpPr>
          <p:cNvPr id="361" name="Google Shape;361;p14"/>
          <p:cNvCxnSpPr/>
          <p:nvPr/>
        </p:nvCxnSpPr>
        <p:spPr>
          <a:xfrm rot="10800000">
            <a:off x="6338276" y="3282716"/>
            <a:ext cx="0" cy="128800"/>
          </a:xfrm>
          <a:prstGeom prst="straightConnector1">
            <a:avLst/>
          </a:prstGeom>
          <a:noFill/>
          <a:ln w="9525" cap="flat" cmpd="sng">
            <a:solidFill>
              <a:srgbClr val="000000"/>
            </a:solidFill>
            <a:prstDash val="solid"/>
            <a:round/>
            <a:headEnd type="none" w="med" len="med"/>
            <a:tailEnd type="none" w="med" len="med"/>
          </a:ln>
        </p:spPr>
      </p:cxnSp>
      <p:sp>
        <p:nvSpPr>
          <p:cNvPr id="362" name="Google Shape;362;p14"/>
          <p:cNvSpPr txBox="1"/>
          <p:nvPr/>
        </p:nvSpPr>
        <p:spPr>
          <a:xfrm>
            <a:off x="7755331" y="29627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363" name="Google Shape;363;p14"/>
          <p:cNvSpPr txBox="1"/>
          <p:nvPr/>
        </p:nvSpPr>
        <p:spPr>
          <a:xfrm>
            <a:off x="8106510" y="29627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364" name="Google Shape;364;p14"/>
          <p:cNvSpPr txBox="1"/>
          <p:nvPr/>
        </p:nvSpPr>
        <p:spPr>
          <a:xfrm>
            <a:off x="8457687" y="29627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365" name="Google Shape;365;p14"/>
          <p:cNvSpPr txBox="1"/>
          <p:nvPr/>
        </p:nvSpPr>
        <p:spPr>
          <a:xfrm>
            <a:off x="8808864" y="29627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366" name="Google Shape;366;p14"/>
          <p:cNvSpPr txBox="1"/>
          <p:nvPr/>
        </p:nvSpPr>
        <p:spPr>
          <a:xfrm>
            <a:off x="9160043" y="29627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grpSp>
        <p:nvGrpSpPr>
          <p:cNvPr id="367" name="Google Shape;367;p14"/>
          <p:cNvGrpSpPr/>
          <p:nvPr/>
        </p:nvGrpSpPr>
        <p:grpSpPr>
          <a:xfrm flipH="1">
            <a:off x="6252764" y="4614196"/>
            <a:ext cx="229592" cy="619691"/>
            <a:chOff x="4515823" y="2790470"/>
            <a:chExt cx="303053" cy="464768"/>
          </a:xfrm>
        </p:grpSpPr>
        <p:sp>
          <p:nvSpPr>
            <p:cNvPr id="368" name="Google Shape;368;p14"/>
            <p:cNvSpPr/>
            <p:nvPr/>
          </p:nvSpPr>
          <p:spPr>
            <a:xfrm>
              <a:off x="4764276" y="2790470"/>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69" name="Google Shape;369;p14"/>
            <p:cNvSpPr/>
            <p:nvPr/>
          </p:nvSpPr>
          <p:spPr>
            <a:xfrm>
              <a:off x="4731179" y="2819279"/>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0" name="Google Shape;370;p14"/>
            <p:cNvSpPr/>
            <p:nvPr/>
          </p:nvSpPr>
          <p:spPr>
            <a:xfrm>
              <a:off x="4698944" y="2848087"/>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1" name="Google Shape;371;p14"/>
            <p:cNvSpPr/>
            <p:nvPr/>
          </p:nvSpPr>
          <p:spPr>
            <a:xfrm>
              <a:off x="4666709" y="2876896"/>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2" name="Google Shape;372;p14"/>
            <p:cNvSpPr/>
            <p:nvPr/>
          </p:nvSpPr>
          <p:spPr>
            <a:xfrm>
              <a:off x="4634475" y="2905704"/>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3" name="Google Shape;373;p14"/>
            <p:cNvSpPr/>
            <p:nvPr/>
          </p:nvSpPr>
          <p:spPr>
            <a:xfrm>
              <a:off x="4602240" y="2934513"/>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4" name="Google Shape;374;p14"/>
            <p:cNvSpPr/>
            <p:nvPr/>
          </p:nvSpPr>
          <p:spPr>
            <a:xfrm>
              <a:off x="4570005" y="2963321"/>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5" name="Google Shape;375;p14"/>
            <p:cNvSpPr/>
            <p:nvPr/>
          </p:nvSpPr>
          <p:spPr>
            <a:xfrm>
              <a:off x="4537771" y="2992130"/>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6" name="Google Shape;376;p14"/>
            <p:cNvSpPr/>
            <p:nvPr/>
          </p:nvSpPr>
          <p:spPr>
            <a:xfrm>
              <a:off x="4515823" y="3020938"/>
              <a:ext cx="465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cxnSp>
        <p:nvCxnSpPr>
          <p:cNvPr id="377" name="Google Shape;377;p14"/>
          <p:cNvCxnSpPr>
            <a:stCxn id="231" idx="0"/>
          </p:cNvCxnSpPr>
          <p:nvPr/>
        </p:nvCxnSpPr>
        <p:spPr>
          <a:xfrm>
            <a:off x="4781910" y="4942696"/>
            <a:ext cx="1409200" cy="110800"/>
          </a:xfrm>
          <a:prstGeom prst="bentConnector3">
            <a:avLst>
              <a:gd name="adj1" fmla="val 17264"/>
            </a:avLst>
          </a:prstGeom>
          <a:noFill/>
          <a:ln w="9525" cap="flat" cmpd="sng">
            <a:solidFill>
              <a:srgbClr val="000000"/>
            </a:solidFill>
            <a:prstDash val="solid"/>
            <a:round/>
            <a:headEnd type="none" w="med" len="med"/>
            <a:tailEnd type="triangle" w="med" len="med"/>
          </a:ln>
        </p:spPr>
      </p:cxnSp>
      <p:cxnSp>
        <p:nvCxnSpPr>
          <p:cNvPr id="378" name="Google Shape;378;p14"/>
          <p:cNvCxnSpPr>
            <a:endCxn id="143" idx="2"/>
          </p:cNvCxnSpPr>
          <p:nvPr/>
        </p:nvCxnSpPr>
        <p:spPr>
          <a:xfrm>
            <a:off x="3210710" y="4138629"/>
            <a:ext cx="1476000" cy="0"/>
          </a:xfrm>
          <a:prstGeom prst="straightConnector1">
            <a:avLst/>
          </a:prstGeom>
          <a:noFill/>
          <a:ln w="9525" cap="flat" cmpd="sng">
            <a:solidFill>
              <a:srgbClr val="000000"/>
            </a:solidFill>
            <a:prstDash val="solid"/>
            <a:round/>
            <a:headEnd type="none" w="med" len="med"/>
            <a:tailEnd type="triangle" w="med" len="med"/>
          </a:ln>
        </p:spPr>
      </p:cxnSp>
      <p:cxnSp>
        <p:nvCxnSpPr>
          <p:cNvPr id="379" name="Google Shape;379;p14"/>
          <p:cNvCxnSpPr>
            <a:cxnSpLocks/>
            <a:stCxn id="145" idx="1"/>
            <a:endCxn id="231" idx="2"/>
          </p:cNvCxnSpPr>
          <p:nvPr/>
        </p:nvCxnSpPr>
        <p:spPr>
          <a:xfrm>
            <a:off x="4401859" y="4942647"/>
            <a:ext cx="284851" cy="49"/>
          </a:xfrm>
          <a:prstGeom prst="straightConnector1">
            <a:avLst/>
          </a:prstGeom>
          <a:noFill/>
          <a:ln w="9525" cap="flat" cmpd="sng">
            <a:solidFill>
              <a:srgbClr val="000000"/>
            </a:solidFill>
            <a:prstDash val="solid"/>
            <a:round/>
            <a:headEnd type="none" w="med" len="med"/>
            <a:tailEnd type="triangle" w="med" len="med"/>
          </a:ln>
        </p:spPr>
      </p:cxnSp>
    </p:spTree>
    <p:extLst>
      <p:ext uri="{BB962C8B-B14F-4D97-AF65-F5344CB8AC3E}">
        <p14:creationId xmlns:p14="http://schemas.microsoft.com/office/powerpoint/2010/main" val="251359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4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4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4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45"/>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191"/>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192"/>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193"/>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194"/>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19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9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9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02"/>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03"/>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4"/>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0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0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207"/>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208"/>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09"/>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21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1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12"/>
                                        </p:tgtEl>
                                        <p:attrNameLst>
                                          <p:attrName>style.visibility</p:attrName>
                                        </p:attrNameLst>
                                      </p:cBhvr>
                                      <p:to>
                                        <p:strVal val="visible"/>
                                      </p:to>
                                    </p:set>
                                  </p:childTnLst>
                                </p:cTn>
                              </p:par>
                              <p:par>
                                <p:cTn id="125" presetID="1" presetClass="entr" presetSubtype="0" fill="hold" grpId="1" nodeType="withEffect">
                                  <p:stCondLst>
                                    <p:cond delay="0"/>
                                  </p:stCondLst>
                                  <p:childTnLst>
                                    <p:set>
                                      <p:cBhvr>
                                        <p:cTn id="126" dur="1" fill="hold">
                                          <p:stCondLst>
                                            <p:cond delay="0"/>
                                          </p:stCondLst>
                                        </p:cTn>
                                        <p:tgtEl>
                                          <p:spTgt spid="213"/>
                                        </p:tgtEl>
                                        <p:attrNameLst>
                                          <p:attrName>style.visibility</p:attrName>
                                        </p:attrNameLst>
                                      </p:cBhvr>
                                      <p:to>
                                        <p:strVal val="visible"/>
                                      </p:to>
                                    </p:set>
                                  </p:childTnLst>
                                </p:cTn>
                              </p:par>
                              <p:par>
                                <p:cTn id="127" presetID="1" presetClass="entr" presetSubtype="0" fill="hold" grpId="1" nodeType="withEffect">
                                  <p:stCondLst>
                                    <p:cond delay="0"/>
                                  </p:stCondLst>
                                  <p:childTnLst>
                                    <p:set>
                                      <p:cBhvr>
                                        <p:cTn id="128" dur="1" fill="hold">
                                          <p:stCondLst>
                                            <p:cond delay="0"/>
                                          </p:stCondLst>
                                        </p:cTn>
                                        <p:tgtEl>
                                          <p:spTgt spid="214"/>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15"/>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4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216"/>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17"/>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231"/>
                                        </p:tgtEl>
                                        <p:attrNameLst>
                                          <p:attrName>style.visibility</p:attrName>
                                        </p:attrNameLst>
                                      </p:cBhvr>
                                      <p:to>
                                        <p:strVal val="visible"/>
                                      </p:to>
                                    </p:set>
                                  </p:childTnLst>
                                </p:cTn>
                              </p:par>
                              <p:par>
                                <p:cTn id="139" presetID="1" presetClass="entr" presetSubtype="0" fill="hold" grpId="1" nodeType="withEffect">
                                  <p:stCondLst>
                                    <p:cond delay="0"/>
                                  </p:stCondLst>
                                  <p:childTnLst>
                                    <p:set>
                                      <p:cBhvr>
                                        <p:cTn id="140" dur="1" fill="hold">
                                          <p:stCondLst>
                                            <p:cond delay="0"/>
                                          </p:stCondLst>
                                        </p:cTn>
                                        <p:tgtEl>
                                          <p:spTgt spid="23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33"/>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234"/>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237"/>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40"/>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243"/>
                                        </p:tgtEl>
                                        <p:attrNameLst>
                                          <p:attrName>style.visibility</p:attrName>
                                        </p:attrNameLst>
                                      </p:cBhvr>
                                      <p:to>
                                        <p:strVal val="visible"/>
                                      </p:to>
                                    </p:set>
                                  </p:childTnLst>
                                </p:cTn>
                              </p:par>
                              <p:par>
                                <p:cTn id="151" presetID="1" presetClass="entr" presetSubtype="0" fill="hold" grpId="1" nodeType="withEffect">
                                  <p:stCondLst>
                                    <p:cond delay="0"/>
                                  </p:stCondLst>
                                  <p:childTnLst>
                                    <p:set>
                                      <p:cBhvr>
                                        <p:cTn id="152" dur="1" fill="hold">
                                          <p:stCondLst>
                                            <p:cond delay="0"/>
                                          </p:stCondLst>
                                        </p:cTn>
                                        <p:tgtEl>
                                          <p:spTgt spid="246"/>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247"/>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250"/>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253"/>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256"/>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59"/>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262"/>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265"/>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268"/>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271"/>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274"/>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277"/>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280"/>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283"/>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286"/>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289"/>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292"/>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295"/>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298"/>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301"/>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304"/>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307"/>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310"/>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313"/>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316"/>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317"/>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318"/>
                                        </p:tgtEl>
                                        <p:attrNameLst>
                                          <p:attrName>style.visibility</p:attrName>
                                        </p:attrNameLst>
                                      </p:cBhvr>
                                      <p:to>
                                        <p:strVal val="visible"/>
                                      </p:to>
                                    </p:set>
                                  </p:childTnLst>
                                </p:cTn>
                              </p:par>
                              <p:par>
                                <p:cTn id="205" presetID="1" presetClass="entr" presetSubtype="0" fill="hold" grpId="1" nodeType="withEffect">
                                  <p:stCondLst>
                                    <p:cond delay="0"/>
                                  </p:stCondLst>
                                  <p:childTnLst>
                                    <p:set>
                                      <p:cBhvr>
                                        <p:cTn id="206" dur="1" fill="hold">
                                          <p:stCondLst>
                                            <p:cond delay="0"/>
                                          </p:stCondLst>
                                        </p:cTn>
                                        <p:tgtEl>
                                          <p:spTgt spid="319"/>
                                        </p:tgtEl>
                                        <p:attrNameLst>
                                          <p:attrName>style.visibility</p:attrName>
                                        </p:attrNameLst>
                                      </p:cBhvr>
                                      <p:to>
                                        <p:strVal val="visible"/>
                                      </p:to>
                                    </p:set>
                                  </p:childTnLst>
                                </p:cTn>
                              </p:par>
                              <p:par>
                                <p:cTn id="207" presetID="1" presetClass="entr" presetSubtype="0" fill="hold" nodeType="withEffect">
                                  <p:stCondLst>
                                    <p:cond delay="0"/>
                                  </p:stCondLst>
                                  <p:childTnLst>
                                    <p:set>
                                      <p:cBhvr>
                                        <p:cTn id="208" dur="1" fill="hold">
                                          <p:stCondLst>
                                            <p:cond delay="0"/>
                                          </p:stCondLst>
                                        </p:cTn>
                                        <p:tgtEl>
                                          <p:spTgt spid="320"/>
                                        </p:tgtEl>
                                        <p:attrNameLst>
                                          <p:attrName>style.visibility</p:attrName>
                                        </p:attrNameLst>
                                      </p:cBhvr>
                                      <p:to>
                                        <p:strVal val="visible"/>
                                      </p:to>
                                    </p:set>
                                  </p:childTnLst>
                                </p:cTn>
                              </p:par>
                              <p:par>
                                <p:cTn id="209" presetID="1" presetClass="entr" presetSubtype="0" fill="hold" nodeType="withEffect">
                                  <p:stCondLst>
                                    <p:cond delay="0"/>
                                  </p:stCondLst>
                                  <p:childTnLst>
                                    <p:set>
                                      <p:cBhvr>
                                        <p:cTn id="210" dur="1" fill="hold">
                                          <p:stCondLst>
                                            <p:cond delay="0"/>
                                          </p:stCondLst>
                                        </p:cTn>
                                        <p:tgtEl>
                                          <p:spTgt spid="321"/>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322"/>
                                        </p:tgtEl>
                                        <p:attrNameLst>
                                          <p:attrName>style.visibility</p:attrName>
                                        </p:attrNameLst>
                                      </p:cBhvr>
                                      <p:to>
                                        <p:strVal val="visible"/>
                                      </p:to>
                                    </p:set>
                                  </p:childTnLst>
                                </p:cTn>
                              </p:par>
                              <p:par>
                                <p:cTn id="213" presetID="1" presetClass="entr" presetSubtype="0" fill="hold" nodeType="withEffect">
                                  <p:stCondLst>
                                    <p:cond delay="0"/>
                                  </p:stCondLst>
                                  <p:childTnLst>
                                    <p:set>
                                      <p:cBhvr>
                                        <p:cTn id="214" dur="1" fill="hold">
                                          <p:stCondLst>
                                            <p:cond delay="0"/>
                                          </p:stCondLst>
                                        </p:cTn>
                                        <p:tgtEl>
                                          <p:spTgt spid="323"/>
                                        </p:tgtEl>
                                        <p:attrNameLst>
                                          <p:attrName>style.visibility</p:attrName>
                                        </p:attrNameLst>
                                      </p:cBhvr>
                                      <p:to>
                                        <p:strVal val="visible"/>
                                      </p:to>
                                    </p:set>
                                  </p:childTnLst>
                                </p:cTn>
                              </p:par>
                              <p:par>
                                <p:cTn id="215" presetID="1" presetClass="entr" presetSubtype="0" fill="hold" nodeType="withEffect">
                                  <p:stCondLst>
                                    <p:cond delay="0"/>
                                  </p:stCondLst>
                                  <p:childTnLst>
                                    <p:set>
                                      <p:cBhvr>
                                        <p:cTn id="216" dur="1" fill="hold">
                                          <p:stCondLst>
                                            <p:cond delay="0"/>
                                          </p:stCondLst>
                                        </p:cTn>
                                        <p:tgtEl>
                                          <p:spTgt spid="324"/>
                                        </p:tgtEl>
                                        <p:attrNameLst>
                                          <p:attrName>style.visibility</p:attrName>
                                        </p:attrNameLst>
                                      </p:cBhvr>
                                      <p:to>
                                        <p:strVal val="visible"/>
                                      </p:to>
                                    </p:set>
                                  </p:childTnLst>
                                </p:cTn>
                              </p:par>
                              <p:par>
                                <p:cTn id="217" presetID="1" presetClass="entr" presetSubtype="0" fill="hold" nodeType="withEffect">
                                  <p:stCondLst>
                                    <p:cond delay="0"/>
                                  </p:stCondLst>
                                  <p:childTnLst>
                                    <p:set>
                                      <p:cBhvr>
                                        <p:cTn id="218" dur="1" fill="hold">
                                          <p:stCondLst>
                                            <p:cond delay="0"/>
                                          </p:stCondLst>
                                        </p:cTn>
                                        <p:tgtEl>
                                          <p:spTgt spid="325"/>
                                        </p:tgtEl>
                                        <p:attrNameLst>
                                          <p:attrName>style.visibility</p:attrName>
                                        </p:attrNameLst>
                                      </p:cBhvr>
                                      <p:to>
                                        <p:strVal val="visible"/>
                                      </p:to>
                                    </p:set>
                                  </p:childTnLst>
                                </p:cTn>
                              </p:par>
                              <p:par>
                                <p:cTn id="219" presetID="1" presetClass="entr" presetSubtype="0" fill="hold" nodeType="withEffect">
                                  <p:stCondLst>
                                    <p:cond delay="0"/>
                                  </p:stCondLst>
                                  <p:childTnLst>
                                    <p:set>
                                      <p:cBhvr>
                                        <p:cTn id="220" dur="1" fill="hold">
                                          <p:stCondLst>
                                            <p:cond delay="0"/>
                                          </p:stCondLst>
                                        </p:cTn>
                                        <p:tgtEl>
                                          <p:spTgt spid="326"/>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327"/>
                                        </p:tgtEl>
                                        <p:attrNameLst>
                                          <p:attrName>style.visibility</p:attrName>
                                        </p:attrNameLst>
                                      </p:cBhvr>
                                      <p:to>
                                        <p:strVal val="visible"/>
                                      </p:to>
                                    </p:set>
                                  </p:childTnLst>
                                </p:cTn>
                              </p:par>
                              <p:par>
                                <p:cTn id="223" presetID="1" presetClass="entr" presetSubtype="0" fill="hold" nodeType="withEffect">
                                  <p:stCondLst>
                                    <p:cond delay="0"/>
                                  </p:stCondLst>
                                  <p:childTnLst>
                                    <p:set>
                                      <p:cBhvr>
                                        <p:cTn id="224" dur="1" fill="hold">
                                          <p:stCondLst>
                                            <p:cond delay="0"/>
                                          </p:stCondLst>
                                        </p:cTn>
                                        <p:tgtEl>
                                          <p:spTgt spid="328"/>
                                        </p:tgtEl>
                                        <p:attrNameLst>
                                          <p:attrName>style.visibility</p:attrName>
                                        </p:attrNameLst>
                                      </p:cBhvr>
                                      <p:to>
                                        <p:strVal val="visible"/>
                                      </p:to>
                                    </p:set>
                                  </p:childTnLst>
                                </p:cTn>
                              </p:par>
                              <p:par>
                                <p:cTn id="225" presetID="1" presetClass="entr" presetSubtype="0" fill="hold" grpId="1" nodeType="withEffect">
                                  <p:stCondLst>
                                    <p:cond delay="0"/>
                                  </p:stCondLst>
                                  <p:childTnLst>
                                    <p:set>
                                      <p:cBhvr>
                                        <p:cTn id="226" dur="1" fill="hold">
                                          <p:stCondLst>
                                            <p:cond delay="0"/>
                                          </p:stCondLst>
                                        </p:cTn>
                                        <p:tgtEl>
                                          <p:spTgt spid="329"/>
                                        </p:tgtEl>
                                        <p:attrNameLst>
                                          <p:attrName>style.visibility</p:attrName>
                                        </p:attrNameLst>
                                      </p:cBhvr>
                                      <p:to>
                                        <p:strVal val="visible"/>
                                      </p:to>
                                    </p:set>
                                  </p:childTnLst>
                                </p:cTn>
                              </p:par>
                              <p:par>
                                <p:cTn id="227" presetID="1" presetClass="entr" presetSubtype="0" fill="hold" grpId="1" nodeType="withEffect">
                                  <p:stCondLst>
                                    <p:cond delay="0"/>
                                  </p:stCondLst>
                                  <p:childTnLst>
                                    <p:set>
                                      <p:cBhvr>
                                        <p:cTn id="228" dur="1" fill="hold">
                                          <p:stCondLst>
                                            <p:cond delay="0"/>
                                          </p:stCondLst>
                                        </p:cTn>
                                        <p:tgtEl>
                                          <p:spTgt spid="330"/>
                                        </p:tgtEl>
                                        <p:attrNameLst>
                                          <p:attrName>style.visibility</p:attrName>
                                        </p:attrNameLst>
                                      </p:cBhvr>
                                      <p:to>
                                        <p:strVal val="visible"/>
                                      </p:to>
                                    </p:set>
                                  </p:childTnLst>
                                </p:cTn>
                              </p:par>
                              <p:par>
                                <p:cTn id="229" presetID="1" presetClass="entr" presetSubtype="0" fill="hold" nodeType="withEffect">
                                  <p:stCondLst>
                                    <p:cond delay="0"/>
                                  </p:stCondLst>
                                  <p:childTnLst>
                                    <p:set>
                                      <p:cBhvr>
                                        <p:cTn id="230" dur="1" fill="hold">
                                          <p:stCondLst>
                                            <p:cond delay="0"/>
                                          </p:stCondLst>
                                        </p:cTn>
                                        <p:tgtEl>
                                          <p:spTgt spid="331"/>
                                        </p:tgtEl>
                                        <p:attrNameLst>
                                          <p:attrName>style.visibility</p:attrName>
                                        </p:attrNameLst>
                                      </p:cBhvr>
                                      <p:to>
                                        <p:strVal val="visible"/>
                                      </p:to>
                                    </p:set>
                                  </p:childTnLst>
                                </p:cTn>
                              </p:par>
                              <p:par>
                                <p:cTn id="231" presetID="1" presetClass="entr" presetSubtype="0" fill="hold" nodeType="withEffect">
                                  <p:stCondLst>
                                    <p:cond delay="0"/>
                                  </p:stCondLst>
                                  <p:childTnLst>
                                    <p:set>
                                      <p:cBhvr>
                                        <p:cTn id="232" dur="1" fill="hold">
                                          <p:stCondLst>
                                            <p:cond delay="0"/>
                                          </p:stCondLst>
                                        </p:cTn>
                                        <p:tgtEl>
                                          <p:spTgt spid="332"/>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333"/>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334"/>
                                        </p:tgtEl>
                                        <p:attrNameLst>
                                          <p:attrName>style.visibility</p:attrName>
                                        </p:attrNameLst>
                                      </p:cBhvr>
                                      <p:to>
                                        <p:strVal val="visible"/>
                                      </p:to>
                                    </p:set>
                                  </p:childTnLst>
                                </p:cTn>
                              </p:par>
                              <p:par>
                                <p:cTn id="237" presetID="1" presetClass="entr" presetSubtype="0" fill="hold" grpId="1" nodeType="withEffect">
                                  <p:stCondLst>
                                    <p:cond delay="0"/>
                                  </p:stCondLst>
                                  <p:childTnLst>
                                    <p:set>
                                      <p:cBhvr>
                                        <p:cTn id="238" dur="1" fill="hold">
                                          <p:stCondLst>
                                            <p:cond delay="0"/>
                                          </p:stCondLst>
                                        </p:cTn>
                                        <p:tgtEl>
                                          <p:spTgt spid="338"/>
                                        </p:tgtEl>
                                        <p:attrNameLst>
                                          <p:attrName>style.visibility</p:attrName>
                                        </p:attrNameLst>
                                      </p:cBhvr>
                                      <p:to>
                                        <p:strVal val="visible"/>
                                      </p:to>
                                    </p:set>
                                  </p:childTnLst>
                                </p:cTn>
                              </p:par>
                              <p:par>
                                <p:cTn id="239" presetID="1" presetClass="entr" presetSubtype="0" fill="hold" nodeType="withEffect">
                                  <p:stCondLst>
                                    <p:cond delay="0"/>
                                  </p:stCondLst>
                                  <p:childTnLst>
                                    <p:set>
                                      <p:cBhvr>
                                        <p:cTn id="240" dur="1" fill="hold">
                                          <p:stCondLst>
                                            <p:cond delay="0"/>
                                          </p:stCondLst>
                                        </p:cTn>
                                        <p:tgtEl>
                                          <p:spTgt spid="339"/>
                                        </p:tgtEl>
                                        <p:attrNameLst>
                                          <p:attrName>style.visibility</p:attrName>
                                        </p:attrNameLst>
                                      </p:cBhvr>
                                      <p:to>
                                        <p:strVal val="visible"/>
                                      </p:to>
                                    </p:set>
                                  </p:childTnLst>
                                </p:cTn>
                              </p:par>
                              <p:par>
                                <p:cTn id="241" presetID="1" presetClass="entr" presetSubtype="0" fill="hold" nodeType="withEffect">
                                  <p:stCondLst>
                                    <p:cond delay="0"/>
                                  </p:stCondLst>
                                  <p:childTnLst>
                                    <p:set>
                                      <p:cBhvr>
                                        <p:cTn id="242" dur="1" fill="hold">
                                          <p:stCondLst>
                                            <p:cond delay="0"/>
                                          </p:stCondLst>
                                        </p:cTn>
                                        <p:tgtEl>
                                          <p:spTgt spid="342"/>
                                        </p:tgtEl>
                                        <p:attrNameLst>
                                          <p:attrName>style.visibility</p:attrName>
                                        </p:attrNameLst>
                                      </p:cBhvr>
                                      <p:to>
                                        <p:strVal val="visible"/>
                                      </p:to>
                                    </p:set>
                                  </p:childTnLst>
                                </p:cTn>
                              </p:par>
                              <p:par>
                                <p:cTn id="243" presetID="1" presetClass="entr" presetSubtype="0" fill="hold" nodeType="withEffect">
                                  <p:stCondLst>
                                    <p:cond delay="0"/>
                                  </p:stCondLst>
                                  <p:childTnLst>
                                    <p:set>
                                      <p:cBhvr>
                                        <p:cTn id="244" dur="1" fill="hold">
                                          <p:stCondLst>
                                            <p:cond delay="0"/>
                                          </p:stCondLst>
                                        </p:cTn>
                                        <p:tgtEl>
                                          <p:spTgt spid="343"/>
                                        </p:tgtEl>
                                        <p:attrNameLst>
                                          <p:attrName>style.visibility</p:attrName>
                                        </p:attrNameLst>
                                      </p:cBhvr>
                                      <p:to>
                                        <p:strVal val="visible"/>
                                      </p:to>
                                    </p:set>
                                  </p:childTnLst>
                                </p:cTn>
                              </p:par>
                              <p:par>
                                <p:cTn id="245" presetID="1" presetClass="entr" presetSubtype="0" fill="hold" nodeType="withEffect">
                                  <p:stCondLst>
                                    <p:cond delay="0"/>
                                  </p:stCondLst>
                                  <p:childTnLst>
                                    <p:set>
                                      <p:cBhvr>
                                        <p:cTn id="246" dur="1" fill="hold">
                                          <p:stCondLst>
                                            <p:cond delay="0"/>
                                          </p:stCondLst>
                                        </p:cTn>
                                        <p:tgtEl>
                                          <p:spTgt spid="344"/>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345"/>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346"/>
                                        </p:tgtEl>
                                        <p:attrNameLst>
                                          <p:attrName>style.visibility</p:attrName>
                                        </p:attrNameLst>
                                      </p:cBhvr>
                                      <p:to>
                                        <p:strVal val="visible"/>
                                      </p:to>
                                    </p:set>
                                  </p:childTnLst>
                                </p:cTn>
                              </p:par>
                              <p:par>
                                <p:cTn id="251" presetID="1" presetClass="entr" presetSubtype="0" fill="hold" nodeType="withEffect">
                                  <p:stCondLst>
                                    <p:cond delay="0"/>
                                  </p:stCondLst>
                                  <p:childTnLst>
                                    <p:set>
                                      <p:cBhvr>
                                        <p:cTn id="252" dur="1" fill="hold">
                                          <p:stCondLst>
                                            <p:cond delay="0"/>
                                          </p:stCondLst>
                                        </p:cTn>
                                        <p:tgtEl>
                                          <p:spTgt spid="347"/>
                                        </p:tgtEl>
                                        <p:attrNameLst>
                                          <p:attrName>style.visibility</p:attrName>
                                        </p:attrNameLst>
                                      </p:cBhvr>
                                      <p:to>
                                        <p:strVal val="visible"/>
                                      </p:to>
                                    </p:set>
                                  </p:childTnLst>
                                </p:cTn>
                              </p:par>
                              <p:par>
                                <p:cTn id="253" presetID="1" presetClass="entr" presetSubtype="0" fill="hold" nodeType="withEffect">
                                  <p:stCondLst>
                                    <p:cond delay="0"/>
                                  </p:stCondLst>
                                  <p:childTnLst>
                                    <p:set>
                                      <p:cBhvr>
                                        <p:cTn id="254" dur="1" fill="hold">
                                          <p:stCondLst>
                                            <p:cond delay="0"/>
                                          </p:stCondLst>
                                        </p:cTn>
                                        <p:tgtEl>
                                          <p:spTgt spid="348"/>
                                        </p:tgtEl>
                                        <p:attrNameLst>
                                          <p:attrName>style.visibility</p:attrName>
                                        </p:attrNameLst>
                                      </p:cBhvr>
                                      <p:to>
                                        <p:strVal val="visible"/>
                                      </p:to>
                                    </p:set>
                                  </p:childTnLst>
                                </p:cTn>
                              </p:par>
                              <p:par>
                                <p:cTn id="255" presetID="1" presetClass="entr" presetSubtype="0" fill="hold" nodeType="withEffect">
                                  <p:stCondLst>
                                    <p:cond delay="0"/>
                                  </p:stCondLst>
                                  <p:childTnLst>
                                    <p:set>
                                      <p:cBhvr>
                                        <p:cTn id="256" dur="1" fill="hold">
                                          <p:stCondLst>
                                            <p:cond delay="0"/>
                                          </p:stCondLst>
                                        </p:cTn>
                                        <p:tgtEl>
                                          <p:spTgt spid="349"/>
                                        </p:tgtEl>
                                        <p:attrNameLst>
                                          <p:attrName>style.visibility</p:attrName>
                                        </p:attrNameLst>
                                      </p:cBhvr>
                                      <p:to>
                                        <p:strVal val="visible"/>
                                      </p:to>
                                    </p:set>
                                  </p:childTnLst>
                                </p:cTn>
                              </p:par>
                              <p:par>
                                <p:cTn id="257" presetID="1" presetClass="entr" presetSubtype="0" fill="hold" nodeType="withEffect">
                                  <p:stCondLst>
                                    <p:cond delay="0"/>
                                  </p:stCondLst>
                                  <p:childTnLst>
                                    <p:set>
                                      <p:cBhvr>
                                        <p:cTn id="258" dur="1" fill="hold">
                                          <p:stCondLst>
                                            <p:cond delay="0"/>
                                          </p:stCondLst>
                                        </p:cTn>
                                        <p:tgtEl>
                                          <p:spTgt spid="350"/>
                                        </p:tgtEl>
                                        <p:attrNameLst>
                                          <p:attrName>style.visibility</p:attrName>
                                        </p:attrNameLst>
                                      </p:cBhvr>
                                      <p:to>
                                        <p:strVal val="visible"/>
                                      </p:to>
                                    </p:set>
                                  </p:childTnLst>
                                </p:cTn>
                              </p:par>
                              <p:par>
                                <p:cTn id="259" presetID="1" presetClass="entr" presetSubtype="0" fill="hold" grpId="1" nodeType="withEffect">
                                  <p:stCondLst>
                                    <p:cond delay="0"/>
                                  </p:stCondLst>
                                  <p:childTnLst>
                                    <p:set>
                                      <p:cBhvr>
                                        <p:cTn id="260" dur="1" fill="hold">
                                          <p:stCondLst>
                                            <p:cond delay="0"/>
                                          </p:stCondLst>
                                        </p:cTn>
                                        <p:tgtEl>
                                          <p:spTgt spid="351"/>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352"/>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353"/>
                                        </p:tgtEl>
                                        <p:attrNameLst>
                                          <p:attrName>style.visibility</p:attrName>
                                        </p:attrNameLst>
                                      </p:cBhvr>
                                      <p:to>
                                        <p:strVal val="visible"/>
                                      </p:to>
                                    </p:set>
                                  </p:childTnLst>
                                </p:cTn>
                              </p:par>
                              <p:par>
                                <p:cTn id="265" presetID="1" presetClass="entr" presetSubtype="0" fill="hold" grpId="0" nodeType="withEffect">
                                  <p:stCondLst>
                                    <p:cond delay="0"/>
                                  </p:stCondLst>
                                  <p:childTnLst>
                                    <p:set>
                                      <p:cBhvr>
                                        <p:cTn id="266" dur="1" fill="hold">
                                          <p:stCondLst>
                                            <p:cond delay="0"/>
                                          </p:stCondLst>
                                        </p:cTn>
                                        <p:tgtEl>
                                          <p:spTgt spid="354"/>
                                        </p:tgtEl>
                                        <p:attrNameLst>
                                          <p:attrName>style.visibility</p:attrName>
                                        </p:attrNameLst>
                                      </p:cBhvr>
                                      <p:to>
                                        <p:strVal val="visible"/>
                                      </p:to>
                                    </p:set>
                                  </p:childTnLst>
                                </p:cTn>
                              </p:par>
                              <p:par>
                                <p:cTn id="267" presetID="1" presetClass="entr" presetSubtype="0" fill="hold" grpId="0" nodeType="withEffect">
                                  <p:stCondLst>
                                    <p:cond delay="0"/>
                                  </p:stCondLst>
                                  <p:childTnLst>
                                    <p:set>
                                      <p:cBhvr>
                                        <p:cTn id="268" dur="1" fill="hold">
                                          <p:stCondLst>
                                            <p:cond delay="0"/>
                                          </p:stCondLst>
                                        </p:cTn>
                                        <p:tgtEl>
                                          <p:spTgt spid="355"/>
                                        </p:tgtEl>
                                        <p:attrNameLst>
                                          <p:attrName>style.visibility</p:attrName>
                                        </p:attrNameLst>
                                      </p:cBhvr>
                                      <p:to>
                                        <p:strVal val="visible"/>
                                      </p:to>
                                    </p:set>
                                  </p:childTnLst>
                                </p:cTn>
                              </p:par>
                              <p:par>
                                <p:cTn id="269" presetID="1" presetClass="entr" presetSubtype="0" fill="hold" grpId="0" nodeType="withEffect">
                                  <p:stCondLst>
                                    <p:cond delay="0"/>
                                  </p:stCondLst>
                                  <p:childTnLst>
                                    <p:set>
                                      <p:cBhvr>
                                        <p:cTn id="270" dur="1" fill="hold">
                                          <p:stCondLst>
                                            <p:cond delay="0"/>
                                          </p:stCondLst>
                                        </p:cTn>
                                        <p:tgtEl>
                                          <p:spTgt spid="356"/>
                                        </p:tgtEl>
                                        <p:attrNameLst>
                                          <p:attrName>style.visibility</p:attrName>
                                        </p:attrNameLst>
                                      </p:cBhvr>
                                      <p:to>
                                        <p:strVal val="visible"/>
                                      </p:to>
                                    </p:set>
                                  </p:childTnLst>
                                </p:cTn>
                              </p:par>
                              <p:par>
                                <p:cTn id="271" presetID="1" presetClass="entr" presetSubtype="0" fill="hold" grpId="0" nodeType="withEffect">
                                  <p:stCondLst>
                                    <p:cond delay="0"/>
                                  </p:stCondLst>
                                  <p:childTnLst>
                                    <p:set>
                                      <p:cBhvr>
                                        <p:cTn id="272" dur="1" fill="hold">
                                          <p:stCondLst>
                                            <p:cond delay="0"/>
                                          </p:stCondLst>
                                        </p:cTn>
                                        <p:tgtEl>
                                          <p:spTgt spid="357"/>
                                        </p:tgtEl>
                                        <p:attrNameLst>
                                          <p:attrName>style.visibility</p:attrName>
                                        </p:attrNameLst>
                                      </p:cBhvr>
                                      <p:to>
                                        <p:strVal val="visible"/>
                                      </p:to>
                                    </p:set>
                                  </p:childTnLst>
                                </p:cTn>
                              </p:par>
                              <p:par>
                                <p:cTn id="273" presetID="1" presetClass="entr" presetSubtype="0" fill="hold" grpId="0" nodeType="withEffect">
                                  <p:stCondLst>
                                    <p:cond delay="0"/>
                                  </p:stCondLst>
                                  <p:childTnLst>
                                    <p:set>
                                      <p:cBhvr>
                                        <p:cTn id="274" dur="1" fill="hold">
                                          <p:stCondLst>
                                            <p:cond delay="0"/>
                                          </p:stCondLst>
                                        </p:cTn>
                                        <p:tgtEl>
                                          <p:spTgt spid="358"/>
                                        </p:tgtEl>
                                        <p:attrNameLst>
                                          <p:attrName>style.visibility</p:attrName>
                                        </p:attrNameLst>
                                      </p:cBhvr>
                                      <p:to>
                                        <p:strVal val="visible"/>
                                      </p:to>
                                    </p:set>
                                  </p:childTnLst>
                                </p:cTn>
                              </p:par>
                              <p:par>
                                <p:cTn id="275" presetID="1" presetClass="entr" presetSubtype="0" fill="hold" grpId="0" nodeType="withEffect">
                                  <p:stCondLst>
                                    <p:cond delay="0"/>
                                  </p:stCondLst>
                                  <p:childTnLst>
                                    <p:set>
                                      <p:cBhvr>
                                        <p:cTn id="276" dur="1" fill="hold">
                                          <p:stCondLst>
                                            <p:cond delay="0"/>
                                          </p:stCondLst>
                                        </p:cTn>
                                        <p:tgtEl>
                                          <p:spTgt spid="359"/>
                                        </p:tgtEl>
                                        <p:attrNameLst>
                                          <p:attrName>style.visibility</p:attrName>
                                        </p:attrNameLst>
                                      </p:cBhvr>
                                      <p:to>
                                        <p:strVal val="visible"/>
                                      </p:to>
                                    </p:set>
                                  </p:childTnLst>
                                </p:cTn>
                              </p:par>
                              <p:par>
                                <p:cTn id="277" presetID="1" presetClass="entr" presetSubtype="0" fill="hold" grpId="0" nodeType="withEffect">
                                  <p:stCondLst>
                                    <p:cond delay="0"/>
                                  </p:stCondLst>
                                  <p:childTnLst>
                                    <p:set>
                                      <p:cBhvr>
                                        <p:cTn id="278" dur="1" fill="hold">
                                          <p:stCondLst>
                                            <p:cond delay="0"/>
                                          </p:stCondLst>
                                        </p:cTn>
                                        <p:tgtEl>
                                          <p:spTgt spid="360"/>
                                        </p:tgtEl>
                                        <p:attrNameLst>
                                          <p:attrName>style.visibility</p:attrName>
                                        </p:attrNameLst>
                                      </p:cBhvr>
                                      <p:to>
                                        <p:strVal val="visible"/>
                                      </p:to>
                                    </p:set>
                                  </p:childTnLst>
                                </p:cTn>
                              </p:par>
                              <p:par>
                                <p:cTn id="279" presetID="1" presetClass="entr" presetSubtype="0" fill="hold" nodeType="withEffect">
                                  <p:stCondLst>
                                    <p:cond delay="0"/>
                                  </p:stCondLst>
                                  <p:childTnLst>
                                    <p:set>
                                      <p:cBhvr>
                                        <p:cTn id="280" dur="1" fill="hold">
                                          <p:stCondLst>
                                            <p:cond delay="0"/>
                                          </p:stCondLst>
                                        </p:cTn>
                                        <p:tgtEl>
                                          <p:spTgt spid="361"/>
                                        </p:tgtEl>
                                        <p:attrNameLst>
                                          <p:attrName>style.visibility</p:attrName>
                                        </p:attrNameLst>
                                      </p:cBhvr>
                                      <p:to>
                                        <p:strVal val="visible"/>
                                      </p:to>
                                    </p:set>
                                  </p:childTnLst>
                                </p:cTn>
                              </p:par>
                              <p:par>
                                <p:cTn id="281" presetID="1" presetClass="entr" presetSubtype="0" fill="hold" grpId="0" nodeType="withEffect">
                                  <p:stCondLst>
                                    <p:cond delay="0"/>
                                  </p:stCondLst>
                                  <p:childTnLst>
                                    <p:set>
                                      <p:cBhvr>
                                        <p:cTn id="282" dur="1" fill="hold">
                                          <p:stCondLst>
                                            <p:cond delay="0"/>
                                          </p:stCondLst>
                                        </p:cTn>
                                        <p:tgtEl>
                                          <p:spTgt spid="362"/>
                                        </p:tgtEl>
                                        <p:attrNameLst>
                                          <p:attrName>style.visibility</p:attrName>
                                        </p:attrNameLst>
                                      </p:cBhvr>
                                      <p:to>
                                        <p:strVal val="visible"/>
                                      </p:to>
                                    </p:set>
                                  </p:childTnLst>
                                </p:cTn>
                              </p:par>
                              <p:par>
                                <p:cTn id="283" presetID="1" presetClass="entr" presetSubtype="0" fill="hold" grpId="0" nodeType="withEffect">
                                  <p:stCondLst>
                                    <p:cond delay="0"/>
                                  </p:stCondLst>
                                  <p:childTnLst>
                                    <p:set>
                                      <p:cBhvr>
                                        <p:cTn id="284" dur="1" fill="hold">
                                          <p:stCondLst>
                                            <p:cond delay="0"/>
                                          </p:stCondLst>
                                        </p:cTn>
                                        <p:tgtEl>
                                          <p:spTgt spid="363"/>
                                        </p:tgtEl>
                                        <p:attrNameLst>
                                          <p:attrName>style.visibility</p:attrName>
                                        </p:attrNameLst>
                                      </p:cBhvr>
                                      <p:to>
                                        <p:strVal val="visible"/>
                                      </p:to>
                                    </p:set>
                                  </p:childTnLst>
                                </p:cTn>
                              </p:par>
                              <p:par>
                                <p:cTn id="285" presetID="1" presetClass="entr" presetSubtype="0" fill="hold" grpId="0" nodeType="withEffect">
                                  <p:stCondLst>
                                    <p:cond delay="0"/>
                                  </p:stCondLst>
                                  <p:childTnLst>
                                    <p:set>
                                      <p:cBhvr>
                                        <p:cTn id="286" dur="1" fill="hold">
                                          <p:stCondLst>
                                            <p:cond delay="0"/>
                                          </p:stCondLst>
                                        </p:cTn>
                                        <p:tgtEl>
                                          <p:spTgt spid="364"/>
                                        </p:tgtEl>
                                        <p:attrNameLst>
                                          <p:attrName>style.visibility</p:attrName>
                                        </p:attrNameLst>
                                      </p:cBhvr>
                                      <p:to>
                                        <p:strVal val="visible"/>
                                      </p:to>
                                    </p:set>
                                  </p:childTnLst>
                                </p:cTn>
                              </p:par>
                              <p:par>
                                <p:cTn id="287" presetID="1" presetClass="entr" presetSubtype="0" fill="hold" grpId="0" nodeType="withEffect">
                                  <p:stCondLst>
                                    <p:cond delay="0"/>
                                  </p:stCondLst>
                                  <p:childTnLst>
                                    <p:set>
                                      <p:cBhvr>
                                        <p:cTn id="288" dur="1" fill="hold">
                                          <p:stCondLst>
                                            <p:cond delay="0"/>
                                          </p:stCondLst>
                                        </p:cTn>
                                        <p:tgtEl>
                                          <p:spTgt spid="365"/>
                                        </p:tgtEl>
                                        <p:attrNameLst>
                                          <p:attrName>style.visibility</p:attrName>
                                        </p:attrNameLst>
                                      </p:cBhvr>
                                      <p:to>
                                        <p:strVal val="visible"/>
                                      </p:to>
                                    </p:set>
                                  </p:childTnLst>
                                </p:cTn>
                              </p:par>
                              <p:par>
                                <p:cTn id="289" presetID="1" presetClass="entr" presetSubtype="0" fill="hold" grpId="0" nodeType="withEffect">
                                  <p:stCondLst>
                                    <p:cond delay="0"/>
                                  </p:stCondLst>
                                  <p:childTnLst>
                                    <p:set>
                                      <p:cBhvr>
                                        <p:cTn id="290" dur="1" fill="hold">
                                          <p:stCondLst>
                                            <p:cond delay="0"/>
                                          </p:stCondLst>
                                        </p:cTn>
                                        <p:tgtEl>
                                          <p:spTgt spid="366"/>
                                        </p:tgtEl>
                                        <p:attrNameLst>
                                          <p:attrName>style.visibility</p:attrName>
                                        </p:attrNameLst>
                                      </p:cBhvr>
                                      <p:to>
                                        <p:strVal val="visible"/>
                                      </p:to>
                                    </p:set>
                                  </p:childTnLst>
                                </p:cTn>
                              </p:par>
                              <p:par>
                                <p:cTn id="291" presetID="1" presetClass="entr" presetSubtype="0" fill="hold" nodeType="withEffect">
                                  <p:stCondLst>
                                    <p:cond delay="0"/>
                                  </p:stCondLst>
                                  <p:childTnLst>
                                    <p:set>
                                      <p:cBhvr>
                                        <p:cTn id="292" dur="1" fill="hold">
                                          <p:stCondLst>
                                            <p:cond delay="0"/>
                                          </p:stCondLst>
                                        </p:cTn>
                                        <p:tgtEl>
                                          <p:spTgt spid="377"/>
                                        </p:tgtEl>
                                        <p:attrNameLst>
                                          <p:attrName>style.visibility</p:attrName>
                                        </p:attrNameLst>
                                      </p:cBhvr>
                                      <p:to>
                                        <p:strVal val="visible"/>
                                      </p:to>
                                    </p:set>
                                  </p:childTnLst>
                                </p:cTn>
                              </p:par>
                              <p:par>
                                <p:cTn id="293" presetID="1" presetClass="entr" presetSubtype="0" fill="hold" grpId="0" nodeType="withEffect">
                                  <p:stCondLst>
                                    <p:cond delay="0"/>
                                  </p:stCondLst>
                                  <p:childTnLst>
                                    <p:set>
                                      <p:cBhvr>
                                        <p:cTn id="294" dur="1" fill="hold">
                                          <p:stCondLst>
                                            <p:cond delay="0"/>
                                          </p:stCondLst>
                                        </p:cTn>
                                        <p:tgtEl>
                                          <p:spTgt spid="136"/>
                                        </p:tgtEl>
                                        <p:attrNameLst>
                                          <p:attrName>style.visibility</p:attrName>
                                        </p:attrNameLst>
                                      </p:cBhvr>
                                      <p:to>
                                        <p:strVal val="visible"/>
                                      </p:to>
                                    </p:set>
                                  </p:childTnLst>
                                </p:cTn>
                              </p:par>
                              <p:par>
                                <p:cTn id="295" presetID="1" presetClass="entr" presetSubtype="0" fill="hold" grpId="0" nodeType="withEffect">
                                  <p:stCondLst>
                                    <p:cond delay="0"/>
                                  </p:stCondLst>
                                  <p:childTnLst>
                                    <p:set>
                                      <p:cBhvr>
                                        <p:cTn id="296" dur="1" fill="hold">
                                          <p:stCondLst>
                                            <p:cond delay="0"/>
                                          </p:stCondLst>
                                        </p:cTn>
                                        <p:tgtEl>
                                          <p:spTgt spid="189"/>
                                        </p:tgtEl>
                                        <p:attrNameLst>
                                          <p:attrName>style.visibility</p:attrName>
                                        </p:attrNameLst>
                                      </p:cBhvr>
                                      <p:to>
                                        <p:strVal val="visible"/>
                                      </p:to>
                                    </p:set>
                                  </p:childTnLst>
                                </p:cTn>
                              </p:par>
                              <p:par>
                                <p:cTn id="297" presetID="1" presetClass="entr" presetSubtype="0" fill="hold" nodeType="withEffect">
                                  <p:stCondLst>
                                    <p:cond delay="0"/>
                                  </p:stCondLst>
                                  <p:childTnLst>
                                    <p:set>
                                      <p:cBhvr>
                                        <p:cTn id="298" dur="1" fill="hold">
                                          <p:stCondLst>
                                            <p:cond delay="0"/>
                                          </p:stCondLst>
                                        </p:cTn>
                                        <p:tgtEl>
                                          <p:spTgt spid="378"/>
                                        </p:tgtEl>
                                        <p:attrNameLst>
                                          <p:attrName>style.visibility</p:attrName>
                                        </p:attrNameLst>
                                      </p:cBhvr>
                                      <p:to>
                                        <p:strVal val="visible"/>
                                      </p:to>
                                    </p:set>
                                  </p:childTnLst>
                                </p:cTn>
                              </p:par>
                              <p:par>
                                <p:cTn id="299" presetID="1" presetClass="entr" presetSubtype="0" fill="hold" nodeType="withEffect">
                                  <p:stCondLst>
                                    <p:cond delay="0"/>
                                  </p:stCondLst>
                                  <p:childTnLst>
                                    <p:set>
                                      <p:cBhvr>
                                        <p:cTn id="300" dur="1" fill="hold">
                                          <p:stCondLst>
                                            <p:cond delay="0"/>
                                          </p:stCondLst>
                                        </p:cTn>
                                        <p:tgtEl>
                                          <p:spTgt spid="379"/>
                                        </p:tgtEl>
                                        <p:attrNameLst>
                                          <p:attrName>style.visibility</p:attrName>
                                        </p:attrNameLst>
                                      </p:cBhvr>
                                      <p:to>
                                        <p:strVal val="visible"/>
                                      </p:to>
                                    </p:set>
                                  </p:childTnLst>
                                </p:cTn>
                              </p:par>
                            </p:childTnLst>
                          </p:cTn>
                        </p:par>
                      </p:childTnLst>
                    </p:cTn>
                  </p:par>
                  <p:par>
                    <p:cTn id="301" fill="hold">
                      <p:stCondLst>
                        <p:cond delay="indefinite"/>
                      </p:stCondLst>
                      <p:childTnLst>
                        <p:par>
                          <p:cTn id="302" fill="hold">
                            <p:stCondLst>
                              <p:cond delay="0"/>
                            </p:stCondLst>
                            <p:childTnLst>
                              <p:par>
                                <p:cTn id="303" presetID="1" presetClass="entr" presetSubtype="0" fill="hold" grpId="1" nodeType="clickEffect">
                                  <p:stCondLst>
                                    <p:cond delay="0"/>
                                  </p:stCondLst>
                                  <p:childTnLst>
                                    <p:set>
                                      <p:cBhvr>
                                        <p:cTn id="304" dur="1" fill="hold">
                                          <p:stCondLst>
                                            <p:cond delay="0"/>
                                          </p:stCondLst>
                                        </p:cTn>
                                        <p:tgtEl>
                                          <p:spTgt spid="135"/>
                                        </p:tgtEl>
                                        <p:attrNameLst>
                                          <p:attrName>style.visibility</p:attrName>
                                        </p:attrNameLst>
                                      </p:cBhvr>
                                      <p:to>
                                        <p:strVal val="visible"/>
                                      </p:to>
                                    </p:set>
                                  </p:childTnLst>
                                </p:cTn>
                              </p:par>
                              <p:par>
                                <p:cTn id="305" presetID="1" presetClass="entr" presetSubtype="0" fill="hold" grpId="1" nodeType="withEffect">
                                  <p:stCondLst>
                                    <p:cond delay="0"/>
                                  </p:stCondLst>
                                  <p:childTnLst>
                                    <p:set>
                                      <p:cBhvr>
                                        <p:cTn id="306" dur="1" fill="hold">
                                          <p:stCondLst>
                                            <p:cond delay="0"/>
                                          </p:stCondLst>
                                        </p:cTn>
                                        <p:tgtEl>
                                          <p:spTgt spid="137"/>
                                        </p:tgtEl>
                                        <p:attrNameLst>
                                          <p:attrName>style.visibility</p:attrName>
                                        </p:attrNameLst>
                                      </p:cBhvr>
                                      <p:to>
                                        <p:strVal val="visible"/>
                                      </p:to>
                                    </p:set>
                                  </p:childTnLst>
                                </p:cTn>
                              </p:par>
                              <p:par>
                                <p:cTn id="307" presetID="1" presetClass="entr" presetSubtype="0" fill="hold" grpId="1" nodeType="withEffect">
                                  <p:stCondLst>
                                    <p:cond delay="0"/>
                                  </p:stCondLst>
                                  <p:childTnLst>
                                    <p:set>
                                      <p:cBhvr>
                                        <p:cTn id="308" dur="1" fill="hold">
                                          <p:stCondLst>
                                            <p:cond delay="0"/>
                                          </p:stCondLst>
                                        </p:cTn>
                                        <p:tgtEl>
                                          <p:spTgt spid="138"/>
                                        </p:tgtEl>
                                        <p:attrNameLst>
                                          <p:attrName>style.visibility</p:attrName>
                                        </p:attrNameLst>
                                      </p:cBhvr>
                                      <p:to>
                                        <p:strVal val="visible"/>
                                      </p:to>
                                    </p:set>
                                  </p:childTnLst>
                                </p:cTn>
                              </p:par>
                              <p:par>
                                <p:cTn id="309" presetID="1" presetClass="entr" presetSubtype="0" fill="hold" grpId="1" nodeType="withEffect">
                                  <p:stCondLst>
                                    <p:cond delay="0"/>
                                  </p:stCondLst>
                                  <p:childTnLst>
                                    <p:set>
                                      <p:cBhvr>
                                        <p:cTn id="310" dur="1" fill="hold">
                                          <p:stCondLst>
                                            <p:cond delay="0"/>
                                          </p:stCondLst>
                                        </p:cTn>
                                        <p:tgtEl>
                                          <p:spTgt spid="139"/>
                                        </p:tgtEl>
                                        <p:attrNameLst>
                                          <p:attrName>style.visibility</p:attrName>
                                        </p:attrNameLst>
                                      </p:cBhvr>
                                      <p:to>
                                        <p:strVal val="visible"/>
                                      </p:to>
                                    </p:set>
                                  </p:childTnLst>
                                </p:cTn>
                              </p:par>
                              <p:par>
                                <p:cTn id="311" presetID="1" presetClass="entr" presetSubtype="0" fill="hold" nodeType="withEffect">
                                  <p:stCondLst>
                                    <p:cond delay="0"/>
                                  </p:stCondLst>
                                  <p:childTnLst>
                                    <p:set>
                                      <p:cBhvr>
                                        <p:cTn id="312" dur="1" fill="hold">
                                          <p:stCondLst>
                                            <p:cond delay="0"/>
                                          </p:stCondLst>
                                        </p:cTn>
                                        <p:tgtEl>
                                          <p:spTgt spid="140"/>
                                        </p:tgtEl>
                                        <p:attrNameLst>
                                          <p:attrName>style.visibility</p:attrName>
                                        </p:attrNameLst>
                                      </p:cBhvr>
                                      <p:to>
                                        <p:strVal val="visible"/>
                                      </p:to>
                                    </p:set>
                                  </p:childTnLst>
                                </p:cTn>
                              </p:par>
                              <p:par>
                                <p:cTn id="313" presetID="1" presetClass="entr" presetSubtype="0" fill="hold" nodeType="withEffect">
                                  <p:stCondLst>
                                    <p:cond delay="0"/>
                                  </p:stCondLst>
                                  <p:childTnLst>
                                    <p:set>
                                      <p:cBhvr>
                                        <p:cTn id="314" dur="1" fill="hold">
                                          <p:stCondLst>
                                            <p:cond delay="0"/>
                                          </p:stCondLst>
                                        </p:cTn>
                                        <p:tgtEl>
                                          <p:spTgt spid="142"/>
                                        </p:tgtEl>
                                        <p:attrNameLst>
                                          <p:attrName>style.visibility</p:attrName>
                                        </p:attrNameLst>
                                      </p:cBhvr>
                                      <p:to>
                                        <p:strVal val="visible"/>
                                      </p:to>
                                    </p:set>
                                  </p:childTnLst>
                                </p:cTn>
                              </p:par>
                              <p:par>
                                <p:cTn id="315" presetID="1" presetClass="entr" presetSubtype="0" fill="hold" nodeType="withEffect">
                                  <p:stCondLst>
                                    <p:cond delay="0"/>
                                  </p:stCondLst>
                                  <p:childTnLst>
                                    <p:set>
                                      <p:cBhvr>
                                        <p:cTn id="316" dur="1" fill="hold">
                                          <p:stCondLst>
                                            <p:cond delay="0"/>
                                          </p:stCondLst>
                                        </p:cTn>
                                        <p:tgtEl>
                                          <p:spTgt spid="144"/>
                                        </p:tgtEl>
                                        <p:attrNameLst>
                                          <p:attrName>style.visibility</p:attrName>
                                        </p:attrNameLst>
                                      </p:cBhvr>
                                      <p:to>
                                        <p:strVal val="visible"/>
                                      </p:to>
                                    </p:set>
                                  </p:childTnLst>
                                </p:cTn>
                              </p:par>
                              <p:par>
                                <p:cTn id="317" presetID="1" presetClass="entr" presetSubtype="0" fill="hold" grpId="1" nodeType="withEffect">
                                  <p:stCondLst>
                                    <p:cond delay="0"/>
                                  </p:stCondLst>
                                  <p:childTnLst>
                                    <p:set>
                                      <p:cBhvr>
                                        <p:cTn id="318" dur="1" fill="hold">
                                          <p:stCondLst>
                                            <p:cond delay="0"/>
                                          </p:stCondLst>
                                        </p:cTn>
                                        <p:tgtEl>
                                          <p:spTgt spid="146"/>
                                        </p:tgtEl>
                                        <p:attrNameLst>
                                          <p:attrName>style.visibility</p:attrName>
                                        </p:attrNameLst>
                                      </p:cBhvr>
                                      <p:to>
                                        <p:strVal val="visible"/>
                                      </p:to>
                                    </p:set>
                                  </p:childTnLst>
                                </p:cTn>
                              </p:par>
                              <p:par>
                                <p:cTn id="319" presetID="1" presetClass="entr" presetSubtype="0" fill="hold" grpId="1" nodeType="withEffect">
                                  <p:stCondLst>
                                    <p:cond delay="0"/>
                                  </p:stCondLst>
                                  <p:childTnLst>
                                    <p:set>
                                      <p:cBhvr>
                                        <p:cTn id="320" dur="1" fill="hold">
                                          <p:stCondLst>
                                            <p:cond delay="0"/>
                                          </p:stCondLst>
                                        </p:cTn>
                                        <p:tgtEl>
                                          <p:spTgt spid="147"/>
                                        </p:tgtEl>
                                        <p:attrNameLst>
                                          <p:attrName>style.visibility</p:attrName>
                                        </p:attrNameLst>
                                      </p:cBhvr>
                                      <p:to>
                                        <p:strVal val="visible"/>
                                      </p:to>
                                    </p:set>
                                  </p:childTnLst>
                                </p:cTn>
                              </p:par>
                              <p:par>
                                <p:cTn id="321" presetID="1" presetClass="entr" presetSubtype="0" fill="hold" nodeType="withEffect">
                                  <p:stCondLst>
                                    <p:cond delay="0"/>
                                  </p:stCondLst>
                                  <p:childTnLst>
                                    <p:set>
                                      <p:cBhvr>
                                        <p:cTn id="322" dur="1" fill="hold">
                                          <p:stCondLst>
                                            <p:cond delay="0"/>
                                          </p:stCondLst>
                                        </p:cTn>
                                        <p:tgtEl>
                                          <p:spTgt spid="155"/>
                                        </p:tgtEl>
                                        <p:attrNameLst>
                                          <p:attrName>style.visibility</p:attrName>
                                        </p:attrNameLst>
                                      </p:cBhvr>
                                      <p:to>
                                        <p:strVal val="visible"/>
                                      </p:to>
                                    </p:set>
                                  </p:childTnLst>
                                </p:cTn>
                              </p:par>
                              <p:par>
                                <p:cTn id="323" presetID="1" presetClass="entr" presetSubtype="0" fill="hold" grpId="1" nodeType="withEffect">
                                  <p:stCondLst>
                                    <p:cond delay="0"/>
                                  </p:stCondLst>
                                  <p:childTnLst>
                                    <p:set>
                                      <p:cBhvr>
                                        <p:cTn id="324" dur="1" fill="hold">
                                          <p:stCondLst>
                                            <p:cond delay="0"/>
                                          </p:stCondLst>
                                        </p:cTn>
                                        <p:tgtEl>
                                          <p:spTgt spid="145"/>
                                        </p:tgtEl>
                                        <p:attrNameLst>
                                          <p:attrName>style.visibility</p:attrName>
                                        </p:attrNameLst>
                                      </p:cBhvr>
                                      <p:to>
                                        <p:strVal val="visible"/>
                                      </p:to>
                                    </p:set>
                                  </p:childTnLst>
                                </p:cTn>
                              </p:par>
                              <p:par>
                                <p:cTn id="325" presetID="1" presetClass="entr" presetSubtype="0" fill="hold" grpId="2" nodeType="withEffect">
                                  <p:stCondLst>
                                    <p:cond delay="0"/>
                                  </p:stCondLst>
                                  <p:childTnLst>
                                    <p:set>
                                      <p:cBhvr>
                                        <p:cTn id="326" dur="1" fill="hold">
                                          <p:stCondLst>
                                            <p:cond delay="0"/>
                                          </p:stCondLst>
                                        </p:cTn>
                                        <p:tgtEl>
                                          <p:spTgt spid="191"/>
                                        </p:tgtEl>
                                        <p:attrNameLst>
                                          <p:attrName>style.visibility</p:attrName>
                                        </p:attrNameLst>
                                      </p:cBhvr>
                                      <p:to>
                                        <p:strVal val="visible"/>
                                      </p:to>
                                    </p:set>
                                  </p:childTnLst>
                                </p:cTn>
                              </p:par>
                              <p:par>
                                <p:cTn id="327" presetID="1" presetClass="entr" presetSubtype="0" fill="hold" grpId="2" nodeType="withEffect">
                                  <p:stCondLst>
                                    <p:cond delay="0"/>
                                  </p:stCondLst>
                                  <p:childTnLst>
                                    <p:set>
                                      <p:cBhvr>
                                        <p:cTn id="328" dur="1" fill="hold">
                                          <p:stCondLst>
                                            <p:cond delay="0"/>
                                          </p:stCondLst>
                                        </p:cTn>
                                        <p:tgtEl>
                                          <p:spTgt spid="192"/>
                                        </p:tgtEl>
                                        <p:attrNameLst>
                                          <p:attrName>style.visibility</p:attrName>
                                        </p:attrNameLst>
                                      </p:cBhvr>
                                      <p:to>
                                        <p:strVal val="visible"/>
                                      </p:to>
                                    </p:set>
                                  </p:childTnLst>
                                </p:cTn>
                              </p:par>
                              <p:par>
                                <p:cTn id="329" presetID="1" presetClass="entr" presetSubtype="0" fill="hold" grpId="2" nodeType="withEffect">
                                  <p:stCondLst>
                                    <p:cond delay="0"/>
                                  </p:stCondLst>
                                  <p:childTnLst>
                                    <p:set>
                                      <p:cBhvr>
                                        <p:cTn id="330" dur="1" fill="hold">
                                          <p:stCondLst>
                                            <p:cond delay="0"/>
                                          </p:stCondLst>
                                        </p:cTn>
                                        <p:tgtEl>
                                          <p:spTgt spid="193"/>
                                        </p:tgtEl>
                                        <p:attrNameLst>
                                          <p:attrName>style.visibility</p:attrName>
                                        </p:attrNameLst>
                                      </p:cBhvr>
                                      <p:to>
                                        <p:strVal val="visible"/>
                                      </p:to>
                                    </p:set>
                                  </p:childTnLst>
                                </p:cTn>
                              </p:par>
                              <p:par>
                                <p:cTn id="331" presetID="1" presetClass="entr" presetSubtype="0" fill="hold" grpId="2" nodeType="withEffect">
                                  <p:stCondLst>
                                    <p:cond delay="0"/>
                                  </p:stCondLst>
                                  <p:childTnLst>
                                    <p:set>
                                      <p:cBhvr>
                                        <p:cTn id="332" dur="1" fill="hold">
                                          <p:stCondLst>
                                            <p:cond delay="0"/>
                                          </p:stCondLst>
                                        </p:cTn>
                                        <p:tgtEl>
                                          <p:spTgt spid="194"/>
                                        </p:tgtEl>
                                        <p:attrNameLst>
                                          <p:attrName>style.visibility</p:attrName>
                                        </p:attrNameLst>
                                      </p:cBhvr>
                                      <p:to>
                                        <p:strVal val="visible"/>
                                      </p:to>
                                    </p:set>
                                  </p:childTnLst>
                                </p:cTn>
                              </p:par>
                              <p:par>
                                <p:cTn id="333" presetID="1" presetClass="entr" presetSubtype="0" fill="hold" grpId="2" nodeType="withEffect">
                                  <p:stCondLst>
                                    <p:cond delay="0"/>
                                  </p:stCondLst>
                                  <p:childTnLst>
                                    <p:set>
                                      <p:cBhvr>
                                        <p:cTn id="334" dur="1" fill="hold">
                                          <p:stCondLst>
                                            <p:cond delay="0"/>
                                          </p:stCondLst>
                                        </p:cTn>
                                        <p:tgtEl>
                                          <p:spTgt spid="195"/>
                                        </p:tgtEl>
                                        <p:attrNameLst>
                                          <p:attrName>style.visibility</p:attrName>
                                        </p:attrNameLst>
                                      </p:cBhvr>
                                      <p:to>
                                        <p:strVal val="visible"/>
                                      </p:to>
                                    </p:set>
                                  </p:childTnLst>
                                </p:cTn>
                              </p:par>
                              <p:par>
                                <p:cTn id="335" presetID="1" presetClass="entr" presetSubtype="0" fill="hold" nodeType="withEffect">
                                  <p:stCondLst>
                                    <p:cond delay="0"/>
                                  </p:stCondLst>
                                  <p:childTnLst>
                                    <p:set>
                                      <p:cBhvr>
                                        <p:cTn id="336" dur="1" fill="hold">
                                          <p:stCondLst>
                                            <p:cond delay="0"/>
                                          </p:stCondLst>
                                        </p:cTn>
                                        <p:tgtEl>
                                          <p:spTgt spid="196"/>
                                        </p:tgtEl>
                                        <p:attrNameLst>
                                          <p:attrName>style.visibility</p:attrName>
                                        </p:attrNameLst>
                                      </p:cBhvr>
                                      <p:to>
                                        <p:strVal val="visible"/>
                                      </p:to>
                                    </p:set>
                                  </p:childTnLst>
                                </p:cTn>
                              </p:par>
                              <p:par>
                                <p:cTn id="337" presetID="1" presetClass="entr" presetSubtype="0" fill="hold" nodeType="withEffect">
                                  <p:stCondLst>
                                    <p:cond delay="0"/>
                                  </p:stCondLst>
                                  <p:childTnLst>
                                    <p:set>
                                      <p:cBhvr>
                                        <p:cTn id="338" dur="1" fill="hold">
                                          <p:stCondLst>
                                            <p:cond delay="0"/>
                                          </p:stCondLst>
                                        </p:cTn>
                                        <p:tgtEl>
                                          <p:spTgt spid="199"/>
                                        </p:tgtEl>
                                        <p:attrNameLst>
                                          <p:attrName>style.visibility</p:attrName>
                                        </p:attrNameLst>
                                      </p:cBhvr>
                                      <p:to>
                                        <p:strVal val="visible"/>
                                      </p:to>
                                    </p:set>
                                  </p:childTnLst>
                                </p:cTn>
                              </p:par>
                              <p:par>
                                <p:cTn id="339" presetID="1" presetClass="entr" presetSubtype="0" fill="hold" nodeType="withEffect">
                                  <p:stCondLst>
                                    <p:cond delay="0"/>
                                  </p:stCondLst>
                                  <p:childTnLst>
                                    <p:set>
                                      <p:cBhvr>
                                        <p:cTn id="340" dur="1" fill="hold">
                                          <p:stCondLst>
                                            <p:cond delay="0"/>
                                          </p:stCondLst>
                                        </p:cTn>
                                        <p:tgtEl>
                                          <p:spTgt spid="202"/>
                                        </p:tgtEl>
                                        <p:attrNameLst>
                                          <p:attrName>style.visibility</p:attrName>
                                        </p:attrNameLst>
                                      </p:cBhvr>
                                      <p:to>
                                        <p:strVal val="visible"/>
                                      </p:to>
                                    </p:set>
                                  </p:childTnLst>
                                </p:cTn>
                              </p:par>
                              <p:par>
                                <p:cTn id="341" presetID="1" presetClass="entr" presetSubtype="0" fill="hold" nodeType="withEffect">
                                  <p:stCondLst>
                                    <p:cond delay="0"/>
                                  </p:stCondLst>
                                  <p:childTnLst>
                                    <p:set>
                                      <p:cBhvr>
                                        <p:cTn id="342" dur="1" fill="hold">
                                          <p:stCondLst>
                                            <p:cond delay="0"/>
                                          </p:stCondLst>
                                        </p:cTn>
                                        <p:tgtEl>
                                          <p:spTgt spid="203"/>
                                        </p:tgtEl>
                                        <p:attrNameLst>
                                          <p:attrName>style.visibility</p:attrName>
                                        </p:attrNameLst>
                                      </p:cBhvr>
                                      <p:to>
                                        <p:strVal val="visible"/>
                                      </p:to>
                                    </p:set>
                                  </p:childTnLst>
                                </p:cTn>
                              </p:par>
                              <p:par>
                                <p:cTn id="343" presetID="1" presetClass="entr" presetSubtype="0" fill="hold" nodeType="withEffect">
                                  <p:stCondLst>
                                    <p:cond delay="0"/>
                                  </p:stCondLst>
                                  <p:childTnLst>
                                    <p:set>
                                      <p:cBhvr>
                                        <p:cTn id="344" dur="1" fill="hold">
                                          <p:stCondLst>
                                            <p:cond delay="0"/>
                                          </p:stCondLst>
                                        </p:cTn>
                                        <p:tgtEl>
                                          <p:spTgt spid="204"/>
                                        </p:tgtEl>
                                        <p:attrNameLst>
                                          <p:attrName>style.visibility</p:attrName>
                                        </p:attrNameLst>
                                      </p:cBhvr>
                                      <p:to>
                                        <p:strVal val="visible"/>
                                      </p:to>
                                    </p:set>
                                  </p:childTnLst>
                                </p:cTn>
                              </p:par>
                              <p:par>
                                <p:cTn id="345" presetID="1" presetClass="entr" presetSubtype="0" fill="hold" nodeType="withEffect">
                                  <p:stCondLst>
                                    <p:cond delay="0"/>
                                  </p:stCondLst>
                                  <p:childTnLst>
                                    <p:set>
                                      <p:cBhvr>
                                        <p:cTn id="346" dur="1" fill="hold">
                                          <p:stCondLst>
                                            <p:cond delay="0"/>
                                          </p:stCondLst>
                                        </p:cTn>
                                        <p:tgtEl>
                                          <p:spTgt spid="205"/>
                                        </p:tgtEl>
                                        <p:attrNameLst>
                                          <p:attrName>style.visibility</p:attrName>
                                        </p:attrNameLst>
                                      </p:cBhvr>
                                      <p:to>
                                        <p:strVal val="visible"/>
                                      </p:to>
                                    </p:set>
                                  </p:childTnLst>
                                </p:cTn>
                              </p:par>
                              <p:par>
                                <p:cTn id="347" presetID="1" presetClass="entr" presetSubtype="0" fill="hold" nodeType="withEffect">
                                  <p:stCondLst>
                                    <p:cond delay="0"/>
                                  </p:stCondLst>
                                  <p:childTnLst>
                                    <p:set>
                                      <p:cBhvr>
                                        <p:cTn id="348" dur="1" fill="hold">
                                          <p:stCondLst>
                                            <p:cond delay="0"/>
                                          </p:stCondLst>
                                        </p:cTn>
                                        <p:tgtEl>
                                          <p:spTgt spid="206"/>
                                        </p:tgtEl>
                                        <p:attrNameLst>
                                          <p:attrName>style.visibility</p:attrName>
                                        </p:attrNameLst>
                                      </p:cBhvr>
                                      <p:to>
                                        <p:strVal val="visible"/>
                                      </p:to>
                                    </p:set>
                                  </p:childTnLst>
                                </p:cTn>
                              </p:par>
                              <p:par>
                                <p:cTn id="349" presetID="1" presetClass="entr" presetSubtype="0" fill="hold" nodeType="withEffect">
                                  <p:stCondLst>
                                    <p:cond delay="0"/>
                                  </p:stCondLst>
                                  <p:childTnLst>
                                    <p:set>
                                      <p:cBhvr>
                                        <p:cTn id="350" dur="1" fill="hold">
                                          <p:stCondLst>
                                            <p:cond delay="0"/>
                                          </p:stCondLst>
                                        </p:cTn>
                                        <p:tgtEl>
                                          <p:spTgt spid="207"/>
                                        </p:tgtEl>
                                        <p:attrNameLst>
                                          <p:attrName>style.visibility</p:attrName>
                                        </p:attrNameLst>
                                      </p:cBhvr>
                                      <p:to>
                                        <p:strVal val="visible"/>
                                      </p:to>
                                    </p:set>
                                  </p:childTnLst>
                                </p:cTn>
                              </p:par>
                              <p:par>
                                <p:cTn id="351" presetID="1" presetClass="entr" presetSubtype="0" fill="hold" nodeType="withEffect">
                                  <p:stCondLst>
                                    <p:cond delay="0"/>
                                  </p:stCondLst>
                                  <p:childTnLst>
                                    <p:set>
                                      <p:cBhvr>
                                        <p:cTn id="352" dur="1" fill="hold">
                                          <p:stCondLst>
                                            <p:cond delay="0"/>
                                          </p:stCondLst>
                                        </p:cTn>
                                        <p:tgtEl>
                                          <p:spTgt spid="208"/>
                                        </p:tgtEl>
                                        <p:attrNameLst>
                                          <p:attrName>style.visibility</p:attrName>
                                        </p:attrNameLst>
                                      </p:cBhvr>
                                      <p:to>
                                        <p:strVal val="visible"/>
                                      </p:to>
                                    </p:set>
                                  </p:childTnLst>
                                </p:cTn>
                              </p:par>
                              <p:par>
                                <p:cTn id="353" presetID="1" presetClass="entr" presetSubtype="0" fill="hold" nodeType="withEffect">
                                  <p:stCondLst>
                                    <p:cond delay="0"/>
                                  </p:stCondLst>
                                  <p:childTnLst>
                                    <p:set>
                                      <p:cBhvr>
                                        <p:cTn id="354" dur="1" fill="hold">
                                          <p:stCondLst>
                                            <p:cond delay="0"/>
                                          </p:stCondLst>
                                        </p:cTn>
                                        <p:tgtEl>
                                          <p:spTgt spid="209"/>
                                        </p:tgtEl>
                                        <p:attrNameLst>
                                          <p:attrName>style.visibility</p:attrName>
                                        </p:attrNameLst>
                                      </p:cBhvr>
                                      <p:to>
                                        <p:strVal val="visible"/>
                                      </p:to>
                                    </p:set>
                                  </p:childTnLst>
                                </p:cTn>
                              </p:par>
                              <p:par>
                                <p:cTn id="355" presetID="1" presetClass="entr" presetSubtype="0" fill="hold" nodeType="withEffect">
                                  <p:stCondLst>
                                    <p:cond delay="0"/>
                                  </p:stCondLst>
                                  <p:childTnLst>
                                    <p:set>
                                      <p:cBhvr>
                                        <p:cTn id="356" dur="1" fill="hold">
                                          <p:stCondLst>
                                            <p:cond delay="0"/>
                                          </p:stCondLst>
                                        </p:cTn>
                                        <p:tgtEl>
                                          <p:spTgt spid="210"/>
                                        </p:tgtEl>
                                        <p:attrNameLst>
                                          <p:attrName>style.visibility</p:attrName>
                                        </p:attrNameLst>
                                      </p:cBhvr>
                                      <p:to>
                                        <p:strVal val="visible"/>
                                      </p:to>
                                    </p:set>
                                  </p:childTnLst>
                                </p:cTn>
                              </p:par>
                              <p:par>
                                <p:cTn id="357" presetID="1" presetClass="entr" presetSubtype="0" fill="hold" grpId="1" nodeType="withEffect">
                                  <p:stCondLst>
                                    <p:cond delay="0"/>
                                  </p:stCondLst>
                                  <p:childTnLst>
                                    <p:set>
                                      <p:cBhvr>
                                        <p:cTn id="358" dur="1" fill="hold">
                                          <p:stCondLst>
                                            <p:cond delay="0"/>
                                          </p:stCondLst>
                                        </p:cTn>
                                        <p:tgtEl>
                                          <p:spTgt spid="211"/>
                                        </p:tgtEl>
                                        <p:attrNameLst>
                                          <p:attrName>style.visibility</p:attrName>
                                        </p:attrNameLst>
                                      </p:cBhvr>
                                      <p:to>
                                        <p:strVal val="visible"/>
                                      </p:to>
                                    </p:set>
                                  </p:childTnLst>
                                </p:cTn>
                              </p:par>
                              <p:par>
                                <p:cTn id="359" presetID="1" presetClass="entr" presetSubtype="0" fill="hold" grpId="1" nodeType="withEffect">
                                  <p:stCondLst>
                                    <p:cond delay="0"/>
                                  </p:stCondLst>
                                  <p:childTnLst>
                                    <p:set>
                                      <p:cBhvr>
                                        <p:cTn id="360" dur="1" fill="hold">
                                          <p:stCondLst>
                                            <p:cond delay="0"/>
                                          </p:stCondLst>
                                        </p:cTn>
                                        <p:tgtEl>
                                          <p:spTgt spid="212"/>
                                        </p:tgtEl>
                                        <p:attrNameLst>
                                          <p:attrName>style.visibility</p:attrName>
                                        </p:attrNameLst>
                                      </p:cBhvr>
                                      <p:to>
                                        <p:strVal val="visible"/>
                                      </p:to>
                                    </p:set>
                                  </p:childTnLst>
                                </p:cTn>
                              </p:par>
                              <p:par>
                                <p:cTn id="361" presetID="1" presetClass="entr" presetSubtype="0" fill="hold" grpId="2" nodeType="withEffect">
                                  <p:stCondLst>
                                    <p:cond delay="0"/>
                                  </p:stCondLst>
                                  <p:childTnLst>
                                    <p:set>
                                      <p:cBhvr>
                                        <p:cTn id="362" dur="1" fill="hold">
                                          <p:stCondLst>
                                            <p:cond delay="0"/>
                                          </p:stCondLst>
                                        </p:cTn>
                                        <p:tgtEl>
                                          <p:spTgt spid="213"/>
                                        </p:tgtEl>
                                        <p:attrNameLst>
                                          <p:attrName>style.visibility</p:attrName>
                                        </p:attrNameLst>
                                      </p:cBhvr>
                                      <p:to>
                                        <p:strVal val="visible"/>
                                      </p:to>
                                    </p:set>
                                  </p:childTnLst>
                                </p:cTn>
                              </p:par>
                              <p:par>
                                <p:cTn id="363" presetID="1" presetClass="entr" presetSubtype="0" fill="hold" grpId="2" nodeType="withEffect">
                                  <p:stCondLst>
                                    <p:cond delay="0"/>
                                  </p:stCondLst>
                                  <p:childTnLst>
                                    <p:set>
                                      <p:cBhvr>
                                        <p:cTn id="364" dur="1" fill="hold">
                                          <p:stCondLst>
                                            <p:cond delay="0"/>
                                          </p:stCondLst>
                                        </p:cTn>
                                        <p:tgtEl>
                                          <p:spTgt spid="214"/>
                                        </p:tgtEl>
                                        <p:attrNameLst>
                                          <p:attrName>style.visibility</p:attrName>
                                        </p:attrNameLst>
                                      </p:cBhvr>
                                      <p:to>
                                        <p:strVal val="visible"/>
                                      </p:to>
                                    </p:set>
                                  </p:childTnLst>
                                </p:cTn>
                              </p:par>
                              <p:par>
                                <p:cTn id="365" presetID="1" presetClass="entr" presetSubtype="0" fill="hold" grpId="1" nodeType="withEffect">
                                  <p:stCondLst>
                                    <p:cond delay="0"/>
                                  </p:stCondLst>
                                  <p:childTnLst>
                                    <p:set>
                                      <p:cBhvr>
                                        <p:cTn id="366" dur="1" fill="hold">
                                          <p:stCondLst>
                                            <p:cond delay="0"/>
                                          </p:stCondLst>
                                        </p:cTn>
                                        <p:tgtEl>
                                          <p:spTgt spid="215"/>
                                        </p:tgtEl>
                                        <p:attrNameLst>
                                          <p:attrName>style.visibility</p:attrName>
                                        </p:attrNameLst>
                                      </p:cBhvr>
                                      <p:to>
                                        <p:strVal val="visible"/>
                                      </p:to>
                                    </p:set>
                                  </p:childTnLst>
                                </p:cTn>
                              </p:par>
                              <p:par>
                                <p:cTn id="367" presetID="1" presetClass="entr" presetSubtype="0" fill="hold" grpId="1" nodeType="withEffect">
                                  <p:stCondLst>
                                    <p:cond delay="0"/>
                                  </p:stCondLst>
                                  <p:childTnLst>
                                    <p:set>
                                      <p:cBhvr>
                                        <p:cTn id="368" dur="1" fill="hold">
                                          <p:stCondLst>
                                            <p:cond delay="0"/>
                                          </p:stCondLst>
                                        </p:cTn>
                                        <p:tgtEl>
                                          <p:spTgt spid="143"/>
                                        </p:tgtEl>
                                        <p:attrNameLst>
                                          <p:attrName>style.visibility</p:attrName>
                                        </p:attrNameLst>
                                      </p:cBhvr>
                                      <p:to>
                                        <p:strVal val="visible"/>
                                      </p:to>
                                    </p:set>
                                  </p:childTnLst>
                                </p:cTn>
                              </p:par>
                              <p:par>
                                <p:cTn id="369" presetID="1" presetClass="entr" presetSubtype="0" fill="hold" grpId="1" nodeType="withEffect">
                                  <p:stCondLst>
                                    <p:cond delay="0"/>
                                  </p:stCondLst>
                                  <p:childTnLst>
                                    <p:set>
                                      <p:cBhvr>
                                        <p:cTn id="370" dur="1" fill="hold">
                                          <p:stCondLst>
                                            <p:cond delay="0"/>
                                          </p:stCondLst>
                                        </p:cTn>
                                        <p:tgtEl>
                                          <p:spTgt spid="216"/>
                                        </p:tgtEl>
                                        <p:attrNameLst>
                                          <p:attrName>style.visibility</p:attrName>
                                        </p:attrNameLst>
                                      </p:cBhvr>
                                      <p:to>
                                        <p:strVal val="visible"/>
                                      </p:to>
                                    </p:set>
                                  </p:childTnLst>
                                </p:cTn>
                              </p:par>
                              <p:par>
                                <p:cTn id="371" presetID="1" presetClass="entr" presetSubtype="0" fill="hold" nodeType="withEffect">
                                  <p:stCondLst>
                                    <p:cond delay="0"/>
                                  </p:stCondLst>
                                  <p:childTnLst>
                                    <p:set>
                                      <p:cBhvr>
                                        <p:cTn id="372" dur="1" fill="hold">
                                          <p:stCondLst>
                                            <p:cond delay="0"/>
                                          </p:stCondLst>
                                        </p:cTn>
                                        <p:tgtEl>
                                          <p:spTgt spid="217"/>
                                        </p:tgtEl>
                                        <p:attrNameLst>
                                          <p:attrName>style.visibility</p:attrName>
                                        </p:attrNameLst>
                                      </p:cBhvr>
                                      <p:to>
                                        <p:strVal val="visible"/>
                                      </p:to>
                                    </p:set>
                                  </p:childTnLst>
                                </p:cTn>
                              </p:par>
                              <p:par>
                                <p:cTn id="373" presetID="1" presetClass="entr" presetSubtype="0" fill="hold" nodeType="withEffect">
                                  <p:stCondLst>
                                    <p:cond delay="0"/>
                                  </p:stCondLst>
                                  <p:childTnLst>
                                    <p:set>
                                      <p:cBhvr>
                                        <p:cTn id="374" dur="1" fill="hold">
                                          <p:stCondLst>
                                            <p:cond delay="0"/>
                                          </p:stCondLst>
                                        </p:cTn>
                                        <p:tgtEl>
                                          <p:spTgt spid="218"/>
                                        </p:tgtEl>
                                        <p:attrNameLst>
                                          <p:attrName>style.visibility</p:attrName>
                                        </p:attrNameLst>
                                      </p:cBhvr>
                                      <p:to>
                                        <p:strVal val="visible"/>
                                      </p:to>
                                    </p:set>
                                  </p:childTnLst>
                                </p:cTn>
                              </p:par>
                              <p:par>
                                <p:cTn id="375" presetID="1" presetClass="entr" presetSubtype="0" fill="hold" grpId="0" nodeType="withEffect">
                                  <p:stCondLst>
                                    <p:cond delay="0"/>
                                  </p:stCondLst>
                                  <p:childTnLst>
                                    <p:set>
                                      <p:cBhvr>
                                        <p:cTn id="376" dur="1" fill="hold">
                                          <p:stCondLst>
                                            <p:cond delay="0"/>
                                          </p:stCondLst>
                                        </p:cTn>
                                        <p:tgtEl>
                                          <p:spTgt spid="219"/>
                                        </p:tgtEl>
                                        <p:attrNameLst>
                                          <p:attrName>style.visibility</p:attrName>
                                        </p:attrNameLst>
                                      </p:cBhvr>
                                      <p:to>
                                        <p:strVal val="visible"/>
                                      </p:to>
                                    </p:set>
                                  </p:childTnLst>
                                </p:cTn>
                              </p:par>
                              <p:par>
                                <p:cTn id="377" presetID="1" presetClass="entr" presetSubtype="0" fill="hold" nodeType="withEffect">
                                  <p:stCondLst>
                                    <p:cond delay="0"/>
                                  </p:stCondLst>
                                  <p:childTnLst>
                                    <p:set>
                                      <p:cBhvr>
                                        <p:cTn id="378" dur="1" fill="hold">
                                          <p:stCondLst>
                                            <p:cond delay="0"/>
                                          </p:stCondLst>
                                        </p:cTn>
                                        <p:tgtEl>
                                          <p:spTgt spid="220"/>
                                        </p:tgtEl>
                                        <p:attrNameLst>
                                          <p:attrName>style.visibility</p:attrName>
                                        </p:attrNameLst>
                                      </p:cBhvr>
                                      <p:to>
                                        <p:strVal val="visible"/>
                                      </p:to>
                                    </p:set>
                                  </p:childTnLst>
                                </p:cTn>
                              </p:par>
                              <p:par>
                                <p:cTn id="379" presetID="1" presetClass="entr" presetSubtype="0" fill="hold" grpId="0" nodeType="withEffect">
                                  <p:stCondLst>
                                    <p:cond delay="0"/>
                                  </p:stCondLst>
                                  <p:childTnLst>
                                    <p:set>
                                      <p:cBhvr>
                                        <p:cTn id="380" dur="1" fill="hold">
                                          <p:stCondLst>
                                            <p:cond delay="0"/>
                                          </p:stCondLst>
                                        </p:cTn>
                                        <p:tgtEl>
                                          <p:spTgt spid="221"/>
                                        </p:tgtEl>
                                        <p:attrNameLst>
                                          <p:attrName>style.visibility</p:attrName>
                                        </p:attrNameLst>
                                      </p:cBhvr>
                                      <p:to>
                                        <p:strVal val="visible"/>
                                      </p:to>
                                    </p:set>
                                  </p:childTnLst>
                                </p:cTn>
                              </p:par>
                              <p:par>
                                <p:cTn id="381" presetID="1" presetClass="entr" presetSubtype="0" fill="hold" grpId="0" nodeType="withEffect">
                                  <p:stCondLst>
                                    <p:cond delay="0"/>
                                  </p:stCondLst>
                                  <p:childTnLst>
                                    <p:set>
                                      <p:cBhvr>
                                        <p:cTn id="382" dur="1" fill="hold">
                                          <p:stCondLst>
                                            <p:cond delay="0"/>
                                          </p:stCondLst>
                                        </p:cTn>
                                        <p:tgtEl>
                                          <p:spTgt spid="222"/>
                                        </p:tgtEl>
                                        <p:attrNameLst>
                                          <p:attrName>style.visibility</p:attrName>
                                        </p:attrNameLst>
                                      </p:cBhvr>
                                      <p:to>
                                        <p:strVal val="visible"/>
                                      </p:to>
                                    </p:set>
                                  </p:childTnLst>
                                </p:cTn>
                              </p:par>
                              <p:par>
                                <p:cTn id="383" presetID="1" presetClass="entr" presetSubtype="0" fill="hold" grpId="0" nodeType="withEffect">
                                  <p:stCondLst>
                                    <p:cond delay="0"/>
                                  </p:stCondLst>
                                  <p:childTnLst>
                                    <p:set>
                                      <p:cBhvr>
                                        <p:cTn id="384" dur="1" fill="hold">
                                          <p:stCondLst>
                                            <p:cond delay="0"/>
                                          </p:stCondLst>
                                        </p:cTn>
                                        <p:tgtEl>
                                          <p:spTgt spid="223"/>
                                        </p:tgtEl>
                                        <p:attrNameLst>
                                          <p:attrName>style.visibility</p:attrName>
                                        </p:attrNameLst>
                                      </p:cBhvr>
                                      <p:to>
                                        <p:strVal val="visible"/>
                                      </p:to>
                                    </p:set>
                                  </p:childTnLst>
                                </p:cTn>
                              </p:par>
                              <p:par>
                                <p:cTn id="385" presetID="1" presetClass="entr" presetSubtype="0" fill="hold" grpId="0" nodeType="withEffect">
                                  <p:stCondLst>
                                    <p:cond delay="0"/>
                                  </p:stCondLst>
                                  <p:childTnLst>
                                    <p:set>
                                      <p:cBhvr>
                                        <p:cTn id="386" dur="1" fill="hold">
                                          <p:stCondLst>
                                            <p:cond delay="0"/>
                                          </p:stCondLst>
                                        </p:cTn>
                                        <p:tgtEl>
                                          <p:spTgt spid="224"/>
                                        </p:tgtEl>
                                        <p:attrNameLst>
                                          <p:attrName>style.visibility</p:attrName>
                                        </p:attrNameLst>
                                      </p:cBhvr>
                                      <p:to>
                                        <p:strVal val="visible"/>
                                      </p:to>
                                    </p:set>
                                  </p:childTnLst>
                                </p:cTn>
                              </p:par>
                              <p:par>
                                <p:cTn id="387" presetID="1" presetClass="entr" presetSubtype="0" fill="hold" grpId="0" nodeType="withEffect">
                                  <p:stCondLst>
                                    <p:cond delay="0"/>
                                  </p:stCondLst>
                                  <p:childTnLst>
                                    <p:set>
                                      <p:cBhvr>
                                        <p:cTn id="388" dur="1" fill="hold">
                                          <p:stCondLst>
                                            <p:cond delay="0"/>
                                          </p:stCondLst>
                                        </p:cTn>
                                        <p:tgtEl>
                                          <p:spTgt spid="225"/>
                                        </p:tgtEl>
                                        <p:attrNameLst>
                                          <p:attrName>style.visibility</p:attrName>
                                        </p:attrNameLst>
                                      </p:cBhvr>
                                      <p:to>
                                        <p:strVal val="visible"/>
                                      </p:to>
                                    </p:set>
                                  </p:childTnLst>
                                </p:cTn>
                              </p:par>
                              <p:par>
                                <p:cTn id="389" presetID="1" presetClass="entr" presetSubtype="0" fill="hold" grpId="0" nodeType="withEffect">
                                  <p:stCondLst>
                                    <p:cond delay="0"/>
                                  </p:stCondLst>
                                  <p:childTnLst>
                                    <p:set>
                                      <p:cBhvr>
                                        <p:cTn id="390" dur="1" fill="hold">
                                          <p:stCondLst>
                                            <p:cond delay="0"/>
                                          </p:stCondLst>
                                        </p:cTn>
                                        <p:tgtEl>
                                          <p:spTgt spid="226"/>
                                        </p:tgtEl>
                                        <p:attrNameLst>
                                          <p:attrName>style.visibility</p:attrName>
                                        </p:attrNameLst>
                                      </p:cBhvr>
                                      <p:to>
                                        <p:strVal val="visible"/>
                                      </p:to>
                                    </p:set>
                                  </p:childTnLst>
                                </p:cTn>
                              </p:par>
                              <p:par>
                                <p:cTn id="391" presetID="1" presetClass="entr" presetSubtype="0" fill="hold" nodeType="withEffect">
                                  <p:stCondLst>
                                    <p:cond delay="0"/>
                                  </p:stCondLst>
                                  <p:childTnLst>
                                    <p:set>
                                      <p:cBhvr>
                                        <p:cTn id="392" dur="1" fill="hold">
                                          <p:stCondLst>
                                            <p:cond delay="0"/>
                                          </p:stCondLst>
                                        </p:cTn>
                                        <p:tgtEl>
                                          <p:spTgt spid="227"/>
                                        </p:tgtEl>
                                        <p:attrNameLst>
                                          <p:attrName>style.visibility</p:attrName>
                                        </p:attrNameLst>
                                      </p:cBhvr>
                                      <p:to>
                                        <p:strVal val="visible"/>
                                      </p:to>
                                    </p:set>
                                  </p:childTnLst>
                                </p:cTn>
                              </p:par>
                              <p:par>
                                <p:cTn id="393" presetID="1" presetClass="entr" presetSubtype="0" fill="hold" nodeType="withEffect">
                                  <p:stCondLst>
                                    <p:cond delay="0"/>
                                  </p:stCondLst>
                                  <p:childTnLst>
                                    <p:set>
                                      <p:cBhvr>
                                        <p:cTn id="394" dur="1" fill="hold">
                                          <p:stCondLst>
                                            <p:cond delay="0"/>
                                          </p:stCondLst>
                                        </p:cTn>
                                        <p:tgtEl>
                                          <p:spTgt spid="228"/>
                                        </p:tgtEl>
                                        <p:attrNameLst>
                                          <p:attrName>style.visibility</p:attrName>
                                        </p:attrNameLst>
                                      </p:cBhvr>
                                      <p:to>
                                        <p:strVal val="visible"/>
                                      </p:to>
                                    </p:set>
                                  </p:childTnLst>
                                </p:cTn>
                              </p:par>
                              <p:par>
                                <p:cTn id="395" presetID="1" presetClass="entr" presetSubtype="0" fill="hold" grpId="0" nodeType="withEffect">
                                  <p:stCondLst>
                                    <p:cond delay="0"/>
                                  </p:stCondLst>
                                  <p:childTnLst>
                                    <p:set>
                                      <p:cBhvr>
                                        <p:cTn id="396" dur="1" fill="hold">
                                          <p:stCondLst>
                                            <p:cond delay="0"/>
                                          </p:stCondLst>
                                        </p:cTn>
                                        <p:tgtEl>
                                          <p:spTgt spid="229"/>
                                        </p:tgtEl>
                                        <p:attrNameLst>
                                          <p:attrName>style.visibility</p:attrName>
                                        </p:attrNameLst>
                                      </p:cBhvr>
                                      <p:to>
                                        <p:strVal val="visible"/>
                                      </p:to>
                                    </p:set>
                                  </p:childTnLst>
                                </p:cTn>
                              </p:par>
                              <p:par>
                                <p:cTn id="397" presetID="1" presetClass="entr" presetSubtype="0" fill="hold" grpId="1" nodeType="withEffect">
                                  <p:stCondLst>
                                    <p:cond delay="0"/>
                                  </p:stCondLst>
                                  <p:childTnLst>
                                    <p:set>
                                      <p:cBhvr>
                                        <p:cTn id="398" dur="1" fill="hold">
                                          <p:stCondLst>
                                            <p:cond delay="0"/>
                                          </p:stCondLst>
                                        </p:cTn>
                                        <p:tgtEl>
                                          <p:spTgt spid="231"/>
                                        </p:tgtEl>
                                        <p:attrNameLst>
                                          <p:attrName>style.visibility</p:attrName>
                                        </p:attrNameLst>
                                      </p:cBhvr>
                                      <p:to>
                                        <p:strVal val="visible"/>
                                      </p:to>
                                    </p:set>
                                  </p:childTnLst>
                                </p:cTn>
                              </p:par>
                              <p:par>
                                <p:cTn id="399" presetID="1" presetClass="entr" presetSubtype="0" fill="hold" grpId="2" nodeType="withEffect">
                                  <p:stCondLst>
                                    <p:cond delay="0"/>
                                  </p:stCondLst>
                                  <p:childTnLst>
                                    <p:set>
                                      <p:cBhvr>
                                        <p:cTn id="400" dur="1" fill="hold">
                                          <p:stCondLst>
                                            <p:cond delay="0"/>
                                          </p:stCondLst>
                                        </p:cTn>
                                        <p:tgtEl>
                                          <p:spTgt spid="232"/>
                                        </p:tgtEl>
                                        <p:attrNameLst>
                                          <p:attrName>style.visibility</p:attrName>
                                        </p:attrNameLst>
                                      </p:cBhvr>
                                      <p:to>
                                        <p:strVal val="visible"/>
                                      </p:to>
                                    </p:set>
                                  </p:childTnLst>
                                </p:cTn>
                              </p:par>
                              <p:par>
                                <p:cTn id="401" presetID="1" presetClass="entr" presetSubtype="0" fill="hold" grpId="1" nodeType="withEffect">
                                  <p:stCondLst>
                                    <p:cond delay="0"/>
                                  </p:stCondLst>
                                  <p:childTnLst>
                                    <p:set>
                                      <p:cBhvr>
                                        <p:cTn id="402" dur="1" fill="hold">
                                          <p:stCondLst>
                                            <p:cond delay="0"/>
                                          </p:stCondLst>
                                        </p:cTn>
                                        <p:tgtEl>
                                          <p:spTgt spid="233"/>
                                        </p:tgtEl>
                                        <p:attrNameLst>
                                          <p:attrName>style.visibility</p:attrName>
                                        </p:attrNameLst>
                                      </p:cBhvr>
                                      <p:to>
                                        <p:strVal val="visible"/>
                                      </p:to>
                                    </p:set>
                                  </p:childTnLst>
                                </p:cTn>
                              </p:par>
                              <p:par>
                                <p:cTn id="403" presetID="1" presetClass="entr" presetSubtype="0" fill="hold" nodeType="withEffect">
                                  <p:stCondLst>
                                    <p:cond delay="0"/>
                                  </p:stCondLst>
                                  <p:childTnLst>
                                    <p:set>
                                      <p:cBhvr>
                                        <p:cTn id="404" dur="1" fill="hold">
                                          <p:stCondLst>
                                            <p:cond delay="0"/>
                                          </p:stCondLst>
                                        </p:cTn>
                                        <p:tgtEl>
                                          <p:spTgt spid="234"/>
                                        </p:tgtEl>
                                        <p:attrNameLst>
                                          <p:attrName>style.visibility</p:attrName>
                                        </p:attrNameLst>
                                      </p:cBhvr>
                                      <p:to>
                                        <p:strVal val="visible"/>
                                      </p:to>
                                    </p:set>
                                  </p:childTnLst>
                                </p:cTn>
                              </p:par>
                              <p:par>
                                <p:cTn id="405" presetID="1" presetClass="entr" presetSubtype="0" fill="hold" nodeType="withEffect">
                                  <p:stCondLst>
                                    <p:cond delay="0"/>
                                  </p:stCondLst>
                                  <p:childTnLst>
                                    <p:set>
                                      <p:cBhvr>
                                        <p:cTn id="406" dur="1" fill="hold">
                                          <p:stCondLst>
                                            <p:cond delay="0"/>
                                          </p:stCondLst>
                                        </p:cTn>
                                        <p:tgtEl>
                                          <p:spTgt spid="237"/>
                                        </p:tgtEl>
                                        <p:attrNameLst>
                                          <p:attrName>style.visibility</p:attrName>
                                        </p:attrNameLst>
                                      </p:cBhvr>
                                      <p:to>
                                        <p:strVal val="visible"/>
                                      </p:to>
                                    </p:set>
                                  </p:childTnLst>
                                </p:cTn>
                              </p:par>
                              <p:par>
                                <p:cTn id="407" presetID="1" presetClass="entr" presetSubtype="0" fill="hold" nodeType="withEffect">
                                  <p:stCondLst>
                                    <p:cond delay="0"/>
                                  </p:stCondLst>
                                  <p:childTnLst>
                                    <p:set>
                                      <p:cBhvr>
                                        <p:cTn id="408" dur="1" fill="hold">
                                          <p:stCondLst>
                                            <p:cond delay="0"/>
                                          </p:stCondLst>
                                        </p:cTn>
                                        <p:tgtEl>
                                          <p:spTgt spid="240"/>
                                        </p:tgtEl>
                                        <p:attrNameLst>
                                          <p:attrName>style.visibility</p:attrName>
                                        </p:attrNameLst>
                                      </p:cBhvr>
                                      <p:to>
                                        <p:strVal val="visible"/>
                                      </p:to>
                                    </p:set>
                                  </p:childTnLst>
                                </p:cTn>
                              </p:par>
                              <p:par>
                                <p:cTn id="409" presetID="1" presetClass="entr" presetSubtype="0" fill="hold" nodeType="withEffect">
                                  <p:stCondLst>
                                    <p:cond delay="0"/>
                                  </p:stCondLst>
                                  <p:childTnLst>
                                    <p:set>
                                      <p:cBhvr>
                                        <p:cTn id="410" dur="1" fill="hold">
                                          <p:stCondLst>
                                            <p:cond delay="0"/>
                                          </p:stCondLst>
                                        </p:cTn>
                                        <p:tgtEl>
                                          <p:spTgt spid="243"/>
                                        </p:tgtEl>
                                        <p:attrNameLst>
                                          <p:attrName>style.visibility</p:attrName>
                                        </p:attrNameLst>
                                      </p:cBhvr>
                                      <p:to>
                                        <p:strVal val="visible"/>
                                      </p:to>
                                    </p:set>
                                  </p:childTnLst>
                                </p:cTn>
                              </p:par>
                              <p:par>
                                <p:cTn id="411" presetID="1" presetClass="entr" presetSubtype="0" fill="hold" grpId="2" nodeType="withEffect">
                                  <p:stCondLst>
                                    <p:cond delay="0"/>
                                  </p:stCondLst>
                                  <p:childTnLst>
                                    <p:set>
                                      <p:cBhvr>
                                        <p:cTn id="412" dur="1" fill="hold">
                                          <p:stCondLst>
                                            <p:cond delay="0"/>
                                          </p:stCondLst>
                                        </p:cTn>
                                        <p:tgtEl>
                                          <p:spTgt spid="246"/>
                                        </p:tgtEl>
                                        <p:attrNameLst>
                                          <p:attrName>style.visibility</p:attrName>
                                        </p:attrNameLst>
                                      </p:cBhvr>
                                      <p:to>
                                        <p:strVal val="visible"/>
                                      </p:to>
                                    </p:set>
                                  </p:childTnLst>
                                </p:cTn>
                              </p:par>
                              <p:par>
                                <p:cTn id="413" presetID="1" presetClass="entr" presetSubtype="0" fill="hold" nodeType="withEffect">
                                  <p:stCondLst>
                                    <p:cond delay="0"/>
                                  </p:stCondLst>
                                  <p:childTnLst>
                                    <p:set>
                                      <p:cBhvr>
                                        <p:cTn id="414" dur="1" fill="hold">
                                          <p:stCondLst>
                                            <p:cond delay="0"/>
                                          </p:stCondLst>
                                        </p:cTn>
                                        <p:tgtEl>
                                          <p:spTgt spid="247"/>
                                        </p:tgtEl>
                                        <p:attrNameLst>
                                          <p:attrName>style.visibility</p:attrName>
                                        </p:attrNameLst>
                                      </p:cBhvr>
                                      <p:to>
                                        <p:strVal val="visible"/>
                                      </p:to>
                                    </p:set>
                                  </p:childTnLst>
                                </p:cTn>
                              </p:par>
                              <p:par>
                                <p:cTn id="415" presetID="1" presetClass="entr" presetSubtype="0" fill="hold" nodeType="withEffect">
                                  <p:stCondLst>
                                    <p:cond delay="0"/>
                                  </p:stCondLst>
                                  <p:childTnLst>
                                    <p:set>
                                      <p:cBhvr>
                                        <p:cTn id="416" dur="1" fill="hold">
                                          <p:stCondLst>
                                            <p:cond delay="0"/>
                                          </p:stCondLst>
                                        </p:cTn>
                                        <p:tgtEl>
                                          <p:spTgt spid="250"/>
                                        </p:tgtEl>
                                        <p:attrNameLst>
                                          <p:attrName>style.visibility</p:attrName>
                                        </p:attrNameLst>
                                      </p:cBhvr>
                                      <p:to>
                                        <p:strVal val="visible"/>
                                      </p:to>
                                    </p:set>
                                  </p:childTnLst>
                                </p:cTn>
                              </p:par>
                              <p:par>
                                <p:cTn id="417" presetID="1" presetClass="entr" presetSubtype="0" fill="hold" nodeType="withEffect">
                                  <p:stCondLst>
                                    <p:cond delay="0"/>
                                  </p:stCondLst>
                                  <p:childTnLst>
                                    <p:set>
                                      <p:cBhvr>
                                        <p:cTn id="418" dur="1" fill="hold">
                                          <p:stCondLst>
                                            <p:cond delay="0"/>
                                          </p:stCondLst>
                                        </p:cTn>
                                        <p:tgtEl>
                                          <p:spTgt spid="253"/>
                                        </p:tgtEl>
                                        <p:attrNameLst>
                                          <p:attrName>style.visibility</p:attrName>
                                        </p:attrNameLst>
                                      </p:cBhvr>
                                      <p:to>
                                        <p:strVal val="visible"/>
                                      </p:to>
                                    </p:set>
                                  </p:childTnLst>
                                </p:cTn>
                              </p:par>
                              <p:par>
                                <p:cTn id="419" presetID="1" presetClass="entr" presetSubtype="0" fill="hold" nodeType="withEffect">
                                  <p:stCondLst>
                                    <p:cond delay="0"/>
                                  </p:stCondLst>
                                  <p:childTnLst>
                                    <p:set>
                                      <p:cBhvr>
                                        <p:cTn id="420" dur="1" fill="hold">
                                          <p:stCondLst>
                                            <p:cond delay="0"/>
                                          </p:stCondLst>
                                        </p:cTn>
                                        <p:tgtEl>
                                          <p:spTgt spid="256"/>
                                        </p:tgtEl>
                                        <p:attrNameLst>
                                          <p:attrName>style.visibility</p:attrName>
                                        </p:attrNameLst>
                                      </p:cBhvr>
                                      <p:to>
                                        <p:strVal val="visible"/>
                                      </p:to>
                                    </p:set>
                                  </p:childTnLst>
                                </p:cTn>
                              </p:par>
                              <p:par>
                                <p:cTn id="421" presetID="1" presetClass="entr" presetSubtype="0" fill="hold" nodeType="withEffect">
                                  <p:stCondLst>
                                    <p:cond delay="0"/>
                                  </p:stCondLst>
                                  <p:childTnLst>
                                    <p:set>
                                      <p:cBhvr>
                                        <p:cTn id="422" dur="1" fill="hold">
                                          <p:stCondLst>
                                            <p:cond delay="0"/>
                                          </p:stCondLst>
                                        </p:cTn>
                                        <p:tgtEl>
                                          <p:spTgt spid="259"/>
                                        </p:tgtEl>
                                        <p:attrNameLst>
                                          <p:attrName>style.visibility</p:attrName>
                                        </p:attrNameLst>
                                      </p:cBhvr>
                                      <p:to>
                                        <p:strVal val="visible"/>
                                      </p:to>
                                    </p:set>
                                  </p:childTnLst>
                                </p:cTn>
                              </p:par>
                              <p:par>
                                <p:cTn id="423" presetID="1" presetClass="entr" presetSubtype="0" fill="hold" nodeType="withEffect">
                                  <p:stCondLst>
                                    <p:cond delay="0"/>
                                  </p:stCondLst>
                                  <p:childTnLst>
                                    <p:set>
                                      <p:cBhvr>
                                        <p:cTn id="424" dur="1" fill="hold">
                                          <p:stCondLst>
                                            <p:cond delay="0"/>
                                          </p:stCondLst>
                                        </p:cTn>
                                        <p:tgtEl>
                                          <p:spTgt spid="262"/>
                                        </p:tgtEl>
                                        <p:attrNameLst>
                                          <p:attrName>style.visibility</p:attrName>
                                        </p:attrNameLst>
                                      </p:cBhvr>
                                      <p:to>
                                        <p:strVal val="visible"/>
                                      </p:to>
                                    </p:set>
                                  </p:childTnLst>
                                </p:cTn>
                              </p:par>
                              <p:par>
                                <p:cTn id="425" presetID="1" presetClass="entr" presetSubtype="0" fill="hold" nodeType="withEffect">
                                  <p:stCondLst>
                                    <p:cond delay="0"/>
                                  </p:stCondLst>
                                  <p:childTnLst>
                                    <p:set>
                                      <p:cBhvr>
                                        <p:cTn id="426" dur="1" fill="hold">
                                          <p:stCondLst>
                                            <p:cond delay="0"/>
                                          </p:stCondLst>
                                        </p:cTn>
                                        <p:tgtEl>
                                          <p:spTgt spid="265"/>
                                        </p:tgtEl>
                                        <p:attrNameLst>
                                          <p:attrName>style.visibility</p:attrName>
                                        </p:attrNameLst>
                                      </p:cBhvr>
                                      <p:to>
                                        <p:strVal val="visible"/>
                                      </p:to>
                                    </p:set>
                                  </p:childTnLst>
                                </p:cTn>
                              </p:par>
                              <p:par>
                                <p:cTn id="427" presetID="1" presetClass="entr" presetSubtype="0" fill="hold" nodeType="withEffect">
                                  <p:stCondLst>
                                    <p:cond delay="0"/>
                                  </p:stCondLst>
                                  <p:childTnLst>
                                    <p:set>
                                      <p:cBhvr>
                                        <p:cTn id="428" dur="1" fill="hold">
                                          <p:stCondLst>
                                            <p:cond delay="0"/>
                                          </p:stCondLst>
                                        </p:cTn>
                                        <p:tgtEl>
                                          <p:spTgt spid="268"/>
                                        </p:tgtEl>
                                        <p:attrNameLst>
                                          <p:attrName>style.visibility</p:attrName>
                                        </p:attrNameLst>
                                      </p:cBhvr>
                                      <p:to>
                                        <p:strVal val="visible"/>
                                      </p:to>
                                    </p:set>
                                  </p:childTnLst>
                                </p:cTn>
                              </p:par>
                              <p:par>
                                <p:cTn id="429" presetID="1" presetClass="entr" presetSubtype="0" fill="hold" nodeType="withEffect">
                                  <p:stCondLst>
                                    <p:cond delay="0"/>
                                  </p:stCondLst>
                                  <p:childTnLst>
                                    <p:set>
                                      <p:cBhvr>
                                        <p:cTn id="430" dur="1" fill="hold">
                                          <p:stCondLst>
                                            <p:cond delay="0"/>
                                          </p:stCondLst>
                                        </p:cTn>
                                        <p:tgtEl>
                                          <p:spTgt spid="271"/>
                                        </p:tgtEl>
                                        <p:attrNameLst>
                                          <p:attrName>style.visibility</p:attrName>
                                        </p:attrNameLst>
                                      </p:cBhvr>
                                      <p:to>
                                        <p:strVal val="visible"/>
                                      </p:to>
                                    </p:set>
                                  </p:childTnLst>
                                </p:cTn>
                              </p:par>
                              <p:par>
                                <p:cTn id="431" presetID="1" presetClass="entr" presetSubtype="0" fill="hold" nodeType="withEffect">
                                  <p:stCondLst>
                                    <p:cond delay="0"/>
                                  </p:stCondLst>
                                  <p:childTnLst>
                                    <p:set>
                                      <p:cBhvr>
                                        <p:cTn id="432" dur="1" fill="hold">
                                          <p:stCondLst>
                                            <p:cond delay="0"/>
                                          </p:stCondLst>
                                        </p:cTn>
                                        <p:tgtEl>
                                          <p:spTgt spid="274"/>
                                        </p:tgtEl>
                                        <p:attrNameLst>
                                          <p:attrName>style.visibility</p:attrName>
                                        </p:attrNameLst>
                                      </p:cBhvr>
                                      <p:to>
                                        <p:strVal val="visible"/>
                                      </p:to>
                                    </p:set>
                                  </p:childTnLst>
                                </p:cTn>
                              </p:par>
                              <p:par>
                                <p:cTn id="433" presetID="1" presetClass="entr" presetSubtype="0" fill="hold" nodeType="withEffect">
                                  <p:stCondLst>
                                    <p:cond delay="0"/>
                                  </p:stCondLst>
                                  <p:childTnLst>
                                    <p:set>
                                      <p:cBhvr>
                                        <p:cTn id="434" dur="1" fill="hold">
                                          <p:stCondLst>
                                            <p:cond delay="0"/>
                                          </p:stCondLst>
                                        </p:cTn>
                                        <p:tgtEl>
                                          <p:spTgt spid="277"/>
                                        </p:tgtEl>
                                        <p:attrNameLst>
                                          <p:attrName>style.visibility</p:attrName>
                                        </p:attrNameLst>
                                      </p:cBhvr>
                                      <p:to>
                                        <p:strVal val="visible"/>
                                      </p:to>
                                    </p:set>
                                  </p:childTnLst>
                                </p:cTn>
                              </p:par>
                              <p:par>
                                <p:cTn id="435" presetID="1" presetClass="entr" presetSubtype="0" fill="hold" nodeType="withEffect">
                                  <p:stCondLst>
                                    <p:cond delay="0"/>
                                  </p:stCondLst>
                                  <p:childTnLst>
                                    <p:set>
                                      <p:cBhvr>
                                        <p:cTn id="436" dur="1" fill="hold">
                                          <p:stCondLst>
                                            <p:cond delay="0"/>
                                          </p:stCondLst>
                                        </p:cTn>
                                        <p:tgtEl>
                                          <p:spTgt spid="280"/>
                                        </p:tgtEl>
                                        <p:attrNameLst>
                                          <p:attrName>style.visibility</p:attrName>
                                        </p:attrNameLst>
                                      </p:cBhvr>
                                      <p:to>
                                        <p:strVal val="visible"/>
                                      </p:to>
                                    </p:set>
                                  </p:childTnLst>
                                </p:cTn>
                              </p:par>
                              <p:par>
                                <p:cTn id="437" presetID="1" presetClass="entr" presetSubtype="0" fill="hold" nodeType="withEffect">
                                  <p:stCondLst>
                                    <p:cond delay="0"/>
                                  </p:stCondLst>
                                  <p:childTnLst>
                                    <p:set>
                                      <p:cBhvr>
                                        <p:cTn id="438" dur="1" fill="hold">
                                          <p:stCondLst>
                                            <p:cond delay="0"/>
                                          </p:stCondLst>
                                        </p:cTn>
                                        <p:tgtEl>
                                          <p:spTgt spid="283"/>
                                        </p:tgtEl>
                                        <p:attrNameLst>
                                          <p:attrName>style.visibility</p:attrName>
                                        </p:attrNameLst>
                                      </p:cBhvr>
                                      <p:to>
                                        <p:strVal val="visible"/>
                                      </p:to>
                                    </p:set>
                                  </p:childTnLst>
                                </p:cTn>
                              </p:par>
                              <p:par>
                                <p:cTn id="439" presetID="1" presetClass="entr" presetSubtype="0" fill="hold" nodeType="withEffect">
                                  <p:stCondLst>
                                    <p:cond delay="0"/>
                                  </p:stCondLst>
                                  <p:childTnLst>
                                    <p:set>
                                      <p:cBhvr>
                                        <p:cTn id="440" dur="1" fill="hold">
                                          <p:stCondLst>
                                            <p:cond delay="0"/>
                                          </p:stCondLst>
                                        </p:cTn>
                                        <p:tgtEl>
                                          <p:spTgt spid="286"/>
                                        </p:tgtEl>
                                        <p:attrNameLst>
                                          <p:attrName>style.visibility</p:attrName>
                                        </p:attrNameLst>
                                      </p:cBhvr>
                                      <p:to>
                                        <p:strVal val="visible"/>
                                      </p:to>
                                    </p:set>
                                  </p:childTnLst>
                                </p:cTn>
                              </p:par>
                              <p:par>
                                <p:cTn id="441" presetID="1" presetClass="entr" presetSubtype="0" fill="hold" nodeType="withEffect">
                                  <p:stCondLst>
                                    <p:cond delay="0"/>
                                  </p:stCondLst>
                                  <p:childTnLst>
                                    <p:set>
                                      <p:cBhvr>
                                        <p:cTn id="442" dur="1" fill="hold">
                                          <p:stCondLst>
                                            <p:cond delay="0"/>
                                          </p:stCondLst>
                                        </p:cTn>
                                        <p:tgtEl>
                                          <p:spTgt spid="289"/>
                                        </p:tgtEl>
                                        <p:attrNameLst>
                                          <p:attrName>style.visibility</p:attrName>
                                        </p:attrNameLst>
                                      </p:cBhvr>
                                      <p:to>
                                        <p:strVal val="visible"/>
                                      </p:to>
                                    </p:set>
                                  </p:childTnLst>
                                </p:cTn>
                              </p:par>
                              <p:par>
                                <p:cTn id="443" presetID="1" presetClass="entr" presetSubtype="0" fill="hold" nodeType="withEffect">
                                  <p:stCondLst>
                                    <p:cond delay="0"/>
                                  </p:stCondLst>
                                  <p:childTnLst>
                                    <p:set>
                                      <p:cBhvr>
                                        <p:cTn id="444" dur="1" fill="hold">
                                          <p:stCondLst>
                                            <p:cond delay="0"/>
                                          </p:stCondLst>
                                        </p:cTn>
                                        <p:tgtEl>
                                          <p:spTgt spid="292"/>
                                        </p:tgtEl>
                                        <p:attrNameLst>
                                          <p:attrName>style.visibility</p:attrName>
                                        </p:attrNameLst>
                                      </p:cBhvr>
                                      <p:to>
                                        <p:strVal val="visible"/>
                                      </p:to>
                                    </p:set>
                                  </p:childTnLst>
                                </p:cTn>
                              </p:par>
                              <p:par>
                                <p:cTn id="445" presetID="1" presetClass="entr" presetSubtype="0" fill="hold" nodeType="withEffect">
                                  <p:stCondLst>
                                    <p:cond delay="0"/>
                                  </p:stCondLst>
                                  <p:childTnLst>
                                    <p:set>
                                      <p:cBhvr>
                                        <p:cTn id="446" dur="1" fill="hold">
                                          <p:stCondLst>
                                            <p:cond delay="0"/>
                                          </p:stCondLst>
                                        </p:cTn>
                                        <p:tgtEl>
                                          <p:spTgt spid="295"/>
                                        </p:tgtEl>
                                        <p:attrNameLst>
                                          <p:attrName>style.visibility</p:attrName>
                                        </p:attrNameLst>
                                      </p:cBhvr>
                                      <p:to>
                                        <p:strVal val="visible"/>
                                      </p:to>
                                    </p:set>
                                  </p:childTnLst>
                                </p:cTn>
                              </p:par>
                              <p:par>
                                <p:cTn id="447" presetID="1" presetClass="entr" presetSubtype="0" fill="hold" nodeType="withEffect">
                                  <p:stCondLst>
                                    <p:cond delay="0"/>
                                  </p:stCondLst>
                                  <p:childTnLst>
                                    <p:set>
                                      <p:cBhvr>
                                        <p:cTn id="448" dur="1" fill="hold">
                                          <p:stCondLst>
                                            <p:cond delay="0"/>
                                          </p:stCondLst>
                                        </p:cTn>
                                        <p:tgtEl>
                                          <p:spTgt spid="298"/>
                                        </p:tgtEl>
                                        <p:attrNameLst>
                                          <p:attrName>style.visibility</p:attrName>
                                        </p:attrNameLst>
                                      </p:cBhvr>
                                      <p:to>
                                        <p:strVal val="visible"/>
                                      </p:to>
                                    </p:set>
                                  </p:childTnLst>
                                </p:cTn>
                              </p:par>
                              <p:par>
                                <p:cTn id="449" presetID="1" presetClass="entr" presetSubtype="0" fill="hold" nodeType="withEffect">
                                  <p:stCondLst>
                                    <p:cond delay="0"/>
                                  </p:stCondLst>
                                  <p:childTnLst>
                                    <p:set>
                                      <p:cBhvr>
                                        <p:cTn id="450" dur="1" fill="hold">
                                          <p:stCondLst>
                                            <p:cond delay="0"/>
                                          </p:stCondLst>
                                        </p:cTn>
                                        <p:tgtEl>
                                          <p:spTgt spid="301"/>
                                        </p:tgtEl>
                                        <p:attrNameLst>
                                          <p:attrName>style.visibility</p:attrName>
                                        </p:attrNameLst>
                                      </p:cBhvr>
                                      <p:to>
                                        <p:strVal val="visible"/>
                                      </p:to>
                                    </p:set>
                                  </p:childTnLst>
                                </p:cTn>
                              </p:par>
                              <p:par>
                                <p:cTn id="451" presetID="1" presetClass="entr" presetSubtype="0" fill="hold" nodeType="withEffect">
                                  <p:stCondLst>
                                    <p:cond delay="0"/>
                                  </p:stCondLst>
                                  <p:childTnLst>
                                    <p:set>
                                      <p:cBhvr>
                                        <p:cTn id="452" dur="1" fill="hold">
                                          <p:stCondLst>
                                            <p:cond delay="0"/>
                                          </p:stCondLst>
                                        </p:cTn>
                                        <p:tgtEl>
                                          <p:spTgt spid="304"/>
                                        </p:tgtEl>
                                        <p:attrNameLst>
                                          <p:attrName>style.visibility</p:attrName>
                                        </p:attrNameLst>
                                      </p:cBhvr>
                                      <p:to>
                                        <p:strVal val="visible"/>
                                      </p:to>
                                    </p:set>
                                  </p:childTnLst>
                                </p:cTn>
                              </p:par>
                              <p:par>
                                <p:cTn id="453" presetID="1" presetClass="entr" presetSubtype="0" fill="hold" nodeType="withEffect">
                                  <p:stCondLst>
                                    <p:cond delay="0"/>
                                  </p:stCondLst>
                                  <p:childTnLst>
                                    <p:set>
                                      <p:cBhvr>
                                        <p:cTn id="454" dur="1" fill="hold">
                                          <p:stCondLst>
                                            <p:cond delay="0"/>
                                          </p:stCondLst>
                                        </p:cTn>
                                        <p:tgtEl>
                                          <p:spTgt spid="307"/>
                                        </p:tgtEl>
                                        <p:attrNameLst>
                                          <p:attrName>style.visibility</p:attrName>
                                        </p:attrNameLst>
                                      </p:cBhvr>
                                      <p:to>
                                        <p:strVal val="visible"/>
                                      </p:to>
                                    </p:set>
                                  </p:childTnLst>
                                </p:cTn>
                              </p:par>
                              <p:par>
                                <p:cTn id="455" presetID="1" presetClass="entr" presetSubtype="0" fill="hold" nodeType="withEffect">
                                  <p:stCondLst>
                                    <p:cond delay="0"/>
                                  </p:stCondLst>
                                  <p:childTnLst>
                                    <p:set>
                                      <p:cBhvr>
                                        <p:cTn id="456" dur="1" fill="hold">
                                          <p:stCondLst>
                                            <p:cond delay="0"/>
                                          </p:stCondLst>
                                        </p:cTn>
                                        <p:tgtEl>
                                          <p:spTgt spid="310"/>
                                        </p:tgtEl>
                                        <p:attrNameLst>
                                          <p:attrName>style.visibility</p:attrName>
                                        </p:attrNameLst>
                                      </p:cBhvr>
                                      <p:to>
                                        <p:strVal val="visible"/>
                                      </p:to>
                                    </p:set>
                                  </p:childTnLst>
                                </p:cTn>
                              </p:par>
                              <p:par>
                                <p:cTn id="457" presetID="1" presetClass="entr" presetSubtype="0" fill="hold" nodeType="withEffect">
                                  <p:stCondLst>
                                    <p:cond delay="0"/>
                                  </p:stCondLst>
                                  <p:childTnLst>
                                    <p:set>
                                      <p:cBhvr>
                                        <p:cTn id="458" dur="1" fill="hold">
                                          <p:stCondLst>
                                            <p:cond delay="0"/>
                                          </p:stCondLst>
                                        </p:cTn>
                                        <p:tgtEl>
                                          <p:spTgt spid="313"/>
                                        </p:tgtEl>
                                        <p:attrNameLst>
                                          <p:attrName>style.visibility</p:attrName>
                                        </p:attrNameLst>
                                      </p:cBhvr>
                                      <p:to>
                                        <p:strVal val="visible"/>
                                      </p:to>
                                    </p:set>
                                  </p:childTnLst>
                                </p:cTn>
                              </p:par>
                              <p:par>
                                <p:cTn id="459" presetID="1" presetClass="entr" presetSubtype="0" fill="hold" nodeType="withEffect">
                                  <p:stCondLst>
                                    <p:cond delay="0"/>
                                  </p:stCondLst>
                                  <p:childTnLst>
                                    <p:set>
                                      <p:cBhvr>
                                        <p:cTn id="460" dur="1" fill="hold">
                                          <p:stCondLst>
                                            <p:cond delay="0"/>
                                          </p:stCondLst>
                                        </p:cTn>
                                        <p:tgtEl>
                                          <p:spTgt spid="316"/>
                                        </p:tgtEl>
                                        <p:attrNameLst>
                                          <p:attrName>style.visibility</p:attrName>
                                        </p:attrNameLst>
                                      </p:cBhvr>
                                      <p:to>
                                        <p:strVal val="visible"/>
                                      </p:to>
                                    </p:set>
                                  </p:childTnLst>
                                </p:cTn>
                              </p:par>
                              <p:par>
                                <p:cTn id="461" presetID="1" presetClass="entr" presetSubtype="0" fill="hold" nodeType="withEffect">
                                  <p:stCondLst>
                                    <p:cond delay="0"/>
                                  </p:stCondLst>
                                  <p:childTnLst>
                                    <p:set>
                                      <p:cBhvr>
                                        <p:cTn id="462" dur="1" fill="hold">
                                          <p:stCondLst>
                                            <p:cond delay="0"/>
                                          </p:stCondLst>
                                        </p:cTn>
                                        <p:tgtEl>
                                          <p:spTgt spid="317"/>
                                        </p:tgtEl>
                                        <p:attrNameLst>
                                          <p:attrName>style.visibility</p:attrName>
                                        </p:attrNameLst>
                                      </p:cBhvr>
                                      <p:to>
                                        <p:strVal val="visible"/>
                                      </p:to>
                                    </p:set>
                                  </p:childTnLst>
                                </p:cTn>
                              </p:par>
                              <p:par>
                                <p:cTn id="463" presetID="1" presetClass="entr" presetSubtype="0" fill="hold" nodeType="withEffect">
                                  <p:stCondLst>
                                    <p:cond delay="0"/>
                                  </p:stCondLst>
                                  <p:childTnLst>
                                    <p:set>
                                      <p:cBhvr>
                                        <p:cTn id="464" dur="1" fill="hold">
                                          <p:stCondLst>
                                            <p:cond delay="0"/>
                                          </p:stCondLst>
                                        </p:cTn>
                                        <p:tgtEl>
                                          <p:spTgt spid="318"/>
                                        </p:tgtEl>
                                        <p:attrNameLst>
                                          <p:attrName>style.visibility</p:attrName>
                                        </p:attrNameLst>
                                      </p:cBhvr>
                                      <p:to>
                                        <p:strVal val="visible"/>
                                      </p:to>
                                    </p:set>
                                  </p:childTnLst>
                                </p:cTn>
                              </p:par>
                              <p:par>
                                <p:cTn id="465" presetID="1" presetClass="entr" presetSubtype="0" fill="hold" grpId="2" nodeType="withEffect">
                                  <p:stCondLst>
                                    <p:cond delay="0"/>
                                  </p:stCondLst>
                                  <p:childTnLst>
                                    <p:set>
                                      <p:cBhvr>
                                        <p:cTn id="466" dur="1" fill="hold">
                                          <p:stCondLst>
                                            <p:cond delay="0"/>
                                          </p:stCondLst>
                                        </p:cTn>
                                        <p:tgtEl>
                                          <p:spTgt spid="319"/>
                                        </p:tgtEl>
                                        <p:attrNameLst>
                                          <p:attrName>style.visibility</p:attrName>
                                        </p:attrNameLst>
                                      </p:cBhvr>
                                      <p:to>
                                        <p:strVal val="visible"/>
                                      </p:to>
                                    </p:set>
                                  </p:childTnLst>
                                </p:cTn>
                              </p:par>
                              <p:par>
                                <p:cTn id="467" presetID="1" presetClass="entr" presetSubtype="0" fill="hold" nodeType="withEffect">
                                  <p:stCondLst>
                                    <p:cond delay="0"/>
                                  </p:stCondLst>
                                  <p:childTnLst>
                                    <p:set>
                                      <p:cBhvr>
                                        <p:cTn id="468" dur="1" fill="hold">
                                          <p:stCondLst>
                                            <p:cond delay="0"/>
                                          </p:stCondLst>
                                        </p:cTn>
                                        <p:tgtEl>
                                          <p:spTgt spid="320"/>
                                        </p:tgtEl>
                                        <p:attrNameLst>
                                          <p:attrName>style.visibility</p:attrName>
                                        </p:attrNameLst>
                                      </p:cBhvr>
                                      <p:to>
                                        <p:strVal val="visible"/>
                                      </p:to>
                                    </p:set>
                                  </p:childTnLst>
                                </p:cTn>
                              </p:par>
                              <p:par>
                                <p:cTn id="469" presetID="1" presetClass="entr" presetSubtype="0" fill="hold" nodeType="withEffect">
                                  <p:stCondLst>
                                    <p:cond delay="0"/>
                                  </p:stCondLst>
                                  <p:childTnLst>
                                    <p:set>
                                      <p:cBhvr>
                                        <p:cTn id="470" dur="1" fill="hold">
                                          <p:stCondLst>
                                            <p:cond delay="0"/>
                                          </p:stCondLst>
                                        </p:cTn>
                                        <p:tgtEl>
                                          <p:spTgt spid="321"/>
                                        </p:tgtEl>
                                        <p:attrNameLst>
                                          <p:attrName>style.visibility</p:attrName>
                                        </p:attrNameLst>
                                      </p:cBhvr>
                                      <p:to>
                                        <p:strVal val="visible"/>
                                      </p:to>
                                    </p:set>
                                  </p:childTnLst>
                                </p:cTn>
                              </p:par>
                              <p:par>
                                <p:cTn id="471" presetID="1" presetClass="entr" presetSubtype="0" fill="hold" nodeType="withEffect">
                                  <p:stCondLst>
                                    <p:cond delay="0"/>
                                  </p:stCondLst>
                                  <p:childTnLst>
                                    <p:set>
                                      <p:cBhvr>
                                        <p:cTn id="472" dur="1" fill="hold">
                                          <p:stCondLst>
                                            <p:cond delay="0"/>
                                          </p:stCondLst>
                                        </p:cTn>
                                        <p:tgtEl>
                                          <p:spTgt spid="322"/>
                                        </p:tgtEl>
                                        <p:attrNameLst>
                                          <p:attrName>style.visibility</p:attrName>
                                        </p:attrNameLst>
                                      </p:cBhvr>
                                      <p:to>
                                        <p:strVal val="visible"/>
                                      </p:to>
                                    </p:set>
                                  </p:childTnLst>
                                </p:cTn>
                              </p:par>
                              <p:par>
                                <p:cTn id="473" presetID="1" presetClass="entr" presetSubtype="0" fill="hold" nodeType="withEffect">
                                  <p:stCondLst>
                                    <p:cond delay="0"/>
                                  </p:stCondLst>
                                  <p:childTnLst>
                                    <p:set>
                                      <p:cBhvr>
                                        <p:cTn id="474" dur="1" fill="hold">
                                          <p:stCondLst>
                                            <p:cond delay="0"/>
                                          </p:stCondLst>
                                        </p:cTn>
                                        <p:tgtEl>
                                          <p:spTgt spid="323"/>
                                        </p:tgtEl>
                                        <p:attrNameLst>
                                          <p:attrName>style.visibility</p:attrName>
                                        </p:attrNameLst>
                                      </p:cBhvr>
                                      <p:to>
                                        <p:strVal val="visible"/>
                                      </p:to>
                                    </p:set>
                                  </p:childTnLst>
                                </p:cTn>
                              </p:par>
                              <p:par>
                                <p:cTn id="475" presetID="1" presetClass="entr" presetSubtype="0" fill="hold" nodeType="withEffect">
                                  <p:stCondLst>
                                    <p:cond delay="0"/>
                                  </p:stCondLst>
                                  <p:childTnLst>
                                    <p:set>
                                      <p:cBhvr>
                                        <p:cTn id="476" dur="1" fill="hold">
                                          <p:stCondLst>
                                            <p:cond delay="0"/>
                                          </p:stCondLst>
                                        </p:cTn>
                                        <p:tgtEl>
                                          <p:spTgt spid="324"/>
                                        </p:tgtEl>
                                        <p:attrNameLst>
                                          <p:attrName>style.visibility</p:attrName>
                                        </p:attrNameLst>
                                      </p:cBhvr>
                                      <p:to>
                                        <p:strVal val="visible"/>
                                      </p:to>
                                    </p:set>
                                  </p:childTnLst>
                                </p:cTn>
                              </p:par>
                              <p:par>
                                <p:cTn id="477" presetID="1" presetClass="entr" presetSubtype="0" fill="hold" nodeType="withEffect">
                                  <p:stCondLst>
                                    <p:cond delay="0"/>
                                  </p:stCondLst>
                                  <p:childTnLst>
                                    <p:set>
                                      <p:cBhvr>
                                        <p:cTn id="478" dur="1" fill="hold">
                                          <p:stCondLst>
                                            <p:cond delay="0"/>
                                          </p:stCondLst>
                                        </p:cTn>
                                        <p:tgtEl>
                                          <p:spTgt spid="325"/>
                                        </p:tgtEl>
                                        <p:attrNameLst>
                                          <p:attrName>style.visibility</p:attrName>
                                        </p:attrNameLst>
                                      </p:cBhvr>
                                      <p:to>
                                        <p:strVal val="visible"/>
                                      </p:to>
                                    </p:set>
                                  </p:childTnLst>
                                </p:cTn>
                              </p:par>
                              <p:par>
                                <p:cTn id="479" presetID="1" presetClass="entr" presetSubtype="0" fill="hold" nodeType="withEffect">
                                  <p:stCondLst>
                                    <p:cond delay="0"/>
                                  </p:stCondLst>
                                  <p:childTnLst>
                                    <p:set>
                                      <p:cBhvr>
                                        <p:cTn id="480" dur="1" fill="hold">
                                          <p:stCondLst>
                                            <p:cond delay="0"/>
                                          </p:stCondLst>
                                        </p:cTn>
                                        <p:tgtEl>
                                          <p:spTgt spid="326"/>
                                        </p:tgtEl>
                                        <p:attrNameLst>
                                          <p:attrName>style.visibility</p:attrName>
                                        </p:attrNameLst>
                                      </p:cBhvr>
                                      <p:to>
                                        <p:strVal val="visible"/>
                                      </p:to>
                                    </p:set>
                                  </p:childTnLst>
                                </p:cTn>
                              </p:par>
                              <p:par>
                                <p:cTn id="481" presetID="1" presetClass="entr" presetSubtype="0" fill="hold" nodeType="withEffect">
                                  <p:stCondLst>
                                    <p:cond delay="0"/>
                                  </p:stCondLst>
                                  <p:childTnLst>
                                    <p:set>
                                      <p:cBhvr>
                                        <p:cTn id="482" dur="1" fill="hold">
                                          <p:stCondLst>
                                            <p:cond delay="0"/>
                                          </p:stCondLst>
                                        </p:cTn>
                                        <p:tgtEl>
                                          <p:spTgt spid="327"/>
                                        </p:tgtEl>
                                        <p:attrNameLst>
                                          <p:attrName>style.visibility</p:attrName>
                                        </p:attrNameLst>
                                      </p:cBhvr>
                                      <p:to>
                                        <p:strVal val="visible"/>
                                      </p:to>
                                    </p:set>
                                  </p:childTnLst>
                                </p:cTn>
                              </p:par>
                              <p:par>
                                <p:cTn id="483" presetID="1" presetClass="entr" presetSubtype="0" fill="hold" nodeType="withEffect">
                                  <p:stCondLst>
                                    <p:cond delay="0"/>
                                  </p:stCondLst>
                                  <p:childTnLst>
                                    <p:set>
                                      <p:cBhvr>
                                        <p:cTn id="484" dur="1" fill="hold">
                                          <p:stCondLst>
                                            <p:cond delay="0"/>
                                          </p:stCondLst>
                                        </p:cTn>
                                        <p:tgtEl>
                                          <p:spTgt spid="328"/>
                                        </p:tgtEl>
                                        <p:attrNameLst>
                                          <p:attrName>style.visibility</p:attrName>
                                        </p:attrNameLst>
                                      </p:cBhvr>
                                      <p:to>
                                        <p:strVal val="visible"/>
                                      </p:to>
                                    </p:set>
                                  </p:childTnLst>
                                </p:cTn>
                              </p:par>
                              <p:par>
                                <p:cTn id="485" presetID="1" presetClass="entr" presetSubtype="0" fill="hold" grpId="2" nodeType="withEffect">
                                  <p:stCondLst>
                                    <p:cond delay="0"/>
                                  </p:stCondLst>
                                  <p:childTnLst>
                                    <p:set>
                                      <p:cBhvr>
                                        <p:cTn id="486" dur="1" fill="hold">
                                          <p:stCondLst>
                                            <p:cond delay="0"/>
                                          </p:stCondLst>
                                        </p:cTn>
                                        <p:tgtEl>
                                          <p:spTgt spid="329"/>
                                        </p:tgtEl>
                                        <p:attrNameLst>
                                          <p:attrName>style.visibility</p:attrName>
                                        </p:attrNameLst>
                                      </p:cBhvr>
                                      <p:to>
                                        <p:strVal val="visible"/>
                                      </p:to>
                                    </p:set>
                                  </p:childTnLst>
                                </p:cTn>
                              </p:par>
                              <p:par>
                                <p:cTn id="487" presetID="1" presetClass="entr" presetSubtype="0" fill="hold" grpId="2" nodeType="withEffect">
                                  <p:stCondLst>
                                    <p:cond delay="0"/>
                                  </p:stCondLst>
                                  <p:childTnLst>
                                    <p:set>
                                      <p:cBhvr>
                                        <p:cTn id="488" dur="1" fill="hold">
                                          <p:stCondLst>
                                            <p:cond delay="0"/>
                                          </p:stCondLst>
                                        </p:cTn>
                                        <p:tgtEl>
                                          <p:spTgt spid="330"/>
                                        </p:tgtEl>
                                        <p:attrNameLst>
                                          <p:attrName>style.visibility</p:attrName>
                                        </p:attrNameLst>
                                      </p:cBhvr>
                                      <p:to>
                                        <p:strVal val="visible"/>
                                      </p:to>
                                    </p:set>
                                  </p:childTnLst>
                                </p:cTn>
                              </p:par>
                              <p:par>
                                <p:cTn id="489" presetID="1" presetClass="entr" presetSubtype="0" fill="hold" nodeType="withEffect">
                                  <p:stCondLst>
                                    <p:cond delay="0"/>
                                  </p:stCondLst>
                                  <p:childTnLst>
                                    <p:set>
                                      <p:cBhvr>
                                        <p:cTn id="490" dur="1" fill="hold">
                                          <p:stCondLst>
                                            <p:cond delay="0"/>
                                          </p:stCondLst>
                                        </p:cTn>
                                        <p:tgtEl>
                                          <p:spTgt spid="331"/>
                                        </p:tgtEl>
                                        <p:attrNameLst>
                                          <p:attrName>style.visibility</p:attrName>
                                        </p:attrNameLst>
                                      </p:cBhvr>
                                      <p:to>
                                        <p:strVal val="visible"/>
                                      </p:to>
                                    </p:set>
                                  </p:childTnLst>
                                </p:cTn>
                              </p:par>
                              <p:par>
                                <p:cTn id="491" presetID="1" presetClass="entr" presetSubtype="0" fill="hold" nodeType="withEffect">
                                  <p:stCondLst>
                                    <p:cond delay="0"/>
                                  </p:stCondLst>
                                  <p:childTnLst>
                                    <p:set>
                                      <p:cBhvr>
                                        <p:cTn id="492" dur="1" fill="hold">
                                          <p:stCondLst>
                                            <p:cond delay="0"/>
                                          </p:stCondLst>
                                        </p:cTn>
                                        <p:tgtEl>
                                          <p:spTgt spid="332"/>
                                        </p:tgtEl>
                                        <p:attrNameLst>
                                          <p:attrName>style.visibility</p:attrName>
                                        </p:attrNameLst>
                                      </p:cBhvr>
                                      <p:to>
                                        <p:strVal val="visible"/>
                                      </p:to>
                                    </p:set>
                                  </p:childTnLst>
                                </p:cTn>
                              </p:par>
                              <p:par>
                                <p:cTn id="493" presetID="1" presetClass="entr" presetSubtype="0" fill="hold" nodeType="withEffect">
                                  <p:stCondLst>
                                    <p:cond delay="0"/>
                                  </p:stCondLst>
                                  <p:childTnLst>
                                    <p:set>
                                      <p:cBhvr>
                                        <p:cTn id="494" dur="1" fill="hold">
                                          <p:stCondLst>
                                            <p:cond delay="0"/>
                                          </p:stCondLst>
                                        </p:cTn>
                                        <p:tgtEl>
                                          <p:spTgt spid="333"/>
                                        </p:tgtEl>
                                        <p:attrNameLst>
                                          <p:attrName>style.visibility</p:attrName>
                                        </p:attrNameLst>
                                      </p:cBhvr>
                                      <p:to>
                                        <p:strVal val="visible"/>
                                      </p:to>
                                    </p:set>
                                  </p:childTnLst>
                                </p:cTn>
                              </p:par>
                              <p:par>
                                <p:cTn id="495" presetID="1" presetClass="entr" presetSubtype="0" fill="hold" grpId="1" nodeType="withEffect">
                                  <p:stCondLst>
                                    <p:cond delay="0"/>
                                  </p:stCondLst>
                                  <p:childTnLst>
                                    <p:set>
                                      <p:cBhvr>
                                        <p:cTn id="496" dur="1" fill="hold">
                                          <p:stCondLst>
                                            <p:cond delay="0"/>
                                          </p:stCondLst>
                                        </p:cTn>
                                        <p:tgtEl>
                                          <p:spTgt spid="334"/>
                                        </p:tgtEl>
                                        <p:attrNameLst>
                                          <p:attrName>style.visibility</p:attrName>
                                        </p:attrNameLst>
                                      </p:cBhvr>
                                      <p:to>
                                        <p:strVal val="visible"/>
                                      </p:to>
                                    </p:set>
                                  </p:childTnLst>
                                </p:cTn>
                              </p:par>
                              <p:par>
                                <p:cTn id="497" presetID="1" presetClass="entr" presetSubtype="0" fill="hold" grpId="2" nodeType="withEffect">
                                  <p:stCondLst>
                                    <p:cond delay="0"/>
                                  </p:stCondLst>
                                  <p:childTnLst>
                                    <p:set>
                                      <p:cBhvr>
                                        <p:cTn id="498" dur="1" fill="hold">
                                          <p:stCondLst>
                                            <p:cond delay="0"/>
                                          </p:stCondLst>
                                        </p:cTn>
                                        <p:tgtEl>
                                          <p:spTgt spid="338"/>
                                        </p:tgtEl>
                                        <p:attrNameLst>
                                          <p:attrName>style.visibility</p:attrName>
                                        </p:attrNameLst>
                                      </p:cBhvr>
                                      <p:to>
                                        <p:strVal val="visible"/>
                                      </p:to>
                                    </p:set>
                                  </p:childTnLst>
                                </p:cTn>
                              </p:par>
                              <p:par>
                                <p:cTn id="499" presetID="1" presetClass="entr" presetSubtype="0" fill="hold" nodeType="withEffect">
                                  <p:stCondLst>
                                    <p:cond delay="0"/>
                                  </p:stCondLst>
                                  <p:childTnLst>
                                    <p:set>
                                      <p:cBhvr>
                                        <p:cTn id="500" dur="1" fill="hold">
                                          <p:stCondLst>
                                            <p:cond delay="0"/>
                                          </p:stCondLst>
                                        </p:cTn>
                                        <p:tgtEl>
                                          <p:spTgt spid="339"/>
                                        </p:tgtEl>
                                        <p:attrNameLst>
                                          <p:attrName>style.visibility</p:attrName>
                                        </p:attrNameLst>
                                      </p:cBhvr>
                                      <p:to>
                                        <p:strVal val="visible"/>
                                      </p:to>
                                    </p:set>
                                  </p:childTnLst>
                                </p:cTn>
                              </p:par>
                              <p:par>
                                <p:cTn id="501" presetID="1" presetClass="entr" presetSubtype="0" fill="hold" nodeType="withEffect">
                                  <p:stCondLst>
                                    <p:cond delay="0"/>
                                  </p:stCondLst>
                                  <p:childTnLst>
                                    <p:set>
                                      <p:cBhvr>
                                        <p:cTn id="502" dur="1" fill="hold">
                                          <p:stCondLst>
                                            <p:cond delay="0"/>
                                          </p:stCondLst>
                                        </p:cTn>
                                        <p:tgtEl>
                                          <p:spTgt spid="342"/>
                                        </p:tgtEl>
                                        <p:attrNameLst>
                                          <p:attrName>style.visibility</p:attrName>
                                        </p:attrNameLst>
                                      </p:cBhvr>
                                      <p:to>
                                        <p:strVal val="visible"/>
                                      </p:to>
                                    </p:set>
                                  </p:childTnLst>
                                </p:cTn>
                              </p:par>
                              <p:par>
                                <p:cTn id="503" presetID="1" presetClass="entr" presetSubtype="0" fill="hold" nodeType="withEffect">
                                  <p:stCondLst>
                                    <p:cond delay="0"/>
                                  </p:stCondLst>
                                  <p:childTnLst>
                                    <p:set>
                                      <p:cBhvr>
                                        <p:cTn id="504" dur="1" fill="hold">
                                          <p:stCondLst>
                                            <p:cond delay="0"/>
                                          </p:stCondLst>
                                        </p:cTn>
                                        <p:tgtEl>
                                          <p:spTgt spid="343"/>
                                        </p:tgtEl>
                                        <p:attrNameLst>
                                          <p:attrName>style.visibility</p:attrName>
                                        </p:attrNameLst>
                                      </p:cBhvr>
                                      <p:to>
                                        <p:strVal val="visible"/>
                                      </p:to>
                                    </p:set>
                                  </p:childTnLst>
                                </p:cTn>
                              </p:par>
                              <p:par>
                                <p:cTn id="505" presetID="1" presetClass="entr" presetSubtype="0" fill="hold" nodeType="withEffect">
                                  <p:stCondLst>
                                    <p:cond delay="0"/>
                                  </p:stCondLst>
                                  <p:childTnLst>
                                    <p:set>
                                      <p:cBhvr>
                                        <p:cTn id="506" dur="1" fill="hold">
                                          <p:stCondLst>
                                            <p:cond delay="0"/>
                                          </p:stCondLst>
                                        </p:cTn>
                                        <p:tgtEl>
                                          <p:spTgt spid="344"/>
                                        </p:tgtEl>
                                        <p:attrNameLst>
                                          <p:attrName>style.visibility</p:attrName>
                                        </p:attrNameLst>
                                      </p:cBhvr>
                                      <p:to>
                                        <p:strVal val="visible"/>
                                      </p:to>
                                    </p:set>
                                  </p:childTnLst>
                                </p:cTn>
                              </p:par>
                              <p:par>
                                <p:cTn id="507" presetID="1" presetClass="entr" presetSubtype="0" fill="hold" grpId="1" nodeType="withEffect">
                                  <p:stCondLst>
                                    <p:cond delay="0"/>
                                  </p:stCondLst>
                                  <p:childTnLst>
                                    <p:set>
                                      <p:cBhvr>
                                        <p:cTn id="508" dur="1" fill="hold">
                                          <p:stCondLst>
                                            <p:cond delay="0"/>
                                          </p:stCondLst>
                                        </p:cTn>
                                        <p:tgtEl>
                                          <p:spTgt spid="345"/>
                                        </p:tgtEl>
                                        <p:attrNameLst>
                                          <p:attrName>style.visibility</p:attrName>
                                        </p:attrNameLst>
                                      </p:cBhvr>
                                      <p:to>
                                        <p:strVal val="visible"/>
                                      </p:to>
                                    </p:set>
                                  </p:childTnLst>
                                </p:cTn>
                              </p:par>
                              <p:par>
                                <p:cTn id="509" presetID="1" presetClass="entr" presetSubtype="0" fill="hold" grpId="1" nodeType="withEffect">
                                  <p:stCondLst>
                                    <p:cond delay="0"/>
                                  </p:stCondLst>
                                  <p:childTnLst>
                                    <p:set>
                                      <p:cBhvr>
                                        <p:cTn id="510" dur="1" fill="hold">
                                          <p:stCondLst>
                                            <p:cond delay="0"/>
                                          </p:stCondLst>
                                        </p:cTn>
                                        <p:tgtEl>
                                          <p:spTgt spid="346"/>
                                        </p:tgtEl>
                                        <p:attrNameLst>
                                          <p:attrName>style.visibility</p:attrName>
                                        </p:attrNameLst>
                                      </p:cBhvr>
                                      <p:to>
                                        <p:strVal val="visible"/>
                                      </p:to>
                                    </p:set>
                                  </p:childTnLst>
                                </p:cTn>
                              </p:par>
                              <p:par>
                                <p:cTn id="511" presetID="1" presetClass="entr" presetSubtype="0" fill="hold" nodeType="withEffect">
                                  <p:stCondLst>
                                    <p:cond delay="0"/>
                                  </p:stCondLst>
                                  <p:childTnLst>
                                    <p:set>
                                      <p:cBhvr>
                                        <p:cTn id="512" dur="1" fill="hold">
                                          <p:stCondLst>
                                            <p:cond delay="0"/>
                                          </p:stCondLst>
                                        </p:cTn>
                                        <p:tgtEl>
                                          <p:spTgt spid="347"/>
                                        </p:tgtEl>
                                        <p:attrNameLst>
                                          <p:attrName>style.visibility</p:attrName>
                                        </p:attrNameLst>
                                      </p:cBhvr>
                                      <p:to>
                                        <p:strVal val="visible"/>
                                      </p:to>
                                    </p:set>
                                  </p:childTnLst>
                                </p:cTn>
                              </p:par>
                              <p:par>
                                <p:cTn id="513" presetID="1" presetClass="entr" presetSubtype="0" fill="hold" nodeType="withEffect">
                                  <p:stCondLst>
                                    <p:cond delay="0"/>
                                  </p:stCondLst>
                                  <p:childTnLst>
                                    <p:set>
                                      <p:cBhvr>
                                        <p:cTn id="514" dur="1" fill="hold">
                                          <p:stCondLst>
                                            <p:cond delay="0"/>
                                          </p:stCondLst>
                                        </p:cTn>
                                        <p:tgtEl>
                                          <p:spTgt spid="348"/>
                                        </p:tgtEl>
                                        <p:attrNameLst>
                                          <p:attrName>style.visibility</p:attrName>
                                        </p:attrNameLst>
                                      </p:cBhvr>
                                      <p:to>
                                        <p:strVal val="visible"/>
                                      </p:to>
                                    </p:set>
                                  </p:childTnLst>
                                </p:cTn>
                              </p:par>
                              <p:par>
                                <p:cTn id="515" presetID="1" presetClass="entr" presetSubtype="0" fill="hold" nodeType="withEffect">
                                  <p:stCondLst>
                                    <p:cond delay="0"/>
                                  </p:stCondLst>
                                  <p:childTnLst>
                                    <p:set>
                                      <p:cBhvr>
                                        <p:cTn id="516" dur="1" fill="hold">
                                          <p:stCondLst>
                                            <p:cond delay="0"/>
                                          </p:stCondLst>
                                        </p:cTn>
                                        <p:tgtEl>
                                          <p:spTgt spid="349"/>
                                        </p:tgtEl>
                                        <p:attrNameLst>
                                          <p:attrName>style.visibility</p:attrName>
                                        </p:attrNameLst>
                                      </p:cBhvr>
                                      <p:to>
                                        <p:strVal val="visible"/>
                                      </p:to>
                                    </p:set>
                                  </p:childTnLst>
                                </p:cTn>
                              </p:par>
                              <p:par>
                                <p:cTn id="517" presetID="1" presetClass="entr" presetSubtype="0" fill="hold" nodeType="withEffect">
                                  <p:stCondLst>
                                    <p:cond delay="0"/>
                                  </p:stCondLst>
                                  <p:childTnLst>
                                    <p:set>
                                      <p:cBhvr>
                                        <p:cTn id="518" dur="1" fill="hold">
                                          <p:stCondLst>
                                            <p:cond delay="0"/>
                                          </p:stCondLst>
                                        </p:cTn>
                                        <p:tgtEl>
                                          <p:spTgt spid="350"/>
                                        </p:tgtEl>
                                        <p:attrNameLst>
                                          <p:attrName>style.visibility</p:attrName>
                                        </p:attrNameLst>
                                      </p:cBhvr>
                                      <p:to>
                                        <p:strVal val="visible"/>
                                      </p:to>
                                    </p:set>
                                  </p:childTnLst>
                                </p:cTn>
                              </p:par>
                              <p:par>
                                <p:cTn id="519" presetID="1" presetClass="entr" presetSubtype="0" fill="hold" grpId="2" nodeType="withEffect">
                                  <p:stCondLst>
                                    <p:cond delay="0"/>
                                  </p:stCondLst>
                                  <p:childTnLst>
                                    <p:set>
                                      <p:cBhvr>
                                        <p:cTn id="520" dur="1" fill="hold">
                                          <p:stCondLst>
                                            <p:cond delay="0"/>
                                          </p:stCondLst>
                                        </p:cTn>
                                        <p:tgtEl>
                                          <p:spTgt spid="351"/>
                                        </p:tgtEl>
                                        <p:attrNameLst>
                                          <p:attrName>style.visibility</p:attrName>
                                        </p:attrNameLst>
                                      </p:cBhvr>
                                      <p:to>
                                        <p:strVal val="visible"/>
                                      </p:to>
                                    </p:set>
                                  </p:childTnLst>
                                </p:cTn>
                              </p:par>
                              <p:par>
                                <p:cTn id="521" presetID="1" presetClass="entr" presetSubtype="0" fill="hold" grpId="1" nodeType="withEffect">
                                  <p:stCondLst>
                                    <p:cond delay="0"/>
                                  </p:stCondLst>
                                  <p:childTnLst>
                                    <p:set>
                                      <p:cBhvr>
                                        <p:cTn id="522" dur="1" fill="hold">
                                          <p:stCondLst>
                                            <p:cond delay="0"/>
                                          </p:stCondLst>
                                        </p:cTn>
                                        <p:tgtEl>
                                          <p:spTgt spid="352"/>
                                        </p:tgtEl>
                                        <p:attrNameLst>
                                          <p:attrName>style.visibility</p:attrName>
                                        </p:attrNameLst>
                                      </p:cBhvr>
                                      <p:to>
                                        <p:strVal val="visible"/>
                                      </p:to>
                                    </p:set>
                                  </p:childTnLst>
                                </p:cTn>
                              </p:par>
                              <p:par>
                                <p:cTn id="523" presetID="1" presetClass="entr" presetSubtype="0" fill="hold" grpId="1" nodeType="withEffect">
                                  <p:stCondLst>
                                    <p:cond delay="0"/>
                                  </p:stCondLst>
                                  <p:childTnLst>
                                    <p:set>
                                      <p:cBhvr>
                                        <p:cTn id="524" dur="1" fill="hold">
                                          <p:stCondLst>
                                            <p:cond delay="0"/>
                                          </p:stCondLst>
                                        </p:cTn>
                                        <p:tgtEl>
                                          <p:spTgt spid="353"/>
                                        </p:tgtEl>
                                        <p:attrNameLst>
                                          <p:attrName>style.visibility</p:attrName>
                                        </p:attrNameLst>
                                      </p:cBhvr>
                                      <p:to>
                                        <p:strVal val="visible"/>
                                      </p:to>
                                    </p:set>
                                  </p:childTnLst>
                                </p:cTn>
                              </p:par>
                              <p:par>
                                <p:cTn id="525" presetID="1" presetClass="entr" presetSubtype="0" fill="hold" grpId="1" nodeType="withEffect">
                                  <p:stCondLst>
                                    <p:cond delay="0"/>
                                  </p:stCondLst>
                                  <p:childTnLst>
                                    <p:set>
                                      <p:cBhvr>
                                        <p:cTn id="526" dur="1" fill="hold">
                                          <p:stCondLst>
                                            <p:cond delay="0"/>
                                          </p:stCondLst>
                                        </p:cTn>
                                        <p:tgtEl>
                                          <p:spTgt spid="354"/>
                                        </p:tgtEl>
                                        <p:attrNameLst>
                                          <p:attrName>style.visibility</p:attrName>
                                        </p:attrNameLst>
                                      </p:cBhvr>
                                      <p:to>
                                        <p:strVal val="visible"/>
                                      </p:to>
                                    </p:set>
                                  </p:childTnLst>
                                </p:cTn>
                              </p:par>
                              <p:par>
                                <p:cTn id="527" presetID="1" presetClass="entr" presetSubtype="0" fill="hold" grpId="1" nodeType="withEffect">
                                  <p:stCondLst>
                                    <p:cond delay="0"/>
                                  </p:stCondLst>
                                  <p:childTnLst>
                                    <p:set>
                                      <p:cBhvr>
                                        <p:cTn id="528" dur="1" fill="hold">
                                          <p:stCondLst>
                                            <p:cond delay="0"/>
                                          </p:stCondLst>
                                        </p:cTn>
                                        <p:tgtEl>
                                          <p:spTgt spid="355"/>
                                        </p:tgtEl>
                                        <p:attrNameLst>
                                          <p:attrName>style.visibility</p:attrName>
                                        </p:attrNameLst>
                                      </p:cBhvr>
                                      <p:to>
                                        <p:strVal val="visible"/>
                                      </p:to>
                                    </p:set>
                                  </p:childTnLst>
                                </p:cTn>
                              </p:par>
                              <p:par>
                                <p:cTn id="529" presetID="1" presetClass="entr" presetSubtype="0" fill="hold" grpId="1" nodeType="withEffect">
                                  <p:stCondLst>
                                    <p:cond delay="0"/>
                                  </p:stCondLst>
                                  <p:childTnLst>
                                    <p:set>
                                      <p:cBhvr>
                                        <p:cTn id="530" dur="1" fill="hold">
                                          <p:stCondLst>
                                            <p:cond delay="0"/>
                                          </p:stCondLst>
                                        </p:cTn>
                                        <p:tgtEl>
                                          <p:spTgt spid="356"/>
                                        </p:tgtEl>
                                        <p:attrNameLst>
                                          <p:attrName>style.visibility</p:attrName>
                                        </p:attrNameLst>
                                      </p:cBhvr>
                                      <p:to>
                                        <p:strVal val="visible"/>
                                      </p:to>
                                    </p:set>
                                  </p:childTnLst>
                                </p:cTn>
                              </p:par>
                              <p:par>
                                <p:cTn id="531" presetID="1" presetClass="entr" presetSubtype="0" fill="hold" grpId="1" nodeType="withEffect">
                                  <p:stCondLst>
                                    <p:cond delay="0"/>
                                  </p:stCondLst>
                                  <p:childTnLst>
                                    <p:set>
                                      <p:cBhvr>
                                        <p:cTn id="532" dur="1" fill="hold">
                                          <p:stCondLst>
                                            <p:cond delay="0"/>
                                          </p:stCondLst>
                                        </p:cTn>
                                        <p:tgtEl>
                                          <p:spTgt spid="357"/>
                                        </p:tgtEl>
                                        <p:attrNameLst>
                                          <p:attrName>style.visibility</p:attrName>
                                        </p:attrNameLst>
                                      </p:cBhvr>
                                      <p:to>
                                        <p:strVal val="visible"/>
                                      </p:to>
                                    </p:set>
                                  </p:childTnLst>
                                </p:cTn>
                              </p:par>
                              <p:par>
                                <p:cTn id="533" presetID="1" presetClass="entr" presetSubtype="0" fill="hold" grpId="1" nodeType="withEffect">
                                  <p:stCondLst>
                                    <p:cond delay="0"/>
                                  </p:stCondLst>
                                  <p:childTnLst>
                                    <p:set>
                                      <p:cBhvr>
                                        <p:cTn id="534" dur="1" fill="hold">
                                          <p:stCondLst>
                                            <p:cond delay="0"/>
                                          </p:stCondLst>
                                        </p:cTn>
                                        <p:tgtEl>
                                          <p:spTgt spid="358"/>
                                        </p:tgtEl>
                                        <p:attrNameLst>
                                          <p:attrName>style.visibility</p:attrName>
                                        </p:attrNameLst>
                                      </p:cBhvr>
                                      <p:to>
                                        <p:strVal val="visible"/>
                                      </p:to>
                                    </p:set>
                                  </p:childTnLst>
                                </p:cTn>
                              </p:par>
                              <p:par>
                                <p:cTn id="535" presetID="1" presetClass="entr" presetSubtype="0" fill="hold" grpId="1" nodeType="withEffect">
                                  <p:stCondLst>
                                    <p:cond delay="0"/>
                                  </p:stCondLst>
                                  <p:childTnLst>
                                    <p:set>
                                      <p:cBhvr>
                                        <p:cTn id="536" dur="1" fill="hold">
                                          <p:stCondLst>
                                            <p:cond delay="0"/>
                                          </p:stCondLst>
                                        </p:cTn>
                                        <p:tgtEl>
                                          <p:spTgt spid="359"/>
                                        </p:tgtEl>
                                        <p:attrNameLst>
                                          <p:attrName>style.visibility</p:attrName>
                                        </p:attrNameLst>
                                      </p:cBhvr>
                                      <p:to>
                                        <p:strVal val="visible"/>
                                      </p:to>
                                    </p:set>
                                  </p:childTnLst>
                                </p:cTn>
                              </p:par>
                              <p:par>
                                <p:cTn id="537" presetID="1" presetClass="entr" presetSubtype="0" fill="hold" grpId="1" nodeType="withEffect">
                                  <p:stCondLst>
                                    <p:cond delay="0"/>
                                  </p:stCondLst>
                                  <p:childTnLst>
                                    <p:set>
                                      <p:cBhvr>
                                        <p:cTn id="538" dur="1" fill="hold">
                                          <p:stCondLst>
                                            <p:cond delay="0"/>
                                          </p:stCondLst>
                                        </p:cTn>
                                        <p:tgtEl>
                                          <p:spTgt spid="360"/>
                                        </p:tgtEl>
                                        <p:attrNameLst>
                                          <p:attrName>style.visibility</p:attrName>
                                        </p:attrNameLst>
                                      </p:cBhvr>
                                      <p:to>
                                        <p:strVal val="visible"/>
                                      </p:to>
                                    </p:set>
                                  </p:childTnLst>
                                </p:cTn>
                              </p:par>
                              <p:par>
                                <p:cTn id="539" presetID="1" presetClass="entr" presetSubtype="0" fill="hold" nodeType="withEffect">
                                  <p:stCondLst>
                                    <p:cond delay="0"/>
                                  </p:stCondLst>
                                  <p:childTnLst>
                                    <p:set>
                                      <p:cBhvr>
                                        <p:cTn id="540" dur="1" fill="hold">
                                          <p:stCondLst>
                                            <p:cond delay="0"/>
                                          </p:stCondLst>
                                        </p:cTn>
                                        <p:tgtEl>
                                          <p:spTgt spid="361"/>
                                        </p:tgtEl>
                                        <p:attrNameLst>
                                          <p:attrName>style.visibility</p:attrName>
                                        </p:attrNameLst>
                                      </p:cBhvr>
                                      <p:to>
                                        <p:strVal val="visible"/>
                                      </p:to>
                                    </p:set>
                                  </p:childTnLst>
                                </p:cTn>
                              </p:par>
                              <p:par>
                                <p:cTn id="541" presetID="1" presetClass="entr" presetSubtype="0" fill="hold" grpId="1" nodeType="withEffect">
                                  <p:stCondLst>
                                    <p:cond delay="0"/>
                                  </p:stCondLst>
                                  <p:childTnLst>
                                    <p:set>
                                      <p:cBhvr>
                                        <p:cTn id="542" dur="1" fill="hold">
                                          <p:stCondLst>
                                            <p:cond delay="0"/>
                                          </p:stCondLst>
                                        </p:cTn>
                                        <p:tgtEl>
                                          <p:spTgt spid="362"/>
                                        </p:tgtEl>
                                        <p:attrNameLst>
                                          <p:attrName>style.visibility</p:attrName>
                                        </p:attrNameLst>
                                      </p:cBhvr>
                                      <p:to>
                                        <p:strVal val="visible"/>
                                      </p:to>
                                    </p:set>
                                  </p:childTnLst>
                                </p:cTn>
                              </p:par>
                              <p:par>
                                <p:cTn id="543" presetID="1" presetClass="entr" presetSubtype="0" fill="hold" grpId="1" nodeType="withEffect">
                                  <p:stCondLst>
                                    <p:cond delay="0"/>
                                  </p:stCondLst>
                                  <p:childTnLst>
                                    <p:set>
                                      <p:cBhvr>
                                        <p:cTn id="544" dur="1" fill="hold">
                                          <p:stCondLst>
                                            <p:cond delay="0"/>
                                          </p:stCondLst>
                                        </p:cTn>
                                        <p:tgtEl>
                                          <p:spTgt spid="363"/>
                                        </p:tgtEl>
                                        <p:attrNameLst>
                                          <p:attrName>style.visibility</p:attrName>
                                        </p:attrNameLst>
                                      </p:cBhvr>
                                      <p:to>
                                        <p:strVal val="visible"/>
                                      </p:to>
                                    </p:set>
                                  </p:childTnLst>
                                </p:cTn>
                              </p:par>
                              <p:par>
                                <p:cTn id="545" presetID="1" presetClass="entr" presetSubtype="0" fill="hold" grpId="1" nodeType="withEffect">
                                  <p:stCondLst>
                                    <p:cond delay="0"/>
                                  </p:stCondLst>
                                  <p:childTnLst>
                                    <p:set>
                                      <p:cBhvr>
                                        <p:cTn id="546" dur="1" fill="hold">
                                          <p:stCondLst>
                                            <p:cond delay="0"/>
                                          </p:stCondLst>
                                        </p:cTn>
                                        <p:tgtEl>
                                          <p:spTgt spid="364"/>
                                        </p:tgtEl>
                                        <p:attrNameLst>
                                          <p:attrName>style.visibility</p:attrName>
                                        </p:attrNameLst>
                                      </p:cBhvr>
                                      <p:to>
                                        <p:strVal val="visible"/>
                                      </p:to>
                                    </p:set>
                                  </p:childTnLst>
                                </p:cTn>
                              </p:par>
                              <p:par>
                                <p:cTn id="547" presetID="1" presetClass="entr" presetSubtype="0" fill="hold" grpId="1" nodeType="withEffect">
                                  <p:stCondLst>
                                    <p:cond delay="0"/>
                                  </p:stCondLst>
                                  <p:childTnLst>
                                    <p:set>
                                      <p:cBhvr>
                                        <p:cTn id="548" dur="1" fill="hold">
                                          <p:stCondLst>
                                            <p:cond delay="0"/>
                                          </p:stCondLst>
                                        </p:cTn>
                                        <p:tgtEl>
                                          <p:spTgt spid="365"/>
                                        </p:tgtEl>
                                        <p:attrNameLst>
                                          <p:attrName>style.visibility</p:attrName>
                                        </p:attrNameLst>
                                      </p:cBhvr>
                                      <p:to>
                                        <p:strVal val="visible"/>
                                      </p:to>
                                    </p:set>
                                  </p:childTnLst>
                                </p:cTn>
                              </p:par>
                              <p:par>
                                <p:cTn id="549" presetID="1" presetClass="entr" presetSubtype="0" fill="hold" grpId="1" nodeType="withEffect">
                                  <p:stCondLst>
                                    <p:cond delay="0"/>
                                  </p:stCondLst>
                                  <p:childTnLst>
                                    <p:set>
                                      <p:cBhvr>
                                        <p:cTn id="550" dur="1" fill="hold">
                                          <p:stCondLst>
                                            <p:cond delay="0"/>
                                          </p:stCondLst>
                                        </p:cTn>
                                        <p:tgtEl>
                                          <p:spTgt spid="366"/>
                                        </p:tgtEl>
                                        <p:attrNameLst>
                                          <p:attrName>style.visibility</p:attrName>
                                        </p:attrNameLst>
                                      </p:cBhvr>
                                      <p:to>
                                        <p:strVal val="visible"/>
                                      </p:to>
                                    </p:set>
                                  </p:childTnLst>
                                </p:cTn>
                              </p:par>
                              <p:par>
                                <p:cTn id="551" presetID="1" presetClass="entr" presetSubtype="0" fill="hold" nodeType="withEffect">
                                  <p:stCondLst>
                                    <p:cond delay="0"/>
                                  </p:stCondLst>
                                  <p:childTnLst>
                                    <p:set>
                                      <p:cBhvr>
                                        <p:cTn id="552" dur="1" fill="hold">
                                          <p:stCondLst>
                                            <p:cond delay="0"/>
                                          </p:stCondLst>
                                        </p:cTn>
                                        <p:tgtEl>
                                          <p:spTgt spid="367"/>
                                        </p:tgtEl>
                                        <p:attrNameLst>
                                          <p:attrName>style.visibility</p:attrName>
                                        </p:attrNameLst>
                                      </p:cBhvr>
                                      <p:to>
                                        <p:strVal val="visible"/>
                                      </p:to>
                                    </p:set>
                                  </p:childTnLst>
                                </p:cTn>
                              </p:par>
                              <p:par>
                                <p:cTn id="553" presetID="1" presetClass="entr" presetSubtype="0" fill="hold" nodeType="withEffect">
                                  <p:stCondLst>
                                    <p:cond delay="0"/>
                                  </p:stCondLst>
                                  <p:childTnLst>
                                    <p:set>
                                      <p:cBhvr>
                                        <p:cTn id="554" dur="1" fill="hold">
                                          <p:stCondLst>
                                            <p:cond delay="0"/>
                                          </p:stCondLst>
                                        </p:cTn>
                                        <p:tgtEl>
                                          <p:spTgt spid="377"/>
                                        </p:tgtEl>
                                        <p:attrNameLst>
                                          <p:attrName>style.visibility</p:attrName>
                                        </p:attrNameLst>
                                      </p:cBhvr>
                                      <p:to>
                                        <p:strVal val="visible"/>
                                      </p:to>
                                    </p:set>
                                  </p:childTnLst>
                                </p:cTn>
                              </p:par>
                              <p:par>
                                <p:cTn id="555" presetID="1" presetClass="entr" presetSubtype="0" fill="hold" nodeType="withEffect">
                                  <p:stCondLst>
                                    <p:cond delay="0"/>
                                  </p:stCondLst>
                                  <p:childTnLst>
                                    <p:set>
                                      <p:cBhvr>
                                        <p:cTn id="556" dur="1" fill="hold">
                                          <p:stCondLst>
                                            <p:cond delay="0"/>
                                          </p:stCondLst>
                                        </p:cTn>
                                        <p:tgtEl>
                                          <p:spTgt spid="378"/>
                                        </p:tgtEl>
                                        <p:attrNameLst>
                                          <p:attrName>style.visibility</p:attrName>
                                        </p:attrNameLst>
                                      </p:cBhvr>
                                      <p:to>
                                        <p:strVal val="visible"/>
                                      </p:to>
                                    </p:set>
                                  </p:childTnLst>
                                </p:cTn>
                              </p:par>
                              <p:par>
                                <p:cTn id="557" presetID="1" presetClass="entr" presetSubtype="0" fill="hold" nodeType="withEffect">
                                  <p:stCondLst>
                                    <p:cond delay="0"/>
                                  </p:stCondLst>
                                  <p:childTnLst>
                                    <p:set>
                                      <p:cBhvr>
                                        <p:cTn id="558"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5" grpId="1" animBg="1"/>
      <p:bldP spid="136" grpId="0"/>
      <p:bldP spid="137" grpId="0"/>
      <p:bldP spid="137" grpId="1"/>
      <p:bldP spid="138" grpId="0" animBg="1"/>
      <p:bldP spid="138" grpId="1" animBg="1"/>
      <p:bldP spid="139" grpId="0"/>
      <p:bldP spid="139" grpId="1"/>
      <p:bldP spid="146" grpId="0"/>
      <p:bldP spid="146" grpId="1"/>
      <p:bldP spid="147" grpId="0"/>
      <p:bldP spid="147" grpId="1"/>
      <p:bldP spid="145" grpId="0" animBg="1"/>
      <p:bldP spid="145" grpId="1" animBg="1"/>
      <p:bldP spid="189" grpId="0"/>
      <p:bldP spid="191" grpId="0" animBg="1"/>
      <p:bldP spid="191" grpId="1" animBg="1"/>
      <p:bldP spid="191" grpId="2" animBg="1"/>
      <p:bldP spid="192" grpId="0" animBg="1"/>
      <p:bldP spid="192" grpId="1" animBg="1"/>
      <p:bldP spid="192" grpId="2" animBg="1"/>
      <p:bldP spid="193" grpId="0" animBg="1"/>
      <p:bldP spid="193" grpId="1" animBg="1"/>
      <p:bldP spid="193" grpId="2" animBg="1"/>
      <p:bldP spid="194" grpId="0" animBg="1"/>
      <p:bldP spid="194" grpId="1" animBg="1"/>
      <p:bldP spid="194" grpId="2" animBg="1"/>
      <p:bldP spid="195" grpId="0" animBg="1"/>
      <p:bldP spid="195" grpId="1" animBg="1"/>
      <p:bldP spid="195" grpId="2" animBg="1"/>
      <p:bldP spid="211" grpId="0" animBg="1"/>
      <p:bldP spid="211" grpId="1" animBg="1"/>
      <p:bldP spid="212" grpId="0"/>
      <p:bldP spid="212" grpId="1"/>
      <p:bldP spid="213" grpId="0"/>
      <p:bldP spid="213" grpId="1"/>
      <p:bldP spid="213" grpId="2"/>
      <p:bldP spid="214" grpId="0"/>
      <p:bldP spid="214" grpId="1"/>
      <p:bldP spid="214" grpId="2"/>
      <p:bldP spid="215" grpId="0"/>
      <p:bldP spid="215" grpId="1"/>
      <p:bldP spid="143" grpId="0" animBg="1"/>
      <p:bldP spid="143" grpId="1" animBg="1"/>
      <p:bldP spid="216" grpId="0"/>
      <p:bldP spid="216" grpId="1"/>
      <p:bldP spid="219" grpId="0"/>
      <p:bldP spid="221" grpId="0"/>
      <p:bldP spid="222" grpId="0" animBg="1"/>
      <p:bldP spid="223" grpId="0" animBg="1"/>
      <p:bldP spid="224" grpId="0" animBg="1"/>
      <p:bldP spid="225" grpId="0"/>
      <p:bldP spid="226" grpId="0" animBg="1"/>
      <p:bldP spid="229" grpId="0"/>
      <p:bldP spid="231" grpId="0" animBg="1"/>
      <p:bldP spid="231" grpId="1" animBg="1"/>
      <p:bldP spid="232" grpId="0"/>
      <p:bldP spid="232" grpId="1"/>
      <p:bldP spid="232" grpId="2"/>
      <p:bldP spid="233" grpId="0" animBg="1"/>
      <p:bldP spid="233" grpId="1" animBg="1"/>
      <p:bldP spid="246" grpId="0" animBg="1"/>
      <p:bldP spid="246" grpId="1" animBg="1"/>
      <p:bldP spid="246" grpId="2" animBg="1"/>
      <p:bldP spid="319" grpId="0"/>
      <p:bldP spid="319" grpId="1"/>
      <p:bldP spid="319" grpId="2"/>
      <p:bldP spid="329" grpId="0"/>
      <p:bldP spid="329" grpId="1"/>
      <p:bldP spid="329" grpId="2"/>
      <p:bldP spid="330" grpId="0"/>
      <p:bldP spid="330" grpId="1"/>
      <p:bldP spid="330" grpId="2"/>
      <p:bldP spid="334" grpId="0"/>
      <p:bldP spid="334" grpId="1"/>
      <p:bldP spid="338" grpId="0"/>
      <p:bldP spid="338" grpId="1"/>
      <p:bldP spid="338" grpId="2"/>
      <p:bldP spid="345" grpId="0"/>
      <p:bldP spid="345" grpId="1"/>
      <p:bldP spid="346" grpId="0"/>
      <p:bldP spid="346" grpId="1"/>
      <p:bldP spid="351" grpId="0"/>
      <p:bldP spid="351" grpId="1"/>
      <p:bldP spid="351" grpId="2"/>
      <p:bldP spid="352" grpId="0"/>
      <p:bldP spid="352" grpId="1"/>
      <p:bldP spid="353" grpId="0"/>
      <p:bldP spid="353" grpId="1"/>
      <p:bldP spid="354" grpId="0"/>
      <p:bldP spid="354" grpId="1"/>
      <p:bldP spid="355" grpId="0"/>
      <p:bldP spid="355" grpId="1"/>
      <p:bldP spid="356" grpId="0"/>
      <p:bldP spid="356" grpId="1"/>
      <p:bldP spid="357" grpId="0"/>
      <p:bldP spid="357" grpId="1"/>
      <p:bldP spid="358" grpId="0"/>
      <p:bldP spid="358" grpId="1"/>
      <p:bldP spid="359" grpId="0"/>
      <p:bldP spid="359" grpId="1"/>
      <p:bldP spid="360" grpId="0"/>
      <p:bldP spid="360" grpId="1"/>
      <p:bldP spid="362" grpId="0"/>
      <p:bldP spid="362" grpId="1"/>
      <p:bldP spid="363" grpId="0"/>
      <p:bldP spid="363" grpId="1"/>
      <p:bldP spid="364" grpId="0"/>
      <p:bldP spid="364" grpId="1"/>
      <p:bldP spid="365" grpId="0"/>
      <p:bldP spid="365" grpId="1"/>
      <p:bldP spid="366" grpId="0"/>
      <p:bldP spid="366"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p:nvPr/>
        </p:nvSpPr>
        <p:spPr>
          <a:xfrm>
            <a:off x="630622" y="932931"/>
            <a:ext cx="5731489"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000000"/>
              </a:solidFill>
              <a:latin typeface="Arial"/>
              <a:ea typeface="Arial"/>
              <a:cs typeface="Arial"/>
              <a:sym typeface="Arial"/>
            </a:endParaRPr>
          </a:p>
        </p:txBody>
      </p:sp>
      <p:sp>
        <p:nvSpPr>
          <p:cNvPr id="57" name="Google Shape;57;p13"/>
          <p:cNvSpPr/>
          <p:nvPr/>
        </p:nvSpPr>
        <p:spPr>
          <a:xfrm>
            <a:off x="750612" y="3035339"/>
            <a:ext cx="1939673" cy="2179944"/>
          </a:xfrm>
          <a:prstGeom prst="roundRect">
            <a:avLst>
              <a:gd name="adj" fmla="val 10713"/>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58;p13"/>
          <p:cNvSpPr/>
          <p:nvPr/>
        </p:nvSpPr>
        <p:spPr>
          <a:xfrm>
            <a:off x="164523" y="977416"/>
            <a:ext cx="6663688" cy="461285"/>
          </a:xfrm>
          <a:prstGeom prst="rect">
            <a:avLst/>
          </a:prstGeom>
          <a:noFill/>
          <a:ln>
            <a:noFill/>
          </a:ln>
        </p:spPr>
        <p:txBody>
          <a:bodyPr spcFirstLastPara="1" wrap="square" lIns="121900" tIns="60933" rIns="121900" bIns="60933" anchor="t" anchorCtr="0">
            <a:noAutofit/>
          </a:bodyPr>
          <a:lstStyle/>
          <a:p>
            <a:pPr algn="ctr"/>
            <a:r>
              <a:rPr lang="en" sz="1333" b="1">
                <a:solidFill>
                  <a:srgbClr val="000000"/>
                </a:solidFill>
                <a:latin typeface="Calibri"/>
                <a:ea typeface="Calibri"/>
                <a:cs typeface="Calibri"/>
                <a:sym typeface="Calibri"/>
              </a:rPr>
              <a:t>1.</a:t>
            </a:r>
            <a:r>
              <a:rPr lang="en" sz="1333">
                <a:solidFill>
                  <a:srgbClr val="000000"/>
                </a:solidFill>
                <a:latin typeface="Calibri"/>
                <a:ea typeface="Calibri"/>
                <a:cs typeface="Calibri"/>
                <a:sym typeface="Calibri"/>
              </a:rPr>
              <a:t> Learning a mapping from implicit human feedback to </a:t>
            </a:r>
            <a:r>
              <a:rPr lang="en" sz="1333">
                <a:latin typeface="Calibri"/>
                <a:ea typeface="Calibri"/>
                <a:cs typeface="Calibri"/>
                <a:sym typeface="Calibri"/>
              </a:rPr>
              <a:t>task</a:t>
            </a:r>
            <a:r>
              <a:rPr lang="en" sz="1333">
                <a:solidFill>
                  <a:srgbClr val="000000"/>
                </a:solidFill>
                <a:latin typeface="Calibri"/>
                <a:ea typeface="Calibri"/>
                <a:cs typeface="Calibri"/>
                <a:sym typeface="Calibri"/>
              </a:rPr>
              <a:t> statistics</a:t>
            </a:r>
            <a:endParaRPr sz="1333">
              <a:latin typeface="Calibri"/>
              <a:ea typeface="Calibri"/>
              <a:cs typeface="Calibri"/>
              <a:sym typeface="Calibri"/>
            </a:endParaRPr>
          </a:p>
        </p:txBody>
      </p:sp>
      <p:grpSp>
        <p:nvGrpSpPr>
          <p:cNvPr id="59" name="Google Shape;59;p13"/>
          <p:cNvGrpSpPr/>
          <p:nvPr/>
        </p:nvGrpSpPr>
        <p:grpSpPr>
          <a:xfrm>
            <a:off x="526891" y="3803114"/>
            <a:ext cx="1953408" cy="585141"/>
            <a:chOff x="373269" y="3270292"/>
            <a:chExt cx="1339015" cy="401100"/>
          </a:xfrm>
        </p:grpSpPr>
        <p:sp>
          <p:nvSpPr>
            <p:cNvPr id="60" name="Google Shape;60;p13"/>
            <p:cNvSpPr/>
            <p:nvPr/>
          </p:nvSpPr>
          <p:spPr>
            <a:xfrm>
              <a:off x="373269" y="32702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solidFill>
                  <a:srgbClr val="000000"/>
                </a:solidFill>
                <a:latin typeface="Calibri"/>
                <a:ea typeface="Calibri"/>
                <a:cs typeface="Calibri"/>
                <a:sym typeface="Calibri"/>
              </a:endParaRPr>
            </a:p>
          </p:txBody>
        </p:sp>
        <p:sp>
          <p:nvSpPr>
            <p:cNvPr id="61" name="Google Shape;61;p13"/>
            <p:cNvSpPr/>
            <p:nvPr/>
          </p:nvSpPr>
          <p:spPr>
            <a:xfrm>
              <a:off x="1018083" y="34226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Action</a:t>
              </a:r>
              <a:endParaRPr sz="1333">
                <a:solidFill>
                  <a:srgbClr val="000000"/>
                </a:solidFill>
                <a:latin typeface="Calibri"/>
                <a:ea typeface="Calibri"/>
                <a:cs typeface="Calibri"/>
                <a:sym typeface="Calibri"/>
              </a:endParaRPr>
            </a:p>
          </p:txBody>
        </p:sp>
        <p:cxnSp>
          <p:nvCxnSpPr>
            <p:cNvPr id="62" name="Google Shape;62;p13"/>
            <p:cNvCxnSpPr/>
            <p:nvPr/>
          </p:nvCxnSpPr>
          <p:spPr>
            <a:xfrm>
              <a:off x="897375" y="3317612"/>
              <a:ext cx="0" cy="308100"/>
            </a:xfrm>
            <a:prstGeom prst="straightConnector1">
              <a:avLst/>
            </a:prstGeom>
            <a:noFill/>
            <a:ln w="19050" cap="flat" cmpd="sng">
              <a:solidFill>
                <a:srgbClr val="000000"/>
              </a:solidFill>
              <a:prstDash val="solid"/>
              <a:miter lim="800000"/>
              <a:headEnd type="none" w="sm" len="sm"/>
              <a:tailEnd type="triangle" w="med" len="med"/>
            </a:ln>
          </p:spPr>
        </p:cxnSp>
        <p:cxnSp>
          <p:nvCxnSpPr>
            <p:cNvPr id="63" name="Google Shape;63;p13"/>
            <p:cNvCxnSpPr/>
            <p:nvPr/>
          </p:nvCxnSpPr>
          <p:spPr>
            <a:xfrm rot="10800000">
              <a:off x="1151950" y="3319700"/>
              <a:ext cx="0" cy="303900"/>
            </a:xfrm>
            <a:prstGeom prst="straightConnector1">
              <a:avLst/>
            </a:prstGeom>
            <a:noFill/>
            <a:ln w="19050" cap="flat" cmpd="sng">
              <a:solidFill>
                <a:srgbClr val="000000"/>
              </a:solidFill>
              <a:prstDash val="solid"/>
              <a:miter lim="800000"/>
              <a:headEnd type="none" w="sm" len="sm"/>
              <a:tailEnd type="triangle" w="med" len="med"/>
            </a:ln>
          </p:spPr>
        </p:cxnSp>
      </p:grpSp>
      <p:sp>
        <p:nvSpPr>
          <p:cNvPr id="64" name="Google Shape;64;p13"/>
          <p:cNvSpPr/>
          <p:nvPr/>
        </p:nvSpPr>
        <p:spPr>
          <a:xfrm>
            <a:off x="2459428" y="4250292"/>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latin typeface="Calibri"/>
              <a:ea typeface="Calibri"/>
              <a:cs typeface="Calibri"/>
              <a:sym typeface="Calibri"/>
            </a:endParaRPr>
          </a:p>
          <a:p>
            <a:pPr algn="ctr"/>
            <a:r>
              <a:rPr lang="en" sz="1333">
                <a:latin typeface="Calibri"/>
                <a:ea typeface="Calibri"/>
                <a:cs typeface="Calibri"/>
                <a:sym typeface="Calibri"/>
              </a:rPr>
              <a:t>Action</a:t>
            </a:r>
            <a:endParaRPr sz="1333">
              <a:latin typeface="Calibri"/>
              <a:ea typeface="Calibri"/>
              <a:cs typeface="Calibri"/>
              <a:sym typeface="Calibri"/>
            </a:endParaRPr>
          </a:p>
        </p:txBody>
      </p:sp>
      <p:cxnSp>
        <p:nvCxnSpPr>
          <p:cNvPr id="65" name="Google Shape;65;p13"/>
          <p:cNvCxnSpPr/>
          <p:nvPr/>
        </p:nvCxnSpPr>
        <p:spPr>
          <a:xfrm rot="10800000">
            <a:off x="2684395" y="4773894"/>
            <a:ext cx="712497" cy="0"/>
          </a:xfrm>
          <a:prstGeom prst="straightConnector1">
            <a:avLst/>
          </a:prstGeom>
          <a:noFill/>
          <a:ln w="19050" cap="flat" cmpd="sng">
            <a:solidFill>
              <a:srgbClr val="000000"/>
            </a:solidFill>
            <a:prstDash val="solid"/>
            <a:miter lim="800000"/>
            <a:headEnd type="triangle" w="med" len="med"/>
            <a:tailEnd type="none" w="sm" len="sm"/>
          </a:ln>
        </p:spPr>
      </p:cxnSp>
      <p:sp>
        <p:nvSpPr>
          <p:cNvPr id="66" name="Google Shape;66;p13"/>
          <p:cNvSpPr/>
          <p:nvPr/>
        </p:nvSpPr>
        <p:spPr>
          <a:xfrm>
            <a:off x="2986921" y="2689338"/>
            <a:ext cx="1308142" cy="671796"/>
          </a:xfrm>
          <a:prstGeom prst="rect">
            <a:avLst/>
          </a:prstGeom>
          <a:no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t>
            </a:r>
            <a:r>
              <a:rPr lang="en" sz="1333">
                <a:solidFill>
                  <a:srgbClr val="000000"/>
                </a:solidFill>
                <a:latin typeface="Calibri"/>
                <a:ea typeface="Calibri"/>
                <a:cs typeface="Calibri"/>
                <a:sym typeface="Calibri"/>
              </a:rPr>
              <a:t>ask </a:t>
            </a:r>
            <a:r>
              <a:rPr lang="en" sz="1333">
                <a:latin typeface="Calibri"/>
                <a:ea typeface="Calibri"/>
                <a:cs typeface="Calibri"/>
                <a:sym typeface="Calibri"/>
              </a:rPr>
              <a:t>Specification</a:t>
            </a:r>
            <a:r>
              <a:rPr lang="en" sz="1333">
                <a:solidFill>
                  <a:srgbClr val="000000"/>
                </a:solidFill>
                <a:latin typeface="Calibri"/>
                <a:ea typeface="Calibri"/>
                <a:cs typeface="Calibri"/>
                <a:sym typeface="Calibri"/>
              </a:rPr>
              <a:t> </a:t>
            </a:r>
            <a:endParaRPr sz="1333">
              <a:solidFill>
                <a:srgbClr val="000000"/>
              </a:solidFill>
              <a:latin typeface="Calibri"/>
              <a:ea typeface="Calibri"/>
              <a:cs typeface="Calibri"/>
              <a:sym typeface="Calibri"/>
            </a:endParaRPr>
          </a:p>
        </p:txBody>
      </p:sp>
      <p:grpSp>
        <p:nvGrpSpPr>
          <p:cNvPr id="67" name="Google Shape;67;p13"/>
          <p:cNvGrpSpPr/>
          <p:nvPr/>
        </p:nvGrpSpPr>
        <p:grpSpPr>
          <a:xfrm>
            <a:off x="1475228" y="2656638"/>
            <a:ext cx="885807" cy="373317"/>
            <a:chOff x="1023332" y="2560610"/>
            <a:chExt cx="607200" cy="255900"/>
          </a:xfrm>
        </p:grpSpPr>
        <p:sp>
          <p:nvSpPr>
            <p:cNvPr id="68" name="Google Shape;68;p13"/>
            <p:cNvSpPr/>
            <p:nvPr/>
          </p:nvSpPr>
          <p:spPr>
            <a:xfrm>
              <a:off x="1023332" y="2592240"/>
              <a:ext cx="607200" cy="170700"/>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Display</a:t>
              </a:r>
              <a:endParaRPr sz="1333">
                <a:solidFill>
                  <a:srgbClr val="000000"/>
                </a:solidFill>
                <a:latin typeface="Calibri"/>
                <a:ea typeface="Calibri"/>
                <a:cs typeface="Calibri"/>
                <a:sym typeface="Calibri"/>
              </a:endParaRPr>
            </a:p>
          </p:txBody>
        </p:sp>
        <p:cxnSp>
          <p:nvCxnSpPr>
            <p:cNvPr id="69" name="Google Shape;69;p13"/>
            <p:cNvCxnSpPr>
              <a:stCxn id="70" idx="0"/>
            </p:cNvCxnSpPr>
            <p:nvPr/>
          </p:nvCxnSpPr>
          <p:spPr>
            <a:xfrm rot="10800000">
              <a:off x="1042775" y="2560610"/>
              <a:ext cx="0" cy="255900"/>
            </a:xfrm>
            <a:prstGeom prst="straightConnector1">
              <a:avLst/>
            </a:prstGeom>
            <a:noFill/>
            <a:ln w="19050" cap="flat" cmpd="sng">
              <a:solidFill>
                <a:srgbClr val="000000"/>
              </a:solidFill>
              <a:prstDash val="solid"/>
              <a:miter lim="800000"/>
              <a:headEnd type="none" w="sm" len="sm"/>
              <a:tailEnd type="triangle" w="med" len="med"/>
            </a:ln>
          </p:spPr>
        </p:cxnSp>
      </p:grpSp>
      <p:cxnSp>
        <p:nvCxnSpPr>
          <p:cNvPr id="71" name="Google Shape;71;p13"/>
          <p:cNvCxnSpPr/>
          <p:nvPr/>
        </p:nvCxnSpPr>
        <p:spPr>
          <a:xfrm rot="10800000">
            <a:off x="3033186" y="1996863"/>
            <a:ext cx="1543161" cy="0"/>
          </a:xfrm>
          <a:prstGeom prst="straightConnector1">
            <a:avLst/>
          </a:prstGeom>
          <a:noFill/>
          <a:ln w="19050" cap="flat" cmpd="sng">
            <a:solidFill>
              <a:srgbClr val="000000"/>
            </a:solidFill>
            <a:prstDash val="solid"/>
            <a:miter lim="800000"/>
            <a:headEnd type="triangle" w="med" len="med"/>
            <a:tailEnd type="diamond" w="sm" len="sm"/>
          </a:ln>
        </p:spPr>
      </p:cxnSp>
      <p:sp>
        <p:nvSpPr>
          <p:cNvPr id="72" name="Google Shape;72;p13"/>
          <p:cNvSpPr/>
          <p:nvPr/>
        </p:nvSpPr>
        <p:spPr>
          <a:xfrm>
            <a:off x="2241802"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Reactions</a:t>
            </a:r>
            <a:r>
              <a:rPr lang="en" sz="1333">
                <a:latin typeface="Calibri"/>
                <a:ea typeface="Calibri"/>
                <a:cs typeface="Calibri"/>
                <a:sym typeface="Calibri"/>
              </a:rPr>
              <a:t> </a:t>
            </a:r>
            <a:endParaRPr sz="1333">
              <a:latin typeface="Calibri"/>
              <a:ea typeface="Calibri"/>
              <a:cs typeface="Calibri"/>
              <a:sym typeface="Calibri"/>
            </a:endParaRPr>
          </a:p>
          <a:p>
            <a:pPr algn="ctr">
              <a:buClr>
                <a:srgbClr val="000000"/>
              </a:buClr>
              <a:buSzPts val="1100"/>
            </a:pPr>
            <a:r>
              <a:rPr lang="en" sz="1333">
                <a:solidFill>
                  <a:srgbClr val="000000"/>
                </a:solidFill>
                <a:latin typeface="Calibri"/>
                <a:ea typeface="Calibri"/>
                <a:cs typeface="Calibri"/>
                <a:sym typeface="Calibri"/>
              </a:rPr>
              <a:t>(implicit feedback)</a:t>
            </a:r>
            <a:endParaRPr sz="1333">
              <a:latin typeface="Calibri"/>
              <a:ea typeface="Calibri"/>
              <a:cs typeface="Calibri"/>
              <a:sym typeface="Calibri"/>
            </a:endParaRPr>
          </a:p>
        </p:txBody>
      </p:sp>
      <p:sp>
        <p:nvSpPr>
          <p:cNvPr id="73" name="Google Shape;73;p13"/>
          <p:cNvSpPr/>
          <p:nvPr/>
        </p:nvSpPr>
        <p:spPr>
          <a:xfrm>
            <a:off x="582992" y="2009609"/>
            <a:ext cx="121492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Human</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Observer</a:t>
            </a:r>
            <a:endParaRPr sz="1333">
              <a:latin typeface="Calibri"/>
              <a:ea typeface="Calibri"/>
              <a:cs typeface="Calibri"/>
              <a:sym typeface="Calibri"/>
            </a:endParaRPr>
          </a:p>
        </p:txBody>
      </p:sp>
      <p:sp>
        <p:nvSpPr>
          <p:cNvPr id="75" name="Google Shape;75;p13"/>
          <p:cNvSpPr/>
          <p:nvPr/>
        </p:nvSpPr>
        <p:spPr>
          <a:xfrm>
            <a:off x="6079826" y="3138697"/>
            <a:ext cx="2318242" cy="585141"/>
          </a:xfrm>
          <a:prstGeom prst="rect">
            <a:avLst/>
          </a:prstGeom>
          <a:solidFill>
            <a:srgbClr val="D9D9D9"/>
          </a:solidFill>
          <a:ln w="76200" cap="flat" cmpd="sng">
            <a:solidFill>
              <a:srgbClr val="CE591D"/>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333" b="1" dirty="0">
                <a:solidFill>
                  <a:srgbClr val="CE591D"/>
                </a:solidFill>
                <a:latin typeface="Calibri"/>
                <a:ea typeface="Calibri"/>
                <a:cs typeface="Calibri"/>
                <a:sym typeface="Calibri"/>
              </a:rPr>
              <a:t>Mapping of reaction features to task statistic(s)</a:t>
            </a:r>
            <a:endParaRPr sz="1333" b="1" dirty="0">
              <a:solidFill>
                <a:srgbClr val="CE591D"/>
              </a:solidFill>
              <a:latin typeface="Calibri"/>
              <a:ea typeface="Calibri"/>
              <a:cs typeface="Calibri"/>
              <a:sym typeface="Calibri"/>
            </a:endParaRPr>
          </a:p>
        </p:txBody>
      </p:sp>
      <p:grpSp>
        <p:nvGrpSpPr>
          <p:cNvPr id="87" name="Google Shape;87;p13"/>
          <p:cNvGrpSpPr/>
          <p:nvPr/>
        </p:nvGrpSpPr>
        <p:grpSpPr>
          <a:xfrm>
            <a:off x="1475221" y="1323335"/>
            <a:ext cx="664915" cy="1370068"/>
            <a:chOff x="692725" y="1198875"/>
            <a:chExt cx="389425" cy="832800"/>
          </a:xfrm>
        </p:grpSpPr>
        <p:pic>
          <p:nvPicPr>
            <p:cNvPr id="88" name="Google Shape;88;p13"/>
            <p:cNvPicPr preferRelativeResize="0"/>
            <p:nvPr/>
          </p:nvPicPr>
          <p:blipFill rotWithShape="1">
            <a:blip r:embed="rId3">
              <a:alphaModFix/>
            </a:blip>
            <a:srcRect l="27089" r="26149"/>
            <a:stretch/>
          </p:blipFill>
          <p:spPr>
            <a:xfrm>
              <a:off x="692725" y="1198875"/>
              <a:ext cx="389425" cy="832800"/>
            </a:xfrm>
            <a:prstGeom prst="rect">
              <a:avLst/>
            </a:prstGeom>
            <a:noFill/>
            <a:ln>
              <a:noFill/>
            </a:ln>
          </p:spPr>
        </p:pic>
        <p:pic>
          <p:nvPicPr>
            <p:cNvPr id="89" name="Google Shape;89;p13"/>
            <p:cNvPicPr preferRelativeResize="0"/>
            <p:nvPr/>
          </p:nvPicPr>
          <p:blipFill rotWithShape="1">
            <a:blip r:embed="rId4">
              <a:alphaModFix/>
            </a:blip>
            <a:srcRect l="39537" t="41565" r="39919" b="50357"/>
            <a:stretch/>
          </p:blipFill>
          <p:spPr>
            <a:xfrm>
              <a:off x="849225" y="1361075"/>
              <a:ext cx="80000" cy="32775"/>
            </a:xfrm>
            <a:prstGeom prst="rect">
              <a:avLst/>
            </a:prstGeom>
            <a:noFill/>
            <a:ln>
              <a:noFill/>
            </a:ln>
          </p:spPr>
        </p:pic>
      </p:grpSp>
      <p:sp>
        <p:nvSpPr>
          <p:cNvPr id="90" name="Google Shape;90;p13"/>
          <p:cNvSpPr/>
          <p:nvPr/>
        </p:nvSpPr>
        <p:spPr>
          <a:xfrm>
            <a:off x="1402093" y="4419558"/>
            <a:ext cx="1431122" cy="585141"/>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Agent</a:t>
            </a:r>
            <a:endParaRPr sz="1333" dirty="0">
              <a:latin typeface="Calibri"/>
              <a:ea typeface="Calibri"/>
              <a:cs typeface="Calibri"/>
              <a:sym typeface="Calibri"/>
            </a:endParaRPr>
          </a:p>
        </p:txBody>
      </p:sp>
      <p:sp>
        <p:nvSpPr>
          <p:cNvPr id="92" name="Google Shape;92;p13"/>
          <p:cNvSpPr/>
          <p:nvPr/>
        </p:nvSpPr>
        <p:spPr>
          <a:xfrm>
            <a:off x="690204" y="3500031"/>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Environment</a:t>
            </a:r>
            <a:endParaRPr sz="1333">
              <a:solidFill>
                <a:srgbClr val="000000"/>
              </a:solidFill>
              <a:latin typeface="Calibri"/>
              <a:ea typeface="Calibri"/>
              <a:cs typeface="Calibri"/>
              <a:sym typeface="Calibri"/>
            </a:endParaRPr>
          </a:p>
        </p:txBody>
      </p:sp>
      <p:pic>
        <p:nvPicPr>
          <p:cNvPr id="70" name="Google Shape;70;p13"/>
          <p:cNvPicPr preferRelativeResize="0"/>
          <p:nvPr/>
        </p:nvPicPr>
        <p:blipFill>
          <a:blip r:embed="rId5">
            <a:alphaModFix/>
          </a:blip>
          <a:stretch>
            <a:fillRect/>
          </a:stretch>
        </p:blipFill>
        <p:spPr>
          <a:xfrm>
            <a:off x="1171142" y="3029957"/>
            <a:ext cx="664903" cy="664873"/>
          </a:xfrm>
          <a:prstGeom prst="rect">
            <a:avLst/>
          </a:prstGeom>
          <a:noFill/>
          <a:ln>
            <a:noFill/>
          </a:ln>
        </p:spPr>
      </p:pic>
      <p:sp>
        <p:nvSpPr>
          <p:cNvPr id="100" name="Google Shape;100;p13"/>
          <p:cNvSpPr/>
          <p:nvPr/>
        </p:nvSpPr>
        <p:spPr>
          <a:xfrm>
            <a:off x="4034241" y="3796452"/>
            <a:ext cx="1626752" cy="33042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b="1" dirty="0">
                <a:solidFill>
                  <a:srgbClr val="CE591D"/>
                </a:solidFill>
                <a:latin typeface="Calibri"/>
                <a:ea typeface="Calibri"/>
                <a:cs typeface="Calibri"/>
                <a:sym typeface="Calibri"/>
              </a:rPr>
              <a:t>Dataset Store</a:t>
            </a:r>
            <a:endParaRPr sz="1333" b="1" dirty="0">
              <a:solidFill>
                <a:srgbClr val="CE591D"/>
              </a:solidFill>
              <a:latin typeface="Calibri"/>
              <a:ea typeface="Calibri"/>
              <a:cs typeface="Calibri"/>
              <a:sym typeface="Calibri"/>
            </a:endParaRPr>
          </a:p>
        </p:txBody>
      </p:sp>
      <p:pic>
        <p:nvPicPr>
          <p:cNvPr id="101" name="Google Shape;101;p13"/>
          <p:cNvPicPr preferRelativeResize="0"/>
          <p:nvPr/>
        </p:nvPicPr>
        <p:blipFill>
          <a:blip r:embed="rId6">
            <a:duotone>
              <a:schemeClr val="accent2">
                <a:shade val="45000"/>
                <a:satMod val="135000"/>
              </a:schemeClr>
              <a:prstClr val="white"/>
            </a:duotone>
          </a:blip>
          <a:stretch>
            <a:fillRect/>
          </a:stretch>
        </p:blipFill>
        <p:spPr>
          <a:xfrm>
            <a:off x="4356371" y="3012198"/>
            <a:ext cx="838103" cy="838103"/>
          </a:xfrm>
          <a:prstGeom prst="rect">
            <a:avLst/>
          </a:prstGeom>
          <a:noFill/>
          <a:ln>
            <a:noFill/>
          </a:ln>
        </p:spPr>
      </p:pic>
      <p:cxnSp>
        <p:nvCxnSpPr>
          <p:cNvPr id="102" name="Google Shape;102;p13"/>
          <p:cNvCxnSpPr>
            <a:endCxn id="101" idx="0"/>
          </p:cNvCxnSpPr>
          <p:nvPr/>
        </p:nvCxnSpPr>
        <p:spPr>
          <a:xfrm flipH="1">
            <a:off x="4775423" y="2487891"/>
            <a:ext cx="1217985" cy="524307"/>
          </a:xfrm>
          <a:prstGeom prst="bentConnector2">
            <a:avLst/>
          </a:prstGeom>
          <a:noFill/>
          <a:ln w="19050" cap="flat" cmpd="sng">
            <a:solidFill>
              <a:srgbClr val="000000"/>
            </a:solidFill>
            <a:prstDash val="solid"/>
            <a:round/>
            <a:headEnd type="none" w="med" len="med"/>
            <a:tailEnd type="triangle" w="med" len="med"/>
          </a:ln>
        </p:spPr>
      </p:cxnSp>
      <p:cxnSp>
        <p:nvCxnSpPr>
          <p:cNvPr id="103" name="Google Shape;103;p13"/>
          <p:cNvCxnSpPr/>
          <p:nvPr/>
        </p:nvCxnSpPr>
        <p:spPr>
          <a:xfrm rot="10800000">
            <a:off x="5993426" y="2114701"/>
            <a:ext cx="0" cy="380320"/>
          </a:xfrm>
          <a:prstGeom prst="straightConnector1">
            <a:avLst/>
          </a:prstGeom>
          <a:noFill/>
          <a:ln w="19050" cap="flat" cmpd="sng">
            <a:solidFill>
              <a:srgbClr val="000000"/>
            </a:solidFill>
            <a:prstDash val="solid"/>
            <a:round/>
            <a:headEnd type="none" w="med" len="med"/>
            <a:tailEnd type="none" w="med" len="med"/>
          </a:ln>
        </p:spPr>
      </p:cxnSp>
      <p:cxnSp>
        <p:nvCxnSpPr>
          <p:cNvPr id="106" name="Google Shape;106;p13"/>
          <p:cNvCxnSpPr/>
          <p:nvPr/>
        </p:nvCxnSpPr>
        <p:spPr>
          <a:xfrm rot="16200000">
            <a:off x="4226334" y="4232353"/>
            <a:ext cx="664793" cy="393011"/>
          </a:xfrm>
          <a:prstGeom prst="bentConnector3">
            <a:avLst>
              <a:gd name="adj1" fmla="val 0"/>
            </a:avLst>
          </a:prstGeom>
          <a:noFill/>
          <a:ln w="19050" cap="flat" cmpd="sng">
            <a:solidFill>
              <a:srgbClr val="000000"/>
            </a:solidFill>
            <a:prstDash val="solid"/>
            <a:round/>
            <a:headEnd type="none" w="med" len="med"/>
            <a:tailEnd type="triangle" w="med" len="med"/>
          </a:ln>
        </p:spPr>
      </p:cxnSp>
      <p:cxnSp>
        <p:nvCxnSpPr>
          <p:cNvPr id="107" name="Google Shape;107;p13"/>
          <p:cNvCxnSpPr>
            <a:stCxn id="75" idx="1"/>
            <a:endCxn id="101" idx="3"/>
          </p:cNvCxnSpPr>
          <p:nvPr/>
        </p:nvCxnSpPr>
        <p:spPr>
          <a:xfrm rot="10800000">
            <a:off x="5194456" y="3431267"/>
            <a:ext cx="885370" cy="0"/>
          </a:xfrm>
          <a:prstGeom prst="straightConnector1">
            <a:avLst/>
          </a:prstGeom>
          <a:noFill/>
          <a:ln w="19050" cap="flat" cmpd="sng">
            <a:solidFill>
              <a:srgbClr val="CE591D"/>
            </a:solidFill>
            <a:prstDash val="solid"/>
            <a:miter lim="800000"/>
            <a:headEnd type="triangle" w="med" len="med"/>
            <a:tailEnd type="diamond" w="sm" len="sm"/>
          </a:ln>
        </p:spPr>
      </p:cxnSp>
      <p:cxnSp>
        <p:nvCxnSpPr>
          <p:cNvPr id="108" name="Google Shape;108;p13"/>
          <p:cNvCxnSpPr>
            <a:stCxn id="66" idx="1"/>
            <a:endCxn id="88" idx="3"/>
          </p:cNvCxnSpPr>
          <p:nvPr/>
        </p:nvCxnSpPr>
        <p:spPr>
          <a:xfrm rot="10800000">
            <a:off x="2140065" y="2008570"/>
            <a:ext cx="846856" cy="1016665"/>
          </a:xfrm>
          <a:prstGeom prst="bentConnector3">
            <a:avLst>
              <a:gd name="adj1" fmla="val 31927"/>
            </a:avLst>
          </a:prstGeom>
          <a:noFill/>
          <a:ln w="19050" cap="flat" cmpd="sng">
            <a:solidFill>
              <a:srgbClr val="000000"/>
            </a:solidFill>
            <a:prstDash val="dash"/>
            <a:round/>
            <a:headEnd type="none" w="med" len="med"/>
            <a:tailEnd type="triangle" w="med" len="med"/>
          </a:ln>
        </p:spPr>
      </p:cxnSp>
      <p:sp>
        <p:nvSpPr>
          <p:cNvPr id="109" name="Google Shape;109;p13"/>
          <p:cNvSpPr/>
          <p:nvPr/>
        </p:nvSpPr>
        <p:spPr>
          <a:xfrm>
            <a:off x="4678613" y="4360200"/>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Task</a:t>
            </a:r>
            <a:r>
              <a:rPr lang="en" sz="1333">
                <a:solidFill>
                  <a:srgbClr val="000000"/>
                </a:solidFill>
                <a:latin typeface="Calibri"/>
                <a:ea typeface="Calibri"/>
                <a:cs typeface="Calibri"/>
                <a:sym typeface="Calibri"/>
              </a:rPr>
              <a:t> statistics</a:t>
            </a:r>
            <a:endParaRPr sz="1333">
              <a:solidFill>
                <a:srgbClr val="000000"/>
              </a:solidFill>
              <a:latin typeface="Calibri"/>
              <a:ea typeface="Calibri"/>
              <a:cs typeface="Calibri"/>
              <a:sym typeface="Calibri"/>
            </a:endParaRPr>
          </a:p>
        </p:txBody>
      </p:sp>
      <p:cxnSp>
        <p:nvCxnSpPr>
          <p:cNvPr id="110" name="Google Shape;110;p13"/>
          <p:cNvCxnSpPr/>
          <p:nvPr/>
        </p:nvCxnSpPr>
        <p:spPr>
          <a:xfrm rot="10800000">
            <a:off x="3752156" y="3378932"/>
            <a:ext cx="0" cy="642911"/>
          </a:xfrm>
          <a:prstGeom prst="straightConnector1">
            <a:avLst/>
          </a:prstGeom>
          <a:noFill/>
          <a:ln w="19050" cap="flat" cmpd="sng">
            <a:solidFill>
              <a:srgbClr val="000000"/>
            </a:solidFill>
            <a:prstDash val="solid"/>
            <a:miter lim="800000"/>
            <a:headEnd type="triangle" w="med" len="med"/>
            <a:tailEnd type="none" w="sm" len="sm"/>
          </a:ln>
        </p:spPr>
      </p:cxnSp>
      <p:sp>
        <p:nvSpPr>
          <p:cNvPr id="111" name="Google Shape;111;p13"/>
          <p:cNvSpPr/>
          <p:nvPr/>
        </p:nvSpPr>
        <p:spPr>
          <a:xfrm>
            <a:off x="2830100" y="3468598"/>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Reward</a:t>
            </a:r>
            <a:endParaRPr sz="1333">
              <a:solidFill>
                <a:srgbClr val="000000"/>
              </a:solidFill>
              <a:latin typeface="Calibri"/>
              <a:ea typeface="Calibri"/>
              <a:cs typeface="Calibri"/>
              <a:sym typeface="Calibri"/>
            </a:endParaRPr>
          </a:p>
        </p:txBody>
      </p:sp>
      <p:grpSp>
        <p:nvGrpSpPr>
          <p:cNvPr id="113" name="Google Shape;113;p13"/>
          <p:cNvGrpSpPr/>
          <p:nvPr/>
        </p:nvGrpSpPr>
        <p:grpSpPr>
          <a:xfrm>
            <a:off x="1020036" y="4329257"/>
            <a:ext cx="885807" cy="885808"/>
            <a:chOff x="974775" y="3173750"/>
            <a:chExt cx="607200" cy="607200"/>
          </a:xfrm>
        </p:grpSpPr>
        <p:pic>
          <p:nvPicPr>
            <p:cNvPr id="114" name="Google Shape;114;p13"/>
            <p:cNvPicPr preferRelativeResize="0"/>
            <p:nvPr/>
          </p:nvPicPr>
          <p:blipFill>
            <a:blip r:embed="rId7">
              <a:alphaModFix/>
            </a:blip>
            <a:stretch>
              <a:fillRect/>
            </a:stretch>
          </p:blipFill>
          <p:spPr>
            <a:xfrm>
              <a:off x="974775" y="3173750"/>
              <a:ext cx="607200" cy="607200"/>
            </a:xfrm>
            <a:prstGeom prst="rect">
              <a:avLst/>
            </a:prstGeom>
            <a:noFill/>
            <a:ln>
              <a:noFill/>
            </a:ln>
          </p:spPr>
        </p:pic>
        <p:pic>
          <p:nvPicPr>
            <p:cNvPr id="115" name="Google Shape;115;p13"/>
            <p:cNvPicPr preferRelativeResize="0"/>
            <p:nvPr/>
          </p:nvPicPr>
          <p:blipFill rotWithShape="1">
            <a:blip r:embed="rId8">
              <a:alphaModFix/>
            </a:blip>
            <a:srcRect l="38786" t="9514" r="38902" b="81601"/>
            <a:stretch/>
          </p:blipFill>
          <p:spPr>
            <a:xfrm>
              <a:off x="1203975" y="3243900"/>
              <a:ext cx="148800" cy="59250"/>
            </a:xfrm>
            <a:prstGeom prst="rect">
              <a:avLst/>
            </a:prstGeom>
            <a:noFill/>
            <a:ln>
              <a:noFill/>
            </a:ln>
          </p:spPr>
        </p:pic>
      </p:grpSp>
      <p:sp>
        <p:nvSpPr>
          <p:cNvPr id="118" name="Google Shape;118;p13"/>
          <p:cNvSpPr/>
          <p:nvPr/>
        </p:nvSpPr>
        <p:spPr>
          <a:xfrm>
            <a:off x="2720610" y="4699765"/>
            <a:ext cx="2253907" cy="7571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Task </a:t>
            </a:r>
            <a:r>
              <a:rPr lang="en" sz="1333">
                <a:solidFill>
                  <a:srgbClr val="000000"/>
                </a:solidFill>
                <a:latin typeface="Calibri"/>
                <a:ea typeface="Calibri"/>
                <a:cs typeface="Calibri"/>
                <a:sym typeface="Calibri"/>
              </a:rPr>
              <a:t>statistic tables</a:t>
            </a:r>
            <a:endParaRPr sz="1333">
              <a:solidFill>
                <a:srgbClr val="000000"/>
              </a:solidFill>
              <a:latin typeface="Calibri"/>
              <a:ea typeface="Calibri"/>
              <a:cs typeface="Calibri"/>
              <a:sym typeface="Calibri"/>
            </a:endParaRPr>
          </a:p>
        </p:txBody>
      </p:sp>
      <p:pic>
        <p:nvPicPr>
          <p:cNvPr id="119" name="Google Shape;119;p13"/>
          <p:cNvPicPr preferRelativeResize="0"/>
          <p:nvPr/>
        </p:nvPicPr>
        <p:blipFill>
          <a:blip r:embed="rId9">
            <a:alphaModFix/>
          </a:blip>
          <a:stretch>
            <a:fillRect/>
          </a:stretch>
        </p:blipFill>
        <p:spPr>
          <a:xfrm>
            <a:off x="3349280" y="4056480"/>
            <a:ext cx="996533" cy="899468"/>
          </a:xfrm>
          <a:prstGeom prst="rect">
            <a:avLst/>
          </a:prstGeom>
          <a:noFill/>
          <a:ln>
            <a:noFill/>
          </a:ln>
        </p:spPr>
      </p:pic>
      <p:cxnSp>
        <p:nvCxnSpPr>
          <p:cNvPr id="120" name="Google Shape;120;p13"/>
          <p:cNvCxnSpPr/>
          <p:nvPr/>
        </p:nvCxnSpPr>
        <p:spPr>
          <a:xfrm>
            <a:off x="4803997" y="2757830"/>
            <a:ext cx="538749" cy="0"/>
          </a:xfrm>
          <a:prstGeom prst="straightConnector1">
            <a:avLst/>
          </a:prstGeom>
          <a:noFill/>
          <a:ln w="9525" cap="flat" cmpd="sng">
            <a:solidFill>
              <a:srgbClr val="000000"/>
            </a:solidFill>
            <a:prstDash val="dot"/>
            <a:round/>
            <a:headEnd type="none" w="med" len="med"/>
            <a:tailEnd type="none" w="med" len="med"/>
          </a:ln>
        </p:spPr>
      </p:cxnSp>
      <p:sp>
        <p:nvSpPr>
          <p:cNvPr id="122" name="Google Shape;122;p13"/>
          <p:cNvSpPr/>
          <p:nvPr/>
        </p:nvSpPr>
        <p:spPr>
          <a:xfrm>
            <a:off x="5084022" y="1579708"/>
            <a:ext cx="2531816" cy="566322"/>
          </a:xfrm>
          <a:prstGeom prst="rect">
            <a:avLst/>
          </a:prstGeom>
          <a:solidFill>
            <a:srgbClr val="EFEFEF"/>
          </a:solid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Multi-modal </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a:t>
            </a:r>
            <a:r>
              <a:rPr lang="en" sz="1333">
                <a:latin typeface="Calibri"/>
                <a:ea typeface="Calibri"/>
                <a:cs typeface="Calibri"/>
                <a:sym typeface="Calibri"/>
              </a:rPr>
              <a:t>F</a:t>
            </a:r>
            <a:r>
              <a:rPr lang="en" sz="1333">
                <a:solidFill>
                  <a:srgbClr val="000000"/>
                </a:solidFill>
                <a:latin typeface="Calibri"/>
                <a:ea typeface="Calibri"/>
                <a:cs typeface="Calibri"/>
                <a:sym typeface="Calibri"/>
              </a:rPr>
              <a:t>eature </a:t>
            </a:r>
            <a:r>
              <a:rPr lang="en" sz="1333">
                <a:latin typeface="Calibri"/>
                <a:ea typeface="Calibri"/>
                <a:cs typeface="Calibri"/>
                <a:sym typeface="Calibri"/>
              </a:rPr>
              <a:t>E</a:t>
            </a:r>
            <a:r>
              <a:rPr lang="en" sz="1333">
                <a:solidFill>
                  <a:srgbClr val="000000"/>
                </a:solidFill>
                <a:latin typeface="Calibri"/>
                <a:ea typeface="Calibri"/>
                <a:cs typeface="Calibri"/>
                <a:sym typeface="Calibri"/>
              </a:rPr>
              <a:t>xtraction </a:t>
            </a:r>
            <a:endParaRPr sz="1333">
              <a:solidFill>
                <a:srgbClr val="000000"/>
              </a:solidFill>
              <a:latin typeface="Calibri"/>
              <a:ea typeface="Calibri"/>
              <a:cs typeface="Calibri"/>
              <a:sym typeface="Calibri"/>
            </a:endParaRPr>
          </a:p>
        </p:txBody>
      </p:sp>
      <p:sp>
        <p:nvSpPr>
          <p:cNvPr id="123" name="Google Shape;123;p13"/>
          <p:cNvSpPr/>
          <p:nvPr/>
        </p:nvSpPr>
        <p:spPr>
          <a:xfrm>
            <a:off x="5036394" y="3461481"/>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CE591D"/>
                </a:solidFill>
                <a:latin typeface="Calibri"/>
                <a:ea typeface="Calibri"/>
                <a:cs typeface="Calibri"/>
                <a:sym typeface="Calibri"/>
              </a:rPr>
              <a:t>Model</a:t>
            </a:r>
            <a:endParaRPr sz="1333" dirty="0">
              <a:solidFill>
                <a:srgbClr val="CE591D"/>
              </a:solidFill>
              <a:latin typeface="Calibri"/>
              <a:ea typeface="Calibri"/>
              <a:cs typeface="Calibri"/>
              <a:sym typeface="Calibri"/>
            </a:endParaRPr>
          </a:p>
          <a:p>
            <a:pPr algn="ctr">
              <a:buClr>
                <a:srgbClr val="000000"/>
              </a:buClr>
              <a:buSzPts val="1100"/>
            </a:pPr>
            <a:r>
              <a:rPr lang="en" sz="1333" dirty="0">
                <a:solidFill>
                  <a:srgbClr val="CE591D"/>
                </a:solidFill>
                <a:latin typeface="Calibri"/>
                <a:ea typeface="Calibri"/>
                <a:cs typeface="Calibri"/>
                <a:sym typeface="Calibri"/>
              </a:rPr>
              <a:t>Training</a:t>
            </a:r>
            <a:endParaRPr sz="1333" dirty="0">
              <a:solidFill>
                <a:srgbClr val="CE591D"/>
              </a:solidFill>
              <a:latin typeface="Calibri"/>
              <a:ea typeface="Calibri"/>
              <a:cs typeface="Calibri"/>
              <a:sym typeface="Calibri"/>
            </a:endParaRPr>
          </a:p>
        </p:txBody>
      </p:sp>
      <p:sp>
        <p:nvSpPr>
          <p:cNvPr id="128" name="Google Shape;128;p13"/>
          <p:cNvSpPr/>
          <p:nvPr/>
        </p:nvSpPr>
        <p:spPr>
          <a:xfrm>
            <a:off x="2583352" y="2229512"/>
            <a:ext cx="1217985"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Incentivize</a:t>
            </a:r>
            <a:endParaRPr sz="1333">
              <a:solidFill>
                <a:srgbClr val="000000"/>
              </a:solidFill>
              <a:latin typeface="Calibri"/>
              <a:ea typeface="Calibri"/>
              <a:cs typeface="Calibri"/>
              <a:sym typeface="Calibri"/>
            </a:endParaRPr>
          </a:p>
        </p:txBody>
      </p:sp>
      <p:sp>
        <p:nvSpPr>
          <p:cNvPr id="50" name="TextBox 49">
            <a:extLst>
              <a:ext uri="{FF2B5EF4-FFF2-40B4-BE49-F238E27FC236}">
                <a16:creationId xmlns:a16="http://schemas.microsoft.com/office/drawing/2014/main" id="{F2A2D988-4D54-C046-B17D-102E58D1D9BD}"/>
              </a:ext>
            </a:extLst>
          </p:cNvPr>
          <p:cNvSpPr txBox="1"/>
          <p:nvPr/>
        </p:nvSpPr>
        <p:spPr>
          <a:xfrm>
            <a:off x="8719270" y="2410330"/>
            <a:ext cx="3266166" cy="1384995"/>
          </a:xfrm>
          <a:prstGeom prst="rect">
            <a:avLst/>
          </a:prstGeom>
          <a:noFill/>
        </p:spPr>
        <p:txBody>
          <a:bodyPr wrap="square" rtlCol="0">
            <a:spAutoFit/>
          </a:bodyPr>
          <a:lstStyle/>
          <a:p>
            <a:r>
              <a:rPr lang="en-US" sz="2800" dirty="0"/>
              <a:t>Extracting samples for supervised learning</a:t>
            </a:r>
          </a:p>
        </p:txBody>
      </p:sp>
      <p:grpSp>
        <p:nvGrpSpPr>
          <p:cNvPr id="125" name="Google Shape;125;p13"/>
          <p:cNvGrpSpPr/>
          <p:nvPr/>
        </p:nvGrpSpPr>
        <p:grpSpPr>
          <a:xfrm>
            <a:off x="5027705" y="2629088"/>
            <a:ext cx="2318143" cy="249024"/>
            <a:chOff x="3644225" y="1926425"/>
            <a:chExt cx="1545000" cy="170700"/>
          </a:xfrm>
        </p:grpSpPr>
        <p:sp>
          <p:nvSpPr>
            <p:cNvPr id="126" name="Google Shape;126;p13"/>
            <p:cNvSpPr/>
            <p:nvPr/>
          </p:nvSpPr>
          <p:spPr>
            <a:xfrm>
              <a:off x="3800694" y="1926425"/>
              <a:ext cx="1231800" cy="170700"/>
            </a:xfrm>
            <a:prstGeom prst="roundRect">
              <a:avLst>
                <a:gd name="adj" fmla="val 16667"/>
              </a:avLst>
            </a:prstGeom>
            <a:solidFill>
              <a:srgbClr val="F3F3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127;p13"/>
            <p:cNvSpPr/>
            <p:nvPr/>
          </p:nvSpPr>
          <p:spPr>
            <a:xfrm>
              <a:off x="3644225" y="1950425"/>
              <a:ext cx="1545000" cy="122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Reaction</a:t>
              </a:r>
              <a:r>
                <a:rPr lang="en" sz="1333" dirty="0">
                  <a:solidFill>
                    <a:srgbClr val="000000"/>
                  </a:solidFill>
                  <a:latin typeface="Calibri"/>
                  <a:ea typeface="Calibri"/>
                  <a:cs typeface="Calibri"/>
                  <a:sym typeface="Calibri"/>
                </a:rPr>
                <a:t> feature vector</a:t>
              </a:r>
              <a:endParaRPr sz="1333" dirty="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91288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looking at a computer&#10;&#10;Description automatically generated">
            <a:extLst>
              <a:ext uri="{FF2B5EF4-FFF2-40B4-BE49-F238E27FC236}">
                <a16:creationId xmlns:a16="http://schemas.microsoft.com/office/drawing/2014/main" id="{15F00E96-89EB-0340-8C25-6043C50B0678}"/>
              </a:ext>
            </a:extLst>
          </p:cNvPr>
          <p:cNvPicPr>
            <a:picLocks noChangeAspect="1"/>
          </p:cNvPicPr>
          <p:nvPr/>
        </p:nvPicPr>
        <p:blipFill rotWithShape="1">
          <a:blip r:embed="rId2"/>
          <a:srcRect b="8537"/>
          <a:stretch/>
        </p:blipFill>
        <p:spPr>
          <a:xfrm>
            <a:off x="20" y="10"/>
            <a:ext cx="12191980" cy="6857990"/>
          </a:xfrm>
          <a:prstGeom prst="rect">
            <a:avLst/>
          </a:prstGeom>
        </p:spPr>
      </p:pic>
      <p:sp>
        <p:nvSpPr>
          <p:cNvPr id="10" name="TextBox 9">
            <a:extLst>
              <a:ext uri="{FF2B5EF4-FFF2-40B4-BE49-F238E27FC236}">
                <a16:creationId xmlns:a16="http://schemas.microsoft.com/office/drawing/2014/main" id="{42817252-F3FF-754F-8D83-C3AB85BCE99A}"/>
              </a:ext>
            </a:extLst>
          </p:cNvPr>
          <p:cNvSpPr txBox="1"/>
          <p:nvPr/>
        </p:nvSpPr>
        <p:spPr>
          <a:xfrm>
            <a:off x="9412049" y="6573062"/>
            <a:ext cx="2807885" cy="276999"/>
          </a:xfrm>
          <a:prstGeom prst="rect">
            <a:avLst/>
          </a:prstGeom>
          <a:noFill/>
        </p:spPr>
        <p:txBody>
          <a:bodyPr wrap="none" rtlCol="0">
            <a:spAutoFit/>
          </a:bodyPr>
          <a:lstStyle/>
          <a:p>
            <a:r>
              <a:rPr lang="en-US" sz="1200" dirty="0">
                <a:solidFill>
                  <a:schemeClr val="bg1">
                    <a:lumMod val="85000"/>
                  </a:schemeClr>
                </a:solidFill>
              </a:rPr>
              <a:t>Photo by </a:t>
            </a:r>
            <a:r>
              <a:rPr lang="en-US" sz="1200" dirty="0" err="1">
                <a:solidFill>
                  <a:schemeClr val="bg1">
                    <a:lumMod val="85000"/>
                  </a:schemeClr>
                </a:solidFill>
              </a:rPr>
              <a:t>www.amtec.us.com</a:t>
            </a:r>
            <a:r>
              <a:rPr lang="en-US" sz="1200" dirty="0">
                <a:solidFill>
                  <a:schemeClr val="bg1">
                    <a:lumMod val="85000"/>
                  </a:schemeClr>
                </a:solidFill>
              </a:rPr>
              <a:t>  (CC license)</a:t>
            </a:r>
          </a:p>
        </p:txBody>
      </p:sp>
      <p:sp>
        <p:nvSpPr>
          <p:cNvPr id="2" name="Rectangle 1">
            <a:extLst>
              <a:ext uri="{FF2B5EF4-FFF2-40B4-BE49-F238E27FC236}">
                <a16:creationId xmlns:a16="http://schemas.microsoft.com/office/drawing/2014/main" id="{DDB1EF87-D6B1-5A4A-9A57-2D467AB2EC63}"/>
              </a:ext>
            </a:extLst>
          </p:cNvPr>
          <p:cNvSpPr/>
          <p:nvPr/>
        </p:nvSpPr>
        <p:spPr>
          <a:xfrm>
            <a:off x="-216131" y="-216131"/>
            <a:ext cx="12635345" cy="7215447"/>
          </a:xfrm>
          <a:prstGeom prst="rect">
            <a:avLst/>
          </a:prstGeom>
          <a:solidFill>
            <a:schemeClr val="bg1">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04733E9-AB51-D249-AFBC-E0D736EE213D}"/>
              </a:ext>
            </a:extLst>
          </p:cNvPr>
          <p:cNvSpPr/>
          <p:nvPr/>
        </p:nvSpPr>
        <p:spPr>
          <a:xfrm>
            <a:off x="1451956" y="2224702"/>
            <a:ext cx="9288088" cy="1723549"/>
          </a:xfrm>
          <a:prstGeom prst="rect">
            <a:avLst/>
          </a:prstGeom>
        </p:spPr>
        <p:txBody>
          <a:bodyPr wrap="square">
            <a:spAutoFit/>
          </a:bodyPr>
          <a:lstStyle/>
          <a:p>
            <a:pPr algn="ctr"/>
            <a:r>
              <a:rPr lang="en-US" sz="4000" dirty="0">
                <a:latin typeface="+mj-lt"/>
              </a:rPr>
              <a:t>Task Learning from </a:t>
            </a:r>
            <a:br>
              <a:rPr lang="en-US" sz="6600" dirty="0">
                <a:latin typeface="+mj-lt"/>
              </a:rPr>
            </a:br>
            <a:r>
              <a:rPr lang="en-US" sz="6600" i="1" dirty="0">
                <a:latin typeface="+mj-lt"/>
              </a:rPr>
              <a:t>Implicit </a:t>
            </a:r>
            <a:r>
              <a:rPr lang="en-US" sz="6600" dirty="0">
                <a:latin typeface="+mj-lt"/>
              </a:rPr>
              <a:t>Human Feedback</a:t>
            </a:r>
          </a:p>
        </p:txBody>
      </p:sp>
    </p:spTree>
    <p:extLst>
      <p:ext uri="{BB962C8B-B14F-4D97-AF65-F5344CB8AC3E}">
        <p14:creationId xmlns:p14="http://schemas.microsoft.com/office/powerpoint/2010/main" val="1689589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p:nvPr/>
        </p:nvSpPr>
        <p:spPr>
          <a:xfrm>
            <a:off x="1572292" y="3592180"/>
            <a:ext cx="3358800" cy="1742400"/>
          </a:xfrm>
          <a:prstGeom prst="roundRect">
            <a:avLst>
              <a:gd name="adj" fmla="val 6463"/>
            </a:avLst>
          </a:prstGeom>
          <a:solidFill>
            <a:srgbClr val="CFE2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6" name="Google Shape;136;p14"/>
          <p:cNvSpPr txBox="1"/>
          <p:nvPr/>
        </p:nvSpPr>
        <p:spPr>
          <a:xfrm>
            <a:off x="4942110" y="3783364"/>
            <a:ext cx="1450400" cy="463200"/>
          </a:xfrm>
          <a:prstGeom prst="rect">
            <a:avLst/>
          </a:prstGeom>
          <a:noFill/>
          <a:ln>
            <a:noFill/>
          </a:ln>
        </p:spPr>
        <p:txBody>
          <a:bodyPr spcFirstLastPara="1" wrap="square" lIns="121900" tIns="121900" rIns="121900" bIns="121900" anchor="t" anchorCtr="0">
            <a:noAutofit/>
          </a:bodyPr>
          <a:lstStyle/>
          <a:p>
            <a:r>
              <a:rPr lang="en" sz="1200" b="1">
                <a:latin typeface="Helvetica Neue"/>
                <a:ea typeface="Helvetica Neue"/>
                <a:cs typeface="Helvetica Neue"/>
                <a:sym typeface="Helvetica Neue"/>
              </a:rPr>
              <a:t>Facial Action Units</a:t>
            </a:r>
            <a:r>
              <a:rPr lang="en" sz="1200">
                <a:latin typeface="Helvetica Neue"/>
                <a:ea typeface="Helvetica Neue"/>
                <a:cs typeface="Helvetica Neue"/>
                <a:sym typeface="Helvetica Neue"/>
              </a:rPr>
              <a:t> {</a:t>
            </a:r>
            <a:r>
              <a:rPr lang="en" sz="1467" b="1">
                <a:latin typeface="Helvetica Neue"/>
                <a:ea typeface="Helvetica Neue"/>
                <a:cs typeface="Helvetica Neue"/>
                <a:sym typeface="Helvetica Neue"/>
              </a:rPr>
              <a:t>𝜑</a:t>
            </a:r>
            <a:r>
              <a:rPr lang="en" sz="1467" b="1" baseline="-25000">
                <a:latin typeface="Helvetica Neue"/>
                <a:ea typeface="Helvetica Neue"/>
                <a:cs typeface="Helvetica Neue"/>
                <a:sym typeface="Helvetica Neue"/>
              </a:rPr>
              <a:t>FAU</a:t>
            </a:r>
            <a:r>
              <a:rPr lang="en" sz="1200">
                <a:latin typeface="Helvetica Neue"/>
                <a:ea typeface="Helvetica Neue"/>
                <a:cs typeface="Helvetica Neue"/>
                <a:sym typeface="Helvetica Neue"/>
              </a:rPr>
              <a:t>}</a:t>
            </a:r>
            <a:endParaRPr sz="1200">
              <a:latin typeface="Helvetica Neue"/>
              <a:ea typeface="Helvetica Neue"/>
              <a:cs typeface="Helvetica Neue"/>
              <a:sym typeface="Helvetica Neue"/>
            </a:endParaRPr>
          </a:p>
        </p:txBody>
      </p:sp>
      <p:sp>
        <p:nvSpPr>
          <p:cNvPr id="137" name="Google Shape;137;p14"/>
          <p:cNvSpPr txBox="1"/>
          <p:nvPr/>
        </p:nvSpPr>
        <p:spPr>
          <a:xfrm>
            <a:off x="1457126" y="4914913"/>
            <a:ext cx="1789200" cy="463200"/>
          </a:xfrm>
          <a:prstGeom prst="rect">
            <a:avLst/>
          </a:prstGeom>
          <a:noFill/>
          <a:ln>
            <a:noFill/>
          </a:ln>
        </p:spPr>
        <p:txBody>
          <a:bodyPr spcFirstLastPara="1" wrap="square" lIns="121900" tIns="121900" rIns="121900" bIns="121900" anchor="t" anchorCtr="0">
            <a:noAutofit/>
          </a:bodyPr>
          <a:lstStyle/>
          <a:p>
            <a:pPr algn="r"/>
            <a:r>
              <a:rPr lang="en" sz="1067">
                <a:latin typeface="Helvetica Neue"/>
                <a:ea typeface="Helvetica Neue"/>
                <a:cs typeface="Helvetica Neue"/>
                <a:sym typeface="Helvetica Neue"/>
              </a:rPr>
              <a:t>Head Pose </a:t>
            </a:r>
            <a:endParaRPr sz="1067">
              <a:latin typeface="Helvetica Neue"/>
              <a:ea typeface="Helvetica Neue"/>
              <a:cs typeface="Helvetica Neue"/>
              <a:sym typeface="Helvetica Neue"/>
            </a:endParaRPr>
          </a:p>
          <a:p>
            <a:pPr algn="r"/>
            <a:endParaRPr sz="1067">
              <a:latin typeface="Helvetica Neue"/>
              <a:ea typeface="Helvetica Neue"/>
              <a:cs typeface="Helvetica Neue"/>
              <a:sym typeface="Helvetica Neue"/>
            </a:endParaRPr>
          </a:p>
        </p:txBody>
      </p:sp>
      <p:sp>
        <p:nvSpPr>
          <p:cNvPr id="138" name="Google Shape;138;p14"/>
          <p:cNvSpPr/>
          <p:nvPr/>
        </p:nvSpPr>
        <p:spPr>
          <a:xfrm flipH="1">
            <a:off x="1897692" y="4068046"/>
            <a:ext cx="1315200" cy="6680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latin typeface="Helvetica Neue"/>
                <a:ea typeface="Helvetica Neue"/>
                <a:cs typeface="Helvetica Neue"/>
                <a:sym typeface="Helvetica Neue"/>
              </a:rPr>
              <a:t>OpenFace 2.0</a:t>
            </a:r>
            <a:endParaRPr sz="1333">
              <a:latin typeface="Helvetica Neue"/>
              <a:ea typeface="Helvetica Neue"/>
              <a:cs typeface="Helvetica Neue"/>
              <a:sym typeface="Helvetica Neue"/>
            </a:endParaRPr>
          </a:p>
          <a:p>
            <a:pPr algn="ctr"/>
            <a:r>
              <a:rPr lang="en" sz="1333">
                <a:latin typeface="Helvetica Neue"/>
                <a:ea typeface="Helvetica Neue"/>
                <a:cs typeface="Helvetica Neue"/>
                <a:sym typeface="Helvetica Neue"/>
              </a:rPr>
              <a:t>Toolkit</a:t>
            </a:r>
            <a:endParaRPr sz="1333">
              <a:latin typeface="Helvetica Neue"/>
              <a:ea typeface="Helvetica Neue"/>
              <a:cs typeface="Helvetica Neue"/>
              <a:sym typeface="Helvetica Neue"/>
            </a:endParaRPr>
          </a:p>
        </p:txBody>
      </p:sp>
      <p:sp>
        <p:nvSpPr>
          <p:cNvPr id="139" name="Google Shape;139;p14"/>
          <p:cNvSpPr txBox="1"/>
          <p:nvPr/>
        </p:nvSpPr>
        <p:spPr>
          <a:xfrm>
            <a:off x="-5974" y="3477080"/>
            <a:ext cx="1698400" cy="619600"/>
          </a:xfrm>
          <a:prstGeom prst="rect">
            <a:avLst/>
          </a:prstGeom>
          <a:noFill/>
          <a:ln>
            <a:noFill/>
          </a:ln>
        </p:spPr>
        <p:txBody>
          <a:bodyPr spcFirstLastPara="1" wrap="square" lIns="121900" tIns="121900" rIns="121900" bIns="121900" anchor="t" anchorCtr="0">
            <a:noAutofit/>
          </a:bodyPr>
          <a:lstStyle/>
          <a:p>
            <a:pPr algn="ctr"/>
            <a:r>
              <a:rPr lang="en" sz="1333" b="1">
                <a:latin typeface="Helvetica Neue"/>
                <a:ea typeface="Helvetica Neue"/>
                <a:cs typeface="Helvetica Neue"/>
                <a:sym typeface="Helvetica Neue"/>
              </a:rPr>
              <a:t>Image Frames</a:t>
            </a:r>
            <a:r>
              <a:rPr lang="en" sz="1333">
                <a:latin typeface="Helvetica Neue"/>
                <a:ea typeface="Helvetica Neue"/>
                <a:cs typeface="Helvetica Neue"/>
                <a:sym typeface="Helvetica Neue"/>
              </a:rPr>
              <a:t> </a:t>
            </a:r>
            <a:endParaRPr sz="1333">
              <a:latin typeface="Helvetica Neue"/>
              <a:ea typeface="Helvetica Neue"/>
              <a:cs typeface="Helvetica Neue"/>
              <a:sym typeface="Helvetica Neue"/>
            </a:endParaRPr>
          </a:p>
          <a:p>
            <a:pPr algn="ctr"/>
            <a:r>
              <a:rPr lang="en" sz="2400">
                <a:latin typeface="Bree Serif"/>
                <a:ea typeface="Bree Serif"/>
                <a:cs typeface="Bree Serif"/>
                <a:sym typeface="Bree Serif"/>
              </a:rPr>
              <a:t>X</a:t>
            </a:r>
            <a:r>
              <a:rPr lang="en" sz="2400" baseline="-25000">
                <a:latin typeface="Bree Serif"/>
                <a:ea typeface="Bree Serif"/>
                <a:cs typeface="Bree Serif"/>
                <a:sym typeface="Bree Serif"/>
              </a:rPr>
              <a:t>t0</a:t>
            </a:r>
            <a:r>
              <a:rPr lang="en" sz="2400">
                <a:latin typeface="Bree Serif"/>
                <a:ea typeface="Bree Serif"/>
                <a:cs typeface="Bree Serif"/>
                <a:sym typeface="Bree Serif"/>
              </a:rPr>
              <a:t> ... X</a:t>
            </a:r>
            <a:r>
              <a:rPr lang="en" sz="2400" baseline="-25000">
                <a:latin typeface="Bree Serif"/>
                <a:ea typeface="Bree Serif"/>
                <a:cs typeface="Bree Serif"/>
                <a:sym typeface="Bree Serif"/>
              </a:rPr>
              <a:t>t+</a:t>
            </a:r>
            <a:endParaRPr sz="2400">
              <a:latin typeface="Bree Serif"/>
              <a:ea typeface="Bree Serif"/>
              <a:cs typeface="Bree Serif"/>
              <a:sym typeface="Bree Serif"/>
            </a:endParaRPr>
          </a:p>
        </p:txBody>
      </p:sp>
      <p:cxnSp>
        <p:nvCxnSpPr>
          <p:cNvPr id="140" name="Google Shape;140;p14"/>
          <p:cNvCxnSpPr>
            <a:cxnSpLocks/>
            <a:endCxn id="138" idx="3"/>
          </p:cNvCxnSpPr>
          <p:nvPr/>
        </p:nvCxnSpPr>
        <p:spPr>
          <a:xfrm rot="10800000" flipH="1">
            <a:off x="1441292" y="4402046"/>
            <a:ext cx="456400" cy="400"/>
          </a:xfrm>
          <a:prstGeom prst="straightConnector1">
            <a:avLst/>
          </a:prstGeom>
          <a:noFill/>
          <a:ln w="19050" cap="flat" cmpd="sng">
            <a:solidFill>
              <a:srgbClr val="000000"/>
            </a:solidFill>
            <a:prstDash val="solid"/>
            <a:round/>
            <a:headEnd type="none" w="med" len="med"/>
            <a:tailEnd type="triangle" w="med" len="med"/>
          </a:ln>
        </p:spPr>
      </p:cxnSp>
      <p:cxnSp>
        <p:nvCxnSpPr>
          <p:cNvPr id="142" name="Google Shape;142;p14"/>
          <p:cNvCxnSpPr>
            <a:stCxn id="143" idx="0"/>
          </p:cNvCxnSpPr>
          <p:nvPr/>
        </p:nvCxnSpPr>
        <p:spPr>
          <a:xfrm>
            <a:off x="4781910" y="4138629"/>
            <a:ext cx="1425200" cy="239600"/>
          </a:xfrm>
          <a:prstGeom prst="bentConnector3">
            <a:avLst>
              <a:gd name="adj1" fmla="val 17297"/>
            </a:avLst>
          </a:prstGeom>
          <a:noFill/>
          <a:ln w="9525" cap="flat" cmpd="sng">
            <a:solidFill>
              <a:srgbClr val="000000"/>
            </a:solidFill>
            <a:prstDash val="solid"/>
            <a:round/>
            <a:headEnd type="none" w="med" len="med"/>
            <a:tailEnd type="triangle" w="med" len="med"/>
          </a:ln>
        </p:spPr>
      </p:cxnSp>
      <p:cxnSp>
        <p:nvCxnSpPr>
          <p:cNvPr id="144" name="Google Shape;144;p14"/>
          <p:cNvCxnSpPr>
            <a:cxnSpLocks/>
            <a:stCxn id="138" idx="2"/>
            <a:endCxn id="145" idx="3"/>
          </p:cNvCxnSpPr>
          <p:nvPr/>
        </p:nvCxnSpPr>
        <p:spPr>
          <a:xfrm rot="16200000" flipH="1">
            <a:off x="2837934" y="4453405"/>
            <a:ext cx="206600" cy="771883"/>
          </a:xfrm>
          <a:prstGeom prst="bentConnector2">
            <a:avLst/>
          </a:prstGeom>
          <a:noFill/>
          <a:ln w="9525" cap="flat" cmpd="sng">
            <a:solidFill>
              <a:srgbClr val="000000"/>
            </a:solidFill>
            <a:prstDash val="solid"/>
            <a:round/>
            <a:headEnd type="none" w="med" len="med"/>
            <a:tailEnd type="triangle" w="med" len="med"/>
          </a:ln>
        </p:spPr>
      </p:cxnSp>
      <p:sp>
        <p:nvSpPr>
          <p:cNvPr id="146" name="Google Shape;146;p14"/>
          <p:cNvSpPr txBox="1"/>
          <p:nvPr/>
        </p:nvSpPr>
        <p:spPr>
          <a:xfrm>
            <a:off x="1832226" y="3584097"/>
            <a:ext cx="2923600" cy="364000"/>
          </a:xfrm>
          <a:prstGeom prst="rect">
            <a:avLst/>
          </a:prstGeom>
          <a:noFill/>
          <a:ln>
            <a:noFill/>
          </a:ln>
        </p:spPr>
        <p:txBody>
          <a:bodyPr spcFirstLastPara="1" wrap="square" lIns="121900" tIns="121900" rIns="121900" bIns="121900" anchor="t" anchorCtr="0">
            <a:noAutofit/>
          </a:bodyPr>
          <a:lstStyle/>
          <a:p>
            <a:r>
              <a:rPr lang="en" b="1" dirty="0">
                <a:latin typeface="Helvetica Neue"/>
                <a:ea typeface="Helvetica Neue"/>
                <a:cs typeface="Helvetica Neue"/>
                <a:sym typeface="Helvetica Neue"/>
              </a:rPr>
              <a:t>Feature Extraction </a:t>
            </a:r>
            <a:r>
              <a:rPr lang="en" dirty="0">
                <a:latin typeface="Helvetica Neue"/>
                <a:ea typeface="Helvetica Neue"/>
                <a:cs typeface="Helvetica Neue"/>
                <a:sym typeface="Helvetica Neue"/>
              </a:rPr>
              <a:t>(𝚽)</a:t>
            </a:r>
            <a:endParaRPr dirty="0">
              <a:latin typeface="Helvetica Neue"/>
              <a:ea typeface="Helvetica Neue"/>
              <a:cs typeface="Helvetica Neue"/>
              <a:sym typeface="Helvetica Neue"/>
            </a:endParaRPr>
          </a:p>
        </p:txBody>
      </p:sp>
      <p:sp>
        <p:nvSpPr>
          <p:cNvPr id="147" name="Google Shape;147;p14"/>
          <p:cNvSpPr txBox="1"/>
          <p:nvPr/>
        </p:nvSpPr>
        <p:spPr>
          <a:xfrm>
            <a:off x="5608343" y="3461697"/>
            <a:ext cx="2804000" cy="305600"/>
          </a:xfrm>
          <a:prstGeom prst="rect">
            <a:avLst/>
          </a:prstGeom>
          <a:noFill/>
          <a:ln>
            <a:noFill/>
          </a:ln>
        </p:spPr>
        <p:txBody>
          <a:bodyPr spcFirstLastPara="1" wrap="square" lIns="121900" tIns="121900" rIns="121900" bIns="121900" anchor="t" anchorCtr="0">
            <a:noAutofit/>
          </a:bodyPr>
          <a:lstStyle/>
          <a:p>
            <a:pPr algn="ctr"/>
            <a:r>
              <a:rPr lang="en" sz="1200">
                <a:latin typeface="Helvetica Neue"/>
                <a:ea typeface="Helvetica Neue"/>
                <a:cs typeface="Helvetica Neue"/>
                <a:sym typeface="Helvetica Neue"/>
              </a:rPr>
              <a:t>Window of Aggregated Frames </a:t>
            </a:r>
            <a:endParaRPr sz="1200">
              <a:latin typeface="Helvetica Neue"/>
              <a:ea typeface="Helvetica Neue"/>
              <a:cs typeface="Helvetica Neue"/>
              <a:sym typeface="Helvetica Neue"/>
            </a:endParaRPr>
          </a:p>
        </p:txBody>
      </p:sp>
      <p:sp>
        <p:nvSpPr>
          <p:cNvPr id="148" name="Google Shape;148;p14"/>
          <p:cNvSpPr/>
          <p:nvPr/>
        </p:nvSpPr>
        <p:spPr>
          <a:xfrm>
            <a:off x="9235826" y="4827713"/>
            <a:ext cx="72800" cy="4344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9" name="Google Shape;149;p14"/>
          <p:cNvSpPr/>
          <p:nvPr/>
        </p:nvSpPr>
        <p:spPr>
          <a:xfrm>
            <a:off x="9407826" y="4895713"/>
            <a:ext cx="72800" cy="2984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0" name="Google Shape;150;p14"/>
          <p:cNvSpPr txBox="1"/>
          <p:nvPr/>
        </p:nvSpPr>
        <p:spPr>
          <a:xfrm>
            <a:off x="9652492" y="4589497"/>
            <a:ext cx="1552800" cy="349200"/>
          </a:xfrm>
          <a:prstGeom prst="rect">
            <a:avLst/>
          </a:prstGeom>
          <a:noFill/>
          <a:ln>
            <a:noFill/>
          </a:ln>
        </p:spPr>
        <p:txBody>
          <a:bodyPr spcFirstLastPara="1" wrap="square" lIns="121900" tIns="121900" rIns="121900" bIns="121900" anchor="t" anchorCtr="0">
            <a:noAutofit/>
          </a:bodyPr>
          <a:lstStyle/>
          <a:p>
            <a:r>
              <a:rPr lang="en" sz="1333" b="1">
                <a:latin typeface="Helvetica Neue"/>
                <a:ea typeface="Helvetica Neue"/>
                <a:cs typeface="Helvetica Neue"/>
                <a:sym typeface="Helvetica Neue"/>
              </a:rPr>
              <a:t>Reward </a:t>
            </a:r>
            <a:endParaRPr sz="1333" b="1">
              <a:latin typeface="Helvetica Neue"/>
              <a:ea typeface="Helvetica Neue"/>
              <a:cs typeface="Helvetica Neue"/>
              <a:sym typeface="Helvetica Neue"/>
            </a:endParaRPr>
          </a:p>
          <a:p>
            <a:r>
              <a:rPr lang="en" sz="1333" b="1">
                <a:latin typeface="Helvetica Neue"/>
                <a:ea typeface="Helvetica Neue"/>
                <a:cs typeface="Helvetica Neue"/>
                <a:sym typeface="Helvetica Neue"/>
              </a:rPr>
              <a:t>Classification</a:t>
            </a:r>
            <a:endParaRPr sz="1333" b="1">
              <a:latin typeface="Helvetica Neue"/>
              <a:ea typeface="Helvetica Neue"/>
              <a:cs typeface="Helvetica Neue"/>
              <a:sym typeface="Helvetica Neue"/>
            </a:endParaRPr>
          </a:p>
        </p:txBody>
      </p:sp>
      <p:sp>
        <p:nvSpPr>
          <p:cNvPr id="151" name="Google Shape;151;p14"/>
          <p:cNvSpPr txBox="1"/>
          <p:nvPr/>
        </p:nvSpPr>
        <p:spPr>
          <a:xfrm>
            <a:off x="9662097" y="5008080"/>
            <a:ext cx="2234000" cy="463200"/>
          </a:xfrm>
          <a:prstGeom prst="rect">
            <a:avLst/>
          </a:prstGeom>
          <a:noFill/>
          <a:ln>
            <a:noFill/>
          </a:ln>
        </p:spPr>
        <p:txBody>
          <a:bodyPr spcFirstLastPara="1" wrap="square" lIns="121900" tIns="121900" rIns="121900" bIns="121900" anchor="t" anchorCtr="0">
            <a:noAutofit/>
          </a:bodyPr>
          <a:lstStyle/>
          <a:p>
            <a:r>
              <a:rPr lang="en" sz="1067" dirty="0">
                <a:latin typeface="Helvetica Neue"/>
                <a:ea typeface="Helvetica Neue"/>
                <a:cs typeface="Helvetica Neue"/>
                <a:sym typeface="Helvetica Neue"/>
              </a:rPr>
              <a:t>Cross Entropy Loss</a:t>
            </a:r>
            <a:endParaRPr sz="1067" dirty="0">
              <a:latin typeface="Helvetica Neue"/>
              <a:ea typeface="Helvetica Neue"/>
              <a:cs typeface="Helvetica Neue"/>
              <a:sym typeface="Helvetica Neue"/>
            </a:endParaRPr>
          </a:p>
          <a:p>
            <a:r>
              <a:rPr lang="en" sz="1067" dirty="0">
                <a:latin typeface="Helvetica Neue"/>
                <a:ea typeface="Helvetica Neue"/>
                <a:cs typeface="Helvetica Neue"/>
                <a:sym typeface="Helvetica Neue"/>
              </a:rPr>
              <a:t>(binary + ternary)</a:t>
            </a:r>
            <a:endParaRPr sz="1067" dirty="0">
              <a:latin typeface="Helvetica Neue"/>
              <a:ea typeface="Helvetica Neue"/>
              <a:cs typeface="Helvetica Neue"/>
              <a:sym typeface="Helvetica Neue"/>
            </a:endParaRPr>
          </a:p>
        </p:txBody>
      </p:sp>
      <p:grpSp>
        <p:nvGrpSpPr>
          <p:cNvPr id="152" name="Google Shape;152;p14"/>
          <p:cNvGrpSpPr/>
          <p:nvPr/>
        </p:nvGrpSpPr>
        <p:grpSpPr>
          <a:xfrm>
            <a:off x="9638626" y="4052480"/>
            <a:ext cx="1450400" cy="560671"/>
            <a:chOff x="7267725" y="3434913"/>
            <a:chExt cx="1087800" cy="420503"/>
          </a:xfrm>
        </p:grpSpPr>
        <p:sp>
          <p:nvSpPr>
            <p:cNvPr id="153" name="Google Shape;153;p14"/>
            <p:cNvSpPr txBox="1"/>
            <p:nvPr/>
          </p:nvSpPr>
          <p:spPr>
            <a:xfrm>
              <a:off x="7267725" y="3434913"/>
              <a:ext cx="1087800" cy="261900"/>
            </a:xfrm>
            <a:prstGeom prst="rect">
              <a:avLst/>
            </a:prstGeom>
            <a:noFill/>
            <a:ln>
              <a:noFill/>
            </a:ln>
          </p:spPr>
          <p:txBody>
            <a:bodyPr spcFirstLastPara="1" wrap="square" lIns="121900" tIns="121900" rIns="121900" bIns="121900" anchor="t" anchorCtr="0">
              <a:noAutofit/>
            </a:bodyPr>
            <a:lstStyle/>
            <a:p>
              <a:r>
                <a:rPr lang="en" sz="1333" b="1">
                  <a:latin typeface="Helvetica Neue"/>
                  <a:ea typeface="Helvetica Neue"/>
                  <a:cs typeface="Helvetica Neue"/>
                  <a:sym typeface="Helvetica Neue"/>
                </a:rPr>
                <a:t>Auxiliary Task</a:t>
              </a:r>
              <a:endParaRPr sz="1333" b="1">
                <a:latin typeface="Helvetica Neue"/>
                <a:ea typeface="Helvetica Neue"/>
                <a:cs typeface="Helvetica Neue"/>
                <a:sym typeface="Helvetica Neue"/>
              </a:endParaRPr>
            </a:p>
          </p:txBody>
        </p:sp>
        <p:sp>
          <p:nvSpPr>
            <p:cNvPr id="154" name="Google Shape;154;p14"/>
            <p:cNvSpPr txBox="1"/>
            <p:nvPr/>
          </p:nvSpPr>
          <p:spPr>
            <a:xfrm>
              <a:off x="7269225" y="3582416"/>
              <a:ext cx="1036800" cy="273000"/>
            </a:xfrm>
            <a:prstGeom prst="rect">
              <a:avLst/>
            </a:prstGeom>
            <a:noFill/>
            <a:ln>
              <a:noFill/>
            </a:ln>
          </p:spPr>
          <p:txBody>
            <a:bodyPr spcFirstLastPara="1" wrap="square" lIns="121900" tIns="121900" rIns="121900" bIns="121900" anchor="t" anchorCtr="0">
              <a:noAutofit/>
            </a:bodyPr>
            <a:lstStyle/>
            <a:p>
              <a:r>
                <a:rPr lang="en" sz="1067" dirty="0">
                  <a:latin typeface="Helvetica Neue"/>
                  <a:ea typeface="Helvetica Neue"/>
                  <a:cs typeface="Helvetica Neue"/>
                  <a:sym typeface="Helvetica Neue"/>
                </a:rPr>
                <a:t>Mean Square Error</a:t>
              </a:r>
              <a:endParaRPr sz="1067" dirty="0">
                <a:latin typeface="Helvetica Neue"/>
                <a:ea typeface="Helvetica Neue"/>
                <a:cs typeface="Helvetica Neue"/>
                <a:sym typeface="Helvetica Neue"/>
              </a:endParaRPr>
            </a:p>
          </p:txBody>
        </p:sp>
      </p:grpSp>
      <p:grpSp>
        <p:nvGrpSpPr>
          <p:cNvPr id="155" name="Google Shape;155;p14"/>
          <p:cNvGrpSpPr/>
          <p:nvPr/>
        </p:nvGrpSpPr>
        <p:grpSpPr>
          <a:xfrm flipH="1">
            <a:off x="6229234" y="3958432"/>
            <a:ext cx="284788" cy="619691"/>
            <a:chOff x="4515823" y="2790470"/>
            <a:chExt cx="303053" cy="464768"/>
          </a:xfrm>
        </p:grpSpPr>
        <p:sp>
          <p:nvSpPr>
            <p:cNvPr id="156" name="Google Shape;156;p14"/>
            <p:cNvSpPr/>
            <p:nvPr/>
          </p:nvSpPr>
          <p:spPr>
            <a:xfrm>
              <a:off x="4764276" y="2790470"/>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7" name="Google Shape;157;p14"/>
            <p:cNvSpPr/>
            <p:nvPr/>
          </p:nvSpPr>
          <p:spPr>
            <a:xfrm>
              <a:off x="4731179" y="2819279"/>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8" name="Google Shape;158;p14"/>
            <p:cNvSpPr/>
            <p:nvPr/>
          </p:nvSpPr>
          <p:spPr>
            <a:xfrm>
              <a:off x="4698944" y="2848087"/>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9" name="Google Shape;159;p14"/>
            <p:cNvSpPr/>
            <p:nvPr/>
          </p:nvSpPr>
          <p:spPr>
            <a:xfrm>
              <a:off x="4666709" y="2876896"/>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0" name="Google Shape;160;p14"/>
            <p:cNvSpPr/>
            <p:nvPr/>
          </p:nvSpPr>
          <p:spPr>
            <a:xfrm>
              <a:off x="4634475" y="2905704"/>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1" name="Google Shape;161;p14"/>
            <p:cNvSpPr/>
            <p:nvPr/>
          </p:nvSpPr>
          <p:spPr>
            <a:xfrm>
              <a:off x="4602240" y="2934513"/>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2" name="Google Shape;162;p14"/>
            <p:cNvSpPr/>
            <p:nvPr/>
          </p:nvSpPr>
          <p:spPr>
            <a:xfrm>
              <a:off x="4570005" y="2963321"/>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3" name="Google Shape;163;p14"/>
            <p:cNvSpPr/>
            <p:nvPr/>
          </p:nvSpPr>
          <p:spPr>
            <a:xfrm>
              <a:off x="4537771" y="2992130"/>
              <a:ext cx="546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4" name="Google Shape;164;p14"/>
            <p:cNvSpPr/>
            <p:nvPr/>
          </p:nvSpPr>
          <p:spPr>
            <a:xfrm>
              <a:off x="4515823" y="302093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65" name="Google Shape;165;p14"/>
          <p:cNvGrpSpPr/>
          <p:nvPr/>
        </p:nvGrpSpPr>
        <p:grpSpPr>
          <a:xfrm>
            <a:off x="9165949" y="3677848"/>
            <a:ext cx="402933" cy="363992"/>
            <a:chOff x="4329375" y="2485837"/>
            <a:chExt cx="302200" cy="240608"/>
          </a:xfrm>
        </p:grpSpPr>
        <p:sp>
          <p:nvSpPr>
            <p:cNvPr id="166" name="Google Shape;166;p14"/>
            <p:cNvSpPr/>
            <p:nvPr/>
          </p:nvSpPr>
          <p:spPr>
            <a:xfrm>
              <a:off x="4576975" y="2485837"/>
              <a:ext cx="54600" cy="134100"/>
            </a:xfrm>
            <a:prstGeom prst="rect">
              <a:avLst/>
            </a:prstGeom>
            <a:solidFill>
              <a:srgbClr val="B7B7B7"/>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7" name="Google Shape;167;p14"/>
            <p:cNvSpPr/>
            <p:nvPr/>
          </p:nvSpPr>
          <p:spPr>
            <a:xfrm>
              <a:off x="4544739" y="2499151"/>
              <a:ext cx="54600" cy="134100"/>
            </a:xfrm>
            <a:prstGeom prst="rect">
              <a:avLst/>
            </a:prstGeom>
            <a:solidFill>
              <a:srgbClr val="B7B7B7"/>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 name="Google Shape;168;p14"/>
            <p:cNvSpPr/>
            <p:nvPr/>
          </p:nvSpPr>
          <p:spPr>
            <a:xfrm>
              <a:off x="4512503" y="2512464"/>
              <a:ext cx="54600" cy="134100"/>
            </a:xfrm>
            <a:prstGeom prst="rect">
              <a:avLst/>
            </a:prstGeom>
            <a:solidFill>
              <a:srgbClr val="B7B7B7"/>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9" name="Google Shape;169;p14"/>
            <p:cNvSpPr/>
            <p:nvPr/>
          </p:nvSpPr>
          <p:spPr>
            <a:xfrm>
              <a:off x="4480267" y="2525778"/>
              <a:ext cx="54600" cy="134100"/>
            </a:xfrm>
            <a:prstGeom prst="rect">
              <a:avLst/>
            </a:prstGeom>
            <a:solidFill>
              <a:srgbClr val="B7B7B7"/>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0" name="Google Shape;170;p14"/>
            <p:cNvSpPr/>
            <p:nvPr/>
          </p:nvSpPr>
          <p:spPr>
            <a:xfrm>
              <a:off x="4448031" y="2539091"/>
              <a:ext cx="54600" cy="134100"/>
            </a:xfrm>
            <a:prstGeom prst="rect">
              <a:avLst/>
            </a:prstGeom>
            <a:solidFill>
              <a:srgbClr val="B7B7B7"/>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 name="Google Shape;171;p14"/>
            <p:cNvSpPr/>
            <p:nvPr/>
          </p:nvSpPr>
          <p:spPr>
            <a:xfrm>
              <a:off x="4415795" y="2552405"/>
              <a:ext cx="54600" cy="134100"/>
            </a:xfrm>
            <a:prstGeom prst="rect">
              <a:avLst/>
            </a:prstGeom>
            <a:solidFill>
              <a:srgbClr val="B7B7B7"/>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2" name="Google Shape;172;p14"/>
            <p:cNvSpPr/>
            <p:nvPr/>
          </p:nvSpPr>
          <p:spPr>
            <a:xfrm>
              <a:off x="4383559" y="2565718"/>
              <a:ext cx="54600" cy="134100"/>
            </a:xfrm>
            <a:prstGeom prst="rect">
              <a:avLst/>
            </a:prstGeom>
            <a:solidFill>
              <a:srgbClr val="B7B7B7"/>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3" name="Google Shape;173;p14"/>
            <p:cNvSpPr/>
            <p:nvPr/>
          </p:nvSpPr>
          <p:spPr>
            <a:xfrm>
              <a:off x="4351323" y="2579032"/>
              <a:ext cx="54600" cy="134100"/>
            </a:xfrm>
            <a:prstGeom prst="rect">
              <a:avLst/>
            </a:prstGeom>
            <a:solidFill>
              <a:srgbClr val="B7B7B7"/>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4" name="Google Shape;174;p14"/>
            <p:cNvSpPr/>
            <p:nvPr/>
          </p:nvSpPr>
          <p:spPr>
            <a:xfrm>
              <a:off x="4329375" y="2592345"/>
              <a:ext cx="46500" cy="134100"/>
            </a:xfrm>
            <a:prstGeom prst="rect">
              <a:avLst/>
            </a:prstGeom>
            <a:solidFill>
              <a:srgbClr val="B7B7B7"/>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75" name="Google Shape;175;p14"/>
          <p:cNvSpPr/>
          <p:nvPr/>
        </p:nvSpPr>
        <p:spPr>
          <a:xfrm>
            <a:off x="10085692" y="3517380"/>
            <a:ext cx="72800" cy="555600"/>
          </a:xfrm>
          <a:prstGeom prst="rect">
            <a:avLst/>
          </a:prstGeom>
          <a:solidFill>
            <a:srgbClr val="B7B7B7"/>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6" name="Google Shape;176;p14"/>
          <p:cNvSpPr/>
          <p:nvPr/>
        </p:nvSpPr>
        <p:spPr>
          <a:xfrm>
            <a:off x="9237926" y="4203264"/>
            <a:ext cx="72400" cy="516800"/>
          </a:xfrm>
          <a:prstGeom prst="rect">
            <a:avLst/>
          </a:prstGeom>
          <a:solidFill>
            <a:srgbClr val="D9D9D9"/>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77" name="Google Shape;177;p14"/>
          <p:cNvCxnSpPr>
            <a:stCxn id="175" idx="3"/>
            <a:endCxn id="153" idx="0"/>
          </p:cNvCxnSpPr>
          <p:nvPr/>
        </p:nvCxnSpPr>
        <p:spPr>
          <a:xfrm>
            <a:off x="10158492" y="3795180"/>
            <a:ext cx="205200" cy="257200"/>
          </a:xfrm>
          <a:prstGeom prst="bentConnector2">
            <a:avLst/>
          </a:prstGeom>
          <a:noFill/>
          <a:ln w="9525" cap="flat" cmpd="sng">
            <a:solidFill>
              <a:srgbClr val="000000"/>
            </a:solidFill>
            <a:prstDash val="dot"/>
            <a:round/>
            <a:headEnd type="none" w="med" len="med"/>
            <a:tailEnd type="triangle" w="med" len="med"/>
          </a:ln>
        </p:spPr>
      </p:cxnSp>
      <p:grpSp>
        <p:nvGrpSpPr>
          <p:cNvPr id="178" name="Google Shape;178;p14"/>
          <p:cNvGrpSpPr/>
          <p:nvPr/>
        </p:nvGrpSpPr>
        <p:grpSpPr>
          <a:xfrm>
            <a:off x="9528843" y="3490213"/>
            <a:ext cx="726800" cy="305547"/>
            <a:chOff x="3527588" y="2104225"/>
            <a:chExt cx="545100" cy="229160"/>
          </a:xfrm>
        </p:grpSpPr>
        <p:cxnSp>
          <p:nvCxnSpPr>
            <p:cNvPr id="179" name="Google Shape;179;p14"/>
            <p:cNvCxnSpPr/>
            <p:nvPr/>
          </p:nvCxnSpPr>
          <p:spPr>
            <a:xfrm>
              <a:off x="3601350" y="2333385"/>
              <a:ext cx="315900" cy="0"/>
            </a:xfrm>
            <a:prstGeom prst="straightConnector1">
              <a:avLst/>
            </a:prstGeom>
            <a:noFill/>
            <a:ln w="9525" cap="flat" cmpd="sng">
              <a:solidFill>
                <a:srgbClr val="000000"/>
              </a:solidFill>
              <a:prstDash val="solid"/>
              <a:round/>
              <a:headEnd type="none" w="med" len="med"/>
              <a:tailEnd type="triangle" w="med" len="med"/>
            </a:ln>
          </p:spPr>
        </p:cxnSp>
        <p:sp>
          <p:nvSpPr>
            <p:cNvPr id="180" name="Google Shape;180;p14"/>
            <p:cNvSpPr txBox="1"/>
            <p:nvPr/>
          </p:nvSpPr>
          <p:spPr>
            <a:xfrm>
              <a:off x="3527588" y="2104225"/>
              <a:ext cx="545100" cy="171900"/>
            </a:xfrm>
            <a:prstGeom prst="rect">
              <a:avLst/>
            </a:prstGeom>
            <a:noFill/>
            <a:ln>
              <a:noFill/>
            </a:ln>
          </p:spPr>
          <p:txBody>
            <a:bodyPr spcFirstLastPara="1" wrap="square" lIns="121900" tIns="121900" rIns="121900" bIns="121900" anchor="t" anchorCtr="0">
              <a:noAutofit/>
            </a:bodyPr>
            <a:lstStyle/>
            <a:p>
              <a:r>
                <a:rPr lang="en" sz="1067">
                  <a:latin typeface="Helvetica Neue"/>
                  <a:ea typeface="Helvetica Neue"/>
                  <a:cs typeface="Helvetica Neue"/>
                  <a:sym typeface="Helvetica Neue"/>
                </a:rPr>
                <a:t>flatten</a:t>
              </a:r>
              <a:endParaRPr sz="2400">
                <a:latin typeface="Helvetica Neue"/>
                <a:ea typeface="Helvetica Neue"/>
                <a:cs typeface="Helvetica Neue"/>
                <a:sym typeface="Helvetica Neue"/>
              </a:endParaRPr>
            </a:p>
          </p:txBody>
        </p:sp>
      </p:grpSp>
      <p:sp>
        <p:nvSpPr>
          <p:cNvPr id="181" name="Google Shape;181;p14"/>
          <p:cNvSpPr/>
          <p:nvPr/>
        </p:nvSpPr>
        <p:spPr>
          <a:xfrm>
            <a:off x="7788330" y="4145792"/>
            <a:ext cx="72400" cy="9676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2" name="Google Shape;182;p14"/>
          <p:cNvSpPr/>
          <p:nvPr/>
        </p:nvSpPr>
        <p:spPr>
          <a:xfrm>
            <a:off x="8154908" y="4288180"/>
            <a:ext cx="72400" cy="6828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3" name="Google Shape;183;p14"/>
          <p:cNvSpPr/>
          <p:nvPr/>
        </p:nvSpPr>
        <p:spPr>
          <a:xfrm flipH="1">
            <a:off x="8557555" y="4319846"/>
            <a:ext cx="72400" cy="6196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184" name="Google Shape;184;p14"/>
          <p:cNvCxnSpPr>
            <a:stCxn id="183" idx="1"/>
            <a:endCxn id="176" idx="1"/>
          </p:cNvCxnSpPr>
          <p:nvPr/>
        </p:nvCxnSpPr>
        <p:spPr>
          <a:xfrm rot="10800000" flipH="1">
            <a:off x="8629955" y="4461646"/>
            <a:ext cx="608000" cy="168000"/>
          </a:xfrm>
          <a:prstGeom prst="bentConnector3">
            <a:avLst>
              <a:gd name="adj1" fmla="val 49998"/>
            </a:avLst>
          </a:prstGeom>
          <a:noFill/>
          <a:ln w="9525" cap="flat" cmpd="sng">
            <a:solidFill>
              <a:srgbClr val="000000"/>
            </a:solidFill>
            <a:prstDash val="dash"/>
            <a:round/>
            <a:headEnd type="none" w="med" len="med"/>
            <a:tailEnd type="triangle" w="med" len="med"/>
          </a:ln>
        </p:spPr>
      </p:cxnSp>
      <p:cxnSp>
        <p:nvCxnSpPr>
          <p:cNvPr id="185" name="Google Shape;185;p14"/>
          <p:cNvCxnSpPr>
            <a:stCxn id="183" idx="1"/>
            <a:endCxn id="148" idx="1"/>
          </p:cNvCxnSpPr>
          <p:nvPr/>
        </p:nvCxnSpPr>
        <p:spPr>
          <a:xfrm>
            <a:off x="8629955" y="4629646"/>
            <a:ext cx="606000" cy="415200"/>
          </a:xfrm>
          <a:prstGeom prst="bentConnector3">
            <a:avLst>
              <a:gd name="adj1" fmla="val 49989"/>
            </a:avLst>
          </a:prstGeom>
          <a:noFill/>
          <a:ln w="9525" cap="flat" cmpd="sng">
            <a:solidFill>
              <a:srgbClr val="000000"/>
            </a:solidFill>
            <a:prstDash val="solid"/>
            <a:round/>
            <a:headEnd type="none" w="med" len="med"/>
            <a:tailEnd type="triangle" w="med" len="med"/>
          </a:ln>
        </p:spPr>
      </p:cxnSp>
      <p:cxnSp>
        <p:nvCxnSpPr>
          <p:cNvPr id="186" name="Google Shape;186;p14"/>
          <p:cNvCxnSpPr>
            <a:stCxn id="181" idx="3"/>
            <a:endCxn id="182" idx="1"/>
          </p:cNvCxnSpPr>
          <p:nvPr/>
        </p:nvCxnSpPr>
        <p:spPr>
          <a:xfrm>
            <a:off x="7860730" y="4629592"/>
            <a:ext cx="294000" cy="0"/>
          </a:xfrm>
          <a:prstGeom prst="straightConnector1">
            <a:avLst/>
          </a:prstGeom>
          <a:noFill/>
          <a:ln w="9525" cap="flat" cmpd="sng">
            <a:solidFill>
              <a:srgbClr val="000000"/>
            </a:solidFill>
            <a:prstDash val="solid"/>
            <a:round/>
            <a:headEnd type="none" w="med" len="med"/>
            <a:tailEnd type="triangle" w="med" len="med"/>
          </a:ln>
        </p:spPr>
      </p:cxnSp>
      <p:cxnSp>
        <p:nvCxnSpPr>
          <p:cNvPr id="187" name="Google Shape;187;p14"/>
          <p:cNvCxnSpPr>
            <a:stCxn id="182" idx="3"/>
            <a:endCxn id="183" idx="3"/>
          </p:cNvCxnSpPr>
          <p:nvPr/>
        </p:nvCxnSpPr>
        <p:spPr>
          <a:xfrm>
            <a:off x="8227308" y="4629580"/>
            <a:ext cx="330400" cy="0"/>
          </a:xfrm>
          <a:prstGeom prst="straightConnector1">
            <a:avLst/>
          </a:prstGeom>
          <a:noFill/>
          <a:ln w="9525" cap="flat" cmpd="sng">
            <a:solidFill>
              <a:srgbClr val="000000"/>
            </a:solidFill>
            <a:prstDash val="solid"/>
            <a:round/>
            <a:headEnd type="none" w="med" len="med"/>
            <a:tailEnd type="triangle" w="med" len="med"/>
          </a:ln>
        </p:spPr>
      </p:cxnSp>
      <p:sp>
        <p:nvSpPr>
          <p:cNvPr id="188" name="Google Shape;188;p14"/>
          <p:cNvSpPr txBox="1"/>
          <p:nvPr/>
        </p:nvSpPr>
        <p:spPr>
          <a:xfrm flipH="1">
            <a:off x="8121626" y="3541713"/>
            <a:ext cx="1184400" cy="564400"/>
          </a:xfrm>
          <a:prstGeom prst="rect">
            <a:avLst/>
          </a:prstGeom>
          <a:noFill/>
          <a:ln>
            <a:noFill/>
          </a:ln>
        </p:spPr>
        <p:txBody>
          <a:bodyPr spcFirstLastPara="1" wrap="square" lIns="121900" tIns="121900" rIns="121900" bIns="121900" anchor="t" anchorCtr="0">
            <a:noAutofit/>
          </a:bodyPr>
          <a:lstStyle/>
          <a:p>
            <a:r>
              <a:rPr lang="en" sz="1200" b="1">
                <a:latin typeface="Helvetica Neue"/>
                <a:ea typeface="Helvetica Neue"/>
                <a:cs typeface="Helvetica Neue"/>
                <a:sym typeface="Helvetica Neue"/>
              </a:rPr>
              <a:t>Annotations</a:t>
            </a:r>
            <a:endParaRPr sz="1200" b="1">
              <a:latin typeface="Helvetica Neue"/>
              <a:ea typeface="Helvetica Neue"/>
              <a:cs typeface="Helvetica Neue"/>
              <a:sym typeface="Helvetica Neue"/>
            </a:endParaRPr>
          </a:p>
          <a:p>
            <a:pPr algn="ctr">
              <a:buClr>
                <a:schemeClr val="dk1"/>
              </a:buClr>
              <a:buSzPts val="1100"/>
            </a:pPr>
            <a:r>
              <a:rPr lang="en" sz="1333">
                <a:solidFill>
                  <a:schemeClr val="dk1"/>
                </a:solidFill>
                <a:latin typeface="Bree Serif"/>
                <a:ea typeface="Bree Serif"/>
                <a:cs typeface="Bree Serif"/>
                <a:sym typeface="Bree Serif"/>
              </a:rPr>
              <a:t>A</a:t>
            </a:r>
            <a:r>
              <a:rPr lang="en" sz="800">
                <a:solidFill>
                  <a:schemeClr val="dk1"/>
                </a:solidFill>
                <a:latin typeface="Bree Serif"/>
                <a:ea typeface="Bree Serif"/>
                <a:cs typeface="Bree Serif"/>
                <a:sym typeface="Bree Serif"/>
              </a:rPr>
              <a:t>T-</a:t>
            </a:r>
            <a:r>
              <a:rPr lang="en" sz="933">
                <a:solidFill>
                  <a:schemeClr val="dk1"/>
                </a:solidFill>
                <a:latin typeface="Yellowtail"/>
                <a:ea typeface="Yellowtail"/>
                <a:cs typeface="Yellowtail"/>
                <a:sym typeface="Yellowtail"/>
              </a:rPr>
              <a:t>k</a:t>
            </a:r>
            <a:r>
              <a:rPr lang="en" sz="933">
                <a:solidFill>
                  <a:schemeClr val="dk1"/>
                </a:solidFill>
                <a:latin typeface="Bree Serif"/>
                <a:ea typeface="Bree Serif"/>
                <a:cs typeface="Bree Serif"/>
                <a:sym typeface="Bree Serif"/>
              </a:rPr>
              <a:t> </a:t>
            </a:r>
            <a:r>
              <a:rPr lang="en" sz="1333">
                <a:solidFill>
                  <a:schemeClr val="dk1"/>
                </a:solidFill>
                <a:latin typeface="Bree Serif"/>
                <a:ea typeface="Bree Serif"/>
                <a:cs typeface="Bree Serif"/>
                <a:sym typeface="Bree Serif"/>
              </a:rPr>
              <a:t>.. A</a:t>
            </a:r>
            <a:r>
              <a:rPr lang="en" sz="800">
                <a:solidFill>
                  <a:schemeClr val="dk1"/>
                </a:solidFill>
                <a:latin typeface="Bree Serif"/>
                <a:ea typeface="Bree Serif"/>
                <a:cs typeface="Bree Serif"/>
                <a:sym typeface="Bree Serif"/>
              </a:rPr>
              <a:t>T+</a:t>
            </a:r>
            <a:r>
              <a:rPr lang="en" sz="933">
                <a:solidFill>
                  <a:schemeClr val="dk1"/>
                </a:solidFill>
                <a:latin typeface="Yellowtail"/>
                <a:ea typeface="Yellowtail"/>
                <a:cs typeface="Yellowtail"/>
                <a:sym typeface="Yellowtail"/>
              </a:rPr>
              <a:t>l</a:t>
            </a:r>
            <a:endParaRPr sz="800">
              <a:solidFill>
                <a:schemeClr val="dk1"/>
              </a:solidFill>
              <a:latin typeface="Bree Serif"/>
              <a:ea typeface="Bree Serif"/>
              <a:cs typeface="Bree Serif"/>
              <a:sym typeface="Bree Serif"/>
            </a:endParaRPr>
          </a:p>
          <a:p>
            <a:pPr algn="ctr">
              <a:buClr>
                <a:schemeClr val="dk1"/>
              </a:buClr>
              <a:buSzPts val="1100"/>
            </a:pPr>
            <a:endParaRPr sz="1333" baseline="-25000">
              <a:solidFill>
                <a:schemeClr val="dk1"/>
              </a:solidFill>
              <a:latin typeface="Bree Serif"/>
              <a:ea typeface="Bree Serif"/>
              <a:cs typeface="Bree Serif"/>
              <a:sym typeface="Bree Serif"/>
            </a:endParaRPr>
          </a:p>
        </p:txBody>
      </p:sp>
      <p:sp>
        <p:nvSpPr>
          <p:cNvPr id="145" name="Google Shape;145;p14"/>
          <p:cNvSpPr/>
          <p:nvPr/>
        </p:nvSpPr>
        <p:spPr>
          <a:xfrm flipH="1">
            <a:off x="3327176" y="4711046"/>
            <a:ext cx="1074684" cy="463200"/>
          </a:xfrm>
          <a:prstGeom prst="rect">
            <a:avLst/>
          </a:prstGeom>
          <a:solidFill>
            <a:srgbClr val="D9D9D9"/>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dirty="0">
                <a:latin typeface="Helvetica Neue"/>
                <a:ea typeface="Helvetica Neue"/>
                <a:cs typeface="Helvetica Neue"/>
                <a:sym typeface="Helvetica Neue"/>
              </a:rPr>
              <a:t>Fourier Transform</a:t>
            </a:r>
            <a:endParaRPr sz="1333" dirty="0">
              <a:latin typeface="Helvetica Neue"/>
              <a:ea typeface="Helvetica Neue"/>
              <a:cs typeface="Helvetica Neue"/>
              <a:sym typeface="Helvetica Neue"/>
            </a:endParaRPr>
          </a:p>
        </p:txBody>
      </p:sp>
      <p:sp>
        <p:nvSpPr>
          <p:cNvPr id="189" name="Google Shape;189;p14"/>
          <p:cNvSpPr txBox="1"/>
          <p:nvPr/>
        </p:nvSpPr>
        <p:spPr>
          <a:xfrm>
            <a:off x="4942110" y="4420580"/>
            <a:ext cx="1464000" cy="690000"/>
          </a:xfrm>
          <a:prstGeom prst="rect">
            <a:avLst/>
          </a:prstGeom>
          <a:noFill/>
          <a:ln>
            <a:noFill/>
          </a:ln>
        </p:spPr>
        <p:txBody>
          <a:bodyPr spcFirstLastPara="1" wrap="square" lIns="121900" tIns="121900" rIns="121900" bIns="121900" anchor="t" anchorCtr="0">
            <a:noAutofit/>
          </a:bodyPr>
          <a:lstStyle/>
          <a:p>
            <a:r>
              <a:rPr lang="en" sz="1200" b="1" dirty="0">
                <a:latin typeface="Helvetica Neue"/>
                <a:ea typeface="Helvetica Neue"/>
                <a:cs typeface="Helvetica Neue"/>
                <a:sym typeface="Helvetica Neue"/>
              </a:rPr>
              <a:t>Head-motion Features </a:t>
            </a:r>
            <a:r>
              <a:rPr lang="en" sz="1200" dirty="0">
                <a:solidFill>
                  <a:schemeClr val="dk1"/>
                </a:solidFill>
                <a:latin typeface="Helvetica Neue"/>
                <a:ea typeface="Helvetica Neue"/>
                <a:cs typeface="Helvetica Neue"/>
                <a:sym typeface="Helvetica Neue"/>
              </a:rPr>
              <a:t>{</a:t>
            </a:r>
            <a:r>
              <a:rPr lang="en" sz="1467" b="1" dirty="0">
                <a:solidFill>
                  <a:schemeClr val="dk1"/>
                </a:solidFill>
                <a:latin typeface="Helvetica Neue"/>
                <a:ea typeface="Helvetica Neue"/>
                <a:cs typeface="Helvetica Neue"/>
                <a:sym typeface="Helvetica Neue"/>
              </a:rPr>
              <a:t>𝜑</a:t>
            </a:r>
            <a:r>
              <a:rPr lang="en" sz="1467" b="1" baseline="-25000" dirty="0">
                <a:solidFill>
                  <a:schemeClr val="dk1"/>
                </a:solidFill>
                <a:latin typeface="Helvetica Neue"/>
                <a:ea typeface="Helvetica Neue"/>
                <a:cs typeface="Helvetica Neue"/>
                <a:sym typeface="Helvetica Neue"/>
              </a:rPr>
              <a:t>head</a:t>
            </a:r>
            <a:r>
              <a:rPr lang="en" sz="1200" dirty="0">
                <a:solidFill>
                  <a:schemeClr val="dk1"/>
                </a:solidFill>
                <a:latin typeface="Helvetica Neue"/>
                <a:ea typeface="Helvetica Neue"/>
                <a:cs typeface="Helvetica Neue"/>
                <a:sym typeface="Helvetica Neue"/>
              </a:rPr>
              <a:t>}</a:t>
            </a:r>
            <a:endParaRPr sz="1467" b="1" baseline="-25000" dirty="0">
              <a:solidFill>
                <a:schemeClr val="dk1"/>
              </a:solidFill>
              <a:latin typeface="Helvetica Neue"/>
              <a:ea typeface="Helvetica Neue"/>
              <a:cs typeface="Helvetica Neue"/>
              <a:sym typeface="Helvetica Neue"/>
            </a:endParaRPr>
          </a:p>
          <a:p>
            <a:endParaRPr sz="1200" dirty="0">
              <a:latin typeface="Helvetica Neue"/>
              <a:ea typeface="Helvetica Neue"/>
              <a:cs typeface="Helvetica Neue"/>
              <a:sym typeface="Helvetica Neue"/>
            </a:endParaRPr>
          </a:p>
        </p:txBody>
      </p:sp>
      <p:sp>
        <p:nvSpPr>
          <p:cNvPr id="190" name="Google Shape;190;p14"/>
          <p:cNvSpPr txBox="1"/>
          <p:nvPr/>
        </p:nvSpPr>
        <p:spPr>
          <a:xfrm flipH="1">
            <a:off x="7449443" y="5078446"/>
            <a:ext cx="1662800" cy="690000"/>
          </a:xfrm>
          <a:prstGeom prst="rect">
            <a:avLst/>
          </a:prstGeom>
          <a:noFill/>
          <a:ln>
            <a:noFill/>
          </a:ln>
        </p:spPr>
        <p:txBody>
          <a:bodyPr spcFirstLastPara="1" wrap="square" lIns="121900" tIns="121900" rIns="121900" bIns="121900" anchor="t" anchorCtr="0">
            <a:noAutofit/>
          </a:bodyPr>
          <a:lstStyle/>
          <a:p>
            <a:r>
              <a:rPr lang="en" sz="1200" b="1">
                <a:latin typeface="Helvetica Neue"/>
                <a:ea typeface="Helvetica Neue"/>
                <a:cs typeface="Helvetica Neue"/>
                <a:sym typeface="Helvetica Neue"/>
              </a:rPr>
              <a:t>MLP </a:t>
            </a:r>
            <a:r>
              <a:rPr lang="en" sz="1200">
                <a:latin typeface="Helvetica Neue"/>
                <a:ea typeface="Helvetica Neue"/>
                <a:cs typeface="Helvetica Neue"/>
                <a:sym typeface="Helvetica Neue"/>
              </a:rPr>
              <a:t>hidden layers </a:t>
            </a:r>
            <a:endParaRPr sz="2000">
              <a:latin typeface="Helvetica Neue"/>
              <a:ea typeface="Helvetica Neue"/>
              <a:cs typeface="Helvetica Neue"/>
              <a:sym typeface="Helvetica Neue"/>
            </a:endParaRPr>
          </a:p>
        </p:txBody>
      </p:sp>
      <p:sp>
        <p:nvSpPr>
          <p:cNvPr id="191" name="Google Shape;191;p14"/>
          <p:cNvSpPr/>
          <p:nvPr/>
        </p:nvSpPr>
        <p:spPr>
          <a:xfrm>
            <a:off x="1315459" y="1572313"/>
            <a:ext cx="1069600" cy="298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2" name="Google Shape;192;p14"/>
          <p:cNvSpPr/>
          <p:nvPr/>
        </p:nvSpPr>
        <p:spPr>
          <a:xfrm>
            <a:off x="3454604" y="1572313"/>
            <a:ext cx="1069600" cy="298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3" name="Google Shape;193;p14"/>
          <p:cNvSpPr/>
          <p:nvPr/>
        </p:nvSpPr>
        <p:spPr>
          <a:xfrm>
            <a:off x="4524176" y="1572313"/>
            <a:ext cx="1069600" cy="298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4" name="Google Shape;194;p14"/>
          <p:cNvSpPr/>
          <p:nvPr/>
        </p:nvSpPr>
        <p:spPr>
          <a:xfrm>
            <a:off x="6663322" y="1572313"/>
            <a:ext cx="1069600" cy="298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5" name="Google Shape;195;p14"/>
          <p:cNvSpPr/>
          <p:nvPr/>
        </p:nvSpPr>
        <p:spPr>
          <a:xfrm>
            <a:off x="8802474" y="1572313"/>
            <a:ext cx="1069600" cy="298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96" name="Google Shape;196;p14"/>
          <p:cNvGrpSpPr/>
          <p:nvPr/>
        </p:nvGrpSpPr>
        <p:grpSpPr>
          <a:xfrm>
            <a:off x="7732902" y="1572313"/>
            <a:ext cx="1069600" cy="298400"/>
            <a:chOff x="5716157" y="803025"/>
            <a:chExt cx="802200" cy="223800"/>
          </a:xfrm>
        </p:grpSpPr>
        <p:sp>
          <p:nvSpPr>
            <p:cNvPr id="197" name="Google Shape;197;p14"/>
            <p:cNvSpPr/>
            <p:nvPr/>
          </p:nvSpPr>
          <p:spPr>
            <a:xfrm>
              <a:off x="5716157" y="803025"/>
              <a:ext cx="802200" cy="2238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98" name="Google Shape;198;p14"/>
            <p:cNvPicPr preferRelativeResize="0"/>
            <p:nvPr/>
          </p:nvPicPr>
          <p:blipFill>
            <a:blip r:embed="rId3">
              <a:alphaModFix/>
            </a:blip>
            <a:stretch>
              <a:fillRect/>
            </a:stretch>
          </p:blipFill>
          <p:spPr>
            <a:xfrm>
              <a:off x="6033743" y="815323"/>
              <a:ext cx="167030" cy="199244"/>
            </a:xfrm>
            <a:prstGeom prst="rect">
              <a:avLst/>
            </a:prstGeom>
            <a:noFill/>
            <a:ln>
              <a:noFill/>
            </a:ln>
          </p:spPr>
        </p:pic>
      </p:grpSp>
      <p:grpSp>
        <p:nvGrpSpPr>
          <p:cNvPr id="199" name="Google Shape;199;p14"/>
          <p:cNvGrpSpPr/>
          <p:nvPr/>
        </p:nvGrpSpPr>
        <p:grpSpPr>
          <a:xfrm>
            <a:off x="2385031" y="1572313"/>
            <a:ext cx="1069600" cy="298400"/>
            <a:chOff x="1705254" y="803025"/>
            <a:chExt cx="802200" cy="223800"/>
          </a:xfrm>
        </p:grpSpPr>
        <p:sp>
          <p:nvSpPr>
            <p:cNvPr id="200" name="Google Shape;200;p14"/>
            <p:cNvSpPr/>
            <p:nvPr/>
          </p:nvSpPr>
          <p:spPr>
            <a:xfrm>
              <a:off x="1705254" y="803025"/>
              <a:ext cx="802200" cy="2238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01" name="Google Shape;201;p14"/>
            <p:cNvPicPr preferRelativeResize="0"/>
            <p:nvPr/>
          </p:nvPicPr>
          <p:blipFill>
            <a:blip r:embed="rId4">
              <a:alphaModFix/>
            </a:blip>
            <a:stretch>
              <a:fillRect/>
            </a:stretch>
          </p:blipFill>
          <p:spPr>
            <a:xfrm>
              <a:off x="2022835" y="820559"/>
              <a:ext cx="167029" cy="188769"/>
            </a:xfrm>
            <a:prstGeom prst="rect">
              <a:avLst/>
            </a:prstGeom>
            <a:noFill/>
            <a:ln>
              <a:noFill/>
            </a:ln>
          </p:spPr>
        </p:pic>
      </p:grpSp>
      <p:pic>
        <p:nvPicPr>
          <p:cNvPr id="202" name="Google Shape;202;p14"/>
          <p:cNvPicPr preferRelativeResize="0"/>
          <p:nvPr/>
        </p:nvPicPr>
        <p:blipFill rotWithShape="1">
          <a:blip r:embed="rId5">
            <a:alphaModFix/>
          </a:blip>
          <a:srcRect r="87489" b="74845"/>
          <a:stretch/>
        </p:blipFill>
        <p:spPr>
          <a:xfrm>
            <a:off x="1305659" y="1912346"/>
            <a:ext cx="1070467" cy="493199"/>
          </a:xfrm>
          <a:prstGeom prst="rect">
            <a:avLst/>
          </a:prstGeom>
          <a:noFill/>
          <a:ln>
            <a:noFill/>
          </a:ln>
        </p:spPr>
      </p:pic>
      <p:pic>
        <p:nvPicPr>
          <p:cNvPr id="203" name="Google Shape;203;p14"/>
          <p:cNvPicPr preferRelativeResize="0"/>
          <p:nvPr/>
        </p:nvPicPr>
        <p:blipFill rotWithShape="1">
          <a:blip r:embed="rId5">
            <a:alphaModFix/>
          </a:blip>
          <a:srcRect r="87489" b="74845"/>
          <a:stretch/>
        </p:blipFill>
        <p:spPr>
          <a:xfrm>
            <a:off x="2376130" y="1912346"/>
            <a:ext cx="1070467" cy="493199"/>
          </a:xfrm>
          <a:prstGeom prst="rect">
            <a:avLst/>
          </a:prstGeom>
          <a:noFill/>
          <a:ln>
            <a:noFill/>
          </a:ln>
        </p:spPr>
      </p:pic>
      <p:pic>
        <p:nvPicPr>
          <p:cNvPr id="204" name="Google Shape;204;p14"/>
          <p:cNvPicPr preferRelativeResize="0"/>
          <p:nvPr/>
        </p:nvPicPr>
        <p:blipFill rotWithShape="1">
          <a:blip r:embed="rId5">
            <a:alphaModFix/>
          </a:blip>
          <a:srcRect r="87489" b="74845"/>
          <a:stretch/>
        </p:blipFill>
        <p:spPr>
          <a:xfrm>
            <a:off x="3446600" y="1912346"/>
            <a:ext cx="1070467" cy="493199"/>
          </a:xfrm>
          <a:prstGeom prst="rect">
            <a:avLst/>
          </a:prstGeom>
          <a:noFill/>
          <a:ln>
            <a:noFill/>
          </a:ln>
        </p:spPr>
      </p:pic>
      <p:pic>
        <p:nvPicPr>
          <p:cNvPr id="205" name="Google Shape;205;p14"/>
          <p:cNvPicPr preferRelativeResize="0"/>
          <p:nvPr/>
        </p:nvPicPr>
        <p:blipFill rotWithShape="1">
          <a:blip r:embed="rId5">
            <a:alphaModFix/>
          </a:blip>
          <a:srcRect r="87489" b="74845"/>
          <a:stretch/>
        </p:blipFill>
        <p:spPr>
          <a:xfrm>
            <a:off x="4517070" y="1912346"/>
            <a:ext cx="1070467" cy="493199"/>
          </a:xfrm>
          <a:prstGeom prst="rect">
            <a:avLst/>
          </a:prstGeom>
          <a:noFill/>
          <a:ln>
            <a:noFill/>
          </a:ln>
        </p:spPr>
      </p:pic>
      <p:pic>
        <p:nvPicPr>
          <p:cNvPr id="206" name="Google Shape;206;p14"/>
          <p:cNvPicPr preferRelativeResize="0"/>
          <p:nvPr/>
        </p:nvPicPr>
        <p:blipFill rotWithShape="1">
          <a:blip r:embed="rId5">
            <a:alphaModFix/>
          </a:blip>
          <a:srcRect l="49937" t="24967" r="37551" b="49878"/>
          <a:stretch/>
        </p:blipFill>
        <p:spPr>
          <a:xfrm>
            <a:off x="5586594" y="1912346"/>
            <a:ext cx="1070467" cy="493199"/>
          </a:xfrm>
          <a:prstGeom prst="rect">
            <a:avLst/>
          </a:prstGeom>
          <a:noFill/>
          <a:ln>
            <a:noFill/>
          </a:ln>
        </p:spPr>
      </p:pic>
      <p:pic>
        <p:nvPicPr>
          <p:cNvPr id="207" name="Google Shape;207;p14"/>
          <p:cNvPicPr preferRelativeResize="0"/>
          <p:nvPr/>
        </p:nvPicPr>
        <p:blipFill rotWithShape="1">
          <a:blip r:embed="rId5">
            <a:alphaModFix/>
          </a:blip>
          <a:srcRect l="49937" t="24967" r="37551" b="49878"/>
          <a:stretch/>
        </p:blipFill>
        <p:spPr>
          <a:xfrm>
            <a:off x="6657072" y="1912346"/>
            <a:ext cx="1070467" cy="493199"/>
          </a:xfrm>
          <a:prstGeom prst="rect">
            <a:avLst/>
          </a:prstGeom>
          <a:noFill/>
          <a:ln>
            <a:noFill/>
          </a:ln>
        </p:spPr>
      </p:pic>
      <p:pic>
        <p:nvPicPr>
          <p:cNvPr id="208" name="Google Shape;208;p14"/>
          <p:cNvPicPr preferRelativeResize="0"/>
          <p:nvPr/>
        </p:nvPicPr>
        <p:blipFill rotWithShape="1">
          <a:blip r:embed="rId5">
            <a:alphaModFix/>
          </a:blip>
          <a:srcRect l="49937" t="24967" r="37551" b="49878"/>
          <a:stretch/>
        </p:blipFill>
        <p:spPr>
          <a:xfrm>
            <a:off x="7727519" y="1912346"/>
            <a:ext cx="1070467" cy="493199"/>
          </a:xfrm>
          <a:prstGeom prst="rect">
            <a:avLst/>
          </a:prstGeom>
          <a:noFill/>
          <a:ln>
            <a:noFill/>
          </a:ln>
        </p:spPr>
      </p:pic>
      <p:pic>
        <p:nvPicPr>
          <p:cNvPr id="209" name="Google Shape;209;p14"/>
          <p:cNvPicPr preferRelativeResize="0"/>
          <p:nvPr/>
        </p:nvPicPr>
        <p:blipFill rotWithShape="1">
          <a:blip r:embed="rId5">
            <a:alphaModFix/>
          </a:blip>
          <a:srcRect l="62505" t="24970" r="24983" b="49875"/>
          <a:stretch/>
        </p:blipFill>
        <p:spPr>
          <a:xfrm>
            <a:off x="8798031" y="1912346"/>
            <a:ext cx="1070467" cy="493199"/>
          </a:xfrm>
          <a:prstGeom prst="rect">
            <a:avLst/>
          </a:prstGeom>
          <a:noFill/>
          <a:ln>
            <a:noFill/>
          </a:ln>
        </p:spPr>
      </p:pic>
      <p:pic>
        <p:nvPicPr>
          <p:cNvPr id="210" name="Google Shape;210;p14"/>
          <p:cNvPicPr preferRelativeResize="0"/>
          <p:nvPr/>
        </p:nvPicPr>
        <p:blipFill rotWithShape="1">
          <a:blip r:embed="rId5">
            <a:alphaModFix/>
          </a:blip>
          <a:srcRect l="62505" t="24970" r="24983" b="49875"/>
          <a:stretch/>
        </p:blipFill>
        <p:spPr>
          <a:xfrm>
            <a:off x="9868428" y="1912346"/>
            <a:ext cx="1070467" cy="493199"/>
          </a:xfrm>
          <a:prstGeom prst="rect">
            <a:avLst/>
          </a:prstGeom>
          <a:noFill/>
          <a:ln>
            <a:noFill/>
          </a:ln>
        </p:spPr>
      </p:pic>
      <p:sp>
        <p:nvSpPr>
          <p:cNvPr id="211" name="Google Shape;211;p14"/>
          <p:cNvSpPr/>
          <p:nvPr/>
        </p:nvSpPr>
        <p:spPr>
          <a:xfrm rot="10800000">
            <a:off x="1335526" y="2480546"/>
            <a:ext cx="9584800" cy="285200"/>
          </a:xfrm>
          <a:prstGeom prst="trapezoid">
            <a:avLst>
              <a:gd name="adj" fmla="val 67624"/>
            </a:avLst>
          </a:prstGeom>
          <a:solidFill>
            <a:srgbClr val="CFE2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Helvetica Neue"/>
              <a:ea typeface="Helvetica Neue"/>
              <a:cs typeface="Helvetica Neue"/>
              <a:sym typeface="Helvetica Neue"/>
            </a:endParaRPr>
          </a:p>
        </p:txBody>
      </p:sp>
      <p:sp>
        <p:nvSpPr>
          <p:cNvPr id="212" name="Google Shape;212;p14"/>
          <p:cNvSpPr txBox="1"/>
          <p:nvPr/>
        </p:nvSpPr>
        <p:spPr>
          <a:xfrm>
            <a:off x="3511059" y="2389146"/>
            <a:ext cx="6191200" cy="550800"/>
          </a:xfrm>
          <a:prstGeom prst="rect">
            <a:avLst/>
          </a:prstGeom>
          <a:noFill/>
          <a:ln>
            <a:noFill/>
          </a:ln>
        </p:spPr>
        <p:txBody>
          <a:bodyPr spcFirstLastPara="1" wrap="square" lIns="121900" tIns="121900" rIns="121900" bIns="121900" anchor="t" anchorCtr="0">
            <a:noAutofit/>
          </a:bodyPr>
          <a:lstStyle/>
          <a:p>
            <a:pPr algn="ctr"/>
            <a:r>
              <a:rPr lang="en" sz="1333" b="1">
                <a:solidFill>
                  <a:schemeClr val="dk1"/>
                </a:solidFill>
                <a:latin typeface="Helvetica Neue"/>
                <a:ea typeface="Helvetica Neue"/>
                <a:cs typeface="Helvetica Neue"/>
                <a:sym typeface="Helvetica Neue"/>
              </a:rPr>
              <a:t>Feature Extraction </a:t>
            </a:r>
            <a:r>
              <a:rPr lang="en" sz="1333">
                <a:solidFill>
                  <a:schemeClr val="dk1"/>
                </a:solidFill>
                <a:latin typeface="Helvetica Neue"/>
                <a:ea typeface="Helvetica Neue"/>
                <a:cs typeface="Helvetica Neue"/>
                <a:sym typeface="Helvetica Neue"/>
              </a:rPr>
              <a:t>(𝚽)</a:t>
            </a:r>
            <a:endParaRPr sz="1333">
              <a:solidFill>
                <a:schemeClr val="dk1"/>
              </a:solidFill>
              <a:latin typeface="Helvetica Neue"/>
              <a:ea typeface="Helvetica Neue"/>
              <a:cs typeface="Helvetica Neue"/>
              <a:sym typeface="Helvetica Neue"/>
            </a:endParaRPr>
          </a:p>
        </p:txBody>
      </p:sp>
      <p:sp>
        <p:nvSpPr>
          <p:cNvPr id="213" name="Google Shape;213;p14"/>
          <p:cNvSpPr txBox="1"/>
          <p:nvPr/>
        </p:nvSpPr>
        <p:spPr>
          <a:xfrm>
            <a:off x="111359" y="1427546"/>
            <a:ext cx="1204000" cy="463200"/>
          </a:xfrm>
          <a:prstGeom prst="rect">
            <a:avLst/>
          </a:prstGeom>
          <a:noFill/>
          <a:ln>
            <a:noFill/>
          </a:ln>
        </p:spPr>
        <p:txBody>
          <a:bodyPr spcFirstLastPara="1" wrap="square" lIns="121900" tIns="121900" rIns="121900" bIns="121900" anchor="t" anchorCtr="0">
            <a:noAutofit/>
          </a:bodyPr>
          <a:lstStyle/>
          <a:p>
            <a:pPr algn="ctr"/>
            <a:r>
              <a:rPr lang="en" sz="1067" b="1">
                <a:latin typeface="Helvetica Neue"/>
                <a:ea typeface="Helvetica Neue"/>
                <a:cs typeface="Helvetica Neue"/>
                <a:sym typeface="Helvetica Neue"/>
              </a:rPr>
              <a:t>Game Frames</a:t>
            </a:r>
            <a:endParaRPr sz="1067" b="1">
              <a:latin typeface="Helvetica Neue"/>
              <a:ea typeface="Helvetica Neue"/>
              <a:cs typeface="Helvetica Neue"/>
              <a:sym typeface="Helvetica Neue"/>
            </a:endParaRPr>
          </a:p>
          <a:p>
            <a:pPr algn="ctr"/>
            <a:r>
              <a:rPr lang="en" sz="1067">
                <a:latin typeface="Helvetica Neue"/>
                <a:ea typeface="Helvetica Neue"/>
                <a:cs typeface="Helvetica Neue"/>
                <a:sym typeface="Helvetica Neue"/>
              </a:rPr>
              <a:t>(1.2 FPS)</a:t>
            </a:r>
            <a:endParaRPr sz="1067">
              <a:latin typeface="Helvetica Neue"/>
              <a:ea typeface="Helvetica Neue"/>
              <a:cs typeface="Helvetica Neue"/>
              <a:sym typeface="Helvetica Neue"/>
            </a:endParaRPr>
          </a:p>
        </p:txBody>
      </p:sp>
      <p:sp>
        <p:nvSpPr>
          <p:cNvPr id="214" name="Google Shape;214;p14"/>
          <p:cNvSpPr txBox="1"/>
          <p:nvPr/>
        </p:nvSpPr>
        <p:spPr>
          <a:xfrm>
            <a:off x="111359" y="1941746"/>
            <a:ext cx="1184400" cy="434400"/>
          </a:xfrm>
          <a:prstGeom prst="rect">
            <a:avLst/>
          </a:prstGeom>
          <a:noFill/>
          <a:ln>
            <a:noFill/>
          </a:ln>
        </p:spPr>
        <p:txBody>
          <a:bodyPr spcFirstLastPara="1" wrap="square" lIns="121900" tIns="121900" rIns="121900" bIns="121900" anchor="t" anchorCtr="0">
            <a:noAutofit/>
          </a:bodyPr>
          <a:lstStyle/>
          <a:p>
            <a:pPr algn="ctr"/>
            <a:r>
              <a:rPr lang="en" sz="1067" b="1">
                <a:latin typeface="Helvetica Neue"/>
                <a:ea typeface="Helvetica Neue"/>
                <a:cs typeface="Helvetica Neue"/>
                <a:sym typeface="Helvetica Neue"/>
              </a:rPr>
              <a:t>Image Frames</a:t>
            </a:r>
            <a:endParaRPr sz="1067" b="1">
              <a:latin typeface="Helvetica Neue"/>
              <a:ea typeface="Helvetica Neue"/>
              <a:cs typeface="Helvetica Neue"/>
              <a:sym typeface="Helvetica Neue"/>
            </a:endParaRPr>
          </a:p>
          <a:p>
            <a:pPr algn="ctr"/>
            <a:r>
              <a:rPr lang="en" sz="1067">
                <a:latin typeface="Helvetica Neue"/>
                <a:ea typeface="Helvetica Neue"/>
                <a:cs typeface="Helvetica Neue"/>
                <a:sym typeface="Helvetica Neue"/>
              </a:rPr>
              <a:t>(30 FPS)</a:t>
            </a:r>
            <a:endParaRPr sz="1067">
              <a:latin typeface="Helvetica Neue"/>
              <a:ea typeface="Helvetica Neue"/>
              <a:cs typeface="Helvetica Neue"/>
              <a:sym typeface="Helvetica Neue"/>
            </a:endParaRPr>
          </a:p>
        </p:txBody>
      </p:sp>
      <p:sp>
        <p:nvSpPr>
          <p:cNvPr id="215" name="Google Shape;215;p14"/>
          <p:cNvSpPr txBox="1"/>
          <p:nvPr/>
        </p:nvSpPr>
        <p:spPr>
          <a:xfrm>
            <a:off x="150292" y="2652913"/>
            <a:ext cx="1130000" cy="619600"/>
          </a:xfrm>
          <a:prstGeom prst="rect">
            <a:avLst/>
          </a:prstGeom>
          <a:noFill/>
          <a:ln>
            <a:noFill/>
          </a:ln>
        </p:spPr>
        <p:txBody>
          <a:bodyPr spcFirstLastPara="1" wrap="square" lIns="121900" tIns="121900" rIns="121900" bIns="121900" anchor="t" anchorCtr="0">
            <a:noAutofit/>
          </a:bodyPr>
          <a:lstStyle/>
          <a:p>
            <a:pPr algn="ctr"/>
            <a:r>
              <a:rPr lang="en" sz="1067" b="1">
                <a:latin typeface="Helvetica Neue"/>
                <a:ea typeface="Helvetica Neue"/>
                <a:cs typeface="Helvetica Neue"/>
                <a:sym typeface="Helvetica Neue"/>
              </a:rPr>
              <a:t>Aggregated Frames</a:t>
            </a:r>
            <a:endParaRPr sz="1067" b="1">
              <a:latin typeface="Helvetica Neue"/>
              <a:ea typeface="Helvetica Neue"/>
              <a:cs typeface="Helvetica Neue"/>
              <a:sym typeface="Helvetica Neue"/>
            </a:endParaRPr>
          </a:p>
          <a:p>
            <a:pPr algn="ctr"/>
            <a:r>
              <a:rPr lang="en" sz="1067">
                <a:latin typeface="Helvetica Neue"/>
                <a:ea typeface="Helvetica Neue"/>
                <a:cs typeface="Helvetica Neue"/>
                <a:sym typeface="Helvetica Neue"/>
              </a:rPr>
              <a:t>(6 FPS)</a:t>
            </a:r>
            <a:endParaRPr sz="1067">
              <a:latin typeface="Helvetica Neue"/>
              <a:ea typeface="Helvetica Neue"/>
              <a:cs typeface="Helvetica Neue"/>
              <a:sym typeface="Helvetica Neue"/>
            </a:endParaRPr>
          </a:p>
        </p:txBody>
      </p:sp>
      <p:sp>
        <p:nvSpPr>
          <p:cNvPr id="143" name="Google Shape;143;p14"/>
          <p:cNvSpPr/>
          <p:nvPr/>
        </p:nvSpPr>
        <p:spPr>
          <a:xfrm rot="5400000">
            <a:off x="4555710" y="4091029"/>
            <a:ext cx="357200" cy="95200"/>
          </a:xfrm>
          <a:prstGeom prst="trapezoid">
            <a:avLst>
              <a:gd name="adj" fmla="val 96989"/>
            </a:avLst>
          </a:prstGeom>
          <a:solidFill>
            <a:srgbClr val="B7B7B7"/>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6" name="Google Shape;216;p14"/>
          <p:cNvSpPr txBox="1"/>
          <p:nvPr/>
        </p:nvSpPr>
        <p:spPr>
          <a:xfrm>
            <a:off x="4008892" y="4320105"/>
            <a:ext cx="1009200" cy="305600"/>
          </a:xfrm>
          <a:prstGeom prst="rect">
            <a:avLst/>
          </a:prstGeom>
          <a:noFill/>
          <a:ln>
            <a:noFill/>
          </a:ln>
        </p:spPr>
        <p:txBody>
          <a:bodyPr spcFirstLastPara="1" wrap="square" lIns="121900" tIns="121900" rIns="121900" bIns="121900" anchor="t" anchorCtr="0">
            <a:noAutofit/>
          </a:bodyPr>
          <a:lstStyle/>
          <a:p>
            <a:pPr algn="ctr"/>
            <a:r>
              <a:rPr lang="en" sz="1200" b="1">
                <a:latin typeface="Helvetica Neue"/>
                <a:ea typeface="Helvetica Neue"/>
                <a:cs typeface="Helvetica Neue"/>
                <a:sym typeface="Helvetica Neue"/>
              </a:rPr>
              <a:t>max pool</a:t>
            </a:r>
            <a:endParaRPr sz="1200" b="1">
              <a:latin typeface="Helvetica Neue"/>
              <a:ea typeface="Helvetica Neue"/>
              <a:cs typeface="Helvetica Neue"/>
              <a:sym typeface="Helvetica Neue"/>
            </a:endParaRPr>
          </a:p>
        </p:txBody>
      </p:sp>
      <p:cxnSp>
        <p:nvCxnSpPr>
          <p:cNvPr id="217" name="Google Shape;217;p14"/>
          <p:cNvCxnSpPr/>
          <p:nvPr/>
        </p:nvCxnSpPr>
        <p:spPr>
          <a:xfrm>
            <a:off x="1313726" y="1327480"/>
            <a:ext cx="9626000" cy="0"/>
          </a:xfrm>
          <a:prstGeom prst="straightConnector1">
            <a:avLst/>
          </a:prstGeom>
          <a:noFill/>
          <a:ln w="9525" cap="flat" cmpd="sng">
            <a:solidFill>
              <a:srgbClr val="000000"/>
            </a:solidFill>
            <a:prstDash val="dash"/>
            <a:round/>
            <a:headEnd type="oval" w="med" len="med"/>
            <a:tailEnd type="triangle" w="med" len="med"/>
          </a:ln>
        </p:spPr>
      </p:cxnSp>
      <p:cxnSp>
        <p:nvCxnSpPr>
          <p:cNvPr id="218" name="Google Shape;218;p14"/>
          <p:cNvCxnSpPr/>
          <p:nvPr/>
        </p:nvCxnSpPr>
        <p:spPr>
          <a:xfrm>
            <a:off x="6569923" y="4250313"/>
            <a:ext cx="361600" cy="0"/>
          </a:xfrm>
          <a:prstGeom prst="straightConnector1">
            <a:avLst/>
          </a:prstGeom>
          <a:noFill/>
          <a:ln w="9525" cap="flat" cmpd="sng">
            <a:solidFill>
              <a:srgbClr val="000000"/>
            </a:solidFill>
            <a:prstDash val="solid"/>
            <a:round/>
            <a:headEnd type="none" w="med" len="med"/>
            <a:tailEnd type="triangle" w="med" len="med"/>
          </a:ln>
        </p:spPr>
      </p:cxnSp>
      <p:sp>
        <p:nvSpPr>
          <p:cNvPr id="219" name="Google Shape;219;p14"/>
          <p:cNvSpPr txBox="1"/>
          <p:nvPr/>
        </p:nvSpPr>
        <p:spPr>
          <a:xfrm>
            <a:off x="6417110" y="3939964"/>
            <a:ext cx="726800" cy="229200"/>
          </a:xfrm>
          <a:prstGeom prst="rect">
            <a:avLst/>
          </a:prstGeom>
          <a:noFill/>
          <a:ln>
            <a:noFill/>
          </a:ln>
        </p:spPr>
        <p:txBody>
          <a:bodyPr spcFirstLastPara="1" wrap="square" lIns="121900" tIns="121900" rIns="121900" bIns="121900" anchor="t" anchorCtr="0">
            <a:noAutofit/>
          </a:bodyPr>
          <a:lstStyle/>
          <a:p>
            <a:r>
              <a:rPr lang="en" sz="1067">
                <a:latin typeface="Helvetica Neue"/>
                <a:ea typeface="Helvetica Neue"/>
                <a:cs typeface="Helvetica Neue"/>
                <a:sym typeface="Helvetica Neue"/>
              </a:rPr>
              <a:t>flatten</a:t>
            </a:r>
            <a:endParaRPr sz="2400">
              <a:latin typeface="Helvetica Neue"/>
              <a:ea typeface="Helvetica Neue"/>
              <a:cs typeface="Helvetica Neue"/>
              <a:sym typeface="Helvetica Neue"/>
            </a:endParaRPr>
          </a:p>
        </p:txBody>
      </p:sp>
      <p:cxnSp>
        <p:nvCxnSpPr>
          <p:cNvPr id="220" name="Google Shape;220;p14"/>
          <p:cNvCxnSpPr/>
          <p:nvPr/>
        </p:nvCxnSpPr>
        <p:spPr>
          <a:xfrm>
            <a:off x="6569923" y="5190180"/>
            <a:ext cx="361600" cy="0"/>
          </a:xfrm>
          <a:prstGeom prst="straightConnector1">
            <a:avLst/>
          </a:prstGeom>
          <a:noFill/>
          <a:ln w="9525" cap="flat" cmpd="sng">
            <a:solidFill>
              <a:srgbClr val="000000"/>
            </a:solidFill>
            <a:prstDash val="solid"/>
            <a:round/>
            <a:headEnd type="none" w="med" len="med"/>
            <a:tailEnd type="triangle" w="med" len="med"/>
          </a:ln>
        </p:spPr>
      </p:cxnSp>
      <p:sp>
        <p:nvSpPr>
          <p:cNvPr id="221" name="Google Shape;221;p14"/>
          <p:cNvSpPr txBox="1"/>
          <p:nvPr/>
        </p:nvSpPr>
        <p:spPr>
          <a:xfrm>
            <a:off x="6417110" y="4870830"/>
            <a:ext cx="726800" cy="229200"/>
          </a:xfrm>
          <a:prstGeom prst="rect">
            <a:avLst/>
          </a:prstGeom>
          <a:noFill/>
          <a:ln>
            <a:noFill/>
          </a:ln>
        </p:spPr>
        <p:txBody>
          <a:bodyPr spcFirstLastPara="1" wrap="square" lIns="121900" tIns="121900" rIns="121900" bIns="121900" anchor="t" anchorCtr="0">
            <a:noAutofit/>
          </a:bodyPr>
          <a:lstStyle/>
          <a:p>
            <a:r>
              <a:rPr lang="en" sz="1067">
                <a:latin typeface="Helvetica Neue"/>
                <a:ea typeface="Helvetica Neue"/>
                <a:cs typeface="Helvetica Neue"/>
                <a:sym typeface="Helvetica Neue"/>
              </a:rPr>
              <a:t>flatten</a:t>
            </a:r>
            <a:endParaRPr sz="2400">
              <a:latin typeface="Helvetica Neue"/>
              <a:ea typeface="Helvetica Neue"/>
              <a:cs typeface="Helvetica Neue"/>
              <a:sym typeface="Helvetica Neue"/>
            </a:endParaRPr>
          </a:p>
        </p:txBody>
      </p:sp>
      <p:sp>
        <p:nvSpPr>
          <p:cNvPr id="222" name="Google Shape;222;p14"/>
          <p:cNvSpPr/>
          <p:nvPr/>
        </p:nvSpPr>
        <p:spPr>
          <a:xfrm>
            <a:off x="6968610" y="4001613"/>
            <a:ext cx="72800" cy="5168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3" name="Google Shape;223;p14"/>
          <p:cNvSpPr/>
          <p:nvPr/>
        </p:nvSpPr>
        <p:spPr>
          <a:xfrm>
            <a:off x="6968610" y="4880497"/>
            <a:ext cx="72800" cy="4344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4" name="Google Shape;224;p14"/>
          <p:cNvSpPr/>
          <p:nvPr/>
        </p:nvSpPr>
        <p:spPr>
          <a:xfrm>
            <a:off x="7403126" y="4629692"/>
            <a:ext cx="72400" cy="516800"/>
          </a:xfrm>
          <a:prstGeom prst="rect">
            <a:avLst/>
          </a:prstGeom>
          <a:solidFill>
            <a:srgbClr val="FFE599"/>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5" name="Google Shape;225;p14"/>
          <p:cNvSpPr txBox="1"/>
          <p:nvPr/>
        </p:nvSpPr>
        <p:spPr>
          <a:xfrm>
            <a:off x="6767367" y="4487830"/>
            <a:ext cx="726800" cy="229200"/>
          </a:xfrm>
          <a:prstGeom prst="rect">
            <a:avLst/>
          </a:prstGeom>
          <a:noFill/>
          <a:ln>
            <a:noFill/>
          </a:ln>
        </p:spPr>
        <p:txBody>
          <a:bodyPr spcFirstLastPara="1" wrap="square" lIns="121900" tIns="121900" rIns="121900" bIns="121900" anchor="t" anchorCtr="0">
            <a:noAutofit/>
          </a:bodyPr>
          <a:lstStyle/>
          <a:p>
            <a:r>
              <a:rPr lang="en" sz="1067">
                <a:latin typeface="Helvetica Neue"/>
                <a:ea typeface="Helvetica Neue"/>
                <a:cs typeface="Helvetica Neue"/>
                <a:sym typeface="Helvetica Neue"/>
              </a:rPr>
              <a:t>encode</a:t>
            </a:r>
            <a:endParaRPr sz="2400">
              <a:latin typeface="Helvetica Neue"/>
              <a:ea typeface="Helvetica Neue"/>
              <a:cs typeface="Helvetica Neue"/>
              <a:sym typeface="Helvetica Neue"/>
            </a:endParaRPr>
          </a:p>
        </p:txBody>
      </p:sp>
      <p:sp>
        <p:nvSpPr>
          <p:cNvPr id="226" name="Google Shape;226;p14"/>
          <p:cNvSpPr/>
          <p:nvPr/>
        </p:nvSpPr>
        <p:spPr>
          <a:xfrm>
            <a:off x="7403126" y="4113680"/>
            <a:ext cx="72400" cy="516800"/>
          </a:xfrm>
          <a:prstGeom prst="rect">
            <a:avLst/>
          </a:prstGeom>
          <a:solidFill>
            <a:srgbClr val="F9CB9C"/>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227" name="Google Shape;227;p14"/>
          <p:cNvCxnSpPr>
            <a:stCxn id="222" idx="3"/>
            <a:endCxn id="226" idx="1"/>
          </p:cNvCxnSpPr>
          <p:nvPr/>
        </p:nvCxnSpPr>
        <p:spPr>
          <a:xfrm>
            <a:off x="7041410" y="4260013"/>
            <a:ext cx="361600" cy="112000"/>
          </a:xfrm>
          <a:prstGeom prst="bentConnector3">
            <a:avLst>
              <a:gd name="adj1" fmla="val 50016"/>
            </a:avLst>
          </a:prstGeom>
          <a:noFill/>
          <a:ln w="9525" cap="flat" cmpd="sng">
            <a:solidFill>
              <a:srgbClr val="000000"/>
            </a:solidFill>
            <a:prstDash val="solid"/>
            <a:round/>
            <a:headEnd type="none" w="med" len="med"/>
            <a:tailEnd type="triangle" w="med" len="med"/>
          </a:ln>
        </p:spPr>
      </p:cxnSp>
      <p:cxnSp>
        <p:nvCxnSpPr>
          <p:cNvPr id="228" name="Google Shape;228;p14"/>
          <p:cNvCxnSpPr>
            <a:stCxn id="223" idx="3"/>
            <a:endCxn id="224" idx="1"/>
          </p:cNvCxnSpPr>
          <p:nvPr/>
        </p:nvCxnSpPr>
        <p:spPr>
          <a:xfrm rot="10800000" flipH="1">
            <a:off x="7041410" y="4888097"/>
            <a:ext cx="361600" cy="209600"/>
          </a:xfrm>
          <a:prstGeom prst="bentConnector3">
            <a:avLst>
              <a:gd name="adj1" fmla="val 50016"/>
            </a:avLst>
          </a:prstGeom>
          <a:noFill/>
          <a:ln w="9525" cap="flat" cmpd="sng">
            <a:solidFill>
              <a:srgbClr val="000000"/>
            </a:solidFill>
            <a:prstDash val="solid"/>
            <a:round/>
            <a:headEnd type="none" w="med" len="med"/>
            <a:tailEnd type="triangle" w="med" len="med"/>
          </a:ln>
        </p:spPr>
      </p:cxnSp>
      <p:sp>
        <p:nvSpPr>
          <p:cNvPr id="229" name="Google Shape;229;p14"/>
          <p:cNvSpPr txBox="1"/>
          <p:nvPr/>
        </p:nvSpPr>
        <p:spPr>
          <a:xfrm>
            <a:off x="7172000" y="3824797"/>
            <a:ext cx="726800" cy="229200"/>
          </a:xfrm>
          <a:prstGeom prst="rect">
            <a:avLst/>
          </a:prstGeom>
          <a:noFill/>
          <a:ln>
            <a:noFill/>
          </a:ln>
        </p:spPr>
        <p:txBody>
          <a:bodyPr spcFirstLastPara="1" wrap="square" lIns="121900" tIns="121900" rIns="121900" bIns="121900" anchor="t" anchorCtr="0">
            <a:noAutofit/>
          </a:bodyPr>
          <a:lstStyle/>
          <a:p>
            <a:r>
              <a:rPr lang="en" sz="1067">
                <a:latin typeface="Helvetica Neue"/>
                <a:ea typeface="Helvetica Neue"/>
                <a:cs typeface="Helvetica Neue"/>
                <a:sym typeface="Helvetica Neue"/>
              </a:rPr>
              <a:t>concat</a:t>
            </a:r>
            <a:endParaRPr sz="2400">
              <a:latin typeface="Helvetica Neue"/>
              <a:ea typeface="Helvetica Neue"/>
              <a:cs typeface="Helvetica Neue"/>
              <a:sym typeface="Helvetica Neue"/>
            </a:endParaRPr>
          </a:p>
        </p:txBody>
      </p:sp>
      <p:cxnSp>
        <p:nvCxnSpPr>
          <p:cNvPr id="230" name="Google Shape;230;p14"/>
          <p:cNvCxnSpPr>
            <a:stCxn id="226" idx="2"/>
            <a:endCxn id="181" idx="1"/>
          </p:cNvCxnSpPr>
          <p:nvPr/>
        </p:nvCxnSpPr>
        <p:spPr>
          <a:xfrm rot="10800000" flipH="1">
            <a:off x="7439326" y="4629680"/>
            <a:ext cx="349200" cy="800"/>
          </a:xfrm>
          <a:prstGeom prst="straightConnector1">
            <a:avLst/>
          </a:prstGeom>
          <a:noFill/>
          <a:ln w="9525" cap="flat" cmpd="sng">
            <a:solidFill>
              <a:srgbClr val="000000"/>
            </a:solidFill>
            <a:prstDash val="solid"/>
            <a:round/>
            <a:headEnd type="none" w="med" len="med"/>
            <a:tailEnd type="triangle" w="med" len="med"/>
          </a:ln>
        </p:spPr>
      </p:cxnSp>
      <p:sp>
        <p:nvSpPr>
          <p:cNvPr id="231" name="Google Shape;231;p14"/>
          <p:cNvSpPr/>
          <p:nvPr/>
        </p:nvSpPr>
        <p:spPr>
          <a:xfrm rot="5400000">
            <a:off x="4555710" y="4895096"/>
            <a:ext cx="357200" cy="95200"/>
          </a:xfrm>
          <a:prstGeom prst="trapezoid">
            <a:avLst>
              <a:gd name="adj" fmla="val 96989"/>
            </a:avLst>
          </a:prstGeom>
          <a:solidFill>
            <a:srgbClr val="B7B7B7"/>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2" name="Google Shape;232;p14"/>
          <p:cNvSpPr txBox="1"/>
          <p:nvPr/>
        </p:nvSpPr>
        <p:spPr>
          <a:xfrm>
            <a:off x="111359" y="1109213"/>
            <a:ext cx="1204000" cy="463200"/>
          </a:xfrm>
          <a:prstGeom prst="rect">
            <a:avLst/>
          </a:prstGeom>
          <a:noFill/>
          <a:ln>
            <a:noFill/>
          </a:ln>
        </p:spPr>
        <p:txBody>
          <a:bodyPr spcFirstLastPara="1" wrap="square" lIns="121900" tIns="121900" rIns="121900" bIns="121900" anchor="t" anchorCtr="0">
            <a:noAutofit/>
          </a:bodyPr>
          <a:lstStyle/>
          <a:p>
            <a:pPr algn="ctr"/>
            <a:r>
              <a:rPr lang="en" sz="1067" b="1">
                <a:latin typeface="Helvetica Neue"/>
                <a:ea typeface="Helvetica Neue"/>
                <a:cs typeface="Helvetica Neue"/>
                <a:sym typeface="Helvetica Neue"/>
              </a:rPr>
              <a:t>Time</a:t>
            </a:r>
            <a:endParaRPr sz="1067">
              <a:latin typeface="Helvetica Neue"/>
              <a:ea typeface="Helvetica Neue"/>
              <a:cs typeface="Helvetica Neue"/>
              <a:sym typeface="Helvetica Neue"/>
            </a:endParaRPr>
          </a:p>
        </p:txBody>
      </p:sp>
      <p:sp>
        <p:nvSpPr>
          <p:cNvPr id="233" name="Google Shape;233;p14"/>
          <p:cNvSpPr/>
          <p:nvPr/>
        </p:nvSpPr>
        <p:spPr>
          <a:xfrm rot="5400000" flipH="1">
            <a:off x="7140526" y="1237513"/>
            <a:ext cx="176800" cy="4616800"/>
          </a:xfrm>
          <a:prstGeom prst="leftBrace">
            <a:avLst>
              <a:gd name="adj1" fmla="val 78898"/>
              <a:gd name="adj2" fmla="val 80566"/>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34" name="Google Shape;234;p14"/>
          <p:cNvGrpSpPr/>
          <p:nvPr/>
        </p:nvGrpSpPr>
        <p:grpSpPr>
          <a:xfrm>
            <a:off x="1317400" y="2823682"/>
            <a:ext cx="51096" cy="434368"/>
            <a:chOff x="911873" y="1718626"/>
            <a:chExt cx="46501" cy="429274"/>
          </a:xfrm>
        </p:grpSpPr>
        <p:sp>
          <p:nvSpPr>
            <p:cNvPr id="235" name="Google Shape;235;p14"/>
            <p:cNvSpPr/>
            <p:nvPr/>
          </p:nvSpPr>
          <p:spPr>
            <a:xfrm>
              <a:off x="911873" y="17186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6" name="Google Shape;236;p14"/>
            <p:cNvSpPr/>
            <p:nvPr/>
          </p:nvSpPr>
          <p:spPr>
            <a:xfrm>
              <a:off x="911875" y="19484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37" name="Google Shape;237;p14"/>
          <p:cNvGrpSpPr/>
          <p:nvPr/>
        </p:nvGrpSpPr>
        <p:grpSpPr>
          <a:xfrm>
            <a:off x="1673890" y="2823682"/>
            <a:ext cx="51096" cy="434368"/>
            <a:chOff x="1152423" y="1729576"/>
            <a:chExt cx="46501" cy="429274"/>
          </a:xfrm>
        </p:grpSpPr>
        <p:sp>
          <p:nvSpPr>
            <p:cNvPr id="238" name="Google Shape;238;p14"/>
            <p:cNvSpPr/>
            <p:nvPr/>
          </p:nvSpPr>
          <p:spPr>
            <a:xfrm>
              <a:off x="1152423" y="172957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9" name="Google Shape;239;p14"/>
            <p:cNvSpPr/>
            <p:nvPr/>
          </p:nvSpPr>
          <p:spPr>
            <a:xfrm>
              <a:off x="1152425" y="195935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40" name="Google Shape;240;p14"/>
          <p:cNvGrpSpPr/>
          <p:nvPr/>
        </p:nvGrpSpPr>
        <p:grpSpPr>
          <a:xfrm>
            <a:off x="2030379" y="2823682"/>
            <a:ext cx="51096" cy="434368"/>
            <a:chOff x="1448223" y="1720488"/>
            <a:chExt cx="46501" cy="429274"/>
          </a:xfrm>
        </p:grpSpPr>
        <p:sp>
          <p:nvSpPr>
            <p:cNvPr id="241" name="Google Shape;241;p14"/>
            <p:cNvSpPr/>
            <p:nvPr/>
          </p:nvSpPr>
          <p:spPr>
            <a:xfrm>
              <a:off x="1448223" y="172048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2" name="Google Shape;242;p14"/>
            <p:cNvSpPr/>
            <p:nvPr/>
          </p:nvSpPr>
          <p:spPr>
            <a:xfrm>
              <a:off x="1448225" y="1950263"/>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43" name="Google Shape;243;p14"/>
          <p:cNvGrpSpPr/>
          <p:nvPr/>
        </p:nvGrpSpPr>
        <p:grpSpPr>
          <a:xfrm>
            <a:off x="2386868" y="2823682"/>
            <a:ext cx="51096" cy="434368"/>
            <a:chOff x="1815423" y="1703326"/>
            <a:chExt cx="46501" cy="429274"/>
          </a:xfrm>
        </p:grpSpPr>
        <p:sp>
          <p:nvSpPr>
            <p:cNvPr id="244" name="Google Shape;244;p14"/>
            <p:cNvSpPr/>
            <p:nvPr/>
          </p:nvSpPr>
          <p:spPr>
            <a:xfrm>
              <a:off x="1815423" y="17033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5" name="Google Shape;245;p14"/>
            <p:cNvSpPr/>
            <p:nvPr/>
          </p:nvSpPr>
          <p:spPr>
            <a:xfrm>
              <a:off x="1815425" y="19331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246" name="Google Shape;246;p14"/>
          <p:cNvSpPr/>
          <p:nvPr/>
        </p:nvSpPr>
        <p:spPr>
          <a:xfrm>
            <a:off x="9872048" y="1572313"/>
            <a:ext cx="1069600" cy="298400"/>
          </a:xfrm>
          <a:prstGeom prst="rect">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47" name="Google Shape;247;p14"/>
          <p:cNvGrpSpPr/>
          <p:nvPr/>
        </p:nvGrpSpPr>
        <p:grpSpPr>
          <a:xfrm>
            <a:off x="2743358" y="2823682"/>
            <a:ext cx="51096" cy="434368"/>
            <a:chOff x="911873" y="1718626"/>
            <a:chExt cx="46501" cy="429274"/>
          </a:xfrm>
        </p:grpSpPr>
        <p:sp>
          <p:nvSpPr>
            <p:cNvPr id="248" name="Google Shape;248;p14"/>
            <p:cNvSpPr/>
            <p:nvPr/>
          </p:nvSpPr>
          <p:spPr>
            <a:xfrm>
              <a:off x="911873" y="17186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9" name="Google Shape;249;p14"/>
            <p:cNvSpPr/>
            <p:nvPr/>
          </p:nvSpPr>
          <p:spPr>
            <a:xfrm>
              <a:off x="911875" y="19484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50" name="Google Shape;250;p14"/>
          <p:cNvGrpSpPr/>
          <p:nvPr/>
        </p:nvGrpSpPr>
        <p:grpSpPr>
          <a:xfrm>
            <a:off x="3099846" y="2823682"/>
            <a:ext cx="51096" cy="434368"/>
            <a:chOff x="1152423" y="1729576"/>
            <a:chExt cx="46501" cy="429274"/>
          </a:xfrm>
        </p:grpSpPr>
        <p:sp>
          <p:nvSpPr>
            <p:cNvPr id="251" name="Google Shape;251;p14"/>
            <p:cNvSpPr/>
            <p:nvPr/>
          </p:nvSpPr>
          <p:spPr>
            <a:xfrm>
              <a:off x="1152423" y="172957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2" name="Google Shape;252;p14"/>
            <p:cNvSpPr/>
            <p:nvPr/>
          </p:nvSpPr>
          <p:spPr>
            <a:xfrm>
              <a:off x="1152425" y="195935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53" name="Google Shape;253;p14"/>
          <p:cNvGrpSpPr/>
          <p:nvPr/>
        </p:nvGrpSpPr>
        <p:grpSpPr>
          <a:xfrm>
            <a:off x="3456335" y="2823682"/>
            <a:ext cx="51096" cy="434368"/>
            <a:chOff x="1448223" y="1720488"/>
            <a:chExt cx="46501" cy="429274"/>
          </a:xfrm>
        </p:grpSpPr>
        <p:sp>
          <p:nvSpPr>
            <p:cNvPr id="254" name="Google Shape;254;p14"/>
            <p:cNvSpPr/>
            <p:nvPr/>
          </p:nvSpPr>
          <p:spPr>
            <a:xfrm>
              <a:off x="1448223" y="172048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5" name="Google Shape;255;p14"/>
            <p:cNvSpPr/>
            <p:nvPr/>
          </p:nvSpPr>
          <p:spPr>
            <a:xfrm>
              <a:off x="1448225" y="1950263"/>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56" name="Google Shape;256;p14"/>
          <p:cNvGrpSpPr/>
          <p:nvPr/>
        </p:nvGrpSpPr>
        <p:grpSpPr>
          <a:xfrm>
            <a:off x="3812824" y="2823682"/>
            <a:ext cx="51096" cy="434368"/>
            <a:chOff x="1815423" y="1703326"/>
            <a:chExt cx="46501" cy="429274"/>
          </a:xfrm>
        </p:grpSpPr>
        <p:sp>
          <p:nvSpPr>
            <p:cNvPr id="257" name="Google Shape;257;p14"/>
            <p:cNvSpPr/>
            <p:nvPr/>
          </p:nvSpPr>
          <p:spPr>
            <a:xfrm>
              <a:off x="1815423" y="17033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8" name="Google Shape;258;p14"/>
            <p:cNvSpPr/>
            <p:nvPr/>
          </p:nvSpPr>
          <p:spPr>
            <a:xfrm>
              <a:off x="1815425" y="19331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59" name="Google Shape;259;p14"/>
          <p:cNvGrpSpPr/>
          <p:nvPr/>
        </p:nvGrpSpPr>
        <p:grpSpPr>
          <a:xfrm>
            <a:off x="4169314" y="2823682"/>
            <a:ext cx="51096" cy="434368"/>
            <a:chOff x="911873" y="1718626"/>
            <a:chExt cx="46501" cy="429274"/>
          </a:xfrm>
        </p:grpSpPr>
        <p:sp>
          <p:nvSpPr>
            <p:cNvPr id="260" name="Google Shape;260;p14"/>
            <p:cNvSpPr/>
            <p:nvPr/>
          </p:nvSpPr>
          <p:spPr>
            <a:xfrm>
              <a:off x="911873" y="17186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1" name="Google Shape;261;p14"/>
            <p:cNvSpPr/>
            <p:nvPr/>
          </p:nvSpPr>
          <p:spPr>
            <a:xfrm>
              <a:off x="911875" y="19484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62" name="Google Shape;262;p14"/>
          <p:cNvGrpSpPr/>
          <p:nvPr/>
        </p:nvGrpSpPr>
        <p:grpSpPr>
          <a:xfrm>
            <a:off x="4525803" y="2823682"/>
            <a:ext cx="51096" cy="434368"/>
            <a:chOff x="1152423" y="1729576"/>
            <a:chExt cx="46501" cy="429274"/>
          </a:xfrm>
        </p:grpSpPr>
        <p:sp>
          <p:nvSpPr>
            <p:cNvPr id="263" name="Google Shape;263;p14"/>
            <p:cNvSpPr/>
            <p:nvPr/>
          </p:nvSpPr>
          <p:spPr>
            <a:xfrm>
              <a:off x="1152423" y="172957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4" name="Google Shape;264;p14"/>
            <p:cNvSpPr/>
            <p:nvPr/>
          </p:nvSpPr>
          <p:spPr>
            <a:xfrm>
              <a:off x="1152425" y="195935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65" name="Google Shape;265;p14"/>
          <p:cNvGrpSpPr/>
          <p:nvPr/>
        </p:nvGrpSpPr>
        <p:grpSpPr>
          <a:xfrm>
            <a:off x="4882292" y="2823682"/>
            <a:ext cx="51096" cy="434368"/>
            <a:chOff x="1448223" y="1720488"/>
            <a:chExt cx="46501" cy="429274"/>
          </a:xfrm>
        </p:grpSpPr>
        <p:sp>
          <p:nvSpPr>
            <p:cNvPr id="266" name="Google Shape;266;p14"/>
            <p:cNvSpPr/>
            <p:nvPr/>
          </p:nvSpPr>
          <p:spPr>
            <a:xfrm>
              <a:off x="1448223" y="172048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7" name="Google Shape;267;p14"/>
            <p:cNvSpPr/>
            <p:nvPr/>
          </p:nvSpPr>
          <p:spPr>
            <a:xfrm>
              <a:off x="1448225" y="1950263"/>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68" name="Google Shape;268;p14"/>
          <p:cNvGrpSpPr/>
          <p:nvPr/>
        </p:nvGrpSpPr>
        <p:grpSpPr>
          <a:xfrm>
            <a:off x="5238782" y="2823682"/>
            <a:ext cx="51096" cy="434368"/>
            <a:chOff x="1815423" y="1703326"/>
            <a:chExt cx="46501" cy="429274"/>
          </a:xfrm>
        </p:grpSpPr>
        <p:sp>
          <p:nvSpPr>
            <p:cNvPr id="269" name="Google Shape;269;p14"/>
            <p:cNvSpPr/>
            <p:nvPr/>
          </p:nvSpPr>
          <p:spPr>
            <a:xfrm>
              <a:off x="1815423" y="17033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0" name="Google Shape;270;p14"/>
            <p:cNvSpPr/>
            <p:nvPr/>
          </p:nvSpPr>
          <p:spPr>
            <a:xfrm>
              <a:off x="1815425" y="19331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71" name="Google Shape;271;p14"/>
          <p:cNvGrpSpPr/>
          <p:nvPr/>
        </p:nvGrpSpPr>
        <p:grpSpPr>
          <a:xfrm>
            <a:off x="5595270" y="2823682"/>
            <a:ext cx="51096" cy="434368"/>
            <a:chOff x="911873" y="1718626"/>
            <a:chExt cx="46501" cy="429274"/>
          </a:xfrm>
        </p:grpSpPr>
        <p:sp>
          <p:nvSpPr>
            <p:cNvPr id="272" name="Google Shape;272;p14"/>
            <p:cNvSpPr/>
            <p:nvPr/>
          </p:nvSpPr>
          <p:spPr>
            <a:xfrm>
              <a:off x="911873" y="17186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 name="Google Shape;273;p14"/>
            <p:cNvSpPr/>
            <p:nvPr/>
          </p:nvSpPr>
          <p:spPr>
            <a:xfrm>
              <a:off x="911875" y="19484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74" name="Google Shape;274;p14"/>
          <p:cNvGrpSpPr/>
          <p:nvPr/>
        </p:nvGrpSpPr>
        <p:grpSpPr>
          <a:xfrm>
            <a:off x="5951759" y="2823682"/>
            <a:ext cx="51096" cy="434368"/>
            <a:chOff x="1152423" y="1729576"/>
            <a:chExt cx="46501" cy="429274"/>
          </a:xfrm>
        </p:grpSpPr>
        <p:sp>
          <p:nvSpPr>
            <p:cNvPr id="275" name="Google Shape;275;p14"/>
            <p:cNvSpPr/>
            <p:nvPr/>
          </p:nvSpPr>
          <p:spPr>
            <a:xfrm>
              <a:off x="1152423" y="1729576"/>
              <a:ext cx="46500" cy="234300"/>
            </a:xfrm>
            <a:prstGeom prst="rect">
              <a:avLst/>
            </a:prstGeom>
            <a:solidFill>
              <a:srgbClr val="F6B26B"/>
            </a:solidFill>
            <a:ln w="19050"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6" name="Google Shape;276;p14"/>
            <p:cNvSpPr/>
            <p:nvPr/>
          </p:nvSpPr>
          <p:spPr>
            <a:xfrm>
              <a:off x="1152425" y="1959350"/>
              <a:ext cx="46500" cy="199500"/>
            </a:xfrm>
            <a:prstGeom prst="rect">
              <a:avLst/>
            </a:prstGeom>
            <a:solidFill>
              <a:srgbClr val="FFD966"/>
            </a:solidFill>
            <a:ln w="19050"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77" name="Google Shape;277;p14"/>
          <p:cNvGrpSpPr/>
          <p:nvPr/>
        </p:nvGrpSpPr>
        <p:grpSpPr>
          <a:xfrm>
            <a:off x="6308248" y="2823682"/>
            <a:ext cx="51096" cy="434368"/>
            <a:chOff x="1448223" y="1720488"/>
            <a:chExt cx="46501" cy="429274"/>
          </a:xfrm>
        </p:grpSpPr>
        <p:sp>
          <p:nvSpPr>
            <p:cNvPr id="278" name="Google Shape;278;p14"/>
            <p:cNvSpPr/>
            <p:nvPr/>
          </p:nvSpPr>
          <p:spPr>
            <a:xfrm>
              <a:off x="1448223" y="172048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 name="Google Shape;279;p14"/>
            <p:cNvSpPr/>
            <p:nvPr/>
          </p:nvSpPr>
          <p:spPr>
            <a:xfrm>
              <a:off x="1448225" y="1950263"/>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80" name="Google Shape;280;p14"/>
          <p:cNvGrpSpPr/>
          <p:nvPr/>
        </p:nvGrpSpPr>
        <p:grpSpPr>
          <a:xfrm>
            <a:off x="6664738" y="2823682"/>
            <a:ext cx="51096" cy="434368"/>
            <a:chOff x="1815423" y="1703326"/>
            <a:chExt cx="46501" cy="429274"/>
          </a:xfrm>
        </p:grpSpPr>
        <p:sp>
          <p:nvSpPr>
            <p:cNvPr id="281" name="Google Shape;281;p14"/>
            <p:cNvSpPr/>
            <p:nvPr/>
          </p:nvSpPr>
          <p:spPr>
            <a:xfrm>
              <a:off x="1815423" y="17033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 name="Google Shape;282;p14"/>
            <p:cNvSpPr/>
            <p:nvPr/>
          </p:nvSpPr>
          <p:spPr>
            <a:xfrm>
              <a:off x="1815425" y="19331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83" name="Google Shape;283;p14"/>
          <p:cNvGrpSpPr/>
          <p:nvPr/>
        </p:nvGrpSpPr>
        <p:grpSpPr>
          <a:xfrm>
            <a:off x="7021227" y="2823682"/>
            <a:ext cx="51096" cy="434368"/>
            <a:chOff x="911873" y="1718626"/>
            <a:chExt cx="46501" cy="429274"/>
          </a:xfrm>
        </p:grpSpPr>
        <p:sp>
          <p:nvSpPr>
            <p:cNvPr id="284" name="Google Shape;284;p14"/>
            <p:cNvSpPr/>
            <p:nvPr/>
          </p:nvSpPr>
          <p:spPr>
            <a:xfrm>
              <a:off x="911873" y="17186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5" name="Google Shape;285;p14"/>
            <p:cNvSpPr/>
            <p:nvPr/>
          </p:nvSpPr>
          <p:spPr>
            <a:xfrm>
              <a:off x="911875" y="19484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86" name="Google Shape;286;p14"/>
          <p:cNvGrpSpPr/>
          <p:nvPr/>
        </p:nvGrpSpPr>
        <p:grpSpPr>
          <a:xfrm>
            <a:off x="7377716" y="2823682"/>
            <a:ext cx="51096" cy="434368"/>
            <a:chOff x="1152423" y="1729576"/>
            <a:chExt cx="46501" cy="429274"/>
          </a:xfrm>
        </p:grpSpPr>
        <p:sp>
          <p:nvSpPr>
            <p:cNvPr id="287" name="Google Shape;287;p14"/>
            <p:cNvSpPr/>
            <p:nvPr/>
          </p:nvSpPr>
          <p:spPr>
            <a:xfrm>
              <a:off x="1152423" y="172957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8" name="Google Shape;288;p14"/>
            <p:cNvSpPr/>
            <p:nvPr/>
          </p:nvSpPr>
          <p:spPr>
            <a:xfrm>
              <a:off x="1152425" y="195935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89" name="Google Shape;289;p14"/>
          <p:cNvGrpSpPr/>
          <p:nvPr/>
        </p:nvGrpSpPr>
        <p:grpSpPr>
          <a:xfrm>
            <a:off x="7734204" y="2823682"/>
            <a:ext cx="51096" cy="434368"/>
            <a:chOff x="1448223" y="1720488"/>
            <a:chExt cx="46501" cy="429274"/>
          </a:xfrm>
        </p:grpSpPr>
        <p:sp>
          <p:nvSpPr>
            <p:cNvPr id="290" name="Google Shape;290;p14"/>
            <p:cNvSpPr/>
            <p:nvPr/>
          </p:nvSpPr>
          <p:spPr>
            <a:xfrm>
              <a:off x="1448223" y="172048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1" name="Google Shape;291;p14"/>
            <p:cNvSpPr/>
            <p:nvPr/>
          </p:nvSpPr>
          <p:spPr>
            <a:xfrm>
              <a:off x="1448225" y="1950263"/>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92" name="Google Shape;292;p14"/>
          <p:cNvGrpSpPr/>
          <p:nvPr/>
        </p:nvGrpSpPr>
        <p:grpSpPr>
          <a:xfrm>
            <a:off x="8090694" y="2823682"/>
            <a:ext cx="51096" cy="434368"/>
            <a:chOff x="1815423" y="1703326"/>
            <a:chExt cx="46501" cy="429274"/>
          </a:xfrm>
        </p:grpSpPr>
        <p:sp>
          <p:nvSpPr>
            <p:cNvPr id="293" name="Google Shape;293;p14"/>
            <p:cNvSpPr/>
            <p:nvPr/>
          </p:nvSpPr>
          <p:spPr>
            <a:xfrm>
              <a:off x="1815423" y="17033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4" name="Google Shape;294;p14"/>
            <p:cNvSpPr/>
            <p:nvPr/>
          </p:nvSpPr>
          <p:spPr>
            <a:xfrm>
              <a:off x="1815425" y="19331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95" name="Google Shape;295;p14"/>
          <p:cNvGrpSpPr/>
          <p:nvPr/>
        </p:nvGrpSpPr>
        <p:grpSpPr>
          <a:xfrm>
            <a:off x="8447183" y="2823682"/>
            <a:ext cx="51096" cy="434368"/>
            <a:chOff x="911873" y="1718626"/>
            <a:chExt cx="46501" cy="429274"/>
          </a:xfrm>
        </p:grpSpPr>
        <p:sp>
          <p:nvSpPr>
            <p:cNvPr id="296" name="Google Shape;296;p14"/>
            <p:cNvSpPr/>
            <p:nvPr/>
          </p:nvSpPr>
          <p:spPr>
            <a:xfrm>
              <a:off x="911873" y="17186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7" name="Google Shape;297;p14"/>
            <p:cNvSpPr/>
            <p:nvPr/>
          </p:nvSpPr>
          <p:spPr>
            <a:xfrm>
              <a:off x="911875" y="19484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98" name="Google Shape;298;p14"/>
          <p:cNvGrpSpPr/>
          <p:nvPr/>
        </p:nvGrpSpPr>
        <p:grpSpPr>
          <a:xfrm>
            <a:off x="8803672" y="2823682"/>
            <a:ext cx="51096" cy="434368"/>
            <a:chOff x="1152423" y="1729576"/>
            <a:chExt cx="46501" cy="429274"/>
          </a:xfrm>
        </p:grpSpPr>
        <p:sp>
          <p:nvSpPr>
            <p:cNvPr id="299" name="Google Shape;299;p14"/>
            <p:cNvSpPr/>
            <p:nvPr/>
          </p:nvSpPr>
          <p:spPr>
            <a:xfrm>
              <a:off x="1152423" y="172957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0" name="Google Shape;300;p14"/>
            <p:cNvSpPr/>
            <p:nvPr/>
          </p:nvSpPr>
          <p:spPr>
            <a:xfrm>
              <a:off x="1152425" y="195935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301" name="Google Shape;301;p14"/>
          <p:cNvGrpSpPr/>
          <p:nvPr/>
        </p:nvGrpSpPr>
        <p:grpSpPr>
          <a:xfrm>
            <a:off x="9160162" y="2823682"/>
            <a:ext cx="51096" cy="434368"/>
            <a:chOff x="1448223" y="1720488"/>
            <a:chExt cx="46501" cy="429274"/>
          </a:xfrm>
        </p:grpSpPr>
        <p:sp>
          <p:nvSpPr>
            <p:cNvPr id="302" name="Google Shape;302;p14"/>
            <p:cNvSpPr/>
            <p:nvPr/>
          </p:nvSpPr>
          <p:spPr>
            <a:xfrm>
              <a:off x="1448223" y="172048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3" name="Google Shape;303;p14"/>
            <p:cNvSpPr/>
            <p:nvPr/>
          </p:nvSpPr>
          <p:spPr>
            <a:xfrm>
              <a:off x="1448225" y="1950263"/>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304" name="Google Shape;304;p14"/>
          <p:cNvGrpSpPr/>
          <p:nvPr/>
        </p:nvGrpSpPr>
        <p:grpSpPr>
          <a:xfrm>
            <a:off x="9516651" y="2823682"/>
            <a:ext cx="51096" cy="434368"/>
            <a:chOff x="1815423" y="1703326"/>
            <a:chExt cx="46501" cy="429274"/>
          </a:xfrm>
        </p:grpSpPr>
        <p:sp>
          <p:nvSpPr>
            <p:cNvPr id="305" name="Google Shape;305;p14"/>
            <p:cNvSpPr/>
            <p:nvPr/>
          </p:nvSpPr>
          <p:spPr>
            <a:xfrm>
              <a:off x="1815423" y="17033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6" name="Google Shape;306;p14"/>
            <p:cNvSpPr/>
            <p:nvPr/>
          </p:nvSpPr>
          <p:spPr>
            <a:xfrm>
              <a:off x="1815425" y="19331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307" name="Google Shape;307;p14"/>
          <p:cNvGrpSpPr/>
          <p:nvPr/>
        </p:nvGrpSpPr>
        <p:grpSpPr>
          <a:xfrm>
            <a:off x="9873140" y="2823682"/>
            <a:ext cx="51096" cy="434368"/>
            <a:chOff x="911873" y="1718626"/>
            <a:chExt cx="46501" cy="429274"/>
          </a:xfrm>
        </p:grpSpPr>
        <p:sp>
          <p:nvSpPr>
            <p:cNvPr id="308" name="Google Shape;308;p14"/>
            <p:cNvSpPr/>
            <p:nvPr/>
          </p:nvSpPr>
          <p:spPr>
            <a:xfrm>
              <a:off x="911873" y="171862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9" name="Google Shape;309;p14"/>
            <p:cNvSpPr/>
            <p:nvPr/>
          </p:nvSpPr>
          <p:spPr>
            <a:xfrm>
              <a:off x="911875" y="194840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310" name="Google Shape;310;p14"/>
          <p:cNvGrpSpPr/>
          <p:nvPr/>
        </p:nvGrpSpPr>
        <p:grpSpPr>
          <a:xfrm>
            <a:off x="10229628" y="2823682"/>
            <a:ext cx="51096" cy="434368"/>
            <a:chOff x="1152423" y="1729576"/>
            <a:chExt cx="46501" cy="429274"/>
          </a:xfrm>
        </p:grpSpPr>
        <p:sp>
          <p:nvSpPr>
            <p:cNvPr id="311" name="Google Shape;311;p14"/>
            <p:cNvSpPr/>
            <p:nvPr/>
          </p:nvSpPr>
          <p:spPr>
            <a:xfrm>
              <a:off x="1152423" y="1729576"/>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2" name="Google Shape;312;p14"/>
            <p:cNvSpPr/>
            <p:nvPr/>
          </p:nvSpPr>
          <p:spPr>
            <a:xfrm>
              <a:off x="1152425" y="1959350"/>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313" name="Google Shape;313;p14"/>
          <p:cNvGrpSpPr/>
          <p:nvPr/>
        </p:nvGrpSpPr>
        <p:grpSpPr>
          <a:xfrm>
            <a:off x="10586118" y="2823682"/>
            <a:ext cx="51096" cy="434368"/>
            <a:chOff x="1448223" y="1720488"/>
            <a:chExt cx="46501" cy="429274"/>
          </a:xfrm>
        </p:grpSpPr>
        <p:sp>
          <p:nvSpPr>
            <p:cNvPr id="314" name="Google Shape;314;p14"/>
            <p:cNvSpPr/>
            <p:nvPr/>
          </p:nvSpPr>
          <p:spPr>
            <a:xfrm>
              <a:off x="1448223" y="1720488"/>
              <a:ext cx="46500" cy="234300"/>
            </a:xfrm>
            <a:prstGeom prst="rect">
              <a:avLst/>
            </a:prstGeom>
            <a:solidFill>
              <a:srgbClr val="F6B26B"/>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5" name="Google Shape;315;p14"/>
            <p:cNvSpPr/>
            <p:nvPr/>
          </p:nvSpPr>
          <p:spPr>
            <a:xfrm>
              <a:off x="1448225" y="1950263"/>
              <a:ext cx="46500" cy="1995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cxnSp>
        <p:nvCxnSpPr>
          <p:cNvPr id="316" name="Google Shape;316;p14"/>
          <p:cNvCxnSpPr/>
          <p:nvPr/>
        </p:nvCxnSpPr>
        <p:spPr>
          <a:xfrm rot="10800000">
            <a:off x="5963292" y="1217280"/>
            <a:ext cx="0" cy="206800"/>
          </a:xfrm>
          <a:prstGeom prst="straightConnector1">
            <a:avLst/>
          </a:prstGeom>
          <a:noFill/>
          <a:ln w="19050" cap="flat" cmpd="sng">
            <a:solidFill>
              <a:srgbClr val="000000"/>
            </a:solidFill>
            <a:prstDash val="solid"/>
            <a:round/>
            <a:headEnd type="none" w="med" len="med"/>
            <a:tailEnd type="none" w="med" len="med"/>
          </a:ln>
        </p:spPr>
      </p:cxnSp>
      <p:cxnSp>
        <p:nvCxnSpPr>
          <p:cNvPr id="317" name="Google Shape;317;p14"/>
          <p:cNvCxnSpPr>
            <a:stCxn id="233" idx="1"/>
          </p:cNvCxnSpPr>
          <p:nvPr/>
        </p:nvCxnSpPr>
        <p:spPr>
          <a:xfrm>
            <a:off x="5817755" y="3634313"/>
            <a:ext cx="0" cy="270000"/>
          </a:xfrm>
          <a:prstGeom prst="straightConnector1">
            <a:avLst/>
          </a:prstGeom>
          <a:noFill/>
          <a:ln w="19050" cap="flat" cmpd="sng">
            <a:solidFill>
              <a:srgbClr val="000000"/>
            </a:solidFill>
            <a:prstDash val="solid"/>
            <a:round/>
            <a:headEnd type="none" w="med" len="med"/>
            <a:tailEnd type="triangle" w="med" len="med"/>
          </a:ln>
        </p:spPr>
      </p:cxnSp>
      <p:cxnSp>
        <p:nvCxnSpPr>
          <p:cNvPr id="318" name="Google Shape;318;p14"/>
          <p:cNvCxnSpPr>
            <a:cxnSpLocks/>
            <a:endCxn id="146" idx="0"/>
          </p:cNvCxnSpPr>
          <p:nvPr/>
        </p:nvCxnSpPr>
        <p:spPr>
          <a:xfrm rot="16200000" flipH="1">
            <a:off x="2718184" y="3008255"/>
            <a:ext cx="815918" cy="335766"/>
          </a:xfrm>
          <a:prstGeom prst="bentConnector3">
            <a:avLst>
              <a:gd name="adj1" fmla="val 75987"/>
            </a:avLst>
          </a:prstGeom>
          <a:noFill/>
          <a:ln w="9525" cap="flat" cmpd="sng">
            <a:solidFill>
              <a:srgbClr val="000000"/>
            </a:solidFill>
            <a:prstDash val="dot"/>
            <a:round/>
            <a:headEnd type="none" w="med" len="med"/>
            <a:tailEnd type="none" w="med" len="med"/>
          </a:ln>
        </p:spPr>
      </p:cxnSp>
      <p:sp>
        <p:nvSpPr>
          <p:cNvPr id="319" name="Google Shape;319;p14"/>
          <p:cNvSpPr txBox="1"/>
          <p:nvPr/>
        </p:nvSpPr>
        <p:spPr>
          <a:xfrm>
            <a:off x="5882826" y="1188513"/>
            <a:ext cx="1009200" cy="434400"/>
          </a:xfrm>
          <a:prstGeom prst="rect">
            <a:avLst/>
          </a:prstGeom>
          <a:noFill/>
          <a:ln>
            <a:noFill/>
          </a:ln>
        </p:spPr>
        <p:txBody>
          <a:bodyPr spcFirstLastPara="1" wrap="square" lIns="121900" tIns="121900" rIns="121900" bIns="121900" anchor="t" anchorCtr="0">
            <a:noAutofit/>
          </a:bodyPr>
          <a:lstStyle/>
          <a:p>
            <a:r>
              <a:rPr lang="en" sz="1733" b="1">
                <a:latin typeface="Bree Serif"/>
                <a:ea typeface="Bree Serif"/>
                <a:cs typeface="Bree Serif"/>
                <a:sym typeface="Bree Serif"/>
              </a:rPr>
              <a:t>t</a:t>
            </a:r>
            <a:endParaRPr sz="1733" b="1">
              <a:latin typeface="Bree Serif"/>
              <a:ea typeface="Bree Serif"/>
              <a:cs typeface="Bree Serif"/>
              <a:sym typeface="Bree Serif"/>
            </a:endParaRPr>
          </a:p>
        </p:txBody>
      </p:sp>
      <p:pic>
        <p:nvPicPr>
          <p:cNvPr id="320" name="Google Shape;320;p14"/>
          <p:cNvPicPr preferRelativeResize="0"/>
          <p:nvPr/>
        </p:nvPicPr>
        <p:blipFill rotWithShape="1">
          <a:blip r:embed="rId5">
            <a:alphaModFix/>
          </a:blip>
          <a:srcRect l="62505" t="24970" r="30958" b="49875"/>
          <a:stretch/>
        </p:blipFill>
        <p:spPr>
          <a:xfrm>
            <a:off x="494760" y="4186078"/>
            <a:ext cx="559199" cy="493199"/>
          </a:xfrm>
          <a:prstGeom prst="rect">
            <a:avLst/>
          </a:prstGeom>
          <a:noFill/>
          <a:ln>
            <a:noFill/>
          </a:ln>
        </p:spPr>
      </p:pic>
      <p:pic>
        <p:nvPicPr>
          <p:cNvPr id="321" name="Google Shape;321;p14"/>
          <p:cNvPicPr preferRelativeResize="0"/>
          <p:nvPr/>
        </p:nvPicPr>
        <p:blipFill rotWithShape="1">
          <a:blip r:embed="rId5">
            <a:alphaModFix/>
          </a:blip>
          <a:srcRect l="62505" t="24970" r="30958" b="49875"/>
          <a:stretch/>
        </p:blipFill>
        <p:spPr>
          <a:xfrm>
            <a:off x="527234" y="4235304"/>
            <a:ext cx="559199" cy="493199"/>
          </a:xfrm>
          <a:prstGeom prst="rect">
            <a:avLst/>
          </a:prstGeom>
          <a:noFill/>
          <a:ln>
            <a:noFill/>
          </a:ln>
        </p:spPr>
      </p:pic>
      <p:pic>
        <p:nvPicPr>
          <p:cNvPr id="322" name="Google Shape;322;p14"/>
          <p:cNvPicPr preferRelativeResize="0"/>
          <p:nvPr/>
        </p:nvPicPr>
        <p:blipFill rotWithShape="1">
          <a:blip r:embed="rId5">
            <a:alphaModFix/>
          </a:blip>
          <a:srcRect l="62505" t="24970" r="30958" b="49875"/>
          <a:stretch/>
        </p:blipFill>
        <p:spPr>
          <a:xfrm>
            <a:off x="559710" y="4284532"/>
            <a:ext cx="559199" cy="493199"/>
          </a:xfrm>
          <a:prstGeom prst="rect">
            <a:avLst/>
          </a:prstGeom>
          <a:noFill/>
          <a:ln>
            <a:noFill/>
          </a:ln>
        </p:spPr>
      </p:pic>
      <p:pic>
        <p:nvPicPr>
          <p:cNvPr id="323" name="Google Shape;323;p14"/>
          <p:cNvPicPr preferRelativeResize="0"/>
          <p:nvPr/>
        </p:nvPicPr>
        <p:blipFill rotWithShape="1">
          <a:blip r:embed="rId5">
            <a:alphaModFix/>
          </a:blip>
          <a:srcRect l="62505" t="24970" r="30958" b="49875"/>
          <a:stretch/>
        </p:blipFill>
        <p:spPr>
          <a:xfrm>
            <a:off x="592185" y="4333759"/>
            <a:ext cx="559199" cy="493199"/>
          </a:xfrm>
          <a:prstGeom prst="rect">
            <a:avLst/>
          </a:prstGeom>
          <a:noFill/>
          <a:ln>
            <a:noFill/>
          </a:ln>
        </p:spPr>
      </p:pic>
      <p:pic>
        <p:nvPicPr>
          <p:cNvPr id="324" name="Google Shape;324;p14"/>
          <p:cNvPicPr preferRelativeResize="0"/>
          <p:nvPr/>
        </p:nvPicPr>
        <p:blipFill rotWithShape="1">
          <a:blip r:embed="rId5">
            <a:alphaModFix/>
          </a:blip>
          <a:srcRect l="62505" t="24970" r="30958" b="49875"/>
          <a:stretch/>
        </p:blipFill>
        <p:spPr>
          <a:xfrm>
            <a:off x="624661" y="4382987"/>
            <a:ext cx="559199" cy="493199"/>
          </a:xfrm>
          <a:prstGeom prst="rect">
            <a:avLst/>
          </a:prstGeom>
          <a:noFill/>
          <a:ln>
            <a:noFill/>
          </a:ln>
        </p:spPr>
      </p:pic>
      <p:pic>
        <p:nvPicPr>
          <p:cNvPr id="325" name="Google Shape;325;p14"/>
          <p:cNvPicPr preferRelativeResize="0"/>
          <p:nvPr/>
        </p:nvPicPr>
        <p:blipFill rotWithShape="1">
          <a:blip r:embed="rId5">
            <a:alphaModFix/>
          </a:blip>
          <a:srcRect l="62505" t="24970" r="30958" b="49875"/>
          <a:stretch/>
        </p:blipFill>
        <p:spPr>
          <a:xfrm>
            <a:off x="657137" y="4432215"/>
            <a:ext cx="559199" cy="493199"/>
          </a:xfrm>
          <a:prstGeom prst="rect">
            <a:avLst/>
          </a:prstGeom>
          <a:noFill/>
          <a:ln>
            <a:noFill/>
          </a:ln>
        </p:spPr>
      </p:pic>
      <p:pic>
        <p:nvPicPr>
          <p:cNvPr id="326" name="Google Shape;326;p14"/>
          <p:cNvPicPr preferRelativeResize="0"/>
          <p:nvPr/>
        </p:nvPicPr>
        <p:blipFill rotWithShape="1">
          <a:blip r:embed="rId5">
            <a:alphaModFix/>
          </a:blip>
          <a:srcRect l="62505" t="24970" r="30958" b="49875"/>
          <a:stretch/>
        </p:blipFill>
        <p:spPr>
          <a:xfrm>
            <a:off x="689612" y="4481442"/>
            <a:ext cx="559199" cy="493199"/>
          </a:xfrm>
          <a:prstGeom prst="rect">
            <a:avLst/>
          </a:prstGeom>
          <a:noFill/>
          <a:ln>
            <a:noFill/>
          </a:ln>
        </p:spPr>
      </p:pic>
      <p:pic>
        <p:nvPicPr>
          <p:cNvPr id="327" name="Google Shape;327;p14"/>
          <p:cNvPicPr preferRelativeResize="0"/>
          <p:nvPr/>
        </p:nvPicPr>
        <p:blipFill rotWithShape="1">
          <a:blip r:embed="rId5">
            <a:alphaModFix/>
          </a:blip>
          <a:srcRect l="62505" t="24970" r="30958" b="49875"/>
          <a:stretch/>
        </p:blipFill>
        <p:spPr>
          <a:xfrm>
            <a:off x="722088" y="4530670"/>
            <a:ext cx="559199" cy="493199"/>
          </a:xfrm>
          <a:prstGeom prst="rect">
            <a:avLst/>
          </a:prstGeom>
          <a:noFill/>
          <a:ln>
            <a:noFill/>
          </a:ln>
        </p:spPr>
      </p:pic>
      <p:pic>
        <p:nvPicPr>
          <p:cNvPr id="328" name="Google Shape;328;p14"/>
          <p:cNvPicPr preferRelativeResize="0"/>
          <p:nvPr/>
        </p:nvPicPr>
        <p:blipFill rotWithShape="1">
          <a:blip r:embed="rId5">
            <a:alphaModFix/>
          </a:blip>
          <a:srcRect l="62505" t="24970" r="30958" b="49875"/>
          <a:stretch/>
        </p:blipFill>
        <p:spPr>
          <a:xfrm>
            <a:off x="754562" y="4579898"/>
            <a:ext cx="559199" cy="493199"/>
          </a:xfrm>
          <a:prstGeom prst="rect">
            <a:avLst/>
          </a:prstGeom>
          <a:noFill/>
          <a:ln>
            <a:noFill/>
          </a:ln>
        </p:spPr>
      </p:pic>
      <p:sp>
        <p:nvSpPr>
          <p:cNvPr id="329" name="Google Shape;329;p14"/>
          <p:cNvSpPr txBox="1"/>
          <p:nvPr/>
        </p:nvSpPr>
        <p:spPr>
          <a:xfrm>
            <a:off x="4713559" y="1188521"/>
            <a:ext cx="528800" cy="391600"/>
          </a:xfrm>
          <a:prstGeom prst="rect">
            <a:avLst/>
          </a:prstGeom>
          <a:noFill/>
          <a:ln>
            <a:noFill/>
          </a:ln>
        </p:spPr>
        <p:txBody>
          <a:bodyPr spcFirstLastPara="1" wrap="square" lIns="121900" tIns="121900" rIns="121900" bIns="121900" anchor="t" anchorCtr="0">
            <a:noAutofit/>
          </a:bodyPr>
          <a:lstStyle/>
          <a:p>
            <a:pPr algn="ctr"/>
            <a:r>
              <a:rPr lang="en" sz="1733">
                <a:solidFill>
                  <a:schemeClr val="dk1"/>
                </a:solidFill>
                <a:latin typeface="Bree Serif"/>
                <a:ea typeface="Bree Serif"/>
                <a:cs typeface="Bree Serif"/>
                <a:sym typeface="Bree Serif"/>
              </a:rPr>
              <a:t>t</a:t>
            </a:r>
            <a:r>
              <a:rPr lang="en" sz="1733" baseline="30000">
                <a:solidFill>
                  <a:schemeClr val="dk1"/>
                </a:solidFill>
                <a:latin typeface="Bree Serif"/>
                <a:ea typeface="Bree Serif"/>
                <a:cs typeface="Bree Serif"/>
                <a:sym typeface="Bree Serif"/>
              </a:rPr>
              <a:t>-</a:t>
            </a:r>
            <a:endParaRPr sz="2267" baseline="30000">
              <a:latin typeface="Bree Serif"/>
              <a:ea typeface="Bree Serif"/>
              <a:cs typeface="Bree Serif"/>
              <a:sym typeface="Bree Serif"/>
            </a:endParaRPr>
          </a:p>
        </p:txBody>
      </p:sp>
      <p:sp>
        <p:nvSpPr>
          <p:cNvPr id="330" name="Google Shape;330;p14"/>
          <p:cNvSpPr txBox="1"/>
          <p:nvPr/>
        </p:nvSpPr>
        <p:spPr>
          <a:xfrm>
            <a:off x="9320259" y="1188521"/>
            <a:ext cx="648400" cy="391600"/>
          </a:xfrm>
          <a:prstGeom prst="rect">
            <a:avLst/>
          </a:prstGeom>
          <a:noFill/>
          <a:ln>
            <a:noFill/>
          </a:ln>
        </p:spPr>
        <p:txBody>
          <a:bodyPr spcFirstLastPara="1" wrap="square" lIns="121900" tIns="121900" rIns="121900" bIns="121900" anchor="t" anchorCtr="0">
            <a:noAutofit/>
          </a:bodyPr>
          <a:lstStyle/>
          <a:p>
            <a:pPr algn="ctr"/>
            <a:r>
              <a:rPr lang="en" sz="1733">
                <a:solidFill>
                  <a:schemeClr val="dk1"/>
                </a:solidFill>
                <a:latin typeface="Bree Serif"/>
                <a:ea typeface="Bree Serif"/>
                <a:cs typeface="Bree Serif"/>
                <a:sym typeface="Bree Serif"/>
              </a:rPr>
              <a:t>t</a:t>
            </a:r>
            <a:r>
              <a:rPr lang="en" sz="1733" baseline="30000">
                <a:solidFill>
                  <a:schemeClr val="dk1"/>
                </a:solidFill>
                <a:latin typeface="Bree Serif"/>
                <a:ea typeface="Bree Serif"/>
                <a:cs typeface="Bree Serif"/>
                <a:sym typeface="Bree Serif"/>
              </a:rPr>
              <a:t>+</a:t>
            </a:r>
            <a:endParaRPr sz="2267" baseline="30000">
              <a:latin typeface="Bree Serif"/>
              <a:ea typeface="Bree Serif"/>
              <a:cs typeface="Bree Serif"/>
              <a:sym typeface="Bree Serif"/>
            </a:endParaRPr>
          </a:p>
        </p:txBody>
      </p:sp>
      <p:cxnSp>
        <p:nvCxnSpPr>
          <p:cNvPr id="331" name="Google Shape;331;p14"/>
          <p:cNvCxnSpPr/>
          <p:nvPr/>
        </p:nvCxnSpPr>
        <p:spPr>
          <a:xfrm rot="10800000">
            <a:off x="4882292" y="1217280"/>
            <a:ext cx="0" cy="206800"/>
          </a:xfrm>
          <a:prstGeom prst="straightConnector1">
            <a:avLst/>
          </a:prstGeom>
          <a:noFill/>
          <a:ln w="19050" cap="flat" cmpd="sng">
            <a:solidFill>
              <a:srgbClr val="000000"/>
            </a:solidFill>
            <a:prstDash val="solid"/>
            <a:round/>
            <a:headEnd type="none" w="med" len="med"/>
            <a:tailEnd type="none" w="med" len="med"/>
          </a:ln>
        </p:spPr>
      </p:cxnSp>
      <p:cxnSp>
        <p:nvCxnSpPr>
          <p:cNvPr id="332" name="Google Shape;332;p14"/>
          <p:cNvCxnSpPr/>
          <p:nvPr/>
        </p:nvCxnSpPr>
        <p:spPr>
          <a:xfrm rot="10800000">
            <a:off x="9540276" y="1217280"/>
            <a:ext cx="0" cy="206800"/>
          </a:xfrm>
          <a:prstGeom prst="straightConnector1">
            <a:avLst/>
          </a:prstGeom>
          <a:noFill/>
          <a:ln w="19050" cap="flat" cmpd="sng">
            <a:solidFill>
              <a:srgbClr val="000000"/>
            </a:solidFill>
            <a:prstDash val="solid"/>
            <a:round/>
            <a:headEnd type="none" w="med" len="med"/>
            <a:tailEnd type="none" w="med" len="med"/>
          </a:ln>
        </p:spPr>
      </p:cxnSp>
      <p:cxnSp>
        <p:nvCxnSpPr>
          <p:cNvPr id="333" name="Google Shape;333;p14"/>
          <p:cNvCxnSpPr/>
          <p:nvPr/>
        </p:nvCxnSpPr>
        <p:spPr>
          <a:xfrm>
            <a:off x="4900826" y="1269513"/>
            <a:ext cx="4641200" cy="0"/>
          </a:xfrm>
          <a:prstGeom prst="straightConnector1">
            <a:avLst/>
          </a:prstGeom>
          <a:noFill/>
          <a:ln w="19050" cap="flat" cmpd="sng">
            <a:solidFill>
              <a:srgbClr val="000000"/>
            </a:solidFill>
            <a:prstDash val="solid"/>
            <a:round/>
            <a:headEnd type="stealth" w="med" len="med"/>
            <a:tailEnd type="stealth" w="med" len="med"/>
          </a:ln>
        </p:spPr>
      </p:cxnSp>
      <p:sp>
        <p:nvSpPr>
          <p:cNvPr id="334" name="Google Shape;334;p14"/>
          <p:cNvSpPr txBox="1"/>
          <p:nvPr/>
        </p:nvSpPr>
        <p:spPr>
          <a:xfrm>
            <a:off x="3249544" y="4025746"/>
            <a:ext cx="1464000" cy="463200"/>
          </a:xfrm>
          <a:prstGeom prst="rect">
            <a:avLst/>
          </a:prstGeom>
          <a:noFill/>
          <a:ln>
            <a:noFill/>
          </a:ln>
        </p:spPr>
        <p:txBody>
          <a:bodyPr spcFirstLastPara="1" wrap="square" lIns="121900" tIns="121900" rIns="121900" bIns="121900" anchor="t" anchorCtr="0">
            <a:noAutofit/>
          </a:bodyPr>
          <a:lstStyle/>
          <a:p>
            <a:r>
              <a:rPr lang="en" sz="1067">
                <a:latin typeface="Helvetica Neue"/>
                <a:ea typeface="Helvetica Neue"/>
                <a:cs typeface="Helvetica Neue"/>
                <a:sym typeface="Helvetica Neue"/>
              </a:rPr>
              <a:t>Facial Action Units</a:t>
            </a:r>
            <a:endParaRPr sz="1067">
              <a:latin typeface="Helvetica Neue"/>
              <a:ea typeface="Helvetica Neue"/>
              <a:cs typeface="Helvetica Neue"/>
              <a:sym typeface="Helvetica Neue"/>
            </a:endParaRPr>
          </a:p>
        </p:txBody>
      </p:sp>
      <p:sp>
        <p:nvSpPr>
          <p:cNvPr id="335" name="Google Shape;335;p14"/>
          <p:cNvSpPr txBox="1"/>
          <p:nvPr/>
        </p:nvSpPr>
        <p:spPr>
          <a:xfrm>
            <a:off x="9417426" y="4736346"/>
            <a:ext cx="284800" cy="371600"/>
          </a:xfrm>
          <a:prstGeom prst="rect">
            <a:avLst/>
          </a:prstGeom>
          <a:noFill/>
          <a:ln>
            <a:noFill/>
          </a:ln>
        </p:spPr>
        <p:txBody>
          <a:bodyPr spcFirstLastPara="1" wrap="square" lIns="121900" tIns="121900" rIns="121900" bIns="121900" anchor="t" anchorCtr="0">
            <a:noAutofit/>
          </a:bodyPr>
          <a:lstStyle/>
          <a:p>
            <a:r>
              <a:rPr lang="en" sz="2400">
                <a:latin typeface="Bree Serif"/>
                <a:ea typeface="Bree Serif"/>
                <a:cs typeface="Bree Serif"/>
                <a:sym typeface="Bree Serif"/>
              </a:rPr>
              <a:t>z</a:t>
            </a:r>
            <a:endParaRPr sz="2400">
              <a:latin typeface="Bree Serif"/>
              <a:ea typeface="Bree Serif"/>
              <a:cs typeface="Bree Serif"/>
              <a:sym typeface="Bree Serif"/>
            </a:endParaRPr>
          </a:p>
        </p:txBody>
      </p:sp>
      <p:sp>
        <p:nvSpPr>
          <p:cNvPr id="336" name="Google Shape;336;p14"/>
          <p:cNvSpPr txBox="1"/>
          <p:nvPr/>
        </p:nvSpPr>
        <p:spPr>
          <a:xfrm>
            <a:off x="9236026" y="4152597"/>
            <a:ext cx="262800" cy="349200"/>
          </a:xfrm>
          <a:prstGeom prst="rect">
            <a:avLst/>
          </a:prstGeom>
          <a:noFill/>
          <a:ln>
            <a:noFill/>
          </a:ln>
        </p:spPr>
        <p:txBody>
          <a:bodyPr spcFirstLastPara="1" wrap="square" lIns="121900" tIns="121900" rIns="121900" bIns="121900" anchor="t" anchorCtr="0">
            <a:noAutofit/>
          </a:bodyPr>
          <a:lstStyle/>
          <a:p>
            <a:r>
              <a:rPr lang="en" sz="2400">
                <a:latin typeface="Bree Serif"/>
                <a:ea typeface="Bree Serif"/>
                <a:cs typeface="Bree Serif"/>
                <a:sym typeface="Bree Serif"/>
              </a:rPr>
              <a:t>o</a:t>
            </a:r>
            <a:endParaRPr sz="2400">
              <a:latin typeface="Bree Serif"/>
              <a:ea typeface="Bree Serif"/>
              <a:cs typeface="Bree Serif"/>
              <a:sym typeface="Bree Serif"/>
            </a:endParaRPr>
          </a:p>
        </p:txBody>
      </p:sp>
      <p:sp>
        <p:nvSpPr>
          <p:cNvPr id="337" name="Google Shape;337;p14"/>
          <p:cNvSpPr txBox="1"/>
          <p:nvPr/>
        </p:nvSpPr>
        <p:spPr>
          <a:xfrm>
            <a:off x="10229626" y="3353213"/>
            <a:ext cx="222800" cy="285200"/>
          </a:xfrm>
          <a:prstGeom prst="rect">
            <a:avLst/>
          </a:prstGeom>
          <a:noFill/>
          <a:ln>
            <a:noFill/>
          </a:ln>
        </p:spPr>
        <p:txBody>
          <a:bodyPr spcFirstLastPara="1" wrap="square" lIns="121900" tIns="121900" rIns="121900" bIns="121900" anchor="t" anchorCtr="0">
            <a:noAutofit/>
          </a:bodyPr>
          <a:lstStyle/>
          <a:p>
            <a:r>
              <a:rPr lang="en" sz="2400">
                <a:latin typeface="Bree Serif"/>
                <a:ea typeface="Bree Serif"/>
                <a:cs typeface="Bree Serif"/>
                <a:sym typeface="Bree Serif"/>
              </a:rPr>
              <a:t>a</a:t>
            </a:r>
            <a:endParaRPr sz="2400">
              <a:latin typeface="Bree Serif"/>
              <a:ea typeface="Bree Serif"/>
              <a:cs typeface="Bree Serif"/>
              <a:sym typeface="Bree Serif"/>
            </a:endParaRPr>
          </a:p>
        </p:txBody>
      </p:sp>
      <p:sp>
        <p:nvSpPr>
          <p:cNvPr id="338" name="Google Shape;338;p14"/>
          <p:cNvSpPr txBox="1"/>
          <p:nvPr/>
        </p:nvSpPr>
        <p:spPr>
          <a:xfrm>
            <a:off x="6134492" y="1052469"/>
            <a:ext cx="1933600" cy="506716"/>
          </a:xfrm>
          <a:prstGeom prst="rect">
            <a:avLst/>
          </a:prstGeom>
          <a:noFill/>
          <a:ln>
            <a:noFill/>
          </a:ln>
        </p:spPr>
        <p:txBody>
          <a:bodyPr spcFirstLastPara="1" wrap="square" lIns="121900" tIns="121900" rIns="121900" bIns="121900" anchor="t" anchorCtr="0">
            <a:noAutofit/>
          </a:bodyPr>
          <a:lstStyle/>
          <a:p>
            <a:r>
              <a:rPr lang="en" sz="1200" dirty="0">
                <a:solidFill>
                  <a:srgbClr val="434343"/>
                </a:solidFill>
                <a:latin typeface="Helvetica Neue"/>
                <a:ea typeface="Helvetica Neue"/>
                <a:cs typeface="Helvetica Neue"/>
                <a:sym typeface="Helvetica Neue"/>
              </a:rPr>
              <a:t>(</a:t>
            </a:r>
            <a:r>
              <a:rPr lang="en" sz="1200" b="1" dirty="0">
                <a:solidFill>
                  <a:srgbClr val="434343"/>
                </a:solidFill>
                <a:latin typeface="Helvetica Neue"/>
                <a:ea typeface="Helvetica Neue"/>
                <a:cs typeface="Helvetica Neue"/>
                <a:sym typeface="Helvetica Neue"/>
              </a:rPr>
              <a:t>Label</a:t>
            </a:r>
            <a:r>
              <a:rPr lang="en" sz="1200" dirty="0">
                <a:solidFill>
                  <a:srgbClr val="434343"/>
                </a:solidFill>
                <a:latin typeface="Helvetica Neue"/>
                <a:ea typeface="Helvetica Neue"/>
                <a:cs typeface="Helvetica Neue"/>
                <a:sym typeface="Helvetica Neue"/>
              </a:rPr>
              <a:t>: reward class</a:t>
            </a:r>
            <a:r>
              <a:rPr lang="en" sz="2400" dirty="0">
                <a:solidFill>
                  <a:srgbClr val="434343"/>
                </a:solidFill>
                <a:latin typeface="Helvetica Neue"/>
                <a:ea typeface="Helvetica Neue"/>
                <a:cs typeface="Helvetica Neue"/>
                <a:sym typeface="Helvetica Neue"/>
              </a:rPr>
              <a:t> </a:t>
            </a:r>
            <a:r>
              <a:rPr lang="en" sz="1733" dirty="0">
                <a:solidFill>
                  <a:srgbClr val="434343"/>
                </a:solidFill>
                <a:latin typeface="Bree Serif"/>
                <a:ea typeface="Bree Serif"/>
                <a:cs typeface="Bree Serif"/>
                <a:sym typeface="Bree Serif"/>
              </a:rPr>
              <a:t>y</a:t>
            </a:r>
            <a:r>
              <a:rPr lang="en" sz="1200" dirty="0">
                <a:solidFill>
                  <a:srgbClr val="434343"/>
                </a:solidFill>
                <a:latin typeface="Helvetica Neue"/>
                <a:ea typeface="Helvetica Neue"/>
                <a:cs typeface="Helvetica Neue"/>
                <a:sym typeface="Helvetica Neue"/>
              </a:rPr>
              <a:t>)</a:t>
            </a:r>
            <a:endParaRPr sz="1200" dirty="0">
              <a:solidFill>
                <a:srgbClr val="434343"/>
              </a:solidFill>
              <a:latin typeface="Helvetica Neue"/>
              <a:ea typeface="Helvetica Neue"/>
              <a:cs typeface="Helvetica Neue"/>
              <a:sym typeface="Helvetica Neue"/>
            </a:endParaRPr>
          </a:p>
        </p:txBody>
      </p:sp>
      <p:grpSp>
        <p:nvGrpSpPr>
          <p:cNvPr id="339" name="Google Shape;339;p14"/>
          <p:cNvGrpSpPr/>
          <p:nvPr/>
        </p:nvGrpSpPr>
        <p:grpSpPr>
          <a:xfrm>
            <a:off x="5593748" y="1572313"/>
            <a:ext cx="1069600" cy="298400"/>
            <a:chOff x="4111792" y="803025"/>
            <a:chExt cx="802200" cy="223800"/>
          </a:xfrm>
        </p:grpSpPr>
        <p:sp>
          <p:nvSpPr>
            <p:cNvPr id="340" name="Google Shape;340;p14"/>
            <p:cNvSpPr/>
            <p:nvPr/>
          </p:nvSpPr>
          <p:spPr>
            <a:xfrm>
              <a:off x="4111792" y="803025"/>
              <a:ext cx="802200" cy="223800"/>
            </a:xfrm>
            <a:prstGeom prst="rect">
              <a:avLst/>
            </a:prstGeom>
            <a:solidFill>
              <a:srgbClr val="EA9999"/>
            </a:solidFill>
            <a:ln w="38100"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341" name="Google Shape;341;p14"/>
            <p:cNvPicPr preferRelativeResize="0"/>
            <p:nvPr/>
          </p:nvPicPr>
          <p:blipFill>
            <a:blip r:embed="rId6">
              <a:alphaModFix/>
            </a:blip>
            <a:stretch>
              <a:fillRect/>
            </a:stretch>
          </p:blipFill>
          <p:spPr>
            <a:xfrm>
              <a:off x="4414409" y="803643"/>
              <a:ext cx="196989" cy="222592"/>
            </a:xfrm>
            <a:prstGeom prst="rect">
              <a:avLst/>
            </a:prstGeom>
            <a:noFill/>
            <a:ln>
              <a:noFill/>
            </a:ln>
          </p:spPr>
        </p:pic>
      </p:grpSp>
      <p:cxnSp>
        <p:nvCxnSpPr>
          <p:cNvPr id="342" name="Google Shape;342;p14"/>
          <p:cNvCxnSpPr/>
          <p:nvPr/>
        </p:nvCxnSpPr>
        <p:spPr>
          <a:xfrm rot="10800000">
            <a:off x="4907426" y="3286982"/>
            <a:ext cx="0" cy="128800"/>
          </a:xfrm>
          <a:prstGeom prst="straightConnector1">
            <a:avLst/>
          </a:prstGeom>
          <a:noFill/>
          <a:ln w="9525" cap="flat" cmpd="sng">
            <a:solidFill>
              <a:srgbClr val="000000"/>
            </a:solidFill>
            <a:prstDash val="solid"/>
            <a:round/>
            <a:headEnd type="none" w="med" len="med"/>
            <a:tailEnd type="none" w="med" len="med"/>
          </a:ln>
        </p:spPr>
      </p:cxnSp>
      <p:cxnSp>
        <p:nvCxnSpPr>
          <p:cNvPr id="343" name="Google Shape;343;p14"/>
          <p:cNvCxnSpPr/>
          <p:nvPr/>
        </p:nvCxnSpPr>
        <p:spPr>
          <a:xfrm rot="10800000">
            <a:off x="5622259" y="3286982"/>
            <a:ext cx="0" cy="128800"/>
          </a:xfrm>
          <a:prstGeom prst="straightConnector1">
            <a:avLst/>
          </a:prstGeom>
          <a:noFill/>
          <a:ln w="9525" cap="flat" cmpd="sng">
            <a:solidFill>
              <a:srgbClr val="000000"/>
            </a:solidFill>
            <a:prstDash val="solid"/>
            <a:round/>
            <a:headEnd type="none" w="med" len="med"/>
            <a:tailEnd type="none" w="med" len="med"/>
          </a:ln>
        </p:spPr>
      </p:cxnSp>
      <p:cxnSp>
        <p:nvCxnSpPr>
          <p:cNvPr id="344" name="Google Shape;344;p14"/>
          <p:cNvCxnSpPr/>
          <p:nvPr/>
        </p:nvCxnSpPr>
        <p:spPr>
          <a:xfrm rot="10800000">
            <a:off x="9545492" y="3286982"/>
            <a:ext cx="0" cy="128800"/>
          </a:xfrm>
          <a:prstGeom prst="straightConnector1">
            <a:avLst/>
          </a:prstGeom>
          <a:noFill/>
          <a:ln w="9525" cap="flat" cmpd="sng">
            <a:solidFill>
              <a:srgbClr val="000000"/>
            </a:solidFill>
            <a:prstDash val="solid"/>
            <a:round/>
            <a:headEnd type="none" w="med" len="med"/>
            <a:tailEnd type="none" w="med" len="med"/>
          </a:ln>
        </p:spPr>
      </p:cxnSp>
      <p:sp>
        <p:nvSpPr>
          <p:cNvPr id="345" name="Google Shape;345;p14"/>
          <p:cNvSpPr txBox="1"/>
          <p:nvPr/>
        </p:nvSpPr>
        <p:spPr>
          <a:xfrm>
            <a:off x="7772292" y="3148354"/>
            <a:ext cx="284800" cy="391600"/>
          </a:xfrm>
          <a:prstGeom prst="rect">
            <a:avLst/>
          </a:prstGeom>
          <a:noFill/>
          <a:ln>
            <a:noFill/>
          </a:ln>
        </p:spPr>
        <p:txBody>
          <a:bodyPr spcFirstLastPara="1" wrap="square" lIns="121900" tIns="121900" rIns="121900" bIns="121900" anchor="t" anchorCtr="0">
            <a:noAutofit/>
          </a:bodyPr>
          <a:lstStyle/>
          <a:p>
            <a:r>
              <a:rPr lang="en" sz="1333">
                <a:latin typeface="Yellowtail"/>
                <a:ea typeface="Yellowtail"/>
                <a:cs typeface="Yellowtail"/>
                <a:sym typeface="Yellowtail"/>
              </a:rPr>
              <a:t>l</a:t>
            </a:r>
            <a:endParaRPr sz="1333">
              <a:latin typeface="Yellowtail"/>
              <a:ea typeface="Yellowtail"/>
              <a:cs typeface="Yellowtail"/>
              <a:sym typeface="Yellowtail"/>
            </a:endParaRPr>
          </a:p>
        </p:txBody>
      </p:sp>
      <p:sp>
        <p:nvSpPr>
          <p:cNvPr id="346" name="Google Shape;346;p14"/>
          <p:cNvSpPr txBox="1"/>
          <p:nvPr/>
        </p:nvSpPr>
        <p:spPr>
          <a:xfrm>
            <a:off x="5146176" y="3148354"/>
            <a:ext cx="528800" cy="391600"/>
          </a:xfrm>
          <a:prstGeom prst="rect">
            <a:avLst/>
          </a:prstGeom>
          <a:noFill/>
          <a:ln>
            <a:noFill/>
          </a:ln>
        </p:spPr>
        <p:txBody>
          <a:bodyPr spcFirstLastPara="1" wrap="square" lIns="121900" tIns="121900" rIns="121900" bIns="121900" anchor="t" anchorCtr="0">
            <a:noAutofit/>
          </a:bodyPr>
          <a:lstStyle/>
          <a:p>
            <a:r>
              <a:rPr lang="en" sz="1333">
                <a:latin typeface="Yellowtail"/>
                <a:ea typeface="Yellowtail"/>
                <a:cs typeface="Yellowtail"/>
                <a:sym typeface="Yellowtail"/>
              </a:rPr>
              <a:t>k</a:t>
            </a:r>
            <a:endParaRPr sz="1333">
              <a:latin typeface="Yellowtail"/>
              <a:ea typeface="Yellowtail"/>
              <a:cs typeface="Yellowtail"/>
              <a:sym typeface="Yellowtail"/>
            </a:endParaRPr>
          </a:p>
        </p:txBody>
      </p:sp>
      <p:cxnSp>
        <p:nvCxnSpPr>
          <p:cNvPr id="347" name="Google Shape;347;p14"/>
          <p:cNvCxnSpPr/>
          <p:nvPr/>
        </p:nvCxnSpPr>
        <p:spPr>
          <a:xfrm rot="10800000">
            <a:off x="4907259" y="3351380"/>
            <a:ext cx="350000" cy="0"/>
          </a:xfrm>
          <a:prstGeom prst="straightConnector1">
            <a:avLst/>
          </a:prstGeom>
          <a:noFill/>
          <a:ln w="9525" cap="flat" cmpd="sng">
            <a:solidFill>
              <a:srgbClr val="000000"/>
            </a:solidFill>
            <a:prstDash val="solid"/>
            <a:round/>
            <a:headEnd type="none" w="med" len="med"/>
            <a:tailEnd type="triangle" w="med" len="med"/>
          </a:ln>
        </p:spPr>
      </p:cxnSp>
      <p:cxnSp>
        <p:nvCxnSpPr>
          <p:cNvPr id="348" name="Google Shape;348;p14"/>
          <p:cNvCxnSpPr/>
          <p:nvPr/>
        </p:nvCxnSpPr>
        <p:spPr>
          <a:xfrm>
            <a:off x="5392859" y="3350813"/>
            <a:ext cx="229600" cy="0"/>
          </a:xfrm>
          <a:prstGeom prst="straightConnector1">
            <a:avLst/>
          </a:prstGeom>
          <a:noFill/>
          <a:ln w="9525" cap="flat" cmpd="sng">
            <a:solidFill>
              <a:srgbClr val="000000"/>
            </a:solidFill>
            <a:prstDash val="solid"/>
            <a:round/>
            <a:headEnd type="none" w="med" len="med"/>
            <a:tailEnd type="triangle" w="med" len="med"/>
          </a:ln>
        </p:spPr>
      </p:cxnSp>
      <p:cxnSp>
        <p:nvCxnSpPr>
          <p:cNvPr id="349" name="Google Shape;349;p14"/>
          <p:cNvCxnSpPr/>
          <p:nvPr/>
        </p:nvCxnSpPr>
        <p:spPr>
          <a:xfrm rot="10800000">
            <a:off x="6373059" y="3350746"/>
            <a:ext cx="1491200" cy="0"/>
          </a:xfrm>
          <a:prstGeom prst="straightConnector1">
            <a:avLst/>
          </a:prstGeom>
          <a:noFill/>
          <a:ln w="9525" cap="flat" cmpd="sng">
            <a:solidFill>
              <a:srgbClr val="000000"/>
            </a:solidFill>
            <a:prstDash val="solid"/>
            <a:round/>
            <a:headEnd type="none" w="med" len="med"/>
            <a:tailEnd type="triangle" w="med" len="med"/>
          </a:ln>
        </p:spPr>
      </p:cxnSp>
      <p:cxnSp>
        <p:nvCxnSpPr>
          <p:cNvPr id="350" name="Google Shape;350;p14"/>
          <p:cNvCxnSpPr/>
          <p:nvPr/>
        </p:nvCxnSpPr>
        <p:spPr>
          <a:xfrm>
            <a:off x="8026692" y="3349546"/>
            <a:ext cx="1518800" cy="0"/>
          </a:xfrm>
          <a:prstGeom prst="straightConnector1">
            <a:avLst/>
          </a:prstGeom>
          <a:noFill/>
          <a:ln w="9525" cap="flat" cmpd="sng">
            <a:solidFill>
              <a:srgbClr val="000000"/>
            </a:solidFill>
            <a:prstDash val="solid"/>
            <a:round/>
            <a:headEnd type="none" w="med" len="med"/>
            <a:tailEnd type="triangle" w="med" len="med"/>
          </a:ln>
        </p:spPr>
      </p:cxnSp>
      <p:sp>
        <p:nvSpPr>
          <p:cNvPr id="351" name="Google Shape;351;p14"/>
          <p:cNvSpPr txBox="1"/>
          <p:nvPr/>
        </p:nvSpPr>
        <p:spPr>
          <a:xfrm>
            <a:off x="1295759" y="1167113"/>
            <a:ext cx="1009200" cy="434400"/>
          </a:xfrm>
          <a:prstGeom prst="rect">
            <a:avLst/>
          </a:prstGeom>
          <a:noFill/>
          <a:ln>
            <a:noFill/>
          </a:ln>
        </p:spPr>
        <p:txBody>
          <a:bodyPr spcFirstLastPara="1" wrap="square" lIns="121900" tIns="121900" rIns="121900" bIns="121900" anchor="t" anchorCtr="0">
            <a:noAutofit/>
          </a:bodyPr>
          <a:lstStyle/>
          <a:p>
            <a:r>
              <a:rPr lang="en" sz="1600" b="1">
                <a:latin typeface="Bree Serif"/>
                <a:ea typeface="Bree Serif"/>
                <a:cs typeface="Bree Serif"/>
                <a:sym typeface="Bree Serif"/>
              </a:rPr>
              <a:t>t</a:t>
            </a:r>
            <a:r>
              <a:rPr lang="en" sz="1600" b="1" baseline="-25000">
                <a:latin typeface="Bree Serif"/>
                <a:ea typeface="Bree Serif"/>
                <a:cs typeface="Bree Serif"/>
                <a:sym typeface="Bree Serif"/>
              </a:rPr>
              <a:t>0</a:t>
            </a:r>
            <a:endParaRPr sz="1600" b="1" baseline="-25000">
              <a:latin typeface="Bree Serif"/>
              <a:ea typeface="Bree Serif"/>
              <a:cs typeface="Bree Serif"/>
              <a:sym typeface="Bree Serif"/>
            </a:endParaRPr>
          </a:p>
        </p:txBody>
      </p:sp>
      <p:sp>
        <p:nvSpPr>
          <p:cNvPr id="352" name="Google Shape;352;p14"/>
          <p:cNvSpPr txBox="1"/>
          <p:nvPr/>
        </p:nvSpPr>
        <p:spPr>
          <a:xfrm>
            <a:off x="5930848" y="2981530"/>
            <a:ext cx="402800" cy="4344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T</a:t>
            </a:r>
            <a:endParaRPr sz="1200">
              <a:latin typeface="Bree Serif"/>
              <a:ea typeface="Bree Serif"/>
              <a:cs typeface="Bree Serif"/>
              <a:sym typeface="Bree Serif"/>
            </a:endParaRPr>
          </a:p>
        </p:txBody>
      </p:sp>
      <p:sp>
        <p:nvSpPr>
          <p:cNvPr id="353" name="Google Shape;353;p14"/>
          <p:cNvSpPr txBox="1"/>
          <p:nvPr/>
        </p:nvSpPr>
        <p:spPr>
          <a:xfrm>
            <a:off x="6276976" y="2982564"/>
            <a:ext cx="559200" cy="4344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T+1</a:t>
            </a:r>
            <a:endParaRPr sz="1200">
              <a:latin typeface="Bree Serif"/>
              <a:ea typeface="Bree Serif"/>
              <a:cs typeface="Bree Serif"/>
              <a:sym typeface="Bree Serif"/>
            </a:endParaRPr>
          </a:p>
        </p:txBody>
      </p:sp>
      <p:sp>
        <p:nvSpPr>
          <p:cNvPr id="354" name="Google Shape;354;p14"/>
          <p:cNvSpPr txBox="1"/>
          <p:nvPr/>
        </p:nvSpPr>
        <p:spPr>
          <a:xfrm>
            <a:off x="5551259" y="29815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T-1</a:t>
            </a:r>
            <a:endParaRPr sz="1200">
              <a:latin typeface="Bree Serif"/>
              <a:ea typeface="Bree Serif"/>
              <a:cs typeface="Bree Serif"/>
              <a:sym typeface="Bree Serif"/>
            </a:endParaRPr>
          </a:p>
        </p:txBody>
      </p:sp>
      <p:sp>
        <p:nvSpPr>
          <p:cNvPr id="355" name="Google Shape;355;p14"/>
          <p:cNvSpPr txBox="1"/>
          <p:nvPr/>
        </p:nvSpPr>
        <p:spPr>
          <a:xfrm>
            <a:off x="4831859" y="2985010"/>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T-</a:t>
            </a:r>
            <a:r>
              <a:rPr lang="en" sz="1333">
                <a:solidFill>
                  <a:schemeClr val="dk1"/>
                </a:solidFill>
                <a:latin typeface="Yellowtail"/>
                <a:ea typeface="Yellowtail"/>
                <a:cs typeface="Yellowtail"/>
                <a:sym typeface="Yellowtail"/>
              </a:rPr>
              <a:t>k</a:t>
            </a:r>
            <a:endParaRPr sz="1333">
              <a:solidFill>
                <a:schemeClr val="dk1"/>
              </a:solidFill>
              <a:latin typeface="Yellowtail"/>
              <a:ea typeface="Yellowtail"/>
              <a:cs typeface="Yellowtail"/>
              <a:sym typeface="Yellowtail"/>
            </a:endParaRPr>
          </a:p>
          <a:p>
            <a:endParaRPr sz="1200">
              <a:latin typeface="Bree Serif"/>
              <a:ea typeface="Bree Serif"/>
              <a:cs typeface="Bree Serif"/>
              <a:sym typeface="Bree Serif"/>
            </a:endParaRPr>
          </a:p>
        </p:txBody>
      </p:sp>
      <p:sp>
        <p:nvSpPr>
          <p:cNvPr id="356" name="Google Shape;356;p14"/>
          <p:cNvSpPr txBox="1"/>
          <p:nvPr/>
        </p:nvSpPr>
        <p:spPr>
          <a:xfrm>
            <a:off x="6618159" y="2981513"/>
            <a:ext cx="559200" cy="4344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T+2</a:t>
            </a:r>
            <a:endParaRPr sz="1200">
              <a:latin typeface="Bree Serif"/>
              <a:ea typeface="Bree Serif"/>
              <a:cs typeface="Bree Serif"/>
              <a:sym typeface="Bree Serif"/>
            </a:endParaRPr>
          </a:p>
        </p:txBody>
      </p:sp>
      <p:sp>
        <p:nvSpPr>
          <p:cNvPr id="357" name="Google Shape;357;p14"/>
          <p:cNvSpPr txBox="1"/>
          <p:nvPr/>
        </p:nvSpPr>
        <p:spPr>
          <a:xfrm>
            <a:off x="5233192" y="2963660"/>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358" name="Google Shape;358;p14"/>
          <p:cNvSpPr txBox="1"/>
          <p:nvPr/>
        </p:nvSpPr>
        <p:spPr>
          <a:xfrm>
            <a:off x="7052976" y="29633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359" name="Google Shape;359;p14"/>
          <p:cNvSpPr txBox="1"/>
          <p:nvPr/>
        </p:nvSpPr>
        <p:spPr>
          <a:xfrm>
            <a:off x="7404154" y="29633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360" name="Google Shape;360;p14"/>
          <p:cNvSpPr txBox="1"/>
          <p:nvPr/>
        </p:nvSpPr>
        <p:spPr>
          <a:xfrm>
            <a:off x="9470059" y="2981530"/>
            <a:ext cx="559200" cy="4344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T+</a:t>
            </a:r>
            <a:r>
              <a:rPr lang="en" sz="1333">
                <a:solidFill>
                  <a:schemeClr val="dk1"/>
                </a:solidFill>
                <a:latin typeface="Yellowtail"/>
                <a:ea typeface="Yellowtail"/>
                <a:cs typeface="Yellowtail"/>
                <a:sym typeface="Yellowtail"/>
              </a:rPr>
              <a:t>l</a:t>
            </a:r>
            <a:endParaRPr sz="1200">
              <a:latin typeface="Bree Serif"/>
              <a:ea typeface="Bree Serif"/>
              <a:cs typeface="Bree Serif"/>
              <a:sym typeface="Bree Serif"/>
            </a:endParaRPr>
          </a:p>
        </p:txBody>
      </p:sp>
      <p:cxnSp>
        <p:nvCxnSpPr>
          <p:cNvPr id="361" name="Google Shape;361;p14"/>
          <p:cNvCxnSpPr/>
          <p:nvPr/>
        </p:nvCxnSpPr>
        <p:spPr>
          <a:xfrm rot="10800000">
            <a:off x="6338276" y="3282716"/>
            <a:ext cx="0" cy="128800"/>
          </a:xfrm>
          <a:prstGeom prst="straightConnector1">
            <a:avLst/>
          </a:prstGeom>
          <a:noFill/>
          <a:ln w="9525" cap="flat" cmpd="sng">
            <a:solidFill>
              <a:srgbClr val="000000"/>
            </a:solidFill>
            <a:prstDash val="solid"/>
            <a:round/>
            <a:headEnd type="none" w="med" len="med"/>
            <a:tailEnd type="none" w="med" len="med"/>
          </a:ln>
        </p:spPr>
      </p:cxnSp>
      <p:sp>
        <p:nvSpPr>
          <p:cNvPr id="362" name="Google Shape;362;p14"/>
          <p:cNvSpPr txBox="1"/>
          <p:nvPr/>
        </p:nvSpPr>
        <p:spPr>
          <a:xfrm>
            <a:off x="7755331" y="29627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363" name="Google Shape;363;p14"/>
          <p:cNvSpPr txBox="1"/>
          <p:nvPr/>
        </p:nvSpPr>
        <p:spPr>
          <a:xfrm>
            <a:off x="8106510" y="29627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364" name="Google Shape;364;p14"/>
          <p:cNvSpPr txBox="1"/>
          <p:nvPr/>
        </p:nvSpPr>
        <p:spPr>
          <a:xfrm>
            <a:off x="8457687" y="29627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365" name="Google Shape;365;p14"/>
          <p:cNvSpPr txBox="1"/>
          <p:nvPr/>
        </p:nvSpPr>
        <p:spPr>
          <a:xfrm>
            <a:off x="8808864" y="29627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sp>
        <p:nvSpPr>
          <p:cNvPr id="366" name="Google Shape;366;p14"/>
          <p:cNvSpPr txBox="1"/>
          <p:nvPr/>
        </p:nvSpPr>
        <p:spPr>
          <a:xfrm>
            <a:off x="9160043" y="2962744"/>
            <a:ext cx="464400" cy="364000"/>
          </a:xfrm>
          <a:prstGeom prst="rect">
            <a:avLst/>
          </a:prstGeom>
          <a:noFill/>
          <a:ln>
            <a:noFill/>
          </a:ln>
        </p:spPr>
        <p:txBody>
          <a:bodyPr spcFirstLastPara="1" wrap="square" lIns="121900" tIns="121900" rIns="121900" bIns="121900" anchor="t" anchorCtr="0">
            <a:noAutofit/>
          </a:bodyPr>
          <a:lstStyle/>
          <a:p>
            <a:r>
              <a:rPr lang="en" sz="1200">
                <a:latin typeface="Bree Serif"/>
                <a:ea typeface="Bree Serif"/>
                <a:cs typeface="Bree Serif"/>
                <a:sym typeface="Bree Serif"/>
              </a:rPr>
              <a:t>...</a:t>
            </a:r>
            <a:endParaRPr sz="1200">
              <a:latin typeface="Bree Serif"/>
              <a:ea typeface="Bree Serif"/>
              <a:cs typeface="Bree Serif"/>
              <a:sym typeface="Bree Serif"/>
            </a:endParaRPr>
          </a:p>
        </p:txBody>
      </p:sp>
      <p:grpSp>
        <p:nvGrpSpPr>
          <p:cNvPr id="367" name="Google Shape;367;p14"/>
          <p:cNvGrpSpPr/>
          <p:nvPr/>
        </p:nvGrpSpPr>
        <p:grpSpPr>
          <a:xfrm flipH="1">
            <a:off x="6252764" y="4614196"/>
            <a:ext cx="229592" cy="619691"/>
            <a:chOff x="4515823" y="2790470"/>
            <a:chExt cx="303053" cy="464768"/>
          </a:xfrm>
        </p:grpSpPr>
        <p:sp>
          <p:nvSpPr>
            <p:cNvPr id="368" name="Google Shape;368;p14"/>
            <p:cNvSpPr/>
            <p:nvPr/>
          </p:nvSpPr>
          <p:spPr>
            <a:xfrm>
              <a:off x="4764276" y="2790470"/>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69" name="Google Shape;369;p14"/>
            <p:cNvSpPr/>
            <p:nvPr/>
          </p:nvSpPr>
          <p:spPr>
            <a:xfrm>
              <a:off x="4731179" y="2819279"/>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0" name="Google Shape;370;p14"/>
            <p:cNvSpPr/>
            <p:nvPr/>
          </p:nvSpPr>
          <p:spPr>
            <a:xfrm>
              <a:off x="4698944" y="2848087"/>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1" name="Google Shape;371;p14"/>
            <p:cNvSpPr/>
            <p:nvPr/>
          </p:nvSpPr>
          <p:spPr>
            <a:xfrm>
              <a:off x="4666709" y="2876896"/>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2" name="Google Shape;372;p14"/>
            <p:cNvSpPr/>
            <p:nvPr/>
          </p:nvSpPr>
          <p:spPr>
            <a:xfrm>
              <a:off x="4634475" y="2905704"/>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3" name="Google Shape;373;p14"/>
            <p:cNvSpPr/>
            <p:nvPr/>
          </p:nvSpPr>
          <p:spPr>
            <a:xfrm>
              <a:off x="4602240" y="2934513"/>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4" name="Google Shape;374;p14"/>
            <p:cNvSpPr/>
            <p:nvPr/>
          </p:nvSpPr>
          <p:spPr>
            <a:xfrm>
              <a:off x="4570005" y="2963321"/>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5" name="Google Shape;375;p14"/>
            <p:cNvSpPr/>
            <p:nvPr/>
          </p:nvSpPr>
          <p:spPr>
            <a:xfrm>
              <a:off x="4537771" y="2992130"/>
              <a:ext cx="546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76" name="Google Shape;376;p14"/>
            <p:cNvSpPr/>
            <p:nvPr/>
          </p:nvSpPr>
          <p:spPr>
            <a:xfrm>
              <a:off x="4515823" y="3020938"/>
              <a:ext cx="46500" cy="234300"/>
            </a:xfrm>
            <a:prstGeom prst="rect">
              <a:avLst/>
            </a:prstGeom>
            <a:solidFill>
              <a:srgbClr val="FFD966"/>
            </a:solidFill>
            <a:ln w="9525" cap="flat" cmpd="sng">
              <a:solidFill>
                <a:srgbClr val="1A1A1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cxnSp>
        <p:nvCxnSpPr>
          <p:cNvPr id="377" name="Google Shape;377;p14"/>
          <p:cNvCxnSpPr>
            <a:stCxn id="231" idx="0"/>
          </p:cNvCxnSpPr>
          <p:nvPr/>
        </p:nvCxnSpPr>
        <p:spPr>
          <a:xfrm>
            <a:off x="4781910" y="4942696"/>
            <a:ext cx="1409200" cy="110800"/>
          </a:xfrm>
          <a:prstGeom prst="bentConnector3">
            <a:avLst>
              <a:gd name="adj1" fmla="val 17264"/>
            </a:avLst>
          </a:prstGeom>
          <a:noFill/>
          <a:ln w="9525" cap="flat" cmpd="sng">
            <a:solidFill>
              <a:srgbClr val="000000"/>
            </a:solidFill>
            <a:prstDash val="solid"/>
            <a:round/>
            <a:headEnd type="none" w="med" len="med"/>
            <a:tailEnd type="triangle" w="med" len="med"/>
          </a:ln>
        </p:spPr>
      </p:cxnSp>
      <p:cxnSp>
        <p:nvCxnSpPr>
          <p:cNvPr id="378" name="Google Shape;378;p14"/>
          <p:cNvCxnSpPr>
            <a:endCxn id="143" idx="2"/>
          </p:cNvCxnSpPr>
          <p:nvPr/>
        </p:nvCxnSpPr>
        <p:spPr>
          <a:xfrm>
            <a:off x="3210710" y="4138629"/>
            <a:ext cx="1476000" cy="0"/>
          </a:xfrm>
          <a:prstGeom prst="straightConnector1">
            <a:avLst/>
          </a:prstGeom>
          <a:noFill/>
          <a:ln w="9525" cap="flat" cmpd="sng">
            <a:solidFill>
              <a:srgbClr val="000000"/>
            </a:solidFill>
            <a:prstDash val="solid"/>
            <a:round/>
            <a:headEnd type="none" w="med" len="med"/>
            <a:tailEnd type="triangle" w="med" len="med"/>
          </a:ln>
        </p:spPr>
      </p:cxnSp>
      <p:cxnSp>
        <p:nvCxnSpPr>
          <p:cNvPr id="379" name="Google Shape;379;p14"/>
          <p:cNvCxnSpPr>
            <a:cxnSpLocks/>
            <a:stCxn id="145" idx="1"/>
            <a:endCxn id="231" idx="2"/>
          </p:cNvCxnSpPr>
          <p:nvPr/>
        </p:nvCxnSpPr>
        <p:spPr>
          <a:xfrm>
            <a:off x="4401859" y="4942647"/>
            <a:ext cx="284851" cy="49"/>
          </a:xfrm>
          <a:prstGeom prst="straightConnector1">
            <a:avLst/>
          </a:prstGeom>
          <a:noFill/>
          <a:ln w="9525" cap="flat" cmpd="sng">
            <a:solidFill>
              <a:srgbClr val="000000"/>
            </a:solidFill>
            <a:prstDash val="solid"/>
            <a:round/>
            <a:headEnd type="none" w="med" len="med"/>
            <a:tailEnd type="triangle" w="med" len="med"/>
          </a:ln>
        </p:spPr>
      </p:cxnSp>
      <p:grpSp>
        <p:nvGrpSpPr>
          <p:cNvPr id="395" name="Group 394">
            <a:extLst>
              <a:ext uri="{FF2B5EF4-FFF2-40B4-BE49-F238E27FC236}">
                <a16:creationId xmlns:a16="http://schemas.microsoft.com/office/drawing/2014/main" id="{9DD8227B-C51E-DF46-AD2F-9451EF9163A7}"/>
              </a:ext>
            </a:extLst>
          </p:cNvPr>
          <p:cNvGrpSpPr/>
          <p:nvPr/>
        </p:nvGrpSpPr>
        <p:grpSpPr>
          <a:xfrm>
            <a:off x="10966030" y="4194486"/>
            <a:ext cx="1095426" cy="884940"/>
            <a:chOff x="2276968" y="2354490"/>
            <a:chExt cx="1311900" cy="1059819"/>
          </a:xfrm>
        </p:grpSpPr>
        <p:sp>
          <p:nvSpPr>
            <p:cNvPr id="397" name="Google Shape;883;p29">
              <a:extLst>
                <a:ext uri="{FF2B5EF4-FFF2-40B4-BE49-F238E27FC236}">
                  <a16:creationId xmlns:a16="http://schemas.microsoft.com/office/drawing/2014/main" id="{B1D4BDE2-3C46-2341-B455-E3E21030A8BB}"/>
                </a:ext>
              </a:extLst>
            </p:cNvPr>
            <p:cNvSpPr/>
            <p:nvPr/>
          </p:nvSpPr>
          <p:spPr>
            <a:xfrm>
              <a:off x="2276968" y="3069909"/>
              <a:ext cx="1311900" cy="34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dirty="0">
                  <a:latin typeface="Calibri"/>
                  <a:ea typeface="Calibri"/>
                  <a:cs typeface="Calibri"/>
                  <a:sym typeface="Calibri"/>
                </a:rPr>
                <a:t>Ground Truth </a:t>
              </a:r>
              <a:endParaRPr sz="11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100" dirty="0">
                  <a:latin typeface="Calibri"/>
                  <a:ea typeface="Calibri"/>
                  <a:cs typeface="Calibri"/>
                  <a:sym typeface="Calibri"/>
                </a:rPr>
                <a:t>RL Statistic</a:t>
              </a:r>
              <a:endParaRPr sz="1100" dirty="0">
                <a:latin typeface="Calibri"/>
                <a:ea typeface="Calibri"/>
                <a:cs typeface="Calibri"/>
                <a:sym typeface="Calibri"/>
              </a:endParaRPr>
            </a:p>
          </p:txBody>
        </p:sp>
        <p:pic>
          <p:nvPicPr>
            <p:cNvPr id="398" name="Google Shape;940;p29">
              <a:extLst>
                <a:ext uri="{FF2B5EF4-FFF2-40B4-BE49-F238E27FC236}">
                  <a16:creationId xmlns:a16="http://schemas.microsoft.com/office/drawing/2014/main" id="{3242D592-AFF4-534B-9445-D93AA9919751}"/>
                </a:ext>
              </a:extLst>
            </p:cNvPr>
            <p:cNvPicPr preferRelativeResize="0"/>
            <p:nvPr/>
          </p:nvPicPr>
          <p:blipFill>
            <a:blip r:embed="rId3">
              <a:alphaModFix/>
            </a:blip>
            <a:stretch>
              <a:fillRect/>
            </a:stretch>
          </p:blipFill>
          <p:spPr>
            <a:xfrm>
              <a:off x="3078901" y="2845478"/>
              <a:ext cx="199126" cy="202464"/>
            </a:xfrm>
            <a:prstGeom prst="rect">
              <a:avLst/>
            </a:prstGeom>
            <a:noFill/>
            <a:ln>
              <a:noFill/>
            </a:ln>
          </p:spPr>
        </p:pic>
        <p:pic>
          <p:nvPicPr>
            <p:cNvPr id="399" name="Google Shape;941;p29">
              <a:extLst>
                <a:ext uri="{FF2B5EF4-FFF2-40B4-BE49-F238E27FC236}">
                  <a16:creationId xmlns:a16="http://schemas.microsoft.com/office/drawing/2014/main" id="{74A81D63-852C-7F40-9716-5BA9E07E43D5}"/>
                </a:ext>
              </a:extLst>
            </p:cNvPr>
            <p:cNvPicPr preferRelativeResize="0"/>
            <p:nvPr/>
          </p:nvPicPr>
          <p:blipFill>
            <a:blip r:embed="rId4">
              <a:alphaModFix/>
            </a:blip>
            <a:stretch>
              <a:fillRect/>
            </a:stretch>
          </p:blipFill>
          <p:spPr>
            <a:xfrm>
              <a:off x="2614255" y="2828988"/>
              <a:ext cx="199126" cy="191821"/>
            </a:xfrm>
            <a:prstGeom prst="rect">
              <a:avLst/>
            </a:prstGeom>
            <a:noFill/>
            <a:ln>
              <a:noFill/>
            </a:ln>
          </p:spPr>
        </p:pic>
        <p:pic>
          <p:nvPicPr>
            <p:cNvPr id="400" name="Google Shape;942;p29">
              <a:extLst>
                <a:ext uri="{FF2B5EF4-FFF2-40B4-BE49-F238E27FC236}">
                  <a16:creationId xmlns:a16="http://schemas.microsoft.com/office/drawing/2014/main" id="{06F452E0-EFA3-1242-A43D-C109F822BAC6}"/>
                </a:ext>
              </a:extLst>
            </p:cNvPr>
            <p:cNvPicPr preferRelativeResize="0"/>
            <p:nvPr/>
          </p:nvPicPr>
          <p:blipFill rotWithShape="1">
            <a:blip r:embed="rId6">
              <a:alphaModFix/>
            </a:blip>
            <a:srcRect b="15189"/>
            <a:stretch/>
          </p:blipFill>
          <p:spPr>
            <a:xfrm>
              <a:off x="2828718" y="2850804"/>
              <a:ext cx="234850" cy="191825"/>
            </a:xfrm>
            <a:prstGeom prst="rect">
              <a:avLst/>
            </a:prstGeom>
            <a:noFill/>
            <a:ln>
              <a:noFill/>
            </a:ln>
          </p:spPr>
        </p:pic>
        <p:sp>
          <p:nvSpPr>
            <p:cNvPr id="401" name="Google Shape;943;p29">
              <a:extLst>
                <a:ext uri="{FF2B5EF4-FFF2-40B4-BE49-F238E27FC236}">
                  <a16:creationId xmlns:a16="http://schemas.microsoft.com/office/drawing/2014/main" id="{C5B7E0EF-AD8F-1845-A779-1BAFFDA06AE5}"/>
                </a:ext>
              </a:extLst>
            </p:cNvPr>
            <p:cNvSpPr/>
            <p:nvPr/>
          </p:nvSpPr>
          <p:spPr>
            <a:xfrm>
              <a:off x="2854030" y="2460393"/>
              <a:ext cx="173100" cy="338102"/>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2" name="Google Shape;944;p29">
              <a:extLst>
                <a:ext uri="{FF2B5EF4-FFF2-40B4-BE49-F238E27FC236}">
                  <a16:creationId xmlns:a16="http://schemas.microsoft.com/office/drawing/2014/main" id="{68ED18CF-B5CF-4E49-9295-B02DB9E575EC}"/>
                </a:ext>
              </a:extLst>
            </p:cNvPr>
            <p:cNvCxnSpPr/>
            <p:nvPr/>
          </p:nvCxnSpPr>
          <p:spPr>
            <a:xfrm>
              <a:off x="2557878" y="2798604"/>
              <a:ext cx="836400" cy="0"/>
            </a:xfrm>
            <a:prstGeom prst="straightConnector1">
              <a:avLst/>
            </a:prstGeom>
            <a:noFill/>
            <a:ln w="9525" cap="flat" cmpd="sng">
              <a:solidFill>
                <a:schemeClr val="dk2"/>
              </a:solidFill>
              <a:prstDash val="solid"/>
              <a:round/>
              <a:headEnd type="none" w="med" len="med"/>
              <a:tailEnd type="triangle" w="med" len="med"/>
            </a:ln>
          </p:spPr>
        </p:cxnSp>
        <p:cxnSp>
          <p:nvCxnSpPr>
            <p:cNvPr id="403" name="Google Shape;945;p29">
              <a:extLst>
                <a:ext uri="{FF2B5EF4-FFF2-40B4-BE49-F238E27FC236}">
                  <a16:creationId xmlns:a16="http://schemas.microsoft.com/office/drawing/2014/main" id="{94F30B9B-6894-0F46-AEB7-59CDC275FFA2}"/>
                </a:ext>
              </a:extLst>
            </p:cNvPr>
            <p:cNvCxnSpPr/>
            <p:nvPr/>
          </p:nvCxnSpPr>
          <p:spPr>
            <a:xfrm rot="10800000">
              <a:off x="2594791" y="2354490"/>
              <a:ext cx="0" cy="482699"/>
            </a:xfrm>
            <a:prstGeom prst="straightConnector1">
              <a:avLst/>
            </a:prstGeom>
            <a:noFill/>
            <a:ln w="9525" cap="flat" cmpd="sng">
              <a:solidFill>
                <a:schemeClr val="dk2"/>
              </a:solidFill>
              <a:prstDash val="solid"/>
              <a:round/>
              <a:headEnd type="none" w="med" len="med"/>
              <a:tailEnd type="triangle" w="med" len="med"/>
            </a:ln>
          </p:spPr>
        </p:cxnSp>
      </p:grpSp>
      <p:grpSp>
        <p:nvGrpSpPr>
          <p:cNvPr id="21" name="Group 20">
            <a:extLst>
              <a:ext uri="{FF2B5EF4-FFF2-40B4-BE49-F238E27FC236}">
                <a16:creationId xmlns:a16="http://schemas.microsoft.com/office/drawing/2014/main" id="{7D1C8B30-3309-A541-A97F-4C7CD848C385}"/>
              </a:ext>
            </a:extLst>
          </p:cNvPr>
          <p:cNvGrpSpPr/>
          <p:nvPr/>
        </p:nvGrpSpPr>
        <p:grpSpPr>
          <a:xfrm>
            <a:off x="10941648" y="1721513"/>
            <a:ext cx="1069601" cy="3468668"/>
            <a:chOff x="10941648" y="1721513"/>
            <a:chExt cx="1069601" cy="3468668"/>
          </a:xfrm>
        </p:grpSpPr>
        <p:cxnSp>
          <p:nvCxnSpPr>
            <p:cNvPr id="396" name="Google Shape;184;p14">
              <a:extLst>
                <a:ext uri="{FF2B5EF4-FFF2-40B4-BE49-F238E27FC236}">
                  <a16:creationId xmlns:a16="http://schemas.microsoft.com/office/drawing/2014/main" id="{9E7C3D62-FB9B-4845-BF89-EC32AA759407}"/>
                </a:ext>
              </a:extLst>
            </p:cNvPr>
            <p:cNvCxnSpPr>
              <a:cxnSpLocks/>
              <a:stCxn id="246" idx="3"/>
            </p:cNvCxnSpPr>
            <p:nvPr/>
          </p:nvCxnSpPr>
          <p:spPr>
            <a:xfrm>
              <a:off x="10941648" y="1721513"/>
              <a:ext cx="1069600" cy="3452733"/>
            </a:xfrm>
            <a:prstGeom prst="bentConnector2">
              <a:avLst/>
            </a:prstGeom>
            <a:noFill/>
            <a:ln w="9525" cap="flat" cmpd="sng">
              <a:solidFill>
                <a:srgbClr val="000000"/>
              </a:solidFill>
              <a:prstDash val="dot"/>
              <a:round/>
              <a:headEnd type="none" w="med" len="med"/>
              <a:tailEnd type="none" w="med" len="med"/>
            </a:ln>
          </p:spPr>
        </p:cxnSp>
        <p:cxnSp>
          <p:nvCxnSpPr>
            <p:cNvPr id="404" name="Google Shape;184;p14">
              <a:extLst>
                <a:ext uri="{FF2B5EF4-FFF2-40B4-BE49-F238E27FC236}">
                  <a16:creationId xmlns:a16="http://schemas.microsoft.com/office/drawing/2014/main" id="{2D23CA95-194A-7945-8556-3EC67BCE4842}"/>
                </a:ext>
              </a:extLst>
            </p:cNvPr>
            <p:cNvCxnSpPr>
              <a:cxnSpLocks/>
            </p:cNvCxnSpPr>
            <p:nvPr/>
          </p:nvCxnSpPr>
          <p:spPr>
            <a:xfrm rot="10800000" flipV="1">
              <a:off x="11055927" y="5190178"/>
              <a:ext cx="955322" cy="3"/>
            </a:xfrm>
            <a:prstGeom prst="bentConnector3">
              <a:avLst>
                <a:gd name="adj1" fmla="val 50000"/>
              </a:avLst>
            </a:prstGeom>
            <a:noFill/>
            <a:ln w="9525" cap="flat" cmpd="sng">
              <a:solidFill>
                <a:srgbClr val="000000"/>
              </a:solidFill>
              <a:prstDash val="dot"/>
              <a:round/>
              <a:headEnd type="none" w="med" len="med"/>
              <a:tailEnd type="triangle" w="med" len="med"/>
            </a:ln>
          </p:spPr>
        </p:cxnSp>
      </p:grpSp>
    </p:spTree>
    <p:extLst>
      <p:ext uri="{BB962C8B-B14F-4D97-AF65-F5344CB8AC3E}">
        <p14:creationId xmlns:p14="http://schemas.microsoft.com/office/powerpoint/2010/main" val="1782114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clock&#10;&#10;Description automatically generated">
            <a:extLst>
              <a:ext uri="{FF2B5EF4-FFF2-40B4-BE49-F238E27FC236}">
                <a16:creationId xmlns:a16="http://schemas.microsoft.com/office/drawing/2014/main" id="{14395C0C-65D7-A145-8211-B74E15811F75}"/>
              </a:ext>
            </a:extLst>
          </p:cNvPr>
          <p:cNvPicPr>
            <a:picLocks noChangeAspect="1"/>
          </p:cNvPicPr>
          <p:nvPr/>
        </p:nvPicPr>
        <p:blipFill>
          <a:blip r:embed="rId2"/>
          <a:stretch>
            <a:fillRect/>
          </a:stretch>
        </p:blipFill>
        <p:spPr>
          <a:xfrm>
            <a:off x="752707" y="1676400"/>
            <a:ext cx="10686586" cy="3505200"/>
          </a:xfrm>
          <a:prstGeom prst="rect">
            <a:avLst/>
          </a:prstGeom>
        </p:spPr>
      </p:pic>
    </p:spTree>
    <p:extLst>
      <p:ext uri="{BB962C8B-B14F-4D97-AF65-F5344CB8AC3E}">
        <p14:creationId xmlns:p14="http://schemas.microsoft.com/office/powerpoint/2010/main" val="3587441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4FCEE-091F-294F-A530-4643DE15F707}"/>
              </a:ext>
            </a:extLst>
          </p:cNvPr>
          <p:cNvSpPr>
            <a:spLocks noGrp="1"/>
          </p:cNvSpPr>
          <p:nvPr>
            <p:ph type="title"/>
          </p:nvPr>
        </p:nvSpPr>
        <p:spPr>
          <a:xfrm>
            <a:off x="576272" y="1224713"/>
            <a:ext cx="2128070" cy="3955546"/>
          </a:xfrm>
        </p:spPr>
        <p:txBody>
          <a:bodyPr anchor="ctr">
            <a:normAutofit/>
          </a:bodyPr>
          <a:lstStyle/>
          <a:p>
            <a:r>
              <a:rPr lang="en-US" dirty="0"/>
              <a:t>Results</a:t>
            </a:r>
            <a:br>
              <a:rPr lang="en-US" dirty="0"/>
            </a:br>
            <a:br>
              <a:rPr lang="en-US" dirty="0"/>
            </a:br>
            <a:r>
              <a:rPr lang="en-US" sz="2200" dirty="0"/>
              <a:t>Predicting the reward values of </a:t>
            </a:r>
            <a:r>
              <a:rPr lang="en-US" sz="2200" i="1" dirty="0" err="1"/>
              <a:t>Robotaxi</a:t>
            </a:r>
            <a:r>
              <a:rPr lang="en-US" sz="2200" i="1" dirty="0"/>
              <a:t> </a:t>
            </a:r>
            <a:r>
              <a:rPr lang="en-US" sz="2200" dirty="0"/>
              <a:t>events through applying the reaction mapping to facial reactions</a:t>
            </a:r>
          </a:p>
        </p:txBody>
      </p:sp>
      <p:grpSp>
        <p:nvGrpSpPr>
          <p:cNvPr id="8" name="Group 7"/>
          <p:cNvGrpSpPr/>
          <p:nvPr/>
        </p:nvGrpSpPr>
        <p:grpSpPr>
          <a:xfrm>
            <a:off x="2972689" y="394675"/>
            <a:ext cx="7875420" cy="6853444"/>
            <a:chOff x="6653276" y="2236162"/>
            <a:chExt cx="3205436" cy="278947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276" y="2236162"/>
              <a:ext cx="3205436" cy="2404077"/>
            </a:xfrm>
            <a:prstGeom prst="rect">
              <a:avLst/>
            </a:prstGeom>
          </p:spPr>
        </p:pic>
        <p:sp>
          <p:nvSpPr>
            <p:cNvPr id="9" name="Rectangle 8"/>
            <p:cNvSpPr/>
            <p:nvPr/>
          </p:nvSpPr>
          <p:spPr>
            <a:xfrm>
              <a:off x="7697225" y="4656304"/>
              <a:ext cx="1354385" cy="369332"/>
            </a:xfrm>
            <a:prstGeom prst="rect">
              <a:avLst/>
            </a:prstGeom>
          </p:spPr>
          <p:txBody>
            <a:bodyPr wrap="square">
              <a:spAutoFit/>
            </a:bodyPr>
            <a:lstStyle/>
            <a:p>
              <a:pPr algn="ctr"/>
              <a:r>
                <a:rPr lang="en-US" sz="1600" dirty="0">
                  <a:latin typeface="Arial" panose="020B0604020202020204" pitchFamily="34" charset="0"/>
                </a:rPr>
                <a:t>Best model</a:t>
              </a:r>
              <a:endParaRPr lang="en-US" sz="1600" dirty="0"/>
            </a:p>
          </p:txBody>
        </p:sp>
      </p:grpSp>
      <p:sp>
        <p:nvSpPr>
          <p:cNvPr id="18" name="TextBox 17">
            <a:extLst>
              <a:ext uri="{FF2B5EF4-FFF2-40B4-BE49-F238E27FC236}">
                <a16:creationId xmlns:a16="http://schemas.microsoft.com/office/drawing/2014/main" id="{29F7450D-3C6E-0649-AD67-0F947804401D}"/>
              </a:ext>
            </a:extLst>
          </p:cNvPr>
          <p:cNvSpPr txBox="1"/>
          <p:nvPr/>
        </p:nvSpPr>
        <p:spPr>
          <a:xfrm>
            <a:off x="2306782" y="2078182"/>
            <a:ext cx="184731" cy="369332"/>
          </a:xfrm>
          <a:prstGeom prst="rect">
            <a:avLst/>
          </a:prstGeom>
          <a:noFill/>
        </p:spPr>
        <p:txBody>
          <a:bodyPr wrap="none" rtlCol="0">
            <a:spAutoFit/>
          </a:bodyPr>
          <a:lstStyle/>
          <a:p>
            <a:endParaRPr lang="en-US" dirty="0"/>
          </a:p>
        </p:txBody>
      </p:sp>
      <p:sp>
        <p:nvSpPr>
          <p:cNvPr id="19" name="TextBox 18">
            <a:extLst>
              <a:ext uri="{FF2B5EF4-FFF2-40B4-BE49-F238E27FC236}">
                <a16:creationId xmlns:a16="http://schemas.microsoft.com/office/drawing/2014/main" id="{E75085D3-9A91-694B-A498-0444C790B173}"/>
              </a:ext>
            </a:extLst>
          </p:cNvPr>
          <p:cNvSpPr txBox="1"/>
          <p:nvPr/>
        </p:nvSpPr>
        <p:spPr>
          <a:xfrm>
            <a:off x="1184564" y="1932709"/>
            <a:ext cx="184731" cy="369332"/>
          </a:xfrm>
          <a:prstGeom prst="rect">
            <a:avLst/>
          </a:prstGeom>
          <a:noFill/>
        </p:spPr>
        <p:txBody>
          <a:bodyPr wrap="none" rtlCol="0">
            <a:spAutoFit/>
          </a:bodyPr>
          <a:lstStyle/>
          <a:p>
            <a:endParaRPr lang="en-US" dirty="0"/>
          </a:p>
        </p:txBody>
      </p:sp>
      <p:sp>
        <p:nvSpPr>
          <p:cNvPr id="20" name="TextBox 19">
            <a:extLst>
              <a:ext uri="{FF2B5EF4-FFF2-40B4-BE49-F238E27FC236}">
                <a16:creationId xmlns:a16="http://schemas.microsoft.com/office/drawing/2014/main" id="{C130A5B1-90F6-1942-B879-0AFC4CBA5FAE}"/>
              </a:ext>
            </a:extLst>
          </p:cNvPr>
          <p:cNvSpPr txBox="1"/>
          <p:nvPr/>
        </p:nvSpPr>
        <p:spPr>
          <a:xfrm>
            <a:off x="2036618" y="201583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10275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4FCEE-091F-294F-A530-4643DE15F707}"/>
              </a:ext>
            </a:extLst>
          </p:cNvPr>
          <p:cNvSpPr>
            <a:spLocks noGrp="1"/>
          </p:cNvSpPr>
          <p:nvPr>
            <p:ph type="title"/>
          </p:nvPr>
        </p:nvSpPr>
        <p:spPr>
          <a:xfrm>
            <a:off x="870204" y="606564"/>
            <a:ext cx="10451592" cy="1325563"/>
          </a:xfrm>
        </p:spPr>
        <p:txBody>
          <a:bodyPr anchor="ctr">
            <a:normAutofit/>
          </a:bodyPr>
          <a:lstStyle/>
          <a:p>
            <a:r>
              <a:rPr lang="en-US" dirty="0"/>
              <a:t>Results</a:t>
            </a:r>
            <a:br>
              <a:rPr lang="en-US" dirty="0"/>
            </a:br>
            <a:r>
              <a:rPr lang="en-US" sz="2400" i="1" dirty="0" err="1"/>
              <a:t>Robotaxi</a:t>
            </a:r>
            <a:r>
              <a:rPr lang="en-US" sz="2400" dirty="0"/>
              <a:t> reaction mapping</a:t>
            </a:r>
          </a:p>
        </p:txBody>
      </p:sp>
      <p:grpSp>
        <p:nvGrpSpPr>
          <p:cNvPr id="16" name="Group 15"/>
          <p:cNvGrpSpPr/>
          <p:nvPr/>
        </p:nvGrpSpPr>
        <p:grpSpPr>
          <a:xfrm>
            <a:off x="236053" y="2416327"/>
            <a:ext cx="11876335" cy="2634686"/>
            <a:chOff x="236053" y="2236162"/>
            <a:chExt cx="12688461" cy="2814851"/>
          </a:xfrm>
        </p:grpSpPr>
        <p:grpSp>
          <p:nvGrpSpPr>
            <p:cNvPr id="8" name="Group 7"/>
            <p:cNvGrpSpPr/>
            <p:nvPr/>
          </p:nvGrpSpPr>
          <p:grpSpPr>
            <a:xfrm>
              <a:off x="236053" y="2236162"/>
              <a:ext cx="3205436" cy="2814851"/>
              <a:chOff x="6653276" y="2236162"/>
              <a:chExt cx="3205436" cy="281485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276" y="2236162"/>
                <a:ext cx="3205436" cy="2404077"/>
              </a:xfrm>
              <a:prstGeom prst="rect">
                <a:avLst/>
              </a:prstGeom>
            </p:spPr>
          </p:pic>
          <p:sp>
            <p:nvSpPr>
              <p:cNvPr id="9" name="Rectangle 8"/>
              <p:cNvSpPr/>
              <p:nvPr/>
            </p:nvSpPr>
            <p:spPr>
              <a:xfrm>
                <a:off x="7578802" y="4681681"/>
                <a:ext cx="1354385" cy="369332"/>
              </a:xfrm>
              <a:prstGeom prst="rect">
                <a:avLst/>
              </a:prstGeom>
            </p:spPr>
            <p:txBody>
              <a:bodyPr wrap="square">
                <a:spAutoFit/>
              </a:bodyPr>
              <a:lstStyle/>
              <a:p>
                <a:pPr algn="ctr"/>
                <a:r>
                  <a:rPr lang="en-US" sz="1600" dirty="0">
                    <a:latin typeface="Arial" panose="020B0604020202020204" pitchFamily="34" charset="0"/>
                  </a:rPr>
                  <a:t>Best model</a:t>
                </a:r>
                <a:endParaRPr lang="en-US" sz="1600" dirty="0"/>
              </a:p>
            </p:txBody>
          </p:sp>
        </p:grpSp>
        <p:grpSp>
          <p:nvGrpSpPr>
            <p:cNvPr id="15" name="Group 14"/>
            <p:cNvGrpSpPr/>
            <p:nvPr/>
          </p:nvGrpSpPr>
          <p:grpSpPr>
            <a:xfrm>
              <a:off x="3297571" y="2236162"/>
              <a:ext cx="3205436" cy="2773409"/>
              <a:chOff x="3447840" y="2236162"/>
              <a:chExt cx="3205436" cy="2773409"/>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7840" y="2236162"/>
                <a:ext cx="3205436" cy="2404077"/>
              </a:xfrm>
              <a:prstGeom prst="rect">
                <a:avLst/>
              </a:prstGeom>
            </p:spPr>
          </p:pic>
          <p:sp>
            <p:nvSpPr>
              <p:cNvPr id="10" name="Rectangle 9"/>
              <p:cNvSpPr/>
              <p:nvPr/>
            </p:nvSpPr>
            <p:spPr>
              <a:xfrm>
                <a:off x="3985288" y="4640239"/>
                <a:ext cx="2130540" cy="369332"/>
              </a:xfrm>
              <a:prstGeom prst="rect">
                <a:avLst/>
              </a:prstGeom>
            </p:spPr>
            <p:txBody>
              <a:bodyPr wrap="square">
                <a:spAutoFit/>
              </a:bodyPr>
              <a:lstStyle/>
              <a:p>
                <a:pPr algn="ctr"/>
                <a:r>
                  <a:rPr lang="en-US" sz="1600" dirty="0">
                    <a:latin typeface="Arial" panose="020B0604020202020204" pitchFamily="34" charset="0"/>
                  </a:rPr>
                  <a:t>No auxiliary task</a:t>
                </a:r>
                <a:endParaRPr lang="en-US" sz="1600" dirty="0"/>
              </a:p>
            </p:txBody>
          </p:sp>
        </p:grpSp>
        <p:grpSp>
          <p:nvGrpSpPr>
            <p:cNvPr id="13" name="Group 12"/>
            <p:cNvGrpSpPr/>
            <p:nvPr/>
          </p:nvGrpSpPr>
          <p:grpSpPr>
            <a:xfrm>
              <a:off x="9719078" y="2236162"/>
              <a:ext cx="3205436" cy="2773409"/>
              <a:chOff x="297438" y="2236162"/>
              <a:chExt cx="3205436" cy="2773409"/>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438" y="2236162"/>
                <a:ext cx="3205436" cy="2404077"/>
              </a:xfrm>
              <a:prstGeom prst="rect">
                <a:avLst/>
              </a:prstGeom>
            </p:spPr>
          </p:pic>
          <p:sp>
            <p:nvSpPr>
              <p:cNvPr id="11" name="Rectangle 10"/>
              <p:cNvSpPr/>
              <p:nvPr/>
            </p:nvSpPr>
            <p:spPr>
              <a:xfrm>
                <a:off x="407510" y="4640239"/>
                <a:ext cx="2985293" cy="369332"/>
              </a:xfrm>
              <a:prstGeom prst="rect">
                <a:avLst/>
              </a:prstGeom>
            </p:spPr>
            <p:txBody>
              <a:bodyPr wrap="square">
                <a:spAutoFit/>
              </a:bodyPr>
              <a:lstStyle/>
              <a:p>
                <a:pPr algn="ctr"/>
                <a:r>
                  <a:rPr lang="en-US" sz="1600" dirty="0">
                    <a:latin typeface="Arial" panose="020B0604020202020204" pitchFamily="34" charset="0"/>
                  </a:rPr>
                  <a:t>Only head-pose as input</a:t>
                </a:r>
                <a:endParaRPr lang="en-US" sz="1600" dirty="0"/>
              </a:p>
            </p:txBody>
          </p:sp>
        </p:grpSp>
        <p:grpSp>
          <p:nvGrpSpPr>
            <p:cNvPr id="14" name="Group 13"/>
            <p:cNvGrpSpPr/>
            <p:nvPr/>
          </p:nvGrpSpPr>
          <p:grpSpPr>
            <a:xfrm>
              <a:off x="6359089" y="2236162"/>
              <a:ext cx="3503908" cy="2814851"/>
              <a:chOff x="9802658" y="2236162"/>
              <a:chExt cx="3503908" cy="2814851"/>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1894" y="2236162"/>
                <a:ext cx="3205436" cy="2404077"/>
              </a:xfrm>
              <a:prstGeom prst="rect">
                <a:avLst/>
              </a:prstGeom>
            </p:spPr>
          </p:pic>
          <p:sp>
            <p:nvSpPr>
              <p:cNvPr id="12" name="Rectangle 11"/>
              <p:cNvSpPr/>
              <p:nvPr/>
            </p:nvSpPr>
            <p:spPr>
              <a:xfrm>
                <a:off x="9802658" y="4681681"/>
                <a:ext cx="3503908" cy="369332"/>
              </a:xfrm>
              <a:prstGeom prst="rect">
                <a:avLst/>
              </a:prstGeom>
            </p:spPr>
            <p:txBody>
              <a:bodyPr wrap="square">
                <a:spAutoFit/>
              </a:bodyPr>
              <a:lstStyle/>
              <a:p>
                <a:pPr algn="ctr"/>
                <a:r>
                  <a:rPr lang="en-US" sz="1600" dirty="0">
                    <a:latin typeface="Arial" panose="020B0604020202020204" pitchFamily="34" charset="0"/>
                  </a:rPr>
                  <a:t>Only Facial Action Units as input</a:t>
                </a:r>
                <a:endParaRPr lang="en-US" sz="1600" dirty="0"/>
              </a:p>
            </p:txBody>
          </p:sp>
        </p:grpSp>
      </p:grpSp>
    </p:spTree>
    <p:extLst>
      <p:ext uri="{BB962C8B-B14F-4D97-AF65-F5344CB8AC3E}">
        <p14:creationId xmlns:p14="http://schemas.microsoft.com/office/powerpoint/2010/main" val="3135446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hidden="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D9EFC5A-FC8A-554F-B328-A3C01571B17A}"/>
              </a:ext>
            </a:extLst>
          </p:cNvPr>
          <p:cNvSpPr txBox="1"/>
          <p:nvPr/>
        </p:nvSpPr>
        <p:spPr>
          <a:xfrm>
            <a:off x="1512443" y="691153"/>
            <a:ext cx="9192070" cy="4585871"/>
          </a:xfrm>
          <a:prstGeom prst="rect">
            <a:avLst/>
          </a:prstGeom>
          <a:noFill/>
        </p:spPr>
        <p:txBody>
          <a:bodyPr wrap="square" rtlCol="0">
            <a:spAutoFit/>
          </a:bodyPr>
          <a:lstStyle/>
          <a:p>
            <a:pPr algn="ctr"/>
            <a:r>
              <a:rPr lang="en-US" sz="4000" b="1" u="sng" dirty="0">
                <a:latin typeface="+mj-lt"/>
              </a:rPr>
              <a:t>Instantiating EMPATHIC</a:t>
            </a:r>
          </a:p>
          <a:p>
            <a:pPr algn="ctr"/>
            <a:br>
              <a:rPr lang="en-US" sz="7200" dirty="0">
                <a:latin typeface="+mj-lt"/>
              </a:rPr>
            </a:br>
            <a:r>
              <a:rPr lang="en-US" sz="6000" dirty="0">
                <a:latin typeface="+mj-lt"/>
              </a:rPr>
              <a:t>Stage 2 (v. 1): </a:t>
            </a:r>
            <a:br>
              <a:rPr lang="en-US" sz="6000" dirty="0">
                <a:latin typeface="+mj-lt"/>
              </a:rPr>
            </a:br>
            <a:r>
              <a:rPr lang="en-US" sz="6000" dirty="0">
                <a:latin typeface="+mj-lt"/>
              </a:rPr>
              <a:t>Deploying offline in the </a:t>
            </a:r>
            <a:r>
              <a:rPr lang="en-US" sz="6000" i="1" dirty="0" err="1">
                <a:latin typeface="+mj-lt"/>
              </a:rPr>
              <a:t>Robotaxi</a:t>
            </a:r>
            <a:r>
              <a:rPr lang="en-US" sz="6000" dirty="0">
                <a:latin typeface="+mj-lt"/>
              </a:rPr>
              <a:t> training task</a:t>
            </a:r>
          </a:p>
        </p:txBody>
      </p:sp>
    </p:spTree>
    <p:extLst>
      <p:ext uri="{BB962C8B-B14F-4D97-AF65-F5344CB8AC3E}">
        <p14:creationId xmlns:p14="http://schemas.microsoft.com/office/powerpoint/2010/main" val="1268855562"/>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p:nvPr/>
        </p:nvSpPr>
        <p:spPr>
          <a:xfrm>
            <a:off x="630622" y="932931"/>
            <a:ext cx="5731489"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000000"/>
              </a:solidFill>
              <a:latin typeface="Arial"/>
              <a:ea typeface="Arial"/>
              <a:cs typeface="Arial"/>
              <a:sym typeface="Arial"/>
            </a:endParaRPr>
          </a:p>
        </p:txBody>
      </p:sp>
      <p:sp>
        <p:nvSpPr>
          <p:cNvPr id="57" name="Google Shape;57;p13"/>
          <p:cNvSpPr/>
          <p:nvPr/>
        </p:nvSpPr>
        <p:spPr>
          <a:xfrm>
            <a:off x="750612" y="3035339"/>
            <a:ext cx="1939673" cy="2179944"/>
          </a:xfrm>
          <a:prstGeom prst="roundRect">
            <a:avLst>
              <a:gd name="adj" fmla="val 10713"/>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58;p13"/>
          <p:cNvSpPr/>
          <p:nvPr/>
        </p:nvSpPr>
        <p:spPr>
          <a:xfrm>
            <a:off x="164523" y="977416"/>
            <a:ext cx="6663688" cy="461285"/>
          </a:xfrm>
          <a:prstGeom prst="rect">
            <a:avLst/>
          </a:prstGeom>
          <a:noFill/>
          <a:ln>
            <a:noFill/>
          </a:ln>
        </p:spPr>
        <p:txBody>
          <a:bodyPr spcFirstLastPara="1" wrap="square" lIns="121900" tIns="60933" rIns="121900" bIns="60933" anchor="t" anchorCtr="0">
            <a:noAutofit/>
          </a:bodyPr>
          <a:lstStyle/>
          <a:p>
            <a:pPr algn="ctr"/>
            <a:r>
              <a:rPr lang="en" sz="1333" b="1">
                <a:solidFill>
                  <a:srgbClr val="000000"/>
                </a:solidFill>
                <a:latin typeface="Calibri"/>
                <a:ea typeface="Calibri"/>
                <a:cs typeface="Calibri"/>
                <a:sym typeface="Calibri"/>
              </a:rPr>
              <a:t>1.</a:t>
            </a:r>
            <a:r>
              <a:rPr lang="en" sz="1333">
                <a:solidFill>
                  <a:srgbClr val="000000"/>
                </a:solidFill>
                <a:latin typeface="Calibri"/>
                <a:ea typeface="Calibri"/>
                <a:cs typeface="Calibri"/>
                <a:sym typeface="Calibri"/>
              </a:rPr>
              <a:t> Learning a mapping from implicit human feedback to </a:t>
            </a:r>
            <a:r>
              <a:rPr lang="en" sz="1333">
                <a:latin typeface="Calibri"/>
                <a:ea typeface="Calibri"/>
                <a:cs typeface="Calibri"/>
                <a:sym typeface="Calibri"/>
              </a:rPr>
              <a:t>task</a:t>
            </a:r>
            <a:r>
              <a:rPr lang="en" sz="1333">
                <a:solidFill>
                  <a:srgbClr val="000000"/>
                </a:solidFill>
                <a:latin typeface="Calibri"/>
                <a:ea typeface="Calibri"/>
                <a:cs typeface="Calibri"/>
                <a:sym typeface="Calibri"/>
              </a:rPr>
              <a:t> statistics</a:t>
            </a:r>
            <a:endParaRPr sz="1333">
              <a:latin typeface="Calibri"/>
              <a:ea typeface="Calibri"/>
              <a:cs typeface="Calibri"/>
              <a:sym typeface="Calibri"/>
            </a:endParaRPr>
          </a:p>
        </p:txBody>
      </p:sp>
      <p:grpSp>
        <p:nvGrpSpPr>
          <p:cNvPr id="59" name="Google Shape;59;p13"/>
          <p:cNvGrpSpPr/>
          <p:nvPr/>
        </p:nvGrpSpPr>
        <p:grpSpPr>
          <a:xfrm>
            <a:off x="526891" y="3803114"/>
            <a:ext cx="1953408" cy="585141"/>
            <a:chOff x="373269" y="3270292"/>
            <a:chExt cx="1339015" cy="401100"/>
          </a:xfrm>
        </p:grpSpPr>
        <p:sp>
          <p:nvSpPr>
            <p:cNvPr id="60" name="Google Shape;60;p13"/>
            <p:cNvSpPr/>
            <p:nvPr/>
          </p:nvSpPr>
          <p:spPr>
            <a:xfrm>
              <a:off x="373269" y="32702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solidFill>
                  <a:srgbClr val="000000"/>
                </a:solidFill>
                <a:latin typeface="Calibri"/>
                <a:ea typeface="Calibri"/>
                <a:cs typeface="Calibri"/>
                <a:sym typeface="Calibri"/>
              </a:endParaRPr>
            </a:p>
          </p:txBody>
        </p:sp>
        <p:sp>
          <p:nvSpPr>
            <p:cNvPr id="61" name="Google Shape;61;p13"/>
            <p:cNvSpPr/>
            <p:nvPr/>
          </p:nvSpPr>
          <p:spPr>
            <a:xfrm>
              <a:off x="1018083" y="34226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Action</a:t>
              </a:r>
              <a:endParaRPr sz="1333">
                <a:solidFill>
                  <a:srgbClr val="000000"/>
                </a:solidFill>
                <a:latin typeface="Calibri"/>
                <a:ea typeface="Calibri"/>
                <a:cs typeface="Calibri"/>
                <a:sym typeface="Calibri"/>
              </a:endParaRPr>
            </a:p>
          </p:txBody>
        </p:sp>
        <p:cxnSp>
          <p:nvCxnSpPr>
            <p:cNvPr id="62" name="Google Shape;62;p13"/>
            <p:cNvCxnSpPr/>
            <p:nvPr/>
          </p:nvCxnSpPr>
          <p:spPr>
            <a:xfrm>
              <a:off x="897375" y="3317612"/>
              <a:ext cx="0" cy="308100"/>
            </a:xfrm>
            <a:prstGeom prst="straightConnector1">
              <a:avLst/>
            </a:prstGeom>
            <a:noFill/>
            <a:ln w="19050" cap="flat" cmpd="sng">
              <a:solidFill>
                <a:srgbClr val="000000"/>
              </a:solidFill>
              <a:prstDash val="solid"/>
              <a:miter lim="800000"/>
              <a:headEnd type="none" w="sm" len="sm"/>
              <a:tailEnd type="triangle" w="med" len="med"/>
            </a:ln>
          </p:spPr>
        </p:cxnSp>
        <p:cxnSp>
          <p:nvCxnSpPr>
            <p:cNvPr id="63" name="Google Shape;63;p13"/>
            <p:cNvCxnSpPr/>
            <p:nvPr/>
          </p:nvCxnSpPr>
          <p:spPr>
            <a:xfrm rot="10800000">
              <a:off x="1151950" y="3319700"/>
              <a:ext cx="0" cy="303900"/>
            </a:xfrm>
            <a:prstGeom prst="straightConnector1">
              <a:avLst/>
            </a:prstGeom>
            <a:noFill/>
            <a:ln w="19050" cap="flat" cmpd="sng">
              <a:solidFill>
                <a:srgbClr val="000000"/>
              </a:solidFill>
              <a:prstDash val="solid"/>
              <a:miter lim="800000"/>
              <a:headEnd type="none" w="sm" len="sm"/>
              <a:tailEnd type="triangle" w="med" len="med"/>
            </a:ln>
          </p:spPr>
        </p:cxnSp>
      </p:grpSp>
      <p:sp>
        <p:nvSpPr>
          <p:cNvPr id="64" name="Google Shape;64;p13"/>
          <p:cNvSpPr/>
          <p:nvPr/>
        </p:nvSpPr>
        <p:spPr>
          <a:xfrm>
            <a:off x="2459428" y="4250292"/>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latin typeface="Calibri"/>
              <a:ea typeface="Calibri"/>
              <a:cs typeface="Calibri"/>
              <a:sym typeface="Calibri"/>
            </a:endParaRPr>
          </a:p>
          <a:p>
            <a:pPr algn="ctr"/>
            <a:r>
              <a:rPr lang="en" sz="1333">
                <a:latin typeface="Calibri"/>
                <a:ea typeface="Calibri"/>
                <a:cs typeface="Calibri"/>
                <a:sym typeface="Calibri"/>
              </a:rPr>
              <a:t>Action</a:t>
            </a:r>
            <a:endParaRPr sz="1333">
              <a:latin typeface="Calibri"/>
              <a:ea typeface="Calibri"/>
              <a:cs typeface="Calibri"/>
              <a:sym typeface="Calibri"/>
            </a:endParaRPr>
          </a:p>
        </p:txBody>
      </p:sp>
      <p:cxnSp>
        <p:nvCxnSpPr>
          <p:cNvPr id="65" name="Google Shape;65;p13"/>
          <p:cNvCxnSpPr/>
          <p:nvPr/>
        </p:nvCxnSpPr>
        <p:spPr>
          <a:xfrm rot="10800000">
            <a:off x="2684395" y="4773894"/>
            <a:ext cx="712497" cy="0"/>
          </a:xfrm>
          <a:prstGeom prst="straightConnector1">
            <a:avLst/>
          </a:prstGeom>
          <a:noFill/>
          <a:ln w="19050" cap="flat" cmpd="sng">
            <a:solidFill>
              <a:srgbClr val="000000"/>
            </a:solidFill>
            <a:prstDash val="solid"/>
            <a:miter lim="800000"/>
            <a:headEnd type="triangle" w="med" len="med"/>
            <a:tailEnd type="none" w="sm" len="sm"/>
          </a:ln>
        </p:spPr>
      </p:cxnSp>
      <p:sp>
        <p:nvSpPr>
          <p:cNvPr id="66" name="Google Shape;66;p13"/>
          <p:cNvSpPr/>
          <p:nvPr/>
        </p:nvSpPr>
        <p:spPr>
          <a:xfrm>
            <a:off x="2986921" y="2689338"/>
            <a:ext cx="1308142" cy="671796"/>
          </a:xfrm>
          <a:prstGeom prst="rect">
            <a:avLst/>
          </a:prstGeom>
          <a:no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t>
            </a:r>
            <a:r>
              <a:rPr lang="en" sz="1333">
                <a:solidFill>
                  <a:srgbClr val="000000"/>
                </a:solidFill>
                <a:latin typeface="Calibri"/>
                <a:ea typeface="Calibri"/>
                <a:cs typeface="Calibri"/>
                <a:sym typeface="Calibri"/>
              </a:rPr>
              <a:t>ask </a:t>
            </a:r>
            <a:r>
              <a:rPr lang="en" sz="1333">
                <a:latin typeface="Calibri"/>
                <a:ea typeface="Calibri"/>
                <a:cs typeface="Calibri"/>
                <a:sym typeface="Calibri"/>
              </a:rPr>
              <a:t>Specification</a:t>
            </a:r>
            <a:r>
              <a:rPr lang="en" sz="1333">
                <a:solidFill>
                  <a:srgbClr val="000000"/>
                </a:solidFill>
                <a:latin typeface="Calibri"/>
                <a:ea typeface="Calibri"/>
                <a:cs typeface="Calibri"/>
                <a:sym typeface="Calibri"/>
              </a:rPr>
              <a:t> </a:t>
            </a:r>
            <a:endParaRPr sz="1333">
              <a:solidFill>
                <a:srgbClr val="000000"/>
              </a:solidFill>
              <a:latin typeface="Calibri"/>
              <a:ea typeface="Calibri"/>
              <a:cs typeface="Calibri"/>
              <a:sym typeface="Calibri"/>
            </a:endParaRPr>
          </a:p>
        </p:txBody>
      </p:sp>
      <p:grpSp>
        <p:nvGrpSpPr>
          <p:cNvPr id="67" name="Google Shape;67;p13"/>
          <p:cNvGrpSpPr/>
          <p:nvPr/>
        </p:nvGrpSpPr>
        <p:grpSpPr>
          <a:xfrm>
            <a:off x="1475228" y="2656638"/>
            <a:ext cx="885807" cy="373317"/>
            <a:chOff x="1023332" y="2560610"/>
            <a:chExt cx="607200" cy="255900"/>
          </a:xfrm>
        </p:grpSpPr>
        <p:sp>
          <p:nvSpPr>
            <p:cNvPr id="68" name="Google Shape;68;p13"/>
            <p:cNvSpPr/>
            <p:nvPr/>
          </p:nvSpPr>
          <p:spPr>
            <a:xfrm>
              <a:off x="1023332" y="2592240"/>
              <a:ext cx="607200" cy="170700"/>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Display</a:t>
              </a:r>
              <a:endParaRPr sz="1333">
                <a:solidFill>
                  <a:srgbClr val="000000"/>
                </a:solidFill>
                <a:latin typeface="Calibri"/>
                <a:ea typeface="Calibri"/>
                <a:cs typeface="Calibri"/>
                <a:sym typeface="Calibri"/>
              </a:endParaRPr>
            </a:p>
          </p:txBody>
        </p:sp>
        <p:cxnSp>
          <p:nvCxnSpPr>
            <p:cNvPr id="69" name="Google Shape;69;p13"/>
            <p:cNvCxnSpPr>
              <a:stCxn id="70" idx="0"/>
            </p:cNvCxnSpPr>
            <p:nvPr/>
          </p:nvCxnSpPr>
          <p:spPr>
            <a:xfrm rot="10800000">
              <a:off x="1042775" y="2560610"/>
              <a:ext cx="0" cy="255900"/>
            </a:xfrm>
            <a:prstGeom prst="straightConnector1">
              <a:avLst/>
            </a:prstGeom>
            <a:noFill/>
            <a:ln w="19050" cap="flat" cmpd="sng">
              <a:solidFill>
                <a:srgbClr val="000000"/>
              </a:solidFill>
              <a:prstDash val="solid"/>
              <a:miter lim="800000"/>
              <a:headEnd type="none" w="sm" len="sm"/>
              <a:tailEnd type="triangle" w="med" len="med"/>
            </a:ln>
          </p:spPr>
        </p:cxnSp>
      </p:grpSp>
      <p:cxnSp>
        <p:nvCxnSpPr>
          <p:cNvPr id="71" name="Google Shape;71;p13"/>
          <p:cNvCxnSpPr/>
          <p:nvPr/>
        </p:nvCxnSpPr>
        <p:spPr>
          <a:xfrm rot="10800000">
            <a:off x="3033186" y="1996863"/>
            <a:ext cx="1543161" cy="0"/>
          </a:xfrm>
          <a:prstGeom prst="straightConnector1">
            <a:avLst/>
          </a:prstGeom>
          <a:noFill/>
          <a:ln w="19050" cap="flat" cmpd="sng">
            <a:solidFill>
              <a:srgbClr val="000000"/>
            </a:solidFill>
            <a:prstDash val="solid"/>
            <a:miter lim="800000"/>
            <a:headEnd type="triangle" w="med" len="med"/>
            <a:tailEnd type="diamond" w="sm" len="sm"/>
          </a:ln>
        </p:spPr>
      </p:cxnSp>
      <p:sp>
        <p:nvSpPr>
          <p:cNvPr id="72" name="Google Shape;72;p13"/>
          <p:cNvSpPr/>
          <p:nvPr/>
        </p:nvSpPr>
        <p:spPr>
          <a:xfrm>
            <a:off x="2241802"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Reactions</a:t>
            </a:r>
            <a:r>
              <a:rPr lang="en" sz="1333">
                <a:latin typeface="Calibri"/>
                <a:ea typeface="Calibri"/>
                <a:cs typeface="Calibri"/>
                <a:sym typeface="Calibri"/>
              </a:rPr>
              <a:t> </a:t>
            </a:r>
            <a:endParaRPr sz="1333">
              <a:latin typeface="Calibri"/>
              <a:ea typeface="Calibri"/>
              <a:cs typeface="Calibri"/>
              <a:sym typeface="Calibri"/>
            </a:endParaRPr>
          </a:p>
          <a:p>
            <a:pPr algn="ctr">
              <a:buClr>
                <a:srgbClr val="000000"/>
              </a:buClr>
              <a:buSzPts val="1100"/>
            </a:pPr>
            <a:r>
              <a:rPr lang="en" sz="1333">
                <a:solidFill>
                  <a:srgbClr val="000000"/>
                </a:solidFill>
                <a:latin typeface="Calibri"/>
                <a:ea typeface="Calibri"/>
                <a:cs typeface="Calibri"/>
                <a:sym typeface="Calibri"/>
              </a:rPr>
              <a:t>(implicit feedback)</a:t>
            </a:r>
            <a:endParaRPr sz="1333">
              <a:latin typeface="Calibri"/>
              <a:ea typeface="Calibri"/>
              <a:cs typeface="Calibri"/>
              <a:sym typeface="Calibri"/>
            </a:endParaRPr>
          </a:p>
        </p:txBody>
      </p:sp>
      <p:sp>
        <p:nvSpPr>
          <p:cNvPr id="73" name="Google Shape;73;p13"/>
          <p:cNvSpPr/>
          <p:nvPr/>
        </p:nvSpPr>
        <p:spPr>
          <a:xfrm>
            <a:off x="582992" y="2009609"/>
            <a:ext cx="121492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Human</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Observer</a:t>
            </a:r>
            <a:endParaRPr sz="1333">
              <a:latin typeface="Calibri"/>
              <a:ea typeface="Calibri"/>
              <a:cs typeface="Calibri"/>
              <a:sym typeface="Calibri"/>
            </a:endParaRPr>
          </a:p>
        </p:txBody>
      </p:sp>
      <p:sp>
        <p:nvSpPr>
          <p:cNvPr id="75" name="Google Shape;75;p13"/>
          <p:cNvSpPr/>
          <p:nvPr/>
        </p:nvSpPr>
        <p:spPr>
          <a:xfrm>
            <a:off x="6079826" y="3138697"/>
            <a:ext cx="2318242" cy="585141"/>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333" b="1">
                <a:solidFill>
                  <a:srgbClr val="000000"/>
                </a:solidFill>
                <a:latin typeface="Calibri"/>
                <a:ea typeface="Calibri"/>
                <a:cs typeface="Calibri"/>
                <a:sym typeface="Calibri"/>
              </a:rPr>
              <a:t>Mapping of </a:t>
            </a:r>
            <a:r>
              <a:rPr lang="en" sz="1333" b="1">
                <a:latin typeface="Calibri"/>
                <a:ea typeface="Calibri"/>
                <a:cs typeface="Calibri"/>
                <a:sym typeface="Calibri"/>
              </a:rPr>
              <a:t>reaction features</a:t>
            </a:r>
            <a:r>
              <a:rPr lang="en" sz="1333" b="1">
                <a:solidFill>
                  <a:srgbClr val="000000"/>
                </a:solidFill>
                <a:latin typeface="Calibri"/>
                <a:ea typeface="Calibri"/>
                <a:cs typeface="Calibri"/>
                <a:sym typeface="Calibri"/>
              </a:rPr>
              <a:t> </a:t>
            </a:r>
            <a:r>
              <a:rPr lang="en" sz="1333" b="1">
                <a:latin typeface="Calibri"/>
                <a:ea typeface="Calibri"/>
                <a:cs typeface="Calibri"/>
                <a:sym typeface="Calibri"/>
              </a:rPr>
              <a:t>to task </a:t>
            </a:r>
            <a:r>
              <a:rPr lang="en" sz="1333" b="1">
                <a:solidFill>
                  <a:srgbClr val="000000"/>
                </a:solidFill>
                <a:latin typeface="Calibri"/>
                <a:ea typeface="Calibri"/>
                <a:cs typeface="Calibri"/>
                <a:sym typeface="Calibri"/>
              </a:rPr>
              <a:t>statistic(s)</a:t>
            </a:r>
            <a:endParaRPr sz="1333" b="1">
              <a:latin typeface="Calibri"/>
              <a:ea typeface="Calibri"/>
              <a:cs typeface="Calibri"/>
              <a:sym typeface="Calibri"/>
            </a:endParaRPr>
          </a:p>
        </p:txBody>
      </p:sp>
      <p:grpSp>
        <p:nvGrpSpPr>
          <p:cNvPr id="87" name="Google Shape;87;p13"/>
          <p:cNvGrpSpPr/>
          <p:nvPr/>
        </p:nvGrpSpPr>
        <p:grpSpPr>
          <a:xfrm>
            <a:off x="1475221" y="1323335"/>
            <a:ext cx="664915" cy="1370068"/>
            <a:chOff x="692725" y="1198875"/>
            <a:chExt cx="389425" cy="832800"/>
          </a:xfrm>
        </p:grpSpPr>
        <p:pic>
          <p:nvPicPr>
            <p:cNvPr id="88" name="Google Shape;88;p13"/>
            <p:cNvPicPr preferRelativeResize="0"/>
            <p:nvPr/>
          </p:nvPicPr>
          <p:blipFill rotWithShape="1">
            <a:blip r:embed="rId3">
              <a:alphaModFix/>
            </a:blip>
            <a:srcRect l="27089" r="26149"/>
            <a:stretch/>
          </p:blipFill>
          <p:spPr>
            <a:xfrm>
              <a:off x="692725" y="1198875"/>
              <a:ext cx="389425" cy="832800"/>
            </a:xfrm>
            <a:prstGeom prst="rect">
              <a:avLst/>
            </a:prstGeom>
            <a:noFill/>
            <a:ln>
              <a:noFill/>
            </a:ln>
          </p:spPr>
        </p:pic>
        <p:pic>
          <p:nvPicPr>
            <p:cNvPr id="89" name="Google Shape;89;p13"/>
            <p:cNvPicPr preferRelativeResize="0"/>
            <p:nvPr/>
          </p:nvPicPr>
          <p:blipFill rotWithShape="1">
            <a:blip r:embed="rId4">
              <a:alphaModFix/>
            </a:blip>
            <a:srcRect l="39537" t="41565" r="39919" b="50357"/>
            <a:stretch/>
          </p:blipFill>
          <p:spPr>
            <a:xfrm>
              <a:off x="849225" y="1361075"/>
              <a:ext cx="80000" cy="32775"/>
            </a:xfrm>
            <a:prstGeom prst="rect">
              <a:avLst/>
            </a:prstGeom>
            <a:noFill/>
            <a:ln>
              <a:noFill/>
            </a:ln>
          </p:spPr>
        </p:pic>
      </p:grpSp>
      <p:sp>
        <p:nvSpPr>
          <p:cNvPr id="90" name="Google Shape;90;p13"/>
          <p:cNvSpPr/>
          <p:nvPr/>
        </p:nvSpPr>
        <p:spPr>
          <a:xfrm>
            <a:off x="1402093" y="4419558"/>
            <a:ext cx="1431122" cy="585141"/>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Agent</a:t>
            </a:r>
            <a:endParaRPr sz="1333" dirty="0">
              <a:latin typeface="Calibri"/>
              <a:ea typeface="Calibri"/>
              <a:cs typeface="Calibri"/>
              <a:sym typeface="Calibri"/>
            </a:endParaRPr>
          </a:p>
        </p:txBody>
      </p:sp>
      <p:sp>
        <p:nvSpPr>
          <p:cNvPr id="92" name="Google Shape;92;p13"/>
          <p:cNvSpPr/>
          <p:nvPr/>
        </p:nvSpPr>
        <p:spPr>
          <a:xfrm>
            <a:off x="690204" y="3500031"/>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Environment</a:t>
            </a:r>
            <a:endParaRPr sz="1333">
              <a:solidFill>
                <a:srgbClr val="000000"/>
              </a:solidFill>
              <a:latin typeface="Calibri"/>
              <a:ea typeface="Calibri"/>
              <a:cs typeface="Calibri"/>
              <a:sym typeface="Calibri"/>
            </a:endParaRPr>
          </a:p>
        </p:txBody>
      </p:sp>
      <p:pic>
        <p:nvPicPr>
          <p:cNvPr id="70" name="Google Shape;70;p13"/>
          <p:cNvPicPr preferRelativeResize="0"/>
          <p:nvPr/>
        </p:nvPicPr>
        <p:blipFill>
          <a:blip r:embed="rId5">
            <a:alphaModFix/>
          </a:blip>
          <a:stretch>
            <a:fillRect/>
          </a:stretch>
        </p:blipFill>
        <p:spPr>
          <a:xfrm>
            <a:off x="1171142" y="3029957"/>
            <a:ext cx="664903" cy="664873"/>
          </a:xfrm>
          <a:prstGeom prst="rect">
            <a:avLst/>
          </a:prstGeom>
          <a:noFill/>
          <a:ln>
            <a:noFill/>
          </a:ln>
        </p:spPr>
      </p:pic>
      <p:sp>
        <p:nvSpPr>
          <p:cNvPr id="100" name="Google Shape;100;p13"/>
          <p:cNvSpPr/>
          <p:nvPr/>
        </p:nvSpPr>
        <p:spPr>
          <a:xfrm>
            <a:off x="4034241" y="3796452"/>
            <a:ext cx="1626752" cy="33042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000000"/>
                </a:solidFill>
                <a:latin typeface="Calibri"/>
                <a:ea typeface="Calibri"/>
                <a:cs typeface="Calibri"/>
                <a:sym typeface="Calibri"/>
              </a:rPr>
              <a:t>Dataset </a:t>
            </a:r>
            <a:r>
              <a:rPr lang="en" sz="1333" dirty="0">
                <a:latin typeface="Calibri"/>
                <a:ea typeface="Calibri"/>
                <a:cs typeface="Calibri"/>
                <a:sym typeface="Calibri"/>
              </a:rPr>
              <a:t>St</a:t>
            </a:r>
            <a:r>
              <a:rPr lang="en" sz="1333" dirty="0">
                <a:solidFill>
                  <a:srgbClr val="000000"/>
                </a:solidFill>
                <a:latin typeface="Calibri"/>
                <a:ea typeface="Calibri"/>
                <a:cs typeface="Calibri"/>
                <a:sym typeface="Calibri"/>
              </a:rPr>
              <a:t>ore</a:t>
            </a:r>
            <a:endParaRPr sz="1333" dirty="0">
              <a:solidFill>
                <a:srgbClr val="000000"/>
              </a:solidFill>
              <a:latin typeface="Calibri"/>
              <a:ea typeface="Calibri"/>
              <a:cs typeface="Calibri"/>
              <a:sym typeface="Calibri"/>
            </a:endParaRPr>
          </a:p>
        </p:txBody>
      </p:sp>
      <p:pic>
        <p:nvPicPr>
          <p:cNvPr id="101" name="Google Shape;101;p13"/>
          <p:cNvPicPr preferRelativeResize="0"/>
          <p:nvPr/>
        </p:nvPicPr>
        <p:blipFill>
          <a:blip r:embed="rId6">
            <a:alphaModFix/>
          </a:blip>
          <a:stretch>
            <a:fillRect/>
          </a:stretch>
        </p:blipFill>
        <p:spPr>
          <a:xfrm>
            <a:off x="4356371" y="3012198"/>
            <a:ext cx="838103" cy="838103"/>
          </a:xfrm>
          <a:prstGeom prst="rect">
            <a:avLst/>
          </a:prstGeom>
          <a:noFill/>
          <a:ln>
            <a:noFill/>
          </a:ln>
        </p:spPr>
      </p:pic>
      <p:cxnSp>
        <p:nvCxnSpPr>
          <p:cNvPr id="102" name="Google Shape;102;p13"/>
          <p:cNvCxnSpPr>
            <a:endCxn id="101" idx="0"/>
          </p:cNvCxnSpPr>
          <p:nvPr/>
        </p:nvCxnSpPr>
        <p:spPr>
          <a:xfrm flipH="1">
            <a:off x="4775423" y="2487891"/>
            <a:ext cx="1217985" cy="524307"/>
          </a:xfrm>
          <a:prstGeom prst="bentConnector2">
            <a:avLst/>
          </a:prstGeom>
          <a:noFill/>
          <a:ln w="19050" cap="flat" cmpd="sng">
            <a:solidFill>
              <a:srgbClr val="000000"/>
            </a:solidFill>
            <a:prstDash val="solid"/>
            <a:round/>
            <a:headEnd type="none" w="med" len="med"/>
            <a:tailEnd type="triangle" w="med" len="med"/>
          </a:ln>
        </p:spPr>
      </p:cxnSp>
      <p:cxnSp>
        <p:nvCxnSpPr>
          <p:cNvPr id="103" name="Google Shape;103;p13"/>
          <p:cNvCxnSpPr/>
          <p:nvPr/>
        </p:nvCxnSpPr>
        <p:spPr>
          <a:xfrm rot="10800000">
            <a:off x="5993426" y="2114701"/>
            <a:ext cx="0" cy="380320"/>
          </a:xfrm>
          <a:prstGeom prst="straightConnector1">
            <a:avLst/>
          </a:prstGeom>
          <a:noFill/>
          <a:ln w="19050" cap="flat" cmpd="sng">
            <a:solidFill>
              <a:srgbClr val="000000"/>
            </a:solidFill>
            <a:prstDash val="solid"/>
            <a:round/>
            <a:headEnd type="none" w="med" len="med"/>
            <a:tailEnd type="none" w="med" len="med"/>
          </a:ln>
        </p:spPr>
      </p:cxnSp>
      <p:cxnSp>
        <p:nvCxnSpPr>
          <p:cNvPr id="106" name="Google Shape;106;p13"/>
          <p:cNvCxnSpPr/>
          <p:nvPr/>
        </p:nvCxnSpPr>
        <p:spPr>
          <a:xfrm rot="16200000">
            <a:off x="4226334" y="4232353"/>
            <a:ext cx="664793" cy="393011"/>
          </a:xfrm>
          <a:prstGeom prst="bentConnector3">
            <a:avLst>
              <a:gd name="adj1" fmla="val 0"/>
            </a:avLst>
          </a:prstGeom>
          <a:noFill/>
          <a:ln w="19050" cap="flat" cmpd="sng">
            <a:solidFill>
              <a:srgbClr val="000000"/>
            </a:solidFill>
            <a:prstDash val="solid"/>
            <a:round/>
            <a:headEnd type="none" w="med" len="med"/>
            <a:tailEnd type="triangle" w="med" len="med"/>
          </a:ln>
        </p:spPr>
      </p:cxnSp>
      <p:cxnSp>
        <p:nvCxnSpPr>
          <p:cNvPr id="107" name="Google Shape;107;p13"/>
          <p:cNvCxnSpPr>
            <a:stCxn id="75" idx="1"/>
            <a:endCxn id="101" idx="3"/>
          </p:cNvCxnSpPr>
          <p:nvPr/>
        </p:nvCxnSpPr>
        <p:spPr>
          <a:xfrm rot="10800000">
            <a:off x="5194456" y="3431267"/>
            <a:ext cx="885370" cy="0"/>
          </a:xfrm>
          <a:prstGeom prst="straightConnector1">
            <a:avLst/>
          </a:prstGeom>
          <a:noFill/>
          <a:ln w="19050" cap="flat" cmpd="sng">
            <a:solidFill>
              <a:srgbClr val="000000"/>
            </a:solidFill>
            <a:prstDash val="solid"/>
            <a:miter lim="800000"/>
            <a:headEnd type="triangle" w="med" len="med"/>
            <a:tailEnd type="diamond" w="sm" len="sm"/>
          </a:ln>
        </p:spPr>
      </p:cxnSp>
      <p:cxnSp>
        <p:nvCxnSpPr>
          <p:cNvPr id="108" name="Google Shape;108;p13"/>
          <p:cNvCxnSpPr>
            <a:stCxn id="66" idx="1"/>
            <a:endCxn id="88" idx="3"/>
          </p:cNvCxnSpPr>
          <p:nvPr/>
        </p:nvCxnSpPr>
        <p:spPr>
          <a:xfrm rot="10800000">
            <a:off x="2140065" y="2008570"/>
            <a:ext cx="846856" cy="1016665"/>
          </a:xfrm>
          <a:prstGeom prst="bentConnector3">
            <a:avLst>
              <a:gd name="adj1" fmla="val 31927"/>
            </a:avLst>
          </a:prstGeom>
          <a:noFill/>
          <a:ln w="19050" cap="flat" cmpd="sng">
            <a:solidFill>
              <a:srgbClr val="000000"/>
            </a:solidFill>
            <a:prstDash val="dash"/>
            <a:round/>
            <a:headEnd type="none" w="med" len="med"/>
            <a:tailEnd type="triangle" w="med" len="med"/>
          </a:ln>
        </p:spPr>
      </p:cxnSp>
      <p:sp>
        <p:nvSpPr>
          <p:cNvPr id="109" name="Google Shape;109;p13"/>
          <p:cNvSpPr/>
          <p:nvPr/>
        </p:nvSpPr>
        <p:spPr>
          <a:xfrm>
            <a:off x="4678613" y="4360200"/>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Task</a:t>
            </a:r>
            <a:r>
              <a:rPr lang="en" sz="1333">
                <a:solidFill>
                  <a:srgbClr val="000000"/>
                </a:solidFill>
                <a:latin typeface="Calibri"/>
                <a:ea typeface="Calibri"/>
                <a:cs typeface="Calibri"/>
                <a:sym typeface="Calibri"/>
              </a:rPr>
              <a:t> statistics</a:t>
            </a:r>
            <a:endParaRPr sz="1333">
              <a:solidFill>
                <a:srgbClr val="000000"/>
              </a:solidFill>
              <a:latin typeface="Calibri"/>
              <a:ea typeface="Calibri"/>
              <a:cs typeface="Calibri"/>
              <a:sym typeface="Calibri"/>
            </a:endParaRPr>
          </a:p>
        </p:txBody>
      </p:sp>
      <p:cxnSp>
        <p:nvCxnSpPr>
          <p:cNvPr id="110" name="Google Shape;110;p13"/>
          <p:cNvCxnSpPr/>
          <p:nvPr/>
        </p:nvCxnSpPr>
        <p:spPr>
          <a:xfrm rot="10800000">
            <a:off x="3752156" y="3378932"/>
            <a:ext cx="0" cy="642911"/>
          </a:xfrm>
          <a:prstGeom prst="straightConnector1">
            <a:avLst/>
          </a:prstGeom>
          <a:noFill/>
          <a:ln w="19050" cap="flat" cmpd="sng">
            <a:solidFill>
              <a:srgbClr val="000000"/>
            </a:solidFill>
            <a:prstDash val="solid"/>
            <a:miter lim="800000"/>
            <a:headEnd type="triangle" w="med" len="med"/>
            <a:tailEnd type="none" w="sm" len="sm"/>
          </a:ln>
        </p:spPr>
      </p:cxnSp>
      <p:sp>
        <p:nvSpPr>
          <p:cNvPr id="111" name="Google Shape;111;p13"/>
          <p:cNvSpPr/>
          <p:nvPr/>
        </p:nvSpPr>
        <p:spPr>
          <a:xfrm>
            <a:off x="2830100" y="3468598"/>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Reward</a:t>
            </a:r>
            <a:endParaRPr sz="1333">
              <a:solidFill>
                <a:srgbClr val="000000"/>
              </a:solidFill>
              <a:latin typeface="Calibri"/>
              <a:ea typeface="Calibri"/>
              <a:cs typeface="Calibri"/>
              <a:sym typeface="Calibri"/>
            </a:endParaRPr>
          </a:p>
        </p:txBody>
      </p:sp>
      <p:grpSp>
        <p:nvGrpSpPr>
          <p:cNvPr id="113" name="Google Shape;113;p13"/>
          <p:cNvGrpSpPr/>
          <p:nvPr/>
        </p:nvGrpSpPr>
        <p:grpSpPr>
          <a:xfrm>
            <a:off x="1020035" y="4329257"/>
            <a:ext cx="885807" cy="885808"/>
            <a:chOff x="974775" y="3173750"/>
            <a:chExt cx="607200" cy="607200"/>
          </a:xfrm>
        </p:grpSpPr>
        <p:pic>
          <p:nvPicPr>
            <p:cNvPr id="114" name="Google Shape;114;p13"/>
            <p:cNvPicPr preferRelativeResize="0"/>
            <p:nvPr/>
          </p:nvPicPr>
          <p:blipFill>
            <a:blip r:embed="rId7">
              <a:alphaModFix/>
            </a:blip>
            <a:stretch>
              <a:fillRect/>
            </a:stretch>
          </p:blipFill>
          <p:spPr>
            <a:xfrm>
              <a:off x="974775" y="3173750"/>
              <a:ext cx="607200" cy="607200"/>
            </a:xfrm>
            <a:prstGeom prst="rect">
              <a:avLst/>
            </a:prstGeom>
            <a:noFill/>
            <a:ln>
              <a:noFill/>
            </a:ln>
          </p:spPr>
        </p:pic>
        <p:pic>
          <p:nvPicPr>
            <p:cNvPr id="115" name="Google Shape;115;p13"/>
            <p:cNvPicPr preferRelativeResize="0"/>
            <p:nvPr/>
          </p:nvPicPr>
          <p:blipFill rotWithShape="1">
            <a:blip r:embed="rId8">
              <a:alphaModFix/>
            </a:blip>
            <a:srcRect l="38786" t="9514" r="38902" b="81601"/>
            <a:stretch/>
          </p:blipFill>
          <p:spPr>
            <a:xfrm>
              <a:off x="1203975" y="3243900"/>
              <a:ext cx="148800" cy="59250"/>
            </a:xfrm>
            <a:prstGeom prst="rect">
              <a:avLst/>
            </a:prstGeom>
            <a:noFill/>
            <a:ln>
              <a:noFill/>
            </a:ln>
          </p:spPr>
        </p:pic>
      </p:grpSp>
      <p:sp>
        <p:nvSpPr>
          <p:cNvPr id="118" name="Google Shape;118;p13"/>
          <p:cNvSpPr/>
          <p:nvPr/>
        </p:nvSpPr>
        <p:spPr>
          <a:xfrm>
            <a:off x="2720610" y="4699765"/>
            <a:ext cx="2253907" cy="7571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Task </a:t>
            </a:r>
            <a:r>
              <a:rPr lang="en" sz="1333">
                <a:solidFill>
                  <a:srgbClr val="000000"/>
                </a:solidFill>
                <a:latin typeface="Calibri"/>
                <a:ea typeface="Calibri"/>
                <a:cs typeface="Calibri"/>
                <a:sym typeface="Calibri"/>
              </a:rPr>
              <a:t>statistic tables</a:t>
            </a:r>
            <a:endParaRPr sz="1333">
              <a:solidFill>
                <a:srgbClr val="000000"/>
              </a:solidFill>
              <a:latin typeface="Calibri"/>
              <a:ea typeface="Calibri"/>
              <a:cs typeface="Calibri"/>
              <a:sym typeface="Calibri"/>
            </a:endParaRPr>
          </a:p>
        </p:txBody>
      </p:sp>
      <p:pic>
        <p:nvPicPr>
          <p:cNvPr id="119" name="Google Shape;119;p13"/>
          <p:cNvPicPr preferRelativeResize="0"/>
          <p:nvPr/>
        </p:nvPicPr>
        <p:blipFill>
          <a:blip r:embed="rId9">
            <a:alphaModFix/>
          </a:blip>
          <a:stretch>
            <a:fillRect/>
          </a:stretch>
        </p:blipFill>
        <p:spPr>
          <a:xfrm>
            <a:off x="3349280" y="4056480"/>
            <a:ext cx="996533" cy="899468"/>
          </a:xfrm>
          <a:prstGeom prst="rect">
            <a:avLst/>
          </a:prstGeom>
          <a:noFill/>
          <a:ln>
            <a:noFill/>
          </a:ln>
        </p:spPr>
      </p:pic>
      <p:cxnSp>
        <p:nvCxnSpPr>
          <p:cNvPr id="120" name="Google Shape;120;p13"/>
          <p:cNvCxnSpPr/>
          <p:nvPr/>
        </p:nvCxnSpPr>
        <p:spPr>
          <a:xfrm>
            <a:off x="4803997" y="2757830"/>
            <a:ext cx="538749" cy="0"/>
          </a:xfrm>
          <a:prstGeom prst="straightConnector1">
            <a:avLst/>
          </a:prstGeom>
          <a:noFill/>
          <a:ln w="9525" cap="flat" cmpd="sng">
            <a:solidFill>
              <a:srgbClr val="000000"/>
            </a:solidFill>
            <a:prstDash val="dot"/>
            <a:round/>
            <a:headEnd type="none" w="med" len="med"/>
            <a:tailEnd type="none" w="med" len="med"/>
          </a:ln>
        </p:spPr>
      </p:cxnSp>
      <p:sp>
        <p:nvSpPr>
          <p:cNvPr id="122" name="Google Shape;122;p13"/>
          <p:cNvSpPr/>
          <p:nvPr/>
        </p:nvSpPr>
        <p:spPr>
          <a:xfrm>
            <a:off x="5084022" y="1579708"/>
            <a:ext cx="2531816" cy="566322"/>
          </a:xfrm>
          <a:prstGeom prst="rect">
            <a:avLst/>
          </a:prstGeom>
          <a:solidFill>
            <a:srgbClr val="EFEFEF"/>
          </a:solid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Multi-modal </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a:t>
            </a:r>
            <a:r>
              <a:rPr lang="en" sz="1333">
                <a:latin typeface="Calibri"/>
                <a:ea typeface="Calibri"/>
                <a:cs typeface="Calibri"/>
                <a:sym typeface="Calibri"/>
              </a:rPr>
              <a:t>F</a:t>
            </a:r>
            <a:r>
              <a:rPr lang="en" sz="1333">
                <a:solidFill>
                  <a:srgbClr val="000000"/>
                </a:solidFill>
                <a:latin typeface="Calibri"/>
                <a:ea typeface="Calibri"/>
                <a:cs typeface="Calibri"/>
                <a:sym typeface="Calibri"/>
              </a:rPr>
              <a:t>eature </a:t>
            </a:r>
            <a:r>
              <a:rPr lang="en" sz="1333">
                <a:latin typeface="Calibri"/>
                <a:ea typeface="Calibri"/>
                <a:cs typeface="Calibri"/>
                <a:sym typeface="Calibri"/>
              </a:rPr>
              <a:t>E</a:t>
            </a:r>
            <a:r>
              <a:rPr lang="en" sz="1333">
                <a:solidFill>
                  <a:srgbClr val="000000"/>
                </a:solidFill>
                <a:latin typeface="Calibri"/>
                <a:ea typeface="Calibri"/>
                <a:cs typeface="Calibri"/>
                <a:sym typeface="Calibri"/>
              </a:rPr>
              <a:t>xtraction </a:t>
            </a:r>
            <a:endParaRPr sz="1333">
              <a:solidFill>
                <a:srgbClr val="000000"/>
              </a:solidFill>
              <a:latin typeface="Calibri"/>
              <a:ea typeface="Calibri"/>
              <a:cs typeface="Calibri"/>
              <a:sym typeface="Calibri"/>
            </a:endParaRPr>
          </a:p>
        </p:txBody>
      </p:sp>
      <p:sp>
        <p:nvSpPr>
          <p:cNvPr id="123" name="Google Shape;123;p13"/>
          <p:cNvSpPr/>
          <p:nvPr/>
        </p:nvSpPr>
        <p:spPr>
          <a:xfrm>
            <a:off x="5036394" y="3461481"/>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Model</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Training</a:t>
            </a:r>
            <a:endParaRPr sz="1333">
              <a:latin typeface="Calibri"/>
              <a:ea typeface="Calibri"/>
              <a:cs typeface="Calibri"/>
              <a:sym typeface="Calibri"/>
            </a:endParaRPr>
          </a:p>
        </p:txBody>
      </p:sp>
      <p:sp>
        <p:nvSpPr>
          <p:cNvPr id="128" name="Google Shape;128;p13"/>
          <p:cNvSpPr/>
          <p:nvPr/>
        </p:nvSpPr>
        <p:spPr>
          <a:xfrm>
            <a:off x="2583352" y="2229512"/>
            <a:ext cx="1217985"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Incentivize</a:t>
            </a:r>
            <a:endParaRPr sz="1333">
              <a:solidFill>
                <a:srgbClr val="000000"/>
              </a:solidFill>
              <a:latin typeface="Calibri"/>
              <a:ea typeface="Calibri"/>
              <a:cs typeface="Calibri"/>
              <a:sym typeface="Calibri"/>
            </a:endParaRPr>
          </a:p>
        </p:txBody>
      </p:sp>
      <p:grpSp>
        <p:nvGrpSpPr>
          <p:cNvPr id="125" name="Google Shape;125;p13"/>
          <p:cNvGrpSpPr/>
          <p:nvPr/>
        </p:nvGrpSpPr>
        <p:grpSpPr>
          <a:xfrm>
            <a:off x="5027705" y="2629088"/>
            <a:ext cx="2318143" cy="249024"/>
            <a:chOff x="3644225" y="1926425"/>
            <a:chExt cx="1545000" cy="170700"/>
          </a:xfrm>
        </p:grpSpPr>
        <p:sp>
          <p:nvSpPr>
            <p:cNvPr id="126" name="Google Shape;126;p13"/>
            <p:cNvSpPr/>
            <p:nvPr/>
          </p:nvSpPr>
          <p:spPr>
            <a:xfrm>
              <a:off x="3800694" y="1926425"/>
              <a:ext cx="1231800" cy="170700"/>
            </a:xfrm>
            <a:prstGeom prst="roundRect">
              <a:avLst>
                <a:gd name="adj" fmla="val 16667"/>
              </a:avLst>
            </a:prstGeom>
            <a:solidFill>
              <a:srgbClr val="F3F3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127;p13"/>
            <p:cNvSpPr/>
            <p:nvPr/>
          </p:nvSpPr>
          <p:spPr>
            <a:xfrm>
              <a:off x="3644225" y="1950425"/>
              <a:ext cx="1545000" cy="122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Reaction</a:t>
              </a:r>
              <a:r>
                <a:rPr lang="en" sz="1333" dirty="0">
                  <a:solidFill>
                    <a:srgbClr val="000000"/>
                  </a:solidFill>
                  <a:latin typeface="Calibri"/>
                  <a:ea typeface="Calibri"/>
                  <a:cs typeface="Calibri"/>
                  <a:sym typeface="Calibri"/>
                </a:rPr>
                <a:t> feature vector</a:t>
              </a:r>
              <a:endParaRPr sz="1333" dirty="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182690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68" name="Google Shape;68;p13"/>
          <p:cNvSpPr/>
          <p:nvPr/>
        </p:nvSpPr>
        <p:spPr>
          <a:xfrm>
            <a:off x="1488141" y="2749175"/>
            <a:ext cx="872893" cy="202628"/>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Display</a:t>
            </a:r>
            <a:endParaRPr sz="1333" dirty="0">
              <a:solidFill>
                <a:schemeClr val="accent3"/>
              </a:solidFill>
              <a:latin typeface="Calibri"/>
              <a:ea typeface="Calibri"/>
              <a:cs typeface="Calibri"/>
              <a:sym typeface="Calibri"/>
            </a:endParaRPr>
          </a:p>
        </p:txBody>
      </p:sp>
      <p:cxnSp>
        <p:nvCxnSpPr>
          <p:cNvPr id="69" name="Google Shape;69;p13"/>
          <p:cNvCxnSpPr>
            <a:stCxn id="70" idx="0"/>
          </p:cNvCxnSpPr>
          <p:nvPr/>
        </p:nvCxnSpPr>
        <p:spPr>
          <a:xfrm rot="10800000">
            <a:off x="1503592" y="2656638"/>
            <a:ext cx="0" cy="373317"/>
          </a:xfrm>
          <a:prstGeom prst="straightConnector1">
            <a:avLst/>
          </a:prstGeom>
          <a:noFill/>
          <a:ln w="19050" cap="flat" cmpd="sng">
            <a:solidFill>
              <a:schemeClr val="accent3"/>
            </a:solidFill>
            <a:prstDash val="solid"/>
            <a:miter lim="800000"/>
            <a:headEnd type="none" w="sm" len="sm"/>
            <a:tailEnd type="triangle" w="med" len="med"/>
          </a:ln>
        </p:spPr>
      </p:cxnSp>
      <p:sp>
        <p:nvSpPr>
          <p:cNvPr id="54" name="Google Shape;54;p13"/>
          <p:cNvSpPr/>
          <p:nvPr/>
        </p:nvSpPr>
        <p:spPr>
          <a:xfrm>
            <a:off x="6440050" y="932931"/>
            <a:ext cx="5040437"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000000"/>
              </a:solidFill>
              <a:latin typeface="Arial"/>
              <a:ea typeface="Arial"/>
              <a:cs typeface="Arial"/>
              <a:sym typeface="Arial"/>
            </a:endParaRPr>
          </a:p>
        </p:txBody>
      </p:sp>
      <p:sp>
        <p:nvSpPr>
          <p:cNvPr id="56" name="Google Shape;56;p13"/>
          <p:cNvSpPr/>
          <p:nvPr/>
        </p:nvSpPr>
        <p:spPr>
          <a:xfrm>
            <a:off x="9569407" y="2856485"/>
            <a:ext cx="1716033" cy="2410149"/>
          </a:xfrm>
          <a:prstGeom prst="roundRect">
            <a:avLst>
              <a:gd name="adj" fmla="val 10819"/>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58;p13"/>
          <p:cNvSpPr/>
          <p:nvPr/>
        </p:nvSpPr>
        <p:spPr>
          <a:xfrm>
            <a:off x="164523" y="977416"/>
            <a:ext cx="6663688" cy="461285"/>
          </a:xfrm>
          <a:prstGeom prst="rect">
            <a:avLst/>
          </a:prstGeom>
          <a:noFill/>
          <a:ln>
            <a:noFill/>
          </a:ln>
        </p:spPr>
        <p:txBody>
          <a:bodyPr spcFirstLastPara="1" wrap="square" lIns="121900" tIns="60933" rIns="121900" bIns="60933" anchor="t" anchorCtr="0">
            <a:noAutofit/>
          </a:bodyPr>
          <a:lstStyle/>
          <a:p>
            <a:pPr algn="ctr"/>
            <a:r>
              <a:rPr lang="en" sz="1333" b="1" dirty="0">
                <a:solidFill>
                  <a:schemeClr val="accent3"/>
                </a:solidFill>
                <a:latin typeface="Calibri"/>
                <a:ea typeface="Calibri"/>
                <a:cs typeface="Calibri"/>
                <a:sym typeface="Calibri"/>
              </a:rPr>
              <a:t>1.</a:t>
            </a:r>
            <a:r>
              <a:rPr lang="en" sz="1333" dirty="0">
                <a:solidFill>
                  <a:schemeClr val="accent3"/>
                </a:solidFill>
                <a:latin typeface="Calibri"/>
                <a:ea typeface="Calibri"/>
                <a:cs typeface="Calibri"/>
                <a:sym typeface="Calibri"/>
              </a:rPr>
              <a:t> Learning a mapping from implicit human feedback to task statistics</a:t>
            </a:r>
            <a:endParaRPr sz="1333" dirty="0">
              <a:solidFill>
                <a:schemeClr val="accent3"/>
              </a:solidFill>
              <a:latin typeface="Calibri"/>
              <a:ea typeface="Calibri"/>
              <a:cs typeface="Calibri"/>
              <a:sym typeface="Calibri"/>
            </a:endParaRPr>
          </a:p>
        </p:txBody>
      </p:sp>
      <p:sp>
        <p:nvSpPr>
          <p:cNvPr id="74" name="Google Shape;74;p13"/>
          <p:cNvSpPr/>
          <p:nvPr/>
        </p:nvSpPr>
        <p:spPr>
          <a:xfrm>
            <a:off x="5892971" y="995688"/>
            <a:ext cx="6127126" cy="461285"/>
          </a:xfrm>
          <a:prstGeom prst="rect">
            <a:avLst/>
          </a:prstGeom>
          <a:noFill/>
          <a:ln>
            <a:noFill/>
          </a:ln>
        </p:spPr>
        <p:txBody>
          <a:bodyPr spcFirstLastPara="1" wrap="square" lIns="121900" tIns="60933" rIns="121900" bIns="60933" anchor="t" anchorCtr="0">
            <a:noAutofit/>
          </a:bodyPr>
          <a:lstStyle/>
          <a:p>
            <a:pPr algn="ctr"/>
            <a:r>
              <a:rPr lang="en" sz="1333" b="1">
                <a:solidFill>
                  <a:srgbClr val="000000"/>
                </a:solidFill>
                <a:latin typeface="Calibri"/>
                <a:ea typeface="Calibri"/>
                <a:cs typeface="Calibri"/>
                <a:sym typeface="Calibri"/>
              </a:rPr>
              <a:t>2.</a:t>
            </a:r>
            <a:r>
              <a:rPr lang="en" sz="1333">
                <a:solidFill>
                  <a:srgbClr val="000000"/>
                </a:solidFill>
                <a:latin typeface="Calibri"/>
                <a:ea typeface="Calibri"/>
                <a:cs typeface="Calibri"/>
                <a:sym typeface="Calibri"/>
              </a:rPr>
              <a:t> Learning a new task from implicit human feedback</a:t>
            </a:r>
            <a:endParaRPr sz="1333">
              <a:latin typeface="Calibri"/>
              <a:ea typeface="Calibri"/>
              <a:cs typeface="Calibri"/>
              <a:sym typeface="Calibri"/>
            </a:endParaRPr>
          </a:p>
        </p:txBody>
      </p:sp>
      <p:sp>
        <p:nvSpPr>
          <p:cNvPr id="76" name="Google Shape;76;p13"/>
          <p:cNvSpPr/>
          <p:nvPr/>
        </p:nvSpPr>
        <p:spPr>
          <a:xfrm>
            <a:off x="6427176" y="4096571"/>
            <a:ext cx="1791747" cy="526058"/>
          </a:xfrm>
          <a:prstGeom prst="rect">
            <a:avLst/>
          </a:prstGeom>
          <a:noFill/>
          <a:ln>
            <a:noFill/>
          </a:ln>
        </p:spPr>
        <p:txBody>
          <a:bodyPr spcFirstLastPara="1" wrap="square" lIns="121900" tIns="60933" rIns="121900" bIns="60933" anchor="ctr" anchorCtr="0">
            <a:noAutofit/>
          </a:bodyPr>
          <a:lstStyle/>
          <a:p>
            <a:pPr>
              <a:buClr>
                <a:srgbClr val="000000"/>
              </a:buClr>
              <a:buSzPts val="1100"/>
            </a:pPr>
            <a:r>
              <a:rPr lang="en" sz="1333">
                <a:latin typeface="Calibri"/>
                <a:ea typeface="Calibri"/>
                <a:cs typeface="Calibri"/>
                <a:sym typeface="Calibri"/>
              </a:rPr>
              <a:t>Task </a:t>
            </a:r>
            <a:r>
              <a:rPr lang="en" sz="1333">
                <a:solidFill>
                  <a:srgbClr val="000000"/>
                </a:solidFill>
                <a:latin typeface="Calibri"/>
                <a:ea typeface="Calibri"/>
                <a:cs typeface="Calibri"/>
                <a:sym typeface="Calibri"/>
              </a:rPr>
              <a:t>statistic(s)</a:t>
            </a:r>
            <a:endParaRPr sz="1333">
              <a:solidFill>
                <a:srgbClr val="000000"/>
              </a:solidFill>
              <a:latin typeface="Calibri"/>
              <a:ea typeface="Calibri"/>
              <a:cs typeface="Calibri"/>
              <a:sym typeface="Calibri"/>
            </a:endParaRPr>
          </a:p>
        </p:txBody>
      </p:sp>
      <p:sp>
        <p:nvSpPr>
          <p:cNvPr id="77" name="Google Shape;77;p13"/>
          <p:cNvSpPr/>
          <p:nvPr/>
        </p:nvSpPr>
        <p:spPr>
          <a:xfrm>
            <a:off x="8349251" y="2848983"/>
            <a:ext cx="1303327" cy="461285"/>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r>
              <a:rPr lang="en" sz="1333">
                <a:latin typeface="Calibri"/>
                <a:ea typeface="Calibri"/>
                <a:cs typeface="Calibri"/>
                <a:sym typeface="Calibri"/>
              </a:rPr>
              <a:t> A</a:t>
            </a:r>
            <a:r>
              <a:rPr lang="en" sz="1333">
                <a:solidFill>
                  <a:srgbClr val="000000"/>
                </a:solidFill>
                <a:latin typeface="Calibri"/>
                <a:ea typeface="Calibri"/>
                <a:cs typeface="Calibri"/>
                <a:sym typeface="Calibri"/>
              </a:rPr>
              <a:t>ction</a:t>
            </a:r>
            <a:endParaRPr sz="1333">
              <a:solidFill>
                <a:srgbClr val="000000"/>
              </a:solidFill>
              <a:latin typeface="Calibri"/>
              <a:ea typeface="Calibri"/>
              <a:cs typeface="Calibri"/>
              <a:sym typeface="Calibri"/>
            </a:endParaRPr>
          </a:p>
        </p:txBody>
      </p:sp>
      <p:sp>
        <p:nvSpPr>
          <p:cNvPr id="78" name="Google Shape;78;p13"/>
          <p:cNvSpPr/>
          <p:nvPr/>
        </p:nvSpPr>
        <p:spPr>
          <a:xfrm>
            <a:off x="7881402" y="3925523"/>
            <a:ext cx="1431122" cy="585141"/>
          </a:xfrm>
          <a:prstGeom prst="rect">
            <a:avLst/>
          </a:prstGeom>
          <a:no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Assembler of </a:t>
            </a:r>
            <a:r>
              <a:rPr lang="en" sz="1333">
                <a:latin typeface="Calibri"/>
                <a:ea typeface="Calibri"/>
                <a:cs typeface="Calibri"/>
                <a:sym typeface="Calibri"/>
              </a:rPr>
              <a:t>T</a:t>
            </a:r>
            <a:r>
              <a:rPr lang="en" sz="1333">
                <a:solidFill>
                  <a:srgbClr val="000000"/>
                </a:solidFill>
                <a:latin typeface="Calibri"/>
                <a:ea typeface="Calibri"/>
                <a:cs typeface="Calibri"/>
                <a:sym typeface="Calibri"/>
              </a:rPr>
              <a:t>ask</a:t>
            </a:r>
            <a:r>
              <a:rPr lang="en" sz="1333">
                <a:latin typeface="Calibri"/>
                <a:ea typeface="Calibri"/>
                <a:cs typeface="Calibri"/>
                <a:sym typeface="Calibri"/>
              </a:rPr>
              <a:t>/B</a:t>
            </a:r>
            <a:r>
              <a:rPr lang="en" sz="1333">
                <a:solidFill>
                  <a:srgbClr val="000000"/>
                </a:solidFill>
                <a:latin typeface="Calibri"/>
                <a:ea typeface="Calibri"/>
                <a:cs typeface="Calibri"/>
                <a:sym typeface="Calibri"/>
              </a:rPr>
              <a:t>ehavior </a:t>
            </a:r>
            <a:endParaRPr sz="1333">
              <a:solidFill>
                <a:srgbClr val="000000"/>
              </a:solidFill>
              <a:latin typeface="Calibri"/>
              <a:ea typeface="Calibri"/>
              <a:cs typeface="Calibri"/>
              <a:sym typeface="Calibri"/>
            </a:endParaRPr>
          </a:p>
        </p:txBody>
      </p:sp>
      <p:sp>
        <p:nvSpPr>
          <p:cNvPr id="79" name="Google Shape;79;p13"/>
          <p:cNvSpPr/>
          <p:nvPr/>
        </p:nvSpPr>
        <p:spPr>
          <a:xfrm>
            <a:off x="7505222" y="4625729"/>
            <a:ext cx="1716033" cy="526058"/>
          </a:xfrm>
          <a:prstGeom prst="rect">
            <a:avLst/>
          </a:prstGeom>
          <a:noFill/>
          <a:ln>
            <a:noFill/>
          </a:ln>
        </p:spPr>
        <p:txBody>
          <a:bodyPr spcFirstLastPara="1" wrap="square" lIns="121900" tIns="60933" rIns="121900" bIns="60933" anchor="ctr" anchorCtr="0">
            <a:noAutofit/>
          </a:bodyPr>
          <a:lstStyle/>
          <a:p>
            <a:pPr>
              <a:buClr>
                <a:srgbClr val="000000"/>
              </a:buClr>
              <a:buSzPts val="1100"/>
            </a:pPr>
            <a:r>
              <a:rPr lang="en" sz="1333">
                <a:latin typeface="Calibri"/>
                <a:ea typeface="Calibri"/>
                <a:cs typeface="Calibri"/>
                <a:sym typeface="Calibri"/>
              </a:rPr>
              <a:t>T</a:t>
            </a:r>
            <a:r>
              <a:rPr lang="en" sz="1333">
                <a:solidFill>
                  <a:srgbClr val="000000"/>
                </a:solidFill>
                <a:latin typeface="Calibri"/>
                <a:ea typeface="Calibri"/>
                <a:cs typeface="Calibri"/>
                <a:sym typeface="Calibri"/>
              </a:rPr>
              <a:t>ask</a:t>
            </a:r>
            <a:r>
              <a:rPr lang="en" sz="1333">
                <a:latin typeface="Calibri"/>
                <a:ea typeface="Calibri"/>
                <a:cs typeface="Calibri"/>
                <a:sym typeface="Calibri"/>
              </a:rPr>
              <a:t>/P</a:t>
            </a:r>
            <a:r>
              <a:rPr lang="en" sz="1333">
                <a:solidFill>
                  <a:srgbClr val="000000"/>
                </a:solidFill>
                <a:latin typeface="Calibri"/>
                <a:ea typeface="Calibri"/>
                <a:cs typeface="Calibri"/>
                <a:sym typeface="Calibri"/>
              </a:rPr>
              <a:t>olicy </a:t>
            </a:r>
            <a:r>
              <a:rPr lang="en" sz="1333">
                <a:solidFill>
                  <a:schemeClr val="dk1"/>
                </a:solidFill>
                <a:latin typeface="Calibri"/>
                <a:ea typeface="Calibri"/>
                <a:cs typeface="Calibri"/>
                <a:sym typeface="Calibri"/>
              </a:rPr>
              <a:t>Description</a:t>
            </a:r>
            <a:endParaRPr sz="1333">
              <a:latin typeface="Calibri"/>
              <a:ea typeface="Calibri"/>
              <a:cs typeface="Calibri"/>
              <a:sym typeface="Calibri"/>
            </a:endParaRPr>
          </a:p>
        </p:txBody>
      </p:sp>
      <p:cxnSp>
        <p:nvCxnSpPr>
          <p:cNvPr id="80" name="Google Shape;80;p13"/>
          <p:cNvCxnSpPr/>
          <p:nvPr/>
        </p:nvCxnSpPr>
        <p:spPr>
          <a:xfrm rot="10800000">
            <a:off x="7903376" y="1996863"/>
            <a:ext cx="1499833" cy="0"/>
          </a:xfrm>
          <a:prstGeom prst="straightConnector1">
            <a:avLst/>
          </a:prstGeom>
          <a:noFill/>
          <a:ln w="19050" cap="flat" cmpd="sng">
            <a:solidFill>
              <a:srgbClr val="000000"/>
            </a:solidFill>
            <a:prstDash val="solid"/>
            <a:miter lim="800000"/>
            <a:headEnd type="diamond" w="sm" len="sm"/>
            <a:tailEnd type="triangle" w="med" len="med"/>
          </a:ln>
        </p:spPr>
      </p:cxnSp>
      <p:sp>
        <p:nvSpPr>
          <p:cNvPr id="81" name="Google Shape;81;p13"/>
          <p:cNvSpPr/>
          <p:nvPr/>
        </p:nvSpPr>
        <p:spPr>
          <a:xfrm>
            <a:off x="9251766" y="2530358"/>
            <a:ext cx="838103" cy="249024"/>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Display</a:t>
            </a:r>
            <a:endParaRPr sz="1333">
              <a:solidFill>
                <a:srgbClr val="000000"/>
              </a:solidFill>
              <a:latin typeface="Calibri"/>
              <a:ea typeface="Calibri"/>
              <a:cs typeface="Calibri"/>
              <a:sym typeface="Calibri"/>
            </a:endParaRPr>
          </a:p>
        </p:txBody>
      </p:sp>
      <p:cxnSp>
        <p:nvCxnSpPr>
          <p:cNvPr id="82" name="Google Shape;82;p13"/>
          <p:cNvCxnSpPr/>
          <p:nvPr/>
        </p:nvCxnSpPr>
        <p:spPr>
          <a:xfrm rot="10800000">
            <a:off x="10077776" y="2475691"/>
            <a:ext cx="0" cy="391261"/>
          </a:xfrm>
          <a:prstGeom prst="straightConnector1">
            <a:avLst/>
          </a:prstGeom>
          <a:noFill/>
          <a:ln w="19050" cap="flat" cmpd="sng">
            <a:solidFill>
              <a:srgbClr val="000000"/>
            </a:solidFill>
            <a:prstDash val="solid"/>
            <a:miter lim="800000"/>
            <a:headEnd type="none" w="sm" len="sm"/>
            <a:tailEnd type="triangle" w="med" len="med"/>
          </a:ln>
        </p:spPr>
      </p:cxnSp>
      <p:sp>
        <p:nvSpPr>
          <p:cNvPr id="83" name="Google Shape;83;p13"/>
          <p:cNvSpPr/>
          <p:nvPr/>
        </p:nvSpPr>
        <p:spPr>
          <a:xfrm>
            <a:off x="10089885" y="2047685"/>
            <a:ext cx="1214922" cy="37331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Human</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Observer</a:t>
            </a:r>
            <a:endParaRPr sz="1333">
              <a:latin typeface="Calibri"/>
              <a:ea typeface="Calibri"/>
              <a:cs typeface="Calibri"/>
              <a:sym typeface="Calibri"/>
            </a:endParaRPr>
          </a:p>
        </p:txBody>
      </p:sp>
      <p:grpSp>
        <p:nvGrpSpPr>
          <p:cNvPr id="84" name="Google Shape;84;p13"/>
          <p:cNvGrpSpPr/>
          <p:nvPr/>
        </p:nvGrpSpPr>
        <p:grpSpPr>
          <a:xfrm>
            <a:off x="9732200" y="1323310"/>
            <a:ext cx="691180" cy="1214917"/>
            <a:chOff x="7753800" y="1164375"/>
            <a:chExt cx="390850" cy="781675"/>
          </a:xfrm>
        </p:grpSpPr>
        <p:pic>
          <p:nvPicPr>
            <p:cNvPr id="85" name="Google Shape;85;p13"/>
            <p:cNvPicPr preferRelativeResize="0"/>
            <p:nvPr/>
          </p:nvPicPr>
          <p:blipFill rotWithShape="1">
            <a:blip r:embed="rId3">
              <a:alphaModFix/>
            </a:blip>
            <a:srcRect l="27089" t="45322" r="26149"/>
            <a:stretch/>
          </p:blipFill>
          <p:spPr>
            <a:xfrm>
              <a:off x="7755225" y="1490700"/>
              <a:ext cx="389425" cy="455350"/>
            </a:xfrm>
            <a:prstGeom prst="rect">
              <a:avLst/>
            </a:prstGeom>
            <a:noFill/>
            <a:ln>
              <a:noFill/>
            </a:ln>
          </p:spPr>
        </p:pic>
        <p:pic>
          <p:nvPicPr>
            <p:cNvPr id="86" name="Google Shape;86;p13"/>
            <p:cNvPicPr preferRelativeResize="0"/>
            <p:nvPr/>
          </p:nvPicPr>
          <p:blipFill rotWithShape="1">
            <a:blip r:embed="rId4">
              <a:alphaModFix/>
            </a:blip>
            <a:srcRect b="16107"/>
            <a:stretch/>
          </p:blipFill>
          <p:spPr>
            <a:xfrm>
              <a:off x="7753800" y="1164375"/>
              <a:ext cx="389425" cy="340425"/>
            </a:xfrm>
            <a:prstGeom prst="rect">
              <a:avLst/>
            </a:prstGeom>
            <a:noFill/>
            <a:ln>
              <a:noFill/>
            </a:ln>
          </p:spPr>
        </p:pic>
      </p:grpSp>
      <p:grpSp>
        <p:nvGrpSpPr>
          <p:cNvPr id="93" name="Google Shape;93;p13"/>
          <p:cNvGrpSpPr/>
          <p:nvPr/>
        </p:nvGrpSpPr>
        <p:grpSpPr>
          <a:xfrm>
            <a:off x="9495363" y="3719303"/>
            <a:ext cx="1953408" cy="585141"/>
            <a:chOff x="373269" y="3270292"/>
            <a:chExt cx="1339015" cy="401100"/>
          </a:xfrm>
        </p:grpSpPr>
        <p:sp>
          <p:nvSpPr>
            <p:cNvPr id="94" name="Google Shape;94;p13"/>
            <p:cNvSpPr/>
            <p:nvPr/>
          </p:nvSpPr>
          <p:spPr>
            <a:xfrm>
              <a:off x="373269" y="32702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solidFill>
                  <a:srgbClr val="000000"/>
                </a:solidFill>
                <a:latin typeface="Calibri"/>
                <a:ea typeface="Calibri"/>
                <a:cs typeface="Calibri"/>
                <a:sym typeface="Calibri"/>
              </a:endParaRPr>
            </a:p>
          </p:txBody>
        </p:sp>
        <p:sp>
          <p:nvSpPr>
            <p:cNvPr id="95" name="Google Shape;95;p13"/>
            <p:cNvSpPr/>
            <p:nvPr/>
          </p:nvSpPr>
          <p:spPr>
            <a:xfrm>
              <a:off x="1018083" y="34226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Action</a:t>
              </a:r>
              <a:endParaRPr sz="1333">
                <a:solidFill>
                  <a:srgbClr val="000000"/>
                </a:solidFill>
                <a:latin typeface="Calibri"/>
                <a:ea typeface="Calibri"/>
                <a:cs typeface="Calibri"/>
                <a:sym typeface="Calibri"/>
              </a:endParaRPr>
            </a:p>
          </p:txBody>
        </p:sp>
        <p:cxnSp>
          <p:nvCxnSpPr>
            <p:cNvPr id="96" name="Google Shape;96;p13"/>
            <p:cNvCxnSpPr/>
            <p:nvPr/>
          </p:nvCxnSpPr>
          <p:spPr>
            <a:xfrm>
              <a:off x="897375" y="3317612"/>
              <a:ext cx="0" cy="308100"/>
            </a:xfrm>
            <a:prstGeom prst="straightConnector1">
              <a:avLst/>
            </a:prstGeom>
            <a:noFill/>
            <a:ln w="19050" cap="flat" cmpd="sng">
              <a:solidFill>
                <a:srgbClr val="000000"/>
              </a:solidFill>
              <a:prstDash val="solid"/>
              <a:miter lim="800000"/>
              <a:headEnd type="none" w="sm" len="sm"/>
              <a:tailEnd type="triangle" w="med" len="med"/>
            </a:ln>
          </p:spPr>
        </p:cxnSp>
        <p:cxnSp>
          <p:nvCxnSpPr>
            <p:cNvPr id="97" name="Google Shape;97;p13"/>
            <p:cNvCxnSpPr/>
            <p:nvPr/>
          </p:nvCxnSpPr>
          <p:spPr>
            <a:xfrm rot="10800000">
              <a:off x="1151950" y="3319700"/>
              <a:ext cx="0" cy="303900"/>
            </a:xfrm>
            <a:prstGeom prst="straightConnector1">
              <a:avLst/>
            </a:prstGeom>
            <a:noFill/>
            <a:ln w="19050" cap="flat" cmpd="sng">
              <a:solidFill>
                <a:srgbClr val="000000"/>
              </a:solidFill>
              <a:prstDash val="solid"/>
              <a:miter lim="800000"/>
              <a:headEnd type="none" w="sm" len="sm"/>
              <a:tailEnd type="triangle" w="med" len="med"/>
            </a:ln>
          </p:spPr>
        </p:cxnSp>
      </p:grpSp>
      <p:sp>
        <p:nvSpPr>
          <p:cNvPr id="99" name="Google Shape;99;p13"/>
          <p:cNvSpPr/>
          <p:nvPr/>
        </p:nvSpPr>
        <p:spPr>
          <a:xfrm>
            <a:off x="9658676" y="3386005"/>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Environment</a:t>
            </a:r>
            <a:endParaRPr sz="1333">
              <a:solidFill>
                <a:srgbClr val="000000"/>
              </a:solidFill>
              <a:latin typeface="Calibri"/>
              <a:ea typeface="Calibri"/>
              <a:cs typeface="Calibri"/>
              <a:sym typeface="Calibri"/>
            </a:endParaRPr>
          </a:p>
        </p:txBody>
      </p:sp>
      <p:cxnSp>
        <p:nvCxnSpPr>
          <p:cNvPr id="104" name="Google Shape;104;p13"/>
          <p:cNvCxnSpPr/>
          <p:nvPr/>
        </p:nvCxnSpPr>
        <p:spPr>
          <a:xfrm>
            <a:off x="7268817" y="2130274"/>
            <a:ext cx="0" cy="999597"/>
          </a:xfrm>
          <a:prstGeom prst="straightConnector1">
            <a:avLst/>
          </a:prstGeom>
          <a:noFill/>
          <a:ln w="19050" cap="flat" cmpd="sng">
            <a:solidFill>
              <a:srgbClr val="000000"/>
            </a:solidFill>
            <a:prstDash val="solid"/>
            <a:round/>
            <a:headEnd type="none" w="med" len="med"/>
            <a:tailEnd type="triangle" w="med" len="med"/>
          </a:ln>
        </p:spPr>
      </p:cxnSp>
      <p:cxnSp>
        <p:nvCxnSpPr>
          <p:cNvPr id="105" name="Google Shape;105;p13"/>
          <p:cNvCxnSpPr/>
          <p:nvPr/>
        </p:nvCxnSpPr>
        <p:spPr>
          <a:xfrm rot="5400000">
            <a:off x="8901569" y="3253727"/>
            <a:ext cx="672233" cy="665231"/>
          </a:xfrm>
          <a:prstGeom prst="bentConnector3">
            <a:avLst>
              <a:gd name="adj1" fmla="val 1194"/>
            </a:avLst>
          </a:prstGeom>
          <a:noFill/>
          <a:ln w="19050" cap="flat" cmpd="sng">
            <a:solidFill>
              <a:srgbClr val="000000"/>
            </a:solidFill>
            <a:prstDash val="solid"/>
            <a:round/>
            <a:headEnd type="none" w="med" len="med"/>
            <a:tailEnd type="triangle" w="med" len="med"/>
          </a:ln>
        </p:spPr>
      </p:cxnSp>
      <p:cxnSp>
        <p:nvCxnSpPr>
          <p:cNvPr id="116" name="Google Shape;116;p13"/>
          <p:cNvCxnSpPr>
            <a:stCxn id="78" idx="2"/>
          </p:cNvCxnSpPr>
          <p:nvPr/>
        </p:nvCxnSpPr>
        <p:spPr>
          <a:xfrm rot="16200000" flipH="1">
            <a:off x="8803316" y="4304311"/>
            <a:ext cx="566322" cy="979027"/>
          </a:xfrm>
          <a:prstGeom prst="bentConnector2">
            <a:avLst/>
          </a:prstGeom>
          <a:noFill/>
          <a:ln w="19050" cap="flat" cmpd="sng">
            <a:solidFill>
              <a:srgbClr val="000000"/>
            </a:solidFill>
            <a:prstDash val="solid"/>
            <a:round/>
            <a:headEnd type="none" w="med" len="med"/>
            <a:tailEnd type="triangle" w="med" len="med"/>
          </a:ln>
        </p:spPr>
      </p:cxnSp>
      <p:cxnSp>
        <p:nvCxnSpPr>
          <p:cNvPr id="117" name="Google Shape;117;p13"/>
          <p:cNvCxnSpPr>
            <a:stCxn id="75" idx="2"/>
            <a:endCxn id="78" idx="1"/>
          </p:cNvCxnSpPr>
          <p:nvPr/>
        </p:nvCxnSpPr>
        <p:spPr>
          <a:xfrm rot="16200000" flipH="1">
            <a:off x="7313129" y="3649655"/>
            <a:ext cx="494109" cy="642473"/>
          </a:xfrm>
          <a:prstGeom prst="bentConnector2">
            <a:avLst/>
          </a:prstGeom>
          <a:noFill/>
          <a:ln w="19050" cap="flat" cmpd="sng">
            <a:solidFill>
              <a:srgbClr val="000000"/>
            </a:solidFill>
            <a:prstDash val="solid"/>
            <a:round/>
            <a:headEnd type="none" w="med" len="med"/>
            <a:tailEnd type="triangle" w="med" len="med"/>
          </a:ln>
        </p:spPr>
      </p:cxnSp>
      <p:cxnSp>
        <p:nvCxnSpPr>
          <p:cNvPr id="121" name="Google Shape;121;p13"/>
          <p:cNvCxnSpPr/>
          <p:nvPr/>
        </p:nvCxnSpPr>
        <p:spPr>
          <a:xfrm>
            <a:off x="7079642" y="2765964"/>
            <a:ext cx="167183" cy="0"/>
          </a:xfrm>
          <a:prstGeom prst="straightConnector1">
            <a:avLst/>
          </a:prstGeom>
          <a:noFill/>
          <a:ln w="9525" cap="flat" cmpd="sng">
            <a:solidFill>
              <a:srgbClr val="000000"/>
            </a:solidFill>
            <a:prstDash val="dot"/>
            <a:round/>
            <a:headEnd type="none" w="med" len="med"/>
            <a:tailEnd type="none" w="med" len="med"/>
          </a:ln>
        </p:spPr>
      </p:cxnSp>
      <p:sp>
        <p:nvSpPr>
          <p:cNvPr id="124" name="Google Shape;124;p13"/>
          <p:cNvSpPr/>
          <p:nvPr/>
        </p:nvSpPr>
        <p:spPr>
          <a:xfrm>
            <a:off x="7203133"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Reactions</a:t>
            </a:r>
            <a:r>
              <a:rPr lang="en" sz="1333">
                <a:latin typeface="Calibri"/>
                <a:ea typeface="Calibri"/>
                <a:cs typeface="Calibri"/>
                <a:sym typeface="Calibri"/>
              </a:rPr>
              <a:t> </a:t>
            </a:r>
            <a:endParaRPr sz="1333">
              <a:latin typeface="Calibri"/>
              <a:ea typeface="Calibri"/>
              <a:cs typeface="Calibri"/>
              <a:sym typeface="Calibri"/>
            </a:endParaRPr>
          </a:p>
          <a:p>
            <a:pPr algn="ctr">
              <a:buClr>
                <a:srgbClr val="000000"/>
              </a:buClr>
              <a:buSzPts val="1100"/>
            </a:pPr>
            <a:r>
              <a:rPr lang="en" sz="1333">
                <a:solidFill>
                  <a:srgbClr val="000000"/>
                </a:solidFill>
                <a:latin typeface="Calibri"/>
                <a:ea typeface="Calibri"/>
                <a:cs typeface="Calibri"/>
                <a:sym typeface="Calibri"/>
              </a:rPr>
              <a:t>(implicit feedback)</a:t>
            </a:r>
            <a:endParaRPr sz="1333">
              <a:latin typeface="Calibri"/>
              <a:ea typeface="Calibri"/>
              <a:cs typeface="Calibri"/>
              <a:sym typeface="Calibri"/>
            </a:endParaRPr>
          </a:p>
        </p:txBody>
      </p:sp>
      <p:sp>
        <p:nvSpPr>
          <p:cNvPr id="55" name="Google Shape;55;p13"/>
          <p:cNvSpPr/>
          <p:nvPr/>
        </p:nvSpPr>
        <p:spPr>
          <a:xfrm>
            <a:off x="630622" y="932931"/>
            <a:ext cx="5731489"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chemeClr val="accent3"/>
              </a:solidFill>
              <a:latin typeface="Arial"/>
              <a:ea typeface="Arial"/>
              <a:cs typeface="Arial"/>
              <a:sym typeface="Arial"/>
            </a:endParaRPr>
          </a:p>
        </p:txBody>
      </p:sp>
      <p:sp>
        <p:nvSpPr>
          <p:cNvPr id="57" name="Google Shape;57;p13"/>
          <p:cNvSpPr/>
          <p:nvPr/>
        </p:nvSpPr>
        <p:spPr>
          <a:xfrm>
            <a:off x="750612" y="3035339"/>
            <a:ext cx="1939673" cy="2179944"/>
          </a:xfrm>
          <a:prstGeom prst="roundRect">
            <a:avLst>
              <a:gd name="adj" fmla="val 10713"/>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accent3"/>
              </a:solidFill>
            </a:endParaRPr>
          </a:p>
        </p:txBody>
      </p:sp>
      <p:sp>
        <p:nvSpPr>
          <p:cNvPr id="60" name="Google Shape;60;p13"/>
          <p:cNvSpPr/>
          <p:nvPr/>
        </p:nvSpPr>
        <p:spPr>
          <a:xfrm>
            <a:off x="526891" y="3803114"/>
            <a:ext cx="1012726" cy="362814"/>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State</a:t>
            </a:r>
            <a:endParaRPr sz="1333">
              <a:solidFill>
                <a:schemeClr val="accent3"/>
              </a:solidFill>
              <a:latin typeface="Calibri"/>
              <a:ea typeface="Calibri"/>
              <a:cs typeface="Calibri"/>
              <a:sym typeface="Calibri"/>
            </a:endParaRPr>
          </a:p>
        </p:txBody>
      </p:sp>
      <p:sp>
        <p:nvSpPr>
          <p:cNvPr id="61" name="Google Shape;61;p13"/>
          <p:cNvSpPr/>
          <p:nvPr/>
        </p:nvSpPr>
        <p:spPr>
          <a:xfrm>
            <a:off x="1467571" y="4025441"/>
            <a:ext cx="1012726" cy="362814"/>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Action</a:t>
            </a:r>
            <a:endParaRPr sz="1333">
              <a:solidFill>
                <a:schemeClr val="accent3"/>
              </a:solidFill>
              <a:latin typeface="Calibri"/>
              <a:ea typeface="Calibri"/>
              <a:cs typeface="Calibri"/>
              <a:sym typeface="Calibri"/>
            </a:endParaRPr>
          </a:p>
        </p:txBody>
      </p:sp>
      <p:cxnSp>
        <p:nvCxnSpPr>
          <p:cNvPr id="62" name="Google Shape;62;p13"/>
          <p:cNvCxnSpPr/>
          <p:nvPr/>
        </p:nvCxnSpPr>
        <p:spPr>
          <a:xfrm>
            <a:off x="1291478" y="3872146"/>
            <a:ext cx="0" cy="449469"/>
          </a:xfrm>
          <a:prstGeom prst="straightConnector1">
            <a:avLst/>
          </a:prstGeom>
          <a:noFill/>
          <a:ln w="19050" cap="flat" cmpd="sng">
            <a:solidFill>
              <a:schemeClr val="accent3"/>
            </a:solidFill>
            <a:prstDash val="solid"/>
            <a:miter lim="800000"/>
            <a:headEnd type="none" w="sm" len="sm"/>
            <a:tailEnd type="triangle" w="med" len="med"/>
          </a:ln>
        </p:spPr>
      </p:cxnSp>
      <p:cxnSp>
        <p:nvCxnSpPr>
          <p:cNvPr id="63" name="Google Shape;63;p13"/>
          <p:cNvCxnSpPr/>
          <p:nvPr/>
        </p:nvCxnSpPr>
        <p:spPr>
          <a:xfrm rot="10800000">
            <a:off x="1662862" y="3875192"/>
            <a:ext cx="0" cy="443342"/>
          </a:xfrm>
          <a:prstGeom prst="straightConnector1">
            <a:avLst/>
          </a:prstGeom>
          <a:noFill/>
          <a:ln w="19050" cap="flat" cmpd="sng">
            <a:solidFill>
              <a:schemeClr val="accent3"/>
            </a:solidFill>
            <a:prstDash val="solid"/>
            <a:miter lim="800000"/>
            <a:headEnd type="none" w="sm" len="sm"/>
            <a:tailEnd type="triangle" w="med" len="med"/>
          </a:ln>
        </p:spPr>
      </p:cxnSp>
      <p:sp>
        <p:nvSpPr>
          <p:cNvPr id="64" name="Google Shape;64;p13"/>
          <p:cNvSpPr/>
          <p:nvPr/>
        </p:nvSpPr>
        <p:spPr>
          <a:xfrm>
            <a:off x="2459428" y="4250292"/>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State,</a:t>
            </a:r>
            <a:endParaRPr sz="1333">
              <a:solidFill>
                <a:schemeClr val="accent3"/>
              </a:solidFill>
              <a:latin typeface="Calibri"/>
              <a:ea typeface="Calibri"/>
              <a:cs typeface="Calibri"/>
              <a:sym typeface="Calibri"/>
            </a:endParaRPr>
          </a:p>
          <a:p>
            <a:pPr algn="ctr"/>
            <a:r>
              <a:rPr lang="en" sz="1333">
                <a:solidFill>
                  <a:schemeClr val="accent3"/>
                </a:solidFill>
                <a:latin typeface="Calibri"/>
                <a:ea typeface="Calibri"/>
                <a:cs typeface="Calibri"/>
                <a:sym typeface="Calibri"/>
              </a:rPr>
              <a:t>Action</a:t>
            </a:r>
            <a:endParaRPr sz="1333">
              <a:solidFill>
                <a:schemeClr val="accent3"/>
              </a:solidFill>
              <a:latin typeface="Calibri"/>
              <a:ea typeface="Calibri"/>
              <a:cs typeface="Calibri"/>
              <a:sym typeface="Calibri"/>
            </a:endParaRPr>
          </a:p>
        </p:txBody>
      </p:sp>
      <p:cxnSp>
        <p:nvCxnSpPr>
          <p:cNvPr id="65" name="Google Shape;65;p13"/>
          <p:cNvCxnSpPr/>
          <p:nvPr/>
        </p:nvCxnSpPr>
        <p:spPr>
          <a:xfrm rot="10800000">
            <a:off x="2684395" y="4773894"/>
            <a:ext cx="712497" cy="0"/>
          </a:xfrm>
          <a:prstGeom prst="straightConnector1">
            <a:avLst/>
          </a:prstGeom>
          <a:noFill/>
          <a:ln w="19050" cap="flat" cmpd="sng">
            <a:solidFill>
              <a:schemeClr val="accent3"/>
            </a:solidFill>
            <a:prstDash val="solid"/>
            <a:miter lim="800000"/>
            <a:headEnd type="triangle" w="med" len="med"/>
            <a:tailEnd type="none" w="sm" len="sm"/>
          </a:ln>
        </p:spPr>
      </p:cxnSp>
      <p:sp>
        <p:nvSpPr>
          <p:cNvPr id="66" name="Google Shape;66;p13"/>
          <p:cNvSpPr/>
          <p:nvPr/>
        </p:nvSpPr>
        <p:spPr>
          <a:xfrm>
            <a:off x="2986921" y="2689338"/>
            <a:ext cx="1308142" cy="671796"/>
          </a:xfrm>
          <a:prstGeom prst="rect">
            <a:avLst/>
          </a:prstGeom>
          <a:noFill/>
          <a:ln w="19050" cap="flat" cmpd="sng">
            <a:solidFill>
              <a:schemeClr val="accent3"/>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Specification </a:t>
            </a:r>
            <a:endParaRPr sz="1333">
              <a:solidFill>
                <a:schemeClr val="accent3"/>
              </a:solidFill>
              <a:latin typeface="Calibri"/>
              <a:ea typeface="Calibri"/>
              <a:cs typeface="Calibri"/>
              <a:sym typeface="Calibri"/>
            </a:endParaRPr>
          </a:p>
        </p:txBody>
      </p:sp>
      <p:cxnSp>
        <p:nvCxnSpPr>
          <p:cNvPr id="71" name="Google Shape;71;p13"/>
          <p:cNvCxnSpPr/>
          <p:nvPr/>
        </p:nvCxnSpPr>
        <p:spPr>
          <a:xfrm rot="10800000">
            <a:off x="3033186" y="1996863"/>
            <a:ext cx="1543161" cy="0"/>
          </a:xfrm>
          <a:prstGeom prst="straightConnector1">
            <a:avLst/>
          </a:prstGeom>
          <a:noFill/>
          <a:ln w="19050" cap="flat" cmpd="sng">
            <a:solidFill>
              <a:schemeClr val="accent3"/>
            </a:solidFill>
            <a:prstDash val="solid"/>
            <a:miter lim="800000"/>
            <a:headEnd type="triangle" w="med" len="med"/>
            <a:tailEnd type="diamond" w="sm" len="sm"/>
          </a:ln>
        </p:spPr>
      </p:cxnSp>
      <p:sp>
        <p:nvSpPr>
          <p:cNvPr id="72" name="Google Shape;72;p13"/>
          <p:cNvSpPr/>
          <p:nvPr/>
        </p:nvSpPr>
        <p:spPr>
          <a:xfrm>
            <a:off x="2241802"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Reactions </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(implicit feedback)</a:t>
            </a:r>
            <a:endParaRPr sz="1333">
              <a:solidFill>
                <a:schemeClr val="accent3"/>
              </a:solidFill>
              <a:latin typeface="Calibri"/>
              <a:ea typeface="Calibri"/>
              <a:cs typeface="Calibri"/>
              <a:sym typeface="Calibri"/>
            </a:endParaRPr>
          </a:p>
        </p:txBody>
      </p:sp>
      <p:sp>
        <p:nvSpPr>
          <p:cNvPr id="73" name="Google Shape;73;p13"/>
          <p:cNvSpPr/>
          <p:nvPr/>
        </p:nvSpPr>
        <p:spPr>
          <a:xfrm>
            <a:off x="582992" y="2009609"/>
            <a:ext cx="121492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Human</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Observer</a:t>
            </a:r>
            <a:endParaRPr sz="1333">
              <a:solidFill>
                <a:schemeClr val="accent3"/>
              </a:solidFill>
              <a:latin typeface="Calibri"/>
              <a:ea typeface="Calibri"/>
              <a:cs typeface="Calibri"/>
              <a:sym typeface="Calibri"/>
            </a:endParaRPr>
          </a:p>
        </p:txBody>
      </p:sp>
      <p:grpSp>
        <p:nvGrpSpPr>
          <p:cNvPr id="87" name="Google Shape;87;p13"/>
          <p:cNvGrpSpPr/>
          <p:nvPr/>
        </p:nvGrpSpPr>
        <p:grpSpPr>
          <a:xfrm>
            <a:off x="1475221" y="1323335"/>
            <a:ext cx="664915" cy="1370068"/>
            <a:chOff x="692725" y="1198875"/>
            <a:chExt cx="389425" cy="832800"/>
          </a:xfrm>
        </p:grpSpPr>
        <p:pic>
          <p:nvPicPr>
            <p:cNvPr id="88" name="Google Shape;88;p13"/>
            <p:cNvPicPr preferRelativeResize="0"/>
            <p:nvPr/>
          </p:nvPicPr>
          <p:blipFill rotWithShape="1">
            <a:blip r:embed="rId3">
              <a:alphaModFix/>
              <a:lum bright="70000" contrast="-70000"/>
            </a:blip>
            <a:srcRect l="27089" r="26149"/>
            <a:stretch/>
          </p:blipFill>
          <p:spPr>
            <a:xfrm>
              <a:off x="692725" y="1198875"/>
              <a:ext cx="389425" cy="832800"/>
            </a:xfrm>
            <a:prstGeom prst="rect">
              <a:avLst/>
            </a:prstGeom>
            <a:noFill/>
            <a:ln>
              <a:noFill/>
            </a:ln>
          </p:spPr>
        </p:pic>
        <p:pic>
          <p:nvPicPr>
            <p:cNvPr id="89" name="Google Shape;89;p13"/>
            <p:cNvPicPr preferRelativeResize="0"/>
            <p:nvPr/>
          </p:nvPicPr>
          <p:blipFill rotWithShape="1">
            <a:blip r:embed="rId4">
              <a:alphaModFix/>
              <a:lum bright="70000" contrast="-70000"/>
            </a:blip>
            <a:srcRect l="39537" t="41565" r="39919" b="50357"/>
            <a:stretch/>
          </p:blipFill>
          <p:spPr>
            <a:xfrm>
              <a:off x="849225" y="1361075"/>
              <a:ext cx="80000" cy="32775"/>
            </a:xfrm>
            <a:prstGeom prst="rect">
              <a:avLst/>
            </a:prstGeom>
            <a:noFill/>
            <a:ln>
              <a:noFill/>
            </a:ln>
          </p:spPr>
        </p:pic>
      </p:grpSp>
      <p:sp>
        <p:nvSpPr>
          <p:cNvPr id="90" name="Google Shape;90;p13"/>
          <p:cNvSpPr/>
          <p:nvPr/>
        </p:nvSpPr>
        <p:spPr>
          <a:xfrm>
            <a:off x="1402093" y="4419558"/>
            <a:ext cx="1431122" cy="585141"/>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Agent</a:t>
            </a:r>
            <a:endParaRPr sz="1333" dirty="0">
              <a:solidFill>
                <a:schemeClr val="accent3"/>
              </a:solidFill>
              <a:latin typeface="Calibri"/>
              <a:ea typeface="Calibri"/>
              <a:cs typeface="Calibri"/>
              <a:sym typeface="Calibri"/>
            </a:endParaRPr>
          </a:p>
        </p:txBody>
      </p:sp>
      <p:sp>
        <p:nvSpPr>
          <p:cNvPr id="92" name="Google Shape;92;p13"/>
          <p:cNvSpPr/>
          <p:nvPr/>
        </p:nvSpPr>
        <p:spPr>
          <a:xfrm>
            <a:off x="690204" y="3500031"/>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Environment</a:t>
            </a:r>
            <a:endParaRPr sz="1333">
              <a:solidFill>
                <a:schemeClr val="accent3"/>
              </a:solidFill>
              <a:latin typeface="Calibri"/>
              <a:ea typeface="Calibri"/>
              <a:cs typeface="Calibri"/>
              <a:sym typeface="Calibri"/>
            </a:endParaRPr>
          </a:p>
        </p:txBody>
      </p:sp>
      <p:pic>
        <p:nvPicPr>
          <p:cNvPr id="70" name="Google Shape;70;p13"/>
          <p:cNvPicPr preferRelativeResize="0"/>
          <p:nvPr/>
        </p:nvPicPr>
        <p:blipFill>
          <a:blip r:embed="rId5">
            <a:alphaModFix/>
            <a:lum bright="70000" contrast="-70000"/>
          </a:blip>
          <a:stretch>
            <a:fillRect/>
          </a:stretch>
        </p:blipFill>
        <p:spPr>
          <a:xfrm>
            <a:off x="1171142" y="3029957"/>
            <a:ext cx="664903" cy="664873"/>
          </a:xfrm>
          <a:prstGeom prst="rect">
            <a:avLst/>
          </a:prstGeom>
          <a:noFill/>
          <a:ln>
            <a:noFill/>
          </a:ln>
        </p:spPr>
      </p:pic>
      <p:sp>
        <p:nvSpPr>
          <p:cNvPr id="100" name="Google Shape;100;p13"/>
          <p:cNvSpPr/>
          <p:nvPr/>
        </p:nvSpPr>
        <p:spPr>
          <a:xfrm>
            <a:off x="4034241" y="3796452"/>
            <a:ext cx="1626752" cy="33042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Dataset Store</a:t>
            </a:r>
            <a:endParaRPr sz="1333" dirty="0">
              <a:solidFill>
                <a:schemeClr val="accent3"/>
              </a:solidFill>
              <a:latin typeface="Calibri"/>
              <a:ea typeface="Calibri"/>
              <a:cs typeface="Calibri"/>
              <a:sym typeface="Calibri"/>
            </a:endParaRPr>
          </a:p>
        </p:txBody>
      </p:sp>
      <p:pic>
        <p:nvPicPr>
          <p:cNvPr id="101" name="Google Shape;101;p13"/>
          <p:cNvPicPr preferRelativeResize="0"/>
          <p:nvPr/>
        </p:nvPicPr>
        <p:blipFill>
          <a:blip r:embed="rId6">
            <a:alphaModFix/>
            <a:lum bright="70000" contrast="-70000"/>
          </a:blip>
          <a:stretch>
            <a:fillRect/>
          </a:stretch>
        </p:blipFill>
        <p:spPr>
          <a:xfrm>
            <a:off x="4356371" y="3012198"/>
            <a:ext cx="838103" cy="838103"/>
          </a:xfrm>
          <a:prstGeom prst="rect">
            <a:avLst/>
          </a:prstGeom>
          <a:noFill/>
          <a:ln>
            <a:noFill/>
          </a:ln>
        </p:spPr>
      </p:pic>
      <p:cxnSp>
        <p:nvCxnSpPr>
          <p:cNvPr id="102" name="Google Shape;102;p13"/>
          <p:cNvCxnSpPr>
            <a:endCxn id="101" idx="0"/>
          </p:cNvCxnSpPr>
          <p:nvPr/>
        </p:nvCxnSpPr>
        <p:spPr>
          <a:xfrm flipH="1">
            <a:off x="4775423" y="2487891"/>
            <a:ext cx="1217985" cy="524307"/>
          </a:xfrm>
          <a:prstGeom prst="bentConnector2">
            <a:avLst/>
          </a:prstGeom>
          <a:noFill/>
          <a:ln w="19050" cap="flat" cmpd="sng">
            <a:solidFill>
              <a:schemeClr val="accent3"/>
            </a:solidFill>
            <a:prstDash val="solid"/>
            <a:round/>
            <a:headEnd type="none" w="med" len="med"/>
            <a:tailEnd type="triangle" w="med" len="med"/>
          </a:ln>
        </p:spPr>
      </p:cxnSp>
      <p:cxnSp>
        <p:nvCxnSpPr>
          <p:cNvPr id="103" name="Google Shape;103;p13"/>
          <p:cNvCxnSpPr/>
          <p:nvPr/>
        </p:nvCxnSpPr>
        <p:spPr>
          <a:xfrm rot="10800000">
            <a:off x="5993426" y="2114701"/>
            <a:ext cx="0" cy="380320"/>
          </a:xfrm>
          <a:prstGeom prst="straightConnector1">
            <a:avLst/>
          </a:prstGeom>
          <a:noFill/>
          <a:ln w="19050" cap="flat" cmpd="sng">
            <a:solidFill>
              <a:schemeClr val="accent3"/>
            </a:solidFill>
            <a:prstDash val="solid"/>
            <a:round/>
            <a:headEnd type="none" w="med" len="med"/>
            <a:tailEnd type="none" w="med" len="med"/>
          </a:ln>
        </p:spPr>
      </p:cxnSp>
      <p:cxnSp>
        <p:nvCxnSpPr>
          <p:cNvPr id="106" name="Google Shape;106;p13"/>
          <p:cNvCxnSpPr/>
          <p:nvPr/>
        </p:nvCxnSpPr>
        <p:spPr>
          <a:xfrm rot="16200000">
            <a:off x="4226334" y="4232353"/>
            <a:ext cx="664793" cy="393011"/>
          </a:xfrm>
          <a:prstGeom prst="bentConnector3">
            <a:avLst>
              <a:gd name="adj1" fmla="val 0"/>
            </a:avLst>
          </a:prstGeom>
          <a:noFill/>
          <a:ln w="19050" cap="flat" cmpd="sng">
            <a:solidFill>
              <a:schemeClr val="accent3"/>
            </a:solidFill>
            <a:prstDash val="solid"/>
            <a:round/>
            <a:headEnd type="none" w="med" len="med"/>
            <a:tailEnd type="triangle" w="med" len="med"/>
          </a:ln>
        </p:spPr>
      </p:cxnSp>
      <p:cxnSp>
        <p:nvCxnSpPr>
          <p:cNvPr id="107" name="Google Shape;107;p13"/>
          <p:cNvCxnSpPr>
            <a:stCxn id="75" idx="1"/>
            <a:endCxn id="101" idx="3"/>
          </p:cNvCxnSpPr>
          <p:nvPr/>
        </p:nvCxnSpPr>
        <p:spPr>
          <a:xfrm rot="10800000">
            <a:off x="5194456" y="3431267"/>
            <a:ext cx="885370" cy="0"/>
          </a:xfrm>
          <a:prstGeom prst="straightConnector1">
            <a:avLst/>
          </a:prstGeom>
          <a:noFill/>
          <a:ln w="19050" cap="flat" cmpd="sng">
            <a:solidFill>
              <a:schemeClr val="accent3"/>
            </a:solidFill>
            <a:prstDash val="solid"/>
            <a:miter lim="800000"/>
            <a:headEnd type="triangle" w="med" len="med"/>
            <a:tailEnd type="diamond" w="sm" len="sm"/>
          </a:ln>
        </p:spPr>
      </p:cxnSp>
      <p:cxnSp>
        <p:nvCxnSpPr>
          <p:cNvPr id="108" name="Google Shape;108;p13"/>
          <p:cNvCxnSpPr>
            <a:stCxn id="66" idx="1"/>
            <a:endCxn id="88" idx="3"/>
          </p:cNvCxnSpPr>
          <p:nvPr/>
        </p:nvCxnSpPr>
        <p:spPr>
          <a:xfrm rot="10800000">
            <a:off x="2140065" y="2008570"/>
            <a:ext cx="846856" cy="1016665"/>
          </a:xfrm>
          <a:prstGeom prst="bentConnector3">
            <a:avLst>
              <a:gd name="adj1" fmla="val 31927"/>
            </a:avLst>
          </a:prstGeom>
          <a:noFill/>
          <a:ln w="19050" cap="flat" cmpd="sng">
            <a:solidFill>
              <a:schemeClr val="accent3"/>
            </a:solidFill>
            <a:prstDash val="dash"/>
            <a:round/>
            <a:headEnd type="none" w="med" len="med"/>
            <a:tailEnd type="triangle" w="med" len="med"/>
          </a:ln>
        </p:spPr>
      </p:cxnSp>
      <p:sp>
        <p:nvSpPr>
          <p:cNvPr id="109" name="Google Shape;109;p13"/>
          <p:cNvSpPr/>
          <p:nvPr/>
        </p:nvSpPr>
        <p:spPr>
          <a:xfrm>
            <a:off x="4678613" y="4360200"/>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statistics</a:t>
            </a:r>
            <a:endParaRPr sz="1333">
              <a:solidFill>
                <a:schemeClr val="accent3"/>
              </a:solidFill>
              <a:latin typeface="Calibri"/>
              <a:ea typeface="Calibri"/>
              <a:cs typeface="Calibri"/>
              <a:sym typeface="Calibri"/>
            </a:endParaRPr>
          </a:p>
        </p:txBody>
      </p:sp>
      <p:cxnSp>
        <p:nvCxnSpPr>
          <p:cNvPr id="110" name="Google Shape;110;p13"/>
          <p:cNvCxnSpPr/>
          <p:nvPr/>
        </p:nvCxnSpPr>
        <p:spPr>
          <a:xfrm rot="10800000">
            <a:off x="3752156" y="3378932"/>
            <a:ext cx="0" cy="642911"/>
          </a:xfrm>
          <a:prstGeom prst="straightConnector1">
            <a:avLst/>
          </a:prstGeom>
          <a:noFill/>
          <a:ln w="19050" cap="flat" cmpd="sng">
            <a:solidFill>
              <a:schemeClr val="accent3"/>
            </a:solidFill>
            <a:prstDash val="solid"/>
            <a:miter lim="800000"/>
            <a:headEnd type="triangle" w="med" len="med"/>
            <a:tailEnd type="none" w="sm" len="sm"/>
          </a:ln>
        </p:spPr>
      </p:cxnSp>
      <p:sp>
        <p:nvSpPr>
          <p:cNvPr id="111" name="Google Shape;111;p13"/>
          <p:cNvSpPr/>
          <p:nvPr/>
        </p:nvSpPr>
        <p:spPr>
          <a:xfrm>
            <a:off x="2830100" y="3468598"/>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Reward</a:t>
            </a:r>
            <a:endParaRPr sz="1333">
              <a:solidFill>
                <a:schemeClr val="accent3"/>
              </a:solidFill>
              <a:latin typeface="Calibri"/>
              <a:ea typeface="Calibri"/>
              <a:cs typeface="Calibri"/>
              <a:sym typeface="Calibri"/>
            </a:endParaRPr>
          </a:p>
        </p:txBody>
      </p:sp>
      <p:grpSp>
        <p:nvGrpSpPr>
          <p:cNvPr id="113" name="Google Shape;113;p13"/>
          <p:cNvGrpSpPr/>
          <p:nvPr/>
        </p:nvGrpSpPr>
        <p:grpSpPr>
          <a:xfrm>
            <a:off x="1020040" y="4329257"/>
            <a:ext cx="885807" cy="885808"/>
            <a:chOff x="974775" y="3173750"/>
            <a:chExt cx="607200" cy="607200"/>
          </a:xfrm>
        </p:grpSpPr>
        <p:pic>
          <p:nvPicPr>
            <p:cNvPr id="114" name="Google Shape;114;p13"/>
            <p:cNvPicPr preferRelativeResize="0"/>
            <p:nvPr/>
          </p:nvPicPr>
          <p:blipFill>
            <a:blip r:embed="rId7">
              <a:alphaModFix/>
              <a:lum bright="70000" contrast="-70000"/>
            </a:blip>
            <a:stretch>
              <a:fillRect/>
            </a:stretch>
          </p:blipFill>
          <p:spPr>
            <a:xfrm>
              <a:off x="974775" y="3173750"/>
              <a:ext cx="607200" cy="607200"/>
            </a:xfrm>
            <a:prstGeom prst="rect">
              <a:avLst/>
            </a:prstGeom>
            <a:noFill/>
            <a:ln>
              <a:noFill/>
            </a:ln>
          </p:spPr>
        </p:pic>
        <p:pic>
          <p:nvPicPr>
            <p:cNvPr id="115" name="Google Shape;115;p13"/>
            <p:cNvPicPr preferRelativeResize="0"/>
            <p:nvPr/>
          </p:nvPicPr>
          <p:blipFill rotWithShape="1">
            <a:blip r:embed="rId8">
              <a:alphaModFix/>
              <a:lum bright="70000" contrast="-70000"/>
            </a:blip>
            <a:srcRect l="38786" t="9514" r="38902" b="81601"/>
            <a:stretch/>
          </p:blipFill>
          <p:spPr>
            <a:xfrm>
              <a:off x="1203975" y="3243900"/>
              <a:ext cx="148800" cy="59250"/>
            </a:xfrm>
            <a:prstGeom prst="rect">
              <a:avLst/>
            </a:prstGeom>
            <a:noFill/>
            <a:ln>
              <a:noFill/>
            </a:ln>
          </p:spPr>
        </p:pic>
      </p:grpSp>
      <p:sp>
        <p:nvSpPr>
          <p:cNvPr id="118" name="Google Shape;118;p13"/>
          <p:cNvSpPr/>
          <p:nvPr/>
        </p:nvSpPr>
        <p:spPr>
          <a:xfrm>
            <a:off x="2720610" y="4699765"/>
            <a:ext cx="2253907" cy="7571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statistic tables</a:t>
            </a:r>
            <a:endParaRPr sz="1333">
              <a:solidFill>
                <a:schemeClr val="accent3"/>
              </a:solidFill>
              <a:latin typeface="Calibri"/>
              <a:ea typeface="Calibri"/>
              <a:cs typeface="Calibri"/>
              <a:sym typeface="Calibri"/>
            </a:endParaRPr>
          </a:p>
        </p:txBody>
      </p:sp>
      <p:pic>
        <p:nvPicPr>
          <p:cNvPr id="119" name="Google Shape;119;p13"/>
          <p:cNvPicPr preferRelativeResize="0"/>
          <p:nvPr/>
        </p:nvPicPr>
        <p:blipFill>
          <a:blip r:embed="rId9">
            <a:alphaModFix/>
            <a:lum bright="70000" contrast="-70000"/>
          </a:blip>
          <a:stretch>
            <a:fillRect/>
          </a:stretch>
        </p:blipFill>
        <p:spPr>
          <a:xfrm>
            <a:off x="3349280" y="4056480"/>
            <a:ext cx="996533" cy="899468"/>
          </a:xfrm>
          <a:prstGeom prst="rect">
            <a:avLst/>
          </a:prstGeom>
          <a:noFill/>
          <a:ln>
            <a:noFill/>
          </a:ln>
        </p:spPr>
      </p:pic>
      <p:cxnSp>
        <p:nvCxnSpPr>
          <p:cNvPr id="120" name="Google Shape;120;p13"/>
          <p:cNvCxnSpPr/>
          <p:nvPr/>
        </p:nvCxnSpPr>
        <p:spPr>
          <a:xfrm>
            <a:off x="4803997" y="2757830"/>
            <a:ext cx="538749" cy="0"/>
          </a:xfrm>
          <a:prstGeom prst="straightConnector1">
            <a:avLst/>
          </a:prstGeom>
          <a:noFill/>
          <a:ln w="9525" cap="flat" cmpd="sng">
            <a:solidFill>
              <a:schemeClr val="accent3"/>
            </a:solidFill>
            <a:prstDash val="dot"/>
            <a:round/>
            <a:headEnd type="none" w="med" len="med"/>
            <a:tailEnd type="none" w="med" len="med"/>
          </a:ln>
        </p:spPr>
      </p:cxnSp>
      <p:sp>
        <p:nvSpPr>
          <p:cNvPr id="123" name="Google Shape;123;p13"/>
          <p:cNvSpPr/>
          <p:nvPr/>
        </p:nvSpPr>
        <p:spPr>
          <a:xfrm>
            <a:off x="5036394" y="3461481"/>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Model</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Training</a:t>
            </a:r>
            <a:endParaRPr sz="1333">
              <a:solidFill>
                <a:schemeClr val="accent3"/>
              </a:solidFill>
              <a:latin typeface="Calibri"/>
              <a:ea typeface="Calibri"/>
              <a:cs typeface="Calibri"/>
              <a:sym typeface="Calibri"/>
            </a:endParaRPr>
          </a:p>
        </p:txBody>
      </p:sp>
      <p:sp>
        <p:nvSpPr>
          <p:cNvPr id="128" name="Google Shape;128;p13"/>
          <p:cNvSpPr/>
          <p:nvPr/>
        </p:nvSpPr>
        <p:spPr>
          <a:xfrm>
            <a:off x="2583352" y="2229512"/>
            <a:ext cx="1217985"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Incentivize</a:t>
            </a:r>
            <a:endParaRPr sz="1333">
              <a:solidFill>
                <a:schemeClr val="accent3"/>
              </a:solidFill>
              <a:latin typeface="Calibri"/>
              <a:ea typeface="Calibri"/>
              <a:cs typeface="Calibri"/>
              <a:sym typeface="Calibri"/>
            </a:endParaRPr>
          </a:p>
        </p:txBody>
      </p:sp>
      <p:sp>
        <p:nvSpPr>
          <p:cNvPr id="122" name="Google Shape;122;p13"/>
          <p:cNvSpPr/>
          <p:nvPr/>
        </p:nvSpPr>
        <p:spPr>
          <a:xfrm>
            <a:off x="5084022" y="1579708"/>
            <a:ext cx="2531816" cy="566322"/>
          </a:xfrm>
          <a:prstGeom prst="rect">
            <a:avLst/>
          </a:prstGeom>
          <a:solidFill>
            <a:srgbClr val="EFEFEF"/>
          </a:solid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Multi-modal </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a:t>
            </a:r>
            <a:r>
              <a:rPr lang="en" sz="1333">
                <a:latin typeface="Calibri"/>
                <a:ea typeface="Calibri"/>
                <a:cs typeface="Calibri"/>
                <a:sym typeface="Calibri"/>
              </a:rPr>
              <a:t>F</a:t>
            </a:r>
            <a:r>
              <a:rPr lang="en" sz="1333">
                <a:solidFill>
                  <a:srgbClr val="000000"/>
                </a:solidFill>
                <a:latin typeface="Calibri"/>
                <a:ea typeface="Calibri"/>
                <a:cs typeface="Calibri"/>
                <a:sym typeface="Calibri"/>
              </a:rPr>
              <a:t>eature </a:t>
            </a:r>
            <a:r>
              <a:rPr lang="en" sz="1333">
                <a:latin typeface="Calibri"/>
                <a:ea typeface="Calibri"/>
                <a:cs typeface="Calibri"/>
                <a:sym typeface="Calibri"/>
              </a:rPr>
              <a:t>E</a:t>
            </a:r>
            <a:r>
              <a:rPr lang="en" sz="1333">
                <a:solidFill>
                  <a:srgbClr val="000000"/>
                </a:solidFill>
                <a:latin typeface="Calibri"/>
                <a:ea typeface="Calibri"/>
                <a:cs typeface="Calibri"/>
                <a:sym typeface="Calibri"/>
              </a:rPr>
              <a:t>xtraction </a:t>
            </a:r>
            <a:endParaRPr sz="1333">
              <a:solidFill>
                <a:srgbClr val="000000"/>
              </a:solidFill>
              <a:latin typeface="Calibri"/>
              <a:ea typeface="Calibri"/>
              <a:cs typeface="Calibri"/>
              <a:sym typeface="Calibri"/>
            </a:endParaRPr>
          </a:p>
        </p:txBody>
      </p:sp>
      <p:grpSp>
        <p:nvGrpSpPr>
          <p:cNvPr id="125" name="Google Shape;125;p13"/>
          <p:cNvGrpSpPr/>
          <p:nvPr/>
        </p:nvGrpSpPr>
        <p:grpSpPr>
          <a:xfrm>
            <a:off x="5027705" y="2629088"/>
            <a:ext cx="2318143" cy="249024"/>
            <a:chOff x="3644225" y="1926425"/>
            <a:chExt cx="1545000" cy="170700"/>
          </a:xfrm>
        </p:grpSpPr>
        <p:sp>
          <p:nvSpPr>
            <p:cNvPr id="126" name="Google Shape;126;p13"/>
            <p:cNvSpPr/>
            <p:nvPr/>
          </p:nvSpPr>
          <p:spPr>
            <a:xfrm>
              <a:off x="3800694" y="1926425"/>
              <a:ext cx="1231800" cy="170700"/>
            </a:xfrm>
            <a:prstGeom prst="roundRect">
              <a:avLst>
                <a:gd name="adj" fmla="val 16667"/>
              </a:avLst>
            </a:prstGeom>
            <a:solidFill>
              <a:srgbClr val="F3F3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127;p13"/>
            <p:cNvSpPr/>
            <p:nvPr/>
          </p:nvSpPr>
          <p:spPr>
            <a:xfrm>
              <a:off x="3644225" y="1950425"/>
              <a:ext cx="1545000" cy="122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feature vector</a:t>
              </a:r>
              <a:endParaRPr sz="1333">
                <a:solidFill>
                  <a:srgbClr val="000000"/>
                </a:solidFill>
                <a:latin typeface="Calibri"/>
                <a:ea typeface="Calibri"/>
                <a:cs typeface="Calibri"/>
                <a:sym typeface="Calibri"/>
              </a:endParaRPr>
            </a:p>
          </p:txBody>
        </p:sp>
      </p:grpSp>
      <p:sp>
        <p:nvSpPr>
          <p:cNvPr id="75" name="Google Shape;75;p13"/>
          <p:cNvSpPr/>
          <p:nvPr/>
        </p:nvSpPr>
        <p:spPr>
          <a:xfrm>
            <a:off x="6079826" y="3138697"/>
            <a:ext cx="2318242" cy="585141"/>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333" b="1">
                <a:solidFill>
                  <a:srgbClr val="000000"/>
                </a:solidFill>
                <a:latin typeface="Calibri"/>
                <a:ea typeface="Calibri"/>
                <a:cs typeface="Calibri"/>
                <a:sym typeface="Calibri"/>
              </a:rPr>
              <a:t>Mapping of </a:t>
            </a:r>
            <a:r>
              <a:rPr lang="en" sz="1333" b="1">
                <a:latin typeface="Calibri"/>
                <a:ea typeface="Calibri"/>
                <a:cs typeface="Calibri"/>
                <a:sym typeface="Calibri"/>
              </a:rPr>
              <a:t>reaction features</a:t>
            </a:r>
            <a:r>
              <a:rPr lang="en" sz="1333" b="1">
                <a:solidFill>
                  <a:srgbClr val="000000"/>
                </a:solidFill>
                <a:latin typeface="Calibri"/>
                <a:ea typeface="Calibri"/>
                <a:cs typeface="Calibri"/>
                <a:sym typeface="Calibri"/>
              </a:rPr>
              <a:t> </a:t>
            </a:r>
            <a:r>
              <a:rPr lang="en" sz="1333" b="1">
                <a:latin typeface="Calibri"/>
                <a:ea typeface="Calibri"/>
                <a:cs typeface="Calibri"/>
                <a:sym typeface="Calibri"/>
              </a:rPr>
              <a:t>to task </a:t>
            </a:r>
            <a:r>
              <a:rPr lang="en" sz="1333" b="1">
                <a:solidFill>
                  <a:srgbClr val="000000"/>
                </a:solidFill>
                <a:latin typeface="Calibri"/>
                <a:ea typeface="Calibri"/>
                <a:cs typeface="Calibri"/>
                <a:sym typeface="Calibri"/>
              </a:rPr>
              <a:t>statistic(s)</a:t>
            </a:r>
            <a:endParaRPr sz="1333" b="1">
              <a:latin typeface="Calibri"/>
              <a:ea typeface="Calibri"/>
              <a:cs typeface="Calibri"/>
              <a:sym typeface="Calibri"/>
            </a:endParaRPr>
          </a:p>
        </p:txBody>
      </p:sp>
      <p:pic>
        <p:nvPicPr>
          <p:cNvPr id="129" name="Google Shape;70;p13"/>
          <p:cNvPicPr preferRelativeResize="0"/>
          <p:nvPr/>
        </p:nvPicPr>
        <p:blipFill>
          <a:blip r:embed="rId5">
            <a:alphaModFix/>
          </a:blip>
          <a:stretch>
            <a:fillRect/>
          </a:stretch>
        </p:blipFill>
        <p:spPr>
          <a:xfrm>
            <a:off x="10150291" y="2924269"/>
            <a:ext cx="664903" cy="664873"/>
          </a:xfrm>
          <a:prstGeom prst="rect">
            <a:avLst/>
          </a:prstGeom>
          <a:noFill/>
          <a:ln>
            <a:noFill/>
          </a:ln>
        </p:spPr>
      </p:pic>
      <p:grpSp>
        <p:nvGrpSpPr>
          <p:cNvPr id="130" name="Google Shape;113;p13"/>
          <p:cNvGrpSpPr/>
          <p:nvPr/>
        </p:nvGrpSpPr>
        <p:grpSpPr>
          <a:xfrm>
            <a:off x="9716558" y="4223569"/>
            <a:ext cx="885807" cy="885808"/>
            <a:chOff x="974775" y="3173750"/>
            <a:chExt cx="607200" cy="607200"/>
          </a:xfrm>
        </p:grpSpPr>
        <p:pic>
          <p:nvPicPr>
            <p:cNvPr id="131" name="Google Shape;114;p13"/>
            <p:cNvPicPr preferRelativeResize="0"/>
            <p:nvPr/>
          </p:nvPicPr>
          <p:blipFill>
            <a:blip r:embed="rId7">
              <a:alphaModFix/>
            </a:blip>
            <a:stretch>
              <a:fillRect/>
            </a:stretch>
          </p:blipFill>
          <p:spPr>
            <a:xfrm>
              <a:off x="974775" y="3173750"/>
              <a:ext cx="607200" cy="607200"/>
            </a:xfrm>
            <a:prstGeom prst="rect">
              <a:avLst/>
            </a:prstGeom>
            <a:noFill/>
            <a:ln>
              <a:noFill/>
            </a:ln>
          </p:spPr>
        </p:pic>
        <p:pic>
          <p:nvPicPr>
            <p:cNvPr id="132" name="Google Shape;115;p13"/>
            <p:cNvPicPr preferRelativeResize="0"/>
            <p:nvPr/>
          </p:nvPicPr>
          <p:blipFill rotWithShape="1">
            <a:blip r:embed="rId8">
              <a:alphaModFix/>
            </a:blip>
            <a:srcRect l="38786" t="9514" r="38902" b="81601"/>
            <a:stretch/>
          </p:blipFill>
          <p:spPr>
            <a:xfrm>
              <a:off x="1203975" y="3243900"/>
              <a:ext cx="148800" cy="59250"/>
            </a:xfrm>
            <a:prstGeom prst="rect">
              <a:avLst/>
            </a:prstGeom>
            <a:noFill/>
            <a:ln>
              <a:noFill/>
            </a:ln>
          </p:spPr>
        </p:pic>
      </p:grpSp>
      <p:sp>
        <p:nvSpPr>
          <p:cNvPr id="98" name="Google Shape;91;p13">
            <a:extLst>
              <a:ext uri="{FF2B5EF4-FFF2-40B4-BE49-F238E27FC236}">
                <a16:creationId xmlns:a16="http://schemas.microsoft.com/office/drawing/2014/main" id="{ADC8E8AB-5FAE-B642-AE4F-2AD1D6D0BC95}"/>
              </a:ext>
            </a:extLst>
          </p:cNvPr>
          <p:cNvSpPr/>
          <p:nvPr/>
        </p:nvSpPr>
        <p:spPr>
          <a:xfrm>
            <a:off x="10299653" y="4314960"/>
            <a:ext cx="973338" cy="7943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Agent</a:t>
            </a:r>
            <a:endParaRPr sz="1333" dirty="0">
              <a:latin typeface="Calibri"/>
              <a:ea typeface="Calibri"/>
              <a:cs typeface="Calibri"/>
              <a:sym typeface="Calibri"/>
            </a:endParaRPr>
          </a:p>
        </p:txBody>
      </p:sp>
    </p:spTree>
    <p:extLst>
      <p:ext uri="{BB962C8B-B14F-4D97-AF65-F5344CB8AC3E}">
        <p14:creationId xmlns:p14="http://schemas.microsoft.com/office/powerpoint/2010/main" val="2648711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68" name="Google Shape;68;p13"/>
          <p:cNvSpPr/>
          <p:nvPr/>
        </p:nvSpPr>
        <p:spPr>
          <a:xfrm>
            <a:off x="1488141" y="2749175"/>
            <a:ext cx="872893" cy="202628"/>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Display</a:t>
            </a:r>
            <a:endParaRPr sz="1333" dirty="0">
              <a:solidFill>
                <a:schemeClr val="accent3"/>
              </a:solidFill>
              <a:latin typeface="Calibri"/>
              <a:ea typeface="Calibri"/>
              <a:cs typeface="Calibri"/>
              <a:sym typeface="Calibri"/>
            </a:endParaRPr>
          </a:p>
        </p:txBody>
      </p:sp>
      <p:cxnSp>
        <p:nvCxnSpPr>
          <p:cNvPr id="69" name="Google Shape;69;p13"/>
          <p:cNvCxnSpPr>
            <a:stCxn id="70" idx="0"/>
          </p:cNvCxnSpPr>
          <p:nvPr/>
        </p:nvCxnSpPr>
        <p:spPr>
          <a:xfrm rot="10800000">
            <a:off x="1503592" y="2656638"/>
            <a:ext cx="0" cy="373317"/>
          </a:xfrm>
          <a:prstGeom prst="straightConnector1">
            <a:avLst/>
          </a:prstGeom>
          <a:noFill/>
          <a:ln w="19050" cap="flat" cmpd="sng">
            <a:solidFill>
              <a:schemeClr val="accent3"/>
            </a:solidFill>
            <a:prstDash val="solid"/>
            <a:miter lim="800000"/>
            <a:headEnd type="none" w="sm" len="sm"/>
            <a:tailEnd type="triangle" w="med" len="med"/>
          </a:ln>
        </p:spPr>
      </p:cxnSp>
      <p:sp>
        <p:nvSpPr>
          <p:cNvPr id="54" name="Google Shape;54;p13"/>
          <p:cNvSpPr/>
          <p:nvPr/>
        </p:nvSpPr>
        <p:spPr>
          <a:xfrm>
            <a:off x="6440050" y="932931"/>
            <a:ext cx="5040437"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000000"/>
              </a:solidFill>
              <a:latin typeface="Arial"/>
              <a:ea typeface="Arial"/>
              <a:cs typeface="Arial"/>
              <a:sym typeface="Arial"/>
            </a:endParaRPr>
          </a:p>
        </p:txBody>
      </p:sp>
      <p:sp>
        <p:nvSpPr>
          <p:cNvPr id="56" name="Google Shape;56;p13"/>
          <p:cNvSpPr/>
          <p:nvPr/>
        </p:nvSpPr>
        <p:spPr>
          <a:xfrm>
            <a:off x="9569407" y="2856485"/>
            <a:ext cx="1716033" cy="2410149"/>
          </a:xfrm>
          <a:prstGeom prst="roundRect">
            <a:avLst>
              <a:gd name="adj" fmla="val 10819"/>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58;p13"/>
          <p:cNvSpPr/>
          <p:nvPr/>
        </p:nvSpPr>
        <p:spPr>
          <a:xfrm>
            <a:off x="164523" y="977416"/>
            <a:ext cx="6663688" cy="461285"/>
          </a:xfrm>
          <a:prstGeom prst="rect">
            <a:avLst/>
          </a:prstGeom>
          <a:noFill/>
          <a:ln>
            <a:noFill/>
          </a:ln>
        </p:spPr>
        <p:txBody>
          <a:bodyPr spcFirstLastPara="1" wrap="square" lIns="121900" tIns="60933" rIns="121900" bIns="60933" anchor="t" anchorCtr="0">
            <a:noAutofit/>
          </a:bodyPr>
          <a:lstStyle/>
          <a:p>
            <a:pPr algn="ctr"/>
            <a:r>
              <a:rPr lang="en" sz="1333" b="1" dirty="0">
                <a:solidFill>
                  <a:schemeClr val="accent3"/>
                </a:solidFill>
                <a:latin typeface="Calibri"/>
                <a:ea typeface="Calibri"/>
                <a:cs typeface="Calibri"/>
                <a:sym typeface="Calibri"/>
              </a:rPr>
              <a:t>1.</a:t>
            </a:r>
            <a:r>
              <a:rPr lang="en" sz="1333" dirty="0">
                <a:solidFill>
                  <a:schemeClr val="accent3"/>
                </a:solidFill>
                <a:latin typeface="Calibri"/>
                <a:ea typeface="Calibri"/>
                <a:cs typeface="Calibri"/>
                <a:sym typeface="Calibri"/>
              </a:rPr>
              <a:t> Learning a mapping from implicit human feedback to task statistics</a:t>
            </a:r>
            <a:endParaRPr sz="1333" dirty="0">
              <a:solidFill>
                <a:schemeClr val="accent3"/>
              </a:solidFill>
              <a:latin typeface="Calibri"/>
              <a:ea typeface="Calibri"/>
              <a:cs typeface="Calibri"/>
              <a:sym typeface="Calibri"/>
            </a:endParaRPr>
          </a:p>
        </p:txBody>
      </p:sp>
      <p:sp>
        <p:nvSpPr>
          <p:cNvPr id="74" name="Google Shape;74;p13"/>
          <p:cNvSpPr/>
          <p:nvPr/>
        </p:nvSpPr>
        <p:spPr>
          <a:xfrm>
            <a:off x="5892971" y="995688"/>
            <a:ext cx="6127126" cy="461285"/>
          </a:xfrm>
          <a:prstGeom prst="rect">
            <a:avLst/>
          </a:prstGeom>
          <a:noFill/>
          <a:ln>
            <a:noFill/>
          </a:ln>
        </p:spPr>
        <p:txBody>
          <a:bodyPr spcFirstLastPara="1" wrap="square" lIns="121900" tIns="60933" rIns="121900" bIns="60933" anchor="t" anchorCtr="0">
            <a:noAutofit/>
          </a:bodyPr>
          <a:lstStyle/>
          <a:p>
            <a:pPr algn="ctr"/>
            <a:r>
              <a:rPr lang="en" sz="1333" b="1">
                <a:solidFill>
                  <a:srgbClr val="000000"/>
                </a:solidFill>
                <a:latin typeface="Calibri"/>
                <a:ea typeface="Calibri"/>
                <a:cs typeface="Calibri"/>
                <a:sym typeface="Calibri"/>
              </a:rPr>
              <a:t>2.</a:t>
            </a:r>
            <a:r>
              <a:rPr lang="en" sz="1333">
                <a:solidFill>
                  <a:srgbClr val="000000"/>
                </a:solidFill>
                <a:latin typeface="Calibri"/>
                <a:ea typeface="Calibri"/>
                <a:cs typeface="Calibri"/>
                <a:sym typeface="Calibri"/>
              </a:rPr>
              <a:t> Learning a new task from implicit human feedback</a:t>
            </a:r>
            <a:endParaRPr sz="1333">
              <a:latin typeface="Calibri"/>
              <a:ea typeface="Calibri"/>
              <a:cs typeface="Calibri"/>
              <a:sym typeface="Calibri"/>
            </a:endParaRPr>
          </a:p>
        </p:txBody>
      </p:sp>
      <p:sp>
        <p:nvSpPr>
          <p:cNvPr id="76" name="Google Shape;76;p13"/>
          <p:cNvSpPr/>
          <p:nvPr/>
        </p:nvSpPr>
        <p:spPr>
          <a:xfrm>
            <a:off x="6427176" y="4096571"/>
            <a:ext cx="1791747" cy="526058"/>
          </a:xfrm>
          <a:prstGeom prst="rect">
            <a:avLst/>
          </a:prstGeom>
          <a:noFill/>
          <a:ln>
            <a:noFill/>
          </a:ln>
        </p:spPr>
        <p:txBody>
          <a:bodyPr spcFirstLastPara="1" wrap="square" lIns="121900" tIns="60933" rIns="121900" bIns="60933" anchor="ctr" anchorCtr="0">
            <a:noAutofit/>
          </a:bodyPr>
          <a:lstStyle/>
          <a:p>
            <a:pPr>
              <a:buClr>
                <a:srgbClr val="000000"/>
              </a:buClr>
              <a:buSzPts val="1100"/>
            </a:pPr>
            <a:r>
              <a:rPr lang="en" sz="1333">
                <a:solidFill>
                  <a:srgbClr val="CE591D"/>
                </a:solidFill>
                <a:latin typeface="Calibri"/>
                <a:ea typeface="Calibri"/>
                <a:cs typeface="Calibri"/>
                <a:sym typeface="Calibri"/>
              </a:rPr>
              <a:t>Task statistic(s)</a:t>
            </a:r>
            <a:endParaRPr sz="1333">
              <a:solidFill>
                <a:srgbClr val="CE591D"/>
              </a:solidFill>
              <a:latin typeface="Calibri"/>
              <a:ea typeface="Calibri"/>
              <a:cs typeface="Calibri"/>
              <a:sym typeface="Calibri"/>
            </a:endParaRPr>
          </a:p>
        </p:txBody>
      </p:sp>
      <p:sp>
        <p:nvSpPr>
          <p:cNvPr id="77" name="Google Shape;77;p13"/>
          <p:cNvSpPr/>
          <p:nvPr/>
        </p:nvSpPr>
        <p:spPr>
          <a:xfrm>
            <a:off x="8349251" y="2848983"/>
            <a:ext cx="1303327" cy="461285"/>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r>
              <a:rPr lang="en" sz="1333">
                <a:latin typeface="Calibri"/>
                <a:ea typeface="Calibri"/>
                <a:cs typeface="Calibri"/>
                <a:sym typeface="Calibri"/>
              </a:rPr>
              <a:t> A</a:t>
            </a:r>
            <a:r>
              <a:rPr lang="en" sz="1333">
                <a:solidFill>
                  <a:srgbClr val="000000"/>
                </a:solidFill>
                <a:latin typeface="Calibri"/>
                <a:ea typeface="Calibri"/>
                <a:cs typeface="Calibri"/>
                <a:sym typeface="Calibri"/>
              </a:rPr>
              <a:t>ction</a:t>
            </a:r>
            <a:endParaRPr sz="1333">
              <a:solidFill>
                <a:srgbClr val="000000"/>
              </a:solidFill>
              <a:latin typeface="Calibri"/>
              <a:ea typeface="Calibri"/>
              <a:cs typeface="Calibri"/>
              <a:sym typeface="Calibri"/>
            </a:endParaRPr>
          </a:p>
        </p:txBody>
      </p:sp>
      <p:sp>
        <p:nvSpPr>
          <p:cNvPr id="78" name="Google Shape;78;p13"/>
          <p:cNvSpPr/>
          <p:nvPr/>
        </p:nvSpPr>
        <p:spPr>
          <a:xfrm>
            <a:off x="7881402" y="3925523"/>
            <a:ext cx="1431122" cy="585141"/>
          </a:xfrm>
          <a:prstGeom prst="rect">
            <a:avLst/>
          </a:prstGeom>
          <a:noFill/>
          <a:ln w="76200" cap="flat" cmpd="sng">
            <a:solidFill>
              <a:srgbClr val="CE591D"/>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dirty="0">
                <a:solidFill>
                  <a:srgbClr val="CE591D"/>
                </a:solidFill>
                <a:latin typeface="Calibri"/>
                <a:ea typeface="Calibri"/>
                <a:cs typeface="Calibri"/>
                <a:sym typeface="Calibri"/>
              </a:rPr>
              <a:t>Assembler of Task/Behavior </a:t>
            </a:r>
            <a:endParaRPr sz="1333" dirty="0">
              <a:solidFill>
                <a:srgbClr val="CE591D"/>
              </a:solidFill>
              <a:latin typeface="Calibri"/>
              <a:ea typeface="Calibri"/>
              <a:cs typeface="Calibri"/>
              <a:sym typeface="Calibri"/>
            </a:endParaRPr>
          </a:p>
        </p:txBody>
      </p:sp>
      <p:sp>
        <p:nvSpPr>
          <p:cNvPr id="79" name="Google Shape;79;p13"/>
          <p:cNvSpPr/>
          <p:nvPr/>
        </p:nvSpPr>
        <p:spPr>
          <a:xfrm>
            <a:off x="7505222" y="4625729"/>
            <a:ext cx="1716033" cy="526058"/>
          </a:xfrm>
          <a:prstGeom prst="rect">
            <a:avLst/>
          </a:prstGeom>
          <a:noFill/>
          <a:ln>
            <a:noFill/>
          </a:ln>
        </p:spPr>
        <p:txBody>
          <a:bodyPr spcFirstLastPara="1" wrap="square" lIns="121900" tIns="60933" rIns="121900" bIns="60933" anchor="ctr" anchorCtr="0">
            <a:noAutofit/>
          </a:bodyPr>
          <a:lstStyle/>
          <a:p>
            <a:pPr>
              <a:buClr>
                <a:srgbClr val="000000"/>
              </a:buClr>
              <a:buSzPts val="1100"/>
            </a:pPr>
            <a:r>
              <a:rPr lang="en" sz="1333" dirty="0">
                <a:solidFill>
                  <a:srgbClr val="CE591D"/>
                </a:solidFill>
                <a:latin typeface="Calibri"/>
                <a:ea typeface="Calibri"/>
                <a:cs typeface="Calibri"/>
                <a:sym typeface="Calibri"/>
              </a:rPr>
              <a:t>Task/Policy Description</a:t>
            </a:r>
            <a:endParaRPr sz="1333" dirty="0">
              <a:solidFill>
                <a:srgbClr val="CE591D"/>
              </a:solidFill>
              <a:latin typeface="Calibri"/>
              <a:ea typeface="Calibri"/>
              <a:cs typeface="Calibri"/>
              <a:sym typeface="Calibri"/>
            </a:endParaRPr>
          </a:p>
        </p:txBody>
      </p:sp>
      <p:cxnSp>
        <p:nvCxnSpPr>
          <p:cNvPr id="80" name="Google Shape;80;p13"/>
          <p:cNvCxnSpPr/>
          <p:nvPr/>
        </p:nvCxnSpPr>
        <p:spPr>
          <a:xfrm rot="10800000">
            <a:off x="7903376" y="1996863"/>
            <a:ext cx="1499833" cy="0"/>
          </a:xfrm>
          <a:prstGeom prst="straightConnector1">
            <a:avLst/>
          </a:prstGeom>
          <a:noFill/>
          <a:ln w="19050" cap="flat" cmpd="sng">
            <a:solidFill>
              <a:srgbClr val="000000"/>
            </a:solidFill>
            <a:prstDash val="solid"/>
            <a:miter lim="800000"/>
            <a:headEnd type="diamond" w="sm" len="sm"/>
            <a:tailEnd type="triangle" w="med" len="med"/>
          </a:ln>
        </p:spPr>
      </p:cxnSp>
      <p:sp>
        <p:nvSpPr>
          <p:cNvPr id="81" name="Google Shape;81;p13"/>
          <p:cNvSpPr/>
          <p:nvPr/>
        </p:nvSpPr>
        <p:spPr>
          <a:xfrm>
            <a:off x="9251766" y="2530358"/>
            <a:ext cx="838103" cy="249024"/>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Display</a:t>
            </a:r>
            <a:endParaRPr sz="1333">
              <a:solidFill>
                <a:srgbClr val="000000"/>
              </a:solidFill>
              <a:latin typeface="Calibri"/>
              <a:ea typeface="Calibri"/>
              <a:cs typeface="Calibri"/>
              <a:sym typeface="Calibri"/>
            </a:endParaRPr>
          </a:p>
        </p:txBody>
      </p:sp>
      <p:cxnSp>
        <p:nvCxnSpPr>
          <p:cNvPr id="82" name="Google Shape;82;p13"/>
          <p:cNvCxnSpPr/>
          <p:nvPr/>
        </p:nvCxnSpPr>
        <p:spPr>
          <a:xfrm rot="10800000">
            <a:off x="10077776" y="2475691"/>
            <a:ext cx="0" cy="391261"/>
          </a:xfrm>
          <a:prstGeom prst="straightConnector1">
            <a:avLst/>
          </a:prstGeom>
          <a:noFill/>
          <a:ln w="19050" cap="flat" cmpd="sng">
            <a:solidFill>
              <a:srgbClr val="000000"/>
            </a:solidFill>
            <a:prstDash val="solid"/>
            <a:miter lim="800000"/>
            <a:headEnd type="none" w="sm" len="sm"/>
            <a:tailEnd type="triangle" w="med" len="med"/>
          </a:ln>
        </p:spPr>
      </p:cxnSp>
      <p:sp>
        <p:nvSpPr>
          <p:cNvPr id="83" name="Google Shape;83;p13"/>
          <p:cNvSpPr/>
          <p:nvPr/>
        </p:nvSpPr>
        <p:spPr>
          <a:xfrm>
            <a:off x="10089885" y="2047685"/>
            <a:ext cx="1214922" cy="37331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Human</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Observer</a:t>
            </a:r>
            <a:endParaRPr sz="1333">
              <a:latin typeface="Calibri"/>
              <a:ea typeface="Calibri"/>
              <a:cs typeface="Calibri"/>
              <a:sym typeface="Calibri"/>
            </a:endParaRPr>
          </a:p>
        </p:txBody>
      </p:sp>
      <p:grpSp>
        <p:nvGrpSpPr>
          <p:cNvPr id="84" name="Google Shape;84;p13"/>
          <p:cNvGrpSpPr/>
          <p:nvPr/>
        </p:nvGrpSpPr>
        <p:grpSpPr>
          <a:xfrm>
            <a:off x="9732200" y="1323310"/>
            <a:ext cx="691180" cy="1214917"/>
            <a:chOff x="7753800" y="1164375"/>
            <a:chExt cx="390850" cy="781675"/>
          </a:xfrm>
        </p:grpSpPr>
        <p:pic>
          <p:nvPicPr>
            <p:cNvPr id="85" name="Google Shape;85;p13"/>
            <p:cNvPicPr preferRelativeResize="0"/>
            <p:nvPr/>
          </p:nvPicPr>
          <p:blipFill rotWithShape="1">
            <a:blip r:embed="rId3">
              <a:alphaModFix/>
            </a:blip>
            <a:srcRect l="27089" t="45322" r="26149"/>
            <a:stretch/>
          </p:blipFill>
          <p:spPr>
            <a:xfrm>
              <a:off x="7755225" y="1490700"/>
              <a:ext cx="389425" cy="455350"/>
            </a:xfrm>
            <a:prstGeom prst="rect">
              <a:avLst/>
            </a:prstGeom>
            <a:noFill/>
            <a:ln>
              <a:noFill/>
            </a:ln>
          </p:spPr>
        </p:pic>
        <p:pic>
          <p:nvPicPr>
            <p:cNvPr id="86" name="Google Shape;86;p13"/>
            <p:cNvPicPr preferRelativeResize="0"/>
            <p:nvPr/>
          </p:nvPicPr>
          <p:blipFill rotWithShape="1">
            <a:blip r:embed="rId4">
              <a:alphaModFix/>
            </a:blip>
            <a:srcRect b="16107"/>
            <a:stretch/>
          </p:blipFill>
          <p:spPr>
            <a:xfrm>
              <a:off x="7753800" y="1164375"/>
              <a:ext cx="389425" cy="340425"/>
            </a:xfrm>
            <a:prstGeom prst="rect">
              <a:avLst/>
            </a:prstGeom>
            <a:noFill/>
            <a:ln>
              <a:noFill/>
            </a:ln>
          </p:spPr>
        </p:pic>
      </p:grpSp>
      <p:grpSp>
        <p:nvGrpSpPr>
          <p:cNvPr id="93" name="Google Shape;93;p13"/>
          <p:cNvGrpSpPr/>
          <p:nvPr/>
        </p:nvGrpSpPr>
        <p:grpSpPr>
          <a:xfrm>
            <a:off x="9495363" y="3719303"/>
            <a:ext cx="1953408" cy="585141"/>
            <a:chOff x="373269" y="3270292"/>
            <a:chExt cx="1339015" cy="401100"/>
          </a:xfrm>
        </p:grpSpPr>
        <p:sp>
          <p:nvSpPr>
            <p:cNvPr id="94" name="Google Shape;94;p13"/>
            <p:cNvSpPr/>
            <p:nvPr/>
          </p:nvSpPr>
          <p:spPr>
            <a:xfrm>
              <a:off x="373269" y="32702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solidFill>
                  <a:srgbClr val="000000"/>
                </a:solidFill>
                <a:latin typeface="Calibri"/>
                <a:ea typeface="Calibri"/>
                <a:cs typeface="Calibri"/>
                <a:sym typeface="Calibri"/>
              </a:endParaRPr>
            </a:p>
          </p:txBody>
        </p:sp>
        <p:sp>
          <p:nvSpPr>
            <p:cNvPr id="95" name="Google Shape;95;p13"/>
            <p:cNvSpPr/>
            <p:nvPr/>
          </p:nvSpPr>
          <p:spPr>
            <a:xfrm>
              <a:off x="1018083" y="34226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Action</a:t>
              </a:r>
              <a:endParaRPr sz="1333">
                <a:solidFill>
                  <a:srgbClr val="000000"/>
                </a:solidFill>
                <a:latin typeface="Calibri"/>
                <a:ea typeface="Calibri"/>
                <a:cs typeface="Calibri"/>
                <a:sym typeface="Calibri"/>
              </a:endParaRPr>
            </a:p>
          </p:txBody>
        </p:sp>
        <p:cxnSp>
          <p:nvCxnSpPr>
            <p:cNvPr id="96" name="Google Shape;96;p13"/>
            <p:cNvCxnSpPr/>
            <p:nvPr/>
          </p:nvCxnSpPr>
          <p:spPr>
            <a:xfrm>
              <a:off x="897375" y="3317612"/>
              <a:ext cx="0" cy="308100"/>
            </a:xfrm>
            <a:prstGeom prst="straightConnector1">
              <a:avLst/>
            </a:prstGeom>
            <a:noFill/>
            <a:ln w="19050" cap="flat" cmpd="sng">
              <a:solidFill>
                <a:srgbClr val="000000"/>
              </a:solidFill>
              <a:prstDash val="solid"/>
              <a:miter lim="800000"/>
              <a:headEnd type="none" w="sm" len="sm"/>
              <a:tailEnd type="triangle" w="med" len="med"/>
            </a:ln>
          </p:spPr>
        </p:cxnSp>
        <p:cxnSp>
          <p:nvCxnSpPr>
            <p:cNvPr id="97" name="Google Shape;97;p13"/>
            <p:cNvCxnSpPr/>
            <p:nvPr/>
          </p:nvCxnSpPr>
          <p:spPr>
            <a:xfrm rot="10800000">
              <a:off x="1151950" y="3319700"/>
              <a:ext cx="0" cy="303900"/>
            </a:xfrm>
            <a:prstGeom prst="straightConnector1">
              <a:avLst/>
            </a:prstGeom>
            <a:noFill/>
            <a:ln w="19050" cap="flat" cmpd="sng">
              <a:solidFill>
                <a:srgbClr val="000000"/>
              </a:solidFill>
              <a:prstDash val="solid"/>
              <a:miter lim="800000"/>
              <a:headEnd type="none" w="sm" len="sm"/>
              <a:tailEnd type="triangle" w="med" len="med"/>
            </a:ln>
          </p:spPr>
        </p:cxnSp>
      </p:grpSp>
      <p:sp>
        <p:nvSpPr>
          <p:cNvPr id="99" name="Google Shape;99;p13"/>
          <p:cNvSpPr/>
          <p:nvPr/>
        </p:nvSpPr>
        <p:spPr>
          <a:xfrm>
            <a:off x="9658676" y="3386005"/>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Environment</a:t>
            </a:r>
            <a:endParaRPr sz="1333">
              <a:solidFill>
                <a:srgbClr val="000000"/>
              </a:solidFill>
              <a:latin typeface="Calibri"/>
              <a:ea typeface="Calibri"/>
              <a:cs typeface="Calibri"/>
              <a:sym typeface="Calibri"/>
            </a:endParaRPr>
          </a:p>
        </p:txBody>
      </p:sp>
      <p:cxnSp>
        <p:nvCxnSpPr>
          <p:cNvPr id="104" name="Google Shape;104;p13"/>
          <p:cNvCxnSpPr/>
          <p:nvPr/>
        </p:nvCxnSpPr>
        <p:spPr>
          <a:xfrm>
            <a:off x="7268817" y="2130274"/>
            <a:ext cx="0" cy="999597"/>
          </a:xfrm>
          <a:prstGeom prst="straightConnector1">
            <a:avLst/>
          </a:prstGeom>
          <a:noFill/>
          <a:ln w="19050" cap="flat" cmpd="sng">
            <a:solidFill>
              <a:srgbClr val="000000"/>
            </a:solidFill>
            <a:prstDash val="solid"/>
            <a:round/>
            <a:headEnd type="none" w="med" len="med"/>
            <a:tailEnd type="triangle" w="med" len="med"/>
          </a:ln>
        </p:spPr>
      </p:cxnSp>
      <p:cxnSp>
        <p:nvCxnSpPr>
          <p:cNvPr id="105" name="Google Shape;105;p13"/>
          <p:cNvCxnSpPr/>
          <p:nvPr/>
        </p:nvCxnSpPr>
        <p:spPr>
          <a:xfrm rot="5400000">
            <a:off x="8901569" y="3253727"/>
            <a:ext cx="672233" cy="665231"/>
          </a:xfrm>
          <a:prstGeom prst="bentConnector3">
            <a:avLst>
              <a:gd name="adj1" fmla="val 1194"/>
            </a:avLst>
          </a:prstGeom>
          <a:noFill/>
          <a:ln w="19050" cap="flat" cmpd="sng">
            <a:solidFill>
              <a:srgbClr val="000000"/>
            </a:solidFill>
            <a:prstDash val="solid"/>
            <a:round/>
            <a:headEnd type="none" w="med" len="med"/>
            <a:tailEnd type="triangle" w="med" len="med"/>
          </a:ln>
        </p:spPr>
      </p:cxnSp>
      <p:cxnSp>
        <p:nvCxnSpPr>
          <p:cNvPr id="116" name="Google Shape;116;p13"/>
          <p:cNvCxnSpPr>
            <a:stCxn id="78" idx="2"/>
          </p:cNvCxnSpPr>
          <p:nvPr/>
        </p:nvCxnSpPr>
        <p:spPr>
          <a:xfrm rot="16200000" flipH="1">
            <a:off x="8803316" y="4304311"/>
            <a:ext cx="566322" cy="979027"/>
          </a:xfrm>
          <a:prstGeom prst="bentConnector2">
            <a:avLst/>
          </a:prstGeom>
          <a:noFill/>
          <a:ln w="19050" cap="flat" cmpd="sng">
            <a:solidFill>
              <a:srgbClr val="CE591D"/>
            </a:solidFill>
            <a:prstDash val="solid"/>
            <a:round/>
            <a:headEnd type="none" w="med" len="med"/>
            <a:tailEnd type="triangle" w="med" len="med"/>
          </a:ln>
        </p:spPr>
      </p:cxnSp>
      <p:cxnSp>
        <p:nvCxnSpPr>
          <p:cNvPr id="117" name="Google Shape;117;p13"/>
          <p:cNvCxnSpPr>
            <a:stCxn id="75" idx="2"/>
            <a:endCxn id="78" idx="1"/>
          </p:cNvCxnSpPr>
          <p:nvPr/>
        </p:nvCxnSpPr>
        <p:spPr>
          <a:xfrm rot="16200000" flipH="1">
            <a:off x="7313129" y="3649655"/>
            <a:ext cx="494109" cy="642473"/>
          </a:xfrm>
          <a:prstGeom prst="bentConnector2">
            <a:avLst/>
          </a:prstGeom>
          <a:noFill/>
          <a:ln w="19050" cap="flat" cmpd="sng">
            <a:solidFill>
              <a:srgbClr val="CE591D"/>
            </a:solidFill>
            <a:prstDash val="solid"/>
            <a:round/>
            <a:headEnd type="none" w="med" len="med"/>
            <a:tailEnd type="triangle" w="med" len="med"/>
          </a:ln>
        </p:spPr>
      </p:cxnSp>
      <p:cxnSp>
        <p:nvCxnSpPr>
          <p:cNvPr id="121" name="Google Shape;121;p13"/>
          <p:cNvCxnSpPr/>
          <p:nvPr/>
        </p:nvCxnSpPr>
        <p:spPr>
          <a:xfrm>
            <a:off x="7079642" y="2765964"/>
            <a:ext cx="167183" cy="0"/>
          </a:xfrm>
          <a:prstGeom prst="straightConnector1">
            <a:avLst/>
          </a:prstGeom>
          <a:noFill/>
          <a:ln w="9525" cap="flat" cmpd="sng">
            <a:solidFill>
              <a:srgbClr val="000000"/>
            </a:solidFill>
            <a:prstDash val="dot"/>
            <a:round/>
            <a:headEnd type="none" w="med" len="med"/>
            <a:tailEnd type="none" w="med" len="med"/>
          </a:ln>
        </p:spPr>
      </p:cxnSp>
      <p:sp>
        <p:nvSpPr>
          <p:cNvPr id="124" name="Google Shape;124;p13"/>
          <p:cNvSpPr/>
          <p:nvPr/>
        </p:nvSpPr>
        <p:spPr>
          <a:xfrm>
            <a:off x="7203133"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Reactions</a:t>
            </a:r>
            <a:r>
              <a:rPr lang="en" sz="1333">
                <a:latin typeface="Calibri"/>
                <a:ea typeface="Calibri"/>
                <a:cs typeface="Calibri"/>
                <a:sym typeface="Calibri"/>
              </a:rPr>
              <a:t> </a:t>
            </a:r>
            <a:endParaRPr sz="1333">
              <a:latin typeface="Calibri"/>
              <a:ea typeface="Calibri"/>
              <a:cs typeface="Calibri"/>
              <a:sym typeface="Calibri"/>
            </a:endParaRPr>
          </a:p>
          <a:p>
            <a:pPr algn="ctr">
              <a:buClr>
                <a:srgbClr val="000000"/>
              </a:buClr>
              <a:buSzPts val="1100"/>
            </a:pPr>
            <a:r>
              <a:rPr lang="en" sz="1333">
                <a:solidFill>
                  <a:srgbClr val="000000"/>
                </a:solidFill>
                <a:latin typeface="Calibri"/>
                <a:ea typeface="Calibri"/>
                <a:cs typeface="Calibri"/>
                <a:sym typeface="Calibri"/>
              </a:rPr>
              <a:t>(implicit feedback)</a:t>
            </a:r>
            <a:endParaRPr sz="1333">
              <a:latin typeface="Calibri"/>
              <a:ea typeface="Calibri"/>
              <a:cs typeface="Calibri"/>
              <a:sym typeface="Calibri"/>
            </a:endParaRPr>
          </a:p>
        </p:txBody>
      </p:sp>
      <p:sp>
        <p:nvSpPr>
          <p:cNvPr id="55" name="Google Shape;55;p13"/>
          <p:cNvSpPr/>
          <p:nvPr/>
        </p:nvSpPr>
        <p:spPr>
          <a:xfrm>
            <a:off x="630622" y="932931"/>
            <a:ext cx="5731489"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chemeClr val="accent3"/>
              </a:solidFill>
              <a:latin typeface="Arial"/>
              <a:ea typeface="Arial"/>
              <a:cs typeface="Arial"/>
              <a:sym typeface="Arial"/>
            </a:endParaRPr>
          </a:p>
        </p:txBody>
      </p:sp>
      <p:sp>
        <p:nvSpPr>
          <p:cNvPr id="57" name="Google Shape;57;p13"/>
          <p:cNvSpPr/>
          <p:nvPr/>
        </p:nvSpPr>
        <p:spPr>
          <a:xfrm>
            <a:off x="750612" y="3035339"/>
            <a:ext cx="1939673" cy="2179944"/>
          </a:xfrm>
          <a:prstGeom prst="roundRect">
            <a:avLst>
              <a:gd name="adj" fmla="val 10713"/>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accent3"/>
              </a:solidFill>
            </a:endParaRPr>
          </a:p>
        </p:txBody>
      </p:sp>
      <p:sp>
        <p:nvSpPr>
          <p:cNvPr id="60" name="Google Shape;60;p13"/>
          <p:cNvSpPr/>
          <p:nvPr/>
        </p:nvSpPr>
        <p:spPr>
          <a:xfrm>
            <a:off x="526891" y="3803114"/>
            <a:ext cx="1012726" cy="362814"/>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State</a:t>
            </a:r>
            <a:endParaRPr sz="1333">
              <a:solidFill>
                <a:schemeClr val="accent3"/>
              </a:solidFill>
              <a:latin typeface="Calibri"/>
              <a:ea typeface="Calibri"/>
              <a:cs typeface="Calibri"/>
              <a:sym typeface="Calibri"/>
            </a:endParaRPr>
          </a:p>
        </p:txBody>
      </p:sp>
      <p:sp>
        <p:nvSpPr>
          <p:cNvPr id="61" name="Google Shape;61;p13"/>
          <p:cNvSpPr/>
          <p:nvPr/>
        </p:nvSpPr>
        <p:spPr>
          <a:xfrm>
            <a:off x="1467571" y="4025441"/>
            <a:ext cx="1012726" cy="362814"/>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Action</a:t>
            </a:r>
            <a:endParaRPr sz="1333">
              <a:solidFill>
                <a:schemeClr val="accent3"/>
              </a:solidFill>
              <a:latin typeface="Calibri"/>
              <a:ea typeface="Calibri"/>
              <a:cs typeface="Calibri"/>
              <a:sym typeface="Calibri"/>
            </a:endParaRPr>
          </a:p>
        </p:txBody>
      </p:sp>
      <p:cxnSp>
        <p:nvCxnSpPr>
          <p:cNvPr id="62" name="Google Shape;62;p13"/>
          <p:cNvCxnSpPr/>
          <p:nvPr/>
        </p:nvCxnSpPr>
        <p:spPr>
          <a:xfrm>
            <a:off x="1291478" y="3872146"/>
            <a:ext cx="0" cy="449469"/>
          </a:xfrm>
          <a:prstGeom prst="straightConnector1">
            <a:avLst/>
          </a:prstGeom>
          <a:noFill/>
          <a:ln w="19050" cap="flat" cmpd="sng">
            <a:solidFill>
              <a:schemeClr val="accent3"/>
            </a:solidFill>
            <a:prstDash val="solid"/>
            <a:miter lim="800000"/>
            <a:headEnd type="none" w="sm" len="sm"/>
            <a:tailEnd type="triangle" w="med" len="med"/>
          </a:ln>
        </p:spPr>
      </p:cxnSp>
      <p:cxnSp>
        <p:nvCxnSpPr>
          <p:cNvPr id="63" name="Google Shape;63;p13"/>
          <p:cNvCxnSpPr/>
          <p:nvPr/>
        </p:nvCxnSpPr>
        <p:spPr>
          <a:xfrm rot="10800000">
            <a:off x="1662862" y="3875192"/>
            <a:ext cx="0" cy="443342"/>
          </a:xfrm>
          <a:prstGeom prst="straightConnector1">
            <a:avLst/>
          </a:prstGeom>
          <a:noFill/>
          <a:ln w="19050" cap="flat" cmpd="sng">
            <a:solidFill>
              <a:schemeClr val="accent3"/>
            </a:solidFill>
            <a:prstDash val="solid"/>
            <a:miter lim="800000"/>
            <a:headEnd type="none" w="sm" len="sm"/>
            <a:tailEnd type="triangle" w="med" len="med"/>
          </a:ln>
        </p:spPr>
      </p:cxnSp>
      <p:sp>
        <p:nvSpPr>
          <p:cNvPr id="64" name="Google Shape;64;p13"/>
          <p:cNvSpPr/>
          <p:nvPr/>
        </p:nvSpPr>
        <p:spPr>
          <a:xfrm>
            <a:off x="2459428" y="4250292"/>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State,</a:t>
            </a:r>
            <a:endParaRPr sz="1333">
              <a:solidFill>
                <a:schemeClr val="accent3"/>
              </a:solidFill>
              <a:latin typeface="Calibri"/>
              <a:ea typeface="Calibri"/>
              <a:cs typeface="Calibri"/>
              <a:sym typeface="Calibri"/>
            </a:endParaRPr>
          </a:p>
          <a:p>
            <a:pPr algn="ctr"/>
            <a:r>
              <a:rPr lang="en" sz="1333">
                <a:solidFill>
                  <a:schemeClr val="accent3"/>
                </a:solidFill>
                <a:latin typeface="Calibri"/>
                <a:ea typeface="Calibri"/>
                <a:cs typeface="Calibri"/>
                <a:sym typeface="Calibri"/>
              </a:rPr>
              <a:t>Action</a:t>
            </a:r>
            <a:endParaRPr sz="1333">
              <a:solidFill>
                <a:schemeClr val="accent3"/>
              </a:solidFill>
              <a:latin typeface="Calibri"/>
              <a:ea typeface="Calibri"/>
              <a:cs typeface="Calibri"/>
              <a:sym typeface="Calibri"/>
            </a:endParaRPr>
          </a:p>
        </p:txBody>
      </p:sp>
      <p:cxnSp>
        <p:nvCxnSpPr>
          <p:cNvPr id="65" name="Google Shape;65;p13"/>
          <p:cNvCxnSpPr/>
          <p:nvPr/>
        </p:nvCxnSpPr>
        <p:spPr>
          <a:xfrm rot="10800000">
            <a:off x="2684395" y="4773894"/>
            <a:ext cx="712497" cy="0"/>
          </a:xfrm>
          <a:prstGeom prst="straightConnector1">
            <a:avLst/>
          </a:prstGeom>
          <a:noFill/>
          <a:ln w="19050" cap="flat" cmpd="sng">
            <a:solidFill>
              <a:schemeClr val="accent3"/>
            </a:solidFill>
            <a:prstDash val="solid"/>
            <a:miter lim="800000"/>
            <a:headEnd type="triangle" w="med" len="med"/>
            <a:tailEnd type="none" w="sm" len="sm"/>
          </a:ln>
        </p:spPr>
      </p:cxnSp>
      <p:sp>
        <p:nvSpPr>
          <p:cNvPr id="66" name="Google Shape;66;p13"/>
          <p:cNvSpPr/>
          <p:nvPr/>
        </p:nvSpPr>
        <p:spPr>
          <a:xfrm>
            <a:off x="2986921" y="2689338"/>
            <a:ext cx="1308142" cy="671796"/>
          </a:xfrm>
          <a:prstGeom prst="rect">
            <a:avLst/>
          </a:prstGeom>
          <a:noFill/>
          <a:ln w="19050" cap="flat" cmpd="sng">
            <a:solidFill>
              <a:schemeClr val="accent3"/>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Specification </a:t>
            </a:r>
            <a:endParaRPr sz="1333">
              <a:solidFill>
                <a:schemeClr val="accent3"/>
              </a:solidFill>
              <a:latin typeface="Calibri"/>
              <a:ea typeface="Calibri"/>
              <a:cs typeface="Calibri"/>
              <a:sym typeface="Calibri"/>
            </a:endParaRPr>
          </a:p>
        </p:txBody>
      </p:sp>
      <p:cxnSp>
        <p:nvCxnSpPr>
          <p:cNvPr id="71" name="Google Shape;71;p13"/>
          <p:cNvCxnSpPr/>
          <p:nvPr/>
        </p:nvCxnSpPr>
        <p:spPr>
          <a:xfrm rot="10800000">
            <a:off x="3033186" y="1996863"/>
            <a:ext cx="1543161" cy="0"/>
          </a:xfrm>
          <a:prstGeom prst="straightConnector1">
            <a:avLst/>
          </a:prstGeom>
          <a:noFill/>
          <a:ln w="19050" cap="flat" cmpd="sng">
            <a:solidFill>
              <a:schemeClr val="accent3"/>
            </a:solidFill>
            <a:prstDash val="solid"/>
            <a:miter lim="800000"/>
            <a:headEnd type="triangle" w="med" len="med"/>
            <a:tailEnd type="diamond" w="sm" len="sm"/>
          </a:ln>
        </p:spPr>
      </p:cxnSp>
      <p:sp>
        <p:nvSpPr>
          <p:cNvPr id="72" name="Google Shape;72;p13"/>
          <p:cNvSpPr/>
          <p:nvPr/>
        </p:nvSpPr>
        <p:spPr>
          <a:xfrm>
            <a:off x="2241802"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Reactions </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(implicit feedback)</a:t>
            </a:r>
            <a:endParaRPr sz="1333">
              <a:solidFill>
                <a:schemeClr val="accent3"/>
              </a:solidFill>
              <a:latin typeface="Calibri"/>
              <a:ea typeface="Calibri"/>
              <a:cs typeface="Calibri"/>
              <a:sym typeface="Calibri"/>
            </a:endParaRPr>
          </a:p>
        </p:txBody>
      </p:sp>
      <p:sp>
        <p:nvSpPr>
          <p:cNvPr id="73" name="Google Shape;73;p13"/>
          <p:cNvSpPr/>
          <p:nvPr/>
        </p:nvSpPr>
        <p:spPr>
          <a:xfrm>
            <a:off x="582992" y="2009609"/>
            <a:ext cx="121492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Human</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Observer</a:t>
            </a:r>
            <a:endParaRPr sz="1333">
              <a:solidFill>
                <a:schemeClr val="accent3"/>
              </a:solidFill>
              <a:latin typeface="Calibri"/>
              <a:ea typeface="Calibri"/>
              <a:cs typeface="Calibri"/>
              <a:sym typeface="Calibri"/>
            </a:endParaRPr>
          </a:p>
        </p:txBody>
      </p:sp>
      <p:grpSp>
        <p:nvGrpSpPr>
          <p:cNvPr id="87" name="Google Shape;87;p13"/>
          <p:cNvGrpSpPr/>
          <p:nvPr/>
        </p:nvGrpSpPr>
        <p:grpSpPr>
          <a:xfrm>
            <a:off x="1475221" y="1323335"/>
            <a:ext cx="664915" cy="1370068"/>
            <a:chOff x="692725" y="1198875"/>
            <a:chExt cx="389425" cy="832800"/>
          </a:xfrm>
        </p:grpSpPr>
        <p:pic>
          <p:nvPicPr>
            <p:cNvPr id="88" name="Google Shape;88;p13"/>
            <p:cNvPicPr preferRelativeResize="0"/>
            <p:nvPr/>
          </p:nvPicPr>
          <p:blipFill rotWithShape="1">
            <a:blip r:embed="rId3">
              <a:alphaModFix/>
              <a:lum bright="70000" contrast="-70000"/>
            </a:blip>
            <a:srcRect l="27089" r="26149"/>
            <a:stretch/>
          </p:blipFill>
          <p:spPr>
            <a:xfrm>
              <a:off x="692725" y="1198875"/>
              <a:ext cx="389425" cy="832800"/>
            </a:xfrm>
            <a:prstGeom prst="rect">
              <a:avLst/>
            </a:prstGeom>
            <a:noFill/>
            <a:ln>
              <a:noFill/>
            </a:ln>
          </p:spPr>
        </p:pic>
        <p:pic>
          <p:nvPicPr>
            <p:cNvPr id="89" name="Google Shape;89;p13"/>
            <p:cNvPicPr preferRelativeResize="0"/>
            <p:nvPr/>
          </p:nvPicPr>
          <p:blipFill rotWithShape="1">
            <a:blip r:embed="rId4">
              <a:alphaModFix/>
              <a:lum bright="70000" contrast="-70000"/>
            </a:blip>
            <a:srcRect l="39537" t="41565" r="39919" b="50357"/>
            <a:stretch/>
          </p:blipFill>
          <p:spPr>
            <a:xfrm>
              <a:off x="849225" y="1361075"/>
              <a:ext cx="80000" cy="32775"/>
            </a:xfrm>
            <a:prstGeom prst="rect">
              <a:avLst/>
            </a:prstGeom>
            <a:noFill/>
            <a:ln>
              <a:noFill/>
            </a:ln>
          </p:spPr>
        </p:pic>
      </p:grpSp>
      <p:sp>
        <p:nvSpPr>
          <p:cNvPr id="90" name="Google Shape;90;p13"/>
          <p:cNvSpPr/>
          <p:nvPr/>
        </p:nvSpPr>
        <p:spPr>
          <a:xfrm>
            <a:off x="1402093" y="4419558"/>
            <a:ext cx="1431122" cy="585141"/>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Agent</a:t>
            </a:r>
            <a:endParaRPr sz="1333" dirty="0">
              <a:solidFill>
                <a:schemeClr val="accent3"/>
              </a:solidFill>
              <a:latin typeface="Calibri"/>
              <a:ea typeface="Calibri"/>
              <a:cs typeface="Calibri"/>
              <a:sym typeface="Calibri"/>
            </a:endParaRPr>
          </a:p>
        </p:txBody>
      </p:sp>
      <p:sp>
        <p:nvSpPr>
          <p:cNvPr id="92" name="Google Shape;92;p13"/>
          <p:cNvSpPr/>
          <p:nvPr/>
        </p:nvSpPr>
        <p:spPr>
          <a:xfrm>
            <a:off x="690204" y="3500031"/>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Environment</a:t>
            </a:r>
            <a:endParaRPr sz="1333">
              <a:solidFill>
                <a:schemeClr val="accent3"/>
              </a:solidFill>
              <a:latin typeface="Calibri"/>
              <a:ea typeface="Calibri"/>
              <a:cs typeface="Calibri"/>
              <a:sym typeface="Calibri"/>
            </a:endParaRPr>
          </a:p>
        </p:txBody>
      </p:sp>
      <p:pic>
        <p:nvPicPr>
          <p:cNvPr id="70" name="Google Shape;70;p13"/>
          <p:cNvPicPr preferRelativeResize="0"/>
          <p:nvPr/>
        </p:nvPicPr>
        <p:blipFill>
          <a:blip r:embed="rId5">
            <a:alphaModFix/>
            <a:lum bright="70000" contrast="-70000"/>
          </a:blip>
          <a:stretch>
            <a:fillRect/>
          </a:stretch>
        </p:blipFill>
        <p:spPr>
          <a:xfrm>
            <a:off x="1171142" y="3029957"/>
            <a:ext cx="664903" cy="664873"/>
          </a:xfrm>
          <a:prstGeom prst="rect">
            <a:avLst/>
          </a:prstGeom>
          <a:noFill/>
          <a:ln>
            <a:noFill/>
          </a:ln>
        </p:spPr>
      </p:pic>
      <p:sp>
        <p:nvSpPr>
          <p:cNvPr id="100" name="Google Shape;100;p13"/>
          <p:cNvSpPr/>
          <p:nvPr/>
        </p:nvSpPr>
        <p:spPr>
          <a:xfrm>
            <a:off x="4034241" y="3796452"/>
            <a:ext cx="1626752" cy="33042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Dataset Store</a:t>
            </a:r>
            <a:endParaRPr sz="1333" dirty="0">
              <a:solidFill>
                <a:schemeClr val="accent3"/>
              </a:solidFill>
              <a:latin typeface="Calibri"/>
              <a:ea typeface="Calibri"/>
              <a:cs typeface="Calibri"/>
              <a:sym typeface="Calibri"/>
            </a:endParaRPr>
          </a:p>
        </p:txBody>
      </p:sp>
      <p:pic>
        <p:nvPicPr>
          <p:cNvPr id="101" name="Google Shape;101;p13"/>
          <p:cNvPicPr preferRelativeResize="0"/>
          <p:nvPr/>
        </p:nvPicPr>
        <p:blipFill>
          <a:blip r:embed="rId6">
            <a:alphaModFix/>
            <a:lum bright="70000" contrast="-70000"/>
          </a:blip>
          <a:stretch>
            <a:fillRect/>
          </a:stretch>
        </p:blipFill>
        <p:spPr>
          <a:xfrm>
            <a:off x="4356371" y="3012198"/>
            <a:ext cx="838103" cy="838103"/>
          </a:xfrm>
          <a:prstGeom prst="rect">
            <a:avLst/>
          </a:prstGeom>
          <a:noFill/>
          <a:ln>
            <a:noFill/>
          </a:ln>
        </p:spPr>
      </p:pic>
      <p:cxnSp>
        <p:nvCxnSpPr>
          <p:cNvPr id="102" name="Google Shape;102;p13"/>
          <p:cNvCxnSpPr>
            <a:endCxn id="101" idx="0"/>
          </p:cNvCxnSpPr>
          <p:nvPr/>
        </p:nvCxnSpPr>
        <p:spPr>
          <a:xfrm flipH="1">
            <a:off x="4775423" y="2487891"/>
            <a:ext cx="1217985" cy="524307"/>
          </a:xfrm>
          <a:prstGeom prst="bentConnector2">
            <a:avLst/>
          </a:prstGeom>
          <a:noFill/>
          <a:ln w="19050" cap="flat" cmpd="sng">
            <a:solidFill>
              <a:schemeClr val="accent3"/>
            </a:solidFill>
            <a:prstDash val="solid"/>
            <a:round/>
            <a:headEnd type="none" w="med" len="med"/>
            <a:tailEnd type="triangle" w="med" len="med"/>
          </a:ln>
        </p:spPr>
      </p:cxnSp>
      <p:cxnSp>
        <p:nvCxnSpPr>
          <p:cNvPr id="103" name="Google Shape;103;p13"/>
          <p:cNvCxnSpPr/>
          <p:nvPr/>
        </p:nvCxnSpPr>
        <p:spPr>
          <a:xfrm rot="10800000">
            <a:off x="5993426" y="2114701"/>
            <a:ext cx="0" cy="380320"/>
          </a:xfrm>
          <a:prstGeom prst="straightConnector1">
            <a:avLst/>
          </a:prstGeom>
          <a:noFill/>
          <a:ln w="19050" cap="flat" cmpd="sng">
            <a:solidFill>
              <a:schemeClr val="accent3"/>
            </a:solidFill>
            <a:prstDash val="solid"/>
            <a:round/>
            <a:headEnd type="none" w="med" len="med"/>
            <a:tailEnd type="none" w="med" len="med"/>
          </a:ln>
        </p:spPr>
      </p:cxnSp>
      <p:cxnSp>
        <p:nvCxnSpPr>
          <p:cNvPr id="106" name="Google Shape;106;p13"/>
          <p:cNvCxnSpPr/>
          <p:nvPr/>
        </p:nvCxnSpPr>
        <p:spPr>
          <a:xfrm rot="16200000">
            <a:off x="4226334" y="4232353"/>
            <a:ext cx="664793" cy="393011"/>
          </a:xfrm>
          <a:prstGeom prst="bentConnector3">
            <a:avLst>
              <a:gd name="adj1" fmla="val 0"/>
            </a:avLst>
          </a:prstGeom>
          <a:noFill/>
          <a:ln w="19050" cap="flat" cmpd="sng">
            <a:solidFill>
              <a:schemeClr val="accent3"/>
            </a:solidFill>
            <a:prstDash val="solid"/>
            <a:round/>
            <a:headEnd type="none" w="med" len="med"/>
            <a:tailEnd type="triangle" w="med" len="med"/>
          </a:ln>
        </p:spPr>
      </p:cxnSp>
      <p:cxnSp>
        <p:nvCxnSpPr>
          <p:cNvPr id="107" name="Google Shape;107;p13"/>
          <p:cNvCxnSpPr>
            <a:stCxn id="75" idx="1"/>
            <a:endCxn id="101" idx="3"/>
          </p:cNvCxnSpPr>
          <p:nvPr/>
        </p:nvCxnSpPr>
        <p:spPr>
          <a:xfrm rot="10800000">
            <a:off x="5194456" y="3431267"/>
            <a:ext cx="885370" cy="0"/>
          </a:xfrm>
          <a:prstGeom prst="straightConnector1">
            <a:avLst/>
          </a:prstGeom>
          <a:noFill/>
          <a:ln w="19050" cap="flat" cmpd="sng">
            <a:solidFill>
              <a:schemeClr val="accent3"/>
            </a:solidFill>
            <a:prstDash val="solid"/>
            <a:miter lim="800000"/>
            <a:headEnd type="triangle" w="med" len="med"/>
            <a:tailEnd type="diamond" w="sm" len="sm"/>
          </a:ln>
        </p:spPr>
      </p:cxnSp>
      <p:cxnSp>
        <p:nvCxnSpPr>
          <p:cNvPr id="108" name="Google Shape;108;p13"/>
          <p:cNvCxnSpPr>
            <a:stCxn id="66" idx="1"/>
            <a:endCxn id="88" idx="3"/>
          </p:cNvCxnSpPr>
          <p:nvPr/>
        </p:nvCxnSpPr>
        <p:spPr>
          <a:xfrm rot="10800000">
            <a:off x="2140065" y="2008570"/>
            <a:ext cx="846856" cy="1016665"/>
          </a:xfrm>
          <a:prstGeom prst="bentConnector3">
            <a:avLst>
              <a:gd name="adj1" fmla="val 31927"/>
            </a:avLst>
          </a:prstGeom>
          <a:noFill/>
          <a:ln w="19050" cap="flat" cmpd="sng">
            <a:solidFill>
              <a:schemeClr val="accent3"/>
            </a:solidFill>
            <a:prstDash val="dash"/>
            <a:round/>
            <a:headEnd type="none" w="med" len="med"/>
            <a:tailEnd type="triangle" w="med" len="med"/>
          </a:ln>
        </p:spPr>
      </p:cxnSp>
      <p:sp>
        <p:nvSpPr>
          <p:cNvPr id="109" name="Google Shape;109;p13"/>
          <p:cNvSpPr/>
          <p:nvPr/>
        </p:nvSpPr>
        <p:spPr>
          <a:xfrm>
            <a:off x="4678613" y="4360200"/>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statistics</a:t>
            </a:r>
            <a:endParaRPr sz="1333">
              <a:solidFill>
                <a:schemeClr val="accent3"/>
              </a:solidFill>
              <a:latin typeface="Calibri"/>
              <a:ea typeface="Calibri"/>
              <a:cs typeface="Calibri"/>
              <a:sym typeface="Calibri"/>
            </a:endParaRPr>
          </a:p>
        </p:txBody>
      </p:sp>
      <p:cxnSp>
        <p:nvCxnSpPr>
          <p:cNvPr id="110" name="Google Shape;110;p13"/>
          <p:cNvCxnSpPr/>
          <p:nvPr/>
        </p:nvCxnSpPr>
        <p:spPr>
          <a:xfrm rot="10800000">
            <a:off x="3752156" y="3378932"/>
            <a:ext cx="0" cy="642911"/>
          </a:xfrm>
          <a:prstGeom prst="straightConnector1">
            <a:avLst/>
          </a:prstGeom>
          <a:noFill/>
          <a:ln w="19050" cap="flat" cmpd="sng">
            <a:solidFill>
              <a:schemeClr val="accent3"/>
            </a:solidFill>
            <a:prstDash val="solid"/>
            <a:miter lim="800000"/>
            <a:headEnd type="triangle" w="med" len="med"/>
            <a:tailEnd type="none" w="sm" len="sm"/>
          </a:ln>
        </p:spPr>
      </p:cxnSp>
      <p:sp>
        <p:nvSpPr>
          <p:cNvPr id="111" name="Google Shape;111;p13"/>
          <p:cNvSpPr/>
          <p:nvPr/>
        </p:nvSpPr>
        <p:spPr>
          <a:xfrm>
            <a:off x="2830100" y="3468598"/>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Reward</a:t>
            </a:r>
            <a:endParaRPr sz="1333">
              <a:solidFill>
                <a:schemeClr val="accent3"/>
              </a:solidFill>
              <a:latin typeface="Calibri"/>
              <a:ea typeface="Calibri"/>
              <a:cs typeface="Calibri"/>
              <a:sym typeface="Calibri"/>
            </a:endParaRPr>
          </a:p>
        </p:txBody>
      </p:sp>
      <p:grpSp>
        <p:nvGrpSpPr>
          <p:cNvPr id="113" name="Google Shape;113;p13"/>
          <p:cNvGrpSpPr/>
          <p:nvPr/>
        </p:nvGrpSpPr>
        <p:grpSpPr>
          <a:xfrm>
            <a:off x="1020040" y="4329257"/>
            <a:ext cx="885807" cy="885808"/>
            <a:chOff x="974775" y="3173750"/>
            <a:chExt cx="607200" cy="607200"/>
          </a:xfrm>
        </p:grpSpPr>
        <p:pic>
          <p:nvPicPr>
            <p:cNvPr id="114" name="Google Shape;114;p13"/>
            <p:cNvPicPr preferRelativeResize="0"/>
            <p:nvPr/>
          </p:nvPicPr>
          <p:blipFill>
            <a:blip r:embed="rId7">
              <a:alphaModFix/>
              <a:lum bright="70000" contrast="-70000"/>
            </a:blip>
            <a:stretch>
              <a:fillRect/>
            </a:stretch>
          </p:blipFill>
          <p:spPr>
            <a:xfrm>
              <a:off x="974775" y="3173750"/>
              <a:ext cx="607200" cy="607200"/>
            </a:xfrm>
            <a:prstGeom prst="rect">
              <a:avLst/>
            </a:prstGeom>
            <a:noFill/>
            <a:ln>
              <a:noFill/>
            </a:ln>
          </p:spPr>
        </p:pic>
        <p:pic>
          <p:nvPicPr>
            <p:cNvPr id="115" name="Google Shape;115;p13"/>
            <p:cNvPicPr preferRelativeResize="0"/>
            <p:nvPr/>
          </p:nvPicPr>
          <p:blipFill rotWithShape="1">
            <a:blip r:embed="rId8">
              <a:alphaModFix/>
              <a:lum bright="70000" contrast="-70000"/>
            </a:blip>
            <a:srcRect l="38786" t="9514" r="38902" b="81601"/>
            <a:stretch/>
          </p:blipFill>
          <p:spPr>
            <a:xfrm>
              <a:off x="1203975" y="3243900"/>
              <a:ext cx="148800" cy="59250"/>
            </a:xfrm>
            <a:prstGeom prst="rect">
              <a:avLst/>
            </a:prstGeom>
            <a:noFill/>
            <a:ln>
              <a:noFill/>
            </a:ln>
          </p:spPr>
        </p:pic>
      </p:grpSp>
      <p:sp>
        <p:nvSpPr>
          <p:cNvPr id="118" name="Google Shape;118;p13"/>
          <p:cNvSpPr/>
          <p:nvPr/>
        </p:nvSpPr>
        <p:spPr>
          <a:xfrm>
            <a:off x="2720610" y="4699765"/>
            <a:ext cx="2253907" cy="7571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statistic tables</a:t>
            </a:r>
            <a:endParaRPr sz="1333">
              <a:solidFill>
                <a:schemeClr val="accent3"/>
              </a:solidFill>
              <a:latin typeface="Calibri"/>
              <a:ea typeface="Calibri"/>
              <a:cs typeface="Calibri"/>
              <a:sym typeface="Calibri"/>
            </a:endParaRPr>
          </a:p>
        </p:txBody>
      </p:sp>
      <p:pic>
        <p:nvPicPr>
          <p:cNvPr id="119" name="Google Shape;119;p13"/>
          <p:cNvPicPr preferRelativeResize="0"/>
          <p:nvPr/>
        </p:nvPicPr>
        <p:blipFill>
          <a:blip r:embed="rId9">
            <a:alphaModFix/>
            <a:lum bright="70000" contrast="-70000"/>
          </a:blip>
          <a:stretch>
            <a:fillRect/>
          </a:stretch>
        </p:blipFill>
        <p:spPr>
          <a:xfrm>
            <a:off x="3349280" y="4056480"/>
            <a:ext cx="996533" cy="899468"/>
          </a:xfrm>
          <a:prstGeom prst="rect">
            <a:avLst/>
          </a:prstGeom>
          <a:noFill/>
          <a:ln>
            <a:noFill/>
          </a:ln>
        </p:spPr>
      </p:pic>
      <p:cxnSp>
        <p:nvCxnSpPr>
          <p:cNvPr id="120" name="Google Shape;120;p13"/>
          <p:cNvCxnSpPr/>
          <p:nvPr/>
        </p:nvCxnSpPr>
        <p:spPr>
          <a:xfrm>
            <a:off x="4803997" y="2757830"/>
            <a:ext cx="538749" cy="0"/>
          </a:xfrm>
          <a:prstGeom prst="straightConnector1">
            <a:avLst/>
          </a:prstGeom>
          <a:noFill/>
          <a:ln w="9525" cap="flat" cmpd="sng">
            <a:solidFill>
              <a:schemeClr val="accent3"/>
            </a:solidFill>
            <a:prstDash val="dot"/>
            <a:round/>
            <a:headEnd type="none" w="med" len="med"/>
            <a:tailEnd type="none" w="med" len="med"/>
          </a:ln>
        </p:spPr>
      </p:cxnSp>
      <p:sp>
        <p:nvSpPr>
          <p:cNvPr id="123" name="Google Shape;123;p13"/>
          <p:cNvSpPr/>
          <p:nvPr/>
        </p:nvSpPr>
        <p:spPr>
          <a:xfrm>
            <a:off x="5036394" y="3461481"/>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Model</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Training</a:t>
            </a:r>
            <a:endParaRPr sz="1333">
              <a:solidFill>
                <a:schemeClr val="accent3"/>
              </a:solidFill>
              <a:latin typeface="Calibri"/>
              <a:ea typeface="Calibri"/>
              <a:cs typeface="Calibri"/>
              <a:sym typeface="Calibri"/>
            </a:endParaRPr>
          </a:p>
        </p:txBody>
      </p:sp>
      <p:sp>
        <p:nvSpPr>
          <p:cNvPr id="128" name="Google Shape;128;p13"/>
          <p:cNvSpPr/>
          <p:nvPr/>
        </p:nvSpPr>
        <p:spPr>
          <a:xfrm>
            <a:off x="2583352" y="2229512"/>
            <a:ext cx="1217985"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Incentivize</a:t>
            </a:r>
            <a:endParaRPr sz="1333">
              <a:solidFill>
                <a:schemeClr val="accent3"/>
              </a:solidFill>
              <a:latin typeface="Calibri"/>
              <a:ea typeface="Calibri"/>
              <a:cs typeface="Calibri"/>
              <a:sym typeface="Calibri"/>
            </a:endParaRPr>
          </a:p>
        </p:txBody>
      </p:sp>
      <p:sp>
        <p:nvSpPr>
          <p:cNvPr id="122" name="Google Shape;122;p13"/>
          <p:cNvSpPr/>
          <p:nvPr/>
        </p:nvSpPr>
        <p:spPr>
          <a:xfrm>
            <a:off x="5084022" y="1579708"/>
            <a:ext cx="2531816" cy="566322"/>
          </a:xfrm>
          <a:prstGeom prst="rect">
            <a:avLst/>
          </a:prstGeom>
          <a:solidFill>
            <a:srgbClr val="EFEFEF"/>
          </a:solid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Multi-modal </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a:t>
            </a:r>
            <a:r>
              <a:rPr lang="en" sz="1333">
                <a:latin typeface="Calibri"/>
                <a:ea typeface="Calibri"/>
                <a:cs typeface="Calibri"/>
                <a:sym typeface="Calibri"/>
              </a:rPr>
              <a:t>F</a:t>
            </a:r>
            <a:r>
              <a:rPr lang="en" sz="1333">
                <a:solidFill>
                  <a:srgbClr val="000000"/>
                </a:solidFill>
                <a:latin typeface="Calibri"/>
                <a:ea typeface="Calibri"/>
                <a:cs typeface="Calibri"/>
                <a:sym typeface="Calibri"/>
              </a:rPr>
              <a:t>eature </a:t>
            </a:r>
            <a:r>
              <a:rPr lang="en" sz="1333">
                <a:latin typeface="Calibri"/>
                <a:ea typeface="Calibri"/>
                <a:cs typeface="Calibri"/>
                <a:sym typeface="Calibri"/>
              </a:rPr>
              <a:t>E</a:t>
            </a:r>
            <a:r>
              <a:rPr lang="en" sz="1333">
                <a:solidFill>
                  <a:srgbClr val="000000"/>
                </a:solidFill>
                <a:latin typeface="Calibri"/>
                <a:ea typeface="Calibri"/>
                <a:cs typeface="Calibri"/>
                <a:sym typeface="Calibri"/>
              </a:rPr>
              <a:t>xtraction </a:t>
            </a:r>
            <a:endParaRPr sz="1333">
              <a:solidFill>
                <a:srgbClr val="000000"/>
              </a:solidFill>
              <a:latin typeface="Calibri"/>
              <a:ea typeface="Calibri"/>
              <a:cs typeface="Calibri"/>
              <a:sym typeface="Calibri"/>
            </a:endParaRPr>
          </a:p>
        </p:txBody>
      </p:sp>
      <p:grpSp>
        <p:nvGrpSpPr>
          <p:cNvPr id="125" name="Google Shape;125;p13"/>
          <p:cNvGrpSpPr/>
          <p:nvPr/>
        </p:nvGrpSpPr>
        <p:grpSpPr>
          <a:xfrm>
            <a:off x="5027705" y="2629088"/>
            <a:ext cx="2318143" cy="249024"/>
            <a:chOff x="3644225" y="1926425"/>
            <a:chExt cx="1545000" cy="170700"/>
          </a:xfrm>
        </p:grpSpPr>
        <p:sp>
          <p:nvSpPr>
            <p:cNvPr id="126" name="Google Shape;126;p13"/>
            <p:cNvSpPr/>
            <p:nvPr/>
          </p:nvSpPr>
          <p:spPr>
            <a:xfrm>
              <a:off x="3800694" y="1926425"/>
              <a:ext cx="1231800" cy="170700"/>
            </a:xfrm>
            <a:prstGeom prst="roundRect">
              <a:avLst>
                <a:gd name="adj" fmla="val 16667"/>
              </a:avLst>
            </a:prstGeom>
            <a:solidFill>
              <a:srgbClr val="F3F3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127;p13"/>
            <p:cNvSpPr/>
            <p:nvPr/>
          </p:nvSpPr>
          <p:spPr>
            <a:xfrm>
              <a:off x="3644225" y="1950425"/>
              <a:ext cx="1545000" cy="122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feature vector</a:t>
              </a:r>
              <a:endParaRPr sz="1333">
                <a:solidFill>
                  <a:srgbClr val="000000"/>
                </a:solidFill>
                <a:latin typeface="Calibri"/>
                <a:ea typeface="Calibri"/>
                <a:cs typeface="Calibri"/>
                <a:sym typeface="Calibri"/>
              </a:endParaRPr>
            </a:p>
          </p:txBody>
        </p:sp>
      </p:grpSp>
      <p:sp>
        <p:nvSpPr>
          <p:cNvPr id="75" name="Google Shape;75;p13"/>
          <p:cNvSpPr/>
          <p:nvPr/>
        </p:nvSpPr>
        <p:spPr>
          <a:xfrm>
            <a:off x="6079826" y="3138697"/>
            <a:ext cx="2318242" cy="585141"/>
          </a:xfrm>
          <a:prstGeom prst="rect">
            <a:avLst/>
          </a:prstGeom>
          <a:solidFill>
            <a:srgbClr val="D9D9D9"/>
          </a:solidFill>
          <a:ln w="76200" cap="flat" cmpd="sng">
            <a:solidFill>
              <a:srgbClr val="CE591D"/>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333" b="1" dirty="0">
                <a:solidFill>
                  <a:srgbClr val="CE591D"/>
                </a:solidFill>
                <a:latin typeface="Calibri"/>
                <a:ea typeface="Calibri"/>
                <a:cs typeface="Calibri"/>
                <a:sym typeface="Calibri"/>
              </a:rPr>
              <a:t>Mapping of reaction features to task statistic(s)</a:t>
            </a:r>
            <a:endParaRPr sz="1333" b="1" dirty="0">
              <a:solidFill>
                <a:srgbClr val="CE591D"/>
              </a:solidFill>
              <a:latin typeface="Calibri"/>
              <a:ea typeface="Calibri"/>
              <a:cs typeface="Calibri"/>
              <a:sym typeface="Calibri"/>
            </a:endParaRPr>
          </a:p>
        </p:txBody>
      </p:sp>
      <p:pic>
        <p:nvPicPr>
          <p:cNvPr id="129" name="Google Shape;70;p13"/>
          <p:cNvPicPr preferRelativeResize="0"/>
          <p:nvPr/>
        </p:nvPicPr>
        <p:blipFill>
          <a:blip r:embed="rId5">
            <a:alphaModFix/>
          </a:blip>
          <a:stretch>
            <a:fillRect/>
          </a:stretch>
        </p:blipFill>
        <p:spPr>
          <a:xfrm>
            <a:off x="10150291" y="2924269"/>
            <a:ext cx="664903" cy="664873"/>
          </a:xfrm>
          <a:prstGeom prst="rect">
            <a:avLst/>
          </a:prstGeom>
          <a:noFill/>
          <a:ln>
            <a:noFill/>
          </a:ln>
        </p:spPr>
      </p:pic>
      <p:grpSp>
        <p:nvGrpSpPr>
          <p:cNvPr id="130" name="Google Shape;113;p13"/>
          <p:cNvGrpSpPr/>
          <p:nvPr/>
        </p:nvGrpSpPr>
        <p:grpSpPr>
          <a:xfrm>
            <a:off x="9716558" y="4223569"/>
            <a:ext cx="885807" cy="885808"/>
            <a:chOff x="974775" y="3173750"/>
            <a:chExt cx="607200" cy="607200"/>
          </a:xfrm>
        </p:grpSpPr>
        <p:pic>
          <p:nvPicPr>
            <p:cNvPr id="131" name="Google Shape;114;p13"/>
            <p:cNvPicPr preferRelativeResize="0"/>
            <p:nvPr/>
          </p:nvPicPr>
          <p:blipFill>
            <a:blip r:embed="rId7">
              <a:alphaModFix/>
            </a:blip>
            <a:stretch>
              <a:fillRect/>
            </a:stretch>
          </p:blipFill>
          <p:spPr>
            <a:xfrm>
              <a:off x="974775" y="3173750"/>
              <a:ext cx="607200" cy="607200"/>
            </a:xfrm>
            <a:prstGeom prst="rect">
              <a:avLst/>
            </a:prstGeom>
            <a:noFill/>
            <a:ln>
              <a:noFill/>
            </a:ln>
          </p:spPr>
        </p:pic>
        <p:pic>
          <p:nvPicPr>
            <p:cNvPr id="132" name="Google Shape;115;p13"/>
            <p:cNvPicPr preferRelativeResize="0"/>
            <p:nvPr/>
          </p:nvPicPr>
          <p:blipFill rotWithShape="1">
            <a:blip r:embed="rId8">
              <a:alphaModFix/>
            </a:blip>
            <a:srcRect l="38786" t="9514" r="38902" b="81601"/>
            <a:stretch/>
          </p:blipFill>
          <p:spPr>
            <a:xfrm>
              <a:off x="1203975" y="3243900"/>
              <a:ext cx="148800" cy="59250"/>
            </a:xfrm>
            <a:prstGeom prst="rect">
              <a:avLst/>
            </a:prstGeom>
            <a:noFill/>
            <a:ln>
              <a:noFill/>
            </a:ln>
          </p:spPr>
        </p:pic>
      </p:grpSp>
      <p:sp>
        <p:nvSpPr>
          <p:cNvPr id="98" name="Google Shape;91;p13">
            <a:extLst>
              <a:ext uri="{FF2B5EF4-FFF2-40B4-BE49-F238E27FC236}">
                <a16:creationId xmlns:a16="http://schemas.microsoft.com/office/drawing/2014/main" id="{3B55F180-4CF4-A941-B930-9305AD34F52B}"/>
              </a:ext>
            </a:extLst>
          </p:cNvPr>
          <p:cNvSpPr/>
          <p:nvPr/>
        </p:nvSpPr>
        <p:spPr>
          <a:xfrm>
            <a:off x="10299653" y="4314960"/>
            <a:ext cx="973338" cy="7943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Agent</a:t>
            </a:r>
            <a:endParaRPr sz="1333" dirty="0">
              <a:latin typeface="Calibri"/>
              <a:ea typeface="Calibri"/>
              <a:cs typeface="Calibri"/>
              <a:sym typeface="Calibri"/>
            </a:endParaRPr>
          </a:p>
        </p:txBody>
      </p:sp>
    </p:spTree>
    <p:extLst>
      <p:ext uri="{BB962C8B-B14F-4D97-AF65-F5344CB8AC3E}">
        <p14:creationId xmlns:p14="http://schemas.microsoft.com/office/powerpoint/2010/main" val="3388382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icture containing drawing, clock&#10;&#10;Description automatically generated">
            <a:extLst>
              <a:ext uri="{FF2B5EF4-FFF2-40B4-BE49-F238E27FC236}">
                <a16:creationId xmlns:a16="http://schemas.microsoft.com/office/drawing/2014/main" id="{14395C0C-65D7-A145-8211-B74E15811F75}"/>
              </a:ext>
            </a:extLst>
          </p:cNvPr>
          <p:cNvPicPr>
            <a:picLocks noChangeAspect="1"/>
          </p:cNvPicPr>
          <p:nvPr/>
        </p:nvPicPr>
        <p:blipFill>
          <a:blip r:embed="rId2"/>
          <a:stretch>
            <a:fillRect/>
          </a:stretch>
        </p:blipFill>
        <p:spPr>
          <a:xfrm>
            <a:off x="752707" y="1676400"/>
            <a:ext cx="10686586" cy="3505200"/>
          </a:xfrm>
          <a:prstGeom prst="rect">
            <a:avLst/>
          </a:prstGeom>
        </p:spPr>
      </p:pic>
    </p:spTree>
    <p:extLst>
      <p:ext uri="{BB962C8B-B14F-4D97-AF65-F5344CB8AC3E}">
        <p14:creationId xmlns:p14="http://schemas.microsoft.com/office/powerpoint/2010/main" val="3919897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cxnSp>
        <p:nvCxnSpPr>
          <p:cNvPr id="219" name="Google Shape;872;p35"/>
          <p:cNvCxnSpPr>
            <a:cxnSpLocks/>
            <a:endCxn id="218" idx="0"/>
          </p:cNvCxnSpPr>
          <p:nvPr/>
        </p:nvCxnSpPr>
        <p:spPr>
          <a:xfrm flipH="1">
            <a:off x="8663525" y="3728792"/>
            <a:ext cx="96" cy="491815"/>
          </a:xfrm>
          <a:prstGeom prst="straightConnector1">
            <a:avLst/>
          </a:prstGeom>
          <a:noFill/>
          <a:ln w="19050" cap="flat" cmpd="sng">
            <a:solidFill>
              <a:srgbClr val="000000"/>
            </a:solidFill>
            <a:prstDash val="solid"/>
            <a:round/>
            <a:headEnd type="none" w="med" len="med"/>
            <a:tailEnd type="triangle" w="med" len="med"/>
          </a:ln>
        </p:spPr>
      </p:cxnSp>
      <p:grpSp>
        <p:nvGrpSpPr>
          <p:cNvPr id="843" name="Google Shape;843;p35"/>
          <p:cNvGrpSpPr/>
          <p:nvPr/>
        </p:nvGrpSpPr>
        <p:grpSpPr>
          <a:xfrm>
            <a:off x="2156156" y="2524077"/>
            <a:ext cx="1330145" cy="1244387"/>
            <a:chOff x="796663" y="1802213"/>
            <a:chExt cx="760183" cy="701050"/>
          </a:xfrm>
        </p:grpSpPr>
        <p:pic>
          <p:nvPicPr>
            <p:cNvPr id="844" name="Google Shape;844;p35"/>
            <p:cNvPicPr preferRelativeResize="0"/>
            <p:nvPr/>
          </p:nvPicPr>
          <p:blipFill>
            <a:blip r:embed="rId3">
              <a:alphaModFix/>
            </a:blip>
            <a:stretch>
              <a:fillRect/>
            </a:stretch>
          </p:blipFill>
          <p:spPr>
            <a:xfrm>
              <a:off x="796663" y="1802213"/>
              <a:ext cx="550608" cy="519000"/>
            </a:xfrm>
            <a:prstGeom prst="rect">
              <a:avLst/>
            </a:prstGeom>
            <a:noFill/>
            <a:ln>
              <a:noFill/>
            </a:ln>
          </p:spPr>
        </p:pic>
        <p:pic>
          <p:nvPicPr>
            <p:cNvPr id="845" name="Google Shape;845;p35"/>
            <p:cNvPicPr preferRelativeResize="0"/>
            <p:nvPr/>
          </p:nvPicPr>
          <p:blipFill>
            <a:blip r:embed="rId3">
              <a:alphaModFix/>
            </a:blip>
            <a:stretch>
              <a:fillRect/>
            </a:stretch>
          </p:blipFill>
          <p:spPr>
            <a:xfrm>
              <a:off x="852513" y="1862888"/>
              <a:ext cx="550608" cy="519000"/>
            </a:xfrm>
            <a:prstGeom prst="rect">
              <a:avLst/>
            </a:prstGeom>
            <a:noFill/>
            <a:ln>
              <a:noFill/>
            </a:ln>
          </p:spPr>
        </p:pic>
        <p:pic>
          <p:nvPicPr>
            <p:cNvPr id="846" name="Google Shape;846;p35"/>
            <p:cNvPicPr preferRelativeResize="0"/>
            <p:nvPr/>
          </p:nvPicPr>
          <p:blipFill>
            <a:blip r:embed="rId3">
              <a:alphaModFix/>
            </a:blip>
            <a:stretch>
              <a:fillRect/>
            </a:stretch>
          </p:blipFill>
          <p:spPr>
            <a:xfrm>
              <a:off x="936363" y="1923588"/>
              <a:ext cx="550608" cy="519000"/>
            </a:xfrm>
            <a:prstGeom prst="rect">
              <a:avLst/>
            </a:prstGeom>
            <a:noFill/>
            <a:ln>
              <a:noFill/>
            </a:ln>
          </p:spPr>
        </p:pic>
        <p:pic>
          <p:nvPicPr>
            <p:cNvPr id="847" name="Google Shape;847;p35"/>
            <p:cNvPicPr preferRelativeResize="0"/>
            <p:nvPr/>
          </p:nvPicPr>
          <p:blipFill>
            <a:blip r:embed="rId3">
              <a:alphaModFix/>
            </a:blip>
            <a:stretch>
              <a:fillRect/>
            </a:stretch>
          </p:blipFill>
          <p:spPr>
            <a:xfrm>
              <a:off x="1006238" y="1984263"/>
              <a:ext cx="550608" cy="519000"/>
            </a:xfrm>
            <a:prstGeom prst="rect">
              <a:avLst/>
            </a:prstGeom>
            <a:noFill/>
            <a:ln>
              <a:noFill/>
            </a:ln>
          </p:spPr>
        </p:pic>
      </p:grpSp>
      <p:grpSp>
        <p:nvGrpSpPr>
          <p:cNvPr id="848" name="Google Shape;848;p35"/>
          <p:cNvGrpSpPr/>
          <p:nvPr/>
        </p:nvGrpSpPr>
        <p:grpSpPr>
          <a:xfrm>
            <a:off x="2310324" y="5397047"/>
            <a:ext cx="1063363" cy="764830"/>
            <a:chOff x="2434390" y="2383250"/>
            <a:chExt cx="436772" cy="314176"/>
          </a:xfrm>
        </p:grpSpPr>
        <p:pic>
          <p:nvPicPr>
            <p:cNvPr id="849" name="Google Shape;849;p35"/>
            <p:cNvPicPr preferRelativeResize="0"/>
            <p:nvPr/>
          </p:nvPicPr>
          <p:blipFill>
            <a:blip r:embed="rId4">
              <a:alphaModFix/>
            </a:blip>
            <a:stretch>
              <a:fillRect/>
            </a:stretch>
          </p:blipFill>
          <p:spPr>
            <a:xfrm>
              <a:off x="2740387" y="2551313"/>
              <a:ext cx="130775" cy="130775"/>
            </a:xfrm>
            <a:prstGeom prst="rect">
              <a:avLst/>
            </a:prstGeom>
            <a:noFill/>
            <a:ln>
              <a:noFill/>
            </a:ln>
          </p:spPr>
        </p:pic>
        <p:pic>
          <p:nvPicPr>
            <p:cNvPr id="850" name="Google Shape;850;p35"/>
            <p:cNvPicPr preferRelativeResize="0"/>
            <p:nvPr/>
          </p:nvPicPr>
          <p:blipFill>
            <a:blip r:embed="rId5">
              <a:alphaModFix/>
            </a:blip>
            <a:stretch>
              <a:fillRect/>
            </a:stretch>
          </p:blipFill>
          <p:spPr>
            <a:xfrm>
              <a:off x="2438287" y="2542987"/>
              <a:ext cx="130774" cy="123900"/>
            </a:xfrm>
            <a:prstGeom prst="rect">
              <a:avLst/>
            </a:prstGeom>
            <a:noFill/>
            <a:ln>
              <a:noFill/>
            </a:ln>
          </p:spPr>
        </p:pic>
        <p:pic>
          <p:nvPicPr>
            <p:cNvPr id="851" name="Google Shape;851;p35"/>
            <p:cNvPicPr preferRelativeResize="0"/>
            <p:nvPr/>
          </p:nvPicPr>
          <p:blipFill>
            <a:blip r:embed="rId6">
              <a:alphaModFix/>
            </a:blip>
            <a:stretch>
              <a:fillRect/>
            </a:stretch>
          </p:blipFill>
          <p:spPr>
            <a:xfrm>
              <a:off x="2569063" y="2551326"/>
              <a:ext cx="154231" cy="146100"/>
            </a:xfrm>
            <a:prstGeom prst="rect">
              <a:avLst/>
            </a:prstGeom>
            <a:noFill/>
            <a:ln>
              <a:noFill/>
            </a:ln>
          </p:spPr>
        </p:pic>
        <p:sp>
          <p:nvSpPr>
            <p:cNvPr id="852" name="Google Shape;852;p35"/>
            <p:cNvSpPr/>
            <p:nvPr/>
          </p:nvSpPr>
          <p:spPr>
            <a:xfrm>
              <a:off x="2434390" y="2474150"/>
              <a:ext cx="138000" cy="55200"/>
            </a:xfrm>
            <a:prstGeom prst="rect">
              <a:avLst/>
            </a:prstGeom>
            <a:solidFill>
              <a:srgbClr val="DC5075"/>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53" name="Google Shape;853;p35"/>
            <p:cNvSpPr/>
            <p:nvPr/>
          </p:nvSpPr>
          <p:spPr>
            <a:xfrm>
              <a:off x="2580473" y="2383250"/>
              <a:ext cx="138000" cy="146100"/>
            </a:xfrm>
            <a:prstGeom prst="rect">
              <a:avLst/>
            </a:prstGeom>
            <a:solidFill>
              <a:srgbClr val="DC5075"/>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54" name="Google Shape;854;p35"/>
            <p:cNvSpPr/>
            <p:nvPr/>
          </p:nvSpPr>
          <p:spPr>
            <a:xfrm>
              <a:off x="2724579" y="2431050"/>
              <a:ext cx="138000" cy="98400"/>
            </a:xfrm>
            <a:prstGeom prst="rect">
              <a:avLst/>
            </a:prstGeom>
            <a:solidFill>
              <a:srgbClr val="DC5075"/>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855" name="Google Shape;855;p35"/>
          <p:cNvGrpSpPr/>
          <p:nvPr/>
        </p:nvGrpSpPr>
        <p:grpSpPr>
          <a:xfrm>
            <a:off x="8134523" y="5397017"/>
            <a:ext cx="1073462" cy="764891"/>
            <a:chOff x="3192241" y="3764975"/>
            <a:chExt cx="440921" cy="314176"/>
          </a:xfrm>
        </p:grpSpPr>
        <p:pic>
          <p:nvPicPr>
            <p:cNvPr id="856" name="Google Shape;856;p35"/>
            <p:cNvPicPr preferRelativeResize="0"/>
            <p:nvPr/>
          </p:nvPicPr>
          <p:blipFill>
            <a:blip r:embed="rId4">
              <a:alphaModFix/>
            </a:blip>
            <a:stretch>
              <a:fillRect/>
            </a:stretch>
          </p:blipFill>
          <p:spPr>
            <a:xfrm>
              <a:off x="3502387" y="3933038"/>
              <a:ext cx="130775" cy="130775"/>
            </a:xfrm>
            <a:prstGeom prst="rect">
              <a:avLst/>
            </a:prstGeom>
            <a:noFill/>
            <a:ln>
              <a:noFill/>
            </a:ln>
          </p:spPr>
        </p:pic>
        <p:pic>
          <p:nvPicPr>
            <p:cNvPr id="857" name="Google Shape;857;p35"/>
            <p:cNvPicPr preferRelativeResize="0"/>
            <p:nvPr/>
          </p:nvPicPr>
          <p:blipFill>
            <a:blip r:embed="rId5">
              <a:alphaModFix/>
            </a:blip>
            <a:stretch>
              <a:fillRect/>
            </a:stretch>
          </p:blipFill>
          <p:spPr>
            <a:xfrm>
              <a:off x="3200287" y="3924712"/>
              <a:ext cx="130774" cy="123900"/>
            </a:xfrm>
            <a:prstGeom prst="rect">
              <a:avLst/>
            </a:prstGeom>
            <a:noFill/>
            <a:ln>
              <a:noFill/>
            </a:ln>
          </p:spPr>
        </p:pic>
        <p:pic>
          <p:nvPicPr>
            <p:cNvPr id="858" name="Google Shape;858;p35"/>
            <p:cNvPicPr preferRelativeResize="0"/>
            <p:nvPr/>
          </p:nvPicPr>
          <p:blipFill>
            <a:blip r:embed="rId6">
              <a:alphaModFix/>
            </a:blip>
            <a:stretch>
              <a:fillRect/>
            </a:stretch>
          </p:blipFill>
          <p:spPr>
            <a:xfrm>
              <a:off x="3331063" y="3933051"/>
              <a:ext cx="154231" cy="146100"/>
            </a:xfrm>
            <a:prstGeom prst="rect">
              <a:avLst/>
            </a:prstGeom>
            <a:noFill/>
            <a:ln>
              <a:noFill/>
            </a:ln>
          </p:spPr>
        </p:pic>
        <p:sp>
          <p:nvSpPr>
            <p:cNvPr id="859" name="Google Shape;859;p35"/>
            <p:cNvSpPr/>
            <p:nvPr/>
          </p:nvSpPr>
          <p:spPr>
            <a:xfrm>
              <a:off x="3192241" y="3812775"/>
              <a:ext cx="138000" cy="98400"/>
            </a:xfrm>
            <a:prstGeom prst="rect">
              <a:avLst/>
            </a:prstGeom>
            <a:solidFill>
              <a:srgbClr val="FECF58"/>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60" name="Google Shape;860;p35"/>
            <p:cNvSpPr/>
            <p:nvPr/>
          </p:nvSpPr>
          <p:spPr>
            <a:xfrm>
              <a:off x="3340929" y="3833750"/>
              <a:ext cx="138000" cy="77400"/>
            </a:xfrm>
            <a:prstGeom prst="rect">
              <a:avLst/>
            </a:prstGeom>
            <a:solidFill>
              <a:srgbClr val="FECF58"/>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61" name="Google Shape;861;p35"/>
            <p:cNvSpPr/>
            <p:nvPr/>
          </p:nvSpPr>
          <p:spPr>
            <a:xfrm>
              <a:off x="3489667" y="3764975"/>
              <a:ext cx="138000" cy="146100"/>
            </a:xfrm>
            <a:prstGeom prst="rect">
              <a:avLst/>
            </a:prstGeom>
            <a:solidFill>
              <a:srgbClr val="FECF58"/>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863" name="Google Shape;863;p35"/>
          <p:cNvGrpSpPr/>
          <p:nvPr/>
        </p:nvGrpSpPr>
        <p:grpSpPr>
          <a:xfrm>
            <a:off x="7856031" y="2524093"/>
            <a:ext cx="1330113" cy="1244343"/>
            <a:chOff x="4102300" y="1802225"/>
            <a:chExt cx="719850" cy="701025"/>
          </a:xfrm>
        </p:grpSpPr>
        <p:pic>
          <p:nvPicPr>
            <p:cNvPr id="864" name="Google Shape;864;p35"/>
            <p:cNvPicPr preferRelativeResize="0"/>
            <p:nvPr/>
          </p:nvPicPr>
          <p:blipFill>
            <a:blip r:embed="rId7">
              <a:alphaModFix/>
            </a:blip>
            <a:stretch>
              <a:fillRect/>
            </a:stretch>
          </p:blipFill>
          <p:spPr>
            <a:xfrm>
              <a:off x="4102300" y="1802225"/>
              <a:ext cx="502487" cy="531508"/>
            </a:xfrm>
            <a:prstGeom prst="rect">
              <a:avLst/>
            </a:prstGeom>
            <a:noFill/>
            <a:ln>
              <a:noFill/>
            </a:ln>
          </p:spPr>
        </p:pic>
        <p:pic>
          <p:nvPicPr>
            <p:cNvPr id="865" name="Google Shape;865;p35"/>
            <p:cNvPicPr preferRelativeResize="0"/>
            <p:nvPr/>
          </p:nvPicPr>
          <p:blipFill>
            <a:blip r:embed="rId7">
              <a:alphaModFix/>
            </a:blip>
            <a:stretch>
              <a:fillRect/>
            </a:stretch>
          </p:blipFill>
          <p:spPr>
            <a:xfrm>
              <a:off x="4176450" y="1858731"/>
              <a:ext cx="502487" cy="531508"/>
            </a:xfrm>
            <a:prstGeom prst="rect">
              <a:avLst/>
            </a:prstGeom>
            <a:noFill/>
            <a:ln>
              <a:noFill/>
            </a:ln>
          </p:spPr>
        </p:pic>
        <p:pic>
          <p:nvPicPr>
            <p:cNvPr id="866" name="Google Shape;866;p35"/>
            <p:cNvPicPr preferRelativeResize="0"/>
            <p:nvPr/>
          </p:nvPicPr>
          <p:blipFill>
            <a:blip r:embed="rId7">
              <a:alphaModFix/>
            </a:blip>
            <a:stretch>
              <a:fillRect/>
            </a:stretch>
          </p:blipFill>
          <p:spPr>
            <a:xfrm>
              <a:off x="4250646" y="1915248"/>
              <a:ext cx="502487" cy="531508"/>
            </a:xfrm>
            <a:prstGeom prst="rect">
              <a:avLst/>
            </a:prstGeom>
            <a:noFill/>
            <a:ln>
              <a:noFill/>
            </a:ln>
          </p:spPr>
        </p:pic>
        <p:pic>
          <p:nvPicPr>
            <p:cNvPr id="867" name="Google Shape;867;p35"/>
            <p:cNvPicPr preferRelativeResize="0"/>
            <p:nvPr/>
          </p:nvPicPr>
          <p:blipFill>
            <a:blip r:embed="rId7">
              <a:alphaModFix/>
            </a:blip>
            <a:stretch>
              <a:fillRect/>
            </a:stretch>
          </p:blipFill>
          <p:spPr>
            <a:xfrm>
              <a:off x="4319663" y="1971742"/>
              <a:ext cx="502487" cy="531508"/>
            </a:xfrm>
            <a:prstGeom prst="rect">
              <a:avLst/>
            </a:prstGeom>
            <a:noFill/>
            <a:ln>
              <a:noFill/>
            </a:ln>
          </p:spPr>
        </p:pic>
      </p:grpSp>
      <p:sp>
        <p:nvSpPr>
          <p:cNvPr id="870" name="Google Shape;870;p35"/>
          <p:cNvSpPr/>
          <p:nvPr/>
        </p:nvSpPr>
        <p:spPr>
          <a:xfrm>
            <a:off x="1524643" y="4220607"/>
            <a:ext cx="2593071" cy="335606"/>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400" b="1" dirty="0">
                <a:solidFill>
                  <a:srgbClr val="000000"/>
                </a:solidFill>
                <a:latin typeface="Calibri"/>
                <a:ea typeface="Calibri"/>
                <a:cs typeface="Calibri"/>
                <a:sym typeface="Calibri"/>
              </a:rPr>
              <a:t>Reaction mapping</a:t>
            </a:r>
            <a:endParaRPr sz="1400" b="1" dirty="0">
              <a:latin typeface="Calibri"/>
              <a:ea typeface="Calibri"/>
              <a:cs typeface="Calibri"/>
              <a:sym typeface="Calibri"/>
            </a:endParaRPr>
          </a:p>
        </p:txBody>
      </p:sp>
      <p:cxnSp>
        <p:nvCxnSpPr>
          <p:cNvPr id="872" name="Google Shape;872;p35"/>
          <p:cNvCxnSpPr>
            <a:cxnSpLocks/>
            <a:endCxn id="870" idx="0"/>
          </p:cNvCxnSpPr>
          <p:nvPr/>
        </p:nvCxnSpPr>
        <p:spPr>
          <a:xfrm flipH="1">
            <a:off x="2821179" y="3728792"/>
            <a:ext cx="96" cy="491815"/>
          </a:xfrm>
          <a:prstGeom prst="straightConnector1">
            <a:avLst/>
          </a:prstGeom>
          <a:noFill/>
          <a:ln w="19050" cap="flat" cmpd="sng">
            <a:solidFill>
              <a:srgbClr val="000000"/>
            </a:solidFill>
            <a:prstDash val="solid"/>
            <a:round/>
            <a:headEnd type="none" w="med" len="med"/>
            <a:tailEnd type="triangle" w="med" len="med"/>
          </a:ln>
        </p:spPr>
      </p:cxnSp>
      <p:cxnSp>
        <p:nvCxnSpPr>
          <p:cNvPr id="873" name="Google Shape;873;p35"/>
          <p:cNvCxnSpPr>
            <a:cxnSpLocks/>
            <a:stCxn id="870" idx="2"/>
          </p:cNvCxnSpPr>
          <p:nvPr/>
        </p:nvCxnSpPr>
        <p:spPr>
          <a:xfrm>
            <a:off x="2821179" y="4556213"/>
            <a:ext cx="0" cy="759961"/>
          </a:xfrm>
          <a:prstGeom prst="straightConnector1">
            <a:avLst/>
          </a:prstGeom>
          <a:noFill/>
          <a:ln w="19050" cap="flat" cmpd="sng">
            <a:solidFill>
              <a:srgbClr val="000000"/>
            </a:solidFill>
            <a:prstDash val="solid"/>
            <a:round/>
            <a:headEnd type="none" w="med" len="med"/>
            <a:tailEnd type="triangle" w="med" len="med"/>
          </a:ln>
        </p:spPr>
      </p:cxnSp>
      <p:grpSp>
        <p:nvGrpSpPr>
          <p:cNvPr id="874" name="Google Shape;874;p35"/>
          <p:cNvGrpSpPr/>
          <p:nvPr/>
        </p:nvGrpSpPr>
        <p:grpSpPr>
          <a:xfrm>
            <a:off x="5222524" y="5397029"/>
            <a:ext cx="1068300" cy="764864"/>
            <a:chOff x="2275809" y="3774141"/>
            <a:chExt cx="558154" cy="399618"/>
          </a:xfrm>
        </p:grpSpPr>
        <p:pic>
          <p:nvPicPr>
            <p:cNvPr id="875" name="Google Shape;875;p35"/>
            <p:cNvPicPr preferRelativeResize="0"/>
            <p:nvPr/>
          </p:nvPicPr>
          <p:blipFill>
            <a:blip r:embed="rId4">
              <a:alphaModFix/>
            </a:blip>
            <a:stretch>
              <a:fillRect/>
            </a:stretch>
          </p:blipFill>
          <p:spPr>
            <a:xfrm>
              <a:off x="2667622" y="3987910"/>
              <a:ext cx="166341" cy="166340"/>
            </a:xfrm>
            <a:prstGeom prst="rect">
              <a:avLst/>
            </a:prstGeom>
            <a:noFill/>
            <a:ln>
              <a:noFill/>
            </a:ln>
          </p:spPr>
        </p:pic>
        <p:pic>
          <p:nvPicPr>
            <p:cNvPr id="876" name="Google Shape;876;p35"/>
            <p:cNvPicPr preferRelativeResize="0"/>
            <p:nvPr/>
          </p:nvPicPr>
          <p:blipFill>
            <a:blip r:embed="rId5">
              <a:alphaModFix/>
            </a:blip>
            <a:stretch>
              <a:fillRect/>
            </a:stretch>
          </p:blipFill>
          <p:spPr>
            <a:xfrm>
              <a:off x="2283362" y="3977320"/>
              <a:ext cx="166340" cy="157596"/>
            </a:xfrm>
            <a:prstGeom prst="rect">
              <a:avLst/>
            </a:prstGeom>
            <a:noFill/>
            <a:ln>
              <a:noFill/>
            </a:ln>
          </p:spPr>
        </p:pic>
        <p:pic>
          <p:nvPicPr>
            <p:cNvPr id="877" name="Google Shape;877;p35"/>
            <p:cNvPicPr preferRelativeResize="0"/>
            <p:nvPr/>
          </p:nvPicPr>
          <p:blipFill>
            <a:blip r:embed="rId6">
              <a:alphaModFix/>
            </a:blip>
            <a:stretch>
              <a:fillRect/>
            </a:stretch>
          </p:blipFill>
          <p:spPr>
            <a:xfrm>
              <a:off x="2449704" y="3987926"/>
              <a:ext cx="196175" cy="185833"/>
            </a:xfrm>
            <a:prstGeom prst="rect">
              <a:avLst/>
            </a:prstGeom>
            <a:noFill/>
            <a:ln>
              <a:noFill/>
            </a:ln>
          </p:spPr>
        </p:pic>
        <p:sp>
          <p:nvSpPr>
            <p:cNvPr id="878" name="Google Shape;878;p35"/>
            <p:cNvSpPr/>
            <p:nvPr/>
          </p:nvSpPr>
          <p:spPr>
            <a:xfrm>
              <a:off x="2275809" y="3774141"/>
              <a:ext cx="175500" cy="185700"/>
            </a:xfrm>
            <a:prstGeom prst="rect">
              <a:avLst/>
            </a:prstGeom>
            <a:solidFill>
              <a:srgbClr val="5EA6E8"/>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79" name="Google Shape;879;p35"/>
            <p:cNvSpPr/>
            <p:nvPr/>
          </p:nvSpPr>
          <p:spPr>
            <a:xfrm>
              <a:off x="2464217" y="3889762"/>
              <a:ext cx="175500" cy="70200"/>
            </a:xfrm>
            <a:prstGeom prst="rect">
              <a:avLst/>
            </a:prstGeom>
            <a:solidFill>
              <a:srgbClr val="5EA6E8"/>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0" name="Google Shape;880;p35"/>
            <p:cNvSpPr/>
            <p:nvPr/>
          </p:nvSpPr>
          <p:spPr>
            <a:xfrm>
              <a:off x="2652656" y="3816115"/>
              <a:ext cx="175500" cy="144000"/>
            </a:xfrm>
            <a:prstGeom prst="rect">
              <a:avLst/>
            </a:prstGeom>
            <a:solidFill>
              <a:srgbClr val="5EA6E8"/>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882" name="Google Shape;882;p35"/>
          <p:cNvGrpSpPr/>
          <p:nvPr/>
        </p:nvGrpSpPr>
        <p:grpSpPr>
          <a:xfrm>
            <a:off x="5176859" y="2524083"/>
            <a:ext cx="1174031" cy="1244358"/>
            <a:chOff x="2496925" y="1770838"/>
            <a:chExt cx="665287" cy="707288"/>
          </a:xfrm>
        </p:grpSpPr>
        <p:pic>
          <p:nvPicPr>
            <p:cNvPr id="883" name="Google Shape;883;p35"/>
            <p:cNvPicPr preferRelativeResize="0"/>
            <p:nvPr/>
          </p:nvPicPr>
          <p:blipFill>
            <a:blip r:embed="rId8">
              <a:alphaModFix/>
            </a:blip>
            <a:stretch>
              <a:fillRect/>
            </a:stretch>
          </p:blipFill>
          <p:spPr>
            <a:xfrm>
              <a:off x="2496925" y="1770838"/>
              <a:ext cx="502475" cy="518975"/>
            </a:xfrm>
            <a:prstGeom prst="rect">
              <a:avLst/>
            </a:prstGeom>
            <a:noFill/>
            <a:ln>
              <a:noFill/>
            </a:ln>
          </p:spPr>
        </p:pic>
        <p:pic>
          <p:nvPicPr>
            <p:cNvPr id="884" name="Google Shape;884;p35"/>
            <p:cNvPicPr preferRelativeResize="0"/>
            <p:nvPr/>
          </p:nvPicPr>
          <p:blipFill>
            <a:blip r:embed="rId8">
              <a:alphaModFix/>
            </a:blip>
            <a:stretch>
              <a:fillRect/>
            </a:stretch>
          </p:blipFill>
          <p:spPr>
            <a:xfrm>
              <a:off x="2551196" y="1833608"/>
              <a:ext cx="502475" cy="518975"/>
            </a:xfrm>
            <a:prstGeom prst="rect">
              <a:avLst/>
            </a:prstGeom>
            <a:noFill/>
            <a:ln>
              <a:noFill/>
            </a:ln>
          </p:spPr>
        </p:pic>
        <p:pic>
          <p:nvPicPr>
            <p:cNvPr id="885" name="Google Shape;885;p35"/>
            <p:cNvPicPr preferRelativeResize="0"/>
            <p:nvPr/>
          </p:nvPicPr>
          <p:blipFill>
            <a:blip r:embed="rId8">
              <a:alphaModFix/>
            </a:blip>
            <a:stretch>
              <a:fillRect/>
            </a:stretch>
          </p:blipFill>
          <p:spPr>
            <a:xfrm>
              <a:off x="2605467" y="1896379"/>
              <a:ext cx="502475" cy="518975"/>
            </a:xfrm>
            <a:prstGeom prst="rect">
              <a:avLst/>
            </a:prstGeom>
            <a:noFill/>
            <a:ln>
              <a:noFill/>
            </a:ln>
          </p:spPr>
        </p:pic>
        <p:pic>
          <p:nvPicPr>
            <p:cNvPr id="886" name="Google Shape;886;p35"/>
            <p:cNvPicPr preferRelativeResize="0"/>
            <p:nvPr/>
          </p:nvPicPr>
          <p:blipFill>
            <a:blip r:embed="rId8">
              <a:alphaModFix/>
            </a:blip>
            <a:stretch>
              <a:fillRect/>
            </a:stretch>
          </p:blipFill>
          <p:spPr>
            <a:xfrm>
              <a:off x="2659738" y="1959150"/>
              <a:ext cx="502475" cy="518975"/>
            </a:xfrm>
            <a:prstGeom prst="rect">
              <a:avLst/>
            </a:prstGeom>
            <a:noFill/>
            <a:ln>
              <a:noFill/>
            </a:ln>
          </p:spPr>
        </p:pic>
      </p:grpSp>
      <p:grpSp>
        <p:nvGrpSpPr>
          <p:cNvPr id="888" name="Google Shape;888;p35"/>
          <p:cNvGrpSpPr/>
          <p:nvPr/>
        </p:nvGrpSpPr>
        <p:grpSpPr>
          <a:xfrm>
            <a:off x="3978863" y="3106636"/>
            <a:ext cx="410360" cy="79239"/>
            <a:chOff x="1576075" y="2954425"/>
            <a:chExt cx="214400" cy="41400"/>
          </a:xfrm>
        </p:grpSpPr>
        <p:sp>
          <p:nvSpPr>
            <p:cNvPr id="889" name="Google Shape;889;p35"/>
            <p:cNvSpPr/>
            <p:nvPr/>
          </p:nvSpPr>
          <p:spPr>
            <a:xfrm>
              <a:off x="17538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0" name="Google Shape;890;p35"/>
            <p:cNvSpPr/>
            <p:nvPr/>
          </p:nvSpPr>
          <p:spPr>
            <a:xfrm>
              <a:off x="15760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1" name="Google Shape;891;p35"/>
            <p:cNvSpPr/>
            <p:nvPr/>
          </p:nvSpPr>
          <p:spPr>
            <a:xfrm>
              <a:off x="16649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892" name="Google Shape;892;p35"/>
          <p:cNvGrpSpPr/>
          <p:nvPr/>
        </p:nvGrpSpPr>
        <p:grpSpPr>
          <a:xfrm>
            <a:off x="6899892" y="3106636"/>
            <a:ext cx="410360" cy="79239"/>
            <a:chOff x="1576075" y="2954425"/>
            <a:chExt cx="214400" cy="41400"/>
          </a:xfrm>
        </p:grpSpPr>
        <p:sp>
          <p:nvSpPr>
            <p:cNvPr id="893" name="Google Shape;893;p35"/>
            <p:cNvSpPr/>
            <p:nvPr/>
          </p:nvSpPr>
          <p:spPr>
            <a:xfrm>
              <a:off x="17538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4" name="Google Shape;894;p35"/>
            <p:cNvSpPr/>
            <p:nvPr/>
          </p:nvSpPr>
          <p:spPr>
            <a:xfrm>
              <a:off x="15760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5" name="Google Shape;895;p35"/>
            <p:cNvSpPr/>
            <p:nvPr/>
          </p:nvSpPr>
          <p:spPr>
            <a:xfrm>
              <a:off x="16649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896" name="Google Shape;896;p35"/>
          <p:cNvGrpSpPr/>
          <p:nvPr/>
        </p:nvGrpSpPr>
        <p:grpSpPr>
          <a:xfrm>
            <a:off x="3925405" y="5599284"/>
            <a:ext cx="410360" cy="79239"/>
            <a:chOff x="1576075" y="2954425"/>
            <a:chExt cx="214400" cy="41400"/>
          </a:xfrm>
        </p:grpSpPr>
        <p:sp>
          <p:nvSpPr>
            <p:cNvPr id="897" name="Google Shape;897;p35"/>
            <p:cNvSpPr/>
            <p:nvPr/>
          </p:nvSpPr>
          <p:spPr>
            <a:xfrm>
              <a:off x="17538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8" name="Google Shape;898;p35"/>
            <p:cNvSpPr/>
            <p:nvPr/>
          </p:nvSpPr>
          <p:spPr>
            <a:xfrm>
              <a:off x="15760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9" name="Google Shape;899;p35"/>
            <p:cNvSpPr/>
            <p:nvPr/>
          </p:nvSpPr>
          <p:spPr>
            <a:xfrm>
              <a:off x="16649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900" name="Google Shape;900;p35"/>
          <p:cNvGrpSpPr/>
          <p:nvPr/>
        </p:nvGrpSpPr>
        <p:grpSpPr>
          <a:xfrm>
            <a:off x="6931077" y="5599284"/>
            <a:ext cx="410360" cy="79239"/>
            <a:chOff x="1576075" y="2954425"/>
            <a:chExt cx="214400" cy="41400"/>
          </a:xfrm>
        </p:grpSpPr>
        <p:sp>
          <p:nvSpPr>
            <p:cNvPr id="901" name="Google Shape;901;p35"/>
            <p:cNvSpPr/>
            <p:nvPr/>
          </p:nvSpPr>
          <p:spPr>
            <a:xfrm>
              <a:off x="17538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2" name="Google Shape;902;p35"/>
            <p:cNvSpPr/>
            <p:nvPr/>
          </p:nvSpPr>
          <p:spPr>
            <a:xfrm>
              <a:off x="15760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3" name="Google Shape;903;p35"/>
            <p:cNvSpPr/>
            <p:nvPr/>
          </p:nvSpPr>
          <p:spPr>
            <a:xfrm>
              <a:off x="16649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191" name="Google Shape;862;p35"/>
          <p:cNvPicPr preferRelativeResize="0"/>
          <p:nvPr/>
        </p:nvPicPr>
        <p:blipFill rotWithShape="1">
          <a:blip r:embed="rId9">
            <a:alphaModFix/>
          </a:blip>
          <a:srcRect l="33365" r="48552" b="85377"/>
          <a:stretch/>
        </p:blipFill>
        <p:spPr>
          <a:xfrm>
            <a:off x="5481646" y="1203257"/>
            <a:ext cx="660230" cy="532902"/>
          </a:xfrm>
          <a:prstGeom prst="rect">
            <a:avLst/>
          </a:prstGeom>
          <a:noFill/>
          <a:ln>
            <a:noFill/>
          </a:ln>
        </p:spPr>
      </p:pic>
      <p:sp>
        <p:nvSpPr>
          <p:cNvPr id="193" name="Google Shape;881;p35"/>
          <p:cNvSpPr txBox="1"/>
          <p:nvPr/>
        </p:nvSpPr>
        <p:spPr>
          <a:xfrm>
            <a:off x="943530" y="1079670"/>
            <a:ext cx="1519898" cy="636210"/>
          </a:xfrm>
          <a:prstGeom prst="rect">
            <a:avLst/>
          </a:prstGeom>
          <a:noFill/>
          <a:ln>
            <a:noFill/>
          </a:ln>
        </p:spPr>
        <p:txBody>
          <a:bodyPr spcFirstLastPara="1" wrap="square" lIns="121900" tIns="121900" rIns="121900" bIns="121900" anchor="t" anchorCtr="0">
            <a:noAutofit/>
          </a:bodyPr>
          <a:lstStyle/>
          <a:p>
            <a:r>
              <a:rPr lang="en" sz="2000" b="1" dirty="0"/>
              <a:t>Event</a:t>
            </a:r>
            <a:endParaRPr sz="2000" b="1" dirty="0"/>
          </a:p>
        </p:txBody>
      </p:sp>
      <p:pic>
        <p:nvPicPr>
          <p:cNvPr id="194" name="Google Shape;887;p35"/>
          <p:cNvPicPr preferRelativeResize="0"/>
          <p:nvPr/>
        </p:nvPicPr>
        <p:blipFill rotWithShape="1">
          <a:blip r:embed="rId9">
            <a:alphaModFix/>
          </a:blip>
          <a:srcRect l="67979" t="35163" r="13939" b="50213"/>
          <a:stretch/>
        </p:blipFill>
        <p:spPr>
          <a:xfrm>
            <a:off x="8377796" y="1203257"/>
            <a:ext cx="660230" cy="532902"/>
          </a:xfrm>
          <a:prstGeom prst="rect">
            <a:avLst/>
          </a:prstGeom>
          <a:noFill/>
          <a:ln>
            <a:noFill/>
          </a:ln>
        </p:spPr>
      </p:pic>
      <p:grpSp>
        <p:nvGrpSpPr>
          <p:cNvPr id="195" name="Google Shape;904;p35"/>
          <p:cNvGrpSpPr/>
          <p:nvPr/>
        </p:nvGrpSpPr>
        <p:grpSpPr>
          <a:xfrm>
            <a:off x="3960430" y="1485857"/>
            <a:ext cx="410360" cy="79239"/>
            <a:chOff x="1576075" y="2954425"/>
            <a:chExt cx="214400" cy="41400"/>
          </a:xfrm>
        </p:grpSpPr>
        <p:sp>
          <p:nvSpPr>
            <p:cNvPr id="196" name="Google Shape;905;p35"/>
            <p:cNvSpPr/>
            <p:nvPr/>
          </p:nvSpPr>
          <p:spPr>
            <a:xfrm>
              <a:off x="17538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7" name="Google Shape;906;p35"/>
            <p:cNvSpPr/>
            <p:nvPr/>
          </p:nvSpPr>
          <p:spPr>
            <a:xfrm>
              <a:off x="15760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8" name="Google Shape;907;p35"/>
            <p:cNvSpPr/>
            <p:nvPr/>
          </p:nvSpPr>
          <p:spPr>
            <a:xfrm>
              <a:off x="16649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99" name="Google Shape;908;p35"/>
          <p:cNvGrpSpPr/>
          <p:nvPr/>
        </p:nvGrpSpPr>
        <p:grpSpPr>
          <a:xfrm>
            <a:off x="6915955" y="1485857"/>
            <a:ext cx="410360" cy="79239"/>
            <a:chOff x="1576075" y="2954425"/>
            <a:chExt cx="214400" cy="41400"/>
          </a:xfrm>
        </p:grpSpPr>
        <p:sp>
          <p:nvSpPr>
            <p:cNvPr id="200" name="Google Shape;909;p35"/>
            <p:cNvSpPr/>
            <p:nvPr/>
          </p:nvSpPr>
          <p:spPr>
            <a:xfrm>
              <a:off x="17538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1" name="Google Shape;910;p35"/>
            <p:cNvSpPr/>
            <p:nvPr/>
          </p:nvSpPr>
          <p:spPr>
            <a:xfrm>
              <a:off x="15760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2" name="Google Shape;911;p35"/>
            <p:cNvSpPr/>
            <p:nvPr/>
          </p:nvSpPr>
          <p:spPr>
            <a:xfrm>
              <a:off x="1664975" y="2954425"/>
              <a:ext cx="36600" cy="41400"/>
            </a:xfrm>
            <a:prstGeom prst="ellipse">
              <a:avLst/>
            </a:prstGeom>
            <a:solidFill>
              <a:srgbClr val="999999"/>
            </a:solidFill>
            <a:ln w="9525" cap="flat" cmpd="sng">
              <a:solidFill>
                <a:srgbClr val="99999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cxnSp>
        <p:nvCxnSpPr>
          <p:cNvPr id="203" name="Google Shape;217;p14"/>
          <p:cNvCxnSpPr/>
          <p:nvPr/>
        </p:nvCxnSpPr>
        <p:spPr>
          <a:xfrm>
            <a:off x="2156156" y="510083"/>
            <a:ext cx="7827056" cy="11942"/>
          </a:xfrm>
          <a:prstGeom prst="straightConnector1">
            <a:avLst/>
          </a:prstGeom>
          <a:noFill/>
          <a:ln w="9525" cap="flat" cmpd="sng">
            <a:solidFill>
              <a:srgbClr val="000000"/>
            </a:solidFill>
            <a:prstDash val="dash"/>
            <a:round/>
            <a:headEnd type="oval" w="med" len="med"/>
            <a:tailEnd type="triangle" w="med" len="med"/>
          </a:ln>
        </p:spPr>
      </p:cxnSp>
      <p:sp>
        <p:nvSpPr>
          <p:cNvPr id="204" name="Google Shape;232;p14"/>
          <p:cNvSpPr txBox="1"/>
          <p:nvPr/>
        </p:nvSpPr>
        <p:spPr>
          <a:xfrm>
            <a:off x="916543" y="170687"/>
            <a:ext cx="894330" cy="664920"/>
          </a:xfrm>
          <a:prstGeom prst="rect">
            <a:avLst/>
          </a:prstGeom>
          <a:noFill/>
          <a:ln>
            <a:noFill/>
          </a:ln>
        </p:spPr>
        <p:txBody>
          <a:bodyPr spcFirstLastPara="1" wrap="square" lIns="121900" tIns="121900" rIns="121900" bIns="121900" anchor="t" anchorCtr="0">
            <a:noAutofit/>
          </a:bodyPr>
          <a:lstStyle/>
          <a:p>
            <a:pPr algn="ctr"/>
            <a:r>
              <a:rPr lang="en" sz="2000" b="1" dirty="0">
                <a:ea typeface="Helvetica Neue"/>
                <a:cs typeface="Helvetica Neue"/>
                <a:sym typeface="Helvetica Neue"/>
              </a:rPr>
              <a:t>Time</a:t>
            </a:r>
            <a:endParaRPr sz="2000" dirty="0">
              <a:ea typeface="Helvetica Neue"/>
              <a:cs typeface="Helvetica Neue"/>
              <a:sym typeface="Helvetica Neue"/>
            </a:endParaRPr>
          </a:p>
        </p:txBody>
      </p:sp>
      <p:sp>
        <p:nvSpPr>
          <p:cNvPr id="215" name="Google Shape;870;p35"/>
          <p:cNvSpPr/>
          <p:nvPr/>
        </p:nvSpPr>
        <p:spPr>
          <a:xfrm>
            <a:off x="4446225" y="4217169"/>
            <a:ext cx="2593071" cy="343486"/>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400" b="1" dirty="0">
                <a:sym typeface="Calibri"/>
              </a:rPr>
              <a:t>Reaction mapping</a:t>
            </a:r>
            <a:endParaRPr sz="1400" b="1" dirty="0">
              <a:sym typeface="Calibri"/>
            </a:endParaRPr>
          </a:p>
        </p:txBody>
      </p:sp>
      <p:cxnSp>
        <p:nvCxnSpPr>
          <p:cNvPr id="216" name="Google Shape;872;p35"/>
          <p:cNvCxnSpPr>
            <a:cxnSpLocks/>
            <a:endCxn id="215" idx="0"/>
          </p:cNvCxnSpPr>
          <p:nvPr/>
        </p:nvCxnSpPr>
        <p:spPr>
          <a:xfrm flipH="1">
            <a:off x="5742761" y="3725354"/>
            <a:ext cx="96" cy="491815"/>
          </a:xfrm>
          <a:prstGeom prst="straightConnector1">
            <a:avLst/>
          </a:prstGeom>
          <a:noFill/>
          <a:ln w="19050" cap="flat" cmpd="sng">
            <a:solidFill>
              <a:srgbClr val="000000"/>
            </a:solidFill>
            <a:prstDash val="solid"/>
            <a:round/>
            <a:headEnd type="none" w="med" len="med"/>
            <a:tailEnd type="triangle" w="med" len="med"/>
          </a:ln>
        </p:spPr>
      </p:cxnSp>
      <p:cxnSp>
        <p:nvCxnSpPr>
          <p:cNvPr id="217" name="Google Shape;873;p35"/>
          <p:cNvCxnSpPr>
            <a:cxnSpLocks/>
            <a:stCxn id="215" idx="2"/>
          </p:cNvCxnSpPr>
          <p:nvPr/>
        </p:nvCxnSpPr>
        <p:spPr>
          <a:xfrm>
            <a:off x="5742761" y="4560655"/>
            <a:ext cx="0" cy="752081"/>
          </a:xfrm>
          <a:prstGeom prst="straightConnector1">
            <a:avLst/>
          </a:prstGeom>
          <a:noFill/>
          <a:ln w="19050" cap="flat" cmpd="sng">
            <a:solidFill>
              <a:srgbClr val="000000"/>
            </a:solidFill>
            <a:prstDash val="solid"/>
            <a:round/>
            <a:headEnd type="none" w="med" len="med"/>
            <a:tailEnd type="triangle" w="med" len="med"/>
          </a:ln>
        </p:spPr>
      </p:cxnSp>
      <p:sp>
        <p:nvSpPr>
          <p:cNvPr id="218" name="Google Shape;870;p35"/>
          <p:cNvSpPr/>
          <p:nvPr/>
        </p:nvSpPr>
        <p:spPr>
          <a:xfrm>
            <a:off x="7366989" y="4220607"/>
            <a:ext cx="2593071" cy="335606"/>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400" b="1" dirty="0">
                <a:solidFill>
                  <a:srgbClr val="000000"/>
                </a:solidFill>
                <a:latin typeface="Calibri"/>
                <a:ea typeface="Calibri"/>
                <a:cs typeface="Calibri"/>
                <a:sym typeface="Calibri"/>
              </a:rPr>
              <a:t>Reaction mapping</a:t>
            </a:r>
            <a:endParaRPr sz="1400" b="1" dirty="0">
              <a:latin typeface="Calibri"/>
              <a:ea typeface="Calibri"/>
              <a:cs typeface="Calibri"/>
              <a:sym typeface="Calibri"/>
            </a:endParaRPr>
          </a:p>
        </p:txBody>
      </p:sp>
      <p:cxnSp>
        <p:nvCxnSpPr>
          <p:cNvPr id="220" name="Google Shape;873;p35"/>
          <p:cNvCxnSpPr>
            <a:cxnSpLocks/>
            <a:stCxn id="218" idx="2"/>
          </p:cNvCxnSpPr>
          <p:nvPr/>
        </p:nvCxnSpPr>
        <p:spPr>
          <a:xfrm>
            <a:off x="8663525" y="4556213"/>
            <a:ext cx="0" cy="759961"/>
          </a:xfrm>
          <a:prstGeom prst="straightConnector1">
            <a:avLst/>
          </a:prstGeom>
          <a:noFill/>
          <a:ln w="19050" cap="flat" cmpd="sng">
            <a:solidFill>
              <a:srgbClr val="000000"/>
            </a:solidFill>
            <a:prstDash val="solid"/>
            <a:round/>
            <a:headEnd type="none" w="med" len="med"/>
            <a:tailEnd type="triangle" w="med" len="med"/>
          </a:ln>
        </p:spPr>
      </p:cxnSp>
      <p:sp>
        <p:nvSpPr>
          <p:cNvPr id="222" name="Google Shape;739;p35"/>
          <p:cNvSpPr/>
          <p:nvPr/>
        </p:nvSpPr>
        <p:spPr>
          <a:xfrm>
            <a:off x="2631547" y="1287999"/>
            <a:ext cx="456051" cy="444863"/>
          </a:xfrm>
          <a:prstGeom prst="rect">
            <a:avLst/>
          </a:prstGeom>
          <a:solidFill>
            <a:srgbClr val="D63561"/>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7716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8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9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9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0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 grpId="0" animBg="1"/>
      <p:bldP spid="193" grpId="0"/>
      <p:bldP spid="204" grpId="0"/>
      <p:bldP spid="215" grpId="0" animBg="1"/>
      <p:bldP spid="218" grpId="0" animBg="1"/>
      <p:bldP spid="2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2E8765-B762-684C-8F68-A115F597C41B}"/>
              </a:ext>
            </a:extLst>
          </p:cNvPr>
          <p:cNvPicPr>
            <a:picLocks noChangeAspect="1"/>
          </p:cNvPicPr>
          <p:nvPr/>
        </p:nvPicPr>
        <p:blipFill rotWithShape="1">
          <a:blip r:embed="rId3"/>
          <a:srcRect b="16112"/>
          <a:stretch/>
        </p:blipFill>
        <p:spPr>
          <a:xfrm>
            <a:off x="0" y="-2074"/>
            <a:ext cx="12195110" cy="6860074"/>
          </a:xfrm>
          <a:prstGeom prst="rect">
            <a:avLst/>
          </a:prstGeom>
        </p:spPr>
      </p:pic>
      <p:sp>
        <p:nvSpPr>
          <p:cNvPr id="15" name="TextBox 14">
            <a:extLst>
              <a:ext uri="{FF2B5EF4-FFF2-40B4-BE49-F238E27FC236}">
                <a16:creationId xmlns:a16="http://schemas.microsoft.com/office/drawing/2014/main" id="{2B7DE848-4B17-C341-BF42-401BACDE2CDC}"/>
              </a:ext>
            </a:extLst>
          </p:cNvPr>
          <p:cNvSpPr txBox="1"/>
          <p:nvPr/>
        </p:nvSpPr>
        <p:spPr>
          <a:xfrm>
            <a:off x="3878469" y="6634980"/>
            <a:ext cx="8387766" cy="667972"/>
          </a:xfrm>
          <a:prstGeom prst="rect">
            <a:avLst/>
          </a:prstGeom>
          <a:noFill/>
        </p:spPr>
        <p:txBody>
          <a:bodyPr wrap="square" rtlCol="0">
            <a:spAutoFit/>
          </a:bodyPr>
          <a:lstStyle/>
          <a:p>
            <a:pPr algn="r"/>
            <a:r>
              <a:rPr lang="en-US" sz="900" dirty="0">
                <a:solidFill>
                  <a:schemeClr val="tx1">
                    <a:lumMod val="75000"/>
                    <a:lumOff val="25000"/>
                  </a:schemeClr>
                </a:solidFill>
              </a:rPr>
              <a:t>(</a:t>
            </a:r>
            <a:r>
              <a:rPr lang="en-US" sz="900" dirty="0">
                <a:solidFill>
                  <a:schemeClr val="tx1">
                    <a:lumMod val="75000"/>
                    <a:lumOff val="25000"/>
                  </a:schemeClr>
                </a:solidFill>
                <a:hlinkClick r:id="rId4">
                  <a:extLst>
                    <a:ext uri="{A12FA001-AC4F-418D-AE19-62706E023703}">
                      <ahyp:hlinkClr xmlns:ahyp="http://schemas.microsoft.com/office/drawing/2018/hyperlinkcolor" val="tx"/>
                    </a:ext>
                  </a:extLst>
                </a:hlinkClick>
              </a:rPr>
              <a:t>CC0 license</a:t>
            </a:r>
            <a:r>
              <a:rPr lang="en-US" sz="900" dirty="0">
                <a:solidFill>
                  <a:schemeClr val="tx1">
                    <a:lumMod val="75000"/>
                    <a:lumOff val="25000"/>
                  </a:schemeClr>
                </a:solidFill>
              </a:rPr>
              <a:t>, </a:t>
            </a:r>
            <a:r>
              <a:rPr lang="en-US" sz="900" dirty="0">
                <a:solidFill>
                  <a:schemeClr val="tx1">
                    <a:lumMod val="75000"/>
                    <a:lumOff val="25000"/>
                  </a:schemeClr>
                </a:solidFill>
                <a:hlinkClick r:id="rId5">
                  <a:extLst>
                    <a:ext uri="{A12FA001-AC4F-418D-AE19-62706E023703}">
                      <ahyp:hlinkClr xmlns:ahyp="http://schemas.microsoft.com/office/drawing/2018/hyperlinkcolor" val="tx"/>
                    </a:ext>
                  </a:extLst>
                </a:hlinkClick>
              </a:rPr>
              <a:t>source</a:t>
            </a:r>
            <a:r>
              <a:rPr lang="en-US" sz="900" dirty="0">
                <a:solidFill>
                  <a:schemeClr val="tx1">
                    <a:lumMod val="75000"/>
                    <a:lumOff val="25000"/>
                  </a:schemeClr>
                </a:solidFill>
              </a:rPr>
              <a:t>)</a:t>
            </a:r>
          </a:p>
        </p:txBody>
      </p:sp>
    </p:spTree>
    <p:extLst>
      <p:ext uri="{BB962C8B-B14F-4D97-AF65-F5344CB8AC3E}">
        <p14:creationId xmlns:p14="http://schemas.microsoft.com/office/powerpoint/2010/main" val="2147950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grpSp>
        <p:nvGrpSpPr>
          <p:cNvPr id="736" name="Google Shape;736;p35"/>
          <p:cNvGrpSpPr/>
          <p:nvPr/>
        </p:nvGrpSpPr>
        <p:grpSpPr>
          <a:xfrm>
            <a:off x="3391402" y="1074263"/>
            <a:ext cx="1596310" cy="4613667"/>
            <a:chOff x="4327680" y="3299442"/>
            <a:chExt cx="676292" cy="1946408"/>
          </a:xfrm>
        </p:grpSpPr>
        <p:grpSp>
          <p:nvGrpSpPr>
            <p:cNvPr id="737" name="Google Shape;737;p35"/>
            <p:cNvGrpSpPr/>
            <p:nvPr/>
          </p:nvGrpSpPr>
          <p:grpSpPr>
            <a:xfrm>
              <a:off x="4349671" y="3299442"/>
              <a:ext cx="646475" cy="170973"/>
              <a:chOff x="7585125" y="694770"/>
              <a:chExt cx="863463" cy="305146"/>
            </a:xfrm>
          </p:grpSpPr>
          <p:sp>
            <p:nvSpPr>
              <p:cNvPr id="738" name="Google Shape;738;p35"/>
              <p:cNvSpPr/>
              <p:nvPr/>
            </p:nvSpPr>
            <p:spPr>
              <a:xfrm>
                <a:off x="7585125" y="694770"/>
                <a:ext cx="246000" cy="305142"/>
              </a:xfrm>
              <a:prstGeom prst="rect">
                <a:avLst/>
              </a:prstGeom>
              <a:solidFill>
                <a:srgbClr val="3C78D8"/>
              </a:solidFill>
              <a:ln>
                <a:noFill/>
              </a:ln>
            </p:spPr>
            <p:txBody>
              <a:bodyPr spcFirstLastPara="1" wrap="square" lIns="121900" tIns="121900" rIns="121900" bIns="121900" anchor="ctr" anchorCtr="0">
                <a:noAutofit/>
              </a:bodyPr>
              <a:lstStyle/>
              <a:p>
                <a:endParaRPr sz="2400"/>
              </a:p>
            </p:txBody>
          </p:sp>
          <p:sp>
            <p:nvSpPr>
              <p:cNvPr id="739" name="Google Shape;739;p35"/>
              <p:cNvSpPr/>
              <p:nvPr/>
            </p:nvSpPr>
            <p:spPr>
              <a:xfrm>
                <a:off x="7893850" y="694770"/>
                <a:ext cx="246000" cy="305132"/>
              </a:xfrm>
              <a:prstGeom prst="rect">
                <a:avLst/>
              </a:prstGeom>
              <a:solidFill>
                <a:srgbClr val="D63561"/>
              </a:solidFill>
              <a:ln>
                <a:noFill/>
              </a:ln>
            </p:spPr>
            <p:txBody>
              <a:bodyPr spcFirstLastPara="1" wrap="square" lIns="121900" tIns="121900" rIns="121900" bIns="121900" anchor="ctr" anchorCtr="0">
                <a:noAutofit/>
              </a:bodyPr>
              <a:lstStyle/>
              <a:p>
                <a:endParaRPr sz="2400"/>
              </a:p>
            </p:txBody>
          </p:sp>
          <p:sp>
            <p:nvSpPr>
              <p:cNvPr id="740" name="Google Shape;740;p35"/>
              <p:cNvSpPr/>
              <p:nvPr/>
            </p:nvSpPr>
            <p:spPr>
              <a:xfrm>
                <a:off x="8202588" y="694770"/>
                <a:ext cx="246000" cy="305146"/>
              </a:xfrm>
              <a:prstGeom prst="rect">
                <a:avLst/>
              </a:prstGeom>
              <a:solidFill>
                <a:srgbClr val="F1C232"/>
              </a:solidFill>
              <a:ln>
                <a:noFill/>
              </a:ln>
            </p:spPr>
            <p:txBody>
              <a:bodyPr spcFirstLastPara="1" wrap="square" lIns="121900" tIns="121900" rIns="121900" bIns="121900" anchor="ctr" anchorCtr="0">
                <a:noAutofit/>
              </a:bodyPr>
              <a:lstStyle/>
              <a:p>
                <a:endParaRPr sz="2400"/>
              </a:p>
            </p:txBody>
          </p:sp>
        </p:grpSp>
        <p:grpSp>
          <p:nvGrpSpPr>
            <p:cNvPr id="741" name="Google Shape;741;p35"/>
            <p:cNvGrpSpPr/>
            <p:nvPr/>
          </p:nvGrpSpPr>
          <p:grpSpPr>
            <a:xfrm>
              <a:off x="4350523" y="3710427"/>
              <a:ext cx="644947" cy="252304"/>
              <a:chOff x="5281438" y="3012165"/>
              <a:chExt cx="432879" cy="154438"/>
            </a:xfrm>
          </p:grpSpPr>
          <p:pic>
            <p:nvPicPr>
              <p:cNvPr id="742" name="Google Shape;742;p35"/>
              <p:cNvPicPr preferRelativeResize="0"/>
              <p:nvPr/>
            </p:nvPicPr>
            <p:blipFill>
              <a:blip r:embed="rId3">
                <a:alphaModFix/>
              </a:blip>
              <a:stretch>
                <a:fillRect/>
              </a:stretch>
            </p:blipFill>
            <p:spPr>
              <a:xfrm>
                <a:off x="5583542" y="3020491"/>
                <a:ext cx="130775" cy="130775"/>
              </a:xfrm>
              <a:prstGeom prst="rect">
                <a:avLst/>
              </a:prstGeom>
              <a:noFill/>
              <a:ln>
                <a:noFill/>
              </a:ln>
            </p:spPr>
          </p:pic>
          <p:pic>
            <p:nvPicPr>
              <p:cNvPr id="743" name="Google Shape;743;p35"/>
              <p:cNvPicPr preferRelativeResize="0"/>
              <p:nvPr/>
            </p:nvPicPr>
            <p:blipFill>
              <a:blip r:embed="rId4">
                <a:alphaModFix/>
              </a:blip>
              <a:stretch>
                <a:fillRect/>
              </a:stretch>
            </p:blipFill>
            <p:spPr>
              <a:xfrm>
                <a:off x="5281438" y="3012165"/>
                <a:ext cx="130774" cy="123900"/>
              </a:xfrm>
              <a:prstGeom prst="rect">
                <a:avLst/>
              </a:prstGeom>
              <a:noFill/>
              <a:ln>
                <a:noFill/>
              </a:ln>
            </p:spPr>
          </p:pic>
          <p:pic>
            <p:nvPicPr>
              <p:cNvPr id="744" name="Google Shape;744;p35"/>
              <p:cNvPicPr preferRelativeResize="0"/>
              <p:nvPr/>
            </p:nvPicPr>
            <p:blipFill>
              <a:blip r:embed="rId5">
                <a:alphaModFix/>
              </a:blip>
              <a:stretch>
                <a:fillRect/>
              </a:stretch>
            </p:blipFill>
            <p:spPr>
              <a:xfrm>
                <a:off x="5412213" y="3020503"/>
                <a:ext cx="154231" cy="146100"/>
              </a:xfrm>
              <a:prstGeom prst="rect">
                <a:avLst/>
              </a:prstGeom>
              <a:noFill/>
              <a:ln>
                <a:noFill/>
              </a:ln>
            </p:spPr>
          </p:pic>
        </p:grpSp>
        <p:grpSp>
          <p:nvGrpSpPr>
            <p:cNvPr id="745" name="Google Shape;745;p35"/>
            <p:cNvGrpSpPr/>
            <p:nvPr/>
          </p:nvGrpSpPr>
          <p:grpSpPr>
            <a:xfrm>
              <a:off x="4350519" y="3980578"/>
              <a:ext cx="653453" cy="239240"/>
              <a:chOff x="5281439" y="3012159"/>
              <a:chExt cx="438589" cy="146440"/>
            </a:xfrm>
          </p:grpSpPr>
          <p:pic>
            <p:nvPicPr>
              <p:cNvPr id="746" name="Google Shape;746;p35"/>
              <p:cNvPicPr preferRelativeResize="0"/>
              <p:nvPr/>
            </p:nvPicPr>
            <p:blipFill>
              <a:blip r:embed="rId3">
                <a:alphaModFix/>
              </a:blip>
              <a:stretch>
                <a:fillRect/>
              </a:stretch>
            </p:blipFill>
            <p:spPr>
              <a:xfrm>
                <a:off x="5412200" y="3020160"/>
                <a:ext cx="130775" cy="130775"/>
              </a:xfrm>
              <a:prstGeom prst="rect">
                <a:avLst/>
              </a:prstGeom>
              <a:noFill/>
              <a:ln>
                <a:noFill/>
              </a:ln>
            </p:spPr>
          </p:pic>
          <p:pic>
            <p:nvPicPr>
              <p:cNvPr id="747" name="Google Shape;747;p35"/>
              <p:cNvPicPr preferRelativeResize="0"/>
              <p:nvPr/>
            </p:nvPicPr>
            <p:blipFill>
              <a:blip r:embed="rId4">
                <a:alphaModFix/>
              </a:blip>
              <a:stretch>
                <a:fillRect/>
              </a:stretch>
            </p:blipFill>
            <p:spPr>
              <a:xfrm>
                <a:off x="5281439" y="3012159"/>
                <a:ext cx="130774" cy="123900"/>
              </a:xfrm>
              <a:prstGeom prst="rect">
                <a:avLst/>
              </a:prstGeom>
              <a:noFill/>
              <a:ln>
                <a:noFill/>
              </a:ln>
            </p:spPr>
          </p:pic>
          <p:pic>
            <p:nvPicPr>
              <p:cNvPr id="748" name="Google Shape;748;p35"/>
              <p:cNvPicPr preferRelativeResize="0"/>
              <p:nvPr/>
            </p:nvPicPr>
            <p:blipFill>
              <a:blip r:embed="rId5">
                <a:alphaModFix/>
              </a:blip>
              <a:stretch>
                <a:fillRect/>
              </a:stretch>
            </p:blipFill>
            <p:spPr>
              <a:xfrm>
                <a:off x="5565797" y="3012499"/>
                <a:ext cx="154231" cy="146100"/>
              </a:xfrm>
              <a:prstGeom prst="rect">
                <a:avLst/>
              </a:prstGeom>
              <a:noFill/>
              <a:ln>
                <a:noFill/>
              </a:ln>
            </p:spPr>
          </p:pic>
        </p:grpSp>
        <p:grpSp>
          <p:nvGrpSpPr>
            <p:cNvPr id="749" name="Google Shape;749;p35"/>
            <p:cNvGrpSpPr/>
            <p:nvPr/>
          </p:nvGrpSpPr>
          <p:grpSpPr>
            <a:xfrm>
              <a:off x="4333861" y="4237627"/>
              <a:ext cx="655401" cy="238684"/>
              <a:chOff x="5260372" y="3012828"/>
              <a:chExt cx="439896" cy="146100"/>
            </a:xfrm>
          </p:grpSpPr>
          <p:pic>
            <p:nvPicPr>
              <p:cNvPr id="750" name="Google Shape;750;p35"/>
              <p:cNvPicPr preferRelativeResize="0"/>
              <p:nvPr/>
            </p:nvPicPr>
            <p:blipFill>
              <a:blip r:embed="rId3">
                <a:alphaModFix/>
              </a:blip>
              <a:stretch>
                <a:fillRect/>
              </a:stretch>
            </p:blipFill>
            <p:spPr>
              <a:xfrm>
                <a:off x="5569493" y="3020499"/>
                <a:ext cx="130775" cy="130775"/>
              </a:xfrm>
              <a:prstGeom prst="rect">
                <a:avLst/>
              </a:prstGeom>
              <a:noFill/>
              <a:ln>
                <a:noFill/>
              </a:ln>
            </p:spPr>
          </p:pic>
          <p:pic>
            <p:nvPicPr>
              <p:cNvPr id="751" name="Google Shape;751;p35"/>
              <p:cNvPicPr preferRelativeResize="0"/>
              <p:nvPr/>
            </p:nvPicPr>
            <p:blipFill>
              <a:blip r:embed="rId4">
                <a:alphaModFix/>
              </a:blip>
              <a:stretch>
                <a:fillRect/>
              </a:stretch>
            </p:blipFill>
            <p:spPr>
              <a:xfrm>
                <a:off x="5421959" y="3023933"/>
                <a:ext cx="130774" cy="123900"/>
              </a:xfrm>
              <a:prstGeom prst="rect">
                <a:avLst/>
              </a:prstGeom>
              <a:noFill/>
              <a:ln>
                <a:noFill/>
              </a:ln>
            </p:spPr>
          </p:pic>
          <p:pic>
            <p:nvPicPr>
              <p:cNvPr id="752" name="Google Shape;752;p35"/>
              <p:cNvPicPr preferRelativeResize="0"/>
              <p:nvPr/>
            </p:nvPicPr>
            <p:blipFill>
              <a:blip r:embed="rId5">
                <a:alphaModFix/>
              </a:blip>
              <a:stretch>
                <a:fillRect/>
              </a:stretch>
            </p:blipFill>
            <p:spPr>
              <a:xfrm>
                <a:off x="5260372" y="3012828"/>
                <a:ext cx="154231" cy="146100"/>
              </a:xfrm>
              <a:prstGeom prst="rect">
                <a:avLst/>
              </a:prstGeom>
              <a:noFill/>
              <a:ln>
                <a:noFill/>
              </a:ln>
            </p:spPr>
          </p:pic>
        </p:grpSp>
        <p:grpSp>
          <p:nvGrpSpPr>
            <p:cNvPr id="753" name="Google Shape;753;p35"/>
            <p:cNvGrpSpPr/>
            <p:nvPr/>
          </p:nvGrpSpPr>
          <p:grpSpPr>
            <a:xfrm>
              <a:off x="4330473" y="4494140"/>
              <a:ext cx="662164" cy="238684"/>
              <a:chOff x="5260372" y="3012828"/>
              <a:chExt cx="444435" cy="146100"/>
            </a:xfrm>
          </p:grpSpPr>
          <p:pic>
            <p:nvPicPr>
              <p:cNvPr id="754" name="Google Shape;754;p35"/>
              <p:cNvPicPr preferRelativeResize="0"/>
              <p:nvPr/>
            </p:nvPicPr>
            <p:blipFill>
              <a:blip r:embed="rId3">
                <a:alphaModFix/>
              </a:blip>
              <a:stretch>
                <a:fillRect/>
              </a:stretch>
            </p:blipFill>
            <p:spPr>
              <a:xfrm>
                <a:off x="5428930" y="3020491"/>
                <a:ext cx="130775" cy="130775"/>
              </a:xfrm>
              <a:prstGeom prst="rect">
                <a:avLst/>
              </a:prstGeom>
              <a:noFill/>
              <a:ln>
                <a:noFill/>
              </a:ln>
            </p:spPr>
          </p:pic>
          <p:pic>
            <p:nvPicPr>
              <p:cNvPr id="755" name="Google Shape;755;p35"/>
              <p:cNvPicPr preferRelativeResize="0"/>
              <p:nvPr/>
            </p:nvPicPr>
            <p:blipFill>
              <a:blip r:embed="rId4">
                <a:alphaModFix/>
              </a:blip>
              <a:stretch>
                <a:fillRect/>
              </a:stretch>
            </p:blipFill>
            <p:spPr>
              <a:xfrm>
                <a:off x="5574033" y="3023933"/>
                <a:ext cx="130774" cy="123900"/>
              </a:xfrm>
              <a:prstGeom prst="rect">
                <a:avLst/>
              </a:prstGeom>
              <a:noFill/>
              <a:ln>
                <a:noFill/>
              </a:ln>
            </p:spPr>
          </p:pic>
          <p:pic>
            <p:nvPicPr>
              <p:cNvPr id="756" name="Google Shape;756;p35"/>
              <p:cNvPicPr preferRelativeResize="0"/>
              <p:nvPr/>
            </p:nvPicPr>
            <p:blipFill>
              <a:blip r:embed="rId5">
                <a:alphaModFix/>
              </a:blip>
              <a:stretch>
                <a:fillRect/>
              </a:stretch>
            </p:blipFill>
            <p:spPr>
              <a:xfrm>
                <a:off x="5260372" y="3012828"/>
                <a:ext cx="154231" cy="146100"/>
              </a:xfrm>
              <a:prstGeom prst="rect">
                <a:avLst/>
              </a:prstGeom>
              <a:noFill/>
              <a:ln>
                <a:noFill/>
              </a:ln>
            </p:spPr>
          </p:pic>
        </p:grpSp>
        <p:grpSp>
          <p:nvGrpSpPr>
            <p:cNvPr id="757" name="Google Shape;757;p35"/>
            <p:cNvGrpSpPr/>
            <p:nvPr/>
          </p:nvGrpSpPr>
          <p:grpSpPr>
            <a:xfrm>
              <a:off x="4334780" y="4750653"/>
              <a:ext cx="660655" cy="238684"/>
              <a:chOff x="5277361" y="3012828"/>
              <a:chExt cx="443422" cy="146100"/>
            </a:xfrm>
          </p:grpSpPr>
          <p:pic>
            <p:nvPicPr>
              <p:cNvPr id="758" name="Google Shape;758;p35"/>
              <p:cNvPicPr preferRelativeResize="0"/>
              <p:nvPr/>
            </p:nvPicPr>
            <p:blipFill>
              <a:blip r:embed="rId3">
                <a:alphaModFix/>
              </a:blip>
              <a:stretch>
                <a:fillRect/>
              </a:stretch>
            </p:blipFill>
            <p:spPr>
              <a:xfrm>
                <a:off x="5277361" y="3020491"/>
                <a:ext cx="130775" cy="130775"/>
              </a:xfrm>
              <a:prstGeom prst="rect">
                <a:avLst/>
              </a:prstGeom>
              <a:noFill/>
              <a:ln>
                <a:noFill/>
              </a:ln>
            </p:spPr>
          </p:pic>
          <p:pic>
            <p:nvPicPr>
              <p:cNvPr id="759" name="Google Shape;759;p35"/>
              <p:cNvPicPr preferRelativeResize="0"/>
              <p:nvPr/>
            </p:nvPicPr>
            <p:blipFill>
              <a:blip r:embed="rId4">
                <a:alphaModFix/>
              </a:blip>
              <a:stretch>
                <a:fillRect/>
              </a:stretch>
            </p:blipFill>
            <p:spPr>
              <a:xfrm>
                <a:off x="5421959" y="3023933"/>
                <a:ext cx="130774" cy="123900"/>
              </a:xfrm>
              <a:prstGeom prst="rect">
                <a:avLst/>
              </a:prstGeom>
              <a:noFill/>
              <a:ln>
                <a:noFill/>
              </a:ln>
            </p:spPr>
          </p:pic>
          <p:pic>
            <p:nvPicPr>
              <p:cNvPr id="760" name="Google Shape;760;p35"/>
              <p:cNvPicPr preferRelativeResize="0"/>
              <p:nvPr/>
            </p:nvPicPr>
            <p:blipFill>
              <a:blip r:embed="rId5">
                <a:alphaModFix/>
              </a:blip>
              <a:stretch>
                <a:fillRect/>
              </a:stretch>
            </p:blipFill>
            <p:spPr>
              <a:xfrm>
                <a:off x="5566552" y="3012828"/>
                <a:ext cx="154231" cy="146100"/>
              </a:xfrm>
              <a:prstGeom prst="rect">
                <a:avLst/>
              </a:prstGeom>
              <a:noFill/>
              <a:ln>
                <a:noFill/>
              </a:ln>
            </p:spPr>
          </p:pic>
        </p:grpSp>
        <p:grpSp>
          <p:nvGrpSpPr>
            <p:cNvPr id="761" name="Google Shape;761;p35"/>
            <p:cNvGrpSpPr/>
            <p:nvPr/>
          </p:nvGrpSpPr>
          <p:grpSpPr>
            <a:xfrm>
              <a:off x="4327680" y="5007166"/>
              <a:ext cx="643157" cy="238684"/>
              <a:chOff x="5277357" y="3012828"/>
              <a:chExt cx="431678" cy="146100"/>
            </a:xfrm>
          </p:grpSpPr>
          <p:pic>
            <p:nvPicPr>
              <p:cNvPr id="762" name="Google Shape;762;p35"/>
              <p:cNvPicPr preferRelativeResize="0"/>
              <p:nvPr/>
            </p:nvPicPr>
            <p:blipFill>
              <a:blip r:embed="rId3">
                <a:alphaModFix/>
              </a:blip>
              <a:stretch>
                <a:fillRect/>
              </a:stretch>
            </p:blipFill>
            <p:spPr>
              <a:xfrm>
                <a:off x="5277357" y="3020491"/>
                <a:ext cx="130775" cy="130775"/>
              </a:xfrm>
              <a:prstGeom prst="rect">
                <a:avLst/>
              </a:prstGeom>
              <a:noFill/>
              <a:ln>
                <a:noFill/>
              </a:ln>
            </p:spPr>
          </p:pic>
          <p:pic>
            <p:nvPicPr>
              <p:cNvPr id="763" name="Google Shape;763;p35"/>
              <p:cNvPicPr preferRelativeResize="0"/>
              <p:nvPr/>
            </p:nvPicPr>
            <p:blipFill>
              <a:blip r:embed="rId4">
                <a:alphaModFix/>
              </a:blip>
              <a:stretch>
                <a:fillRect/>
              </a:stretch>
            </p:blipFill>
            <p:spPr>
              <a:xfrm>
                <a:off x="5578261" y="3023933"/>
                <a:ext cx="130774" cy="123900"/>
              </a:xfrm>
              <a:prstGeom prst="rect">
                <a:avLst/>
              </a:prstGeom>
              <a:noFill/>
              <a:ln>
                <a:noFill/>
              </a:ln>
            </p:spPr>
          </p:pic>
          <p:pic>
            <p:nvPicPr>
              <p:cNvPr id="764" name="Google Shape;764;p35"/>
              <p:cNvPicPr preferRelativeResize="0"/>
              <p:nvPr/>
            </p:nvPicPr>
            <p:blipFill>
              <a:blip r:embed="rId5">
                <a:alphaModFix/>
              </a:blip>
              <a:stretch>
                <a:fillRect/>
              </a:stretch>
            </p:blipFill>
            <p:spPr>
              <a:xfrm>
                <a:off x="5424336" y="3012828"/>
                <a:ext cx="154231" cy="146100"/>
              </a:xfrm>
              <a:prstGeom prst="rect">
                <a:avLst/>
              </a:prstGeom>
              <a:noFill/>
              <a:ln>
                <a:noFill/>
              </a:ln>
            </p:spPr>
          </p:pic>
        </p:grpSp>
      </p:grpSp>
      <p:grpSp>
        <p:nvGrpSpPr>
          <p:cNvPr id="7" name="Group 6"/>
          <p:cNvGrpSpPr/>
          <p:nvPr/>
        </p:nvGrpSpPr>
        <p:grpSpPr>
          <a:xfrm>
            <a:off x="7961818" y="1369073"/>
            <a:ext cx="3499027" cy="2815968"/>
            <a:chOff x="8088214" y="1069782"/>
            <a:chExt cx="3499027" cy="2815968"/>
          </a:xfrm>
        </p:grpSpPr>
        <p:cxnSp>
          <p:nvCxnSpPr>
            <p:cNvPr id="828" name="Google Shape;828;p35"/>
            <p:cNvCxnSpPr/>
            <p:nvPr/>
          </p:nvCxnSpPr>
          <p:spPr>
            <a:xfrm>
              <a:off x="8557842" y="3499053"/>
              <a:ext cx="3029399" cy="0"/>
            </a:xfrm>
            <a:prstGeom prst="straightConnector1">
              <a:avLst/>
            </a:prstGeom>
            <a:noFill/>
            <a:ln w="19050" cap="flat" cmpd="sng">
              <a:solidFill>
                <a:srgbClr val="000000"/>
              </a:solidFill>
              <a:prstDash val="solid"/>
              <a:round/>
              <a:headEnd type="none" w="med" len="med"/>
              <a:tailEnd type="triangle" w="med" len="med"/>
            </a:ln>
          </p:spPr>
        </p:cxnSp>
        <p:cxnSp>
          <p:nvCxnSpPr>
            <p:cNvPr id="829" name="Google Shape;829;p35"/>
            <p:cNvCxnSpPr/>
            <p:nvPr/>
          </p:nvCxnSpPr>
          <p:spPr>
            <a:xfrm flipV="1">
              <a:off x="8564312" y="2308912"/>
              <a:ext cx="0" cy="1181795"/>
            </a:xfrm>
            <a:prstGeom prst="straightConnector1">
              <a:avLst/>
            </a:prstGeom>
            <a:noFill/>
            <a:ln w="19050" cap="flat" cmpd="sng">
              <a:solidFill>
                <a:srgbClr val="000000"/>
              </a:solidFill>
              <a:prstDash val="solid"/>
              <a:round/>
              <a:headEnd type="none" w="med" len="med"/>
              <a:tailEnd type="triangle" w="med" len="med"/>
            </a:ln>
          </p:spPr>
        </p:cxnSp>
        <p:sp>
          <p:nvSpPr>
            <p:cNvPr id="830" name="Google Shape;830;p35"/>
            <p:cNvSpPr txBox="1"/>
            <p:nvPr/>
          </p:nvSpPr>
          <p:spPr>
            <a:xfrm>
              <a:off x="8690183" y="3442550"/>
              <a:ext cx="2445600" cy="443200"/>
            </a:xfrm>
            <a:prstGeom prst="rect">
              <a:avLst/>
            </a:prstGeom>
            <a:noFill/>
            <a:ln>
              <a:noFill/>
            </a:ln>
          </p:spPr>
          <p:txBody>
            <a:bodyPr spcFirstLastPara="1" wrap="square" lIns="121900" tIns="121900" rIns="121900" bIns="121900" anchor="t" anchorCtr="0">
              <a:noAutofit/>
            </a:bodyPr>
            <a:lstStyle/>
            <a:p>
              <a:pPr algn="ctr"/>
              <a:r>
                <a:rPr lang="en" sz="1733" dirty="0">
                  <a:latin typeface="Helvetica Neue"/>
                  <a:ea typeface="Helvetica Neue"/>
                  <a:cs typeface="Helvetica Neue"/>
                  <a:sym typeface="Helvetica Neue"/>
                </a:rPr>
                <a:t>Reward mappings</a:t>
              </a:r>
            </a:p>
          </p:txBody>
        </p:sp>
        <p:sp>
          <p:nvSpPr>
            <p:cNvPr id="831" name="Google Shape;831;p35"/>
            <p:cNvSpPr/>
            <p:nvPr/>
          </p:nvSpPr>
          <p:spPr>
            <a:xfrm>
              <a:off x="8639717" y="2865996"/>
              <a:ext cx="354800" cy="600000"/>
            </a:xfrm>
            <a:prstGeom prst="rect">
              <a:avLst/>
            </a:prstGeom>
            <a:solidFill>
              <a:srgbClr val="00FF72"/>
            </a:solidFill>
            <a:ln>
              <a:noFill/>
            </a:ln>
          </p:spPr>
          <p:txBody>
            <a:bodyPr spcFirstLastPara="1" wrap="square" lIns="121900" tIns="121900" rIns="121900" bIns="121900" anchor="ctr" anchorCtr="0">
              <a:noAutofit/>
            </a:bodyPr>
            <a:lstStyle/>
            <a:p>
              <a:endParaRPr sz="2400"/>
            </a:p>
          </p:txBody>
        </p:sp>
        <p:sp>
          <p:nvSpPr>
            <p:cNvPr id="832" name="Google Shape;832;p35"/>
            <p:cNvSpPr/>
            <p:nvPr/>
          </p:nvSpPr>
          <p:spPr>
            <a:xfrm>
              <a:off x="9079950" y="2712712"/>
              <a:ext cx="354800" cy="750800"/>
            </a:xfrm>
            <a:prstGeom prst="rect">
              <a:avLst/>
            </a:prstGeom>
            <a:solidFill>
              <a:srgbClr val="00FF72"/>
            </a:solidFill>
            <a:ln>
              <a:noFill/>
            </a:ln>
          </p:spPr>
          <p:txBody>
            <a:bodyPr spcFirstLastPara="1" wrap="square" lIns="121900" tIns="121900" rIns="121900" bIns="121900" anchor="ctr" anchorCtr="0">
              <a:noAutofit/>
            </a:bodyPr>
            <a:lstStyle/>
            <a:p>
              <a:endParaRPr sz="2400"/>
            </a:p>
          </p:txBody>
        </p:sp>
        <p:sp>
          <p:nvSpPr>
            <p:cNvPr id="833" name="Google Shape;833;p35"/>
            <p:cNvSpPr/>
            <p:nvPr/>
          </p:nvSpPr>
          <p:spPr>
            <a:xfrm>
              <a:off x="9520184" y="3092279"/>
              <a:ext cx="354800" cy="371200"/>
            </a:xfrm>
            <a:prstGeom prst="rect">
              <a:avLst/>
            </a:prstGeom>
            <a:solidFill>
              <a:srgbClr val="8B8B71"/>
            </a:solidFill>
            <a:ln>
              <a:noFill/>
            </a:ln>
          </p:spPr>
          <p:txBody>
            <a:bodyPr spcFirstLastPara="1" wrap="square" lIns="121900" tIns="121900" rIns="121900" bIns="121900" anchor="ctr" anchorCtr="0">
              <a:noAutofit/>
            </a:bodyPr>
            <a:lstStyle/>
            <a:p>
              <a:endParaRPr sz="2400"/>
            </a:p>
          </p:txBody>
        </p:sp>
        <p:sp>
          <p:nvSpPr>
            <p:cNvPr id="834" name="Google Shape;834;p35"/>
            <p:cNvSpPr/>
            <p:nvPr/>
          </p:nvSpPr>
          <p:spPr>
            <a:xfrm>
              <a:off x="9960417" y="3253379"/>
              <a:ext cx="354800" cy="210000"/>
            </a:xfrm>
            <a:prstGeom prst="rect">
              <a:avLst/>
            </a:prstGeom>
            <a:solidFill>
              <a:srgbClr val="8B8B71"/>
            </a:solidFill>
            <a:ln>
              <a:noFill/>
            </a:ln>
          </p:spPr>
          <p:txBody>
            <a:bodyPr spcFirstLastPara="1" wrap="square" lIns="121900" tIns="121900" rIns="121900" bIns="121900" anchor="ctr" anchorCtr="0">
              <a:noAutofit/>
            </a:bodyPr>
            <a:lstStyle/>
            <a:p>
              <a:endParaRPr sz="2400"/>
            </a:p>
          </p:txBody>
        </p:sp>
        <p:sp>
          <p:nvSpPr>
            <p:cNvPr id="835" name="Google Shape;835;p35"/>
            <p:cNvSpPr/>
            <p:nvPr/>
          </p:nvSpPr>
          <p:spPr>
            <a:xfrm>
              <a:off x="10391519" y="2863512"/>
              <a:ext cx="354800" cy="600000"/>
            </a:xfrm>
            <a:prstGeom prst="rect">
              <a:avLst/>
            </a:prstGeom>
            <a:solidFill>
              <a:srgbClr val="FF0071"/>
            </a:solidFill>
            <a:ln>
              <a:noFill/>
            </a:ln>
          </p:spPr>
          <p:txBody>
            <a:bodyPr spcFirstLastPara="1" wrap="square" lIns="121900" tIns="121900" rIns="121900" bIns="121900" anchor="ctr" anchorCtr="0">
              <a:noAutofit/>
            </a:bodyPr>
            <a:lstStyle/>
            <a:p>
              <a:endParaRPr sz="2400"/>
            </a:p>
          </p:txBody>
        </p:sp>
        <p:sp>
          <p:nvSpPr>
            <p:cNvPr id="836" name="Google Shape;836;p35"/>
            <p:cNvSpPr/>
            <p:nvPr/>
          </p:nvSpPr>
          <p:spPr>
            <a:xfrm>
              <a:off x="10807377" y="3369912"/>
              <a:ext cx="354800" cy="93600"/>
            </a:xfrm>
            <a:prstGeom prst="rect">
              <a:avLst/>
            </a:prstGeom>
            <a:solidFill>
              <a:srgbClr val="FF0071"/>
            </a:solidFill>
            <a:ln>
              <a:noFill/>
            </a:ln>
          </p:spPr>
          <p:txBody>
            <a:bodyPr spcFirstLastPara="1" wrap="square" lIns="121900" tIns="121900" rIns="121900" bIns="121900" anchor="ctr" anchorCtr="0">
              <a:noAutofit/>
            </a:bodyPr>
            <a:lstStyle/>
            <a:p>
              <a:endParaRPr sz="2400"/>
            </a:p>
          </p:txBody>
        </p:sp>
        <p:sp>
          <p:nvSpPr>
            <p:cNvPr id="837" name="Google Shape;837;p35"/>
            <p:cNvSpPr txBox="1"/>
            <p:nvPr/>
          </p:nvSpPr>
          <p:spPr>
            <a:xfrm rot="16200000">
              <a:off x="7087014" y="2070982"/>
              <a:ext cx="2445600" cy="443200"/>
            </a:xfrm>
            <a:prstGeom prst="rect">
              <a:avLst/>
            </a:prstGeom>
            <a:noFill/>
            <a:ln>
              <a:noFill/>
            </a:ln>
          </p:spPr>
          <p:txBody>
            <a:bodyPr spcFirstLastPara="1" wrap="square" lIns="121900" tIns="121900" rIns="121900" bIns="121900" anchor="t" anchorCtr="0">
              <a:noAutofit/>
            </a:bodyPr>
            <a:lstStyle/>
            <a:p>
              <a:r>
                <a:rPr lang="en" dirty="0">
                  <a:sym typeface="Helvetica Neue"/>
                </a:rPr>
                <a:t>Likelihood</a:t>
              </a:r>
              <a:endParaRPr dirty="0">
                <a:sym typeface="Helvetica Neue"/>
              </a:endParaRPr>
            </a:p>
          </p:txBody>
        </p:sp>
      </p:grpSp>
      <p:sp>
        <p:nvSpPr>
          <p:cNvPr id="838" name="Google Shape;838;p35"/>
          <p:cNvSpPr/>
          <p:nvPr/>
        </p:nvSpPr>
        <p:spPr>
          <a:xfrm>
            <a:off x="2676728" y="3077134"/>
            <a:ext cx="460000" cy="371200"/>
          </a:xfrm>
          <a:prstGeom prst="rightArrow">
            <a:avLst>
              <a:gd name="adj1" fmla="val 50000"/>
              <a:gd name="adj2" fmla="val 50000"/>
            </a:avLst>
          </a:prstGeom>
          <a:solidFill>
            <a:srgbClr val="999999"/>
          </a:solidFill>
          <a:ln>
            <a:noFill/>
          </a:ln>
        </p:spPr>
        <p:txBody>
          <a:bodyPr spcFirstLastPara="1" wrap="square" lIns="121900" tIns="121900" rIns="121900" bIns="121900" anchor="ctr" anchorCtr="0">
            <a:noAutofit/>
          </a:bodyPr>
          <a:lstStyle/>
          <a:p>
            <a:endParaRPr sz="2400"/>
          </a:p>
        </p:txBody>
      </p:sp>
      <p:grpSp>
        <p:nvGrpSpPr>
          <p:cNvPr id="843" name="Google Shape;843;p35"/>
          <p:cNvGrpSpPr/>
          <p:nvPr/>
        </p:nvGrpSpPr>
        <p:grpSpPr>
          <a:xfrm>
            <a:off x="949095" y="2325097"/>
            <a:ext cx="926613" cy="866872"/>
            <a:chOff x="796663" y="1802213"/>
            <a:chExt cx="760183" cy="701050"/>
          </a:xfrm>
        </p:grpSpPr>
        <p:pic>
          <p:nvPicPr>
            <p:cNvPr id="844" name="Google Shape;844;p35"/>
            <p:cNvPicPr preferRelativeResize="0"/>
            <p:nvPr/>
          </p:nvPicPr>
          <p:blipFill>
            <a:blip r:embed="rId6">
              <a:alphaModFix/>
            </a:blip>
            <a:stretch>
              <a:fillRect/>
            </a:stretch>
          </p:blipFill>
          <p:spPr>
            <a:xfrm>
              <a:off x="796663" y="1802213"/>
              <a:ext cx="550608" cy="519000"/>
            </a:xfrm>
            <a:prstGeom prst="rect">
              <a:avLst/>
            </a:prstGeom>
            <a:noFill/>
            <a:ln>
              <a:noFill/>
            </a:ln>
          </p:spPr>
        </p:pic>
        <p:pic>
          <p:nvPicPr>
            <p:cNvPr id="845" name="Google Shape;845;p35"/>
            <p:cNvPicPr preferRelativeResize="0"/>
            <p:nvPr/>
          </p:nvPicPr>
          <p:blipFill>
            <a:blip r:embed="rId6">
              <a:alphaModFix/>
            </a:blip>
            <a:stretch>
              <a:fillRect/>
            </a:stretch>
          </p:blipFill>
          <p:spPr>
            <a:xfrm>
              <a:off x="852513" y="1862888"/>
              <a:ext cx="550608" cy="519000"/>
            </a:xfrm>
            <a:prstGeom prst="rect">
              <a:avLst/>
            </a:prstGeom>
            <a:noFill/>
            <a:ln>
              <a:noFill/>
            </a:ln>
          </p:spPr>
        </p:pic>
        <p:pic>
          <p:nvPicPr>
            <p:cNvPr id="846" name="Google Shape;846;p35"/>
            <p:cNvPicPr preferRelativeResize="0"/>
            <p:nvPr/>
          </p:nvPicPr>
          <p:blipFill>
            <a:blip r:embed="rId6">
              <a:alphaModFix/>
            </a:blip>
            <a:stretch>
              <a:fillRect/>
            </a:stretch>
          </p:blipFill>
          <p:spPr>
            <a:xfrm>
              <a:off x="936363" y="1923588"/>
              <a:ext cx="550608" cy="519000"/>
            </a:xfrm>
            <a:prstGeom prst="rect">
              <a:avLst/>
            </a:prstGeom>
            <a:noFill/>
            <a:ln>
              <a:noFill/>
            </a:ln>
          </p:spPr>
        </p:pic>
        <p:pic>
          <p:nvPicPr>
            <p:cNvPr id="847" name="Google Shape;847;p35"/>
            <p:cNvPicPr preferRelativeResize="0"/>
            <p:nvPr/>
          </p:nvPicPr>
          <p:blipFill>
            <a:blip r:embed="rId6">
              <a:alphaModFix/>
            </a:blip>
            <a:stretch>
              <a:fillRect/>
            </a:stretch>
          </p:blipFill>
          <p:spPr>
            <a:xfrm>
              <a:off x="1006238" y="1984263"/>
              <a:ext cx="550608" cy="519000"/>
            </a:xfrm>
            <a:prstGeom prst="rect">
              <a:avLst/>
            </a:prstGeom>
            <a:noFill/>
            <a:ln>
              <a:noFill/>
            </a:ln>
          </p:spPr>
        </p:pic>
      </p:grpSp>
      <p:sp>
        <p:nvSpPr>
          <p:cNvPr id="870" name="Google Shape;870;p35"/>
          <p:cNvSpPr/>
          <p:nvPr/>
        </p:nvSpPr>
        <p:spPr>
          <a:xfrm>
            <a:off x="509167" y="3506943"/>
            <a:ext cx="1806400" cy="339038"/>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400" b="1" dirty="0">
                <a:solidFill>
                  <a:srgbClr val="000000"/>
                </a:solidFill>
                <a:latin typeface="Calibri"/>
                <a:ea typeface="Calibri"/>
                <a:cs typeface="Calibri"/>
                <a:sym typeface="Calibri"/>
              </a:rPr>
              <a:t>Reaction mapping</a:t>
            </a:r>
            <a:endParaRPr sz="1400" b="1" dirty="0">
              <a:latin typeface="Calibri"/>
              <a:ea typeface="Calibri"/>
              <a:cs typeface="Calibri"/>
              <a:sym typeface="Calibri"/>
            </a:endParaRPr>
          </a:p>
        </p:txBody>
      </p:sp>
      <p:cxnSp>
        <p:nvCxnSpPr>
          <p:cNvPr id="872" name="Google Shape;872;p35"/>
          <p:cNvCxnSpPr>
            <a:endCxn id="870" idx="0"/>
          </p:cNvCxnSpPr>
          <p:nvPr/>
        </p:nvCxnSpPr>
        <p:spPr>
          <a:xfrm flipH="1">
            <a:off x="1412367" y="3164332"/>
            <a:ext cx="67" cy="342611"/>
          </a:xfrm>
          <a:prstGeom prst="straightConnector1">
            <a:avLst/>
          </a:prstGeom>
          <a:noFill/>
          <a:ln w="19050" cap="flat" cmpd="sng">
            <a:solidFill>
              <a:srgbClr val="000000"/>
            </a:solidFill>
            <a:prstDash val="solid"/>
            <a:round/>
            <a:headEnd type="none" w="med" len="med"/>
            <a:tailEnd type="triangle" w="med" len="med"/>
          </a:ln>
        </p:spPr>
      </p:cxnSp>
      <p:cxnSp>
        <p:nvCxnSpPr>
          <p:cNvPr id="185" name="Google Shape;873;p35"/>
          <p:cNvCxnSpPr/>
          <p:nvPr/>
        </p:nvCxnSpPr>
        <p:spPr>
          <a:xfrm>
            <a:off x="1412367" y="3845981"/>
            <a:ext cx="0" cy="424162"/>
          </a:xfrm>
          <a:prstGeom prst="straightConnector1">
            <a:avLst/>
          </a:prstGeom>
          <a:noFill/>
          <a:ln w="19050" cap="flat" cmpd="sng">
            <a:solidFill>
              <a:srgbClr val="000000"/>
            </a:solidFill>
            <a:prstDash val="solid"/>
            <a:round/>
            <a:headEnd type="none" w="med" len="med"/>
            <a:tailEnd type="triangle" w="med" len="med"/>
          </a:ln>
        </p:spPr>
      </p:cxnSp>
      <p:sp>
        <p:nvSpPr>
          <p:cNvPr id="188" name="Google Shape;739;p35"/>
          <p:cNvSpPr/>
          <p:nvPr/>
        </p:nvSpPr>
        <p:spPr>
          <a:xfrm>
            <a:off x="6542038" y="1062943"/>
            <a:ext cx="426672" cy="397729"/>
          </a:xfrm>
          <a:prstGeom prst="rect">
            <a:avLst/>
          </a:prstGeom>
          <a:solidFill>
            <a:srgbClr val="D63561"/>
          </a:solidFill>
          <a:ln>
            <a:noFill/>
          </a:ln>
        </p:spPr>
        <p:txBody>
          <a:bodyPr spcFirstLastPara="1" wrap="square" lIns="121900" tIns="121900" rIns="121900" bIns="121900" anchor="ctr" anchorCtr="0">
            <a:noAutofit/>
          </a:bodyPr>
          <a:lstStyle/>
          <a:p>
            <a:endParaRPr sz="2400"/>
          </a:p>
        </p:txBody>
      </p:sp>
      <p:sp>
        <p:nvSpPr>
          <p:cNvPr id="2" name="TextBox 1"/>
          <p:cNvSpPr txBox="1"/>
          <p:nvPr/>
        </p:nvSpPr>
        <p:spPr>
          <a:xfrm>
            <a:off x="5481518" y="355097"/>
            <a:ext cx="2051849" cy="646331"/>
          </a:xfrm>
          <a:prstGeom prst="rect">
            <a:avLst/>
          </a:prstGeom>
          <a:noFill/>
        </p:spPr>
        <p:txBody>
          <a:bodyPr wrap="square" rtlCol="0">
            <a:spAutoFit/>
          </a:bodyPr>
          <a:lstStyle/>
          <a:p>
            <a:pPr algn="ctr"/>
            <a:r>
              <a:rPr lang="en-US" dirty="0"/>
              <a:t>Likelihood of each reward mapping</a:t>
            </a:r>
          </a:p>
        </p:txBody>
      </p:sp>
      <p:sp>
        <p:nvSpPr>
          <p:cNvPr id="3" name="Rectangle 2"/>
          <p:cNvSpPr/>
          <p:nvPr/>
        </p:nvSpPr>
        <p:spPr>
          <a:xfrm>
            <a:off x="3586109" y="276937"/>
            <a:ext cx="1214253" cy="646331"/>
          </a:xfrm>
          <a:prstGeom prst="rect">
            <a:avLst/>
          </a:prstGeom>
        </p:spPr>
        <p:txBody>
          <a:bodyPr wrap="square">
            <a:spAutoFit/>
          </a:bodyPr>
          <a:lstStyle/>
          <a:p>
            <a:pPr algn="ctr"/>
            <a:r>
              <a:rPr lang="en-US" dirty="0"/>
              <a:t>Reward mappings</a:t>
            </a:r>
          </a:p>
        </p:txBody>
      </p:sp>
      <p:grpSp>
        <p:nvGrpSpPr>
          <p:cNvPr id="5" name="Group 4"/>
          <p:cNvGrpSpPr/>
          <p:nvPr/>
        </p:nvGrpSpPr>
        <p:grpSpPr>
          <a:xfrm>
            <a:off x="5918460" y="1662956"/>
            <a:ext cx="1047548" cy="372214"/>
            <a:chOff x="6366152" y="4985457"/>
            <a:chExt cx="726905" cy="258284"/>
          </a:xfrm>
        </p:grpSpPr>
        <p:pic>
          <p:nvPicPr>
            <p:cNvPr id="206" name="Google Shape;849;p35"/>
            <p:cNvPicPr preferRelativeResize="0"/>
            <p:nvPr/>
          </p:nvPicPr>
          <p:blipFill>
            <a:blip r:embed="rId3">
              <a:alphaModFix/>
            </a:blip>
            <a:stretch>
              <a:fillRect/>
            </a:stretch>
          </p:blipFill>
          <p:spPr>
            <a:xfrm>
              <a:off x="6871262" y="4999577"/>
              <a:ext cx="221795" cy="221777"/>
            </a:xfrm>
            <a:prstGeom prst="rect">
              <a:avLst/>
            </a:prstGeom>
            <a:noFill/>
            <a:ln>
              <a:noFill/>
            </a:ln>
          </p:spPr>
        </p:pic>
        <p:pic>
          <p:nvPicPr>
            <p:cNvPr id="207" name="Google Shape;850;p35"/>
            <p:cNvPicPr preferRelativeResize="0"/>
            <p:nvPr/>
          </p:nvPicPr>
          <p:blipFill>
            <a:blip r:embed="rId4">
              <a:alphaModFix/>
            </a:blip>
            <a:stretch>
              <a:fillRect/>
            </a:stretch>
          </p:blipFill>
          <p:spPr>
            <a:xfrm>
              <a:off x="6366152" y="4985457"/>
              <a:ext cx="221793" cy="210118"/>
            </a:xfrm>
            <a:prstGeom prst="rect">
              <a:avLst/>
            </a:prstGeom>
            <a:noFill/>
            <a:ln>
              <a:noFill/>
            </a:ln>
          </p:spPr>
        </p:pic>
        <p:pic>
          <p:nvPicPr>
            <p:cNvPr id="208" name="Google Shape;851;p35"/>
            <p:cNvPicPr preferRelativeResize="0"/>
            <p:nvPr/>
          </p:nvPicPr>
          <p:blipFill>
            <a:blip r:embed="rId5">
              <a:alphaModFix/>
            </a:blip>
            <a:stretch>
              <a:fillRect/>
            </a:stretch>
          </p:blipFill>
          <p:spPr>
            <a:xfrm>
              <a:off x="6602450" y="4995975"/>
              <a:ext cx="261576" cy="247766"/>
            </a:xfrm>
            <a:prstGeom prst="rect">
              <a:avLst/>
            </a:prstGeom>
            <a:noFill/>
            <a:ln>
              <a:noFill/>
            </a:ln>
          </p:spPr>
        </p:pic>
      </p:grpSp>
      <p:sp>
        <p:nvSpPr>
          <p:cNvPr id="209" name="Google Shape;852;p35"/>
          <p:cNvSpPr/>
          <p:nvPr/>
        </p:nvSpPr>
        <p:spPr>
          <a:xfrm>
            <a:off x="5918883" y="2416432"/>
            <a:ext cx="344687" cy="137864"/>
          </a:xfrm>
          <a:prstGeom prst="rect">
            <a:avLst/>
          </a:prstGeom>
          <a:solidFill>
            <a:srgbClr val="E6829C"/>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0" name="Google Shape;853;p35"/>
          <p:cNvSpPr/>
          <p:nvPr/>
        </p:nvSpPr>
        <p:spPr>
          <a:xfrm>
            <a:off x="6283760" y="2189406"/>
            <a:ext cx="344687" cy="364890"/>
          </a:xfrm>
          <a:prstGeom prst="rect">
            <a:avLst/>
          </a:prstGeom>
          <a:solidFill>
            <a:srgbClr val="961E3D"/>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1" name="Google Shape;854;p35"/>
          <p:cNvSpPr/>
          <p:nvPr/>
        </p:nvSpPr>
        <p:spPr>
          <a:xfrm>
            <a:off x="6643699" y="2308788"/>
            <a:ext cx="344687" cy="245757"/>
          </a:xfrm>
          <a:prstGeom prst="rect">
            <a:avLst/>
          </a:prstGeom>
          <a:solidFill>
            <a:srgbClr val="E6829C"/>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2" name="Google Shape;852;p35"/>
          <p:cNvSpPr/>
          <p:nvPr/>
        </p:nvSpPr>
        <p:spPr>
          <a:xfrm>
            <a:off x="5918460" y="3024888"/>
            <a:ext cx="344687" cy="137864"/>
          </a:xfrm>
          <a:prstGeom prst="rect">
            <a:avLst/>
          </a:prstGeom>
          <a:solidFill>
            <a:srgbClr val="E6829C"/>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3" name="Google Shape;853;p35"/>
          <p:cNvSpPr/>
          <p:nvPr/>
        </p:nvSpPr>
        <p:spPr>
          <a:xfrm>
            <a:off x="6283337" y="2797862"/>
            <a:ext cx="344687" cy="364890"/>
          </a:xfrm>
          <a:prstGeom prst="rect">
            <a:avLst/>
          </a:prstGeom>
          <a:solidFill>
            <a:srgbClr val="E6829C"/>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4" name="Google Shape;854;p35"/>
          <p:cNvSpPr/>
          <p:nvPr/>
        </p:nvSpPr>
        <p:spPr>
          <a:xfrm>
            <a:off x="6643276" y="2917244"/>
            <a:ext cx="344687" cy="245757"/>
          </a:xfrm>
          <a:prstGeom prst="rect">
            <a:avLst/>
          </a:prstGeom>
          <a:solidFill>
            <a:srgbClr val="961E3D"/>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5" name="Google Shape;852;p35"/>
          <p:cNvSpPr/>
          <p:nvPr/>
        </p:nvSpPr>
        <p:spPr>
          <a:xfrm>
            <a:off x="5918460" y="3657130"/>
            <a:ext cx="344687" cy="137864"/>
          </a:xfrm>
          <a:prstGeom prst="rect">
            <a:avLst/>
          </a:prstGeom>
          <a:solidFill>
            <a:srgbClr val="961E3D"/>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6" name="Google Shape;853;p35"/>
          <p:cNvSpPr/>
          <p:nvPr/>
        </p:nvSpPr>
        <p:spPr>
          <a:xfrm>
            <a:off x="6283337" y="3430104"/>
            <a:ext cx="344687" cy="364890"/>
          </a:xfrm>
          <a:prstGeom prst="rect">
            <a:avLst/>
          </a:prstGeom>
          <a:solidFill>
            <a:srgbClr val="E6829C"/>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7" name="Google Shape;854;p35"/>
          <p:cNvSpPr/>
          <p:nvPr/>
        </p:nvSpPr>
        <p:spPr>
          <a:xfrm>
            <a:off x="6643276" y="3549486"/>
            <a:ext cx="344687" cy="245757"/>
          </a:xfrm>
          <a:prstGeom prst="rect">
            <a:avLst/>
          </a:prstGeom>
          <a:solidFill>
            <a:srgbClr val="E6829C"/>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8" name="Google Shape;852;p35"/>
          <p:cNvSpPr/>
          <p:nvPr/>
        </p:nvSpPr>
        <p:spPr>
          <a:xfrm>
            <a:off x="5918460" y="4258015"/>
            <a:ext cx="344687" cy="137864"/>
          </a:xfrm>
          <a:prstGeom prst="rect">
            <a:avLst/>
          </a:prstGeom>
          <a:solidFill>
            <a:srgbClr val="E6829C"/>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9" name="Google Shape;853;p35"/>
          <p:cNvSpPr/>
          <p:nvPr/>
        </p:nvSpPr>
        <p:spPr>
          <a:xfrm>
            <a:off x="6283337" y="4030989"/>
            <a:ext cx="344687" cy="364890"/>
          </a:xfrm>
          <a:prstGeom prst="rect">
            <a:avLst/>
          </a:prstGeom>
          <a:solidFill>
            <a:srgbClr val="E6829C"/>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0" name="Google Shape;854;p35"/>
          <p:cNvSpPr/>
          <p:nvPr/>
        </p:nvSpPr>
        <p:spPr>
          <a:xfrm>
            <a:off x="6643276" y="4150371"/>
            <a:ext cx="344687" cy="245757"/>
          </a:xfrm>
          <a:prstGeom prst="rect">
            <a:avLst/>
          </a:prstGeom>
          <a:solidFill>
            <a:srgbClr val="961E3D"/>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1" name="Google Shape;852;p35"/>
          <p:cNvSpPr/>
          <p:nvPr/>
        </p:nvSpPr>
        <p:spPr>
          <a:xfrm>
            <a:off x="5918460" y="4874574"/>
            <a:ext cx="344687" cy="137864"/>
          </a:xfrm>
          <a:prstGeom prst="rect">
            <a:avLst/>
          </a:prstGeom>
          <a:solidFill>
            <a:srgbClr val="961E3D"/>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2" name="Google Shape;853;p35"/>
          <p:cNvSpPr/>
          <p:nvPr/>
        </p:nvSpPr>
        <p:spPr>
          <a:xfrm>
            <a:off x="6283337" y="4647548"/>
            <a:ext cx="344687" cy="364890"/>
          </a:xfrm>
          <a:prstGeom prst="rect">
            <a:avLst/>
          </a:prstGeom>
          <a:solidFill>
            <a:srgbClr val="E6829C"/>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3" name="Google Shape;854;p35"/>
          <p:cNvSpPr/>
          <p:nvPr/>
        </p:nvSpPr>
        <p:spPr>
          <a:xfrm>
            <a:off x="6643276" y="4766930"/>
            <a:ext cx="344687" cy="245757"/>
          </a:xfrm>
          <a:prstGeom prst="rect">
            <a:avLst/>
          </a:prstGeom>
          <a:solidFill>
            <a:srgbClr val="E6829C"/>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7" name="Google Shape;852;p35"/>
          <p:cNvSpPr/>
          <p:nvPr/>
        </p:nvSpPr>
        <p:spPr>
          <a:xfrm>
            <a:off x="5918460" y="5480691"/>
            <a:ext cx="344687" cy="137864"/>
          </a:xfrm>
          <a:prstGeom prst="rect">
            <a:avLst/>
          </a:prstGeom>
          <a:solidFill>
            <a:srgbClr val="E6829C"/>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8" name="Google Shape;853;p35"/>
          <p:cNvSpPr/>
          <p:nvPr/>
        </p:nvSpPr>
        <p:spPr>
          <a:xfrm>
            <a:off x="6283337" y="5253665"/>
            <a:ext cx="344687" cy="364890"/>
          </a:xfrm>
          <a:prstGeom prst="rect">
            <a:avLst/>
          </a:prstGeom>
          <a:solidFill>
            <a:srgbClr val="961E3D"/>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9" name="Google Shape;854;p35"/>
          <p:cNvSpPr/>
          <p:nvPr/>
        </p:nvSpPr>
        <p:spPr>
          <a:xfrm>
            <a:off x="6643276" y="5373047"/>
            <a:ext cx="344687" cy="245757"/>
          </a:xfrm>
          <a:prstGeom prst="rect">
            <a:avLst/>
          </a:prstGeom>
          <a:solidFill>
            <a:srgbClr val="E6829C"/>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0" name="Google Shape;881;p35"/>
          <p:cNvSpPr txBox="1"/>
          <p:nvPr/>
        </p:nvSpPr>
        <p:spPr>
          <a:xfrm>
            <a:off x="1019664" y="1024808"/>
            <a:ext cx="1058800" cy="443200"/>
          </a:xfrm>
          <a:prstGeom prst="rect">
            <a:avLst/>
          </a:prstGeom>
          <a:noFill/>
          <a:ln>
            <a:noFill/>
          </a:ln>
        </p:spPr>
        <p:txBody>
          <a:bodyPr spcFirstLastPara="1" wrap="square" lIns="121900" tIns="121900" rIns="121900" bIns="121900" anchor="t" anchorCtr="0">
            <a:noAutofit/>
          </a:bodyPr>
          <a:lstStyle/>
          <a:p>
            <a:r>
              <a:rPr lang="en" sz="2000" b="1" dirty="0"/>
              <a:t>Event</a:t>
            </a:r>
            <a:endParaRPr sz="2000" b="1" dirty="0"/>
          </a:p>
        </p:txBody>
      </p:sp>
      <p:sp>
        <p:nvSpPr>
          <p:cNvPr id="241" name="Google Shape;739;p35"/>
          <p:cNvSpPr/>
          <p:nvPr/>
        </p:nvSpPr>
        <p:spPr>
          <a:xfrm>
            <a:off x="1232257" y="1482445"/>
            <a:ext cx="426672" cy="397729"/>
          </a:xfrm>
          <a:prstGeom prst="rect">
            <a:avLst/>
          </a:prstGeom>
          <a:solidFill>
            <a:srgbClr val="D63561"/>
          </a:solidFill>
          <a:ln>
            <a:noFill/>
          </a:ln>
        </p:spPr>
        <p:txBody>
          <a:bodyPr spcFirstLastPara="1" wrap="square" lIns="121900" tIns="121900" rIns="121900" bIns="121900" anchor="ctr" anchorCtr="0">
            <a:noAutofit/>
          </a:bodyPr>
          <a:lstStyle/>
          <a:p>
            <a:endParaRPr sz="2400"/>
          </a:p>
        </p:txBody>
      </p:sp>
      <p:pic>
        <p:nvPicPr>
          <p:cNvPr id="6" name="Picture 5"/>
          <p:cNvPicPr>
            <a:picLocks noChangeAspect="1"/>
          </p:cNvPicPr>
          <p:nvPr/>
        </p:nvPicPr>
        <p:blipFill>
          <a:blip r:embed="rId7"/>
          <a:stretch>
            <a:fillRect/>
          </a:stretch>
        </p:blipFill>
        <p:spPr>
          <a:xfrm>
            <a:off x="12350200" y="850165"/>
            <a:ext cx="3563800" cy="1912804"/>
          </a:xfrm>
          <a:prstGeom prst="rect">
            <a:avLst/>
          </a:prstGeom>
        </p:spPr>
      </p:pic>
      <p:sp>
        <p:nvSpPr>
          <p:cNvPr id="242" name="Google Shape;838;p35"/>
          <p:cNvSpPr/>
          <p:nvPr/>
        </p:nvSpPr>
        <p:spPr>
          <a:xfrm>
            <a:off x="7477218" y="3083965"/>
            <a:ext cx="460000" cy="371200"/>
          </a:xfrm>
          <a:prstGeom prst="rightArrow">
            <a:avLst>
              <a:gd name="adj1" fmla="val 50000"/>
              <a:gd name="adj2" fmla="val 50000"/>
            </a:avLst>
          </a:prstGeom>
          <a:solidFill>
            <a:srgbClr val="999999"/>
          </a:solidFill>
          <a:ln>
            <a:noFill/>
          </a:ln>
        </p:spPr>
        <p:txBody>
          <a:bodyPr spcFirstLastPara="1" wrap="square" lIns="121900" tIns="121900" rIns="121900" bIns="121900" anchor="ctr" anchorCtr="0">
            <a:noAutofit/>
          </a:bodyPr>
          <a:lstStyle/>
          <a:p>
            <a:endParaRPr/>
          </a:p>
        </p:txBody>
      </p:sp>
      <p:sp>
        <p:nvSpPr>
          <p:cNvPr id="243" name="TextBox 242"/>
          <p:cNvSpPr txBox="1"/>
          <p:nvPr/>
        </p:nvSpPr>
        <p:spPr>
          <a:xfrm>
            <a:off x="8375371" y="1582349"/>
            <a:ext cx="2703472" cy="923330"/>
          </a:xfrm>
          <a:prstGeom prst="rect">
            <a:avLst/>
          </a:prstGeom>
          <a:noFill/>
        </p:spPr>
        <p:txBody>
          <a:bodyPr wrap="square" rtlCol="0">
            <a:spAutoFit/>
          </a:bodyPr>
          <a:lstStyle/>
          <a:p>
            <a:pPr algn="ctr"/>
            <a:r>
              <a:rPr lang="en-US" dirty="0"/>
              <a:t>Normalized product of mapping likelihoods over many events</a:t>
            </a:r>
          </a:p>
        </p:txBody>
      </p:sp>
      <p:sp>
        <p:nvSpPr>
          <p:cNvPr id="244" name="Google Shape;881;p35"/>
          <p:cNvSpPr txBox="1"/>
          <p:nvPr/>
        </p:nvSpPr>
        <p:spPr>
          <a:xfrm>
            <a:off x="5721505" y="1001341"/>
            <a:ext cx="893778" cy="443200"/>
          </a:xfrm>
          <a:prstGeom prst="rect">
            <a:avLst/>
          </a:prstGeom>
          <a:noFill/>
          <a:ln>
            <a:noFill/>
          </a:ln>
        </p:spPr>
        <p:txBody>
          <a:bodyPr spcFirstLastPara="1" wrap="square" lIns="121900" tIns="121900" rIns="121900" bIns="121900" anchor="t" anchorCtr="0">
            <a:noAutofit/>
          </a:bodyPr>
          <a:lstStyle/>
          <a:p>
            <a:r>
              <a:rPr lang="en" sz="2000" b="1" dirty="0"/>
              <a:t>Event</a:t>
            </a:r>
            <a:endParaRPr sz="2000" b="1" dirty="0"/>
          </a:p>
        </p:txBody>
      </p:sp>
      <p:grpSp>
        <p:nvGrpSpPr>
          <p:cNvPr id="82" name="Google Shape;848;p35">
            <a:extLst>
              <a:ext uri="{FF2B5EF4-FFF2-40B4-BE49-F238E27FC236}">
                <a16:creationId xmlns:a16="http://schemas.microsoft.com/office/drawing/2014/main" id="{43B2E47E-C0DF-5F45-949C-1A0E1EC52CE1}"/>
              </a:ext>
            </a:extLst>
          </p:cNvPr>
          <p:cNvGrpSpPr/>
          <p:nvPr/>
        </p:nvGrpSpPr>
        <p:grpSpPr>
          <a:xfrm>
            <a:off x="880685" y="4461670"/>
            <a:ext cx="1063363" cy="764830"/>
            <a:chOff x="2434390" y="2383250"/>
            <a:chExt cx="436772" cy="314176"/>
          </a:xfrm>
        </p:grpSpPr>
        <p:pic>
          <p:nvPicPr>
            <p:cNvPr id="83" name="Google Shape;849;p35">
              <a:extLst>
                <a:ext uri="{FF2B5EF4-FFF2-40B4-BE49-F238E27FC236}">
                  <a16:creationId xmlns:a16="http://schemas.microsoft.com/office/drawing/2014/main" id="{4366E1A4-CF10-1040-BF5A-E07424A13F98}"/>
                </a:ext>
              </a:extLst>
            </p:cNvPr>
            <p:cNvPicPr preferRelativeResize="0"/>
            <p:nvPr/>
          </p:nvPicPr>
          <p:blipFill>
            <a:blip r:embed="rId3">
              <a:alphaModFix/>
            </a:blip>
            <a:stretch>
              <a:fillRect/>
            </a:stretch>
          </p:blipFill>
          <p:spPr>
            <a:xfrm>
              <a:off x="2740387" y="2551313"/>
              <a:ext cx="130775" cy="130775"/>
            </a:xfrm>
            <a:prstGeom prst="rect">
              <a:avLst/>
            </a:prstGeom>
            <a:noFill/>
            <a:ln>
              <a:noFill/>
            </a:ln>
          </p:spPr>
        </p:pic>
        <p:pic>
          <p:nvPicPr>
            <p:cNvPr id="84" name="Google Shape;850;p35">
              <a:extLst>
                <a:ext uri="{FF2B5EF4-FFF2-40B4-BE49-F238E27FC236}">
                  <a16:creationId xmlns:a16="http://schemas.microsoft.com/office/drawing/2014/main" id="{9A67A602-D42F-974A-A898-93F6E0C07142}"/>
                </a:ext>
              </a:extLst>
            </p:cNvPr>
            <p:cNvPicPr preferRelativeResize="0"/>
            <p:nvPr/>
          </p:nvPicPr>
          <p:blipFill>
            <a:blip r:embed="rId4">
              <a:alphaModFix/>
            </a:blip>
            <a:stretch>
              <a:fillRect/>
            </a:stretch>
          </p:blipFill>
          <p:spPr>
            <a:xfrm>
              <a:off x="2438287" y="2542987"/>
              <a:ext cx="130774" cy="123900"/>
            </a:xfrm>
            <a:prstGeom prst="rect">
              <a:avLst/>
            </a:prstGeom>
            <a:noFill/>
            <a:ln>
              <a:noFill/>
            </a:ln>
          </p:spPr>
        </p:pic>
        <p:pic>
          <p:nvPicPr>
            <p:cNvPr id="85" name="Google Shape;851;p35">
              <a:extLst>
                <a:ext uri="{FF2B5EF4-FFF2-40B4-BE49-F238E27FC236}">
                  <a16:creationId xmlns:a16="http://schemas.microsoft.com/office/drawing/2014/main" id="{3D141A30-ABB5-E94E-B685-E92AB08311BF}"/>
                </a:ext>
              </a:extLst>
            </p:cNvPr>
            <p:cNvPicPr preferRelativeResize="0"/>
            <p:nvPr/>
          </p:nvPicPr>
          <p:blipFill>
            <a:blip r:embed="rId5">
              <a:alphaModFix/>
            </a:blip>
            <a:stretch>
              <a:fillRect/>
            </a:stretch>
          </p:blipFill>
          <p:spPr>
            <a:xfrm>
              <a:off x="2569063" y="2551326"/>
              <a:ext cx="154231" cy="146100"/>
            </a:xfrm>
            <a:prstGeom prst="rect">
              <a:avLst/>
            </a:prstGeom>
            <a:noFill/>
            <a:ln>
              <a:noFill/>
            </a:ln>
          </p:spPr>
        </p:pic>
        <p:sp>
          <p:nvSpPr>
            <p:cNvPr id="86" name="Google Shape;852;p35">
              <a:extLst>
                <a:ext uri="{FF2B5EF4-FFF2-40B4-BE49-F238E27FC236}">
                  <a16:creationId xmlns:a16="http://schemas.microsoft.com/office/drawing/2014/main" id="{43E8C499-8EF7-6F47-8353-7663891525E8}"/>
                </a:ext>
              </a:extLst>
            </p:cNvPr>
            <p:cNvSpPr/>
            <p:nvPr/>
          </p:nvSpPr>
          <p:spPr>
            <a:xfrm>
              <a:off x="2434390" y="2474150"/>
              <a:ext cx="138000" cy="55200"/>
            </a:xfrm>
            <a:prstGeom prst="rect">
              <a:avLst/>
            </a:prstGeom>
            <a:solidFill>
              <a:srgbClr val="DC5075"/>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7" name="Google Shape;853;p35">
              <a:extLst>
                <a:ext uri="{FF2B5EF4-FFF2-40B4-BE49-F238E27FC236}">
                  <a16:creationId xmlns:a16="http://schemas.microsoft.com/office/drawing/2014/main" id="{523594D6-682C-8646-ABF2-F955F07E3609}"/>
                </a:ext>
              </a:extLst>
            </p:cNvPr>
            <p:cNvSpPr/>
            <p:nvPr/>
          </p:nvSpPr>
          <p:spPr>
            <a:xfrm>
              <a:off x="2580473" y="2383250"/>
              <a:ext cx="138000" cy="146100"/>
            </a:xfrm>
            <a:prstGeom prst="rect">
              <a:avLst/>
            </a:prstGeom>
            <a:solidFill>
              <a:srgbClr val="DC5075"/>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 name="Google Shape;854;p35">
              <a:extLst>
                <a:ext uri="{FF2B5EF4-FFF2-40B4-BE49-F238E27FC236}">
                  <a16:creationId xmlns:a16="http://schemas.microsoft.com/office/drawing/2014/main" id="{BA1A4CF6-2DC2-3C41-9B4F-36A3D56E5F4F}"/>
                </a:ext>
              </a:extLst>
            </p:cNvPr>
            <p:cNvSpPr/>
            <p:nvPr/>
          </p:nvSpPr>
          <p:spPr>
            <a:xfrm>
              <a:off x="2724579" y="2431050"/>
              <a:ext cx="138000" cy="98400"/>
            </a:xfrm>
            <a:prstGeom prst="rect">
              <a:avLst/>
            </a:prstGeom>
            <a:solidFill>
              <a:srgbClr val="DC5075"/>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105136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4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 grpId="0" animBg="1"/>
      <p:bldP spid="870" grpId="0" animBg="1"/>
      <p:bldP spid="188" grpId="0" animBg="1"/>
      <p:bldP spid="2" grpId="0"/>
      <p:bldP spid="3" grpId="0"/>
      <p:bldP spid="209" grpId="0" animBg="1"/>
      <p:bldP spid="210" grpId="0" animBg="1"/>
      <p:bldP spid="21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7" grpId="0" animBg="1"/>
      <p:bldP spid="238" grpId="0" animBg="1"/>
      <p:bldP spid="239" grpId="0" animBg="1"/>
      <p:bldP spid="240" grpId="0"/>
      <p:bldP spid="241" grpId="0" animBg="1"/>
      <p:bldP spid="242" grpId="0" animBg="1"/>
      <p:bldP spid="243" grpId="0"/>
      <p:bldP spid="24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F00AAA90-9A26-FB41-9129-AF1CEC210D31}"/>
              </a:ext>
            </a:extLst>
          </p:cNvPr>
          <p:cNvPicPr>
            <a:picLocks noChangeAspect="1"/>
          </p:cNvPicPr>
          <p:nvPr/>
        </p:nvPicPr>
        <p:blipFill>
          <a:blip r:embed="rId3">
            <a:alphaModFix/>
          </a:blip>
          <a:stretch>
            <a:fillRect/>
          </a:stretch>
        </p:blipFill>
        <p:spPr>
          <a:xfrm>
            <a:off x="936704" y="2252787"/>
            <a:ext cx="8423427" cy="3770696"/>
          </a:xfrm>
          <a:prstGeom prst="rect">
            <a:avLst/>
          </a:prstGeom>
        </p:spPr>
      </p:pic>
      <p:sp>
        <p:nvSpPr>
          <p:cNvPr id="2" name="Title 1">
            <a:extLst>
              <a:ext uri="{FF2B5EF4-FFF2-40B4-BE49-F238E27FC236}">
                <a16:creationId xmlns:a16="http://schemas.microsoft.com/office/drawing/2014/main" id="{F4A4FCEE-091F-294F-A530-4643DE15F707}"/>
              </a:ext>
            </a:extLst>
          </p:cNvPr>
          <p:cNvSpPr>
            <a:spLocks noGrp="1"/>
          </p:cNvSpPr>
          <p:nvPr>
            <p:ph type="title"/>
          </p:nvPr>
        </p:nvSpPr>
        <p:spPr>
          <a:xfrm>
            <a:off x="870204" y="606564"/>
            <a:ext cx="10451592" cy="1325563"/>
          </a:xfrm>
        </p:spPr>
        <p:txBody>
          <a:bodyPr anchor="ctr">
            <a:normAutofit/>
          </a:bodyPr>
          <a:lstStyle/>
          <a:p>
            <a:r>
              <a:rPr lang="en-US" dirty="0"/>
              <a:t>Results</a:t>
            </a:r>
            <a:br>
              <a:rPr lang="en-US" dirty="0"/>
            </a:br>
            <a:r>
              <a:rPr lang="en-US" sz="2400" i="1" dirty="0" err="1"/>
              <a:t>Robotaxi</a:t>
            </a:r>
            <a:r>
              <a:rPr lang="en-US" sz="2400" dirty="0"/>
              <a:t> reward-ranking on </a:t>
            </a:r>
            <a:r>
              <a:rPr lang="en-US" sz="2400" b="1" dirty="0"/>
              <a:t>holdout set</a:t>
            </a:r>
          </a:p>
        </p:txBody>
      </p:sp>
      <p:sp>
        <p:nvSpPr>
          <p:cNvPr id="73" name="Rectangle 72">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000874" y="6087657"/>
            <a:ext cx="10320922" cy="646331"/>
          </a:xfrm>
          <a:prstGeom prst="rect">
            <a:avLst/>
          </a:prstGeom>
        </p:spPr>
        <p:txBody>
          <a:bodyPr wrap="square">
            <a:spAutoFit/>
          </a:bodyPr>
          <a:lstStyle/>
          <a:p>
            <a:r>
              <a:rPr lang="en-US" b="1" dirty="0">
                <a:latin typeface="Arial" panose="020B0604020202020204" pitchFamily="34" charset="0"/>
              </a:rPr>
              <a:t>Wilcoxon Signed-Rank test</a:t>
            </a:r>
            <a:r>
              <a:rPr lang="en-US" dirty="0">
                <a:latin typeface="Arial" panose="020B0604020202020204" pitchFamily="34" charset="0"/>
              </a:rPr>
              <a:t>: the model's performance is significantly better than uniformly random guessing; </a:t>
            </a:r>
            <a:r>
              <a:rPr lang="en-US" b="1" dirty="0">
                <a:latin typeface="Arial" panose="020B0604020202020204" pitchFamily="34" charset="0"/>
              </a:rPr>
              <a:t>p=0.0024 </a:t>
            </a:r>
            <a:r>
              <a:rPr lang="en-US" dirty="0">
                <a:latin typeface="Arial" panose="020B0604020202020204" pitchFamily="34" charset="0"/>
              </a:rPr>
              <a:t>with the annotation-reliant auxiliary task and </a:t>
            </a:r>
            <a:r>
              <a:rPr lang="en-US" b="1" dirty="0">
                <a:latin typeface="Arial" panose="020B0604020202020204" pitchFamily="34" charset="0"/>
              </a:rPr>
              <a:t>p=0.0207</a:t>
            </a:r>
            <a:r>
              <a:rPr lang="en-US" dirty="0">
                <a:latin typeface="Arial" panose="020B0604020202020204" pitchFamily="34" charset="0"/>
              </a:rPr>
              <a:t> without it. </a:t>
            </a:r>
            <a:endParaRPr lang="en-US" dirty="0"/>
          </a:p>
        </p:txBody>
      </p:sp>
    </p:spTree>
    <p:extLst>
      <p:ext uri="{BB962C8B-B14F-4D97-AF65-F5344CB8AC3E}">
        <p14:creationId xmlns:p14="http://schemas.microsoft.com/office/powerpoint/2010/main" val="156002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4FCEE-091F-294F-A530-4643DE15F707}"/>
              </a:ext>
            </a:extLst>
          </p:cNvPr>
          <p:cNvSpPr>
            <a:spLocks noGrp="1"/>
          </p:cNvSpPr>
          <p:nvPr>
            <p:ph type="title"/>
          </p:nvPr>
        </p:nvSpPr>
        <p:spPr>
          <a:xfrm>
            <a:off x="870204" y="606564"/>
            <a:ext cx="10451592" cy="1325563"/>
          </a:xfrm>
        </p:spPr>
        <p:txBody>
          <a:bodyPr anchor="ctr">
            <a:normAutofit fontScale="90000"/>
          </a:bodyPr>
          <a:lstStyle/>
          <a:p>
            <a:r>
              <a:rPr lang="en-US" dirty="0"/>
              <a:t>Results</a:t>
            </a:r>
            <a:br>
              <a:rPr lang="en-US" dirty="0"/>
            </a:br>
            <a:r>
              <a:rPr lang="en-US" sz="2400" i="1" dirty="0" err="1"/>
              <a:t>Robotaxi</a:t>
            </a:r>
            <a:r>
              <a:rPr lang="en-US" sz="2400" dirty="0"/>
              <a:t> reward-ranking on a </a:t>
            </a:r>
            <a:r>
              <a:rPr lang="en-US" sz="2400" b="1" dirty="0"/>
              <a:t>validation set that matches episodes evaluated in the human proxy task</a:t>
            </a:r>
          </a:p>
        </p:txBody>
      </p:sp>
      <p:sp>
        <p:nvSpPr>
          <p:cNvPr id="73" name="Rectangle 72">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1000874" y="6021157"/>
            <a:ext cx="10320922" cy="646331"/>
          </a:xfrm>
          <a:prstGeom prst="rect">
            <a:avLst/>
          </a:prstGeom>
        </p:spPr>
        <p:txBody>
          <a:bodyPr wrap="square">
            <a:spAutoFit/>
          </a:bodyPr>
          <a:lstStyle/>
          <a:p>
            <a:r>
              <a:rPr lang="en-US" b="1" dirty="0">
                <a:latin typeface="Arial" panose="020B0604020202020204" pitchFamily="34" charset="0"/>
              </a:rPr>
              <a:t>Wilcoxon Signed-Rank test</a:t>
            </a:r>
            <a:r>
              <a:rPr lang="en-US" dirty="0">
                <a:latin typeface="Arial" panose="020B0604020202020204" pitchFamily="34" charset="0"/>
              </a:rPr>
              <a:t>: the model's performance is significantly better than uniformly random guessing; </a:t>
            </a:r>
            <a:r>
              <a:rPr lang="en-US" b="1" dirty="0">
                <a:latin typeface="Arial" panose="020B0604020202020204" pitchFamily="34" charset="0"/>
              </a:rPr>
              <a:t>p=0.0021 </a:t>
            </a:r>
            <a:r>
              <a:rPr lang="en-US" dirty="0">
                <a:latin typeface="Arial" panose="020B0604020202020204" pitchFamily="34" charset="0"/>
              </a:rPr>
              <a:t>with the annotation-reliant auxiliary task and </a:t>
            </a:r>
            <a:r>
              <a:rPr lang="en-US" b="1" dirty="0">
                <a:latin typeface="Arial" panose="020B0604020202020204" pitchFamily="34" charset="0"/>
              </a:rPr>
              <a:t>p=0.0012 </a:t>
            </a:r>
            <a:r>
              <a:rPr lang="en-US" dirty="0">
                <a:latin typeface="Arial" panose="020B0604020202020204" pitchFamily="34" charset="0"/>
              </a:rPr>
              <a:t>without it.</a:t>
            </a:r>
            <a:endParaRPr lang="en-US" dirty="0"/>
          </a:p>
        </p:txBody>
      </p:sp>
      <p:pic>
        <p:nvPicPr>
          <p:cNvPr id="7" name="Picture 6">
            <a:extLst>
              <a:ext uri="{FF2B5EF4-FFF2-40B4-BE49-F238E27FC236}">
                <a16:creationId xmlns:a16="http://schemas.microsoft.com/office/drawing/2014/main" id="{41BCCB9F-0578-4B4B-BB17-B72045800718}"/>
              </a:ext>
            </a:extLst>
          </p:cNvPr>
          <p:cNvPicPr>
            <a:picLocks noChangeAspect="1"/>
          </p:cNvPicPr>
          <p:nvPr/>
        </p:nvPicPr>
        <p:blipFill>
          <a:blip r:embed="rId3">
            <a:alphaModFix/>
          </a:blip>
          <a:stretch>
            <a:fillRect/>
          </a:stretch>
        </p:blipFill>
        <p:spPr>
          <a:xfrm>
            <a:off x="1000874" y="2236162"/>
            <a:ext cx="8392508" cy="3443462"/>
          </a:xfrm>
          <a:prstGeom prst="rect">
            <a:avLst/>
          </a:prstGeom>
        </p:spPr>
      </p:pic>
    </p:spTree>
    <p:extLst>
      <p:ext uri="{BB962C8B-B14F-4D97-AF65-F5344CB8AC3E}">
        <p14:creationId xmlns:p14="http://schemas.microsoft.com/office/powerpoint/2010/main" val="8883306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hidden="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D9EFC5A-FC8A-554F-B328-A3C01571B17A}"/>
              </a:ext>
            </a:extLst>
          </p:cNvPr>
          <p:cNvSpPr txBox="1"/>
          <p:nvPr/>
        </p:nvSpPr>
        <p:spPr>
          <a:xfrm>
            <a:off x="1512443" y="691153"/>
            <a:ext cx="9192070" cy="4585871"/>
          </a:xfrm>
          <a:prstGeom prst="rect">
            <a:avLst/>
          </a:prstGeom>
          <a:noFill/>
        </p:spPr>
        <p:txBody>
          <a:bodyPr wrap="square" rtlCol="0">
            <a:spAutoFit/>
          </a:bodyPr>
          <a:lstStyle/>
          <a:p>
            <a:pPr algn="ctr"/>
            <a:r>
              <a:rPr lang="en-US" sz="4000" b="1" u="sng" dirty="0">
                <a:latin typeface="+mj-lt"/>
              </a:rPr>
              <a:t>Instantiating EMPATHIC</a:t>
            </a:r>
          </a:p>
          <a:p>
            <a:pPr algn="ctr"/>
            <a:br>
              <a:rPr lang="en-US" sz="7200" dirty="0">
                <a:latin typeface="+mj-lt"/>
              </a:rPr>
            </a:br>
            <a:r>
              <a:rPr lang="en-US" sz="6000" dirty="0">
                <a:latin typeface="+mj-lt"/>
              </a:rPr>
              <a:t>Stage 2 (v. 2): </a:t>
            </a:r>
            <a:br>
              <a:rPr lang="en-US" sz="6000" dirty="0">
                <a:latin typeface="+mj-lt"/>
              </a:rPr>
            </a:br>
            <a:r>
              <a:rPr lang="en-US" sz="6000" dirty="0">
                <a:latin typeface="+mj-lt"/>
              </a:rPr>
              <a:t>Deploying online in the </a:t>
            </a:r>
            <a:r>
              <a:rPr lang="en-US" sz="6000" i="1" dirty="0" err="1">
                <a:latin typeface="+mj-lt"/>
              </a:rPr>
              <a:t>Robotaxi</a:t>
            </a:r>
            <a:r>
              <a:rPr lang="en-US" sz="6000" i="1" dirty="0">
                <a:latin typeface="+mj-lt"/>
              </a:rPr>
              <a:t> </a:t>
            </a:r>
            <a:r>
              <a:rPr lang="en-US" sz="6000" dirty="0">
                <a:latin typeface="+mj-lt"/>
              </a:rPr>
              <a:t>training task</a:t>
            </a:r>
          </a:p>
        </p:txBody>
      </p:sp>
    </p:spTree>
    <p:extLst>
      <p:ext uri="{BB962C8B-B14F-4D97-AF65-F5344CB8AC3E}">
        <p14:creationId xmlns:p14="http://schemas.microsoft.com/office/powerpoint/2010/main" val="1711002771"/>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EDCB0D-356F-FD4B-81CD-D5EBF7408CB6}"/>
              </a:ext>
            </a:extLst>
          </p:cNvPr>
          <p:cNvSpPr/>
          <p:nvPr/>
        </p:nvSpPr>
        <p:spPr>
          <a:xfrm>
            <a:off x="0" y="0"/>
            <a:ext cx="12192000" cy="6858000"/>
          </a:xfrm>
          <a:prstGeom prst="rect">
            <a:avLst/>
          </a:prstGeom>
          <a:solidFill>
            <a:srgbClr val="2D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est" descr="test">
            <a:hlinkClick r:id="" action="ppaction://media"/>
            <a:extLst>
              <a:ext uri="{FF2B5EF4-FFF2-40B4-BE49-F238E27FC236}">
                <a16:creationId xmlns:a16="http://schemas.microsoft.com/office/drawing/2014/main" id="{B9B4559D-DE00-6F4F-882E-160DB822628E}"/>
              </a:ext>
            </a:extLst>
          </p:cNvPr>
          <p:cNvPicPr>
            <a:picLocks noChangeAspect="1"/>
          </p:cNvPicPr>
          <p:nvPr>
            <a:videoFile r:link="rId1"/>
            <p:extLst>
              <p:ext uri="{DAA4B4D4-6D71-4841-9C94-3DE7FCFB9230}">
                <p14:media xmlns:p14="http://schemas.microsoft.com/office/powerpoint/2010/main" r:embed="rId2">
                  <p14:trim st="2387.144"/>
                </p14:media>
              </p:ext>
            </p:extLst>
          </p:nvPr>
        </p:nvPicPr>
        <p:blipFill>
          <a:blip r:embed="rId5"/>
          <a:stretch>
            <a:fillRect/>
          </a:stretch>
        </p:blipFill>
        <p:spPr>
          <a:xfrm>
            <a:off x="6350" y="152800"/>
            <a:ext cx="12192000" cy="6627813"/>
          </a:xfrm>
          <a:prstGeom prst="rect">
            <a:avLst/>
          </a:prstGeom>
        </p:spPr>
      </p:pic>
    </p:spTree>
    <p:extLst>
      <p:ext uri="{BB962C8B-B14F-4D97-AF65-F5344CB8AC3E}">
        <p14:creationId xmlns:p14="http://schemas.microsoft.com/office/powerpoint/2010/main" val="49699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4FCEE-091F-294F-A530-4643DE15F707}"/>
              </a:ext>
            </a:extLst>
          </p:cNvPr>
          <p:cNvSpPr>
            <a:spLocks noGrp="1"/>
          </p:cNvSpPr>
          <p:nvPr>
            <p:ph type="title"/>
          </p:nvPr>
        </p:nvSpPr>
        <p:spPr>
          <a:xfrm>
            <a:off x="313679" y="279400"/>
            <a:ext cx="6684280" cy="1325563"/>
          </a:xfrm>
        </p:spPr>
        <p:txBody>
          <a:bodyPr anchor="ctr">
            <a:normAutofit fontScale="90000"/>
          </a:bodyPr>
          <a:lstStyle/>
          <a:p>
            <a:r>
              <a:rPr lang="en-US" dirty="0"/>
              <a:t>Results</a:t>
            </a:r>
            <a:br>
              <a:rPr lang="en-US" dirty="0"/>
            </a:br>
            <a:r>
              <a:rPr lang="en-US" sz="2400" i="1" dirty="0" err="1"/>
              <a:t>Robotaxi</a:t>
            </a:r>
            <a:r>
              <a:rPr lang="en-US" sz="2400" dirty="0"/>
              <a:t> </a:t>
            </a:r>
            <a:r>
              <a:rPr lang="en-US" sz="2400" b="1" dirty="0"/>
              <a:t>online</a:t>
            </a:r>
            <a:r>
              <a:rPr lang="en-US" sz="2400" dirty="0"/>
              <a:t> learning from implicit human feedback</a:t>
            </a:r>
            <a:endParaRPr lang="en-US" sz="2400" b="1" dirty="0"/>
          </a:p>
        </p:txBody>
      </p:sp>
      <p:sp>
        <p:nvSpPr>
          <p:cNvPr id="5" name="Rectangle 4"/>
          <p:cNvSpPr/>
          <p:nvPr/>
        </p:nvSpPr>
        <p:spPr>
          <a:xfrm>
            <a:off x="519008" y="3354746"/>
            <a:ext cx="4743457" cy="2215991"/>
          </a:xfrm>
          <a:prstGeom prst="rect">
            <a:avLst/>
          </a:prstGeom>
        </p:spPr>
        <p:txBody>
          <a:bodyPr wrap="square">
            <a:spAutoFit/>
          </a:bodyPr>
          <a:lstStyle/>
          <a:p>
            <a:pPr algn="r"/>
            <a:endParaRPr lang="en-US" dirty="0"/>
          </a:p>
          <a:p>
            <a:pPr algn="r"/>
            <a:r>
              <a:rPr lang="en-US" sz="2400" dirty="0"/>
              <a:t>For </a:t>
            </a:r>
            <a:r>
              <a:rPr lang="en-US" sz="2400" b="1" dirty="0"/>
              <a:t>7</a:t>
            </a:r>
            <a:r>
              <a:rPr lang="en-US" sz="2400" dirty="0"/>
              <a:t> of 10 subjects, the session </a:t>
            </a:r>
            <a:r>
              <a:rPr lang="en-US" sz="2400" b="1" dirty="0"/>
              <a:t>ended with a max-likelihood reward mapping that correctly considers the passenger pickup to be the best.</a:t>
            </a:r>
          </a:p>
        </p:txBody>
      </p:sp>
      <p:sp>
        <p:nvSpPr>
          <p:cNvPr id="4" name="TextBox 3">
            <a:extLst>
              <a:ext uri="{FF2B5EF4-FFF2-40B4-BE49-F238E27FC236}">
                <a16:creationId xmlns:a16="http://schemas.microsoft.com/office/drawing/2014/main" id="{54BD0E2A-DB42-8040-8326-0CCEDA7086B3}"/>
              </a:ext>
            </a:extLst>
          </p:cNvPr>
          <p:cNvSpPr txBox="1"/>
          <p:nvPr/>
        </p:nvSpPr>
        <p:spPr>
          <a:xfrm>
            <a:off x="7174523" y="1987062"/>
            <a:ext cx="184731" cy="369332"/>
          </a:xfrm>
          <a:prstGeom prst="rect">
            <a:avLst/>
          </a:prstGeom>
          <a:noFill/>
        </p:spPr>
        <p:txBody>
          <a:bodyPr wrap="none" rtlCol="0">
            <a:spAutoFit/>
          </a:bodyPr>
          <a:lstStyle/>
          <a:p>
            <a:endParaRPr lang="en-US" dirty="0"/>
          </a:p>
        </p:txBody>
      </p:sp>
      <p:pic>
        <p:nvPicPr>
          <p:cNvPr id="8" name="Picture 7" descr="A close up of a map&#10;&#10;Description automatically generated">
            <a:extLst>
              <a:ext uri="{FF2B5EF4-FFF2-40B4-BE49-F238E27FC236}">
                <a16:creationId xmlns:a16="http://schemas.microsoft.com/office/drawing/2014/main" id="{2F258EBC-A153-B849-8C65-EC2C11B1CD77}"/>
              </a:ext>
            </a:extLst>
          </p:cNvPr>
          <p:cNvPicPr>
            <a:picLocks noChangeAspect="1"/>
          </p:cNvPicPr>
          <p:nvPr/>
        </p:nvPicPr>
        <p:blipFill>
          <a:blip r:embed="rId3"/>
          <a:stretch>
            <a:fillRect/>
          </a:stretch>
        </p:blipFill>
        <p:spPr>
          <a:xfrm>
            <a:off x="5494425" y="1903548"/>
            <a:ext cx="6460154" cy="4137212"/>
          </a:xfrm>
          <a:prstGeom prst="rect">
            <a:avLst/>
          </a:prstGeom>
        </p:spPr>
      </p:pic>
      <p:sp>
        <p:nvSpPr>
          <p:cNvPr id="9" name="TextBox 8">
            <a:extLst>
              <a:ext uri="{FF2B5EF4-FFF2-40B4-BE49-F238E27FC236}">
                <a16:creationId xmlns:a16="http://schemas.microsoft.com/office/drawing/2014/main" id="{040F46AB-016D-0C4E-92D7-DA5F29CBEF90}"/>
              </a:ext>
            </a:extLst>
          </p:cNvPr>
          <p:cNvSpPr txBox="1"/>
          <p:nvPr/>
        </p:nvSpPr>
        <p:spPr>
          <a:xfrm>
            <a:off x="519008" y="1916722"/>
            <a:ext cx="4743457" cy="1569660"/>
          </a:xfrm>
          <a:prstGeom prst="rect">
            <a:avLst/>
          </a:prstGeom>
          <a:noFill/>
        </p:spPr>
        <p:txBody>
          <a:bodyPr wrap="square" rtlCol="0">
            <a:spAutoFit/>
          </a:bodyPr>
          <a:lstStyle/>
          <a:p>
            <a:pPr algn="r"/>
            <a:r>
              <a:rPr lang="en-US" sz="2400" dirty="0"/>
              <a:t>For </a:t>
            </a:r>
            <a:r>
              <a:rPr lang="en-US" sz="2400" b="1" dirty="0"/>
              <a:t>9</a:t>
            </a:r>
            <a:r>
              <a:rPr lang="en-US" sz="2400" dirty="0"/>
              <a:t> of 10 subjects, </a:t>
            </a:r>
            <a:r>
              <a:rPr lang="en-US" sz="2400" b="1" dirty="0"/>
              <a:t>return is higher than the the mean return for a random policy.</a:t>
            </a:r>
          </a:p>
          <a:p>
            <a:pPr algn="r"/>
            <a:endParaRPr lang="en-US" sz="2400" dirty="0"/>
          </a:p>
        </p:txBody>
      </p:sp>
    </p:spTree>
    <p:extLst>
      <p:ext uri="{BB962C8B-B14F-4D97-AF65-F5344CB8AC3E}">
        <p14:creationId xmlns:p14="http://schemas.microsoft.com/office/powerpoint/2010/main" val="1815050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4FCEE-091F-294F-A530-4643DE15F707}"/>
              </a:ext>
            </a:extLst>
          </p:cNvPr>
          <p:cNvSpPr>
            <a:spLocks noGrp="1"/>
          </p:cNvSpPr>
          <p:nvPr>
            <p:ph type="title"/>
          </p:nvPr>
        </p:nvSpPr>
        <p:spPr>
          <a:xfrm>
            <a:off x="313679" y="279400"/>
            <a:ext cx="4299760" cy="1325563"/>
          </a:xfrm>
        </p:spPr>
        <p:txBody>
          <a:bodyPr anchor="ctr">
            <a:normAutofit fontScale="90000"/>
          </a:bodyPr>
          <a:lstStyle/>
          <a:p>
            <a:r>
              <a:rPr lang="en-US" dirty="0"/>
              <a:t>Results</a:t>
            </a:r>
            <a:br>
              <a:rPr lang="en-US" dirty="0"/>
            </a:br>
            <a:r>
              <a:rPr lang="en-US" sz="2400" i="1" dirty="0" err="1"/>
              <a:t>Robotaxi</a:t>
            </a:r>
            <a:r>
              <a:rPr lang="en-US" sz="2400" dirty="0"/>
              <a:t> </a:t>
            </a:r>
            <a:r>
              <a:rPr lang="en-US" sz="2400" b="1" dirty="0"/>
              <a:t>online</a:t>
            </a:r>
            <a:r>
              <a:rPr lang="en-US" sz="2400" dirty="0"/>
              <a:t> learning from Implicit Human Feedback</a:t>
            </a:r>
            <a:endParaRPr lang="en-US" sz="2400" b="1" dirty="0"/>
          </a:p>
        </p:txBody>
      </p:sp>
      <p:sp>
        <p:nvSpPr>
          <p:cNvPr id="5" name="Rectangle 4"/>
          <p:cNvSpPr/>
          <p:nvPr/>
        </p:nvSpPr>
        <p:spPr>
          <a:xfrm>
            <a:off x="519008" y="3354746"/>
            <a:ext cx="5374381" cy="2677656"/>
          </a:xfrm>
          <a:prstGeom prst="rect">
            <a:avLst/>
          </a:prstGeom>
        </p:spPr>
        <p:txBody>
          <a:bodyPr wrap="square">
            <a:spAutoFit/>
          </a:bodyPr>
          <a:lstStyle/>
          <a:p>
            <a:pPr algn="r"/>
            <a:endParaRPr lang="en-US" dirty="0"/>
          </a:p>
          <a:p>
            <a:pPr algn="r"/>
            <a:r>
              <a:rPr lang="en-US" sz="2400" dirty="0"/>
              <a:t>For </a:t>
            </a:r>
            <a:r>
              <a:rPr lang="en-US" sz="2400" b="1" dirty="0"/>
              <a:t>7</a:t>
            </a:r>
            <a:r>
              <a:rPr lang="en-US" sz="2400" dirty="0"/>
              <a:t> of 10 subjects, the session </a:t>
            </a:r>
            <a:r>
              <a:rPr lang="en-US" sz="2400" b="1" dirty="0"/>
              <a:t>ended with a max-likelihood reward mapping that correctly considers the passenger pickup to be the best.</a:t>
            </a:r>
          </a:p>
          <a:p>
            <a:pPr algn="r"/>
            <a:endParaRPr lang="en-US" b="1" dirty="0"/>
          </a:p>
          <a:p>
            <a:pPr algn="r"/>
            <a:r>
              <a:rPr lang="en-US" dirty="0"/>
              <a:t>For </a:t>
            </a:r>
            <a:r>
              <a:rPr lang="en-US" b="1" dirty="0"/>
              <a:t>3</a:t>
            </a:r>
            <a:r>
              <a:rPr lang="en-US" dirty="0"/>
              <a:t> of those 7 subjects, the distribution over reward mappings had </a:t>
            </a:r>
            <a:r>
              <a:rPr lang="en-US" b="1" dirty="0"/>
              <a:t>low entropy.</a:t>
            </a:r>
          </a:p>
        </p:txBody>
      </p:sp>
      <p:sp>
        <p:nvSpPr>
          <p:cNvPr id="4" name="TextBox 3">
            <a:extLst>
              <a:ext uri="{FF2B5EF4-FFF2-40B4-BE49-F238E27FC236}">
                <a16:creationId xmlns:a16="http://schemas.microsoft.com/office/drawing/2014/main" id="{54BD0E2A-DB42-8040-8326-0CCEDA7086B3}"/>
              </a:ext>
            </a:extLst>
          </p:cNvPr>
          <p:cNvSpPr txBox="1"/>
          <p:nvPr/>
        </p:nvSpPr>
        <p:spPr>
          <a:xfrm>
            <a:off x="7174523" y="1987062"/>
            <a:ext cx="184731" cy="369332"/>
          </a:xfrm>
          <a:prstGeom prst="rect">
            <a:avLst/>
          </a:prstGeom>
          <a:noFill/>
        </p:spPr>
        <p:txBody>
          <a:bodyPr wrap="none" rtlCol="0">
            <a:spAutoFit/>
          </a:bodyPr>
          <a:lstStyle/>
          <a:p>
            <a:endParaRPr lang="en-US" dirty="0"/>
          </a:p>
        </p:txBody>
      </p:sp>
      <p:pic>
        <p:nvPicPr>
          <p:cNvPr id="8" name="Picture 7" descr="A close up of a map&#10;&#10;Description automatically generated">
            <a:extLst>
              <a:ext uri="{FF2B5EF4-FFF2-40B4-BE49-F238E27FC236}">
                <a16:creationId xmlns:a16="http://schemas.microsoft.com/office/drawing/2014/main" id="{2F258EBC-A153-B849-8C65-EC2C11B1CD77}"/>
              </a:ext>
            </a:extLst>
          </p:cNvPr>
          <p:cNvPicPr>
            <a:picLocks noChangeAspect="1"/>
          </p:cNvPicPr>
          <p:nvPr/>
        </p:nvPicPr>
        <p:blipFill>
          <a:blip r:embed="rId3"/>
          <a:stretch>
            <a:fillRect/>
          </a:stretch>
        </p:blipFill>
        <p:spPr>
          <a:xfrm>
            <a:off x="6503940" y="94601"/>
            <a:ext cx="5374381" cy="3441861"/>
          </a:xfrm>
          <a:prstGeom prst="rect">
            <a:avLst/>
          </a:prstGeom>
        </p:spPr>
      </p:pic>
      <p:sp>
        <p:nvSpPr>
          <p:cNvPr id="9" name="TextBox 8">
            <a:extLst>
              <a:ext uri="{FF2B5EF4-FFF2-40B4-BE49-F238E27FC236}">
                <a16:creationId xmlns:a16="http://schemas.microsoft.com/office/drawing/2014/main" id="{040F46AB-016D-0C4E-92D7-DA5F29CBEF90}"/>
              </a:ext>
            </a:extLst>
          </p:cNvPr>
          <p:cNvSpPr txBox="1"/>
          <p:nvPr/>
        </p:nvSpPr>
        <p:spPr>
          <a:xfrm>
            <a:off x="519008" y="1916722"/>
            <a:ext cx="5374381" cy="1200329"/>
          </a:xfrm>
          <a:prstGeom prst="rect">
            <a:avLst/>
          </a:prstGeom>
          <a:noFill/>
        </p:spPr>
        <p:txBody>
          <a:bodyPr wrap="square" rtlCol="0">
            <a:spAutoFit/>
          </a:bodyPr>
          <a:lstStyle/>
          <a:p>
            <a:pPr algn="r"/>
            <a:r>
              <a:rPr lang="en-US" sz="2400" dirty="0"/>
              <a:t>For </a:t>
            </a:r>
            <a:r>
              <a:rPr lang="en-US" sz="2400" b="1" dirty="0"/>
              <a:t>9</a:t>
            </a:r>
            <a:r>
              <a:rPr lang="en-US" sz="2400" dirty="0"/>
              <a:t> of 10 subjects, </a:t>
            </a:r>
            <a:r>
              <a:rPr lang="en-US" sz="2400" b="1" dirty="0"/>
              <a:t>return is higher than the the mean return for a random policy.</a:t>
            </a:r>
          </a:p>
          <a:p>
            <a:pPr algn="r"/>
            <a:endParaRPr lang="en-US" sz="2400" dirty="0"/>
          </a:p>
        </p:txBody>
      </p:sp>
      <p:pic>
        <p:nvPicPr>
          <p:cNvPr id="6" name="Picture 5" descr="A close up of a map&#10;&#10;Description automatically generated">
            <a:extLst>
              <a:ext uri="{FF2B5EF4-FFF2-40B4-BE49-F238E27FC236}">
                <a16:creationId xmlns:a16="http://schemas.microsoft.com/office/drawing/2014/main" id="{2B914FAF-C57B-7146-B749-A66B8C7EE411}"/>
              </a:ext>
            </a:extLst>
          </p:cNvPr>
          <p:cNvPicPr>
            <a:picLocks noChangeAspect="1"/>
          </p:cNvPicPr>
          <p:nvPr/>
        </p:nvPicPr>
        <p:blipFill>
          <a:blip r:embed="rId4"/>
          <a:stretch>
            <a:fillRect/>
          </a:stretch>
        </p:blipFill>
        <p:spPr>
          <a:xfrm>
            <a:off x="6468769" y="3354746"/>
            <a:ext cx="5374381" cy="3437920"/>
          </a:xfrm>
          <a:prstGeom prst="rect">
            <a:avLst/>
          </a:prstGeom>
        </p:spPr>
      </p:pic>
    </p:spTree>
    <p:extLst>
      <p:ext uri="{BB962C8B-B14F-4D97-AF65-F5344CB8AC3E}">
        <p14:creationId xmlns:p14="http://schemas.microsoft.com/office/powerpoint/2010/main" val="9640972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hidden="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D9EFC5A-FC8A-554F-B328-A3C01571B17A}"/>
              </a:ext>
            </a:extLst>
          </p:cNvPr>
          <p:cNvSpPr txBox="1"/>
          <p:nvPr/>
        </p:nvSpPr>
        <p:spPr>
          <a:xfrm>
            <a:off x="1512443" y="691153"/>
            <a:ext cx="9192070" cy="4585871"/>
          </a:xfrm>
          <a:prstGeom prst="rect">
            <a:avLst/>
          </a:prstGeom>
          <a:noFill/>
        </p:spPr>
        <p:txBody>
          <a:bodyPr wrap="square" rtlCol="0">
            <a:spAutoFit/>
          </a:bodyPr>
          <a:lstStyle/>
          <a:p>
            <a:pPr algn="ctr"/>
            <a:r>
              <a:rPr lang="en-US" sz="4000" b="1" u="sng" dirty="0">
                <a:latin typeface="+mj-lt"/>
              </a:rPr>
              <a:t>Instantiating EMPATHIC</a:t>
            </a:r>
          </a:p>
          <a:p>
            <a:pPr algn="ctr"/>
            <a:br>
              <a:rPr lang="en-US" sz="7200" dirty="0">
                <a:latin typeface="+mj-lt"/>
              </a:rPr>
            </a:br>
            <a:r>
              <a:rPr lang="en-US" sz="6000" dirty="0">
                <a:latin typeface="+mj-lt"/>
              </a:rPr>
              <a:t>Stage 2 (v. 3): </a:t>
            </a:r>
            <a:br>
              <a:rPr lang="en-US" sz="6000" dirty="0">
                <a:latin typeface="+mj-lt"/>
              </a:rPr>
            </a:br>
            <a:r>
              <a:rPr lang="en-US" sz="6000" dirty="0">
                <a:latin typeface="+mj-lt"/>
              </a:rPr>
              <a:t>Deploying offline in a new task, robotic sorting</a:t>
            </a:r>
          </a:p>
        </p:txBody>
      </p:sp>
    </p:spTree>
    <p:extLst>
      <p:ext uri="{BB962C8B-B14F-4D97-AF65-F5344CB8AC3E}">
        <p14:creationId xmlns:p14="http://schemas.microsoft.com/office/powerpoint/2010/main" val="3415475918"/>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68" name="Google Shape;68;p13"/>
          <p:cNvSpPr/>
          <p:nvPr/>
        </p:nvSpPr>
        <p:spPr>
          <a:xfrm>
            <a:off x="1488141" y="2749175"/>
            <a:ext cx="872893" cy="202628"/>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Display</a:t>
            </a:r>
            <a:endParaRPr sz="1333" dirty="0">
              <a:solidFill>
                <a:schemeClr val="accent3"/>
              </a:solidFill>
              <a:latin typeface="Calibri"/>
              <a:ea typeface="Calibri"/>
              <a:cs typeface="Calibri"/>
              <a:sym typeface="Calibri"/>
            </a:endParaRPr>
          </a:p>
        </p:txBody>
      </p:sp>
      <p:cxnSp>
        <p:nvCxnSpPr>
          <p:cNvPr id="69" name="Google Shape;69;p13"/>
          <p:cNvCxnSpPr>
            <a:stCxn id="70" idx="0"/>
          </p:cNvCxnSpPr>
          <p:nvPr/>
        </p:nvCxnSpPr>
        <p:spPr>
          <a:xfrm rot="10800000">
            <a:off x="1503592" y="2656638"/>
            <a:ext cx="0" cy="373317"/>
          </a:xfrm>
          <a:prstGeom prst="straightConnector1">
            <a:avLst/>
          </a:prstGeom>
          <a:noFill/>
          <a:ln w="19050" cap="flat" cmpd="sng">
            <a:solidFill>
              <a:schemeClr val="accent3"/>
            </a:solidFill>
            <a:prstDash val="solid"/>
            <a:miter lim="800000"/>
            <a:headEnd type="none" w="sm" len="sm"/>
            <a:tailEnd type="triangle" w="med" len="med"/>
          </a:ln>
        </p:spPr>
      </p:cxnSp>
      <p:sp>
        <p:nvSpPr>
          <p:cNvPr id="54" name="Google Shape;54;p13"/>
          <p:cNvSpPr/>
          <p:nvPr/>
        </p:nvSpPr>
        <p:spPr>
          <a:xfrm>
            <a:off x="6440050" y="932931"/>
            <a:ext cx="5040437"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000000"/>
              </a:solidFill>
              <a:latin typeface="Arial"/>
              <a:ea typeface="Arial"/>
              <a:cs typeface="Arial"/>
              <a:sym typeface="Arial"/>
            </a:endParaRPr>
          </a:p>
        </p:txBody>
      </p:sp>
      <p:sp>
        <p:nvSpPr>
          <p:cNvPr id="56" name="Google Shape;56;p13"/>
          <p:cNvSpPr/>
          <p:nvPr/>
        </p:nvSpPr>
        <p:spPr>
          <a:xfrm>
            <a:off x="9569407" y="2856485"/>
            <a:ext cx="1716033" cy="2410149"/>
          </a:xfrm>
          <a:prstGeom prst="roundRect">
            <a:avLst>
              <a:gd name="adj" fmla="val 10819"/>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58;p13"/>
          <p:cNvSpPr/>
          <p:nvPr/>
        </p:nvSpPr>
        <p:spPr>
          <a:xfrm>
            <a:off x="164523" y="977416"/>
            <a:ext cx="6663688" cy="461285"/>
          </a:xfrm>
          <a:prstGeom prst="rect">
            <a:avLst/>
          </a:prstGeom>
          <a:noFill/>
          <a:ln>
            <a:noFill/>
          </a:ln>
        </p:spPr>
        <p:txBody>
          <a:bodyPr spcFirstLastPara="1" wrap="square" lIns="121900" tIns="60933" rIns="121900" bIns="60933" anchor="t" anchorCtr="0">
            <a:noAutofit/>
          </a:bodyPr>
          <a:lstStyle/>
          <a:p>
            <a:pPr algn="ctr"/>
            <a:r>
              <a:rPr lang="en" sz="1333" b="1" dirty="0">
                <a:solidFill>
                  <a:schemeClr val="accent3"/>
                </a:solidFill>
                <a:latin typeface="Calibri"/>
                <a:ea typeface="Calibri"/>
                <a:cs typeface="Calibri"/>
                <a:sym typeface="Calibri"/>
              </a:rPr>
              <a:t>1.</a:t>
            </a:r>
            <a:r>
              <a:rPr lang="en" sz="1333" dirty="0">
                <a:solidFill>
                  <a:schemeClr val="accent3"/>
                </a:solidFill>
                <a:latin typeface="Calibri"/>
                <a:ea typeface="Calibri"/>
                <a:cs typeface="Calibri"/>
                <a:sym typeface="Calibri"/>
              </a:rPr>
              <a:t> Learning a mapping from implicit human feedback to task statistics</a:t>
            </a:r>
            <a:endParaRPr sz="1333" dirty="0">
              <a:solidFill>
                <a:schemeClr val="accent3"/>
              </a:solidFill>
              <a:latin typeface="Calibri"/>
              <a:ea typeface="Calibri"/>
              <a:cs typeface="Calibri"/>
              <a:sym typeface="Calibri"/>
            </a:endParaRPr>
          </a:p>
        </p:txBody>
      </p:sp>
      <p:sp>
        <p:nvSpPr>
          <p:cNvPr id="74" name="Google Shape;74;p13"/>
          <p:cNvSpPr/>
          <p:nvPr/>
        </p:nvSpPr>
        <p:spPr>
          <a:xfrm>
            <a:off x="5892971" y="995688"/>
            <a:ext cx="6127126" cy="461285"/>
          </a:xfrm>
          <a:prstGeom prst="rect">
            <a:avLst/>
          </a:prstGeom>
          <a:noFill/>
          <a:ln>
            <a:noFill/>
          </a:ln>
        </p:spPr>
        <p:txBody>
          <a:bodyPr spcFirstLastPara="1" wrap="square" lIns="121900" tIns="60933" rIns="121900" bIns="60933" anchor="t" anchorCtr="0">
            <a:noAutofit/>
          </a:bodyPr>
          <a:lstStyle/>
          <a:p>
            <a:pPr algn="ctr"/>
            <a:r>
              <a:rPr lang="en" sz="1333" b="1">
                <a:solidFill>
                  <a:srgbClr val="000000"/>
                </a:solidFill>
                <a:latin typeface="Calibri"/>
                <a:ea typeface="Calibri"/>
                <a:cs typeface="Calibri"/>
                <a:sym typeface="Calibri"/>
              </a:rPr>
              <a:t>2.</a:t>
            </a:r>
            <a:r>
              <a:rPr lang="en" sz="1333">
                <a:solidFill>
                  <a:srgbClr val="000000"/>
                </a:solidFill>
                <a:latin typeface="Calibri"/>
                <a:ea typeface="Calibri"/>
                <a:cs typeface="Calibri"/>
                <a:sym typeface="Calibri"/>
              </a:rPr>
              <a:t> Learning a new task from implicit human feedback</a:t>
            </a:r>
            <a:endParaRPr sz="1333">
              <a:latin typeface="Calibri"/>
              <a:ea typeface="Calibri"/>
              <a:cs typeface="Calibri"/>
              <a:sym typeface="Calibri"/>
            </a:endParaRPr>
          </a:p>
        </p:txBody>
      </p:sp>
      <p:sp>
        <p:nvSpPr>
          <p:cNvPr id="76" name="Google Shape;76;p13"/>
          <p:cNvSpPr/>
          <p:nvPr/>
        </p:nvSpPr>
        <p:spPr>
          <a:xfrm>
            <a:off x="6427176" y="4096571"/>
            <a:ext cx="1791747" cy="526058"/>
          </a:xfrm>
          <a:prstGeom prst="rect">
            <a:avLst/>
          </a:prstGeom>
          <a:noFill/>
          <a:ln>
            <a:noFill/>
          </a:ln>
        </p:spPr>
        <p:txBody>
          <a:bodyPr spcFirstLastPara="1" wrap="square" lIns="121900" tIns="60933" rIns="121900" bIns="60933" anchor="ctr" anchorCtr="0">
            <a:noAutofit/>
          </a:bodyPr>
          <a:lstStyle/>
          <a:p>
            <a:pPr>
              <a:buClr>
                <a:srgbClr val="000000"/>
              </a:buClr>
              <a:buSzPts val="1100"/>
            </a:pPr>
            <a:r>
              <a:rPr lang="en" sz="1333">
                <a:latin typeface="Calibri"/>
                <a:ea typeface="Calibri"/>
                <a:cs typeface="Calibri"/>
                <a:sym typeface="Calibri"/>
              </a:rPr>
              <a:t>Task </a:t>
            </a:r>
            <a:r>
              <a:rPr lang="en" sz="1333">
                <a:solidFill>
                  <a:srgbClr val="000000"/>
                </a:solidFill>
                <a:latin typeface="Calibri"/>
                <a:ea typeface="Calibri"/>
                <a:cs typeface="Calibri"/>
                <a:sym typeface="Calibri"/>
              </a:rPr>
              <a:t>statistic(s)</a:t>
            </a:r>
            <a:endParaRPr sz="1333">
              <a:solidFill>
                <a:srgbClr val="000000"/>
              </a:solidFill>
              <a:latin typeface="Calibri"/>
              <a:ea typeface="Calibri"/>
              <a:cs typeface="Calibri"/>
              <a:sym typeface="Calibri"/>
            </a:endParaRPr>
          </a:p>
        </p:txBody>
      </p:sp>
      <p:sp>
        <p:nvSpPr>
          <p:cNvPr id="77" name="Google Shape;77;p13"/>
          <p:cNvSpPr/>
          <p:nvPr/>
        </p:nvSpPr>
        <p:spPr>
          <a:xfrm>
            <a:off x="8349251" y="2848983"/>
            <a:ext cx="1303327" cy="461285"/>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r>
              <a:rPr lang="en" sz="1333">
                <a:latin typeface="Calibri"/>
                <a:ea typeface="Calibri"/>
                <a:cs typeface="Calibri"/>
                <a:sym typeface="Calibri"/>
              </a:rPr>
              <a:t> A</a:t>
            </a:r>
            <a:r>
              <a:rPr lang="en" sz="1333">
                <a:solidFill>
                  <a:srgbClr val="000000"/>
                </a:solidFill>
                <a:latin typeface="Calibri"/>
                <a:ea typeface="Calibri"/>
                <a:cs typeface="Calibri"/>
                <a:sym typeface="Calibri"/>
              </a:rPr>
              <a:t>ction</a:t>
            </a:r>
            <a:endParaRPr sz="1333">
              <a:solidFill>
                <a:srgbClr val="000000"/>
              </a:solidFill>
              <a:latin typeface="Calibri"/>
              <a:ea typeface="Calibri"/>
              <a:cs typeface="Calibri"/>
              <a:sym typeface="Calibri"/>
            </a:endParaRPr>
          </a:p>
        </p:txBody>
      </p:sp>
      <p:sp>
        <p:nvSpPr>
          <p:cNvPr id="78" name="Google Shape;78;p13"/>
          <p:cNvSpPr/>
          <p:nvPr/>
        </p:nvSpPr>
        <p:spPr>
          <a:xfrm>
            <a:off x="7881402" y="3925523"/>
            <a:ext cx="1431122" cy="585141"/>
          </a:xfrm>
          <a:prstGeom prst="rect">
            <a:avLst/>
          </a:prstGeom>
          <a:no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Assembler of </a:t>
            </a:r>
            <a:r>
              <a:rPr lang="en" sz="1333">
                <a:latin typeface="Calibri"/>
                <a:ea typeface="Calibri"/>
                <a:cs typeface="Calibri"/>
                <a:sym typeface="Calibri"/>
              </a:rPr>
              <a:t>T</a:t>
            </a:r>
            <a:r>
              <a:rPr lang="en" sz="1333">
                <a:solidFill>
                  <a:srgbClr val="000000"/>
                </a:solidFill>
                <a:latin typeface="Calibri"/>
                <a:ea typeface="Calibri"/>
                <a:cs typeface="Calibri"/>
                <a:sym typeface="Calibri"/>
              </a:rPr>
              <a:t>ask</a:t>
            </a:r>
            <a:r>
              <a:rPr lang="en" sz="1333">
                <a:latin typeface="Calibri"/>
                <a:ea typeface="Calibri"/>
                <a:cs typeface="Calibri"/>
                <a:sym typeface="Calibri"/>
              </a:rPr>
              <a:t>/B</a:t>
            </a:r>
            <a:r>
              <a:rPr lang="en" sz="1333">
                <a:solidFill>
                  <a:srgbClr val="000000"/>
                </a:solidFill>
                <a:latin typeface="Calibri"/>
                <a:ea typeface="Calibri"/>
                <a:cs typeface="Calibri"/>
                <a:sym typeface="Calibri"/>
              </a:rPr>
              <a:t>ehavior </a:t>
            </a:r>
            <a:endParaRPr sz="1333">
              <a:solidFill>
                <a:srgbClr val="000000"/>
              </a:solidFill>
              <a:latin typeface="Calibri"/>
              <a:ea typeface="Calibri"/>
              <a:cs typeface="Calibri"/>
              <a:sym typeface="Calibri"/>
            </a:endParaRPr>
          </a:p>
        </p:txBody>
      </p:sp>
      <p:sp>
        <p:nvSpPr>
          <p:cNvPr id="79" name="Google Shape;79;p13"/>
          <p:cNvSpPr/>
          <p:nvPr/>
        </p:nvSpPr>
        <p:spPr>
          <a:xfrm>
            <a:off x="7505222" y="4625729"/>
            <a:ext cx="1716033" cy="526058"/>
          </a:xfrm>
          <a:prstGeom prst="rect">
            <a:avLst/>
          </a:prstGeom>
          <a:noFill/>
          <a:ln>
            <a:noFill/>
          </a:ln>
        </p:spPr>
        <p:txBody>
          <a:bodyPr spcFirstLastPara="1" wrap="square" lIns="121900" tIns="60933" rIns="121900" bIns="60933" anchor="ctr" anchorCtr="0">
            <a:noAutofit/>
          </a:bodyPr>
          <a:lstStyle/>
          <a:p>
            <a:pPr>
              <a:buClr>
                <a:srgbClr val="000000"/>
              </a:buClr>
              <a:buSzPts val="1100"/>
            </a:pPr>
            <a:r>
              <a:rPr lang="en" sz="1333">
                <a:latin typeface="Calibri"/>
                <a:ea typeface="Calibri"/>
                <a:cs typeface="Calibri"/>
                <a:sym typeface="Calibri"/>
              </a:rPr>
              <a:t>T</a:t>
            </a:r>
            <a:r>
              <a:rPr lang="en" sz="1333">
                <a:solidFill>
                  <a:srgbClr val="000000"/>
                </a:solidFill>
                <a:latin typeface="Calibri"/>
                <a:ea typeface="Calibri"/>
                <a:cs typeface="Calibri"/>
                <a:sym typeface="Calibri"/>
              </a:rPr>
              <a:t>ask</a:t>
            </a:r>
            <a:r>
              <a:rPr lang="en" sz="1333">
                <a:latin typeface="Calibri"/>
                <a:ea typeface="Calibri"/>
                <a:cs typeface="Calibri"/>
                <a:sym typeface="Calibri"/>
              </a:rPr>
              <a:t>/P</a:t>
            </a:r>
            <a:r>
              <a:rPr lang="en" sz="1333">
                <a:solidFill>
                  <a:srgbClr val="000000"/>
                </a:solidFill>
                <a:latin typeface="Calibri"/>
                <a:ea typeface="Calibri"/>
                <a:cs typeface="Calibri"/>
                <a:sym typeface="Calibri"/>
              </a:rPr>
              <a:t>olicy </a:t>
            </a:r>
            <a:r>
              <a:rPr lang="en" sz="1333">
                <a:solidFill>
                  <a:schemeClr val="dk1"/>
                </a:solidFill>
                <a:latin typeface="Calibri"/>
                <a:ea typeface="Calibri"/>
                <a:cs typeface="Calibri"/>
                <a:sym typeface="Calibri"/>
              </a:rPr>
              <a:t>Description</a:t>
            </a:r>
            <a:endParaRPr sz="1333">
              <a:latin typeface="Calibri"/>
              <a:ea typeface="Calibri"/>
              <a:cs typeface="Calibri"/>
              <a:sym typeface="Calibri"/>
            </a:endParaRPr>
          </a:p>
        </p:txBody>
      </p:sp>
      <p:cxnSp>
        <p:nvCxnSpPr>
          <p:cNvPr id="80" name="Google Shape;80;p13"/>
          <p:cNvCxnSpPr/>
          <p:nvPr/>
        </p:nvCxnSpPr>
        <p:spPr>
          <a:xfrm rot="10800000">
            <a:off x="7903376" y="1996863"/>
            <a:ext cx="1499833" cy="0"/>
          </a:xfrm>
          <a:prstGeom prst="straightConnector1">
            <a:avLst/>
          </a:prstGeom>
          <a:noFill/>
          <a:ln w="19050" cap="flat" cmpd="sng">
            <a:solidFill>
              <a:srgbClr val="000000"/>
            </a:solidFill>
            <a:prstDash val="solid"/>
            <a:miter lim="800000"/>
            <a:headEnd type="diamond" w="sm" len="sm"/>
            <a:tailEnd type="triangle" w="med" len="med"/>
          </a:ln>
        </p:spPr>
      </p:cxnSp>
      <p:sp>
        <p:nvSpPr>
          <p:cNvPr id="81" name="Google Shape;81;p13"/>
          <p:cNvSpPr/>
          <p:nvPr/>
        </p:nvSpPr>
        <p:spPr>
          <a:xfrm>
            <a:off x="9251766" y="2530358"/>
            <a:ext cx="838103" cy="249024"/>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Display</a:t>
            </a:r>
            <a:endParaRPr sz="1333">
              <a:solidFill>
                <a:srgbClr val="000000"/>
              </a:solidFill>
              <a:latin typeface="Calibri"/>
              <a:ea typeface="Calibri"/>
              <a:cs typeface="Calibri"/>
              <a:sym typeface="Calibri"/>
            </a:endParaRPr>
          </a:p>
        </p:txBody>
      </p:sp>
      <p:cxnSp>
        <p:nvCxnSpPr>
          <p:cNvPr id="82" name="Google Shape;82;p13"/>
          <p:cNvCxnSpPr/>
          <p:nvPr/>
        </p:nvCxnSpPr>
        <p:spPr>
          <a:xfrm rot="10800000">
            <a:off x="10077776" y="2475691"/>
            <a:ext cx="0" cy="391261"/>
          </a:xfrm>
          <a:prstGeom prst="straightConnector1">
            <a:avLst/>
          </a:prstGeom>
          <a:noFill/>
          <a:ln w="19050" cap="flat" cmpd="sng">
            <a:solidFill>
              <a:srgbClr val="000000"/>
            </a:solidFill>
            <a:prstDash val="solid"/>
            <a:miter lim="800000"/>
            <a:headEnd type="none" w="sm" len="sm"/>
            <a:tailEnd type="triangle" w="med" len="med"/>
          </a:ln>
        </p:spPr>
      </p:cxnSp>
      <p:sp>
        <p:nvSpPr>
          <p:cNvPr id="83" name="Google Shape;83;p13"/>
          <p:cNvSpPr/>
          <p:nvPr/>
        </p:nvSpPr>
        <p:spPr>
          <a:xfrm>
            <a:off x="10089885" y="2047685"/>
            <a:ext cx="1214922" cy="37331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Human</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Observer</a:t>
            </a:r>
            <a:endParaRPr sz="1333">
              <a:latin typeface="Calibri"/>
              <a:ea typeface="Calibri"/>
              <a:cs typeface="Calibri"/>
              <a:sym typeface="Calibri"/>
            </a:endParaRPr>
          </a:p>
        </p:txBody>
      </p:sp>
      <p:grpSp>
        <p:nvGrpSpPr>
          <p:cNvPr id="84" name="Google Shape;84;p13"/>
          <p:cNvGrpSpPr/>
          <p:nvPr/>
        </p:nvGrpSpPr>
        <p:grpSpPr>
          <a:xfrm>
            <a:off x="9732200" y="1323310"/>
            <a:ext cx="691180" cy="1214917"/>
            <a:chOff x="7753800" y="1164375"/>
            <a:chExt cx="390850" cy="781675"/>
          </a:xfrm>
        </p:grpSpPr>
        <p:pic>
          <p:nvPicPr>
            <p:cNvPr id="85" name="Google Shape;85;p13"/>
            <p:cNvPicPr preferRelativeResize="0"/>
            <p:nvPr/>
          </p:nvPicPr>
          <p:blipFill rotWithShape="1">
            <a:blip r:embed="rId3">
              <a:alphaModFix/>
            </a:blip>
            <a:srcRect l="27089" t="45322" r="26149"/>
            <a:stretch/>
          </p:blipFill>
          <p:spPr>
            <a:xfrm>
              <a:off x="7755225" y="1490700"/>
              <a:ext cx="389425" cy="455350"/>
            </a:xfrm>
            <a:prstGeom prst="rect">
              <a:avLst/>
            </a:prstGeom>
            <a:noFill/>
            <a:ln>
              <a:noFill/>
            </a:ln>
          </p:spPr>
        </p:pic>
        <p:pic>
          <p:nvPicPr>
            <p:cNvPr id="86" name="Google Shape;86;p13"/>
            <p:cNvPicPr preferRelativeResize="0"/>
            <p:nvPr/>
          </p:nvPicPr>
          <p:blipFill rotWithShape="1">
            <a:blip r:embed="rId4">
              <a:alphaModFix/>
            </a:blip>
            <a:srcRect b="16107"/>
            <a:stretch/>
          </p:blipFill>
          <p:spPr>
            <a:xfrm>
              <a:off x="7753800" y="1164375"/>
              <a:ext cx="389425" cy="340425"/>
            </a:xfrm>
            <a:prstGeom prst="rect">
              <a:avLst/>
            </a:prstGeom>
            <a:noFill/>
            <a:ln>
              <a:noFill/>
            </a:ln>
          </p:spPr>
        </p:pic>
      </p:grpSp>
      <p:grpSp>
        <p:nvGrpSpPr>
          <p:cNvPr id="93" name="Google Shape;93;p13"/>
          <p:cNvGrpSpPr/>
          <p:nvPr/>
        </p:nvGrpSpPr>
        <p:grpSpPr>
          <a:xfrm>
            <a:off x="9495363" y="3719303"/>
            <a:ext cx="1953408" cy="585141"/>
            <a:chOff x="373269" y="3270292"/>
            <a:chExt cx="1339015" cy="401100"/>
          </a:xfrm>
        </p:grpSpPr>
        <p:sp>
          <p:nvSpPr>
            <p:cNvPr id="94" name="Google Shape;94;p13"/>
            <p:cNvSpPr/>
            <p:nvPr/>
          </p:nvSpPr>
          <p:spPr>
            <a:xfrm>
              <a:off x="373269" y="32702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endParaRPr sz="1333">
                <a:solidFill>
                  <a:srgbClr val="000000"/>
                </a:solidFill>
                <a:latin typeface="Calibri"/>
                <a:ea typeface="Calibri"/>
                <a:cs typeface="Calibri"/>
                <a:sym typeface="Calibri"/>
              </a:endParaRPr>
            </a:p>
          </p:txBody>
        </p:sp>
        <p:sp>
          <p:nvSpPr>
            <p:cNvPr id="95" name="Google Shape;95;p13"/>
            <p:cNvSpPr/>
            <p:nvPr/>
          </p:nvSpPr>
          <p:spPr>
            <a:xfrm>
              <a:off x="1018083" y="34226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Action</a:t>
              </a:r>
              <a:endParaRPr sz="1333">
                <a:solidFill>
                  <a:srgbClr val="000000"/>
                </a:solidFill>
                <a:latin typeface="Calibri"/>
                <a:ea typeface="Calibri"/>
                <a:cs typeface="Calibri"/>
                <a:sym typeface="Calibri"/>
              </a:endParaRPr>
            </a:p>
          </p:txBody>
        </p:sp>
        <p:cxnSp>
          <p:nvCxnSpPr>
            <p:cNvPr id="96" name="Google Shape;96;p13"/>
            <p:cNvCxnSpPr/>
            <p:nvPr/>
          </p:nvCxnSpPr>
          <p:spPr>
            <a:xfrm>
              <a:off x="897375" y="3317612"/>
              <a:ext cx="0" cy="308100"/>
            </a:xfrm>
            <a:prstGeom prst="straightConnector1">
              <a:avLst/>
            </a:prstGeom>
            <a:noFill/>
            <a:ln w="19050" cap="flat" cmpd="sng">
              <a:solidFill>
                <a:srgbClr val="000000"/>
              </a:solidFill>
              <a:prstDash val="solid"/>
              <a:miter lim="800000"/>
              <a:headEnd type="none" w="sm" len="sm"/>
              <a:tailEnd type="triangle" w="med" len="med"/>
            </a:ln>
          </p:spPr>
        </p:cxnSp>
        <p:cxnSp>
          <p:nvCxnSpPr>
            <p:cNvPr id="97" name="Google Shape;97;p13"/>
            <p:cNvCxnSpPr/>
            <p:nvPr/>
          </p:nvCxnSpPr>
          <p:spPr>
            <a:xfrm rot="10800000">
              <a:off x="1151950" y="3319700"/>
              <a:ext cx="0" cy="303900"/>
            </a:xfrm>
            <a:prstGeom prst="straightConnector1">
              <a:avLst/>
            </a:prstGeom>
            <a:noFill/>
            <a:ln w="19050" cap="flat" cmpd="sng">
              <a:solidFill>
                <a:srgbClr val="000000"/>
              </a:solidFill>
              <a:prstDash val="solid"/>
              <a:miter lim="800000"/>
              <a:headEnd type="none" w="sm" len="sm"/>
              <a:tailEnd type="triangle" w="med" len="med"/>
            </a:ln>
          </p:spPr>
        </p:cxnSp>
      </p:grpSp>
      <p:sp>
        <p:nvSpPr>
          <p:cNvPr id="99" name="Google Shape;99;p13"/>
          <p:cNvSpPr/>
          <p:nvPr/>
        </p:nvSpPr>
        <p:spPr>
          <a:xfrm>
            <a:off x="9658676" y="3386005"/>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Environment</a:t>
            </a:r>
            <a:endParaRPr sz="1333">
              <a:solidFill>
                <a:srgbClr val="000000"/>
              </a:solidFill>
              <a:latin typeface="Calibri"/>
              <a:ea typeface="Calibri"/>
              <a:cs typeface="Calibri"/>
              <a:sym typeface="Calibri"/>
            </a:endParaRPr>
          </a:p>
        </p:txBody>
      </p:sp>
      <p:cxnSp>
        <p:nvCxnSpPr>
          <p:cNvPr id="104" name="Google Shape;104;p13"/>
          <p:cNvCxnSpPr/>
          <p:nvPr/>
        </p:nvCxnSpPr>
        <p:spPr>
          <a:xfrm>
            <a:off x="7268817" y="2130274"/>
            <a:ext cx="0" cy="999597"/>
          </a:xfrm>
          <a:prstGeom prst="straightConnector1">
            <a:avLst/>
          </a:prstGeom>
          <a:noFill/>
          <a:ln w="19050" cap="flat" cmpd="sng">
            <a:solidFill>
              <a:srgbClr val="000000"/>
            </a:solidFill>
            <a:prstDash val="solid"/>
            <a:round/>
            <a:headEnd type="none" w="med" len="med"/>
            <a:tailEnd type="triangle" w="med" len="med"/>
          </a:ln>
        </p:spPr>
      </p:cxnSp>
      <p:cxnSp>
        <p:nvCxnSpPr>
          <p:cNvPr id="105" name="Google Shape;105;p13"/>
          <p:cNvCxnSpPr/>
          <p:nvPr/>
        </p:nvCxnSpPr>
        <p:spPr>
          <a:xfrm rot="5400000">
            <a:off x="8901569" y="3253727"/>
            <a:ext cx="672233" cy="665231"/>
          </a:xfrm>
          <a:prstGeom prst="bentConnector3">
            <a:avLst>
              <a:gd name="adj1" fmla="val 1194"/>
            </a:avLst>
          </a:prstGeom>
          <a:noFill/>
          <a:ln w="19050" cap="flat" cmpd="sng">
            <a:solidFill>
              <a:srgbClr val="000000"/>
            </a:solidFill>
            <a:prstDash val="solid"/>
            <a:round/>
            <a:headEnd type="none" w="med" len="med"/>
            <a:tailEnd type="triangle" w="med" len="med"/>
          </a:ln>
        </p:spPr>
      </p:cxnSp>
      <p:cxnSp>
        <p:nvCxnSpPr>
          <p:cNvPr id="116" name="Google Shape;116;p13"/>
          <p:cNvCxnSpPr>
            <a:stCxn id="78" idx="2"/>
          </p:cNvCxnSpPr>
          <p:nvPr/>
        </p:nvCxnSpPr>
        <p:spPr>
          <a:xfrm rot="16200000" flipH="1">
            <a:off x="8803316" y="4304311"/>
            <a:ext cx="566322" cy="979027"/>
          </a:xfrm>
          <a:prstGeom prst="bentConnector2">
            <a:avLst/>
          </a:prstGeom>
          <a:noFill/>
          <a:ln w="19050" cap="flat" cmpd="sng">
            <a:solidFill>
              <a:srgbClr val="000000"/>
            </a:solidFill>
            <a:prstDash val="solid"/>
            <a:round/>
            <a:headEnd type="none" w="med" len="med"/>
            <a:tailEnd type="triangle" w="med" len="med"/>
          </a:ln>
        </p:spPr>
      </p:cxnSp>
      <p:cxnSp>
        <p:nvCxnSpPr>
          <p:cNvPr id="117" name="Google Shape;117;p13"/>
          <p:cNvCxnSpPr>
            <a:stCxn id="75" idx="2"/>
            <a:endCxn id="78" idx="1"/>
          </p:cNvCxnSpPr>
          <p:nvPr/>
        </p:nvCxnSpPr>
        <p:spPr>
          <a:xfrm rot="16200000" flipH="1">
            <a:off x="7313129" y="3649655"/>
            <a:ext cx="494109" cy="642473"/>
          </a:xfrm>
          <a:prstGeom prst="bentConnector2">
            <a:avLst/>
          </a:prstGeom>
          <a:noFill/>
          <a:ln w="19050" cap="flat" cmpd="sng">
            <a:solidFill>
              <a:srgbClr val="000000"/>
            </a:solidFill>
            <a:prstDash val="solid"/>
            <a:round/>
            <a:headEnd type="none" w="med" len="med"/>
            <a:tailEnd type="triangle" w="med" len="med"/>
          </a:ln>
        </p:spPr>
      </p:cxnSp>
      <p:cxnSp>
        <p:nvCxnSpPr>
          <p:cNvPr id="121" name="Google Shape;121;p13"/>
          <p:cNvCxnSpPr/>
          <p:nvPr/>
        </p:nvCxnSpPr>
        <p:spPr>
          <a:xfrm>
            <a:off x="7079642" y="2765964"/>
            <a:ext cx="167183" cy="0"/>
          </a:xfrm>
          <a:prstGeom prst="straightConnector1">
            <a:avLst/>
          </a:prstGeom>
          <a:noFill/>
          <a:ln w="9525" cap="flat" cmpd="sng">
            <a:solidFill>
              <a:srgbClr val="000000"/>
            </a:solidFill>
            <a:prstDash val="dot"/>
            <a:round/>
            <a:headEnd type="none" w="med" len="med"/>
            <a:tailEnd type="none" w="med" len="med"/>
          </a:ln>
        </p:spPr>
      </p:cxnSp>
      <p:sp>
        <p:nvSpPr>
          <p:cNvPr id="124" name="Google Shape;124;p13"/>
          <p:cNvSpPr/>
          <p:nvPr/>
        </p:nvSpPr>
        <p:spPr>
          <a:xfrm>
            <a:off x="7203133"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Reactions</a:t>
            </a:r>
            <a:r>
              <a:rPr lang="en" sz="1333">
                <a:latin typeface="Calibri"/>
                <a:ea typeface="Calibri"/>
                <a:cs typeface="Calibri"/>
                <a:sym typeface="Calibri"/>
              </a:rPr>
              <a:t> </a:t>
            </a:r>
            <a:endParaRPr sz="1333">
              <a:latin typeface="Calibri"/>
              <a:ea typeface="Calibri"/>
              <a:cs typeface="Calibri"/>
              <a:sym typeface="Calibri"/>
            </a:endParaRPr>
          </a:p>
          <a:p>
            <a:pPr algn="ctr">
              <a:buClr>
                <a:srgbClr val="000000"/>
              </a:buClr>
              <a:buSzPts val="1100"/>
            </a:pPr>
            <a:r>
              <a:rPr lang="en" sz="1333">
                <a:solidFill>
                  <a:srgbClr val="000000"/>
                </a:solidFill>
                <a:latin typeface="Calibri"/>
                <a:ea typeface="Calibri"/>
                <a:cs typeface="Calibri"/>
                <a:sym typeface="Calibri"/>
              </a:rPr>
              <a:t>(implicit feedback)</a:t>
            </a:r>
            <a:endParaRPr sz="1333">
              <a:latin typeface="Calibri"/>
              <a:ea typeface="Calibri"/>
              <a:cs typeface="Calibri"/>
              <a:sym typeface="Calibri"/>
            </a:endParaRPr>
          </a:p>
        </p:txBody>
      </p:sp>
      <p:sp>
        <p:nvSpPr>
          <p:cNvPr id="55" name="Google Shape;55;p13"/>
          <p:cNvSpPr/>
          <p:nvPr/>
        </p:nvSpPr>
        <p:spPr>
          <a:xfrm>
            <a:off x="630622" y="932931"/>
            <a:ext cx="5731489"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chemeClr val="accent3"/>
              </a:solidFill>
              <a:latin typeface="Arial"/>
              <a:ea typeface="Arial"/>
              <a:cs typeface="Arial"/>
              <a:sym typeface="Arial"/>
            </a:endParaRPr>
          </a:p>
        </p:txBody>
      </p:sp>
      <p:sp>
        <p:nvSpPr>
          <p:cNvPr id="57" name="Google Shape;57;p13"/>
          <p:cNvSpPr/>
          <p:nvPr/>
        </p:nvSpPr>
        <p:spPr>
          <a:xfrm>
            <a:off x="750612" y="3035339"/>
            <a:ext cx="1939673" cy="2179944"/>
          </a:xfrm>
          <a:prstGeom prst="roundRect">
            <a:avLst>
              <a:gd name="adj" fmla="val 10713"/>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accent3"/>
              </a:solidFill>
            </a:endParaRPr>
          </a:p>
        </p:txBody>
      </p:sp>
      <p:sp>
        <p:nvSpPr>
          <p:cNvPr id="60" name="Google Shape;60;p13"/>
          <p:cNvSpPr/>
          <p:nvPr/>
        </p:nvSpPr>
        <p:spPr>
          <a:xfrm>
            <a:off x="526891" y="3803114"/>
            <a:ext cx="1012726" cy="362814"/>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State</a:t>
            </a:r>
            <a:endParaRPr sz="1333">
              <a:solidFill>
                <a:schemeClr val="accent3"/>
              </a:solidFill>
              <a:latin typeface="Calibri"/>
              <a:ea typeface="Calibri"/>
              <a:cs typeface="Calibri"/>
              <a:sym typeface="Calibri"/>
            </a:endParaRPr>
          </a:p>
        </p:txBody>
      </p:sp>
      <p:sp>
        <p:nvSpPr>
          <p:cNvPr id="61" name="Google Shape;61;p13"/>
          <p:cNvSpPr/>
          <p:nvPr/>
        </p:nvSpPr>
        <p:spPr>
          <a:xfrm>
            <a:off x="1467571" y="4025441"/>
            <a:ext cx="1012726" cy="362814"/>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Action</a:t>
            </a:r>
            <a:endParaRPr sz="1333">
              <a:solidFill>
                <a:schemeClr val="accent3"/>
              </a:solidFill>
              <a:latin typeface="Calibri"/>
              <a:ea typeface="Calibri"/>
              <a:cs typeface="Calibri"/>
              <a:sym typeface="Calibri"/>
            </a:endParaRPr>
          </a:p>
        </p:txBody>
      </p:sp>
      <p:cxnSp>
        <p:nvCxnSpPr>
          <p:cNvPr id="62" name="Google Shape;62;p13"/>
          <p:cNvCxnSpPr/>
          <p:nvPr/>
        </p:nvCxnSpPr>
        <p:spPr>
          <a:xfrm>
            <a:off x="1291478" y="3872146"/>
            <a:ext cx="0" cy="449469"/>
          </a:xfrm>
          <a:prstGeom prst="straightConnector1">
            <a:avLst/>
          </a:prstGeom>
          <a:noFill/>
          <a:ln w="19050" cap="flat" cmpd="sng">
            <a:solidFill>
              <a:schemeClr val="accent3"/>
            </a:solidFill>
            <a:prstDash val="solid"/>
            <a:miter lim="800000"/>
            <a:headEnd type="none" w="sm" len="sm"/>
            <a:tailEnd type="triangle" w="med" len="med"/>
          </a:ln>
        </p:spPr>
      </p:cxnSp>
      <p:cxnSp>
        <p:nvCxnSpPr>
          <p:cNvPr id="63" name="Google Shape;63;p13"/>
          <p:cNvCxnSpPr/>
          <p:nvPr/>
        </p:nvCxnSpPr>
        <p:spPr>
          <a:xfrm rot="10800000">
            <a:off x="1662862" y="3875192"/>
            <a:ext cx="0" cy="443342"/>
          </a:xfrm>
          <a:prstGeom prst="straightConnector1">
            <a:avLst/>
          </a:prstGeom>
          <a:noFill/>
          <a:ln w="19050" cap="flat" cmpd="sng">
            <a:solidFill>
              <a:schemeClr val="accent3"/>
            </a:solidFill>
            <a:prstDash val="solid"/>
            <a:miter lim="800000"/>
            <a:headEnd type="none" w="sm" len="sm"/>
            <a:tailEnd type="triangle" w="med" len="med"/>
          </a:ln>
        </p:spPr>
      </p:cxnSp>
      <p:sp>
        <p:nvSpPr>
          <p:cNvPr id="64" name="Google Shape;64;p13"/>
          <p:cNvSpPr/>
          <p:nvPr/>
        </p:nvSpPr>
        <p:spPr>
          <a:xfrm>
            <a:off x="2459428" y="4250292"/>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State,</a:t>
            </a:r>
            <a:endParaRPr sz="1333">
              <a:solidFill>
                <a:schemeClr val="accent3"/>
              </a:solidFill>
              <a:latin typeface="Calibri"/>
              <a:ea typeface="Calibri"/>
              <a:cs typeface="Calibri"/>
              <a:sym typeface="Calibri"/>
            </a:endParaRPr>
          </a:p>
          <a:p>
            <a:pPr algn="ctr"/>
            <a:r>
              <a:rPr lang="en" sz="1333">
                <a:solidFill>
                  <a:schemeClr val="accent3"/>
                </a:solidFill>
                <a:latin typeface="Calibri"/>
                <a:ea typeface="Calibri"/>
                <a:cs typeface="Calibri"/>
                <a:sym typeface="Calibri"/>
              </a:rPr>
              <a:t>Action</a:t>
            </a:r>
            <a:endParaRPr sz="1333">
              <a:solidFill>
                <a:schemeClr val="accent3"/>
              </a:solidFill>
              <a:latin typeface="Calibri"/>
              <a:ea typeface="Calibri"/>
              <a:cs typeface="Calibri"/>
              <a:sym typeface="Calibri"/>
            </a:endParaRPr>
          </a:p>
        </p:txBody>
      </p:sp>
      <p:cxnSp>
        <p:nvCxnSpPr>
          <p:cNvPr id="65" name="Google Shape;65;p13"/>
          <p:cNvCxnSpPr/>
          <p:nvPr/>
        </p:nvCxnSpPr>
        <p:spPr>
          <a:xfrm rot="10800000">
            <a:off x="2684395" y="4773894"/>
            <a:ext cx="712497" cy="0"/>
          </a:xfrm>
          <a:prstGeom prst="straightConnector1">
            <a:avLst/>
          </a:prstGeom>
          <a:noFill/>
          <a:ln w="19050" cap="flat" cmpd="sng">
            <a:solidFill>
              <a:schemeClr val="accent3"/>
            </a:solidFill>
            <a:prstDash val="solid"/>
            <a:miter lim="800000"/>
            <a:headEnd type="triangle" w="med" len="med"/>
            <a:tailEnd type="none" w="sm" len="sm"/>
          </a:ln>
        </p:spPr>
      </p:cxnSp>
      <p:sp>
        <p:nvSpPr>
          <p:cNvPr id="66" name="Google Shape;66;p13"/>
          <p:cNvSpPr/>
          <p:nvPr/>
        </p:nvSpPr>
        <p:spPr>
          <a:xfrm>
            <a:off x="2986921" y="2689338"/>
            <a:ext cx="1308142" cy="671796"/>
          </a:xfrm>
          <a:prstGeom prst="rect">
            <a:avLst/>
          </a:prstGeom>
          <a:noFill/>
          <a:ln w="19050" cap="flat" cmpd="sng">
            <a:solidFill>
              <a:schemeClr val="accent3"/>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Specification </a:t>
            </a:r>
            <a:endParaRPr sz="1333">
              <a:solidFill>
                <a:schemeClr val="accent3"/>
              </a:solidFill>
              <a:latin typeface="Calibri"/>
              <a:ea typeface="Calibri"/>
              <a:cs typeface="Calibri"/>
              <a:sym typeface="Calibri"/>
            </a:endParaRPr>
          </a:p>
        </p:txBody>
      </p:sp>
      <p:cxnSp>
        <p:nvCxnSpPr>
          <p:cNvPr id="71" name="Google Shape;71;p13"/>
          <p:cNvCxnSpPr/>
          <p:nvPr/>
        </p:nvCxnSpPr>
        <p:spPr>
          <a:xfrm rot="10800000">
            <a:off x="3033186" y="1996863"/>
            <a:ext cx="1543161" cy="0"/>
          </a:xfrm>
          <a:prstGeom prst="straightConnector1">
            <a:avLst/>
          </a:prstGeom>
          <a:noFill/>
          <a:ln w="19050" cap="flat" cmpd="sng">
            <a:solidFill>
              <a:schemeClr val="accent3"/>
            </a:solidFill>
            <a:prstDash val="solid"/>
            <a:miter lim="800000"/>
            <a:headEnd type="triangle" w="med" len="med"/>
            <a:tailEnd type="diamond" w="sm" len="sm"/>
          </a:ln>
        </p:spPr>
      </p:cxnSp>
      <p:sp>
        <p:nvSpPr>
          <p:cNvPr id="72" name="Google Shape;72;p13"/>
          <p:cNvSpPr/>
          <p:nvPr/>
        </p:nvSpPr>
        <p:spPr>
          <a:xfrm>
            <a:off x="2241802"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Reactions </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(implicit feedback)</a:t>
            </a:r>
            <a:endParaRPr sz="1333">
              <a:solidFill>
                <a:schemeClr val="accent3"/>
              </a:solidFill>
              <a:latin typeface="Calibri"/>
              <a:ea typeface="Calibri"/>
              <a:cs typeface="Calibri"/>
              <a:sym typeface="Calibri"/>
            </a:endParaRPr>
          </a:p>
        </p:txBody>
      </p:sp>
      <p:sp>
        <p:nvSpPr>
          <p:cNvPr id="73" name="Google Shape;73;p13"/>
          <p:cNvSpPr/>
          <p:nvPr/>
        </p:nvSpPr>
        <p:spPr>
          <a:xfrm>
            <a:off x="582992" y="2009609"/>
            <a:ext cx="121492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Human</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Observer</a:t>
            </a:r>
            <a:endParaRPr sz="1333">
              <a:solidFill>
                <a:schemeClr val="accent3"/>
              </a:solidFill>
              <a:latin typeface="Calibri"/>
              <a:ea typeface="Calibri"/>
              <a:cs typeface="Calibri"/>
              <a:sym typeface="Calibri"/>
            </a:endParaRPr>
          </a:p>
        </p:txBody>
      </p:sp>
      <p:grpSp>
        <p:nvGrpSpPr>
          <p:cNvPr id="87" name="Google Shape;87;p13"/>
          <p:cNvGrpSpPr/>
          <p:nvPr/>
        </p:nvGrpSpPr>
        <p:grpSpPr>
          <a:xfrm>
            <a:off x="1475221" y="1323335"/>
            <a:ext cx="664915" cy="1370068"/>
            <a:chOff x="692725" y="1198875"/>
            <a:chExt cx="389425" cy="832800"/>
          </a:xfrm>
        </p:grpSpPr>
        <p:pic>
          <p:nvPicPr>
            <p:cNvPr id="88" name="Google Shape;88;p13"/>
            <p:cNvPicPr preferRelativeResize="0"/>
            <p:nvPr/>
          </p:nvPicPr>
          <p:blipFill rotWithShape="1">
            <a:blip r:embed="rId3">
              <a:alphaModFix/>
              <a:lum bright="70000" contrast="-70000"/>
            </a:blip>
            <a:srcRect l="27089" r="26149"/>
            <a:stretch/>
          </p:blipFill>
          <p:spPr>
            <a:xfrm>
              <a:off x="692725" y="1198875"/>
              <a:ext cx="389425" cy="832800"/>
            </a:xfrm>
            <a:prstGeom prst="rect">
              <a:avLst/>
            </a:prstGeom>
            <a:noFill/>
            <a:ln>
              <a:noFill/>
            </a:ln>
          </p:spPr>
        </p:pic>
        <p:pic>
          <p:nvPicPr>
            <p:cNvPr id="89" name="Google Shape;89;p13"/>
            <p:cNvPicPr preferRelativeResize="0"/>
            <p:nvPr/>
          </p:nvPicPr>
          <p:blipFill rotWithShape="1">
            <a:blip r:embed="rId4">
              <a:alphaModFix/>
              <a:lum bright="70000" contrast="-70000"/>
            </a:blip>
            <a:srcRect l="39537" t="41565" r="39919" b="50357"/>
            <a:stretch/>
          </p:blipFill>
          <p:spPr>
            <a:xfrm>
              <a:off x="849225" y="1361075"/>
              <a:ext cx="80000" cy="32775"/>
            </a:xfrm>
            <a:prstGeom prst="rect">
              <a:avLst/>
            </a:prstGeom>
            <a:noFill/>
            <a:ln>
              <a:noFill/>
            </a:ln>
          </p:spPr>
        </p:pic>
      </p:grpSp>
      <p:sp>
        <p:nvSpPr>
          <p:cNvPr id="90" name="Google Shape;90;p13"/>
          <p:cNvSpPr/>
          <p:nvPr/>
        </p:nvSpPr>
        <p:spPr>
          <a:xfrm>
            <a:off x="1402093" y="4419558"/>
            <a:ext cx="1431122" cy="585141"/>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Agent</a:t>
            </a:r>
            <a:endParaRPr sz="1333" dirty="0">
              <a:solidFill>
                <a:schemeClr val="accent3"/>
              </a:solidFill>
              <a:latin typeface="Calibri"/>
              <a:ea typeface="Calibri"/>
              <a:cs typeface="Calibri"/>
              <a:sym typeface="Calibri"/>
            </a:endParaRPr>
          </a:p>
        </p:txBody>
      </p:sp>
      <p:sp>
        <p:nvSpPr>
          <p:cNvPr id="92" name="Google Shape;92;p13"/>
          <p:cNvSpPr/>
          <p:nvPr/>
        </p:nvSpPr>
        <p:spPr>
          <a:xfrm>
            <a:off x="690204" y="3500031"/>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Environment</a:t>
            </a:r>
            <a:endParaRPr sz="1333">
              <a:solidFill>
                <a:schemeClr val="accent3"/>
              </a:solidFill>
              <a:latin typeface="Calibri"/>
              <a:ea typeface="Calibri"/>
              <a:cs typeface="Calibri"/>
              <a:sym typeface="Calibri"/>
            </a:endParaRPr>
          </a:p>
        </p:txBody>
      </p:sp>
      <p:pic>
        <p:nvPicPr>
          <p:cNvPr id="70" name="Google Shape;70;p13"/>
          <p:cNvPicPr preferRelativeResize="0"/>
          <p:nvPr/>
        </p:nvPicPr>
        <p:blipFill>
          <a:blip r:embed="rId5">
            <a:alphaModFix/>
            <a:lum bright="70000" contrast="-70000"/>
          </a:blip>
          <a:stretch>
            <a:fillRect/>
          </a:stretch>
        </p:blipFill>
        <p:spPr>
          <a:xfrm>
            <a:off x="1171142" y="3029957"/>
            <a:ext cx="664903" cy="664873"/>
          </a:xfrm>
          <a:prstGeom prst="rect">
            <a:avLst/>
          </a:prstGeom>
          <a:noFill/>
          <a:ln>
            <a:noFill/>
          </a:ln>
        </p:spPr>
      </p:pic>
      <p:sp>
        <p:nvSpPr>
          <p:cNvPr id="100" name="Google Shape;100;p13"/>
          <p:cNvSpPr/>
          <p:nvPr/>
        </p:nvSpPr>
        <p:spPr>
          <a:xfrm>
            <a:off x="4034241" y="3796452"/>
            <a:ext cx="1626752" cy="33042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Dataset Store</a:t>
            </a:r>
            <a:endParaRPr sz="1333" dirty="0">
              <a:solidFill>
                <a:schemeClr val="accent3"/>
              </a:solidFill>
              <a:latin typeface="Calibri"/>
              <a:ea typeface="Calibri"/>
              <a:cs typeface="Calibri"/>
              <a:sym typeface="Calibri"/>
            </a:endParaRPr>
          </a:p>
        </p:txBody>
      </p:sp>
      <p:pic>
        <p:nvPicPr>
          <p:cNvPr id="101" name="Google Shape;101;p13"/>
          <p:cNvPicPr preferRelativeResize="0"/>
          <p:nvPr/>
        </p:nvPicPr>
        <p:blipFill>
          <a:blip r:embed="rId6">
            <a:alphaModFix/>
            <a:lum bright="70000" contrast="-70000"/>
          </a:blip>
          <a:stretch>
            <a:fillRect/>
          </a:stretch>
        </p:blipFill>
        <p:spPr>
          <a:xfrm>
            <a:off x="4356371" y="3012198"/>
            <a:ext cx="838103" cy="838103"/>
          </a:xfrm>
          <a:prstGeom prst="rect">
            <a:avLst/>
          </a:prstGeom>
          <a:noFill/>
          <a:ln>
            <a:noFill/>
          </a:ln>
        </p:spPr>
      </p:pic>
      <p:cxnSp>
        <p:nvCxnSpPr>
          <p:cNvPr id="102" name="Google Shape;102;p13"/>
          <p:cNvCxnSpPr>
            <a:endCxn id="101" idx="0"/>
          </p:cNvCxnSpPr>
          <p:nvPr/>
        </p:nvCxnSpPr>
        <p:spPr>
          <a:xfrm flipH="1">
            <a:off x="4775423" y="2487891"/>
            <a:ext cx="1217985" cy="524307"/>
          </a:xfrm>
          <a:prstGeom prst="bentConnector2">
            <a:avLst/>
          </a:prstGeom>
          <a:noFill/>
          <a:ln w="19050" cap="flat" cmpd="sng">
            <a:solidFill>
              <a:schemeClr val="accent3"/>
            </a:solidFill>
            <a:prstDash val="solid"/>
            <a:round/>
            <a:headEnd type="none" w="med" len="med"/>
            <a:tailEnd type="triangle" w="med" len="med"/>
          </a:ln>
        </p:spPr>
      </p:cxnSp>
      <p:cxnSp>
        <p:nvCxnSpPr>
          <p:cNvPr id="103" name="Google Shape;103;p13"/>
          <p:cNvCxnSpPr/>
          <p:nvPr/>
        </p:nvCxnSpPr>
        <p:spPr>
          <a:xfrm rot="10800000">
            <a:off x="5993426" y="2114701"/>
            <a:ext cx="0" cy="380320"/>
          </a:xfrm>
          <a:prstGeom prst="straightConnector1">
            <a:avLst/>
          </a:prstGeom>
          <a:noFill/>
          <a:ln w="19050" cap="flat" cmpd="sng">
            <a:solidFill>
              <a:schemeClr val="accent3"/>
            </a:solidFill>
            <a:prstDash val="solid"/>
            <a:round/>
            <a:headEnd type="none" w="med" len="med"/>
            <a:tailEnd type="none" w="med" len="med"/>
          </a:ln>
        </p:spPr>
      </p:cxnSp>
      <p:cxnSp>
        <p:nvCxnSpPr>
          <p:cNvPr id="106" name="Google Shape;106;p13"/>
          <p:cNvCxnSpPr/>
          <p:nvPr/>
        </p:nvCxnSpPr>
        <p:spPr>
          <a:xfrm rot="16200000">
            <a:off x="4226334" y="4232353"/>
            <a:ext cx="664793" cy="393011"/>
          </a:xfrm>
          <a:prstGeom prst="bentConnector3">
            <a:avLst>
              <a:gd name="adj1" fmla="val 0"/>
            </a:avLst>
          </a:prstGeom>
          <a:noFill/>
          <a:ln w="19050" cap="flat" cmpd="sng">
            <a:solidFill>
              <a:schemeClr val="accent3"/>
            </a:solidFill>
            <a:prstDash val="solid"/>
            <a:round/>
            <a:headEnd type="none" w="med" len="med"/>
            <a:tailEnd type="triangle" w="med" len="med"/>
          </a:ln>
        </p:spPr>
      </p:cxnSp>
      <p:cxnSp>
        <p:nvCxnSpPr>
          <p:cNvPr id="107" name="Google Shape;107;p13"/>
          <p:cNvCxnSpPr>
            <a:stCxn id="75" idx="1"/>
            <a:endCxn id="101" idx="3"/>
          </p:cNvCxnSpPr>
          <p:nvPr/>
        </p:nvCxnSpPr>
        <p:spPr>
          <a:xfrm rot="10800000">
            <a:off x="5194456" y="3431267"/>
            <a:ext cx="885370" cy="0"/>
          </a:xfrm>
          <a:prstGeom prst="straightConnector1">
            <a:avLst/>
          </a:prstGeom>
          <a:noFill/>
          <a:ln w="19050" cap="flat" cmpd="sng">
            <a:solidFill>
              <a:schemeClr val="accent3"/>
            </a:solidFill>
            <a:prstDash val="solid"/>
            <a:miter lim="800000"/>
            <a:headEnd type="triangle" w="med" len="med"/>
            <a:tailEnd type="diamond" w="sm" len="sm"/>
          </a:ln>
        </p:spPr>
      </p:cxnSp>
      <p:cxnSp>
        <p:nvCxnSpPr>
          <p:cNvPr id="108" name="Google Shape;108;p13"/>
          <p:cNvCxnSpPr>
            <a:stCxn id="66" idx="1"/>
            <a:endCxn id="88" idx="3"/>
          </p:cNvCxnSpPr>
          <p:nvPr/>
        </p:nvCxnSpPr>
        <p:spPr>
          <a:xfrm rot="10800000">
            <a:off x="2140065" y="2008570"/>
            <a:ext cx="846856" cy="1016665"/>
          </a:xfrm>
          <a:prstGeom prst="bentConnector3">
            <a:avLst>
              <a:gd name="adj1" fmla="val 31927"/>
            </a:avLst>
          </a:prstGeom>
          <a:noFill/>
          <a:ln w="19050" cap="flat" cmpd="sng">
            <a:solidFill>
              <a:schemeClr val="accent3"/>
            </a:solidFill>
            <a:prstDash val="dash"/>
            <a:round/>
            <a:headEnd type="none" w="med" len="med"/>
            <a:tailEnd type="triangle" w="med" len="med"/>
          </a:ln>
        </p:spPr>
      </p:cxnSp>
      <p:sp>
        <p:nvSpPr>
          <p:cNvPr id="109" name="Google Shape;109;p13"/>
          <p:cNvSpPr/>
          <p:nvPr/>
        </p:nvSpPr>
        <p:spPr>
          <a:xfrm>
            <a:off x="4678613" y="4360200"/>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statistics</a:t>
            </a:r>
            <a:endParaRPr sz="1333">
              <a:solidFill>
                <a:schemeClr val="accent3"/>
              </a:solidFill>
              <a:latin typeface="Calibri"/>
              <a:ea typeface="Calibri"/>
              <a:cs typeface="Calibri"/>
              <a:sym typeface="Calibri"/>
            </a:endParaRPr>
          </a:p>
        </p:txBody>
      </p:sp>
      <p:cxnSp>
        <p:nvCxnSpPr>
          <p:cNvPr id="110" name="Google Shape;110;p13"/>
          <p:cNvCxnSpPr/>
          <p:nvPr/>
        </p:nvCxnSpPr>
        <p:spPr>
          <a:xfrm rot="10800000">
            <a:off x="3752156" y="3378932"/>
            <a:ext cx="0" cy="642911"/>
          </a:xfrm>
          <a:prstGeom prst="straightConnector1">
            <a:avLst/>
          </a:prstGeom>
          <a:noFill/>
          <a:ln w="19050" cap="flat" cmpd="sng">
            <a:solidFill>
              <a:schemeClr val="accent3"/>
            </a:solidFill>
            <a:prstDash val="solid"/>
            <a:miter lim="800000"/>
            <a:headEnd type="triangle" w="med" len="med"/>
            <a:tailEnd type="none" w="sm" len="sm"/>
          </a:ln>
        </p:spPr>
      </p:cxnSp>
      <p:sp>
        <p:nvSpPr>
          <p:cNvPr id="111" name="Google Shape;111;p13"/>
          <p:cNvSpPr/>
          <p:nvPr/>
        </p:nvSpPr>
        <p:spPr>
          <a:xfrm>
            <a:off x="2830100" y="3468598"/>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Reward</a:t>
            </a:r>
            <a:endParaRPr sz="1333">
              <a:solidFill>
                <a:schemeClr val="accent3"/>
              </a:solidFill>
              <a:latin typeface="Calibri"/>
              <a:ea typeface="Calibri"/>
              <a:cs typeface="Calibri"/>
              <a:sym typeface="Calibri"/>
            </a:endParaRPr>
          </a:p>
        </p:txBody>
      </p:sp>
      <p:grpSp>
        <p:nvGrpSpPr>
          <p:cNvPr id="113" name="Google Shape;113;p13"/>
          <p:cNvGrpSpPr/>
          <p:nvPr/>
        </p:nvGrpSpPr>
        <p:grpSpPr>
          <a:xfrm>
            <a:off x="1020039" y="4329257"/>
            <a:ext cx="885807" cy="885808"/>
            <a:chOff x="974775" y="3173750"/>
            <a:chExt cx="607200" cy="607200"/>
          </a:xfrm>
        </p:grpSpPr>
        <p:pic>
          <p:nvPicPr>
            <p:cNvPr id="114" name="Google Shape;114;p13"/>
            <p:cNvPicPr preferRelativeResize="0"/>
            <p:nvPr/>
          </p:nvPicPr>
          <p:blipFill>
            <a:blip r:embed="rId7">
              <a:alphaModFix/>
              <a:lum bright="70000" contrast="-70000"/>
            </a:blip>
            <a:stretch>
              <a:fillRect/>
            </a:stretch>
          </p:blipFill>
          <p:spPr>
            <a:xfrm>
              <a:off x="974775" y="3173750"/>
              <a:ext cx="607200" cy="607200"/>
            </a:xfrm>
            <a:prstGeom prst="rect">
              <a:avLst/>
            </a:prstGeom>
            <a:noFill/>
            <a:ln>
              <a:noFill/>
            </a:ln>
          </p:spPr>
        </p:pic>
        <p:pic>
          <p:nvPicPr>
            <p:cNvPr id="115" name="Google Shape;115;p13"/>
            <p:cNvPicPr preferRelativeResize="0"/>
            <p:nvPr/>
          </p:nvPicPr>
          <p:blipFill rotWithShape="1">
            <a:blip r:embed="rId8">
              <a:alphaModFix/>
              <a:lum bright="70000" contrast="-70000"/>
            </a:blip>
            <a:srcRect l="38786" t="9514" r="38902" b="81601"/>
            <a:stretch/>
          </p:blipFill>
          <p:spPr>
            <a:xfrm>
              <a:off x="1203975" y="3243900"/>
              <a:ext cx="148800" cy="59250"/>
            </a:xfrm>
            <a:prstGeom prst="rect">
              <a:avLst/>
            </a:prstGeom>
            <a:noFill/>
            <a:ln>
              <a:noFill/>
            </a:ln>
          </p:spPr>
        </p:pic>
      </p:grpSp>
      <p:sp>
        <p:nvSpPr>
          <p:cNvPr id="118" name="Google Shape;118;p13"/>
          <p:cNvSpPr/>
          <p:nvPr/>
        </p:nvSpPr>
        <p:spPr>
          <a:xfrm>
            <a:off x="2720610" y="4699765"/>
            <a:ext cx="2253907" cy="7571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statistic tables</a:t>
            </a:r>
            <a:endParaRPr sz="1333">
              <a:solidFill>
                <a:schemeClr val="accent3"/>
              </a:solidFill>
              <a:latin typeface="Calibri"/>
              <a:ea typeface="Calibri"/>
              <a:cs typeface="Calibri"/>
              <a:sym typeface="Calibri"/>
            </a:endParaRPr>
          </a:p>
        </p:txBody>
      </p:sp>
      <p:pic>
        <p:nvPicPr>
          <p:cNvPr id="119" name="Google Shape;119;p13"/>
          <p:cNvPicPr preferRelativeResize="0"/>
          <p:nvPr/>
        </p:nvPicPr>
        <p:blipFill>
          <a:blip r:embed="rId9">
            <a:alphaModFix/>
            <a:lum bright="70000" contrast="-70000"/>
          </a:blip>
          <a:stretch>
            <a:fillRect/>
          </a:stretch>
        </p:blipFill>
        <p:spPr>
          <a:xfrm>
            <a:off x="3349280" y="4056480"/>
            <a:ext cx="996533" cy="899468"/>
          </a:xfrm>
          <a:prstGeom prst="rect">
            <a:avLst/>
          </a:prstGeom>
          <a:noFill/>
          <a:ln>
            <a:noFill/>
          </a:ln>
        </p:spPr>
      </p:pic>
      <p:cxnSp>
        <p:nvCxnSpPr>
          <p:cNvPr id="120" name="Google Shape;120;p13"/>
          <p:cNvCxnSpPr/>
          <p:nvPr/>
        </p:nvCxnSpPr>
        <p:spPr>
          <a:xfrm>
            <a:off x="4803997" y="2757830"/>
            <a:ext cx="538749" cy="0"/>
          </a:xfrm>
          <a:prstGeom prst="straightConnector1">
            <a:avLst/>
          </a:prstGeom>
          <a:noFill/>
          <a:ln w="9525" cap="flat" cmpd="sng">
            <a:solidFill>
              <a:schemeClr val="accent3"/>
            </a:solidFill>
            <a:prstDash val="dot"/>
            <a:round/>
            <a:headEnd type="none" w="med" len="med"/>
            <a:tailEnd type="none" w="med" len="med"/>
          </a:ln>
        </p:spPr>
      </p:cxnSp>
      <p:sp>
        <p:nvSpPr>
          <p:cNvPr id="123" name="Google Shape;123;p13"/>
          <p:cNvSpPr/>
          <p:nvPr/>
        </p:nvSpPr>
        <p:spPr>
          <a:xfrm>
            <a:off x="5036394" y="3461481"/>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Model</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Training</a:t>
            </a:r>
            <a:endParaRPr sz="1333">
              <a:solidFill>
                <a:schemeClr val="accent3"/>
              </a:solidFill>
              <a:latin typeface="Calibri"/>
              <a:ea typeface="Calibri"/>
              <a:cs typeface="Calibri"/>
              <a:sym typeface="Calibri"/>
            </a:endParaRPr>
          </a:p>
        </p:txBody>
      </p:sp>
      <p:sp>
        <p:nvSpPr>
          <p:cNvPr id="128" name="Google Shape;128;p13"/>
          <p:cNvSpPr/>
          <p:nvPr/>
        </p:nvSpPr>
        <p:spPr>
          <a:xfrm>
            <a:off x="2583352" y="2229512"/>
            <a:ext cx="1217985"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Incentivize</a:t>
            </a:r>
            <a:endParaRPr sz="1333">
              <a:solidFill>
                <a:schemeClr val="accent3"/>
              </a:solidFill>
              <a:latin typeface="Calibri"/>
              <a:ea typeface="Calibri"/>
              <a:cs typeface="Calibri"/>
              <a:sym typeface="Calibri"/>
            </a:endParaRPr>
          </a:p>
        </p:txBody>
      </p:sp>
      <p:sp>
        <p:nvSpPr>
          <p:cNvPr id="122" name="Google Shape;122;p13"/>
          <p:cNvSpPr/>
          <p:nvPr/>
        </p:nvSpPr>
        <p:spPr>
          <a:xfrm>
            <a:off x="5084022" y="1579708"/>
            <a:ext cx="2531816" cy="566322"/>
          </a:xfrm>
          <a:prstGeom prst="rect">
            <a:avLst/>
          </a:prstGeom>
          <a:solidFill>
            <a:srgbClr val="EFEFEF"/>
          </a:solid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Multi-modal </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a:t>
            </a:r>
            <a:r>
              <a:rPr lang="en" sz="1333">
                <a:latin typeface="Calibri"/>
                <a:ea typeface="Calibri"/>
                <a:cs typeface="Calibri"/>
                <a:sym typeface="Calibri"/>
              </a:rPr>
              <a:t>F</a:t>
            </a:r>
            <a:r>
              <a:rPr lang="en" sz="1333">
                <a:solidFill>
                  <a:srgbClr val="000000"/>
                </a:solidFill>
                <a:latin typeface="Calibri"/>
                <a:ea typeface="Calibri"/>
                <a:cs typeface="Calibri"/>
                <a:sym typeface="Calibri"/>
              </a:rPr>
              <a:t>eature </a:t>
            </a:r>
            <a:r>
              <a:rPr lang="en" sz="1333">
                <a:latin typeface="Calibri"/>
                <a:ea typeface="Calibri"/>
                <a:cs typeface="Calibri"/>
                <a:sym typeface="Calibri"/>
              </a:rPr>
              <a:t>E</a:t>
            </a:r>
            <a:r>
              <a:rPr lang="en" sz="1333">
                <a:solidFill>
                  <a:srgbClr val="000000"/>
                </a:solidFill>
                <a:latin typeface="Calibri"/>
                <a:ea typeface="Calibri"/>
                <a:cs typeface="Calibri"/>
                <a:sym typeface="Calibri"/>
              </a:rPr>
              <a:t>xtraction </a:t>
            </a:r>
            <a:endParaRPr sz="1333">
              <a:solidFill>
                <a:srgbClr val="000000"/>
              </a:solidFill>
              <a:latin typeface="Calibri"/>
              <a:ea typeface="Calibri"/>
              <a:cs typeface="Calibri"/>
              <a:sym typeface="Calibri"/>
            </a:endParaRPr>
          </a:p>
        </p:txBody>
      </p:sp>
      <p:grpSp>
        <p:nvGrpSpPr>
          <p:cNvPr id="125" name="Google Shape;125;p13"/>
          <p:cNvGrpSpPr/>
          <p:nvPr/>
        </p:nvGrpSpPr>
        <p:grpSpPr>
          <a:xfrm>
            <a:off x="5027705" y="2629088"/>
            <a:ext cx="2318143" cy="249024"/>
            <a:chOff x="3644225" y="1926425"/>
            <a:chExt cx="1545000" cy="170700"/>
          </a:xfrm>
        </p:grpSpPr>
        <p:sp>
          <p:nvSpPr>
            <p:cNvPr id="126" name="Google Shape;126;p13"/>
            <p:cNvSpPr/>
            <p:nvPr/>
          </p:nvSpPr>
          <p:spPr>
            <a:xfrm>
              <a:off x="3800694" y="1926425"/>
              <a:ext cx="1231800" cy="170700"/>
            </a:xfrm>
            <a:prstGeom prst="roundRect">
              <a:avLst>
                <a:gd name="adj" fmla="val 16667"/>
              </a:avLst>
            </a:prstGeom>
            <a:solidFill>
              <a:srgbClr val="F3F3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127;p13"/>
            <p:cNvSpPr/>
            <p:nvPr/>
          </p:nvSpPr>
          <p:spPr>
            <a:xfrm>
              <a:off x="3644225" y="1950425"/>
              <a:ext cx="1545000" cy="122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feature vector</a:t>
              </a:r>
              <a:endParaRPr sz="1333">
                <a:solidFill>
                  <a:srgbClr val="000000"/>
                </a:solidFill>
                <a:latin typeface="Calibri"/>
                <a:ea typeface="Calibri"/>
                <a:cs typeface="Calibri"/>
                <a:sym typeface="Calibri"/>
              </a:endParaRPr>
            </a:p>
          </p:txBody>
        </p:sp>
      </p:grpSp>
      <p:sp>
        <p:nvSpPr>
          <p:cNvPr id="75" name="Google Shape;75;p13"/>
          <p:cNvSpPr/>
          <p:nvPr/>
        </p:nvSpPr>
        <p:spPr>
          <a:xfrm>
            <a:off x="6079826" y="3138697"/>
            <a:ext cx="2318242" cy="585141"/>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333" b="1">
                <a:solidFill>
                  <a:srgbClr val="000000"/>
                </a:solidFill>
                <a:latin typeface="Calibri"/>
                <a:ea typeface="Calibri"/>
                <a:cs typeface="Calibri"/>
                <a:sym typeface="Calibri"/>
              </a:rPr>
              <a:t>Mapping of </a:t>
            </a:r>
            <a:r>
              <a:rPr lang="en" sz="1333" b="1">
                <a:latin typeface="Calibri"/>
                <a:ea typeface="Calibri"/>
                <a:cs typeface="Calibri"/>
                <a:sym typeface="Calibri"/>
              </a:rPr>
              <a:t>reaction features</a:t>
            </a:r>
            <a:r>
              <a:rPr lang="en" sz="1333" b="1">
                <a:solidFill>
                  <a:srgbClr val="000000"/>
                </a:solidFill>
                <a:latin typeface="Calibri"/>
                <a:ea typeface="Calibri"/>
                <a:cs typeface="Calibri"/>
                <a:sym typeface="Calibri"/>
              </a:rPr>
              <a:t> </a:t>
            </a:r>
            <a:r>
              <a:rPr lang="en" sz="1333" b="1">
                <a:latin typeface="Calibri"/>
                <a:ea typeface="Calibri"/>
                <a:cs typeface="Calibri"/>
                <a:sym typeface="Calibri"/>
              </a:rPr>
              <a:t>to task </a:t>
            </a:r>
            <a:r>
              <a:rPr lang="en" sz="1333" b="1">
                <a:solidFill>
                  <a:srgbClr val="000000"/>
                </a:solidFill>
                <a:latin typeface="Calibri"/>
                <a:ea typeface="Calibri"/>
                <a:cs typeface="Calibri"/>
                <a:sym typeface="Calibri"/>
              </a:rPr>
              <a:t>statistic(s)</a:t>
            </a:r>
            <a:endParaRPr sz="1333" b="1">
              <a:latin typeface="Calibri"/>
              <a:ea typeface="Calibri"/>
              <a:cs typeface="Calibri"/>
              <a:sym typeface="Calibri"/>
            </a:endParaRPr>
          </a:p>
        </p:txBody>
      </p:sp>
      <p:pic>
        <p:nvPicPr>
          <p:cNvPr id="129" name="Google Shape;70;p13"/>
          <p:cNvPicPr preferRelativeResize="0"/>
          <p:nvPr/>
        </p:nvPicPr>
        <p:blipFill>
          <a:blip r:embed="rId5">
            <a:alphaModFix/>
          </a:blip>
          <a:stretch>
            <a:fillRect/>
          </a:stretch>
        </p:blipFill>
        <p:spPr>
          <a:xfrm>
            <a:off x="10150291" y="2924269"/>
            <a:ext cx="664903" cy="664873"/>
          </a:xfrm>
          <a:prstGeom prst="rect">
            <a:avLst/>
          </a:prstGeom>
          <a:noFill/>
          <a:ln>
            <a:noFill/>
          </a:ln>
        </p:spPr>
      </p:pic>
      <p:grpSp>
        <p:nvGrpSpPr>
          <p:cNvPr id="130" name="Google Shape;113;p13"/>
          <p:cNvGrpSpPr/>
          <p:nvPr/>
        </p:nvGrpSpPr>
        <p:grpSpPr>
          <a:xfrm>
            <a:off x="9716558" y="4223569"/>
            <a:ext cx="885807" cy="885808"/>
            <a:chOff x="974775" y="3173750"/>
            <a:chExt cx="607200" cy="607200"/>
          </a:xfrm>
        </p:grpSpPr>
        <p:pic>
          <p:nvPicPr>
            <p:cNvPr id="131" name="Google Shape;114;p13"/>
            <p:cNvPicPr preferRelativeResize="0"/>
            <p:nvPr/>
          </p:nvPicPr>
          <p:blipFill>
            <a:blip r:embed="rId7">
              <a:alphaModFix/>
            </a:blip>
            <a:stretch>
              <a:fillRect/>
            </a:stretch>
          </p:blipFill>
          <p:spPr>
            <a:xfrm>
              <a:off x="974775" y="3173750"/>
              <a:ext cx="607200" cy="607200"/>
            </a:xfrm>
            <a:prstGeom prst="rect">
              <a:avLst/>
            </a:prstGeom>
            <a:noFill/>
            <a:ln>
              <a:noFill/>
            </a:ln>
          </p:spPr>
        </p:pic>
        <p:pic>
          <p:nvPicPr>
            <p:cNvPr id="132" name="Google Shape;115;p13"/>
            <p:cNvPicPr preferRelativeResize="0"/>
            <p:nvPr/>
          </p:nvPicPr>
          <p:blipFill rotWithShape="1">
            <a:blip r:embed="rId8">
              <a:alphaModFix/>
            </a:blip>
            <a:srcRect l="38786" t="9514" r="38902" b="81601"/>
            <a:stretch/>
          </p:blipFill>
          <p:spPr>
            <a:xfrm>
              <a:off x="1203975" y="3243900"/>
              <a:ext cx="148800" cy="59250"/>
            </a:xfrm>
            <a:prstGeom prst="rect">
              <a:avLst/>
            </a:prstGeom>
            <a:noFill/>
            <a:ln>
              <a:noFill/>
            </a:ln>
          </p:spPr>
        </p:pic>
      </p:grpSp>
      <p:sp>
        <p:nvSpPr>
          <p:cNvPr id="98" name="Google Shape;91;p13">
            <a:extLst>
              <a:ext uri="{FF2B5EF4-FFF2-40B4-BE49-F238E27FC236}">
                <a16:creationId xmlns:a16="http://schemas.microsoft.com/office/drawing/2014/main" id="{881C4EC4-DD7A-164D-876F-0DFB2CA55F8D}"/>
              </a:ext>
            </a:extLst>
          </p:cNvPr>
          <p:cNvSpPr/>
          <p:nvPr/>
        </p:nvSpPr>
        <p:spPr>
          <a:xfrm>
            <a:off x="10299653" y="4314960"/>
            <a:ext cx="973338" cy="7943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latin typeface="Calibri"/>
                <a:ea typeface="Calibri"/>
                <a:cs typeface="Calibri"/>
                <a:sym typeface="Calibri"/>
              </a:rPr>
              <a:t>Agent</a:t>
            </a:r>
            <a:endParaRPr sz="1333" dirty="0">
              <a:latin typeface="Calibri"/>
              <a:ea typeface="Calibri"/>
              <a:cs typeface="Calibri"/>
              <a:sym typeface="Calibri"/>
            </a:endParaRPr>
          </a:p>
        </p:txBody>
      </p:sp>
    </p:spTree>
    <p:extLst>
      <p:ext uri="{BB962C8B-B14F-4D97-AF65-F5344CB8AC3E}">
        <p14:creationId xmlns:p14="http://schemas.microsoft.com/office/powerpoint/2010/main" val="24876438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68" name="Google Shape;68;p13"/>
          <p:cNvSpPr/>
          <p:nvPr/>
        </p:nvSpPr>
        <p:spPr>
          <a:xfrm>
            <a:off x="1488141" y="2749175"/>
            <a:ext cx="872893" cy="202628"/>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Display</a:t>
            </a:r>
            <a:endParaRPr sz="1333" dirty="0">
              <a:solidFill>
                <a:schemeClr val="accent3"/>
              </a:solidFill>
              <a:latin typeface="Calibri"/>
              <a:ea typeface="Calibri"/>
              <a:cs typeface="Calibri"/>
              <a:sym typeface="Calibri"/>
            </a:endParaRPr>
          </a:p>
        </p:txBody>
      </p:sp>
      <p:cxnSp>
        <p:nvCxnSpPr>
          <p:cNvPr id="69" name="Google Shape;69;p13"/>
          <p:cNvCxnSpPr>
            <a:stCxn id="70" idx="0"/>
          </p:cNvCxnSpPr>
          <p:nvPr/>
        </p:nvCxnSpPr>
        <p:spPr>
          <a:xfrm rot="10800000">
            <a:off x="1503592" y="2656638"/>
            <a:ext cx="0" cy="373317"/>
          </a:xfrm>
          <a:prstGeom prst="straightConnector1">
            <a:avLst/>
          </a:prstGeom>
          <a:noFill/>
          <a:ln w="19050" cap="flat" cmpd="sng">
            <a:solidFill>
              <a:schemeClr val="accent3"/>
            </a:solidFill>
            <a:prstDash val="solid"/>
            <a:miter lim="800000"/>
            <a:headEnd type="none" w="sm" len="sm"/>
            <a:tailEnd type="triangle" w="med" len="med"/>
          </a:ln>
        </p:spPr>
      </p:cxnSp>
      <p:sp>
        <p:nvSpPr>
          <p:cNvPr id="54" name="Google Shape;54;p13"/>
          <p:cNvSpPr/>
          <p:nvPr/>
        </p:nvSpPr>
        <p:spPr>
          <a:xfrm>
            <a:off x="6440050" y="932931"/>
            <a:ext cx="5040437"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000000"/>
              </a:solidFill>
              <a:latin typeface="Arial"/>
              <a:ea typeface="Arial"/>
              <a:cs typeface="Arial"/>
              <a:sym typeface="Arial"/>
            </a:endParaRPr>
          </a:p>
        </p:txBody>
      </p:sp>
      <p:sp>
        <p:nvSpPr>
          <p:cNvPr id="56" name="Google Shape;56;p13"/>
          <p:cNvSpPr/>
          <p:nvPr/>
        </p:nvSpPr>
        <p:spPr>
          <a:xfrm>
            <a:off x="9569407" y="2856485"/>
            <a:ext cx="1716033" cy="2410149"/>
          </a:xfrm>
          <a:prstGeom prst="roundRect">
            <a:avLst>
              <a:gd name="adj" fmla="val 10819"/>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 name="Google Shape;58;p13"/>
          <p:cNvSpPr/>
          <p:nvPr/>
        </p:nvSpPr>
        <p:spPr>
          <a:xfrm>
            <a:off x="164523" y="977416"/>
            <a:ext cx="6663688" cy="461285"/>
          </a:xfrm>
          <a:prstGeom prst="rect">
            <a:avLst/>
          </a:prstGeom>
          <a:noFill/>
          <a:ln>
            <a:noFill/>
          </a:ln>
        </p:spPr>
        <p:txBody>
          <a:bodyPr spcFirstLastPara="1" wrap="square" lIns="121900" tIns="60933" rIns="121900" bIns="60933" anchor="t" anchorCtr="0">
            <a:noAutofit/>
          </a:bodyPr>
          <a:lstStyle/>
          <a:p>
            <a:pPr algn="ctr"/>
            <a:r>
              <a:rPr lang="en" sz="1333" b="1" dirty="0">
                <a:solidFill>
                  <a:schemeClr val="accent3"/>
                </a:solidFill>
                <a:latin typeface="Calibri"/>
                <a:ea typeface="Calibri"/>
                <a:cs typeface="Calibri"/>
                <a:sym typeface="Calibri"/>
              </a:rPr>
              <a:t>1.</a:t>
            </a:r>
            <a:r>
              <a:rPr lang="en" sz="1333" dirty="0">
                <a:solidFill>
                  <a:schemeClr val="accent3"/>
                </a:solidFill>
                <a:latin typeface="Calibri"/>
                <a:ea typeface="Calibri"/>
                <a:cs typeface="Calibri"/>
                <a:sym typeface="Calibri"/>
              </a:rPr>
              <a:t> Learning a mapping from implicit human feedback to task statistics</a:t>
            </a:r>
            <a:endParaRPr sz="1333" dirty="0">
              <a:solidFill>
                <a:schemeClr val="accent3"/>
              </a:solidFill>
              <a:latin typeface="Calibri"/>
              <a:ea typeface="Calibri"/>
              <a:cs typeface="Calibri"/>
              <a:sym typeface="Calibri"/>
            </a:endParaRPr>
          </a:p>
        </p:txBody>
      </p:sp>
      <p:sp>
        <p:nvSpPr>
          <p:cNvPr id="74" name="Google Shape;74;p13"/>
          <p:cNvSpPr/>
          <p:nvPr/>
        </p:nvSpPr>
        <p:spPr>
          <a:xfrm>
            <a:off x="5892971" y="995688"/>
            <a:ext cx="6127126" cy="461285"/>
          </a:xfrm>
          <a:prstGeom prst="rect">
            <a:avLst/>
          </a:prstGeom>
          <a:noFill/>
          <a:ln>
            <a:noFill/>
          </a:ln>
        </p:spPr>
        <p:txBody>
          <a:bodyPr spcFirstLastPara="1" wrap="square" lIns="121900" tIns="60933" rIns="121900" bIns="60933" anchor="t" anchorCtr="0">
            <a:noAutofit/>
          </a:bodyPr>
          <a:lstStyle/>
          <a:p>
            <a:pPr algn="ctr"/>
            <a:r>
              <a:rPr lang="en" sz="1333" b="1">
                <a:solidFill>
                  <a:srgbClr val="000000"/>
                </a:solidFill>
                <a:latin typeface="Calibri"/>
                <a:ea typeface="Calibri"/>
                <a:cs typeface="Calibri"/>
                <a:sym typeface="Calibri"/>
              </a:rPr>
              <a:t>2.</a:t>
            </a:r>
            <a:r>
              <a:rPr lang="en" sz="1333">
                <a:solidFill>
                  <a:srgbClr val="000000"/>
                </a:solidFill>
                <a:latin typeface="Calibri"/>
                <a:ea typeface="Calibri"/>
                <a:cs typeface="Calibri"/>
                <a:sym typeface="Calibri"/>
              </a:rPr>
              <a:t> Learning a new task from implicit human feedback</a:t>
            </a:r>
            <a:endParaRPr sz="1333">
              <a:latin typeface="Calibri"/>
              <a:ea typeface="Calibri"/>
              <a:cs typeface="Calibri"/>
              <a:sym typeface="Calibri"/>
            </a:endParaRPr>
          </a:p>
        </p:txBody>
      </p:sp>
      <p:sp>
        <p:nvSpPr>
          <p:cNvPr id="76" name="Google Shape;76;p13"/>
          <p:cNvSpPr/>
          <p:nvPr/>
        </p:nvSpPr>
        <p:spPr>
          <a:xfrm>
            <a:off x="6427176" y="4096571"/>
            <a:ext cx="1791747" cy="526058"/>
          </a:xfrm>
          <a:prstGeom prst="rect">
            <a:avLst/>
          </a:prstGeom>
          <a:noFill/>
          <a:ln>
            <a:noFill/>
          </a:ln>
        </p:spPr>
        <p:txBody>
          <a:bodyPr spcFirstLastPara="1" wrap="square" lIns="121900" tIns="60933" rIns="121900" bIns="60933" anchor="ctr" anchorCtr="0">
            <a:noAutofit/>
          </a:bodyPr>
          <a:lstStyle/>
          <a:p>
            <a:pPr>
              <a:buClr>
                <a:srgbClr val="000000"/>
              </a:buClr>
              <a:buSzPts val="1100"/>
            </a:pPr>
            <a:r>
              <a:rPr lang="en" sz="1333">
                <a:latin typeface="Calibri"/>
                <a:ea typeface="Calibri"/>
                <a:cs typeface="Calibri"/>
                <a:sym typeface="Calibri"/>
              </a:rPr>
              <a:t>Task </a:t>
            </a:r>
            <a:r>
              <a:rPr lang="en" sz="1333">
                <a:solidFill>
                  <a:srgbClr val="000000"/>
                </a:solidFill>
                <a:latin typeface="Calibri"/>
                <a:ea typeface="Calibri"/>
                <a:cs typeface="Calibri"/>
                <a:sym typeface="Calibri"/>
              </a:rPr>
              <a:t>statistic(s)</a:t>
            </a:r>
            <a:endParaRPr sz="1333">
              <a:solidFill>
                <a:srgbClr val="000000"/>
              </a:solidFill>
              <a:latin typeface="Calibri"/>
              <a:ea typeface="Calibri"/>
              <a:cs typeface="Calibri"/>
              <a:sym typeface="Calibri"/>
            </a:endParaRPr>
          </a:p>
        </p:txBody>
      </p:sp>
      <p:sp>
        <p:nvSpPr>
          <p:cNvPr id="77" name="Google Shape;77;p13"/>
          <p:cNvSpPr/>
          <p:nvPr/>
        </p:nvSpPr>
        <p:spPr>
          <a:xfrm>
            <a:off x="8349251" y="2848983"/>
            <a:ext cx="1303327" cy="461285"/>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State,</a:t>
            </a:r>
            <a:r>
              <a:rPr lang="en" sz="1333">
                <a:latin typeface="Calibri"/>
                <a:ea typeface="Calibri"/>
                <a:cs typeface="Calibri"/>
                <a:sym typeface="Calibri"/>
              </a:rPr>
              <a:t> A</a:t>
            </a:r>
            <a:r>
              <a:rPr lang="en" sz="1333">
                <a:solidFill>
                  <a:srgbClr val="000000"/>
                </a:solidFill>
                <a:latin typeface="Calibri"/>
                <a:ea typeface="Calibri"/>
                <a:cs typeface="Calibri"/>
                <a:sym typeface="Calibri"/>
              </a:rPr>
              <a:t>ction</a:t>
            </a:r>
            <a:endParaRPr sz="1333">
              <a:solidFill>
                <a:srgbClr val="000000"/>
              </a:solidFill>
              <a:latin typeface="Calibri"/>
              <a:ea typeface="Calibri"/>
              <a:cs typeface="Calibri"/>
              <a:sym typeface="Calibri"/>
            </a:endParaRPr>
          </a:p>
        </p:txBody>
      </p:sp>
      <p:sp>
        <p:nvSpPr>
          <p:cNvPr id="78" name="Google Shape;78;p13"/>
          <p:cNvSpPr/>
          <p:nvPr/>
        </p:nvSpPr>
        <p:spPr>
          <a:xfrm>
            <a:off x="7881402" y="3925523"/>
            <a:ext cx="1431122" cy="585141"/>
          </a:xfrm>
          <a:prstGeom prst="rect">
            <a:avLst/>
          </a:prstGeom>
          <a:no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Assembler of </a:t>
            </a:r>
            <a:r>
              <a:rPr lang="en" sz="1333">
                <a:latin typeface="Calibri"/>
                <a:ea typeface="Calibri"/>
                <a:cs typeface="Calibri"/>
                <a:sym typeface="Calibri"/>
              </a:rPr>
              <a:t>T</a:t>
            </a:r>
            <a:r>
              <a:rPr lang="en" sz="1333">
                <a:solidFill>
                  <a:srgbClr val="000000"/>
                </a:solidFill>
                <a:latin typeface="Calibri"/>
                <a:ea typeface="Calibri"/>
                <a:cs typeface="Calibri"/>
                <a:sym typeface="Calibri"/>
              </a:rPr>
              <a:t>ask</a:t>
            </a:r>
            <a:r>
              <a:rPr lang="en" sz="1333">
                <a:latin typeface="Calibri"/>
                <a:ea typeface="Calibri"/>
                <a:cs typeface="Calibri"/>
                <a:sym typeface="Calibri"/>
              </a:rPr>
              <a:t>/B</a:t>
            </a:r>
            <a:r>
              <a:rPr lang="en" sz="1333">
                <a:solidFill>
                  <a:srgbClr val="000000"/>
                </a:solidFill>
                <a:latin typeface="Calibri"/>
                <a:ea typeface="Calibri"/>
                <a:cs typeface="Calibri"/>
                <a:sym typeface="Calibri"/>
              </a:rPr>
              <a:t>ehavior </a:t>
            </a:r>
            <a:endParaRPr sz="1333">
              <a:solidFill>
                <a:srgbClr val="000000"/>
              </a:solidFill>
              <a:latin typeface="Calibri"/>
              <a:ea typeface="Calibri"/>
              <a:cs typeface="Calibri"/>
              <a:sym typeface="Calibri"/>
            </a:endParaRPr>
          </a:p>
        </p:txBody>
      </p:sp>
      <p:sp>
        <p:nvSpPr>
          <p:cNvPr id="79" name="Google Shape;79;p13"/>
          <p:cNvSpPr/>
          <p:nvPr/>
        </p:nvSpPr>
        <p:spPr>
          <a:xfrm>
            <a:off x="7505222" y="4625729"/>
            <a:ext cx="1716033" cy="526058"/>
          </a:xfrm>
          <a:prstGeom prst="rect">
            <a:avLst/>
          </a:prstGeom>
          <a:noFill/>
          <a:ln>
            <a:noFill/>
          </a:ln>
        </p:spPr>
        <p:txBody>
          <a:bodyPr spcFirstLastPara="1" wrap="square" lIns="121900" tIns="60933" rIns="121900" bIns="60933" anchor="ctr" anchorCtr="0">
            <a:noAutofit/>
          </a:bodyPr>
          <a:lstStyle/>
          <a:p>
            <a:pPr>
              <a:buClr>
                <a:srgbClr val="000000"/>
              </a:buClr>
              <a:buSzPts val="1100"/>
            </a:pPr>
            <a:r>
              <a:rPr lang="en" sz="1333">
                <a:latin typeface="Calibri"/>
                <a:ea typeface="Calibri"/>
                <a:cs typeface="Calibri"/>
                <a:sym typeface="Calibri"/>
              </a:rPr>
              <a:t>T</a:t>
            </a:r>
            <a:r>
              <a:rPr lang="en" sz="1333">
                <a:solidFill>
                  <a:srgbClr val="000000"/>
                </a:solidFill>
                <a:latin typeface="Calibri"/>
                <a:ea typeface="Calibri"/>
                <a:cs typeface="Calibri"/>
                <a:sym typeface="Calibri"/>
              </a:rPr>
              <a:t>ask</a:t>
            </a:r>
            <a:r>
              <a:rPr lang="en" sz="1333">
                <a:latin typeface="Calibri"/>
                <a:ea typeface="Calibri"/>
                <a:cs typeface="Calibri"/>
                <a:sym typeface="Calibri"/>
              </a:rPr>
              <a:t>/P</a:t>
            </a:r>
            <a:r>
              <a:rPr lang="en" sz="1333">
                <a:solidFill>
                  <a:srgbClr val="000000"/>
                </a:solidFill>
                <a:latin typeface="Calibri"/>
                <a:ea typeface="Calibri"/>
                <a:cs typeface="Calibri"/>
                <a:sym typeface="Calibri"/>
              </a:rPr>
              <a:t>olicy </a:t>
            </a:r>
            <a:r>
              <a:rPr lang="en" sz="1333">
                <a:solidFill>
                  <a:schemeClr val="dk1"/>
                </a:solidFill>
                <a:latin typeface="Calibri"/>
                <a:ea typeface="Calibri"/>
                <a:cs typeface="Calibri"/>
                <a:sym typeface="Calibri"/>
              </a:rPr>
              <a:t>Description</a:t>
            </a:r>
            <a:endParaRPr sz="1333">
              <a:latin typeface="Calibri"/>
              <a:ea typeface="Calibri"/>
              <a:cs typeface="Calibri"/>
              <a:sym typeface="Calibri"/>
            </a:endParaRPr>
          </a:p>
        </p:txBody>
      </p:sp>
      <p:cxnSp>
        <p:nvCxnSpPr>
          <p:cNvPr id="80" name="Google Shape;80;p13"/>
          <p:cNvCxnSpPr/>
          <p:nvPr/>
        </p:nvCxnSpPr>
        <p:spPr>
          <a:xfrm rot="10800000">
            <a:off x="7903376" y="1996863"/>
            <a:ext cx="1499833" cy="0"/>
          </a:xfrm>
          <a:prstGeom prst="straightConnector1">
            <a:avLst/>
          </a:prstGeom>
          <a:noFill/>
          <a:ln w="19050" cap="flat" cmpd="sng">
            <a:solidFill>
              <a:srgbClr val="000000"/>
            </a:solidFill>
            <a:prstDash val="solid"/>
            <a:miter lim="800000"/>
            <a:headEnd type="diamond" w="sm" len="sm"/>
            <a:tailEnd type="triangle" w="med" len="med"/>
          </a:ln>
        </p:spPr>
      </p:cxnSp>
      <p:sp>
        <p:nvSpPr>
          <p:cNvPr id="81" name="Google Shape;81;p13"/>
          <p:cNvSpPr/>
          <p:nvPr/>
        </p:nvSpPr>
        <p:spPr>
          <a:xfrm>
            <a:off x="9251766" y="2530358"/>
            <a:ext cx="838103" cy="249024"/>
          </a:xfrm>
          <a:prstGeom prst="rect">
            <a:avLst/>
          </a:prstGeom>
          <a:solidFill>
            <a:srgbClr val="FFFFFF"/>
          </a:solid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Display</a:t>
            </a:r>
            <a:endParaRPr sz="1333">
              <a:solidFill>
                <a:srgbClr val="000000"/>
              </a:solidFill>
              <a:latin typeface="Calibri"/>
              <a:ea typeface="Calibri"/>
              <a:cs typeface="Calibri"/>
              <a:sym typeface="Calibri"/>
            </a:endParaRPr>
          </a:p>
        </p:txBody>
      </p:sp>
      <p:cxnSp>
        <p:nvCxnSpPr>
          <p:cNvPr id="82" name="Google Shape;82;p13"/>
          <p:cNvCxnSpPr/>
          <p:nvPr/>
        </p:nvCxnSpPr>
        <p:spPr>
          <a:xfrm rot="10800000">
            <a:off x="10077776" y="2475691"/>
            <a:ext cx="0" cy="391261"/>
          </a:xfrm>
          <a:prstGeom prst="straightConnector1">
            <a:avLst/>
          </a:prstGeom>
          <a:noFill/>
          <a:ln w="19050" cap="flat" cmpd="sng">
            <a:solidFill>
              <a:srgbClr val="000000"/>
            </a:solidFill>
            <a:prstDash val="solid"/>
            <a:miter lim="800000"/>
            <a:headEnd type="none" w="sm" len="sm"/>
            <a:tailEnd type="triangle" w="med" len="med"/>
          </a:ln>
        </p:spPr>
      </p:cxnSp>
      <p:sp>
        <p:nvSpPr>
          <p:cNvPr id="83" name="Google Shape;83;p13"/>
          <p:cNvSpPr/>
          <p:nvPr/>
        </p:nvSpPr>
        <p:spPr>
          <a:xfrm>
            <a:off x="10089885" y="2047685"/>
            <a:ext cx="1214922" cy="37331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Human</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Observer</a:t>
            </a:r>
            <a:endParaRPr sz="1333">
              <a:latin typeface="Calibri"/>
              <a:ea typeface="Calibri"/>
              <a:cs typeface="Calibri"/>
              <a:sym typeface="Calibri"/>
            </a:endParaRPr>
          </a:p>
        </p:txBody>
      </p:sp>
      <p:grpSp>
        <p:nvGrpSpPr>
          <p:cNvPr id="84" name="Google Shape;84;p13"/>
          <p:cNvGrpSpPr/>
          <p:nvPr/>
        </p:nvGrpSpPr>
        <p:grpSpPr>
          <a:xfrm>
            <a:off x="9732200" y="1323310"/>
            <a:ext cx="691180" cy="1214917"/>
            <a:chOff x="7753800" y="1164375"/>
            <a:chExt cx="390850" cy="781675"/>
          </a:xfrm>
        </p:grpSpPr>
        <p:pic>
          <p:nvPicPr>
            <p:cNvPr id="85" name="Google Shape;85;p13"/>
            <p:cNvPicPr preferRelativeResize="0"/>
            <p:nvPr/>
          </p:nvPicPr>
          <p:blipFill rotWithShape="1">
            <a:blip r:embed="rId3">
              <a:alphaModFix/>
            </a:blip>
            <a:srcRect l="27089" t="45322" r="26149"/>
            <a:stretch/>
          </p:blipFill>
          <p:spPr>
            <a:xfrm>
              <a:off x="7755225" y="1490700"/>
              <a:ext cx="389425" cy="455350"/>
            </a:xfrm>
            <a:prstGeom prst="rect">
              <a:avLst/>
            </a:prstGeom>
            <a:noFill/>
            <a:ln>
              <a:noFill/>
            </a:ln>
          </p:spPr>
        </p:pic>
        <p:pic>
          <p:nvPicPr>
            <p:cNvPr id="86" name="Google Shape;86;p13"/>
            <p:cNvPicPr preferRelativeResize="0"/>
            <p:nvPr/>
          </p:nvPicPr>
          <p:blipFill rotWithShape="1">
            <a:blip r:embed="rId4">
              <a:alphaModFix/>
            </a:blip>
            <a:srcRect b="16107"/>
            <a:stretch/>
          </p:blipFill>
          <p:spPr>
            <a:xfrm>
              <a:off x="7753800" y="1164375"/>
              <a:ext cx="389425" cy="340425"/>
            </a:xfrm>
            <a:prstGeom prst="rect">
              <a:avLst/>
            </a:prstGeom>
            <a:noFill/>
            <a:ln>
              <a:noFill/>
            </a:ln>
          </p:spPr>
        </p:pic>
      </p:grpSp>
      <p:grpSp>
        <p:nvGrpSpPr>
          <p:cNvPr id="93" name="Google Shape;93;p13"/>
          <p:cNvGrpSpPr/>
          <p:nvPr/>
        </p:nvGrpSpPr>
        <p:grpSpPr>
          <a:xfrm>
            <a:off x="9495363" y="3719303"/>
            <a:ext cx="1953408" cy="585141"/>
            <a:chOff x="373269" y="3270292"/>
            <a:chExt cx="1339015" cy="401100"/>
          </a:xfrm>
        </p:grpSpPr>
        <p:sp>
          <p:nvSpPr>
            <p:cNvPr id="94" name="Google Shape;94;p13"/>
            <p:cNvSpPr/>
            <p:nvPr/>
          </p:nvSpPr>
          <p:spPr>
            <a:xfrm>
              <a:off x="373269" y="32702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CE591D"/>
                  </a:solidFill>
                  <a:latin typeface="Calibri"/>
                  <a:ea typeface="Calibri"/>
                  <a:cs typeface="Calibri"/>
                  <a:sym typeface="Calibri"/>
                </a:rPr>
                <a:t>State</a:t>
              </a:r>
              <a:endParaRPr sz="1333" dirty="0">
                <a:solidFill>
                  <a:srgbClr val="CE591D"/>
                </a:solidFill>
                <a:latin typeface="Calibri"/>
                <a:ea typeface="Calibri"/>
                <a:cs typeface="Calibri"/>
                <a:sym typeface="Calibri"/>
              </a:endParaRPr>
            </a:p>
          </p:txBody>
        </p:sp>
        <p:sp>
          <p:nvSpPr>
            <p:cNvPr id="95" name="Google Shape;95;p13"/>
            <p:cNvSpPr/>
            <p:nvPr/>
          </p:nvSpPr>
          <p:spPr>
            <a:xfrm>
              <a:off x="1018083" y="3422692"/>
              <a:ext cx="694200" cy="248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CE591D"/>
                  </a:solidFill>
                  <a:latin typeface="Calibri"/>
                  <a:ea typeface="Calibri"/>
                  <a:cs typeface="Calibri"/>
                  <a:sym typeface="Calibri"/>
                </a:rPr>
                <a:t>Action</a:t>
              </a:r>
              <a:endParaRPr sz="1333">
                <a:solidFill>
                  <a:srgbClr val="CE591D"/>
                </a:solidFill>
                <a:latin typeface="Calibri"/>
                <a:ea typeface="Calibri"/>
                <a:cs typeface="Calibri"/>
                <a:sym typeface="Calibri"/>
              </a:endParaRPr>
            </a:p>
          </p:txBody>
        </p:sp>
        <p:cxnSp>
          <p:nvCxnSpPr>
            <p:cNvPr id="96" name="Google Shape;96;p13"/>
            <p:cNvCxnSpPr/>
            <p:nvPr/>
          </p:nvCxnSpPr>
          <p:spPr>
            <a:xfrm>
              <a:off x="897375" y="3317612"/>
              <a:ext cx="0" cy="308100"/>
            </a:xfrm>
            <a:prstGeom prst="straightConnector1">
              <a:avLst/>
            </a:prstGeom>
            <a:noFill/>
            <a:ln w="19050" cap="flat" cmpd="sng">
              <a:solidFill>
                <a:srgbClr val="CE591D"/>
              </a:solidFill>
              <a:prstDash val="solid"/>
              <a:miter lim="800000"/>
              <a:headEnd type="none" w="sm" len="sm"/>
              <a:tailEnd type="triangle" w="med" len="med"/>
            </a:ln>
          </p:spPr>
        </p:cxnSp>
        <p:cxnSp>
          <p:nvCxnSpPr>
            <p:cNvPr id="97" name="Google Shape;97;p13"/>
            <p:cNvCxnSpPr/>
            <p:nvPr/>
          </p:nvCxnSpPr>
          <p:spPr>
            <a:xfrm rot="10800000">
              <a:off x="1151950" y="3319700"/>
              <a:ext cx="0" cy="303900"/>
            </a:xfrm>
            <a:prstGeom prst="straightConnector1">
              <a:avLst/>
            </a:prstGeom>
            <a:noFill/>
            <a:ln w="19050" cap="flat" cmpd="sng">
              <a:solidFill>
                <a:srgbClr val="CE591D"/>
              </a:solidFill>
              <a:prstDash val="solid"/>
              <a:miter lim="800000"/>
              <a:headEnd type="none" w="sm" len="sm"/>
              <a:tailEnd type="triangle" w="med" len="med"/>
            </a:ln>
          </p:spPr>
        </p:cxnSp>
      </p:grpSp>
      <p:pic>
        <p:nvPicPr>
          <p:cNvPr id="98" name="Google Shape;98;p13"/>
          <p:cNvPicPr preferRelativeResize="0"/>
          <p:nvPr/>
        </p:nvPicPr>
        <p:blipFill>
          <a:blip r:embed="rId5">
            <a:alphaModFix/>
            <a:duotone>
              <a:schemeClr val="accent2">
                <a:shade val="45000"/>
                <a:satMod val="135000"/>
              </a:schemeClr>
              <a:prstClr val="white"/>
            </a:duotone>
          </a:blip>
          <a:stretch>
            <a:fillRect/>
          </a:stretch>
        </p:blipFill>
        <p:spPr>
          <a:xfrm>
            <a:off x="10118693" y="2927952"/>
            <a:ext cx="585141" cy="585141"/>
          </a:xfrm>
          <a:prstGeom prst="rect">
            <a:avLst/>
          </a:prstGeom>
          <a:noFill/>
          <a:ln>
            <a:noFill/>
          </a:ln>
        </p:spPr>
      </p:pic>
      <p:sp>
        <p:nvSpPr>
          <p:cNvPr id="99" name="Google Shape;99;p13"/>
          <p:cNvSpPr/>
          <p:nvPr/>
        </p:nvSpPr>
        <p:spPr>
          <a:xfrm>
            <a:off x="9658676" y="3386005"/>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CE591D"/>
                </a:solidFill>
                <a:latin typeface="Calibri"/>
                <a:ea typeface="Calibri"/>
                <a:cs typeface="Calibri"/>
                <a:sym typeface="Calibri"/>
              </a:rPr>
              <a:t>Environment</a:t>
            </a:r>
            <a:endParaRPr sz="1333" dirty="0">
              <a:solidFill>
                <a:srgbClr val="CE591D"/>
              </a:solidFill>
              <a:latin typeface="Calibri"/>
              <a:ea typeface="Calibri"/>
              <a:cs typeface="Calibri"/>
              <a:sym typeface="Calibri"/>
            </a:endParaRPr>
          </a:p>
        </p:txBody>
      </p:sp>
      <p:cxnSp>
        <p:nvCxnSpPr>
          <p:cNvPr id="104" name="Google Shape;104;p13"/>
          <p:cNvCxnSpPr/>
          <p:nvPr/>
        </p:nvCxnSpPr>
        <p:spPr>
          <a:xfrm>
            <a:off x="7268817" y="2130274"/>
            <a:ext cx="0" cy="999597"/>
          </a:xfrm>
          <a:prstGeom prst="straightConnector1">
            <a:avLst/>
          </a:prstGeom>
          <a:noFill/>
          <a:ln w="19050" cap="flat" cmpd="sng">
            <a:solidFill>
              <a:srgbClr val="000000"/>
            </a:solidFill>
            <a:prstDash val="solid"/>
            <a:round/>
            <a:headEnd type="none" w="med" len="med"/>
            <a:tailEnd type="triangle" w="med" len="med"/>
          </a:ln>
        </p:spPr>
      </p:cxnSp>
      <p:cxnSp>
        <p:nvCxnSpPr>
          <p:cNvPr id="105" name="Google Shape;105;p13"/>
          <p:cNvCxnSpPr/>
          <p:nvPr/>
        </p:nvCxnSpPr>
        <p:spPr>
          <a:xfrm rot="5400000">
            <a:off x="8901569" y="3253727"/>
            <a:ext cx="672233" cy="665231"/>
          </a:xfrm>
          <a:prstGeom prst="bentConnector3">
            <a:avLst>
              <a:gd name="adj1" fmla="val 1194"/>
            </a:avLst>
          </a:prstGeom>
          <a:noFill/>
          <a:ln w="19050" cap="flat" cmpd="sng">
            <a:solidFill>
              <a:srgbClr val="000000"/>
            </a:solidFill>
            <a:prstDash val="solid"/>
            <a:round/>
            <a:headEnd type="none" w="med" len="med"/>
            <a:tailEnd type="triangle" w="med" len="med"/>
          </a:ln>
        </p:spPr>
      </p:cxnSp>
      <p:pic>
        <p:nvPicPr>
          <p:cNvPr id="112" name="Google Shape;112;p13"/>
          <p:cNvPicPr preferRelativeResize="0"/>
          <p:nvPr/>
        </p:nvPicPr>
        <p:blipFill>
          <a:blip r:embed="rId6">
            <a:alphaModFix/>
            <a:duotone>
              <a:schemeClr val="accent2">
                <a:shade val="45000"/>
                <a:satMod val="135000"/>
              </a:schemeClr>
              <a:prstClr val="white"/>
            </a:duotone>
          </a:blip>
          <a:stretch>
            <a:fillRect/>
          </a:stretch>
        </p:blipFill>
        <p:spPr>
          <a:xfrm>
            <a:off x="9621050" y="4225679"/>
            <a:ext cx="972900" cy="972900"/>
          </a:xfrm>
          <a:prstGeom prst="rect">
            <a:avLst/>
          </a:prstGeom>
          <a:noFill/>
          <a:ln>
            <a:noFill/>
          </a:ln>
        </p:spPr>
      </p:pic>
      <p:cxnSp>
        <p:nvCxnSpPr>
          <p:cNvPr id="116" name="Google Shape;116;p13"/>
          <p:cNvCxnSpPr>
            <a:stCxn id="78" idx="2"/>
          </p:cNvCxnSpPr>
          <p:nvPr/>
        </p:nvCxnSpPr>
        <p:spPr>
          <a:xfrm rot="16200000" flipH="1">
            <a:off x="8803316" y="4304311"/>
            <a:ext cx="566322" cy="979027"/>
          </a:xfrm>
          <a:prstGeom prst="bentConnector2">
            <a:avLst/>
          </a:prstGeom>
          <a:noFill/>
          <a:ln w="19050" cap="flat" cmpd="sng">
            <a:solidFill>
              <a:srgbClr val="000000"/>
            </a:solidFill>
            <a:prstDash val="solid"/>
            <a:round/>
            <a:headEnd type="none" w="med" len="med"/>
            <a:tailEnd type="triangle" w="med" len="med"/>
          </a:ln>
        </p:spPr>
      </p:cxnSp>
      <p:cxnSp>
        <p:nvCxnSpPr>
          <p:cNvPr id="117" name="Google Shape;117;p13"/>
          <p:cNvCxnSpPr>
            <a:stCxn id="75" idx="2"/>
            <a:endCxn id="78" idx="1"/>
          </p:cNvCxnSpPr>
          <p:nvPr/>
        </p:nvCxnSpPr>
        <p:spPr>
          <a:xfrm rot="16200000" flipH="1">
            <a:off x="7313129" y="3649655"/>
            <a:ext cx="494109" cy="642473"/>
          </a:xfrm>
          <a:prstGeom prst="bentConnector2">
            <a:avLst/>
          </a:prstGeom>
          <a:noFill/>
          <a:ln w="19050" cap="flat" cmpd="sng">
            <a:solidFill>
              <a:srgbClr val="000000"/>
            </a:solidFill>
            <a:prstDash val="solid"/>
            <a:round/>
            <a:headEnd type="none" w="med" len="med"/>
            <a:tailEnd type="triangle" w="med" len="med"/>
          </a:ln>
        </p:spPr>
      </p:cxnSp>
      <p:cxnSp>
        <p:nvCxnSpPr>
          <p:cNvPr id="121" name="Google Shape;121;p13"/>
          <p:cNvCxnSpPr/>
          <p:nvPr/>
        </p:nvCxnSpPr>
        <p:spPr>
          <a:xfrm>
            <a:off x="7079642" y="2765964"/>
            <a:ext cx="167183" cy="0"/>
          </a:xfrm>
          <a:prstGeom prst="straightConnector1">
            <a:avLst/>
          </a:prstGeom>
          <a:noFill/>
          <a:ln w="9525" cap="flat" cmpd="sng">
            <a:solidFill>
              <a:srgbClr val="000000"/>
            </a:solidFill>
            <a:prstDash val="dot"/>
            <a:round/>
            <a:headEnd type="none" w="med" len="med"/>
            <a:tailEnd type="none" w="med" len="med"/>
          </a:ln>
        </p:spPr>
      </p:cxnSp>
      <p:sp>
        <p:nvSpPr>
          <p:cNvPr id="124" name="Google Shape;124;p13"/>
          <p:cNvSpPr/>
          <p:nvPr/>
        </p:nvSpPr>
        <p:spPr>
          <a:xfrm>
            <a:off x="7203133"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rgbClr val="000000"/>
                </a:solidFill>
                <a:latin typeface="Calibri"/>
                <a:ea typeface="Calibri"/>
                <a:cs typeface="Calibri"/>
                <a:sym typeface="Calibri"/>
              </a:rPr>
              <a:t>Reactions</a:t>
            </a:r>
            <a:r>
              <a:rPr lang="en" sz="1333">
                <a:latin typeface="Calibri"/>
                <a:ea typeface="Calibri"/>
                <a:cs typeface="Calibri"/>
                <a:sym typeface="Calibri"/>
              </a:rPr>
              <a:t> </a:t>
            </a:r>
            <a:endParaRPr sz="1333">
              <a:latin typeface="Calibri"/>
              <a:ea typeface="Calibri"/>
              <a:cs typeface="Calibri"/>
              <a:sym typeface="Calibri"/>
            </a:endParaRPr>
          </a:p>
          <a:p>
            <a:pPr algn="ctr">
              <a:buClr>
                <a:srgbClr val="000000"/>
              </a:buClr>
              <a:buSzPts val="1100"/>
            </a:pPr>
            <a:r>
              <a:rPr lang="en" sz="1333">
                <a:solidFill>
                  <a:srgbClr val="000000"/>
                </a:solidFill>
                <a:latin typeface="Calibri"/>
                <a:ea typeface="Calibri"/>
                <a:cs typeface="Calibri"/>
                <a:sym typeface="Calibri"/>
              </a:rPr>
              <a:t>(implicit feedback)</a:t>
            </a:r>
            <a:endParaRPr sz="1333">
              <a:latin typeface="Calibri"/>
              <a:ea typeface="Calibri"/>
              <a:cs typeface="Calibri"/>
              <a:sym typeface="Calibri"/>
            </a:endParaRPr>
          </a:p>
        </p:txBody>
      </p:sp>
      <p:sp>
        <p:nvSpPr>
          <p:cNvPr id="55" name="Google Shape;55;p13"/>
          <p:cNvSpPr/>
          <p:nvPr/>
        </p:nvSpPr>
        <p:spPr>
          <a:xfrm>
            <a:off x="630622" y="932931"/>
            <a:ext cx="5731489" cy="4426412"/>
          </a:xfrm>
          <a:prstGeom prst="rect">
            <a:avLst/>
          </a:prstGeom>
          <a:noFill/>
          <a:ln w="9525" cap="flat" cmpd="sng">
            <a:solidFill>
              <a:srgbClr val="000000"/>
            </a:solidFill>
            <a:prstDash val="solid"/>
            <a:round/>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chemeClr val="accent3"/>
              </a:solidFill>
              <a:latin typeface="Arial"/>
              <a:ea typeface="Arial"/>
              <a:cs typeface="Arial"/>
              <a:sym typeface="Arial"/>
            </a:endParaRPr>
          </a:p>
        </p:txBody>
      </p:sp>
      <p:sp>
        <p:nvSpPr>
          <p:cNvPr id="57" name="Google Shape;57;p13"/>
          <p:cNvSpPr/>
          <p:nvPr/>
        </p:nvSpPr>
        <p:spPr>
          <a:xfrm>
            <a:off x="750612" y="3035339"/>
            <a:ext cx="1939673" cy="2179944"/>
          </a:xfrm>
          <a:prstGeom prst="roundRect">
            <a:avLst>
              <a:gd name="adj" fmla="val 10713"/>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accent3"/>
              </a:solidFill>
            </a:endParaRPr>
          </a:p>
        </p:txBody>
      </p:sp>
      <p:sp>
        <p:nvSpPr>
          <p:cNvPr id="60" name="Google Shape;60;p13"/>
          <p:cNvSpPr/>
          <p:nvPr/>
        </p:nvSpPr>
        <p:spPr>
          <a:xfrm>
            <a:off x="526891" y="3803114"/>
            <a:ext cx="1012726" cy="362814"/>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State</a:t>
            </a:r>
            <a:endParaRPr sz="1333">
              <a:solidFill>
                <a:schemeClr val="accent3"/>
              </a:solidFill>
              <a:latin typeface="Calibri"/>
              <a:ea typeface="Calibri"/>
              <a:cs typeface="Calibri"/>
              <a:sym typeface="Calibri"/>
            </a:endParaRPr>
          </a:p>
        </p:txBody>
      </p:sp>
      <p:sp>
        <p:nvSpPr>
          <p:cNvPr id="61" name="Google Shape;61;p13"/>
          <p:cNvSpPr/>
          <p:nvPr/>
        </p:nvSpPr>
        <p:spPr>
          <a:xfrm>
            <a:off x="1467571" y="4025441"/>
            <a:ext cx="1012726" cy="362814"/>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Action</a:t>
            </a:r>
            <a:endParaRPr sz="1333">
              <a:solidFill>
                <a:schemeClr val="accent3"/>
              </a:solidFill>
              <a:latin typeface="Calibri"/>
              <a:ea typeface="Calibri"/>
              <a:cs typeface="Calibri"/>
              <a:sym typeface="Calibri"/>
            </a:endParaRPr>
          </a:p>
        </p:txBody>
      </p:sp>
      <p:cxnSp>
        <p:nvCxnSpPr>
          <p:cNvPr id="62" name="Google Shape;62;p13"/>
          <p:cNvCxnSpPr/>
          <p:nvPr/>
        </p:nvCxnSpPr>
        <p:spPr>
          <a:xfrm>
            <a:off x="1291478" y="3872146"/>
            <a:ext cx="0" cy="449469"/>
          </a:xfrm>
          <a:prstGeom prst="straightConnector1">
            <a:avLst/>
          </a:prstGeom>
          <a:noFill/>
          <a:ln w="19050" cap="flat" cmpd="sng">
            <a:solidFill>
              <a:schemeClr val="accent3"/>
            </a:solidFill>
            <a:prstDash val="solid"/>
            <a:miter lim="800000"/>
            <a:headEnd type="none" w="sm" len="sm"/>
            <a:tailEnd type="triangle" w="med" len="med"/>
          </a:ln>
        </p:spPr>
      </p:cxnSp>
      <p:cxnSp>
        <p:nvCxnSpPr>
          <p:cNvPr id="63" name="Google Shape;63;p13"/>
          <p:cNvCxnSpPr/>
          <p:nvPr/>
        </p:nvCxnSpPr>
        <p:spPr>
          <a:xfrm rot="10800000">
            <a:off x="1662862" y="3875192"/>
            <a:ext cx="0" cy="443342"/>
          </a:xfrm>
          <a:prstGeom prst="straightConnector1">
            <a:avLst/>
          </a:prstGeom>
          <a:noFill/>
          <a:ln w="19050" cap="flat" cmpd="sng">
            <a:solidFill>
              <a:schemeClr val="accent3"/>
            </a:solidFill>
            <a:prstDash val="solid"/>
            <a:miter lim="800000"/>
            <a:headEnd type="none" w="sm" len="sm"/>
            <a:tailEnd type="triangle" w="med" len="med"/>
          </a:ln>
        </p:spPr>
      </p:cxnSp>
      <p:sp>
        <p:nvSpPr>
          <p:cNvPr id="64" name="Google Shape;64;p13"/>
          <p:cNvSpPr/>
          <p:nvPr/>
        </p:nvSpPr>
        <p:spPr>
          <a:xfrm>
            <a:off x="2459428" y="4250292"/>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State,</a:t>
            </a:r>
            <a:endParaRPr sz="1333">
              <a:solidFill>
                <a:schemeClr val="accent3"/>
              </a:solidFill>
              <a:latin typeface="Calibri"/>
              <a:ea typeface="Calibri"/>
              <a:cs typeface="Calibri"/>
              <a:sym typeface="Calibri"/>
            </a:endParaRPr>
          </a:p>
          <a:p>
            <a:pPr algn="ctr"/>
            <a:r>
              <a:rPr lang="en" sz="1333">
                <a:solidFill>
                  <a:schemeClr val="accent3"/>
                </a:solidFill>
                <a:latin typeface="Calibri"/>
                <a:ea typeface="Calibri"/>
                <a:cs typeface="Calibri"/>
                <a:sym typeface="Calibri"/>
              </a:rPr>
              <a:t>Action</a:t>
            </a:r>
            <a:endParaRPr sz="1333">
              <a:solidFill>
                <a:schemeClr val="accent3"/>
              </a:solidFill>
              <a:latin typeface="Calibri"/>
              <a:ea typeface="Calibri"/>
              <a:cs typeface="Calibri"/>
              <a:sym typeface="Calibri"/>
            </a:endParaRPr>
          </a:p>
        </p:txBody>
      </p:sp>
      <p:cxnSp>
        <p:nvCxnSpPr>
          <p:cNvPr id="65" name="Google Shape;65;p13"/>
          <p:cNvCxnSpPr/>
          <p:nvPr/>
        </p:nvCxnSpPr>
        <p:spPr>
          <a:xfrm rot="10800000">
            <a:off x="2684395" y="4773894"/>
            <a:ext cx="712497" cy="0"/>
          </a:xfrm>
          <a:prstGeom prst="straightConnector1">
            <a:avLst/>
          </a:prstGeom>
          <a:noFill/>
          <a:ln w="19050" cap="flat" cmpd="sng">
            <a:solidFill>
              <a:schemeClr val="accent3"/>
            </a:solidFill>
            <a:prstDash val="solid"/>
            <a:miter lim="800000"/>
            <a:headEnd type="triangle" w="med" len="med"/>
            <a:tailEnd type="none" w="sm" len="sm"/>
          </a:ln>
        </p:spPr>
      </p:cxnSp>
      <p:sp>
        <p:nvSpPr>
          <p:cNvPr id="66" name="Google Shape;66;p13"/>
          <p:cNvSpPr/>
          <p:nvPr/>
        </p:nvSpPr>
        <p:spPr>
          <a:xfrm>
            <a:off x="2986921" y="2689338"/>
            <a:ext cx="1308142" cy="671796"/>
          </a:xfrm>
          <a:prstGeom prst="rect">
            <a:avLst/>
          </a:prstGeom>
          <a:noFill/>
          <a:ln w="19050" cap="flat" cmpd="sng">
            <a:solidFill>
              <a:schemeClr val="accent3"/>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Specification </a:t>
            </a:r>
            <a:endParaRPr sz="1333">
              <a:solidFill>
                <a:schemeClr val="accent3"/>
              </a:solidFill>
              <a:latin typeface="Calibri"/>
              <a:ea typeface="Calibri"/>
              <a:cs typeface="Calibri"/>
              <a:sym typeface="Calibri"/>
            </a:endParaRPr>
          </a:p>
        </p:txBody>
      </p:sp>
      <p:cxnSp>
        <p:nvCxnSpPr>
          <p:cNvPr id="71" name="Google Shape;71;p13"/>
          <p:cNvCxnSpPr/>
          <p:nvPr/>
        </p:nvCxnSpPr>
        <p:spPr>
          <a:xfrm rot="10800000">
            <a:off x="3033186" y="1996863"/>
            <a:ext cx="1543161" cy="0"/>
          </a:xfrm>
          <a:prstGeom prst="straightConnector1">
            <a:avLst/>
          </a:prstGeom>
          <a:noFill/>
          <a:ln w="19050" cap="flat" cmpd="sng">
            <a:solidFill>
              <a:schemeClr val="accent3"/>
            </a:solidFill>
            <a:prstDash val="solid"/>
            <a:miter lim="800000"/>
            <a:headEnd type="triangle" w="med" len="med"/>
            <a:tailEnd type="diamond" w="sm" len="sm"/>
          </a:ln>
        </p:spPr>
      </p:cxnSp>
      <p:sp>
        <p:nvSpPr>
          <p:cNvPr id="72" name="Google Shape;72;p13"/>
          <p:cNvSpPr/>
          <p:nvPr/>
        </p:nvSpPr>
        <p:spPr>
          <a:xfrm>
            <a:off x="2241802" y="1412525"/>
            <a:ext cx="3020673"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Reactions </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(implicit feedback)</a:t>
            </a:r>
            <a:endParaRPr sz="1333">
              <a:solidFill>
                <a:schemeClr val="accent3"/>
              </a:solidFill>
              <a:latin typeface="Calibri"/>
              <a:ea typeface="Calibri"/>
              <a:cs typeface="Calibri"/>
              <a:sym typeface="Calibri"/>
            </a:endParaRPr>
          </a:p>
        </p:txBody>
      </p:sp>
      <p:sp>
        <p:nvSpPr>
          <p:cNvPr id="73" name="Google Shape;73;p13"/>
          <p:cNvSpPr/>
          <p:nvPr/>
        </p:nvSpPr>
        <p:spPr>
          <a:xfrm>
            <a:off x="582992" y="2009609"/>
            <a:ext cx="121492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Human</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Observer</a:t>
            </a:r>
            <a:endParaRPr sz="1333">
              <a:solidFill>
                <a:schemeClr val="accent3"/>
              </a:solidFill>
              <a:latin typeface="Calibri"/>
              <a:ea typeface="Calibri"/>
              <a:cs typeface="Calibri"/>
              <a:sym typeface="Calibri"/>
            </a:endParaRPr>
          </a:p>
        </p:txBody>
      </p:sp>
      <p:grpSp>
        <p:nvGrpSpPr>
          <p:cNvPr id="87" name="Google Shape;87;p13"/>
          <p:cNvGrpSpPr/>
          <p:nvPr/>
        </p:nvGrpSpPr>
        <p:grpSpPr>
          <a:xfrm>
            <a:off x="1475221" y="1323335"/>
            <a:ext cx="664915" cy="1370068"/>
            <a:chOff x="692725" y="1198875"/>
            <a:chExt cx="389425" cy="832800"/>
          </a:xfrm>
        </p:grpSpPr>
        <p:pic>
          <p:nvPicPr>
            <p:cNvPr id="88" name="Google Shape;88;p13"/>
            <p:cNvPicPr preferRelativeResize="0"/>
            <p:nvPr/>
          </p:nvPicPr>
          <p:blipFill rotWithShape="1">
            <a:blip r:embed="rId3">
              <a:alphaModFix/>
              <a:lum bright="70000" contrast="-70000"/>
            </a:blip>
            <a:srcRect l="27089" r="26149"/>
            <a:stretch/>
          </p:blipFill>
          <p:spPr>
            <a:xfrm>
              <a:off x="692725" y="1198875"/>
              <a:ext cx="389425" cy="832800"/>
            </a:xfrm>
            <a:prstGeom prst="rect">
              <a:avLst/>
            </a:prstGeom>
            <a:noFill/>
            <a:ln>
              <a:noFill/>
            </a:ln>
          </p:spPr>
        </p:pic>
        <p:pic>
          <p:nvPicPr>
            <p:cNvPr id="89" name="Google Shape;89;p13"/>
            <p:cNvPicPr preferRelativeResize="0"/>
            <p:nvPr/>
          </p:nvPicPr>
          <p:blipFill rotWithShape="1">
            <a:blip r:embed="rId4">
              <a:alphaModFix/>
              <a:lum bright="70000" contrast="-70000"/>
            </a:blip>
            <a:srcRect l="39537" t="41565" r="39919" b="50357"/>
            <a:stretch/>
          </p:blipFill>
          <p:spPr>
            <a:xfrm>
              <a:off x="849225" y="1361075"/>
              <a:ext cx="80000" cy="32775"/>
            </a:xfrm>
            <a:prstGeom prst="rect">
              <a:avLst/>
            </a:prstGeom>
            <a:noFill/>
            <a:ln>
              <a:noFill/>
            </a:ln>
          </p:spPr>
        </p:pic>
      </p:grpSp>
      <p:sp>
        <p:nvSpPr>
          <p:cNvPr id="90" name="Google Shape;90;p13"/>
          <p:cNvSpPr/>
          <p:nvPr/>
        </p:nvSpPr>
        <p:spPr>
          <a:xfrm>
            <a:off x="1402093" y="4419558"/>
            <a:ext cx="1431122" cy="585141"/>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Agent</a:t>
            </a:r>
            <a:endParaRPr sz="1333" dirty="0">
              <a:solidFill>
                <a:schemeClr val="accent3"/>
              </a:solidFill>
              <a:latin typeface="Calibri"/>
              <a:ea typeface="Calibri"/>
              <a:cs typeface="Calibri"/>
              <a:sym typeface="Calibri"/>
            </a:endParaRPr>
          </a:p>
        </p:txBody>
      </p:sp>
      <p:sp>
        <p:nvSpPr>
          <p:cNvPr id="92" name="Google Shape;92;p13"/>
          <p:cNvSpPr/>
          <p:nvPr/>
        </p:nvSpPr>
        <p:spPr>
          <a:xfrm>
            <a:off x="690204" y="3500031"/>
            <a:ext cx="1626752"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Environment</a:t>
            </a:r>
            <a:endParaRPr sz="1333">
              <a:solidFill>
                <a:schemeClr val="accent3"/>
              </a:solidFill>
              <a:latin typeface="Calibri"/>
              <a:ea typeface="Calibri"/>
              <a:cs typeface="Calibri"/>
              <a:sym typeface="Calibri"/>
            </a:endParaRPr>
          </a:p>
        </p:txBody>
      </p:sp>
      <p:pic>
        <p:nvPicPr>
          <p:cNvPr id="70" name="Google Shape;70;p13"/>
          <p:cNvPicPr preferRelativeResize="0"/>
          <p:nvPr/>
        </p:nvPicPr>
        <p:blipFill>
          <a:blip r:embed="rId7">
            <a:alphaModFix/>
            <a:lum bright="70000" contrast="-70000"/>
          </a:blip>
          <a:stretch>
            <a:fillRect/>
          </a:stretch>
        </p:blipFill>
        <p:spPr>
          <a:xfrm>
            <a:off x="1171142" y="3029957"/>
            <a:ext cx="664903" cy="664873"/>
          </a:xfrm>
          <a:prstGeom prst="rect">
            <a:avLst/>
          </a:prstGeom>
          <a:noFill/>
          <a:ln>
            <a:noFill/>
          </a:ln>
        </p:spPr>
      </p:pic>
      <p:sp>
        <p:nvSpPr>
          <p:cNvPr id="100" name="Google Shape;100;p13"/>
          <p:cNvSpPr/>
          <p:nvPr/>
        </p:nvSpPr>
        <p:spPr>
          <a:xfrm>
            <a:off x="4034241" y="3796452"/>
            <a:ext cx="1626752" cy="330427"/>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chemeClr val="accent3"/>
                </a:solidFill>
                <a:latin typeface="Calibri"/>
                <a:ea typeface="Calibri"/>
                <a:cs typeface="Calibri"/>
                <a:sym typeface="Calibri"/>
              </a:rPr>
              <a:t>Dataset Store</a:t>
            </a:r>
            <a:endParaRPr sz="1333" dirty="0">
              <a:solidFill>
                <a:schemeClr val="accent3"/>
              </a:solidFill>
              <a:latin typeface="Calibri"/>
              <a:ea typeface="Calibri"/>
              <a:cs typeface="Calibri"/>
              <a:sym typeface="Calibri"/>
            </a:endParaRPr>
          </a:p>
        </p:txBody>
      </p:sp>
      <p:pic>
        <p:nvPicPr>
          <p:cNvPr id="101" name="Google Shape;101;p13"/>
          <p:cNvPicPr preferRelativeResize="0"/>
          <p:nvPr/>
        </p:nvPicPr>
        <p:blipFill>
          <a:blip r:embed="rId8">
            <a:alphaModFix/>
            <a:lum bright="70000" contrast="-70000"/>
          </a:blip>
          <a:stretch>
            <a:fillRect/>
          </a:stretch>
        </p:blipFill>
        <p:spPr>
          <a:xfrm>
            <a:off x="4356371" y="3012198"/>
            <a:ext cx="838103" cy="838103"/>
          </a:xfrm>
          <a:prstGeom prst="rect">
            <a:avLst/>
          </a:prstGeom>
          <a:noFill/>
          <a:ln>
            <a:noFill/>
          </a:ln>
        </p:spPr>
      </p:pic>
      <p:cxnSp>
        <p:nvCxnSpPr>
          <p:cNvPr id="102" name="Google Shape;102;p13"/>
          <p:cNvCxnSpPr>
            <a:endCxn id="101" idx="0"/>
          </p:cNvCxnSpPr>
          <p:nvPr/>
        </p:nvCxnSpPr>
        <p:spPr>
          <a:xfrm flipH="1">
            <a:off x="4775423" y="2487891"/>
            <a:ext cx="1217985" cy="524307"/>
          </a:xfrm>
          <a:prstGeom prst="bentConnector2">
            <a:avLst/>
          </a:prstGeom>
          <a:noFill/>
          <a:ln w="19050" cap="flat" cmpd="sng">
            <a:solidFill>
              <a:schemeClr val="accent3"/>
            </a:solidFill>
            <a:prstDash val="solid"/>
            <a:round/>
            <a:headEnd type="none" w="med" len="med"/>
            <a:tailEnd type="triangle" w="med" len="med"/>
          </a:ln>
        </p:spPr>
      </p:cxnSp>
      <p:cxnSp>
        <p:nvCxnSpPr>
          <p:cNvPr id="103" name="Google Shape;103;p13"/>
          <p:cNvCxnSpPr/>
          <p:nvPr/>
        </p:nvCxnSpPr>
        <p:spPr>
          <a:xfrm rot="10800000">
            <a:off x="5993426" y="2114701"/>
            <a:ext cx="0" cy="380320"/>
          </a:xfrm>
          <a:prstGeom prst="straightConnector1">
            <a:avLst/>
          </a:prstGeom>
          <a:noFill/>
          <a:ln w="19050" cap="flat" cmpd="sng">
            <a:solidFill>
              <a:schemeClr val="accent3"/>
            </a:solidFill>
            <a:prstDash val="solid"/>
            <a:round/>
            <a:headEnd type="none" w="med" len="med"/>
            <a:tailEnd type="none" w="med" len="med"/>
          </a:ln>
        </p:spPr>
      </p:cxnSp>
      <p:cxnSp>
        <p:nvCxnSpPr>
          <p:cNvPr id="106" name="Google Shape;106;p13"/>
          <p:cNvCxnSpPr/>
          <p:nvPr/>
        </p:nvCxnSpPr>
        <p:spPr>
          <a:xfrm rot="16200000">
            <a:off x="4226334" y="4232353"/>
            <a:ext cx="664793" cy="393011"/>
          </a:xfrm>
          <a:prstGeom prst="bentConnector3">
            <a:avLst>
              <a:gd name="adj1" fmla="val 0"/>
            </a:avLst>
          </a:prstGeom>
          <a:noFill/>
          <a:ln w="19050" cap="flat" cmpd="sng">
            <a:solidFill>
              <a:schemeClr val="accent3"/>
            </a:solidFill>
            <a:prstDash val="solid"/>
            <a:round/>
            <a:headEnd type="none" w="med" len="med"/>
            <a:tailEnd type="triangle" w="med" len="med"/>
          </a:ln>
        </p:spPr>
      </p:cxnSp>
      <p:cxnSp>
        <p:nvCxnSpPr>
          <p:cNvPr id="107" name="Google Shape;107;p13"/>
          <p:cNvCxnSpPr>
            <a:stCxn id="75" idx="1"/>
            <a:endCxn id="101" idx="3"/>
          </p:cNvCxnSpPr>
          <p:nvPr/>
        </p:nvCxnSpPr>
        <p:spPr>
          <a:xfrm rot="10800000">
            <a:off x="5194456" y="3431267"/>
            <a:ext cx="885370" cy="0"/>
          </a:xfrm>
          <a:prstGeom prst="straightConnector1">
            <a:avLst/>
          </a:prstGeom>
          <a:noFill/>
          <a:ln w="19050" cap="flat" cmpd="sng">
            <a:solidFill>
              <a:schemeClr val="accent3"/>
            </a:solidFill>
            <a:prstDash val="solid"/>
            <a:miter lim="800000"/>
            <a:headEnd type="triangle" w="med" len="med"/>
            <a:tailEnd type="diamond" w="sm" len="sm"/>
          </a:ln>
        </p:spPr>
      </p:cxnSp>
      <p:cxnSp>
        <p:nvCxnSpPr>
          <p:cNvPr id="108" name="Google Shape;108;p13"/>
          <p:cNvCxnSpPr>
            <a:stCxn id="66" idx="1"/>
            <a:endCxn id="88" idx="3"/>
          </p:cNvCxnSpPr>
          <p:nvPr/>
        </p:nvCxnSpPr>
        <p:spPr>
          <a:xfrm rot="10800000">
            <a:off x="2140065" y="2008570"/>
            <a:ext cx="846856" cy="1016665"/>
          </a:xfrm>
          <a:prstGeom prst="bentConnector3">
            <a:avLst>
              <a:gd name="adj1" fmla="val 31927"/>
            </a:avLst>
          </a:prstGeom>
          <a:noFill/>
          <a:ln w="19050" cap="flat" cmpd="sng">
            <a:solidFill>
              <a:schemeClr val="accent3"/>
            </a:solidFill>
            <a:prstDash val="dash"/>
            <a:round/>
            <a:headEnd type="none" w="med" len="med"/>
            <a:tailEnd type="triangle" w="med" len="med"/>
          </a:ln>
        </p:spPr>
      </p:cxnSp>
      <p:sp>
        <p:nvSpPr>
          <p:cNvPr id="109" name="Google Shape;109;p13"/>
          <p:cNvSpPr/>
          <p:nvPr/>
        </p:nvSpPr>
        <p:spPr>
          <a:xfrm>
            <a:off x="4678613" y="4360200"/>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statistics</a:t>
            </a:r>
            <a:endParaRPr sz="1333">
              <a:solidFill>
                <a:schemeClr val="accent3"/>
              </a:solidFill>
              <a:latin typeface="Calibri"/>
              <a:ea typeface="Calibri"/>
              <a:cs typeface="Calibri"/>
              <a:sym typeface="Calibri"/>
            </a:endParaRPr>
          </a:p>
        </p:txBody>
      </p:sp>
      <p:cxnSp>
        <p:nvCxnSpPr>
          <p:cNvPr id="110" name="Google Shape;110;p13"/>
          <p:cNvCxnSpPr/>
          <p:nvPr/>
        </p:nvCxnSpPr>
        <p:spPr>
          <a:xfrm rot="10800000">
            <a:off x="3752156" y="3378932"/>
            <a:ext cx="0" cy="642911"/>
          </a:xfrm>
          <a:prstGeom prst="straightConnector1">
            <a:avLst/>
          </a:prstGeom>
          <a:noFill/>
          <a:ln w="19050" cap="flat" cmpd="sng">
            <a:solidFill>
              <a:schemeClr val="accent3"/>
            </a:solidFill>
            <a:prstDash val="solid"/>
            <a:miter lim="800000"/>
            <a:headEnd type="triangle" w="med" len="med"/>
            <a:tailEnd type="none" w="sm" len="sm"/>
          </a:ln>
        </p:spPr>
      </p:cxnSp>
      <p:sp>
        <p:nvSpPr>
          <p:cNvPr id="111" name="Google Shape;111;p13"/>
          <p:cNvSpPr/>
          <p:nvPr/>
        </p:nvSpPr>
        <p:spPr>
          <a:xfrm>
            <a:off x="2830100" y="3468598"/>
            <a:ext cx="1124328"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Reward</a:t>
            </a:r>
            <a:endParaRPr sz="1333">
              <a:solidFill>
                <a:schemeClr val="accent3"/>
              </a:solidFill>
              <a:latin typeface="Calibri"/>
              <a:ea typeface="Calibri"/>
              <a:cs typeface="Calibri"/>
              <a:sym typeface="Calibri"/>
            </a:endParaRPr>
          </a:p>
        </p:txBody>
      </p:sp>
      <p:sp>
        <p:nvSpPr>
          <p:cNvPr id="118" name="Google Shape;118;p13"/>
          <p:cNvSpPr/>
          <p:nvPr/>
        </p:nvSpPr>
        <p:spPr>
          <a:xfrm>
            <a:off x="2720610" y="4699765"/>
            <a:ext cx="2253907" cy="7571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Task statistic tables</a:t>
            </a:r>
            <a:endParaRPr sz="1333">
              <a:solidFill>
                <a:schemeClr val="accent3"/>
              </a:solidFill>
              <a:latin typeface="Calibri"/>
              <a:ea typeface="Calibri"/>
              <a:cs typeface="Calibri"/>
              <a:sym typeface="Calibri"/>
            </a:endParaRPr>
          </a:p>
        </p:txBody>
      </p:sp>
      <p:pic>
        <p:nvPicPr>
          <p:cNvPr id="119" name="Google Shape;119;p13"/>
          <p:cNvPicPr preferRelativeResize="0"/>
          <p:nvPr/>
        </p:nvPicPr>
        <p:blipFill>
          <a:blip r:embed="rId9">
            <a:alphaModFix/>
            <a:lum bright="70000" contrast="-70000"/>
          </a:blip>
          <a:stretch>
            <a:fillRect/>
          </a:stretch>
        </p:blipFill>
        <p:spPr>
          <a:xfrm>
            <a:off x="3349280" y="4056480"/>
            <a:ext cx="996533" cy="899468"/>
          </a:xfrm>
          <a:prstGeom prst="rect">
            <a:avLst/>
          </a:prstGeom>
          <a:noFill/>
          <a:ln>
            <a:noFill/>
          </a:ln>
        </p:spPr>
      </p:pic>
      <p:cxnSp>
        <p:nvCxnSpPr>
          <p:cNvPr id="120" name="Google Shape;120;p13"/>
          <p:cNvCxnSpPr/>
          <p:nvPr/>
        </p:nvCxnSpPr>
        <p:spPr>
          <a:xfrm>
            <a:off x="4803997" y="2757830"/>
            <a:ext cx="538749" cy="0"/>
          </a:xfrm>
          <a:prstGeom prst="straightConnector1">
            <a:avLst/>
          </a:prstGeom>
          <a:noFill/>
          <a:ln w="9525" cap="flat" cmpd="sng">
            <a:solidFill>
              <a:schemeClr val="accent3"/>
            </a:solidFill>
            <a:prstDash val="dot"/>
            <a:round/>
            <a:headEnd type="none" w="med" len="med"/>
            <a:tailEnd type="none" w="med" len="med"/>
          </a:ln>
        </p:spPr>
      </p:cxnSp>
      <p:sp>
        <p:nvSpPr>
          <p:cNvPr id="123" name="Google Shape;123;p13"/>
          <p:cNvSpPr/>
          <p:nvPr/>
        </p:nvSpPr>
        <p:spPr>
          <a:xfrm>
            <a:off x="5036394" y="3461481"/>
            <a:ext cx="1214484"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Model</a:t>
            </a:r>
            <a:endParaRPr sz="1333">
              <a:solidFill>
                <a:schemeClr val="accent3"/>
              </a:solidFill>
              <a:latin typeface="Calibri"/>
              <a:ea typeface="Calibri"/>
              <a:cs typeface="Calibri"/>
              <a:sym typeface="Calibri"/>
            </a:endParaRPr>
          </a:p>
          <a:p>
            <a:pPr algn="ctr">
              <a:buClr>
                <a:srgbClr val="000000"/>
              </a:buClr>
              <a:buSzPts val="1100"/>
            </a:pPr>
            <a:r>
              <a:rPr lang="en" sz="1333">
                <a:solidFill>
                  <a:schemeClr val="accent3"/>
                </a:solidFill>
                <a:latin typeface="Calibri"/>
                <a:ea typeface="Calibri"/>
                <a:cs typeface="Calibri"/>
                <a:sym typeface="Calibri"/>
              </a:rPr>
              <a:t>Training</a:t>
            </a:r>
            <a:endParaRPr sz="1333">
              <a:solidFill>
                <a:schemeClr val="accent3"/>
              </a:solidFill>
              <a:latin typeface="Calibri"/>
              <a:ea typeface="Calibri"/>
              <a:cs typeface="Calibri"/>
              <a:sym typeface="Calibri"/>
            </a:endParaRPr>
          </a:p>
        </p:txBody>
      </p:sp>
      <p:sp>
        <p:nvSpPr>
          <p:cNvPr id="128" name="Google Shape;128;p13"/>
          <p:cNvSpPr/>
          <p:nvPr/>
        </p:nvSpPr>
        <p:spPr>
          <a:xfrm>
            <a:off x="2583352" y="2229512"/>
            <a:ext cx="1217985" cy="449469"/>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solidFill>
                  <a:schemeClr val="accent3"/>
                </a:solidFill>
                <a:latin typeface="Calibri"/>
                <a:ea typeface="Calibri"/>
                <a:cs typeface="Calibri"/>
                <a:sym typeface="Calibri"/>
              </a:rPr>
              <a:t>Incentivize</a:t>
            </a:r>
            <a:endParaRPr sz="1333">
              <a:solidFill>
                <a:schemeClr val="accent3"/>
              </a:solidFill>
              <a:latin typeface="Calibri"/>
              <a:ea typeface="Calibri"/>
              <a:cs typeface="Calibri"/>
              <a:sym typeface="Calibri"/>
            </a:endParaRPr>
          </a:p>
        </p:txBody>
      </p:sp>
      <p:sp>
        <p:nvSpPr>
          <p:cNvPr id="122" name="Google Shape;122;p13"/>
          <p:cNvSpPr/>
          <p:nvPr/>
        </p:nvSpPr>
        <p:spPr>
          <a:xfrm>
            <a:off x="5084022" y="1579708"/>
            <a:ext cx="2531816" cy="566322"/>
          </a:xfrm>
          <a:prstGeom prst="rect">
            <a:avLst/>
          </a:prstGeom>
          <a:solidFill>
            <a:srgbClr val="EFEFEF"/>
          </a:solidFill>
          <a:ln w="19050" cap="flat" cmpd="sng">
            <a:solidFill>
              <a:srgbClr val="000000"/>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Multi-modal </a:t>
            </a:r>
            <a:endParaRPr sz="1333">
              <a:latin typeface="Calibri"/>
              <a:ea typeface="Calibri"/>
              <a:cs typeface="Calibri"/>
              <a:sym typeface="Calibri"/>
            </a:endParaRPr>
          </a:p>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a:t>
            </a:r>
            <a:r>
              <a:rPr lang="en" sz="1333">
                <a:latin typeface="Calibri"/>
                <a:ea typeface="Calibri"/>
                <a:cs typeface="Calibri"/>
                <a:sym typeface="Calibri"/>
              </a:rPr>
              <a:t>F</a:t>
            </a:r>
            <a:r>
              <a:rPr lang="en" sz="1333">
                <a:solidFill>
                  <a:srgbClr val="000000"/>
                </a:solidFill>
                <a:latin typeface="Calibri"/>
                <a:ea typeface="Calibri"/>
                <a:cs typeface="Calibri"/>
                <a:sym typeface="Calibri"/>
              </a:rPr>
              <a:t>eature </a:t>
            </a:r>
            <a:r>
              <a:rPr lang="en" sz="1333">
                <a:latin typeface="Calibri"/>
                <a:ea typeface="Calibri"/>
                <a:cs typeface="Calibri"/>
                <a:sym typeface="Calibri"/>
              </a:rPr>
              <a:t>E</a:t>
            </a:r>
            <a:r>
              <a:rPr lang="en" sz="1333">
                <a:solidFill>
                  <a:srgbClr val="000000"/>
                </a:solidFill>
                <a:latin typeface="Calibri"/>
                <a:ea typeface="Calibri"/>
                <a:cs typeface="Calibri"/>
                <a:sym typeface="Calibri"/>
              </a:rPr>
              <a:t>xtraction </a:t>
            </a:r>
            <a:endParaRPr sz="1333">
              <a:solidFill>
                <a:srgbClr val="000000"/>
              </a:solidFill>
              <a:latin typeface="Calibri"/>
              <a:ea typeface="Calibri"/>
              <a:cs typeface="Calibri"/>
              <a:sym typeface="Calibri"/>
            </a:endParaRPr>
          </a:p>
        </p:txBody>
      </p:sp>
      <p:grpSp>
        <p:nvGrpSpPr>
          <p:cNvPr id="125" name="Google Shape;125;p13"/>
          <p:cNvGrpSpPr/>
          <p:nvPr/>
        </p:nvGrpSpPr>
        <p:grpSpPr>
          <a:xfrm>
            <a:off x="5027705" y="2629088"/>
            <a:ext cx="2318143" cy="249024"/>
            <a:chOff x="3644225" y="1926425"/>
            <a:chExt cx="1545000" cy="170700"/>
          </a:xfrm>
        </p:grpSpPr>
        <p:sp>
          <p:nvSpPr>
            <p:cNvPr id="126" name="Google Shape;126;p13"/>
            <p:cNvSpPr/>
            <p:nvPr/>
          </p:nvSpPr>
          <p:spPr>
            <a:xfrm>
              <a:off x="3800694" y="1926425"/>
              <a:ext cx="1231800" cy="170700"/>
            </a:xfrm>
            <a:prstGeom prst="roundRect">
              <a:avLst>
                <a:gd name="adj" fmla="val 16667"/>
              </a:avLst>
            </a:prstGeom>
            <a:solidFill>
              <a:srgbClr val="F3F3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7" name="Google Shape;127;p13"/>
            <p:cNvSpPr/>
            <p:nvPr/>
          </p:nvSpPr>
          <p:spPr>
            <a:xfrm>
              <a:off x="3644225" y="1950425"/>
              <a:ext cx="1545000" cy="122700"/>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a:latin typeface="Calibri"/>
                  <a:ea typeface="Calibri"/>
                  <a:cs typeface="Calibri"/>
                  <a:sym typeface="Calibri"/>
                </a:rPr>
                <a:t>Reaction</a:t>
              </a:r>
              <a:r>
                <a:rPr lang="en" sz="1333">
                  <a:solidFill>
                    <a:srgbClr val="000000"/>
                  </a:solidFill>
                  <a:latin typeface="Calibri"/>
                  <a:ea typeface="Calibri"/>
                  <a:cs typeface="Calibri"/>
                  <a:sym typeface="Calibri"/>
                </a:rPr>
                <a:t> feature vector</a:t>
              </a:r>
              <a:endParaRPr sz="1333">
                <a:solidFill>
                  <a:srgbClr val="000000"/>
                </a:solidFill>
                <a:latin typeface="Calibri"/>
                <a:ea typeface="Calibri"/>
                <a:cs typeface="Calibri"/>
                <a:sym typeface="Calibri"/>
              </a:endParaRPr>
            </a:p>
          </p:txBody>
        </p:sp>
      </p:grpSp>
      <p:sp>
        <p:nvSpPr>
          <p:cNvPr id="75" name="Google Shape;75;p13"/>
          <p:cNvSpPr/>
          <p:nvPr/>
        </p:nvSpPr>
        <p:spPr>
          <a:xfrm>
            <a:off x="6079826" y="3138697"/>
            <a:ext cx="2318242" cy="585141"/>
          </a:xfrm>
          <a:prstGeom prst="rect">
            <a:avLst/>
          </a:prstGeom>
          <a:solidFill>
            <a:srgbClr val="D9D9D9"/>
          </a:solidFill>
          <a:ln w="19050" cap="flat" cmpd="sng">
            <a:solidFill>
              <a:srgbClr val="000000"/>
            </a:solidFill>
            <a:prstDash val="solid"/>
            <a:miter lim="800000"/>
            <a:headEnd type="none" w="sm" len="sm"/>
            <a:tailEnd type="none" w="sm" len="sm"/>
          </a:ln>
        </p:spPr>
        <p:txBody>
          <a:bodyPr spcFirstLastPara="1" wrap="square" lIns="121900" tIns="60933" rIns="121900" bIns="60933" anchor="t" anchorCtr="0">
            <a:noAutofit/>
          </a:bodyPr>
          <a:lstStyle/>
          <a:p>
            <a:pPr algn="ctr">
              <a:buClr>
                <a:srgbClr val="000000"/>
              </a:buClr>
              <a:buSzPts val="1100"/>
            </a:pPr>
            <a:r>
              <a:rPr lang="en" sz="1333" b="1">
                <a:solidFill>
                  <a:srgbClr val="000000"/>
                </a:solidFill>
                <a:latin typeface="Calibri"/>
                <a:ea typeface="Calibri"/>
                <a:cs typeface="Calibri"/>
                <a:sym typeface="Calibri"/>
              </a:rPr>
              <a:t>Mapping of </a:t>
            </a:r>
            <a:r>
              <a:rPr lang="en" sz="1333" b="1">
                <a:latin typeface="Calibri"/>
                <a:ea typeface="Calibri"/>
                <a:cs typeface="Calibri"/>
                <a:sym typeface="Calibri"/>
              </a:rPr>
              <a:t>reaction features</a:t>
            </a:r>
            <a:r>
              <a:rPr lang="en" sz="1333" b="1">
                <a:solidFill>
                  <a:srgbClr val="000000"/>
                </a:solidFill>
                <a:latin typeface="Calibri"/>
                <a:ea typeface="Calibri"/>
                <a:cs typeface="Calibri"/>
                <a:sym typeface="Calibri"/>
              </a:rPr>
              <a:t> </a:t>
            </a:r>
            <a:r>
              <a:rPr lang="en" sz="1333" b="1">
                <a:latin typeface="Calibri"/>
                <a:ea typeface="Calibri"/>
                <a:cs typeface="Calibri"/>
                <a:sym typeface="Calibri"/>
              </a:rPr>
              <a:t>to task </a:t>
            </a:r>
            <a:r>
              <a:rPr lang="en" sz="1333" b="1">
                <a:solidFill>
                  <a:srgbClr val="000000"/>
                </a:solidFill>
                <a:latin typeface="Calibri"/>
                <a:ea typeface="Calibri"/>
                <a:cs typeface="Calibri"/>
                <a:sym typeface="Calibri"/>
              </a:rPr>
              <a:t>statistic(s)</a:t>
            </a:r>
            <a:endParaRPr sz="1333" b="1">
              <a:latin typeface="Calibri"/>
              <a:ea typeface="Calibri"/>
              <a:cs typeface="Calibri"/>
              <a:sym typeface="Calibri"/>
            </a:endParaRPr>
          </a:p>
        </p:txBody>
      </p:sp>
      <p:sp>
        <p:nvSpPr>
          <p:cNvPr id="129" name="Rectangle 128"/>
          <p:cNvSpPr/>
          <p:nvPr/>
        </p:nvSpPr>
        <p:spPr>
          <a:xfrm>
            <a:off x="6456025" y="5635688"/>
            <a:ext cx="5024462" cy="338554"/>
          </a:xfrm>
          <a:prstGeom prst="rect">
            <a:avLst/>
          </a:prstGeom>
        </p:spPr>
        <p:txBody>
          <a:bodyPr wrap="square">
            <a:spAutoFit/>
          </a:bodyPr>
          <a:lstStyle/>
          <a:p>
            <a:pPr algn="r"/>
            <a:r>
              <a:rPr lang="en-US" sz="1600" dirty="0">
                <a:solidFill>
                  <a:srgbClr val="CE591D"/>
                </a:solidFill>
                <a:latin typeface="Arial" panose="020B0604020202020204" pitchFamily="34" charset="0"/>
              </a:rPr>
              <a:t>New Task Domain</a:t>
            </a:r>
          </a:p>
        </p:txBody>
      </p:sp>
      <p:grpSp>
        <p:nvGrpSpPr>
          <p:cNvPr id="130" name="Google Shape;113;p13">
            <a:extLst>
              <a:ext uri="{FF2B5EF4-FFF2-40B4-BE49-F238E27FC236}">
                <a16:creationId xmlns:a16="http://schemas.microsoft.com/office/drawing/2014/main" id="{FDEC9515-CDDF-4C45-9088-C063D918DD12}"/>
              </a:ext>
            </a:extLst>
          </p:cNvPr>
          <p:cNvGrpSpPr/>
          <p:nvPr/>
        </p:nvGrpSpPr>
        <p:grpSpPr>
          <a:xfrm>
            <a:off x="1020039" y="4329257"/>
            <a:ext cx="885807" cy="885808"/>
            <a:chOff x="974775" y="3173750"/>
            <a:chExt cx="607200" cy="607200"/>
          </a:xfrm>
        </p:grpSpPr>
        <p:pic>
          <p:nvPicPr>
            <p:cNvPr id="131" name="Google Shape;114;p13">
              <a:extLst>
                <a:ext uri="{FF2B5EF4-FFF2-40B4-BE49-F238E27FC236}">
                  <a16:creationId xmlns:a16="http://schemas.microsoft.com/office/drawing/2014/main" id="{07757419-95A9-FF4F-A42D-3BD4FAF5FD2E}"/>
                </a:ext>
              </a:extLst>
            </p:cNvPr>
            <p:cNvPicPr preferRelativeResize="0"/>
            <p:nvPr/>
          </p:nvPicPr>
          <p:blipFill>
            <a:blip r:embed="rId10">
              <a:alphaModFix/>
              <a:lum bright="70000" contrast="-70000"/>
            </a:blip>
            <a:stretch>
              <a:fillRect/>
            </a:stretch>
          </p:blipFill>
          <p:spPr>
            <a:xfrm>
              <a:off x="974775" y="3173750"/>
              <a:ext cx="607200" cy="607200"/>
            </a:xfrm>
            <a:prstGeom prst="rect">
              <a:avLst/>
            </a:prstGeom>
            <a:noFill/>
            <a:ln>
              <a:noFill/>
            </a:ln>
          </p:spPr>
        </p:pic>
        <p:pic>
          <p:nvPicPr>
            <p:cNvPr id="132" name="Google Shape;115;p13">
              <a:extLst>
                <a:ext uri="{FF2B5EF4-FFF2-40B4-BE49-F238E27FC236}">
                  <a16:creationId xmlns:a16="http://schemas.microsoft.com/office/drawing/2014/main" id="{D6CD1314-119B-6F4E-8D7C-F042C90EEF8F}"/>
                </a:ext>
              </a:extLst>
            </p:cNvPr>
            <p:cNvPicPr preferRelativeResize="0"/>
            <p:nvPr/>
          </p:nvPicPr>
          <p:blipFill rotWithShape="1">
            <a:blip r:embed="rId6">
              <a:alphaModFix/>
              <a:lum bright="70000" contrast="-70000"/>
            </a:blip>
            <a:srcRect l="38786" t="9514" r="38902" b="81601"/>
            <a:stretch/>
          </p:blipFill>
          <p:spPr>
            <a:xfrm>
              <a:off x="1203975" y="3243900"/>
              <a:ext cx="148800" cy="59250"/>
            </a:xfrm>
            <a:prstGeom prst="rect">
              <a:avLst/>
            </a:prstGeom>
            <a:noFill/>
            <a:ln>
              <a:noFill/>
            </a:ln>
          </p:spPr>
        </p:pic>
      </p:grpSp>
      <p:sp>
        <p:nvSpPr>
          <p:cNvPr id="113" name="Google Shape;91;p13">
            <a:extLst>
              <a:ext uri="{FF2B5EF4-FFF2-40B4-BE49-F238E27FC236}">
                <a16:creationId xmlns:a16="http://schemas.microsoft.com/office/drawing/2014/main" id="{9E877091-66B2-574D-97CB-6E1866727C01}"/>
              </a:ext>
            </a:extLst>
          </p:cNvPr>
          <p:cNvSpPr/>
          <p:nvPr/>
        </p:nvSpPr>
        <p:spPr>
          <a:xfrm>
            <a:off x="10299653" y="4314960"/>
            <a:ext cx="973338" cy="794338"/>
          </a:xfrm>
          <a:prstGeom prst="rect">
            <a:avLst/>
          </a:prstGeom>
          <a:noFill/>
          <a:ln>
            <a:noFill/>
          </a:ln>
        </p:spPr>
        <p:txBody>
          <a:bodyPr spcFirstLastPara="1" wrap="square" lIns="121900" tIns="60933" rIns="121900" bIns="60933" anchor="ctr" anchorCtr="0">
            <a:noAutofit/>
          </a:bodyPr>
          <a:lstStyle/>
          <a:p>
            <a:pPr algn="ctr">
              <a:buClr>
                <a:srgbClr val="000000"/>
              </a:buClr>
              <a:buSzPts val="1100"/>
            </a:pPr>
            <a:r>
              <a:rPr lang="en" sz="1333" dirty="0">
                <a:solidFill>
                  <a:srgbClr val="BE5107"/>
                </a:solidFill>
                <a:latin typeface="Calibri"/>
                <a:ea typeface="Calibri"/>
                <a:cs typeface="Calibri"/>
                <a:sym typeface="Calibri"/>
              </a:rPr>
              <a:t>Agent</a:t>
            </a:r>
            <a:endParaRPr sz="1333" dirty="0">
              <a:solidFill>
                <a:srgbClr val="BE5107"/>
              </a:solidFill>
              <a:latin typeface="Calibri"/>
              <a:ea typeface="Calibri"/>
              <a:cs typeface="Calibri"/>
              <a:sym typeface="Calibri"/>
            </a:endParaRPr>
          </a:p>
        </p:txBody>
      </p:sp>
    </p:spTree>
    <p:extLst>
      <p:ext uri="{BB962C8B-B14F-4D97-AF65-F5344CB8AC3E}">
        <p14:creationId xmlns:p14="http://schemas.microsoft.com/office/powerpoint/2010/main" val="100029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E6D273A-7DBF-E84C-922F-0CA6328CF63A}"/>
              </a:ext>
            </a:extLst>
          </p:cNvPr>
          <p:cNvSpPr/>
          <p:nvPr/>
        </p:nvSpPr>
        <p:spPr>
          <a:xfrm>
            <a:off x="0" y="0"/>
            <a:ext cx="12192000" cy="6858000"/>
          </a:xfrm>
          <a:prstGeom prst="rect">
            <a:avLst/>
          </a:prstGeom>
          <a:solidFill>
            <a:srgbClr val="0A10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B428023C-99C4-7F4C-9FE4-62ED7A9706DC}"/>
              </a:ext>
            </a:extLst>
          </p:cNvPr>
          <p:cNvGrpSpPr/>
          <p:nvPr/>
        </p:nvGrpSpPr>
        <p:grpSpPr>
          <a:xfrm>
            <a:off x="2120351" y="-164389"/>
            <a:ext cx="8004314" cy="7186778"/>
            <a:chOff x="6815475" y="427439"/>
            <a:chExt cx="3953090" cy="3549335"/>
          </a:xfrm>
        </p:grpSpPr>
        <p:pic>
          <p:nvPicPr>
            <p:cNvPr id="8" name="Picture 7">
              <a:extLst>
                <a:ext uri="{FF2B5EF4-FFF2-40B4-BE49-F238E27FC236}">
                  <a16:creationId xmlns:a16="http://schemas.microsoft.com/office/drawing/2014/main" id="{5914A0B0-40F6-2043-B22F-2E9752F15BFA}"/>
                </a:ext>
              </a:extLst>
            </p:cNvPr>
            <p:cNvPicPr>
              <a:picLocks noChangeAspect="1"/>
            </p:cNvPicPr>
            <p:nvPr/>
          </p:nvPicPr>
          <p:blipFill>
            <a:blip r:embed="rId3"/>
            <a:stretch>
              <a:fillRect/>
            </a:stretch>
          </p:blipFill>
          <p:spPr>
            <a:xfrm>
              <a:off x="6842303" y="427439"/>
              <a:ext cx="3926262" cy="3527252"/>
            </a:xfrm>
            <a:prstGeom prst="rect">
              <a:avLst/>
            </a:prstGeom>
          </p:spPr>
        </p:pic>
        <p:sp>
          <p:nvSpPr>
            <p:cNvPr id="10" name="TextBox 9">
              <a:extLst>
                <a:ext uri="{FF2B5EF4-FFF2-40B4-BE49-F238E27FC236}">
                  <a16:creationId xmlns:a16="http://schemas.microsoft.com/office/drawing/2014/main" id="{88C2A2AA-7939-A64B-BD52-A9CF68618F62}"/>
                </a:ext>
              </a:extLst>
            </p:cNvPr>
            <p:cNvSpPr txBox="1"/>
            <p:nvPr/>
          </p:nvSpPr>
          <p:spPr>
            <a:xfrm>
              <a:off x="6815475" y="3787597"/>
              <a:ext cx="2915478" cy="189177"/>
            </a:xfrm>
            <a:prstGeom prst="rect">
              <a:avLst/>
            </a:prstGeom>
            <a:noFill/>
          </p:spPr>
          <p:txBody>
            <a:bodyPr wrap="square" rtlCol="0">
              <a:normAutofit/>
            </a:bodyPr>
            <a:lstStyle/>
            <a:p>
              <a:pPr>
                <a:lnSpc>
                  <a:spcPct val="90000"/>
                </a:lnSpc>
                <a:spcAft>
                  <a:spcPts val="600"/>
                </a:spcAft>
              </a:pPr>
              <a:r>
                <a:rPr lang="en-US" sz="900" dirty="0">
                  <a:solidFill>
                    <a:schemeClr val="bg1">
                      <a:lumMod val="85000"/>
                    </a:schemeClr>
                  </a:solidFill>
                </a:rPr>
                <a:t>(</a:t>
              </a:r>
              <a:r>
                <a:rPr lang="en-US" sz="900" dirty="0">
                  <a:solidFill>
                    <a:schemeClr val="bg1">
                      <a:lumMod val="85000"/>
                    </a:schemeClr>
                  </a:solidFill>
                  <a:hlinkClick r:id="rId4">
                    <a:extLst>
                      <a:ext uri="{A12FA001-AC4F-418D-AE19-62706E023703}">
                        <ahyp:hlinkClr xmlns:ahyp="http://schemas.microsoft.com/office/drawing/2018/hyperlinkcolor" val="tx"/>
                      </a:ext>
                    </a:extLst>
                  </a:hlinkClick>
                </a:rPr>
                <a:t>CC license</a:t>
              </a:r>
              <a:r>
                <a:rPr lang="en-US" sz="900" dirty="0">
                  <a:solidFill>
                    <a:schemeClr val="bg1">
                      <a:lumMod val="85000"/>
                    </a:schemeClr>
                  </a:solidFill>
                </a:rPr>
                <a:t>, </a:t>
              </a:r>
              <a:r>
                <a:rPr lang="en-US" sz="900" dirty="0">
                  <a:solidFill>
                    <a:schemeClr val="bg1">
                      <a:lumMod val="85000"/>
                    </a:schemeClr>
                  </a:solidFill>
                  <a:hlinkClick r:id="rId5">
                    <a:extLst>
                      <a:ext uri="{A12FA001-AC4F-418D-AE19-62706E023703}">
                        <ahyp:hlinkClr xmlns:ahyp="http://schemas.microsoft.com/office/drawing/2018/hyperlinkcolor" val="tx"/>
                      </a:ext>
                    </a:extLst>
                  </a:hlinkClick>
                </a:rPr>
                <a:t>source</a:t>
              </a:r>
              <a:r>
                <a:rPr lang="en-US" sz="900" dirty="0">
                  <a:solidFill>
                    <a:schemeClr val="bg1">
                      <a:lumMod val="85000"/>
                    </a:schemeClr>
                  </a:solidFill>
                </a:rPr>
                <a:t>)</a:t>
              </a:r>
            </a:p>
          </p:txBody>
        </p:sp>
      </p:grpSp>
    </p:spTree>
    <p:extLst>
      <p:ext uri="{BB962C8B-B14F-4D97-AF65-F5344CB8AC3E}">
        <p14:creationId xmlns:p14="http://schemas.microsoft.com/office/powerpoint/2010/main" val="32055863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F4EDE9-833D-B64F-ACC6-20AAF7C43BC0}"/>
              </a:ext>
            </a:extLst>
          </p:cNvPr>
          <p:cNvSpPr>
            <a:spLocks noGrp="1"/>
          </p:cNvSpPr>
          <p:nvPr>
            <p:ph type="title"/>
          </p:nvPr>
        </p:nvSpPr>
        <p:spPr>
          <a:xfrm>
            <a:off x="674237" y="1632159"/>
            <a:ext cx="3657600" cy="3186113"/>
          </a:xfrm>
        </p:spPr>
        <p:txBody>
          <a:bodyPr vert="horz" lIns="91440" tIns="45720" rIns="91440" bIns="45720" rtlCol="0" anchor="b">
            <a:normAutofit fontScale="90000"/>
          </a:bodyPr>
          <a:lstStyle/>
          <a:p>
            <a:pPr algn="ctr"/>
            <a:r>
              <a:rPr lang="en-US" sz="4800" kern="1200" dirty="0">
                <a:solidFill>
                  <a:srgbClr val="FFFFFF"/>
                </a:solidFill>
                <a:latin typeface="+mj-lt"/>
                <a:ea typeface="+mj-ea"/>
                <a:cs typeface="+mj-cs"/>
              </a:rPr>
              <a:t>Learning offline from implicit human feedback </a:t>
            </a:r>
            <a:r>
              <a:rPr lang="en-US" sz="4800" dirty="0">
                <a:solidFill>
                  <a:srgbClr val="FFFFFF"/>
                </a:solidFill>
              </a:rPr>
              <a:t>in a new task</a:t>
            </a:r>
            <a:endParaRPr lang="en-US" sz="4800" kern="1200" dirty="0">
              <a:solidFill>
                <a:srgbClr val="FFFFFF"/>
              </a:solidFill>
              <a:latin typeface="+mj-lt"/>
              <a:ea typeface="+mj-ea"/>
              <a:cs typeface="+mj-cs"/>
            </a:endParaRPr>
          </a:p>
        </p:txBody>
      </p:sp>
      <p:cxnSp>
        <p:nvCxnSpPr>
          <p:cNvPr id="16" name="Straight Connector 15" hidden="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771" y="239290"/>
            <a:ext cx="4224439" cy="4104110"/>
          </a:xfrm>
          <a:prstGeom prst="rect">
            <a:avLst/>
          </a:prstGeom>
        </p:spPr>
      </p:pic>
      <p:sp>
        <p:nvSpPr>
          <p:cNvPr id="4" name="Rectangle 3"/>
          <p:cNvSpPr/>
          <p:nvPr/>
        </p:nvSpPr>
        <p:spPr>
          <a:xfrm>
            <a:off x="5138382" y="4398331"/>
            <a:ext cx="6960359" cy="2308324"/>
          </a:xfrm>
          <a:prstGeom prst="rect">
            <a:avLst/>
          </a:prstGeom>
        </p:spPr>
        <p:txBody>
          <a:bodyPr wrap="square">
            <a:spAutoFit/>
          </a:bodyPr>
          <a:lstStyle/>
          <a:p>
            <a:r>
              <a:rPr lang="en-US" u="sng" dirty="0">
                <a:latin typeface="Arial" panose="020B0604020202020204" pitchFamily="34" charset="0"/>
              </a:rPr>
              <a:t>The robot sorting task</a:t>
            </a:r>
            <a:br>
              <a:rPr lang="en-US" u="sng" dirty="0">
                <a:latin typeface="Arial" panose="020B0604020202020204" pitchFamily="34" charset="0"/>
              </a:rPr>
            </a:br>
            <a:endParaRPr lang="en-US" u="sng" dirty="0">
              <a:latin typeface="Arial" panose="020B0604020202020204" pitchFamily="34" charset="0"/>
            </a:endParaRPr>
          </a:p>
          <a:p>
            <a:r>
              <a:rPr lang="en-US" dirty="0">
                <a:latin typeface="Arial" panose="020B0604020202020204" pitchFamily="34" charset="0"/>
              </a:rPr>
              <a:t>Rewards:</a:t>
            </a:r>
          </a:p>
          <a:p>
            <a:pPr marL="285750" indent="-285750">
              <a:buFont typeface="Wingdings" panose="05000000000000000000" pitchFamily="2" charset="2"/>
              <a:buChar char="§"/>
            </a:pPr>
            <a:r>
              <a:rPr lang="en-US" dirty="0">
                <a:solidFill>
                  <a:srgbClr val="829D7D"/>
                </a:solidFill>
                <a:latin typeface="Arial" panose="020B0604020202020204" pitchFamily="34" charset="0"/>
                <a:cs typeface="Arial" panose="020B0604020202020204" pitchFamily="34" charset="0"/>
              </a:rPr>
              <a:t>+2</a:t>
            </a:r>
            <a:r>
              <a:rPr lang="en-US" dirty="0">
                <a:latin typeface="Arial" panose="020B0604020202020204" pitchFamily="34" charset="0"/>
              </a:rPr>
              <a:t> upon recycling a can</a:t>
            </a:r>
          </a:p>
          <a:p>
            <a:pPr marL="285750" indent="-285750">
              <a:buFont typeface="Wingdings" panose="05000000000000000000" pitchFamily="2" charset="2"/>
              <a:buChar char="§"/>
            </a:pPr>
            <a:r>
              <a:rPr lang="en-US" dirty="0">
                <a:solidFill>
                  <a:srgbClr val="BA7678"/>
                </a:solidFill>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upon recycling any other object</a:t>
            </a:r>
          </a:p>
          <a:p>
            <a:pPr marL="285750" indent="-285750">
              <a:buFont typeface="Wingdings" panose="05000000000000000000" pitchFamily="2" charset="2"/>
              <a:buChar char="§"/>
            </a:pPr>
            <a:r>
              <a:rPr lang="en-US" dirty="0">
                <a:solidFill>
                  <a:srgbClr val="C19B7A"/>
                </a:solidFill>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at </a:t>
            </a:r>
            <a:r>
              <a:rPr lang="en-US" dirty="0">
                <a:latin typeface="Arial" panose="020B0604020202020204" pitchFamily="34" charset="0"/>
              </a:rPr>
              <a:t>all other times</a:t>
            </a:r>
          </a:p>
          <a:p>
            <a:r>
              <a:rPr lang="en-US" dirty="0">
                <a:latin typeface="Arial" panose="020B0604020202020204" pitchFamily="34" charset="0"/>
              </a:rPr>
              <a:t>Episodes are short (&lt;20 seconds), containing pre-determined trajectories with at most a single non-zero reward event.</a:t>
            </a:r>
            <a:endParaRPr lang="en-US" dirty="0"/>
          </a:p>
        </p:txBody>
      </p:sp>
    </p:spTree>
    <p:extLst>
      <p:ext uri="{BB962C8B-B14F-4D97-AF65-F5344CB8AC3E}">
        <p14:creationId xmlns:p14="http://schemas.microsoft.com/office/powerpoint/2010/main" val="578563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hidden="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B7B69A9-7371-8043-BB91-26A1EEA5A593}"/>
              </a:ext>
            </a:extLst>
          </p:cNvPr>
          <p:cNvPicPr>
            <a:picLocks noChangeAspect="1"/>
          </p:cNvPicPr>
          <p:nvPr/>
        </p:nvPicPr>
        <p:blipFill>
          <a:blip r:embed="rId3"/>
          <a:stretch>
            <a:fillRect/>
          </a:stretch>
        </p:blipFill>
        <p:spPr>
          <a:xfrm>
            <a:off x="5247388" y="321177"/>
            <a:ext cx="5894817" cy="4016249"/>
          </a:xfrm>
          <a:prstGeom prst="rect">
            <a:avLst/>
          </a:prstGeom>
        </p:spPr>
      </p:pic>
      <p:sp>
        <p:nvSpPr>
          <p:cNvPr id="10" name="Rectangle 9">
            <a:extLst>
              <a:ext uri="{FF2B5EF4-FFF2-40B4-BE49-F238E27FC236}">
                <a16:creationId xmlns:a16="http://schemas.microsoft.com/office/drawing/2014/main" id="{E894095C-5016-C045-83C8-0F030D6D5B86}"/>
              </a:ext>
            </a:extLst>
          </p:cNvPr>
          <p:cNvSpPr/>
          <p:nvPr/>
        </p:nvSpPr>
        <p:spPr>
          <a:xfrm>
            <a:off x="5138382" y="4398331"/>
            <a:ext cx="6960359" cy="2308324"/>
          </a:xfrm>
          <a:prstGeom prst="rect">
            <a:avLst/>
          </a:prstGeom>
        </p:spPr>
        <p:txBody>
          <a:bodyPr wrap="square">
            <a:spAutoFit/>
          </a:bodyPr>
          <a:lstStyle/>
          <a:p>
            <a:r>
              <a:rPr lang="en-US" u="sng" dirty="0">
                <a:latin typeface="Arial" panose="020B0604020202020204" pitchFamily="34" charset="0"/>
              </a:rPr>
              <a:t>The robot sorting task</a:t>
            </a:r>
            <a:br>
              <a:rPr lang="en-US" u="sng" dirty="0">
                <a:latin typeface="Arial" panose="020B0604020202020204" pitchFamily="34" charset="0"/>
              </a:rPr>
            </a:br>
            <a:endParaRPr lang="en-US" u="sng" dirty="0">
              <a:latin typeface="Arial" panose="020B0604020202020204" pitchFamily="34" charset="0"/>
            </a:endParaRPr>
          </a:p>
          <a:p>
            <a:r>
              <a:rPr lang="en-US" dirty="0">
                <a:latin typeface="Arial" panose="020B0604020202020204" pitchFamily="34" charset="0"/>
              </a:rPr>
              <a:t>Rewards:</a:t>
            </a:r>
          </a:p>
          <a:p>
            <a:pPr marL="285750" indent="-285750">
              <a:buFont typeface="Wingdings" panose="05000000000000000000" pitchFamily="2" charset="2"/>
              <a:buChar char="§"/>
            </a:pPr>
            <a:r>
              <a:rPr lang="en-US" dirty="0">
                <a:solidFill>
                  <a:srgbClr val="829D7D"/>
                </a:solidFill>
                <a:latin typeface="Arial" panose="020B0604020202020204" pitchFamily="34" charset="0"/>
                <a:cs typeface="Arial" panose="020B0604020202020204" pitchFamily="34" charset="0"/>
              </a:rPr>
              <a:t>+2 </a:t>
            </a:r>
            <a:r>
              <a:rPr lang="en-US" dirty="0">
                <a:latin typeface="Arial" panose="020B0604020202020204" pitchFamily="34" charset="0"/>
              </a:rPr>
              <a:t>upon recycling a can</a:t>
            </a:r>
          </a:p>
          <a:p>
            <a:pPr marL="285750" indent="-285750">
              <a:buFont typeface="Wingdings" panose="05000000000000000000" pitchFamily="2" charset="2"/>
              <a:buChar char="§"/>
            </a:pPr>
            <a:r>
              <a:rPr lang="en-US" dirty="0">
                <a:solidFill>
                  <a:srgbClr val="BA7678"/>
                </a:solidFill>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upon recycling any other object</a:t>
            </a:r>
          </a:p>
          <a:p>
            <a:pPr marL="285750" indent="-285750">
              <a:buFont typeface="Wingdings" panose="05000000000000000000" pitchFamily="2" charset="2"/>
              <a:buChar char="§"/>
            </a:pPr>
            <a:r>
              <a:rPr lang="en-US" dirty="0">
                <a:solidFill>
                  <a:srgbClr val="C19B7A"/>
                </a:solidFill>
                <a:latin typeface="Arial" panose="020B0604020202020204" pitchFamily="34" charset="0"/>
                <a:cs typeface="Arial" panose="020B0604020202020204" pitchFamily="34" charset="0"/>
              </a:rPr>
              <a:t>0</a:t>
            </a:r>
            <a:r>
              <a:rPr lang="en-US" dirty="0">
                <a:latin typeface="Arial" panose="020B0604020202020204" pitchFamily="34" charset="0"/>
                <a:cs typeface="Arial" panose="020B0604020202020204" pitchFamily="34" charset="0"/>
              </a:rPr>
              <a:t> </a:t>
            </a:r>
            <a:r>
              <a:rPr lang="en-US" dirty="0">
                <a:latin typeface="Arial" panose="020B0604020202020204" pitchFamily="34" charset="0"/>
              </a:rPr>
              <a:t>at all other times</a:t>
            </a:r>
          </a:p>
          <a:p>
            <a:r>
              <a:rPr lang="en-US" dirty="0">
                <a:latin typeface="Arial" panose="020B0604020202020204" pitchFamily="34" charset="0"/>
              </a:rPr>
              <a:t>Episodes are short (&lt;20 seconds), containing pre-determined trajectories with at most a single non-zero reward event.</a:t>
            </a:r>
            <a:endParaRPr lang="en-US" dirty="0"/>
          </a:p>
        </p:txBody>
      </p:sp>
      <p:sp>
        <p:nvSpPr>
          <p:cNvPr id="13" name="Title 1">
            <a:extLst>
              <a:ext uri="{FF2B5EF4-FFF2-40B4-BE49-F238E27FC236}">
                <a16:creationId xmlns:a16="http://schemas.microsoft.com/office/drawing/2014/main" id="{1301C59A-F931-1443-A867-FE14B6F5ACD6}"/>
              </a:ext>
            </a:extLst>
          </p:cNvPr>
          <p:cNvSpPr txBox="1">
            <a:spLocks/>
          </p:cNvSpPr>
          <p:nvPr/>
        </p:nvSpPr>
        <p:spPr>
          <a:xfrm>
            <a:off x="674237" y="1632159"/>
            <a:ext cx="3657600" cy="3186113"/>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FFFFFF"/>
                </a:solidFill>
              </a:rPr>
              <a:t>Learning offline from implicit human feedback in a new task</a:t>
            </a:r>
            <a:endParaRPr lang="en-US" sz="4800" dirty="0">
              <a:solidFill>
                <a:srgbClr val="FFFFFF"/>
              </a:solidFill>
            </a:endParaRPr>
          </a:p>
        </p:txBody>
      </p:sp>
    </p:spTree>
    <p:extLst>
      <p:ext uri="{BB962C8B-B14F-4D97-AF65-F5344CB8AC3E}">
        <p14:creationId xmlns:p14="http://schemas.microsoft.com/office/powerpoint/2010/main" val="2600682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hidden="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BDRiXPwtNf_brown_box_detectio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40165" y="2399107"/>
            <a:ext cx="3819664" cy="2864748"/>
          </a:xfrm>
          <a:prstGeom prst="rect">
            <a:avLst/>
          </a:prstGeom>
        </p:spPr>
      </p:pic>
      <p:sp>
        <p:nvSpPr>
          <p:cNvPr id="7" name="Rectangle 6"/>
          <p:cNvSpPr/>
          <p:nvPr/>
        </p:nvSpPr>
        <p:spPr>
          <a:xfrm>
            <a:off x="5063320" y="321177"/>
            <a:ext cx="6960359" cy="1754326"/>
          </a:xfrm>
          <a:prstGeom prst="rect">
            <a:avLst/>
          </a:prstGeom>
        </p:spPr>
        <p:txBody>
          <a:bodyPr wrap="square">
            <a:spAutoFit/>
          </a:bodyPr>
          <a:lstStyle/>
          <a:p>
            <a:r>
              <a:rPr lang="en-US" b="1" dirty="0"/>
              <a:t>Steps</a:t>
            </a:r>
          </a:p>
          <a:p>
            <a:pPr marL="342900" indent="-342900">
              <a:buFont typeface="+mj-lt"/>
              <a:buAutoNum type="arabicPeriod"/>
            </a:pPr>
            <a:r>
              <a:rPr lang="en-US" dirty="0"/>
              <a:t>Subject observes pre-computed trajectories</a:t>
            </a:r>
          </a:p>
          <a:p>
            <a:pPr marL="342900" indent="-342900">
              <a:buFont typeface="+mj-lt"/>
              <a:buAutoNum type="arabicPeriod"/>
            </a:pPr>
            <a:r>
              <a:rPr lang="en-US" dirty="0"/>
              <a:t>Reaction mapping’s output probability of +6 reward class </a:t>
            </a:r>
            <a:r>
              <a:rPr lang="en-US" dirty="0">
                <a:sym typeface="Wingdings" panose="05000000000000000000" pitchFamily="2" charset="2"/>
              </a:rPr>
              <a:t> </a:t>
            </a:r>
            <a:r>
              <a:rPr lang="en-US" dirty="0"/>
              <a:t>“positivity score” for aggregated frames</a:t>
            </a:r>
          </a:p>
          <a:p>
            <a:pPr marL="342900" indent="-342900">
              <a:buFont typeface="+mj-lt"/>
              <a:buAutoNum type="arabicPeriod"/>
            </a:pPr>
            <a:r>
              <a:rPr lang="en-US" dirty="0">
                <a:sym typeface="Wingdings" panose="05000000000000000000" pitchFamily="2" charset="2"/>
              </a:rPr>
              <a:t>Trajectories are ranked by their mean positivity scores and compared to the ground-truth ranking by their return.</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4558" y="2494408"/>
            <a:ext cx="2749121" cy="2674145"/>
          </a:xfrm>
          <a:prstGeom prst="rect">
            <a:avLst/>
          </a:prstGeom>
        </p:spPr>
      </p:pic>
      <p:sp>
        <p:nvSpPr>
          <p:cNvPr id="11" name="Title 1">
            <a:extLst>
              <a:ext uri="{FF2B5EF4-FFF2-40B4-BE49-F238E27FC236}">
                <a16:creationId xmlns:a16="http://schemas.microsoft.com/office/drawing/2014/main" id="{932380C2-547D-0444-95A7-1E9F99375C4F}"/>
              </a:ext>
            </a:extLst>
          </p:cNvPr>
          <p:cNvSpPr txBox="1">
            <a:spLocks/>
          </p:cNvSpPr>
          <p:nvPr/>
        </p:nvSpPr>
        <p:spPr>
          <a:xfrm>
            <a:off x="674237" y="1632159"/>
            <a:ext cx="3657600" cy="3186113"/>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FFFFFF"/>
                </a:solidFill>
              </a:rPr>
              <a:t>Learning offline from implicit human feedback in a new task</a:t>
            </a:r>
            <a:endParaRPr lang="en-US" sz="4800" dirty="0">
              <a:solidFill>
                <a:srgbClr val="FFFFFF"/>
              </a:solidFill>
            </a:endParaRPr>
          </a:p>
        </p:txBody>
      </p:sp>
    </p:spTree>
    <p:extLst>
      <p:ext uri="{BB962C8B-B14F-4D97-AF65-F5344CB8AC3E}">
        <p14:creationId xmlns:p14="http://schemas.microsoft.com/office/powerpoint/2010/main" val="1981302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hidden="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map&#10;&#10;Description automatically generated">
            <a:extLst>
              <a:ext uri="{FF2B5EF4-FFF2-40B4-BE49-F238E27FC236}">
                <a16:creationId xmlns:a16="http://schemas.microsoft.com/office/drawing/2014/main" id="{342B2216-3BDA-BC4A-8F29-D3E36F4DACAD}"/>
              </a:ext>
            </a:extLst>
          </p:cNvPr>
          <p:cNvPicPr>
            <a:picLocks noChangeAspect="1"/>
          </p:cNvPicPr>
          <p:nvPr/>
        </p:nvPicPr>
        <p:blipFill>
          <a:blip r:embed="rId2"/>
          <a:stretch>
            <a:fillRect/>
          </a:stretch>
        </p:blipFill>
        <p:spPr>
          <a:xfrm>
            <a:off x="5034541" y="939370"/>
            <a:ext cx="6420742" cy="5330801"/>
          </a:xfrm>
          <a:prstGeom prst="rect">
            <a:avLst/>
          </a:prstGeom>
        </p:spPr>
      </p:pic>
      <p:sp>
        <p:nvSpPr>
          <p:cNvPr id="11" name="Title 1">
            <a:extLst>
              <a:ext uri="{FF2B5EF4-FFF2-40B4-BE49-F238E27FC236}">
                <a16:creationId xmlns:a16="http://schemas.microsoft.com/office/drawing/2014/main" id="{9F6A8FD4-0D49-EA4A-ABA8-843F19743C33}"/>
              </a:ext>
            </a:extLst>
          </p:cNvPr>
          <p:cNvSpPr txBox="1">
            <a:spLocks/>
          </p:cNvSpPr>
          <p:nvPr/>
        </p:nvSpPr>
        <p:spPr>
          <a:xfrm>
            <a:off x="674237" y="1632159"/>
            <a:ext cx="3657600" cy="3186113"/>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FFFFFF"/>
                </a:solidFill>
              </a:rPr>
              <a:t>Learning offline from implicit human feedback in a new task</a:t>
            </a:r>
            <a:endParaRPr lang="en-US" sz="4800" dirty="0">
              <a:solidFill>
                <a:srgbClr val="FFFFFF"/>
              </a:solidFill>
            </a:endParaRPr>
          </a:p>
        </p:txBody>
      </p:sp>
    </p:spTree>
    <p:extLst>
      <p:ext uri="{BB962C8B-B14F-4D97-AF65-F5344CB8AC3E}">
        <p14:creationId xmlns:p14="http://schemas.microsoft.com/office/powerpoint/2010/main" val="2063495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hidden="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315C2617-CB1D-344B-97A5-5F745A8C01D9}"/>
              </a:ext>
            </a:extLst>
          </p:cNvPr>
          <p:cNvGrpSpPr/>
          <p:nvPr/>
        </p:nvGrpSpPr>
        <p:grpSpPr>
          <a:xfrm>
            <a:off x="6259559" y="321177"/>
            <a:ext cx="4233502" cy="3504324"/>
            <a:chOff x="5431380" y="-45002"/>
            <a:chExt cx="6036508" cy="4996780"/>
          </a:xfrm>
        </p:grpSpPr>
        <p:pic>
          <p:nvPicPr>
            <p:cNvPr id="19" name="Picture 18" descr="A screenshot of a cell phone&#10;&#10;Description automatically generated">
              <a:extLst>
                <a:ext uri="{FF2B5EF4-FFF2-40B4-BE49-F238E27FC236}">
                  <a16:creationId xmlns:a16="http://schemas.microsoft.com/office/drawing/2014/main" id="{BCA4AFC8-0A51-BF4E-8097-DCC5084BFF1D}"/>
                </a:ext>
              </a:extLst>
            </p:cNvPr>
            <p:cNvPicPr>
              <a:picLocks noChangeAspect="1"/>
            </p:cNvPicPr>
            <p:nvPr/>
          </p:nvPicPr>
          <p:blipFill>
            <a:blip r:embed="rId3">
              <a:alphaModFix/>
            </a:blip>
            <a:stretch>
              <a:fillRect/>
            </a:stretch>
          </p:blipFill>
          <p:spPr>
            <a:xfrm>
              <a:off x="5431380" y="859230"/>
              <a:ext cx="6036508" cy="4092548"/>
            </a:xfrm>
            <a:prstGeom prst="rect">
              <a:avLst/>
            </a:prstGeom>
          </p:spPr>
        </p:pic>
        <p:sp>
          <p:nvSpPr>
            <p:cNvPr id="9" name="TextBox 8">
              <a:extLst>
                <a:ext uri="{FF2B5EF4-FFF2-40B4-BE49-F238E27FC236}">
                  <a16:creationId xmlns:a16="http://schemas.microsoft.com/office/drawing/2014/main" id="{BA9B6702-ED0E-5C48-8D25-A347DB0C4AB7}"/>
                </a:ext>
              </a:extLst>
            </p:cNvPr>
            <p:cNvSpPr txBox="1"/>
            <p:nvPr/>
          </p:nvSpPr>
          <p:spPr>
            <a:xfrm>
              <a:off x="8946889" y="-45002"/>
              <a:ext cx="2482034" cy="1009367"/>
            </a:xfrm>
            <a:prstGeom prst="rect">
              <a:avLst/>
            </a:prstGeom>
            <a:noFill/>
          </p:spPr>
          <p:txBody>
            <a:bodyPr wrap="square" rtlCol="0">
              <a:spAutoFit/>
            </a:bodyPr>
            <a:lstStyle/>
            <a:p>
              <a:pPr algn="ctr"/>
              <a:r>
                <a:rPr lang="en-US" sz="2000" dirty="0"/>
                <a:t>Mean positivity score</a:t>
              </a:r>
            </a:p>
          </p:txBody>
        </p:sp>
        <p:sp>
          <p:nvSpPr>
            <p:cNvPr id="10" name="TextBox 9">
              <a:extLst>
                <a:ext uri="{FF2B5EF4-FFF2-40B4-BE49-F238E27FC236}">
                  <a16:creationId xmlns:a16="http://schemas.microsoft.com/office/drawing/2014/main" id="{C481583D-CC27-5348-828F-FEABA5B6C615}"/>
                </a:ext>
              </a:extLst>
            </p:cNvPr>
            <p:cNvSpPr txBox="1"/>
            <p:nvPr/>
          </p:nvSpPr>
          <p:spPr>
            <a:xfrm>
              <a:off x="6411883" y="390961"/>
              <a:ext cx="1746828" cy="570513"/>
            </a:xfrm>
            <a:prstGeom prst="rect">
              <a:avLst/>
            </a:prstGeom>
            <a:noFill/>
          </p:spPr>
          <p:txBody>
            <a:bodyPr wrap="none" rtlCol="0">
              <a:spAutoFit/>
            </a:bodyPr>
            <a:lstStyle/>
            <a:p>
              <a:r>
                <a:rPr lang="en-US" sz="2000" dirty="0"/>
                <a:t>Trajectory</a:t>
              </a:r>
            </a:p>
          </p:txBody>
        </p:sp>
      </p:grpSp>
      <p:sp>
        <p:nvSpPr>
          <p:cNvPr id="12" name="TextBox 11">
            <a:extLst>
              <a:ext uri="{FF2B5EF4-FFF2-40B4-BE49-F238E27FC236}">
                <a16:creationId xmlns:a16="http://schemas.microsoft.com/office/drawing/2014/main" id="{0CD234AB-0F74-EC48-A5E9-29F740897C0C}"/>
              </a:ext>
            </a:extLst>
          </p:cNvPr>
          <p:cNvSpPr txBox="1"/>
          <p:nvPr/>
        </p:nvSpPr>
        <p:spPr>
          <a:xfrm>
            <a:off x="6210156" y="3939197"/>
            <a:ext cx="4332307" cy="707886"/>
          </a:xfrm>
          <a:prstGeom prst="rect">
            <a:avLst/>
          </a:prstGeom>
          <a:noFill/>
        </p:spPr>
        <p:txBody>
          <a:bodyPr wrap="square" rtlCol="0">
            <a:spAutoFit/>
          </a:bodyPr>
          <a:lstStyle/>
          <a:p>
            <a:r>
              <a:rPr lang="en-US" sz="2000" dirty="0"/>
              <a:t>Trajectories are colored by their return</a:t>
            </a:r>
            <a:r>
              <a:rPr lang="en-US" sz="2000"/>
              <a:t>: </a:t>
            </a:r>
            <a:r>
              <a:rPr lang="en-US" sz="2000">
                <a:solidFill>
                  <a:srgbClr val="829D7D"/>
                </a:solidFill>
              </a:rPr>
              <a:t>+2</a:t>
            </a:r>
            <a:r>
              <a:rPr lang="en-US" sz="2000"/>
              <a:t>, </a:t>
            </a:r>
            <a:r>
              <a:rPr lang="en-US" sz="2000" dirty="0">
                <a:solidFill>
                  <a:srgbClr val="C19B7A"/>
                </a:solidFill>
              </a:rPr>
              <a:t>0</a:t>
            </a:r>
            <a:r>
              <a:rPr lang="en-US" sz="2000" dirty="0"/>
              <a:t>, or </a:t>
            </a:r>
            <a:r>
              <a:rPr lang="en-US" sz="2000" dirty="0">
                <a:solidFill>
                  <a:srgbClr val="BA7678"/>
                </a:solidFill>
              </a:rPr>
              <a:t>-1</a:t>
            </a:r>
            <a:r>
              <a:rPr lang="en-US" sz="2000" dirty="0"/>
              <a:t>.</a:t>
            </a:r>
          </a:p>
        </p:txBody>
      </p:sp>
      <p:sp>
        <p:nvSpPr>
          <p:cNvPr id="17" name="Title 1">
            <a:extLst>
              <a:ext uri="{FF2B5EF4-FFF2-40B4-BE49-F238E27FC236}">
                <a16:creationId xmlns:a16="http://schemas.microsoft.com/office/drawing/2014/main" id="{9D909F41-9688-C846-8FD5-C33AFF772A5C}"/>
              </a:ext>
            </a:extLst>
          </p:cNvPr>
          <p:cNvSpPr txBox="1">
            <a:spLocks/>
          </p:cNvSpPr>
          <p:nvPr/>
        </p:nvSpPr>
        <p:spPr>
          <a:xfrm>
            <a:off x="674237" y="1632159"/>
            <a:ext cx="3657600" cy="3186113"/>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FFFFFF"/>
                </a:solidFill>
              </a:rPr>
              <a:t>Learning offline from implicit human feedback in a new task</a:t>
            </a:r>
            <a:endParaRPr lang="en-US" sz="4800" dirty="0">
              <a:solidFill>
                <a:srgbClr val="FFFFFF"/>
              </a:solidFill>
            </a:endParaRPr>
          </a:p>
        </p:txBody>
      </p:sp>
      <p:sp>
        <p:nvSpPr>
          <p:cNvPr id="11" name="Rectangle 10">
            <a:extLst>
              <a:ext uri="{FF2B5EF4-FFF2-40B4-BE49-F238E27FC236}">
                <a16:creationId xmlns:a16="http://schemas.microsoft.com/office/drawing/2014/main" id="{E4AC6C44-49D5-884A-A236-53DF059E1951}"/>
              </a:ext>
            </a:extLst>
          </p:cNvPr>
          <p:cNvSpPr/>
          <p:nvPr/>
        </p:nvSpPr>
        <p:spPr>
          <a:xfrm>
            <a:off x="5751560" y="5232180"/>
            <a:ext cx="5482425" cy="1015663"/>
          </a:xfrm>
          <a:prstGeom prst="rect">
            <a:avLst/>
          </a:prstGeom>
        </p:spPr>
        <p:txBody>
          <a:bodyPr wrap="square">
            <a:spAutoFit/>
          </a:bodyPr>
          <a:lstStyle/>
          <a:p>
            <a:r>
              <a:rPr lang="en-US" sz="2000" dirty="0"/>
              <a:t>Using Kendall’s τ independence test, </a:t>
            </a:r>
            <a:r>
              <a:rPr lang="en-US" sz="2000" b="1" dirty="0"/>
              <a:t>our reaction model significantly outperforms random ranking </a:t>
            </a:r>
            <a:r>
              <a:rPr lang="en-US" sz="2000" dirty="0"/>
              <a:t>(</a:t>
            </a:r>
            <a:r>
              <a:rPr lang="en-US" sz="2000" dirty="0" err="1"/>
              <a:t>τ</a:t>
            </a:r>
            <a:r>
              <a:rPr lang="en-US" sz="2000" dirty="0"/>
              <a:t> = 0.70; p = 0.034).</a:t>
            </a:r>
          </a:p>
        </p:txBody>
      </p:sp>
    </p:spTree>
    <p:extLst>
      <p:ext uri="{BB962C8B-B14F-4D97-AF65-F5344CB8AC3E}">
        <p14:creationId xmlns:p14="http://schemas.microsoft.com/office/powerpoint/2010/main" val="424203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A1971B4-F014-0341-A7E0-6DEDA517F5B2}"/>
              </a:ext>
            </a:extLst>
          </p:cNvPr>
          <p:cNvSpPr>
            <a:spLocks noGrp="1"/>
          </p:cNvSpPr>
          <p:nvPr>
            <p:ph type="title"/>
          </p:nvPr>
        </p:nvSpPr>
        <p:spPr>
          <a:xfrm>
            <a:off x="838199" y="365125"/>
            <a:ext cx="5529943" cy="1325563"/>
          </a:xfrm>
        </p:spPr>
        <p:txBody>
          <a:bodyPr>
            <a:normAutofit/>
          </a:bodyPr>
          <a:lstStyle/>
          <a:p>
            <a:r>
              <a:rPr lang="en-US" dirty="0"/>
              <a:t>Stage 2 instantiations with positive results</a:t>
            </a:r>
          </a:p>
        </p:txBody>
      </p:sp>
      <p:sp>
        <p:nvSpPr>
          <p:cNvPr id="3" name="Content Placeholder 2">
            <a:extLst>
              <a:ext uri="{FF2B5EF4-FFF2-40B4-BE49-F238E27FC236}">
                <a16:creationId xmlns:a16="http://schemas.microsoft.com/office/drawing/2014/main" id="{76AB7B8A-A092-8C4B-B1C9-4B0DB691B671}"/>
              </a:ext>
            </a:extLst>
          </p:cNvPr>
          <p:cNvSpPr>
            <a:spLocks noGrp="1"/>
          </p:cNvSpPr>
          <p:nvPr>
            <p:ph idx="1"/>
          </p:nvPr>
        </p:nvSpPr>
        <p:spPr>
          <a:xfrm>
            <a:off x="838199" y="2158133"/>
            <a:ext cx="4142091" cy="3399518"/>
          </a:xfrm>
        </p:spPr>
        <p:txBody>
          <a:bodyPr>
            <a:normAutofit/>
          </a:bodyPr>
          <a:lstStyle/>
          <a:p>
            <a:pPr marL="0" indent="0">
              <a:buNone/>
            </a:pPr>
            <a:r>
              <a:rPr lang="en-US" sz="2400" dirty="0"/>
              <a:t>1) Same task, offline learning</a:t>
            </a:r>
          </a:p>
          <a:p>
            <a:pPr marL="0" indent="0">
              <a:buNone/>
            </a:pPr>
            <a:endParaRPr lang="en-US" sz="2400" dirty="0"/>
          </a:p>
          <a:p>
            <a:pPr marL="0" indent="0">
              <a:buNone/>
            </a:pPr>
            <a:r>
              <a:rPr lang="en-US" sz="2400" dirty="0"/>
              <a:t>2) Same task, online learning (and improving policy)</a:t>
            </a:r>
          </a:p>
          <a:p>
            <a:pPr marL="0" indent="0">
              <a:buNone/>
            </a:pPr>
            <a:endParaRPr lang="en-US" sz="2400" dirty="0"/>
          </a:p>
          <a:p>
            <a:pPr marL="0" indent="0">
              <a:buNone/>
            </a:pPr>
            <a:r>
              <a:rPr lang="en-US" sz="2400" dirty="0"/>
              <a:t>3) Different task, offline learning</a:t>
            </a:r>
          </a:p>
          <a:p>
            <a:pPr marL="0" indent="0">
              <a:buNone/>
            </a:pPr>
            <a:endParaRPr lang="en-US" sz="2400" dirty="0"/>
          </a:p>
        </p:txBody>
      </p:sp>
      <p:pic>
        <p:nvPicPr>
          <p:cNvPr id="6" name="Picture 5">
            <a:extLst>
              <a:ext uri="{FF2B5EF4-FFF2-40B4-BE49-F238E27FC236}">
                <a16:creationId xmlns:a16="http://schemas.microsoft.com/office/drawing/2014/main" id="{F3E225C1-0B02-744D-93BA-A860362C937D}"/>
              </a:ext>
            </a:extLst>
          </p:cNvPr>
          <p:cNvPicPr>
            <a:picLocks noChangeAspect="1"/>
          </p:cNvPicPr>
          <p:nvPr/>
        </p:nvPicPr>
        <p:blipFill>
          <a:blip r:embed="rId2"/>
          <a:stretch>
            <a:fillRect/>
          </a:stretch>
        </p:blipFill>
        <p:spPr>
          <a:xfrm>
            <a:off x="7583141" y="439311"/>
            <a:ext cx="3936488" cy="2263480"/>
          </a:xfrm>
          <a:prstGeom prst="rect">
            <a:avLst/>
          </a:prstGeom>
        </p:spPr>
      </p:pic>
      <p:pic>
        <p:nvPicPr>
          <p:cNvPr id="4" name="Picture 3">
            <a:extLst>
              <a:ext uri="{FF2B5EF4-FFF2-40B4-BE49-F238E27FC236}">
                <a16:creationId xmlns:a16="http://schemas.microsoft.com/office/drawing/2014/main" id="{410E5C09-C405-BA4F-A6CB-702D06AD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9383" y="2994128"/>
            <a:ext cx="3260246" cy="3170589"/>
          </a:xfrm>
          <a:prstGeom prst="rect">
            <a:avLst/>
          </a:prstGeom>
        </p:spPr>
      </p:pic>
    </p:spTree>
    <p:extLst>
      <p:ext uri="{BB962C8B-B14F-4D97-AF65-F5344CB8AC3E}">
        <p14:creationId xmlns:p14="http://schemas.microsoft.com/office/powerpoint/2010/main" val="983093717"/>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4C0F09-87B4-CB42-9C45-D659BFE3197B}"/>
              </a:ext>
            </a:extLst>
          </p:cNvPr>
          <p:cNvSpPr>
            <a:spLocks noGrp="1"/>
          </p:cNvSpPr>
          <p:nvPr>
            <p:ph type="title"/>
          </p:nvPr>
        </p:nvSpPr>
        <p:spPr>
          <a:xfrm>
            <a:off x="863029" y="1012004"/>
            <a:ext cx="3416158" cy="4795408"/>
          </a:xfrm>
        </p:spPr>
        <p:txBody>
          <a:bodyPr>
            <a:normAutofit/>
          </a:bodyPr>
          <a:lstStyle/>
          <a:p>
            <a:pPr algn="r"/>
            <a:r>
              <a:rPr lang="en-US">
                <a:solidFill>
                  <a:srgbClr val="FFFFFF"/>
                </a:solidFill>
              </a:rPr>
              <a:t>How we are simplifying the problem (for now)</a:t>
            </a:r>
            <a:endParaRPr lang="en-US" dirty="0">
              <a:solidFill>
                <a:srgbClr val="FFFFFF"/>
              </a:solidFill>
            </a:endParaRPr>
          </a:p>
        </p:txBody>
      </p:sp>
      <p:graphicFrame>
        <p:nvGraphicFramePr>
          <p:cNvPr id="5" name="Content Placeholder 2">
            <a:extLst>
              <a:ext uri="{FF2B5EF4-FFF2-40B4-BE49-F238E27FC236}">
                <a16:creationId xmlns:a16="http://schemas.microsoft.com/office/drawing/2014/main" id="{AA3F0EFD-CE34-4CAD-AFD2-0A196F0BCA83}"/>
              </a:ext>
            </a:extLst>
          </p:cNvPr>
          <p:cNvGraphicFramePr>
            <a:graphicFrameLocks noGrp="1"/>
          </p:cNvGraphicFramePr>
          <p:nvPr>
            <p:ph idx="1"/>
            <p:extLst>
              <p:ext uri="{D42A27DB-BD31-4B8C-83A1-F6EECF244321}">
                <p14:modId xmlns:p14="http://schemas.microsoft.com/office/powerpoint/2010/main" val="372297637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3039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A4FCEE-091F-294F-A530-4643DE15F707}"/>
              </a:ext>
            </a:extLst>
          </p:cNvPr>
          <p:cNvSpPr>
            <a:spLocks noGrp="1"/>
          </p:cNvSpPr>
          <p:nvPr>
            <p:ph type="title"/>
          </p:nvPr>
        </p:nvSpPr>
        <p:spPr>
          <a:xfrm>
            <a:off x="863029" y="1012004"/>
            <a:ext cx="3416158" cy="4795408"/>
          </a:xfrm>
        </p:spPr>
        <p:txBody>
          <a:bodyPr>
            <a:normAutofit/>
          </a:bodyPr>
          <a:lstStyle/>
          <a:p>
            <a:pPr algn="r"/>
            <a:r>
              <a:rPr lang="en-US" sz="4800" dirty="0">
                <a:solidFill>
                  <a:srgbClr val="FFFFFF"/>
                </a:solidFill>
              </a:rPr>
              <a:t>Towards real-world applicability</a:t>
            </a:r>
          </a:p>
        </p:txBody>
      </p:sp>
      <p:graphicFrame>
        <p:nvGraphicFramePr>
          <p:cNvPr id="6" name="Content Placeholder 2">
            <a:extLst>
              <a:ext uri="{FF2B5EF4-FFF2-40B4-BE49-F238E27FC236}">
                <a16:creationId xmlns:a16="http://schemas.microsoft.com/office/drawing/2014/main" id="{792AC48C-B1B4-4F61-862B-7A5EEB8756F2}"/>
              </a:ext>
            </a:extLst>
          </p:cNvPr>
          <p:cNvGraphicFramePr>
            <a:graphicFrameLocks noGrp="1"/>
          </p:cNvGraphicFramePr>
          <p:nvPr>
            <p:ph idx="1"/>
            <p:extLst>
              <p:ext uri="{D42A27DB-BD31-4B8C-83A1-F6EECF244321}">
                <p14:modId xmlns:p14="http://schemas.microsoft.com/office/powerpoint/2010/main" val="265126343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6803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302EB8-7190-B145-B672-5F223E035091}"/>
              </a:ext>
            </a:extLst>
          </p:cNvPr>
          <p:cNvSpPr/>
          <p:nvPr/>
        </p:nvSpPr>
        <p:spPr>
          <a:xfrm>
            <a:off x="0" y="-294484"/>
            <a:ext cx="12192000" cy="7152483"/>
          </a:xfrm>
          <a:prstGeom prst="rect">
            <a:avLst/>
          </a:prstGeom>
          <a:solidFill>
            <a:srgbClr val="D6DE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52D614B-0D5A-D343-BF39-F6A218E3454E}"/>
              </a:ext>
            </a:extLst>
          </p:cNvPr>
          <p:cNvGrpSpPr/>
          <p:nvPr/>
        </p:nvGrpSpPr>
        <p:grpSpPr>
          <a:xfrm>
            <a:off x="1308049" y="-323930"/>
            <a:ext cx="9639210" cy="7196155"/>
            <a:chOff x="1775774" y="3300260"/>
            <a:chExt cx="4484049" cy="3347565"/>
          </a:xfrm>
        </p:grpSpPr>
        <p:pic>
          <p:nvPicPr>
            <p:cNvPr id="5" name="Picture 4" descr="A store inside of a building&#10;&#10;Description automatically generated">
              <a:extLst>
                <a:ext uri="{FF2B5EF4-FFF2-40B4-BE49-F238E27FC236}">
                  <a16:creationId xmlns:a16="http://schemas.microsoft.com/office/drawing/2014/main" id="{21F5341B-551B-4544-B67D-9A13EAA284D0}"/>
                </a:ext>
              </a:extLst>
            </p:cNvPr>
            <p:cNvPicPr>
              <a:picLocks noChangeAspect="1"/>
            </p:cNvPicPr>
            <p:nvPr/>
          </p:nvPicPr>
          <p:blipFill>
            <a:blip r:embed="rId3"/>
            <a:stretch>
              <a:fillRect/>
            </a:stretch>
          </p:blipFill>
          <p:spPr>
            <a:xfrm>
              <a:off x="1775774" y="3300260"/>
              <a:ext cx="4454598" cy="3340948"/>
            </a:xfrm>
            <a:prstGeom prst="rect">
              <a:avLst/>
            </a:prstGeom>
          </p:spPr>
        </p:pic>
        <p:sp>
          <p:nvSpPr>
            <p:cNvPr id="7" name="TextBox 6">
              <a:extLst>
                <a:ext uri="{FF2B5EF4-FFF2-40B4-BE49-F238E27FC236}">
                  <a16:creationId xmlns:a16="http://schemas.microsoft.com/office/drawing/2014/main" id="{8218D75B-B7D0-8F4B-8846-36C2446740CC}"/>
                </a:ext>
              </a:extLst>
            </p:cNvPr>
            <p:cNvSpPr txBox="1"/>
            <p:nvPr/>
          </p:nvSpPr>
          <p:spPr>
            <a:xfrm>
              <a:off x="3344345" y="6540445"/>
              <a:ext cx="2915478" cy="107380"/>
            </a:xfrm>
            <a:prstGeom prst="rect">
              <a:avLst/>
            </a:prstGeom>
            <a:noFill/>
          </p:spPr>
          <p:txBody>
            <a:bodyPr wrap="square" rtlCol="0">
              <a:spAutoFit/>
            </a:bodyPr>
            <a:lstStyle/>
            <a:p>
              <a:pPr algn="r"/>
              <a:r>
                <a:rPr lang="en-US" sz="900" dirty="0">
                  <a:solidFill>
                    <a:schemeClr val="bg1">
                      <a:lumMod val="85000"/>
                    </a:schemeClr>
                  </a:solidFill>
                </a:rPr>
                <a:t>Photo by Mike </a:t>
              </a:r>
              <a:r>
                <a:rPr lang="en-US" sz="900" dirty="0" err="1">
                  <a:solidFill>
                    <a:schemeClr val="bg1">
                      <a:lumMod val="85000"/>
                    </a:schemeClr>
                  </a:solidFill>
                </a:rPr>
                <a:t>Kalasnik</a:t>
              </a:r>
              <a:r>
                <a:rPr lang="en-US" sz="900" dirty="0">
                  <a:solidFill>
                    <a:schemeClr val="bg1">
                      <a:lumMod val="85000"/>
                    </a:schemeClr>
                  </a:solidFill>
                </a:rPr>
                <a:t> (</a:t>
              </a:r>
              <a:r>
                <a:rPr lang="en-US" sz="900" dirty="0">
                  <a:solidFill>
                    <a:schemeClr val="bg1">
                      <a:lumMod val="85000"/>
                    </a:schemeClr>
                  </a:solidFill>
                  <a:hlinkClick r:id="rId4">
                    <a:extLst>
                      <a:ext uri="{A12FA001-AC4F-418D-AE19-62706E023703}">
                        <ahyp:hlinkClr xmlns:ahyp="http://schemas.microsoft.com/office/drawing/2018/hyperlinkcolor" val="tx"/>
                      </a:ext>
                    </a:extLst>
                  </a:hlinkClick>
                </a:rPr>
                <a:t>CC license</a:t>
              </a:r>
              <a:r>
                <a:rPr lang="en-US" sz="900" dirty="0">
                  <a:solidFill>
                    <a:schemeClr val="bg1">
                      <a:lumMod val="85000"/>
                    </a:schemeClr>
                  </a:solidFill>
                </a:rPr>
                <a:t>, </a:t>
              </a:r>
              <a:r>
                <a:rPr lang="en-US" sz="900" dirty="0">
                  <a:solidFill>
                    <a:schemeClr val="bg1">
                      <a:lumMod val="85000"/>
                    </a:schemeClr>
                  </a:solidFill>
                  <a:hlinkClick r:id="rId5">
                    <a:extLst>
                      <a:ext uri="{A12FA001-AC4F-418D-AE19-62706E023703}">
                        <ahyp:hlinkClr xmlns:ahyp="http://schemas.microsoft.com/office/drawing/2018/hyperlinkcolor" val="tx"/>
                      </a:ext>
                    </a:extLst>
                  </a:hlinkClick>
                </a:rPr>
                <a:t>source</a:t>
              </a:r>
              <a:r>
                <a:rPr lang="en-US" sz="900" dirty="0">
                  <a:solidFill>
                    <a:schemeClr val="bg1">
                      <a:lumMod val="85000"/>
                    </a:schemeClr>
                  </a:solidFill>
                </a:rPr>
                <a:t>)</a:t>
              </a:r>
            </a:p>
          </p:txBody>
        </p:sp>
      </p:grpSp>
    </p:spTree>
    <p:extLst>
      <p:ext uri="{BB962C8B-B14F-4D97-AF65-F5344CB8AC3E}">
        <p14:creationId xmlns:p14="http://schemas.microsoft.com/office/powerpoint/2010/main" val="2988867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8A489B-AD75-CB42-9A67-DD4059678492}"/>
              </a:ext>
            </a:extLst>
          </p:cNvPr>
          <p:cNvSpPr/>
          <p:nvPr/>
        </p:nvSpPr>
        <p:spPr>
          <a:xfrm>
            <a:off x="4584950" y="1885071"/>
            <a:ext cx="281354" cy="267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550"/>
            <a:ext cx="12192000" cy="7827264"/>
          </a:xfrm>
          <a:prstGeom prst="rect">
            <a:avLst/>
          </a:prstGeom>
        </p:spPr>
      </p:pic>
      <p:sp>
        <p:nvSpPr>
          <p:cNvPr id="5" name="TextBox 4">
            <a:extLst>
              <a:ext uri="{FF2B5EF4-FFF2-40B4-BE49-F238E27FC236}">
                <a16:creationId xmlns:a16="http://schemas.microsoft.com/office/drawing/2014/main" id="{8218D75B-B7D0-8F4B-8846-36C2446740CC}"/>
              </a:ext>
            </a:extLst>
          </p:cNvPr>
          <p:cNvSpPr txBox="1"/>
          <p:nvPr/>
        </p:nvSpPr>
        <p:spPr>
          <a:xfrm>
            <a:off x="5943601" y="6641393"/>
            <a:ext cx="6267306" cy="230831"/>
          </a:xfrm>
          <a:prstGeom prst="rect">
            <a:avLst/>
          </a:prstGeom>
          <a:noFill/>
        </p:spPr>
        <p:txBody>
          <a:bodyPr wrap="square" rtlCol="0">
            <a:spAutoFit/>
          </a:bodyPr>
          <a:lstStyle/>
          <a:p>
            <a:pPr algn="r"/>
            <a:r>
              <a:rPr lang="en-US" sz="900" dirty="0">
                <a:solidFill>
                  <a:schemeClr val="bg1">
                    <a:lumMod val="85000"/>
                  </a:schemeClr>
                </a:solidFill>
              </a:rPr>
              <a:t>Licensed via depositphotos.com (</a:t>
            </a:r>
            <a:r>
              <a:rPr lang="en-US" sz="900" dirty="0">
                <a:solidFill>
                  <a:schemeClr val="bg1">
                    <a:lumMod val="85000"/>
                  </a:schemeClr>
                </a:solidFill>
                <a:hlinkClick r:id="rId4"/>
              </a:rPr>
              <a:t>source</a:t>
            </a:r>
            <a:r>
              <a:rPr lang="en-US" sz="900" dirty="0">
                <a:solidFill>
                  <a:schemeClr val="bg1">
                    <a:lumMod val="85000"/>
                  </a:schemeClr>
                </a:solidFill>
              </a:rPr>
              <a:t>)</a:t>
            </a:r>
          </a:p>
        </p:txBody>
      </p:sp>
    </p:spTree>
    <p:extLst>
      <p:ext uri="{BB962C8B-B14F-4D97-AF65-F5344CB8AC3E}">
        <p14:creationId xmlns:p14="http://schemas.microsoft.com/office/powerpoint/2010/main" val="1908274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alking down the street">
            <a:extLst>
              <a:ext uri="{FF2B5EF4-FFF2-40B4-BE49-F238E27FC236}">
                <a16:creationId xmlns:a16="http://schemas.microsoft.com/office/drawing/2014/main" id="{A4282F28-D8B5-8F4D-AAA1-2EBC85B650D2}"/>
              </a:ext>
            </a:extLst>
          </p:cNvPr>
          <p:cNvPicPr>
            <a:picLocks noChangeAspect="1"/>
          </p:cNvPicPr>
          <p:nvPr/>
        </p:nvPicPr>
        <p:blipFill rotWithShape="1">
          <a:blip r:embed="rId2">
            <a:alphaModFix amt="50000"/>
          </a:blip>
          <a:srcRect t="2392" b="6145"/>
          <a:stretch/>
        </p:blipFill>
        <p:spPr>
          <a:xfrm>
            <a:off x="20" y="1"/>
            <a:ext cx="12191980" cy="6857999"/>
          </a:xfrm>
          <a:prstGeom prst="rect">
            <a:avLst/>
          </a:prstGeom>
        </p:spPr>
      </p:pic>
      <p:sp>
        <p:nvSpPr>
          <p:cNvPr id="2" name="Title 1">
            <a:extLst>
              <a:ext uri="{FF2B5EF4-FFF2-40B4-BE49-F238E27FC236}">
                <a16:creationId xmlns:a16="http://schemas.microsoft.com/office/drawing/2014/main" id="{FBEBF30D-7F02-624C-9310-CC8B723C7A47}"/>
              </a:ext>
            </a:extLst>
          </p:cNvPr>
          <p:cNvSpPr>
            <a:spLocks noGrp="1"/>
          </p:cNvSpPr>
          <p:nvPr>
            <p:ph type="title"/>
          </p:nvPr>
        </p:nvSpPr>
        <p:spPr>
          <a:xfrm>
            <a:off x="2381573" y="316453"/>
            <a:ext cx="7428854" cy="2900518"/>
          </a:xfrm>
        </p:spPr>
        <p:txBody>
          <a:bodyPr vert="horz" lIns="91440" tIns="45720" rIns="91440" bIns="45720" rtlCol="0" anchor="b">
            <a:normAutofit/>
          </a:bodyPr>
          <a:lstStyle/>
          <a:p>
            <a:pPr algn="ctr"/>
            <a:r>
              <a:rPr lang="en-US" sz="2800" dirty="0">
                <a:solidFill>
                  <a:srgbClr val="FFFFFF"/>
                </a:solidFill>
                <a:latin typeface="+mn-lt"/>
              </a:rPr>
              <a:t>Example autonomous driving application:</a:t>
            </a:r>
            <a:br>
              <a:rPr lang="en-US" sz="4200" dirty="0">
                <a:solidFill>
                  <a:srgbClr val="FFFFFF"/>
                </a:solidFill>
                <a:latin typeface="+mn-lt"/>
              </a:rPr>
            </a:br>
            <a:r>
              <a:rPr lang="en-US" sz="4200" b="1" dirty="0">
                <a:solidFill>
                  <a:srgbClr val="FFFFFF"/>
                </a:solidFill>
                <a:latin typeface="+mn-lt"/>
              </a:rPr>
              <a:t>Learning a deceleration profile</a:t>
            </a:r>
            <a:r>
              <a:rPr lang="en-US" sz="4200" dirty="0">
                <a:solidFill>
                  <a:srgbClr val="FFFFFF"/>
                </a:solidFill>
                <a:latin typeface="+mn-lt"/>
              </a:rPr>
              <a:t> from implicit human feedback</a:t>
            </a:r>
          </a:p>
        </p:txBody>
      </p:sp>
      <p:sp>
        <p:nvSpPr>
          <p:cNvPr id="9" name="Rectangle 8">
            <a:extLst>
              <a:ext uri="{FF2B5EF4-FFF2-40B4-BE49-F238E27FC236}">
                <a16:creationId xmlns:a16="http://schemas.microsoft.com/office/drawing/2014/main" id="{A05A8048-8A56-464D-BB2D-384AC029AC49}"/>
              </a:ext>
            </a:extLst>
          </p:cNvPr>
          <p:cNvSpPr/>
          <p:nvPr/>
        </p:nvSpPr>
        <p:spPr>
          <a:xfrm>
            <a:off x="9645316" y="6606716"/>
            <a:ext cx="2626040" cy="230832"/>
          </a:xfrm>
          <a:prstGeom prst="rect">
            <a:avLst/>
          </a:prstGeom>
        </p:spPr>
        <p:txBody>
          <a:bodyPr wrap="none">
            <a:spAutoFit/>
          </a:bodyPr>
          <a:lstStyle/>
          <a:p>
            <a:r>
              <a:rPr lang="en-US" sz="900" dirty="0">
                <a:solidFill>
                  <a:schemeClr val="tx1">
                    <a:lumMod val="75000"/>
                  </a:schemeClr>
                </a:solidFill>
              </a:rPr>
              <a:t>Photo by Martin Alvarez </a:t>
            </a:r>
            <a:r>
              <a:rPr lang="en-US" sz="900" dirty="0" err="1">
                <a:solidFill>
                  <a:schemeClr val="tx1">
                    <a:lumMod val="75000"/>
                  </a:schemeClr>
                </a:solidFill>
              </a:rPr>
              <a:t>Espinar</a:t>
            </a:r>
            <a:r>
              <a:rPr lang="en-US" sz="900" dirty="0">
                <a:solidFill>
                  <a:schemeClr val="tx1">
                    <a:lumMod val="75000"/>
                  </a:schemeClr>
                </a:solidFill>
              </a:rPr>
              <a:t> (</a:t>
            </a:r>
            <a:r>
              <a:rPr lang="en-US" sz="900" dirty="0">
                <a:solidFill>
                  <a:schemeClr val="tx1">
                    <a:lumMod val="75000"/>
                  </a:schemeClr>
                </a:solidFill>
                <a:hlinkClick r:id="rId3"/>
              </a:rPr>
              <a:t>source</a:t>
            </a:r>
            <a:r>
              <a:rPr lang="en-US" sz="900" dirty="0">
                <a:solidFill>
                  <a:schemeClr val="tx1">
                    <a:lumMod val="75000"/>
                  </a:schemeClr>
                </a:solidFill>
              </a:rPr>
              <a:t>, </a:t>
            </a:r>
            <a:r>
              <a:rPr lang="en-US" sz="900" dirty="0">
                <a:solidFill>
                  <a:schemeClr val="tx1">
                    <a:lumMod val="75000"/>
                  </a:schemeClr>
                </a:solidFill>
                <a:hlinkClick r:id="rId4"/>
              </a:rPr>
              <a:t>CC license</a:t>
            </a:r>
            <a:r>
              <a:rPr lang="en-US" sz="900" dirty="0">
                <a:solidFill>
                  <a:schemeClr val="tx1">
                    <a:lumMod val="75000"/>
                  </a:schemeClr>
                </a:solidFill>
              </a:rPr>
              <a:t>)</a:t>
            </a:r>
          </a:p>
        </p:txBody>
      </p:sp>
    </p:spTree>
    <p:extLst>
      <p:ext uri="{BB962C8B-B14F-4D97-AF65-F5344CB8AC3E}">
        <p14:creationId xmlns:p14="http://schemas.microsoft.com/office/powerpoint/2010/main" val="257435297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3132</Words>
  <Application>Microsoft Macintosh PowerPoint</Application>
  <PresentationFormat>Widescreen</PresentationFormat>
  <Paragraphs>730</Paragraphs>
  <Slides>67</Slides>
  <Notes>39</Notes>
  <HiddenSlides>9</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Arial</vt:lpstr>
      <vt:lpstr>Bosch Office Sans</vt:lpstr>
      <vt:lpstr>Bosch Sans Light</vt:lpstr>
      <vt:lpstr>Bree Serif</vt:lpstr>
      <vt:lpstr>Calibri</vt:lpstr>
      <vt:lpstr>Calibri Light</vt:lpstr>
      <vt:lpstr>Helvetica Neue</vt:lpstr>
      <vt:lpstr>Lato</vt:lpstr>
      <vt:lpstr>Wingdings</vt:lpstr>
      <vt:lpstr>Yellowtail</vt:lpstr>
      <vt:lpstr>Office Theme</vt:lpstr>
      <vt:lpstr>The EMPATHIC Framework for  Task Learning from  Implicit Human Feedback</vt:lpstr>
      <vt:lpstr>Learning Tasks from Implicit Human Feedback  Human reactions provide rich, natural, low-cost feedback. We want to harness this information to train AI agents to act according to human preference / desires.  Target AD application: Learn to adapt driving behavior from human reactions</vt:lpstr>
      <vt:lpstr>PowerPoint Presentation</vt:lpstr>
      <vt:lpstr>PowerPoint Presentation</vt:lpstr>
      <vt:lpstr>PowerPoint Presentation</vt:lpstr>
      <vt:lpstr>PowerPoint Presentation</vt:lpstr>
      <vt:lpstr>PowerPoint Presentation</vt:lpstr>
      <vt:lpstr>PowerPoint Presentation</vt:lpstr>
      <vt:lpstr>Example autonomous driving application: Learning a deceleration profile from implicit human feedback</vt:lpstr>
      <vt:lpstr>Related work</vt:lpstr>
      <vt:lpstr>Related work</vt:lpstr>
      <vt:lpstr>Do not require explicit teaching or manual labeling by users,  use only human reactions as input to the reaction mapping,  and   let the data decide what task statistics to map human reactions to.</vt:lpstr>
      <vt:lpstr>The LIHF Problem  Learning from Implicit Human Feedback</vt:lpstr>
      <vt:lpstr>PowerPoint Presentation</vt:lpstr>
      <vt:lpstr>PowerPoint Presentation</vt:lpstr>
      <vt:lpstr>The EMPATHIC Framework </vt:lpstr>
      <vt:lpstr>PowerPoint Presentation</vt:lpstr>
      <vt:lpstr>PowerPoint Presentation</vt:lpstr>
      <vt:lpstr>PowerPoint Presentation</vt:lpstr>
      <vt:lpstr>PowerPoint Presentation</vt:lpstr>
      <vt:lpstr>Instantiating EMPATHIC </vt:lpstr>
      <vt:lpstr>PowerPoint Presentation</vt:lpstr>
      <vt:lpstr>PowerPoint Presentation</vt:lpstr>
      <vt:lpstr>PowerPoint Presentation</vt:lpstr>
      <vt:lpstr>PowerPoint Presentation</vt:lpstr>
      <vt:lpstr>PowerPoint Presentation</vt:lpstr>
      <vt:lpstr>PowerPoint Presentation</vt:lpstr>
      <vt:lpstr>Human Proxy Experiment</vt:lpstr>
      <vt:lpstr>PowerPoint Presentation</vt:lpstr>
      <vt:lpstr>Results of the Human Proxy Experiment</vt:lpstr>
      <vt:lpstr>Human Exploration of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Predicting the reward values of Robotaxi events through applying the reaction mapping to facial reactions</vt:lpstr>
      <vt:lpstr>Results Robotaxi reaction 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Robotaxi reward-ranking on holdout set</vt:lpstr>
      <vt:lpstr>Results Robotaxi reward-ranking on a validation set that matches episodes evaluated in the human proxy task</vt:lpstr>
      <vt:lpstr>PowerPoint Presentation</vt:lpstr>
      <vt:lpstr>PowerPoint Presentation</vt:lpstr>
      <vt:lpstr>Results Robotaxi online learning from implicit human feedback</vt:lpstr>
      <vt:lpstr>Results Robotaxi online learning from Implicit Human Feedback</vt:lpstr>
      <vt:lpstr>PowerPoint Presentation</vt:lpstr>
      <vt:lpstr>PowerPoint Presentation</vt:lpstr>
      <vt:lpstr>PowerPoint Presentation</vt:lpstr>
      <vt:lpstr>Learning offline from implicit human feedback in a new task</vt:lpstr>
      <vt:lpstr>PowerPoint Presentation</vt:lpstr>
      <vt:lpstr>PowerPoint Presentation</vt:lpstr>
      <vt:lpstr>PowerPoint Presentation</vt:lpstr>
      <vt:lpstr>PowerPoint Presentation</vt:lpstr>
      <vt:lpstr>Stage 2 instantiations with positive results</vt:lpstr>
      <vt:lpstr>How we are simplifying the problem (for now)</vt:lpstr>
      <vt:lpstr>Towards real-world applicability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EMPATHIC Framework for  Task Learning from  Implicit Human Feedback</dc:title>
  <dc:creator>William Bradley Knox</dc:creator>
  <cp:lastModifiedBy>William Bradley Knox</cp:lastModifiedBy>
  <cp:revision>3</cp:revision>
  <dcterms:created xsi:type="dcterms:W3CDTF">2020-10-30T00:26:00Z</dcterms:created>
  <dcterms:modified xsi:type="dcterms:W3CDTF">2020-11-18T22:48:48Z</dcterms:modified>
</cp:coreProperties>
</file>