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80" r:id="rId12"/>
    <p:sldId id="279" r:id="rId13"/>
    <p:sldId id="281" r:id="rId14"/>
    <p:sldId id="275" r:id="rId15"/>
    <p:sldId id="265" r:id="rId16"/>
    <p:sldId id="266" r:id="rId17"/>
    <p:sldId id="267" r:id="rId18"/>
    <p:sldId id="268" r:id="rId19"/>
    <p:sldId id="274" r:id="rId20"/>
    <p:sldId id="276" r:id="rId21"/>
    <p:sldId id="271" r:id="rId22"/>
    <p:sldId id="272" r:id="rId23"/>
    <p:sldId id="273" r:id="rId24"/>
    <p:sldId id="277" r:id="rId25"/>
    <p:sldId id="278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6195" autoAdjust="0"/>
  </p:normalViewPr>
  <p:slideViewPr>
    <p:cSldViewPr>
      <p:cViewPr varScale="1">
        <p:scale>
          <a:sx n="44" d="100"/>
          <a:sy n="44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F2FA-0486-475C-8D52-E042DA0A406E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2097-2DEC-45DA-9AF8-FBCB72A82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be able to skip if other people talked about it in the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Framework – for walk</a:t>
            </a:r>
            <a:r>
              <a:rPr lang="en-US" baseline="0" smtClean="0"/>
              <a:t> and similar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example is in 2D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the time to transition between slow and fast walk?</a:t>
            </a:r>
            <a:br>
              <a:rPr lang="en-US" dirty="0" smtClean="0"/>
            </a:br>
            <a:r>
              <a:rPr lang="en-US" dirty="0" smtClean="0"/>
              <a:t>    need for tuning?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Indicate “goal diff”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B2097-2DEC-45DA-9AF8-FBCB72A82DC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44BA-48FD-46A2-8576-DBEFA54B8409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D270-8193-4450-8168-F7322AE66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file:///C:\Users\UTCS\Desktop\videos\walkfront.avi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C:\Users\UTCS\Desktop\videos\kick3.avi" TargetMode="External"/><Relationship Id="rId1" Type="http://schemas.openxmlformats.org/officeDocument/2006/relationships/video" Target="file:///C:\Users\UTCS\Desktop\videos\walkback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CS\Desktop\videos\walkfront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CS\Desktop\videos\walkback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CS\Desktop\videos\kick3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CS\Desktop\videos\drive_ball_to_goal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TCS\Desktop\videos\drive_ball_to_goal.avi" TargetMode="External"/><Relationship Id="rId1" Type="http://schemas.openxmlformats.org/officeDocument/2006/relationships/video" Target="file:///C:\Users\UTCS\Desktop\videos\A0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 Interdependent Skills for Simulated 3D Humanoid Robot Soccer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Daniel </a:t>
            </a:r>
            <a:r>
              <a:rPr lang="en-US" sz="2000" dirty="0" err="1" smtClean="0"/>
              <a:t>Urieli</a:t>
            </a:r>
            <a:r>
              <a:rPr lang="en-US" sz="2000" dirty="0" smtClean="0"/>
              <a:t>, Patrick </a:t>
            </a:r>
            <a:r>
              <a:rPr lang="en-US" sz="2000" dirty="0" err="1" smtClean="0"/>
              <a:t>MacAlpine</a:t>
            </a:r>
            <a:r>
              <a:rPr lang="en-US" sz="2000" dirty="0" smtClean="0"/>
              <a:t>, </a:t>
            </a:r>
            <a:r>
              <a:rPr lang="en-US" sz="2000" dirty="0" err="1" smtClean="0"/>
              <a:t>Shivaram</a:t>
            </a:r>
            <a:r>
              <a:rPr lang="en-US" sz="2000" dirty="0" smtClean="0"/>
              <a:t> </a:t>
            </a:r>
            <a:r>
              <a:rPr lang="en-US" sz="2000" dirty="0" err="1" smtClean="0"/>
              <a:t>Kalyanakrishnan</a:t>
            </a:r>
            <a:r>
              <a:rPr lang="en-US" sz="2000" dirty="0" smtClean="0"/>
              <a:t>, </a:t>
            </a:r>
            <a:r>
              <a:rPr lang="en-US" sz="2000" dirty="0" err="1" smtClean="0"/>
              <a:t>Yinon</a:t>
            </a:r>
            <a:r>
              <a:rPr lang="en-US" sz="2000" dirty="0" smtClean="0"/>
              <a:t> </a:t>
            </a:r>
            <a:r>
              <a:rPr lang="en-US" sz="2000" dirty="0" err="1" smtClean="0"/>
              <a:t>Bentor</a:t>
            </a:r>
            <a:r>
              <a:rPr lang="en-US" sz="2000" dirty="0" smtClean="0"/>
              <a:t>, Peter Stone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UT Austin Villa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The University of Texas at Austin</a:t>
            </a:r>
          </a:p>
          <a:p>
            <a:endParaRPr lang="en-US" dirty="0"/>
          </a:p>
        </p:txBody>
      </p:sp>
      <p:pic>
        <p:nvPicPr>
          <p:cNvPr id="5" name="Picture 4" descr="SimSpar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857335"/>
            <a:ext cx="2743200" cy="171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Individual Skills</a:t>
            </a:r>
            <a:endParaRPr lang="en-US" dirty="0"/>
          </a:p>
        </p:txBody>
      </p:sp>
      <p:pic>
        <p:nvPicPr>
          <p:cNvPr id="4" name="Content Placeholder 3" descr="TableOptimizingIndividualSkill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00200" y="4648200"/>
            <a:ext cx="5247619" cy="1952381"/>
          </a:xfrm>
        </p:spPr>
      </p:pic>
      <p:pic>
        <p:nvPicPr>
          <p:cNvPr id="5" name="walkbac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9600" y="1600200"/>
            <a:ext cx="2438400" cy="1950720"/>
          </a:xfrm>
          <a:prstGeom prst="rect">
            <a:avLst/>
          </a:prstGeom>
        </p:spPr>
      </p:pic>
      <p:pic>
        <p:nvPicPr>
          <p:cNvPr id="6" name="kick3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352800" y="1600200"/>
            <a:ext cx="2476500" cy="1981200"/>
          </a:xfrm>
          <a:prstGeom prst="rect">
            <a:avLst/>
          </a:prstGeom>
        </p:spPr>
      </p:pic>
      <p:pic>
        <p:nvPicPr>
          <p:cNvPr id="8" name="walkfront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096000" y="1600200"/>
            <a:ext cx="251460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Walk</a:t>
            </a:r>
            <a:endParaRPr lang="en-US" dirty="0"/>
          </a:p>
        </p:txBody>
      </p:sp>
      <p:pic>
        <p:nvPicPr>
          <p:cNvPr id="4" name="walkfron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6553200" cy="524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Walk</a:t>
            </a:r>
            <a:endParaRPr lang="en-US" dirty="0"/>
          </a:p>
        </p:txBody>
      </p:sp>
      <p:pic>
        <p:nvPicPr>
          <p:cNvPr id="4" name="walkbac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56360"/>
            <a:ext cx="6781800" cy="542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</a:t>
            </a:r>
            <a:endParaRPr lang="en-US" dirty="0"/>
          </a:p>
        </p:txBody>
      </p:sp>
      <p:pic>
        <p:nvPicPr>
          <p:cNvPr id="4" name="kick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23950" y="1295400"/>
            <a:ext cx="695325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Sequences of Skills</a:t>
            </a:r>
            <a:endParaRPr lang="en-US" dirty="0"/>
          </a:p>
        </p:txBody>
      </p:sp>
      <p:pic>
        <p:nvPicPr>
          <p:cNvPr id="4" name="Picture 3" descr="Screenshot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19400"/>
            <a:ext cx="2054087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shot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743200"/>
            <a:ext cx="2186942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shot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572000"/>
            <a:ext cx="2057400" cy="203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shot-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4648200"/>
            <a:ext cx="2060864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657600"/>
            <a:ext cx="238330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Problem</a:t>
            </a:r>
            <a:r>
              <a:rPr lang="en-US" sz="2200" dirty="0" smtClean="0"/>
              <a:t>: fast locomotion skills, when integrated directly into the robot, result in </a:t>
            </a:r>
            <a:r>
              <a:rPr lang="en-US" sz="2200" dirty="0" smtClean="0">
                <a:solidFill>
                  <a:srgbClr val="0000FF"/>
                </a:solidFill>
              </a:rPr>
              <a:t>frequent falls</a:t>
            </a:r>
            <a:r>
              <a:rPr lang="en-US" sz="2200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Sequences of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</a:t>
            </a:r>
            <a:r>
              <a:rPr lang="en-US" sz="3100" dirty="0" smtClean="0">
                <a:solidFill>
                  <a:schemeClr val="bg1">
                    <a:lumMod val="75000"/>
                  </a:schemeClr>
                </a:solidFill>
              </a:rPr>
              <a:t>: 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ast locomotion skills, when integrated directly into the robot result in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frequent falls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example </a:t>
            </a:r>
            <a:r>
              <a:rPr lang="en-US" dirty="0" smtClean="0">
                <a:solidFill>
                  <a:srgbClr val="0000FF"/>
                </a:solidFill>
              </a:rPr>
              <a:t>skill execution log </a:t>
            </a:r>
            <a:r>
              <a:rPr lang="en-US" dirty="0" smtClean="0"/>
              <a:t>(32ms decision cycle):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00FF"/>
                </a:solidFill>
              </a:rPr>
              <a:t>Skills are interdependent: Learn them together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Skills dependencies graph: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Picture 3" descr="skillsL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6357439" cy="757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856129" y="3975847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sm-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9454" y="4419600"/>
            <a:ext cx="381534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1: Optimize skills in conjunction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 smtClean="0"/>
              <a:t>Want both speed and stability under these transitions: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Change the </a:t>
            </a:r>
            <a:r>
              <a:rPr lang="en-US" sz="2800" dirty="0" smtClean="0">
                <a:solidFill>
                  <a:srgbClr val="0000FF"/>
                </a:solidFill>
              </a:rPr>
              <a:t>fitness evaluation method: </a:t>
            </a:r>
          </a:p>
          <a:p>
            <a:pPr lvl="1"/>
            <a:r>
              <a:rPr lang="en-US" sz="2400" dirty="0" smtClean="0"/>
              <a:t>Evaluation method should include all skill transitions</a:t>
            </a:r>
          </a:p>
          <a:p>
            <a:pPr lvl="1"/>
            <a:r>
              <a:rPr lang="en-US" sz="2400" u="sng" dirty="0" smtClean="0"/>
              <a:t>But</a:t>
            </a:r>
            <a:r>
              <a:rPr lang="en-US" sz="2400" dirty="0" smtClean="0"/>
              <a:t> still reflect </a:t>
            </a:r>
            <a:r>
              <a:rPr lang="en-US" sz="2400" dirty="0" smtClean="0">
                <a:solidFill>
                  <a:srgbClr val="0000FF"/>
                </a:solidFill>
              </a:rPr>
              <a:t>how good the currently-learned skill is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An ideal fitness evaluation: </a:t>
            </a:r>
            <a:r>
              <a:rPr lang="en-US" dirty="0" smtClean="0">
                <a:solidFill>
                  <a:srgbClr val="0000FF"/>
                </a:solidFill>
              </a:rPr>
              <a:t>Full Game results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But too noisy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An effective alternative: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time-to-score </a:t>
            </a:r>
            <a:r>
              <a:rPr lang="en-US" dirty="0" smtClean="0"/>
              <a:t>on an empty field</a:t>
            </a:r>
          </a:p>
          <a:p>
            <a:pPr lvl="1"/>
            <a:r>
              <a:rPr lang="en-US" dirty="0" smtClean="0"/>
              <a:t>No noise caused by other players</a:t>
            </a:r>
          </a:p>
          <a:p>
            <a:pPr lvl="1"/>
            <a:r>
              <a:rPr lang="en-US" dirty="0" smtClean="0"/>
              <a:t>Robot moves in a realistic scenario of skill </a:t>
            </a:r>
            <a:br>
              <a:rPr lang="en-US" dirty="0" smtClean="0"/>
            </a:br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Evaluated based on its ultimate objective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skills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1610" y="2133600"/>
            <a:ext cx="3196590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fsm-0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981200"/>
            <a:ext cx="1186996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drive_ball_to_go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854065" y="4205941"/>
            <a:ext cx="2604135" cy="2042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 far, optimized under these constraints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need to transition smoothly </a:t>
            </a:r>
            <a:r>
              <a:rPr lang="en-US" dirty="0" smtClean="0">
                <a:solidFill>
                  <a:srgbClr val="0000FF"/>
                </a:solidFill>
              </a:rPr>
              <a:t>from every skill to every skill </a:t>
            </a:r>
            <a:r>
              <a:rPr lang="en-US" dirty="0" smtClean="0"/>
              <a:t>limits our max-speed</a:t>
            </a:r>
          </a:p>
          <a:p>
            <a:endParaRPr lang="en-US" dirty="0" smtClean="0"/>
          </a:p>
          <a:p>
            <a:r>
              <a:rPr lang="en-US" dirty="0" smtClean="0"/>
              <a:t>Can we relax some constraints, thus achieving faster speeds?</a:t>
            </a:r>
            <a:endParaRPr lang="en-US" dirty="0"/>
          </a:p>
        </p:txBody>
      </p:sp>
      <p:pic>
        <p:nvPicPr>
          <p:cNvPr id="5" name="Picture 4" descr="fsm-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133600"/>
            <a:ext cx="2667000" cy="239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Skill Decoupling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turns out we can further optimize speed, by adding additional, </a:t>
            </a:r>
            <a:r>
              <a:rPr lang="en-US" dirty="0" smtClean="0">
                <a:solidFill>
                  <a:srgbClr val="0000FF"/>
                </a:solidFill>
              </a:rPr>
              <a:t>less-constrained</a:t>
            </a:r>
            <a:r>
              <a:rPr lang="en-US" dirty="0" smtClean="0"/>
              <a:t> skills.</a:t>
            </a:r>
            <a:endParaRPr lang="en-US" dirty="0"/>
          </a:p>
        </p:txBody>
      </p:sp>
      <p:pic>
        <p:nvPicPr>
          <p:cNvPr id="4" name="Picture 3" descr="fsm-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819400"/>
            <a:ext cx="4038600" cy="362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838200" y="5334000"/>
            <a:ext cx="1524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5334000"/>
            <a:ext cx="2895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4334470"/>
            <a:ext cx="1981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new skills, constrained by only </a:t>
            </a:r>
            <a:r>
              <a:rPr lang="en-US" u="sng" dirty="0" smtClean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skill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fsm-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6321" y="3505200"/>
            <a:ext cx="186527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t Arrow 11"/>
          <p:cNvSpPr/>
          <p:nvPr/>
        </p:nvSpPr>
        <p:spPr>
          <a:xfrm>
            <a:off x="6477000" y="3962400"/>
            <a:ext cx="5334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4" name="Content Placeholder 3" descr="fsm-0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1610923" cy="144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sm-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600200"/>
            <a:ext cx="161092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sm-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600200"/>
            <a:ext cx="1526139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sm-3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8253" y="4409001"/>
            <a:ext cx="1453147" cy="130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sm-4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4419600"/>
            <a:ext cx="144135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7800" y="2819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 </a:t>
            </a:r>
            <a:r>
              <a:rPr lang="en-US" sz="1600" b="1" dirty="0" smtClean="0">
                <a:solidFill>
                  <a:srgbClr val="0000FF"/>
                </a:solidFill>
              </a:rPr>
              <a:t>A0</a:t>
            </a:r>
            <a:r>
              <a:rPr lang="en-US" sz="1600" dirty="0" smtClean="0"/>
              <a:t> – initial seed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2750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 </a:t>
            </a:r>
            <a:r>
              <a:rPr lang="en-US" sz="1600" b="1" dirty="0" smtClean="0">
                <a:solidFill>
                  <a:srgbClr val="0000FF"/>
                </a:solidFill>
              </a:rPr>
              <a:t>A1</a:t>
            </a:r>
            <a:r>
              <a:rPr lang="en-US" sz="1600" dirty="0" smtClean="0"/>
              <a:t> – </a:t>
            </a:r>
            <a:r>
              <a:rPr lang="en-US" sz="1600" dirty="0" err="1" smtClean="0"/>
              <a:t>WalkFront_S</a:t>
            </a:r>
            <a:r>
              <a:rPr lang="en-US" sz="1600" dirty="0" smtClean="0"/>
              <a:t> optimized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2750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 </a:t>
            </a:r>
            <a:r>
              <a:rPr lang="en-US" sz="1600" b="1" dirty="0" smtClean="0">
                <a:solidFill>
                  <a:srgbClr val="0000FF"/>
                </a:solidFill>
              </a:rPr>
              <a:t>A2</a:t>
            </a:r>
            <a:r>
              <a:rPr lang="en-US" sz="1600" dirty="0" smtClean="0"/>
              <a:t> – </a:t>
            </a:r>
            <a:r>
              <a:rPr lang="en-US" sz="1600" dirty="0" err="1" smtClean="0"/>
              <a:t>WalkFront_F</a:t>
            </a:r>
            <a:r>
              <a:rPr lang="en-US" sz="1600" dirty="0" smtClean="0"/>
              <a:t> optimized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80912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 </a:t>
            </a:r>
            <a:r>
              <a:rPr lang="en-US" sz="1600" b="1" dirty="0" smtClean="0">
                <a:solidFill>
                  <a:srgbClr val="0000FF"/>
                </a:solidFill>
              </a:rPr>
              <a:t>A3</a:t>
            </a:r>
            <a:r>
              <a:rPr lang="en-US" sz="1600" dirty="0" smtClean="0"/>
              <a:t> – </a:t>
            </a:r>
            <a:r>
              <a:rPr lang="en-US" sz="1600" dirty="0" err="1" smtClean="0"/>
              <a:t>WalkBack_S</a:t>
            </a:r>
            <a:r>
              <a:rPr lang="en-US" sz="1600" dirty="0" smtClean="0"/>
              <a:t> optimized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798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 </a:t>
            </a:r>
            <a:r>
              <a:rPr lang="en-US" sz="1600" b="1" dirty="0" smtClean="0">
                <a:solidFill>
                  <a:srgbClr val="0000FF"/>
                </a:solidFill>
              </a:rPr>
              <a:t>A4</a:t>
            </a:r>
            <a:r>
              <a:rPr lang="en-US" sz="1600" dirty="0" smtClean="0"/>
              <a:t> – </a:t>
            </a:r>
            <a:r>
              <a:rPr lang="en-US" sz="1600" dirty="0" err="1" smtClean="0"/>
              <a:t>WalkBack_F</a:t>
            </a:r>
            <a:r>
              <a:rPr lang="en-US" sz="1600" dirty="0" smtClean="0"/>
              <a:t> optimized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2971800" y="20574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20574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5257801" y="4648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438900" y="39243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sm-4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4419600"/>
            <a:ext cx="144135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ight Arrow 19"/>
          <p:cNvSpPr/>
          <p:nvPr/>
        </p:nvSpPr>
        <p:spPr>
          <a:xfrm rot="10800000">
            <a:off x="3048001" y="4648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47800" y="57912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 </a:t>
            </a:r>
            <a:r>
              <a:rPr lang="en-US" sz="1600" b="1" dirty="0" smtClean="0">
                <a:solidFill>
                  <a:srgbClr val="0000FF"/>
                </a:solidFill>
              </a:rPr>
              <a:t>A5</a:t>
            </a:r>
            <a:r>
              <a:rPr lang="en-US" sz="1600" dirty="0" smtClean="0"/>
              <a:t> – Decision thresholds tuned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Creating and integrating a set of motion skills for a 3D simulated robot soccer player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agen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276600"/>
            <a:ext cx="1600200" cy="243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A0 vs. A5</a:t>
            </a:r>
            <a:endParaRPr lang="en-US" dirty="0"/>
          </a:p>
        </p:txBody>
      </p:sp>
      <p:pic>
        <p:nvPicPr>
          <p:cNvPr id="4" name="A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905000"/>
            <a:ext cx="4469130" cy="3505200"/>
          </a:xfrm>
          <a:prstGeom prst="rect">
            <a:avLst/>
          </a:prstGeom>
        </p:spPr>
      </p:pic>
      <p:pic>
        <p:nvPicPr>
          <p:cNvPr id="5" name="drive_ball_to_goa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98669" y="1905000"/>
            <a:ext cx="4469131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420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420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– Agents Improvements </a:t>
            </a:r>
            <a:endParaRPr lang="en-US" dirty="0"/>
          </a:p>
        </p:txBody>
      </p:sp>
      <p:pic>
        <p:nvPicPr>
          <p:cNvPr id="4" name="Content Placeholder 3" descr="result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619" y="1828800"/>
            <a:ext cx="790476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5867400"/>
            <a:ext cx="22019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6x6 game results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86100" y="537210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Time-To-Score Measure</a:t>
            </a:r>
            <a:endParaRPr lang="en-US" dirty="0"/>
          </a:p>
        </p:txBody>
      </p:sp>
      <p:pic>
        <p:nvPicPr>
          <p:cNvPr id="4" name="Content Placeholder 3" descr="result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573" y="1600200"/>
            <a:ext cx="393085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Full Games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9690" y="6324600"/>
            <a:ext cx="247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 Differential (</a:t>
            </a:r>
            <a:r>
              <a:rPr lang="en-US" dirty="0" err="1" smtClean="0">
                <a:solidFill>
                  <a:srgbClr val="FF0000"/>
                </a:solidFill>
              </a:rPr>
              <a:t>stderr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gameresul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19800" cy="466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4563722" y="6011523"/>
            <a:ext cx="304800" cy="321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Extend the scope of learning within our agent:</a:t>
            </a:r>
          </a:p>
          <a:p>
            <a:pPr lvl="1"/>
            <a:r>
              <a:rPr lang="en-US" sz="2400" dirty="0" smtClean="0"/>
              <a:t>Waiting times between frames</a:t>
            </a:r>
          </a:p>
          <a:p>
            <a:pPr lvl="1"/>
            <a:r>
              <a:rPr lang="en-US" sz="2400" dirty="0" smtClean="0"/>
              <a:t>Replace hand-coded skills: fine positioning, getting up</a:t>
            </a:r>
          </a:p>
          <a:p>
            <a:pPr lvl="1"/>
            <a:r>
              <a:rPr lang="en-US" sz="2400" dirty="0" smtClean="0"/>
              <a:t>Decision thresholds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Alternative parameterizations: closed-loop, inverse kinematics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Extend to real robots?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N. Hansen. </a:t>
            </a:r>
            <a:r>
              <a:rPr lang="en-US" i="1" dirty="0" smtClean="0"/>
              <a:t>The CMA Evolution Strategy: A Tutorial, January 2009.</a:t>
            </a:r>
          </a:p>
          <a:p>
            <a:endParaRPr lang="en-US" i="1" dirty="0" smtClean="0"/>
          </a:p>
          <a:p>
            <a:r>
              <a:rPr lang="en-US" dirty="0" smtClean="0"/>
              <a:t>N. </a:t>
            </a:r>
            <a:r>
              <a:rPr lang="en-US" dirty="0" err="1" smtClean="0"/>
              <a:t>Shafii</a:t>
            </a:r>
            <a:r>
              <a:rPr lang="en-US" dirty="0" smtClean="0"/>
              <a:t>, L. P. Reis, and N. Lao. Biped walking using coronal and </a:t>
            </a:r>
            <a:r>
              <a:rPr lang="en-US" dirty="0" err="1" smtClean="0"/>
              <a:t>sagittal</a:t>
            </a:r>
            <a:r>
              <a:rPr lang="en-US" dirty="0" smtClean="0"/>
              <a:t> movements based on truncated Fourier series, January 2010.</a:t>
            </a:r>
          </a:p>
          <a:p>
            <a:endParaRPr lang="en-US" dirty="0" smtClean="0"/>
          </a:p>
          <a:p>
            <a:r>
              <a:rPr lang="en-US" dirty="0" smtClean="0"/>
              <a:t>J. E. Pratt. </a:t>
            </a:r>
            <a:r>
              <a:rPr lang="en-US" i="1" dirty="0" smtClean="0"/>
              <a:t>Exploiting Inherent Robustness and Natural Dynamics in the Control of Bipedal Walking Robots. PhD thesis, Massachusetts </a:t>
            </a:r>
            <a:r>
              <a:rPr lang="en-US" dirty="0" smtClean="0"/>
              <a:t>Institute of Technology, Cambridge, MA, USA, June 2000.</a:t>
            </a:r>
          </a:p>
          <a:p>
            <a:endParaRPr lang="en-US" dirty="0" smtClean="0"/>
          </a:p>
          <a:p>
            <a:r>
              <a:rPr lang="en-US" dirty="0" smtClean="0"/>
              <a:t>N. Kohl and P. Stone. Machine learning for fast </a:t>
            </a:r>
            <a:r>
              <a:rPr lang="en-US" dirty="0" err="1" smtClean="0"/>
              <a:t>quadrupedal</a:t>
            </a:r>
            <a:r>
              <a:rPr lang="en-US" dirty="0" smtClean="0"/>
              <a:t> locomotion, 2004.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presented a learning architecture for a simulated humanoid robot soccer player</a:t>
            </a:r>
          </a:p>
          <a:p>
            <a:endParaRPr lang="en-US" dirty="0" smtClean="0"/>
          </a:p>
          <a:p>
            <a:r>
              <a:rPr lang="en-US" dirty="0" smtClean="0"/>
              <a:t>Optimized over 100 parameters</a:t>
            </a:r>
          </a:p>
          <a:p>
            <a:endParaRPr lang="en-US" dirty="0" smtClean="0"/>
          </a:p>
          <a:p>
            <a:r>
              <a:rPr lang="en-US" dirty="0" smtClean="0"/>
              <a:t>Used 2 ideas for improving speed while maintaining stability:</a:t>
            </a:r>
          </a:p>
          <a:p>
            <a:pPr lvl="1"/>
            <a:r>
              <a:rPr lang="en-US" dirty="0" smtClean="0"/>
              <a:t>Optimizing under constraints</a:t>
            </a:r>
          </a:p>
          <a:p>
            <a:pPr lvl="1"/>
            <a:r>
              <a:rPr lang="en-US" dirty="0" smtClean="0"/>
              <a:t>Skills decoupling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main building block in our agent, which is competitive with </a:t>
            </a:r>
            <a:r>
              <a:rPr lang="en-US" dirty="0" err="1" smtClean="0"/>
              <a:t>Robocup</a:t>
            </a:r>
            <a:r>
              <a:rPr lang="en-US" dirty="0" smtClean="0"/>
              <a:t> 2010 top-8 teams</a:t>
            </a:r>
          </a:p>
          <a:p>
            <a:endParaRPr lang="en-US" dirty="0" smtClean="0"/>
          </a:p>
          <a:p>
            <a:r>
              <a:rPr lang="en-US" dirty="0" smtClean="0"/>
              <a:t>Found a new, successful application for the relatively new, CMA-ES algorithm</a:t>
            </a:r>
            <a:endParaRPr lang="en-US" dirty="0"/>
          </a:p>
        </p:txBody>
      </p:sp>
      <p:pic>
        <p:nvPicPr>
          <p:cNvPr id="4" name="Picture 3" descr="fsm-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505200"/>
            <a:ext cx="685800" cy="61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sm-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871729"/>
            <a:ext cx="609600" cy="54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gen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057400"/>
            <a:ext cx="500923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400px-Concept_of_directional_optimization_in_CMA-ES_algorith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5791200"/>
            <a:ext cx="2057400" cy="72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13716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Simspark</a:t>
            </a:r>
            <a:r>
              <a:rPr lang="en-US" sz="1600" dirty="0" smtClean="0"/>
              <a:t> simulation</a:t>
            </a:r>
          </a:p>
          <a:p>
            <a:r>
              <a:rPr lang="en-US" sz="1600" dirty="0" smtClean="0"/>
              <a:t>Based on ODE engine</a:t>
            </a:r>
          </a:p>
          <a:p>
            <a:r>
              <a:rPr lang="en-US" sz="1600" dirty="0" smtClean="0"/>
              <a:t>Robot model: </a:t>
            </a:r>
            <a:r>
              <a:rPr lang="en-US" sz="1600" dirty="0" err="1" smtClean="0"/>
              <a:t>Aldebaran’s</a:t>
            </a:r>
            <a:r>
              <a:rPr lang="en-US" sz="1600" dirty="0" smtClean="0"/>
              <a:t> </a:t>
            </a:r>
            <a:r>
              <a:rPr lang="en-US" sz="1600" dirty="0" err="1" smtClean="0"/>
              <a:t>Nao</a:t>
            </a:r>
            <a:endParaRPr lang="en-US" sz="1600" dirty="0" smtClean="0"/>
          </a:p>
          <a:p>
            <a:pPr lvl="0"/>
            <a:r>
              <a:rPr lang="en-US" sz="1600" dirty="0" smtClean="0"/>
              <a:t>22 degrees of freedom</a:t>
            </a:r>
          </a:p>
          <a:p>
            <a:pPr lvl="0">
              <a:buNone/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6" name="Picture 5" descr="SimSpar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48000"/>
            <a:ext cx="5303449" cy="3314974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4343400" y="1600200"/>
            <a:ext cx="38862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Message-based interaction with simulator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between agents – 20 bytes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messages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robot is operated by joint torques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We wrapped it with a PID controller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skill learning architecture </a:t>
            </a:r>
            <a:r>
              <a:rPr lang="en-US" dirty="0" smtClean="0"/>
              <a:t>for a humanoid robot soccer agent</a:t>
            </a:r>
          </a:p>
          <a:p>
            <a:pPr lvl="2"/>
            <a:r>
              <a:rPr lang="en-US" dirty="0" smtClean="0"/>
              <a:t>Fully deployed in </a:t>
            </a:r>
            <a:r>
              <a:rPr lang="en-US" dirty="0" err="1" smtClean="0"/>
              <a:t>Robocup</a:t>
            </a:r>
            <a:r>
              <a:rPr lang="en-US" dirty="0" smtClean="0"/>
              <a:t> 2010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Learning </a:t>
            </a:r>
            <a:r>
              <a:rPr lang="en-US" dirty="0" smtClean="0"/>
              <a:t>rather than </a:t>
            </a:r>
            <a:r>
              <a:rPr lang="en-US" dirty="0" smtClean="0">
                <a:solidFill>
                  <a:srgbClr val="0000FF"/>
                </a:solidFill>
              </a:rPr>
              <a:t>hand-coding</a:t>
            </a:r>
            <a:r>
              <a:rPr lang="en-US" dirty="0" smtClean="0"/>
              <a:t> more than 100 parameters </a:t>
            </a:r>
          </a:p>
          <a:p>
            <a:pPr lvl="2"/>
            <a:r>
              <a:rPr lang="en-US" dirty="0" smtClean="0"/>
              <a:t>A significant building block in our agent, which is competitive with top-8 agents of </a:t>
            </a:r>
            <a:r>
              <a:rPr lang="en-US" dirty="0" err="1" smtClean="0"/>
              <a:t>Robocup</a:t>
            </a:r>
            <a:r>
              <a:rPr lang="en-US" dirty="0" smtClean="0"/>
              <a:t> 2010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Sheds light on </a:t>
            </a:r>
            <a:r>
              <a:rPr lang="en-US" dirty="0" smtClean="0">
                <a:solidFill>
                  <a:srgbClr val="0000FF"/>
                </a:solidFill>
              </a:rPr>
              <a:t>designing fitness functions </a:t>
            </a:r>
            <a:r>
              <a:rPr lang="en-US" dirty="0" smtClean="0"/>
              <a:t>for constraining an evolutionary learning process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new successful application of the CMA-ES algorithm</a:t>
            </a:r>
          </a:p>
        </p:txBody>
      </p:sp>
      <p:pic>
        <p:nvPicPr>
          <p:cNvPr id="5" name="Picture 4" descr="agen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752600"/>
            <a:ext cx="100184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00px-Concept_of_directional_optimization_in_CMA-ES_algorith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257800"/>
            <a:ext cx="2895600" cy="101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sm-4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962400"/>
            <a:ext cx="1017426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 for A Learning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Skills needed by a soccer playing robot:</a:t>
            </a:r>
          </a:p>
          <a:p>
            <a:pPr lvl="1">
              <a:buNone/>
            </a:pPr>
            <a:r>
              <a:rPr lang="en-US" dirty="0" smtClean="0"/>
              <a:t>Walk-front</a:t>
            </a:r>
          </a:p>
          <a:p>
            <a:pPr lvl="1">
              <a:buNone/>
            </a:pPr>
            <a:r>
              <a:rPr lang="en-US" dirty="0" smtClean="0"/>
              <a:t>Walk-back</a:t>
            </a:r>
          </a:p>
          <a:p>
            <a:pPr lvl="1">
              <a:buNone/>
            </a:pPr>
            <a:r>
              <a:rPr lang="en-US" dirty="0" smtClean="0"/>
              <a:t>Walk-diagonally</a:t>
            </a:r>
          </a:p>
          <a:p>
            <a:pPr lvl="1">
              <a:buNone/>
            </a:pPr>
            <a:r>
              <a:rPr lang="en-US" dirty="0" smtClean="0"/>
              <a:t>Walk-sideways</a:t>
            </a:r>
          </a:p>
          <a:p>
            <a:pPr lvl="1">
              <a:buNone/>
            </a:pPr>
            <a:r>
              <a:rPr lang="en-US" dirty="0" smtClean="0"/>
              <a:t>Turn</a:t>
            </a:r>
          </a:p>
          <a:p>
            <a:pPr lvl="1">
              <a:buNone/>
            </a:pPr>
            <a:r>
              <a:rPr lang="en-US" dirty="0" smtClean="0"/>
              <a:t>Kick</a:t>
            </a:r>
          </a:p>
          <a:p>
            <a:pPr lvl="1">
              <a:buNone/>
            </a:pPr>
            <a:r>
              <a:rPr lang="en-US" dirty="0" smtClean="0"/>
              <a:t>Goalie-dive</a:t>
            </a:r>
          </a:p>
          <a:p>
            <a:pPr lvl="1">
              <a:buNone/>
            </a:pPr>
            <a:r>
              <a:rPr lang="en-US" dirty="0" smtClean="0"/>
              <a:t>More…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Coding each skill by hand might be </a:t>
            </a:r>
            <a:r>
              <a:rPr lang="en-US" dirty="0" smtClean="0">
                <a:solidFill>
                  <a:srgbClr val="0000FF"/>
                </a:solidFill>
              </a:rPr>
              <a:t>tedious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sub-optimal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On top of it, a skill design need to account for </a:t>
            </a:r>
            <a:r>
              <a:rPr lang="en-US" dirty="0" smtClean="0">
                <a:solidFill>
                  <a:srgbClr val="0000FF"/>
                </a:solidFill>
              </a:rPr>
              <a:t>cooperation </a:t>
            </a:r>
            <a:r>
              <a:rPr lang="en-US" dirty="0" smtClean="0"/>
              <a:t>with other skills</a:t>
            </a:r>
          </a:p>
          <a:p>
            <a:pPr lvl="1"/>
            <a:r>
              <a:rPr lang="en-US" dirty="0" smtClean="0"/>
              <a:t>A robot running full speed forwards need to be able to stop and turn without falling….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Calls for a </a:t>
            </a:r>
            <a:r>
              <a:rPr lang="en-US" dirty="0" smtClean="0">
                <a:solidFill>
                  <a:srgbClr val="0000FF"/>
                </a:solidFill>
              </a:rPr>
              <a:t>skill learning architecture</a:t>
            </a:r>
          </a:p>
        </p:txBody>
      </p:sp>
      <p:pic>
        <p:nvPicPr>
          <p:cNvPr id="4" name="Picture 3" descr="agen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5784" y="1600200"/>
            <a:ext cx="110203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Skills Learning and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Open loop joints control</a:t>
            </a:r>
          </a:p>
          <a:p>
            <a:r>
              <a:rPr lang="en-US" dirty="0" smtClean="0"/>
              <a:t>Repeatedly execute 4 </a:t>
            </a:r>
            <a:r>
              <a:rPr lang="en-US" dirty="0" smtClean="0">
                <a:solidFill>
                  <a:srgbClr val="0000FF"/>
                </a:solidFill>
              </a:rPr>
              <a:t>control frames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 descr="JointOp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286000"/>
            <a:ext cx="1081612" cy="146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JointOp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3345" y="2286000"/>
            <a:ext cx="1078055" cy="145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JointOp3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7541" y="2286000"/>
            <a:ext cx="107025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JointOp4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2442" y="2286000"/>
            <a:ext cx="1070358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rved Right Arrow 11"/>
          <p:cNvSpPr/>
          <p:nvPr/>
        </p:nvSpPr>
        <p:spPr>
          <a:xfrm rot="16200000" flipV="1">
            <a:off x="3619500" y="1028700"/>
            <a:ext cx="533400" cy="6096000"/>
          </a:xfrm>
          <a:prstGeom prst="curvedRightArrow">
            <a:avLst>
              <a:gd name="adj1" fmla="val 25000"/>
              <a:gd name="adj2" fmla="val 7569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05000" y="2895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57600" y="2895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410200" y="2895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2438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frame specifies  direct joint angles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866900" y="38481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0"/>
          </p:cNvCxnSpPr>
          <p:nvPr/>
        </p:nvCxnSpPr>
        <p:spPr>
          <a:xfrm rot="5400000" flipH="1" flipV="1">
            <a:off x="1524000" y="3505200"/>
            <a:ext cx="1447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2"/>
          </p:cNvCxnSpPr>
          <p:nvPr/>
        </p:nvCxnSpPr>
        <p:spPr>
          <a:xfrm flipV="1">
            <a:off x="2057400" y="3744211"/>
            <a:ext cx="984973" cy="9039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27400" y="4397276"/>
            <a:ext cx="47404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SKILL </a:t>
            </a:r>
            <a:r>
              <a:rPr lang="en-US" sz="12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WALK_FRONT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KEYFRAME 1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reset ARM_LEFT ARM_RIGHT …</a:t>
            </a:r>
          </a:p>
          <a:p>
            <a:r>
              <a:rPr lang="en-US" sz="12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setTarget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JOINT1 </a:t>
            </a:r>
            <a:r>
              <a:rPr lang="en-US" sz="12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$jointvalue1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JOINT2 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$jointvalue2</a:t>
            </a:r>
          </a:p>
          <a:p>
            <a:r>
              <a:rPr lang="en-US" sz="12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setTarget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JOINT3 4.3 JOINT4 52.5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wait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0.08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KEYFRAME 2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43000" y="6019800"/>
            <a:ext cx="2743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Skills Description Language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 flipV="1">
            <a:off x="3886200" y="5334000"/>
            <a:ext cx="3810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Job Evaluation through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Our framework implements several evolutionary algorithms for parameters learning </a:t>
            </a:r>
          </a:p>
          <a:p>
            <a:r>
              <a:rPr lang="en-US" dirty="0" smtClean="0"/>
              <a:t>Evaluations are done in parallel using </a:t>
            </a:r>
            <a:r>
              <a:rPr lang="en-US" b="1" dirty="0" smtClean="0">
                <a:solidFill>
                  <a:srgbClr val="0000FF"/>
                </a:solidFill>
              </a:rPr>
              <a:t>Condor (</a:t>
            </a:r>
            <a:r>
              <a:rPr lang="en-US" i="1" u="sng" dirty="0" smtClean="0">
                <a:solidFill>
                  <a:srgbClr val="0000FF"/>
                </a:solidFill>
              </a:rPr>
              <a:t>www.cs.wisc.edu/condor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- an open source software framework for distributed computing</a:t>
            </a:r>
          </a:p>
          <a:p>
            <a:r>
              <a:rPr lang="en-US" dirty="0" smtClean="0"/>
              <a:t>Repeatedly: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skill learning experiment contains 15,000-50,000 evaluation runs </a:t>
            </a:r>
          </a:p>
          <a:p>
            <a:pPr lvl="1"/>
            <a:r>
              <a:rPr lang="en-US" dirty="0" smtClean="0"/>
              <a:t>For instance, 100 generations x 100 population x 5 averaging runs</a:t>
            </a:r>
          </a:p>
          <a:p>
            <a:pPr lvl="1"/>
            <a:r>
              <a:rPr lang="en-US" dirty="0" smtClean="0"/>
              <a:t>Using condor, we run  100 simulations in parallel, 25 seconds per simulation</a:t>
            </a:r>
          </a:p>
          <a:p>
            <a:pPr lvl="1"/>
            <a:r>
              <a:rPr lang="en-US" dirty="0" smtClean="0"/>
              <a:t>Wall clock time is </a:t>
            </a:r>
            <a:r>
              <a:rPr lang="en-US" dirty="0" smtClean="0">
                <a:solidFill>
                  <a:srgbClr val="0000FF"/>
                </a:solidFill>
              </a:rPr>
              <a:t>5-7 hours</a:t>
            </a:r>
            <a:r>
              <a:rPr lang="en-US" dirty="0" smtClean="0"/>
              <a:t>, for a total CPU time of </a:t>
            </a:r>
            <a:r>
              <a:rPr lang="en-US" dirty="0" smtClean="0">
                <a:solidFill>
                  <a:srgbClr val="0000FF"/>
                </a:solidFill>
              </a:rPr>
              <a:t>~</a:t>
            </a:r>
            <a:r>
              <a:rPr lang="en-US" sz="2900" dirty="0" smtClean="0">
                <a:solidFill>
                  <a:srgbClr val="0000FF"/>
                </a:solidFill>
              </a:rPr>
              <a:t>350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3833336"/>
            <a:ext cx="24384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the fitness values, create population of  the next generation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477000" y="3016044"/>
            <a:ext cx="20574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 dirty="0"/>
          </a:p>
        </p:txBody>
      </p:sp>
      <p:sp>
        <p:nvSpPr>
          <p:cNvPr id="9" name="Curved Down Arrow 8"/>
          <p:cNvSpPr/>
          <p:nvPr/>
        </p:nvSpPr>
        <p:spPr>
          <a:xfrm>
            <a:off x="2209800" y="3016044"/>
            <a:ext cx="43434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H="1">
            <a:off x="2057400" y="4159044"/>
            <a:ext cx="4419600" cy="381000"/>
          </a:xfrm>
          <a:prstGeom prst="curvedUpArrow">
            <a:avLst>
              <a:gd name="adj1" fmla="val 25000"/>
              <a:gd name="adj2" fmla="val 50000"/>
              <a:gd name="adj3" fmla="val 32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pop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44644"/>
            <a:ext cx="1149121" cy="11764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3058180"/>
            <a:ext cx="2819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FF0000"/>
                </a:solidFill>
              </a:rPr>
              <a:t>Send to condor for real-time fitness evaluation of parameters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339704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condor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130" y="312420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Parameters-sets</a:t>
            </a:r>
          </a:p>
          <a:p>
            <a:r>
              <a:rPr lang="en-US" sz="1400" dirty="0" smtClean="0"/>
              <a:t> population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individual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Goal: optimize the set of joint angles for maximum speed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fitness</a:t>
            </a:r>
            <a:r>
              <a:rPr lang="en-US" dirty="0" smtClean="0"/>
              <a:t> of a set of joint angles:</a:t>
            </a:r>
            <a:br>
              <a:rPr lang="en-US" dirty="0" smtClean="0"/>
            </a:br>
            <a:r>
              <a:rPr lang="en-US" dirty="0" smtClean="0"/>
              <a:t>The agent’s displacement in the desired direction</a:t>
            </a:r>
          </a:p>
          <a:p>
            <a:pPr lvl="2"/>
            <a:r>
              <a:rPr lang="en-US" dirty="0" smtClean="0"/>
              <a:t>Inherently accounts for falls and non-straight walks</a:t>
            </a:r>
          </a:p>
          <a:p>
            <a:pPr lvl="2"/>
            <a:r>
              <a:rPr lang="en-US" dirty="0" smtClean="0"/>
              <a:t>Measured over 15 seconds</a:t>
            </a:r>
          </a:p>
          <a:p>
            <a:endParaRPr lang="en-US" dirty="0" smtClean="0"/>
          </a:p>
          <a:p>
            <a:r>
              <a:rPr lang="en-US" dirty="0" smtClean="0"/>
              <a:t>Extensively compared several learning algorithms:</a:t>
            </a:r>
          </a:p>
          <a:p>
            <a:pPr lvl="1"/>
            <a:r>
              <a:rPr lang="en-US" dirty="0" smtClean="0"/>
              <a:t>Hill-Climbing, Cross-Entropy Method, Genetic Algorithm and CMA-ES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83476" y="3664676"/>
            <a:ext cx="2065019" cy="2950028"/>
          </a:xfrm>
          <a:prstGeom prst="rect">
            <a:avLst/>
          </a:prstGeom>
        </p:spPr>
      </p:pic>
      <p:pic>
        <p:nvPicPr>
          <p:cNvPr id="5" name="Picture 4" descr="CMA-ES_bestAveragedLearningCur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64529" y="3641269"/>
            <a:ext cx="2209802" cy="3156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6324600"/>
            <a:ext cx="231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CMA-ES learning curve</a:t>
            </a:r>
            <a:endParaRPr lang="en-US" dirty="0"/>
          </a:p>
        </p:txBody>
      </p:sp>
      <p:pic>
        <p:nvPicPr>
          <p:cNvPr id="7" name="Picture 6" descr="fitne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4358" y="2057400"/>
            <a:ext cx="1674242" cy="118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CMA-ES</a:t>
            </a:r>
            <a:endParaRPr lang="en-US" dirty="0"/>
          </a:p>
        </p:txBody>
      </p:sp>
      <p:pic>
        <p:nvPicPr>
          <p:cNvPr id="4" name="Content Placeholder 3" descr="400px-Concept_of_directional_optimization_in_CMA-ES_algorith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367789"/>
            <a:ext cx="4800600" cy="168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3276600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stochastic, derivative-free, evolutionary numerical optimization method for non-linear or non-convex problems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each generation, candidates are sampled from a multidimensional</a:t>
            </a:r>
            <a:br>
              <a:rPr lang="en-US" dirty="0" smtClean="0"/>
            </a:br>
            <a:r>
              <a:rPr lang="en-US" dirty="0" smtClean="0"/>
              <a:t>Gaussian and evaluated for their fitness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main principles for parameter adaptation: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Mean maximizes the likelihood of previously successful candidates, Covariance maximizes the likelihood of previously successful search steps (</a:t>
            </a:r>
            <a:r>
              <a:rPr lang="en-US" dirty="0" smtClean="0">
                <a:solidFill>
                  <a:srgbClr val="0000FF"/>
                </a:solidFill>
              </a:rPr>
              <a:t>Natural Gradient Decent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Evolution paths are recorded and used as an information source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019800"/>
            <a:ext cx="5410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Found to be extremely effective in our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7006</TotalTime>
  <Words>954</Words>
  <Application>Microsoft Office PowerPoint</Application>
  <PresentationFormat>On-screen Show (4:3)</PresentationFormat>
  <Paragraphs>224</Paragraphs>
  <Slides>26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Optimizing Interdependent Skills for Simulated 3D Humanoid Robot Soccer </vt:lpstr>
      <vt:lpstr>Goal</vt:lpstr>
      <vt:lpstr>Background</vt:lpstr>
      <vt:lpstr>Contributions</vt:lpstr>
      <vt:lpstr>The Need for A Learning Architecture</vt:lpstr>
      <vt:lpstr>A Framework for Skills Learning and Optimization</vt:lpstr>
      <vt:lpstr>Parallel Job Evaluation through Condor</vt:lpstr>
      <vt:lpstr>Optimizing individual skills</vt:lpstr>
      <vt:lpstr>CMA-ES</vt:lpstr>
      <vt:lpstr>Results – Individual Skills</vt:lpstr>
      <vt:lpstr>Front Walk</vt:lpstr>
      <vt:lpstr>Back Walk</vt:lpstr>
      <vt:lpstr>Kick</vt:lpstr>
      <vt:lpstr>Optimizing Sequences of Skills</vt:lpstr>
      <vt:lpstr>Optimizing Sequences of Skills</vt:lpstr>
      <vt:lpstr>Idea 1: Optimize skills in conjunction</vt:lpstr>
      <vt:lpstr>A Problem</vt:lpstr>
      <vt:lpstr>Idea 2: Skill Decoupling</vt:lpstr>
      <vt:lpstr>Putting it all together</vt:lpstr>
      <vt:lpstr>A0 vs. A5</vt:lpstr>
      <vt:lpstr>Results – Agents Improvements </vt:lpstr>
      <vt:lpstr>Results – Time-To-Score Measure</vt:lpstr>
      <vt:lpstr>Results – Full Games</vt:lpstr>
      <vt:lpstr>Future Work</vt:lpstr>
      <vt:lpstr>Related Work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UTCS</dc:creator>
  <cp:lastModifiedBy>UTCS</cp:lastModifiedBy>
  <cp:revision>277</cp:revision>
  <dcterms:created xsi:type="dcterms:W3CDTF">2010-12-03T00:59:40Z</dcterms:created>
  <dcterms:modified xsi:type="dcterms:W3CDTF">2010-12-13T17:56:27Z</dcterms:modified>
</cp:coreProperties>
</file>