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9" r:id="rId2"/>
    <p:sldId id="295" r:id="rId3"/>
    <p:sldId id="407" r:id="rId4"/>
    <p:sldId id="405" r:id="rId5"/>
    <p:sldId id="528" r:id="rId6"/>
    <p:sldId id="529" r:id="rId7"/>
    <p:sldId id="491" r:id="rId8"/>
    <p:sldId id="519" r:id="rId9"/>
    <p:sldId id="514" r:id="rId10"/>
    <p:sldId id="492" r:id="rId11"/>
    <p:sldId id="495" r:id="rId12"/>
    <p:sldId id="530" r:id="rId13"/>
    <p:sldId id="503" r:id="rId14"/>
    <p:sldId id="504" r:id="rId15"/>
    <p:sldId id="506" r:id="rId16"/>
    <p:sldId id="507" r:id="rId17"/>
    <p:sldId id="508" r:id="rId18"/>
    <p:sldId id="513" r:id="rId19"/>
    <p:sldId id="515" r:id="rId20"/>
    <p:sldId id="516" r:id="rId21"/>
    <p:sldId id="531" r:id="rId22"/>
    <p:sldId id="493" r:id="rId23"/>
    <p:sldId id="525" r:id="rId24"/>
    <p:sldId id="494" r:id="rId25"/>
    <p:sldId id="540" r:id="rId26"/>
    <p:sldId id="532" r:id="rId27"/>
    <p:sldId id="533" r:id="rId28"/>
    <p:sldId id="534" r:id="rId29"/>
    <p:sldId id="535" r:id="rId30"/>
    <p:sldId id="536" r:id="rId31"/>
    <p:sldId id="537" r:id="rId32"/>
    <p:sldId id="538" r:id="rId33"/>
    <p:sldId id="539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500000"/>
    <a:srgbClr val="FFFFFF"/>
    <a:srgbClr val="D9A406"/>
    <a:srgbClr val="EEB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95" autoAdjust="0"/>
    <p:restoredTop sz="94590" autoAdjust="0"/>
  </p:normalViewPr>
  <p:slideViewPr>
    <p:cSldViewPr snapToGrid="0" snapToObjects="1">
      <p:cViewPr varScale="1">
        <p:scale>
          <a:sx n="105" d="100"/>
          <a:sy n="105" d="100"/>
        </p:scale>
        <p:origin x="1168" y="2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233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guni/Dropbox/Job%20talk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guni/Dropbox/Job%20talk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x"/>
            <c:size val="12"/>
            <c:spPr>
              <a:noFill/>
              <a:ln w="9525">
                <a:solidFill>
                  <a:schemeClr val="accent1"/>
                </a:solidFill>
                <a:round/>
              </a:ln>
              <a:effectLst/>
            </c:spPr>
          </c:marker>
          <c:dPt>
            <c:idx val="0"/>
            <c:marker>
              <c:symbol val="x"/>
              <c:size val="12"/>
              <c:spPr>
                <a:noFill/>
                <a:ln w="19050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310E-634A-9939-5934052AD09E}"/>
              </c:ext>
            </c:extLst>
          </c:dPt>
          <c:yVal>
            <c:numLit>
              <c:formatCode>General</c:formatCode>
              <c:ptCount val="1"/>
              <c:pt idx="0">
                <c:v>-1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1-310E-634A-9939-5934052AD0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0300352"/>
        <c:axId val="-2110168496"/>
      </c:scatterChart>
      <c:valAx>
        <c:axId val="-2110300352"/>
        <c:scaling>
          <c:orientation val="minMax"/>
          <c:max val="3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error factor 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1600" i="1" cap="none" baseline="0" dirty="0">
                    <a:latin typeface="+mn-lt"/>
                    <a:cs typeface="Apple Chancery" panose="03020702040506060504" pitchFamily="66" charset="-79"/>
                  </a:rPr>
                  <a:t>r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0168496"/>
        <c:crosses val="autoZero"/>
        <c:crossBetween val="midCat"/>
      </c:valAx>
      <c:valAx>
        <c:axId val="-2110168496"/>
        <c:scaling>
          <c:orientation val="minMax"/>
          <c:max val="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Normalized TSTT</a:t>
                </a:r>
              </a:p>
            </c:rich>
          </c:tx>
          <c:layout>
            <c:manualLayout>
              <c:xMode val="edge"/>
              <c:yMode val="edge"/>
              <c:x val="1.1770514795231999E-2"/>
              <c:y val="0.2404373612197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0300352"/>
        <c:crosses val="autoZero"/>
        <c:crossBetween val="midCat"/>
        <c:majorUnit val="0.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x"/>
            <c:size val="12"/>
            <c:spPr>
              <a:noFill/>
              <a:ln w="9525">
                <a:solidFill>
                  <a:schemeClr val="accent1"/>
                </a:solidFill>
                <a:round/>
              </a:ln>
              <a:effectLst/>
            </c:spPr>
          </c:marker>
          <c:dPt>
            <c:idx val="0"/>
            <c:marker>
              <c:symbol val="x"/>
              <c:size val="12"/>
              <c:spPr>
                <a:noFill/>
                <a:ln w="19050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310E-634A-9939-5934052AD09E}"/>
              </c:ext>
            </c:extLst>
          </c:dPt>
          <c:yVal>
            <c:numLit>
              <c:formatCode>General</c:formatCode>
              <c:ptCount val="1"/>
              <c:pt idx="0">
                <c:v>-1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1-310E-634A-9939-5934052AD0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09037200"/>
        <c:axId val="-2128077888"/>
      </c:scatterChart>
      <c:valAx>
        <c:axId val="-2109037200"/>
        <c:scaling>
          <c:orientation val="minMax"/>
          <c:max val="3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error factor 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1600" i="1" cap="none" baseline="0" dirty="0">
                    <a:latin typeface="+mn-lt"/>
                    <a:cs typeface="Apple Chancery" panose="03020702040506060504" pitchFamily="66" charset="-79"/>
                  </a:rPr>
                  <a:t>r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8077888"/>
        <c:crosses val="autoZero"/>
        <c:crossBetween val="midCat"/>
      </c:valAx>
      <c:valAx>
        <c:axId val="-2128077888"/>
        <c:scaling>
          <c:orientation val="minMax"/>
          <c:max val="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TSTT</a:t>
                </a:r>
              </a:p>
            </c:rich>
          </c:tx>
          <c:layout>
            <c:manualLayout>
              <c:xMode val="edge"/>
              <c:yMode val="edge"/>
              <c:x val="1.5050167224080299E-2"/>
              <c:y val="0.388014340386223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09037200"/>
        <c:crosses val="autoZero"/>
        <c:crossBetween val="midCat"/>
        <c:majorUnit val="0.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BEAD9-AF5E-6444-AF74-47064552AE1D}" type="datetimeFigureOut">
              <a:rPr lang="en-US" smtClean="0"/>
              <a:t>5/17/19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D6976-8ABD-BC43-9315-8CA8C116B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40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D6976-8ABD-BC43-9315-8CA8C116BD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37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7000" b="0" i="0">
                <a:solidFill>
                  <a:schemeClr val="bg1"/>
                </a:solidFill>
                <a:latin typeface="Tungsten Medium" charset="0"/>
                <a:ea typeface="Tungsten Medium" charset="0"/>
                <a:cs typeface="Tungsten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954157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2867-4B84-3044-819A-BDD5809F0F3B}" type="datetimeFigureOut">
              <a:rPr lang="en-US" smtClean="0"/>
              <a:pPr/>
              <a:t>5/17/19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27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2867-4B84-3044-819A-BDD5809F0F3B}" type="datetimeFigureOut">
              <a:rPr lang="en-US" smtClean="0"/>
              <a:pPr/>
              <a:t>5/17/19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35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2867-4B84-3044-819A-BDD5809F0F3B}" type="datetimeFigureOut">
              <a:rPr lang="en-US" smtClean="0"/>
              <a:pPr/>
              <a:t>5/17/19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67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30902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30902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2867-4B84-3044-819A-BDD5809F0F3B}" type="datetimeFigureOut">
              <a:rPr lang="en-US" smtClean="0"/>
              <a:pPr/>
              <a:t>5/17/19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18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72700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72700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2867-4B84-3044-819A-BDD5809F0F3B}" type="datetimeFigureOut">
              <a:rPr lang="en-US" smtClean="0"/>
              <a:pPr/>
              <a:t>5/17/19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378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2867-4B84-3044-819A-BDD5809F0F3B}" type="datetimeFigureOut">
              <a:rPr lang="en-US" smtClean="0"/>
              <a:pPr/>
              <a:t>5/17/19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73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2867-4B84-3044-819A-BDD5809F0F3B}" type="datetimeFigureOut">
              <a:rPr lang="en-US" smtClean="0"/>
              <a:pPr/>
              <a:t>5/17/19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64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62883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46678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2867-4B84-3044-819A-BDD5809F0F3B}" type="datetimeFigureOut">
              <a:rPr lang="en-US" smtClean="0"/>
              <a:pPr/>
              <a:t>5/17/19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41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2867-4B84-3044-819A-BDD5809F0F3B}" type="datetimeFigureOut">
              <a:rPr lang="en-US" smtClean="0"/>
              <a:pPr/>
              <a:t>5/17/19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25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301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69880"/>
            <a:ext cx="2844800" cy="225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72867-4B84-3044-819A-BDD5809F0F3B}" type="datetimeFigureOut">
              <a:rPr lang="en-US" smtClean="0"/>
              <a:pPr/>
              <a:t>5/17/19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69880"/>
            <a:ext cx="3860800" cy="225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569880"/>
            <a:ext cx="2844800" cy="225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5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6000" b="0" i="0" kern="1200" spc="100" baseline="0">
          <a:solidFill>
            <a:schemeClr val="tx1"/>
          </a:solidFill>
          <a:latin typeface="Tungsten Medium" charset="0"/>
          <a:ea typeface="Tungsten Medium" charset="0"/>
          <a:cs typeface="Tungsten Medium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0.png"/><Relationship Id="rId4" Type="http://schemas.openxmlformats.org/officeDocument/2006/relationships/image" Target="../media/image14.tif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60.png"/><Relationship Id="rId4" Type="http://schemas.openxmlformats.org/officeDocument/2006/relationships/image" Target="../media/image1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28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0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0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0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0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89880"/>
            <a:ext cx="10363200" cy="1470025"/>
          </a:xfrm>
        </p:spPr>
        <p:txBody>
          <a:bodyPr>
            <a:noAutofit/>
          </a:bodyPr>
          <a:lstStyle/>
          <a:p>
            <a:r>
              <a:rPr lang="en-US" sz="5400" dirty="0"/>
              <a:t>Marginal Cost Pricing with a Fixed Error Factor in Traffic Networks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208782"/>
            <a:ext cx="8534400" cy="954157"/>
          </a:xfrm>
        </p:spPr>
        <p:txBody>
          <a:bodyPr>
            <a:normAutofit/>
          </a:bodyPr>
          <a:lstStyle/>
          <a:p>
            <a:r>
              <a:rPr lang="en-US" sz="2400" dirty="0" err="1"/>
              <a:t>Guni</a:t>
            </a:r>
            <a:r>
              <a:rPr lang="en-US" sz="2400" dirty="0"/>
              <a:t> Sharon, Stephen Boyles, Shani </a:t>
            </a:r>
            <a:r>
              <a:rPr lang="en-US" sz="2400" dirty="0" err="1"/>
              <a:t>Alkoby</a:t>
            </a:r>
            <a:r>
              <a:rPr lang="en-US" sz="2400" dirty="0"/>
              <a:t>, Peter Stone</a:t>
            </a:r>
          </a:p>
          <a:p>
            <a:endParaRPr lang="en-US" sz="2400" dirty="0"/>
          </a:p>
        </p:txBody>
      </p:sp>
      <p:pic>
        <p:nvPicPr>
          <p:cNvPr id="2056" name="Picture 8" descr="Image result for TAMU">
            <a:extLst>
              <a:ext uri="{FF2B5EF4-FFF2-40B4-BE49-F238E27FC236}">
                <a16:creationId xmlns:a16="http://schemas.microsoft.com/office/drawing/2014/main" id="{3A4837C0-B5BF-E94C-BB1B-AB71F9C6F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904" y="4243949"/>
            <a:ext cx="2389632" cy="236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lated image">
            <a:extLst>
              <a:ext uri="{FF2B5EF4-FFF2-40B4-BE49-F238E27FC236}">
                <a16:creationId xmlns:a16="http://schemas.microsoft.com/office/drawing/2014/main" id="{5BD9D3DC-8298-7C4A-A6E2-CCB68DD9E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466" y="4243950"/>
            <a:ext cx="2368795" cy="2368795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FD8112C-CDFE-7841-8A6F-4E0E7312AB91}"/>
              </a:ext>
            </a:extLst>
          </p:cNvPr>
          <p:cNvCxnSpPr>
            <a:cxnSpLocks/>
            <a:endCxn id="2056" idx="0"/>
          </p:cNvCxnSpPr>
          <p:nvPr/>
        </p:nvCxnSpPr>
        <p:spPr>
          <a:xfrm>
            <a:off x="3364992" y="3685860"/>
            <a:ext cx="109728" cy="558089"/>
          </a:xfrm>
          <a:prstGeom prst="line">
            <a:avLst/>
          </a:prstGeom>
          <a:ln>
            <a:solidFill>
              <a:schemeClr val="accent3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E33318A-4986-2845-9F9C-3B417321E50D}"/>
              </a:ext>
            </a:extLst>
          </p:cNvPr>
          <p:cNvCxnSpPr>
            <a:cxnSpLocks/>
          </p:cNvCxnSpPr>
          <p:nvPr/>
        </p:nvCxnSpPr>
        <p:spPr>
          <a:xfrm>
            <a:off x="5132832" y="3779520"/>
            <a:ext cx="2371343" cy="755904"/>
          </a:xfrm>
          <a:prstGeom prst="line">
            <a:avLst/>
          </a:prstGeom>
          <a:ln>
            <a:solidFill>
              <a:schemeClr val="accent3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EC10486-8FF8-0241-AA0F-62EDF9C12C0D}"/>
              </a:ext>
            </a:extLst>
          </p:cNvPr>
          <p:cNvCxnSpPr>
            <a:cxnSpLocks/>
          </p:cNvCxnSpPr>
          <p:nvPr/>
        </p:nvCxnSpPr>
        <p:spPr>
          <a:xfrm>
            <a:off x="7266432" y="3779520"/>
            <a:ext cx="414529" cy="464429"/>
          </a:xfrm>
          <a:prstGeom prst="line">
            <a:avLst/>
          </a:prstGeom>
          <a:ln>
            <a:solidFill>
              <a:schemeClr val="accent3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FD51F2F-ACE3-B54D-9280-E6AEE26BEC21}"/>
              </a:ext>
            </a:extLst>
          </p:cNvPr>
          <p:cNvCxnSpPr>
            <a:cxnSpLocks/>
            <a:endCxn id="2058" idx="0"/>
          </p:cNvCxnSpPr>
          <p:nvPr/>
        </p:nvCxnSpPr>
        <p:spPr>
          <a:xfrm flipH="1">
            <a:off x="8706864" y="3779520"/>
            <a:ext cx="260352" cy="464430"/>
          </a:xfrm>
          <a:prstGeom prst="line">
            <a:avLst/>
          </a:prstGeom>
          <a:ln>
            <a:solidFill>
              <a:schemeClr val="accent3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0C73A75F-D220-694F-B20D-BAFFE4D72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739" y="4243949"/>
            <a:ext cx="2389631" cy="238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picture containing indoor, object&#10;&#10;Description automatically generated">
            <a:extLst>
              <a:ext uri="{FF2B5EF4-FFF2-40B4-BE49-F238E27FC236}">
                <a16:creationId xmlns:a16="http://schemas.microsoft.com/office/drawing/2014/main" id="{C4BFF872-6F14-7C4A-912C-68A2824D6E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6610" y="183014"/>
            <a:ext cx="1338779" cy="133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656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F4647-F4A5-5E46-8954-76DD27914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~MCT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876E49-1EF4-BD4A-95CF-7AA09FAFC4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- actual tolls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- true MCT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- error factor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3000" b="1" dirty="0">
                    <a:latin typeface="Cambria Math" panose="02040503050406030204" pitchFamily="18" charset="0"/>
                  </a:rPr>
                  <a:t>Assuming uniform error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What is the system’s performance (TSTT) as a function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𝑟</m:t>
                    </m:r>
                  </m:oMath>
                </a14:m>
                <a:r>
                  <a:rPr lang="en-US" dirty="0"/>
                  <a:t> 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876E49-1EF4-BD4A-95CF-7AA09FAFC4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3" t="-2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83BD3735-51F4-C744-9F1E-9F0CC5228E60}"/>
              </a:ext>
            </a:extLst>
          </p:cNvPr>
          <p:cNvGrpSpPr/>
          <p:nvPr/>
        </p:nvGrpSpPr>
        <p:grpSpPr>
          <a:xfrm>
            <a:off x="5392362" y="1740528"/>
            <a:ext cx="5855496" cy="3011343"/>
            <a:chOff x="5392362" y="1740528"/>
            <a:chExt cx="5855496" cy="301134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BE83944-BF77-8F44-B831-981F969193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93685" y="3772250"/>
              <a:ext cx="1854173" cy="97962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0E6010F-29BD-F74C-AD37-2811E0832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82138" y="3471711"/>
              <a:ext cx="1607674" cy="128016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B3DBEFA-624E-9C48-8D51-957F0D4E8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2362" y="3471711"/>
              <a:ext cx="1607674" cy="1280160"/>
            </a:xfrm>
            <a:prstGeom prst="rect">
              <a:avLst/>
            </a:prstGeom>
          </p:spPr>
        </p:pic>
        <p:sp>
          <p:nvSpPr>
            <p:cNvPr id="8" name="Cloud Callout 7">
              <a:extLst>
                <a:ext uri="{FF2B5EF4-FFF2-40B4-BE49-F238E27FC236}">
                  <a16:creationId xmlns:a16="http://schemas.microsoft.com/office/drawing/2014/main" id="{8FB16C66-39E3-4845-8C32-71544B06E037}"/>
                </a:ext>
              </a:extLst>
            </p:cNvPr>
            <p:cNvSpPr/>
            <p:nvPr/>
          </p:nvSpPr>
          <p:spPr>
            <a:xfrm>
              <a:off x="6364571" y="2891419"/>
              <a:ext cx="2102995" cy="580292"/>
            </a:xfrm>
            <a:prstGeom prst="cloudCallout">
              <a:avLst>
                <a:gd name="adj1" fmla="val -32207"/>
                <a:gd name="adj2" fmla="val 921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1</a:t>
              </a:r>
              <a:r>
                <a:rPr lang="en-US" dirty="0"/>
                <a:t>$ delay</a:t>
              </a:r>
            </a:p>
          </p:txBody>
        </p:sp>
        <p:sp>
          <p:nvSpPr>
            <p:cNvPr id="9" name="Cloud Callout 8">
              <a:extLst>
                <a:ext uri="{FF2B5EF4-FFF2-40B4-BE49-F238E27FC236}">
                  <a16:creationId xmlns:a16="http://schemas.microsoft.com/office/drawing/2014/main" id="{4FE18A3F-BEC1-FD49-9C84-DD1657DB1148}"/>
                </a:ext>
              </a:extLst>
            </p:cNvPr>
            <p:cNvSpPr/>
            <p:nvPr/>
          </p:nvSpPr>
          <p:spPr>
            <a:xfrm>
              <a:off x="6367503" y="2894350"/>
              <a:ext cx="2102995" cy="580292"/>
            </a:xfrm>
            <a:prstGeom prst="cloudCallout">
              <a:avLst>
                <a:gd name="adj1" fmla="val 34269"/>
                <a:gd name="adj2" fmla="val 9972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$1 delay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Line Callout 1 12">
                  <a:extLst>
                    <a:ext uri="{FF2B5EF4-FFF2-40B4-BE49-F238E27FC236}">
                      <a16:creationId xmlns:a16="http://schemas.microsoft.com/office/drawing/2014/main" id="{314869F6-2D73-564F-BEC9-2F1451941CF6}"/>
                    </a:ext>
                  </a:extLst>
                </p:cNvPr>
                <p:cNvSpPr/>
                <p:nvPr/>
              </p:nvSpPr>
              <p:spPr>
                <a:xfrm>
                  <a:off x="9555114" y="1740528"/>
                  <a:ext cx="1531313" cy="1685483"/>
                </a:xfrm>
                <a:prstGeom prst="borderCallout1">
                  <a:avLst>
                    <a:gd name="adj1" fmla="val 100127"/>
                    <a:gd name="adj2" fmla="val 46539"/>
                    <a:gd name="adj3" fmla="val 130828"/>
                    <a:gd name="adj4" fmla="val 77867"/>
                  </a:avLst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=$2</m:t>
                        </m:r>
                      </m:oMath>
                    </m:oMathPara>
                  </a14:m>
                  <a:endParaRPr lang="en-US" sz="2800" dirty="0"/>
                </a:p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= $1</m:t>
                        </m:r>
                      </m:oMath>
                    </m:oMathPara>
                  </a14:m>
                  <a:endParaRPr lang="en-US" sz="2800" dirty="0"/>
                </a:p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𝑟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 0.5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Line Callout 1 12">
                  <a:extLst>
                    <a:ext uri="{FF2B5EF4-FFF2-40B4-BE49-F238E27FC236}">
                      <a16:creationId xmlns:a16="http://schemas.microsoft.com/office/drawing/2014/main" id="{314869F6-2D73-564F-BEC9-2F1451941CF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5114" y="1740528"/>
                  <a:ext cx="1531313" cy="1685483"/>
                </a:xfrm>
                <a:prstGeom prst="borderCallout1">
                  <a:avLst>
                    <a:gd name="adj1" fmla="val 100127"/>
                    <a:gd name="adj2" fmla="val 46539"/>
                    <a:gd name="adj3" fmla="val 130828"/>
                    <a:gd name="adj4" fmla="val 77867"/>
                  </a:avLst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333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cost UE (GUE)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 flow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dirty="0"/>
                  <a:t> feasible for instance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(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𝐺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,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𝑑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,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𝑙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is at generalized cost user equilibrium if and only if for every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𝑖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1,…,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</a:rPr>
                      <m:t>&gt;0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𝑙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𝜏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𝑙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𝜏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Drivers follow paths with equal and minimal generalized cost </a:t>
                </a:r>
                <a:r>
                  <a:rPr lang="en-US" dirty="0" err="1"/>
                  <a:t>w.r.t.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𝑓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The GUE can be solved as a convex program…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471" r="-1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0488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0C34F-2E73-C649-AF34-C1EE43A8E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GUE as a convex program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D53179-6F74-754D-AF5A-81F8F96A1F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4605527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charset="0"/>
                      </a:rPr>
                      <m:t>𝑀𝑖𝑛𝑖𝑚𝑖𝑧𝑒</m:t>
                    </m:r>
                    <m:r>
                      <a:rPr lang="en-US" sz="2800" dirty="0">
                        <a:solidFill>
                          <a:srgbClr val="FF0000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charset="0"/>
                      </a:rPr>
                      <m:t>𝑟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𝑝</m:t>
                        </m:r>
                      </m:sub>
                      <m:sup/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sz="2800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𝑝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8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sz="28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800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charset="0"/>
                      </a:rPr>
                      <m:t>+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1−</m:t>
                        </m:r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𝑟</m:t>
                        </m:r>
                      </m:e>
                    </m:d>
                    <m:nary>
                      <m:naryPr>
                        <m:chr m:val="∑"/>
                        <m:supHide m:val="on"/>
                        <m:ctrlPr>
                          <a:rPr lang="en-US" sz="2800" i="1" dirty="0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 dirty="0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𝑝</m:t>
                        </m:r>
                      </m:sub>
                      <m:sup/>
                      <m:e>
                        <m:nary>
                          <m:naryPr>
                            <m:ctrlPr>
                              <a:rPr lang="is-IS" sz="2800" i="1" dirty="0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800" i="1" dirty="0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sz="2800" i="1" dirty="0">
                                    <a:solidFill>
                                      <a:schemeClr val="accent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solidFill>
                                      <a:schemeClr val="accent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800" i="1" dirty="0">
                                    <a:solidFill>
                                      <a:schemeClr val="accent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𝑝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en-US" sz="2800" i="1" dirty="0">
                                    <a:solidFill>
                                      <a:schemeClr val="accent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solidFill>
                                      <a:schemeClr val="accent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sz="2800" i="1" dirty="0">
                                    <a:solidFill>
                                      <a:schemeClr val="accent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𝑝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800" i="1" dirty="0">
                                    <a:solidFill>
                                      <a:schemeClr val="accent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 dirty="0">
                                    <a:solidFill>
                                      <a:schemeClr val="accent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nary>
                        <m:r>
                          <a:rPr lang="en-US" sz="2800" i="1" dirty="0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𝑑𝑧</m:t>
                        </m:r>
                      </m:e>
                    </m:nary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	S.T.</a:t>
                </a:r>
              </a:p>
              <a:p>
                <a:pPr lvl="2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𝑝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𝑝</m:t>
                            </m:r>
                          </m:sub>
                        </m:sSub>
                      </m:e>
                    </m:nary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𝑑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</a:rPr>
                      <m:t>            ∀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</a:rPr>
                      <m:t>𝑖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1,…,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𝑘</m:t>
                        </m:r>
                      </m:e>
                    </m:d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𝑝</m:t>
                        </m:r>
                      </m:sub>
                    </m:sSub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</a:rPr>
                      <m:t>≥0                                      ∀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</a:rPr>
                      <m:t>𝑝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</a:rPr>
                      <m:t>∈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</a:rPr>
                      <m:t>𝑃</m:t>
                    </m:r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  <a:p>
                <a:pPr lvl="2"/>
                <a:endParaRPr lang="en-US" sz="2000" dirty="0">
                  <a:solidFill>
                    <a:srgbClr val="FF0000"/>
                  </a:solidFill>
                </a:endParaRPr>
              </a:p>
              <a:p>
                <a:r>
                  <a:rPr lang="en-US" sz="2800" b="1" dirty="0"/>
                  <a:t>Proof</a:t>
                </a:r>
                <a:r>
                  <a:rPr lang="en-US" sz="2800" dirty="0"/>
                  <a:t>: the appropriate </a:t>
                </a:r>
                <a:r>
                  <a:rPr lang="en-US" sz="2800" dirty="0" err="1"/>
                  <a:t>Lagrangian</a:t>
                </a:r>
                <a:r>
                  <a:rPr lang="en-US" sz="2800" dirty="0"/>
                  <a:t> is:</a:t>
                </a:r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ℒ</m:t>
                    </m:r>
                    <m:d>
                      <m:d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𝑓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𝜆</m:t>
                        </m:r>
                      </m:e>
                    </m:d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=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𝑟</m:t>
                    </m:r>
                    <m:nary>
                      <m:naryPr>
                        <m:chr m:val="∑"/>
                        <m:supHide m:val="on"/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𝑝</m:t>
                        </m:r>
                      </m:sub>
                      <m:sup/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𝑝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+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1−</m:t>
                            </m:r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</m:d>
                        <m:nary>
                          <m:naryPr>
                            <m:chr m:val="∑"/>
                            <m:supHide m:val="on"/>
                            <m:ctrlPr>
                              <a:rPr lang="en-US" i="1" dirty="0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 dirty="0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charset="0"/>
                              </a:rPr>
                              <m:t>𝑝</m:t>
                            </m:r>
                          </m:sub>
                          <m:sup/>
                          <m:e>
                            <m:nary>
                              <m:naryPr>
                                <m:ctrlPr>
                                  <a:rPr lang="is-IS" i="1" dirty="0">
                                    <a:solidFill>
                                      <a:schemeClr val="accent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i="1" dirty="0">
                                    <a:solidFill>
                                      <a:schemeClr val="accent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0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chemeClr val="accent1">
                                            <a:lumMod val="50000"/>
                                            <a:lumOff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chemeClr val="accent1">
                                            <a:lumMod val="50000"/>
                                            <a:lumOff val="50000"/>
                                          </a:schemeClr>
                                        </a:solidFill>
                                        <a:latin typeface="Cambria Math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solidFill>
                                          <a:schemeClr val="accent1">
                                            <a:lumMod val="50000"/>
                                            <a:lumOff val="50000"/>
                                          </a:schemeClr>
                                        </a:solidFill>
                                        <a:latin typeface="Cambria Math" charset="0"/>
                                      </a:rPr>
                                      <m:t>𝑝</m:t>
                                    </m:r>
                                  </m:sub>
                                </m:sSub>
                              </m:sup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chemeClr val="accent1">
                                            <a:lumMod val="50000"/>
                                            <a:lumOff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chemeClr val="accent1">
                                            <a:lumMod val="50000"/>
                                            <a:lumOff val="50000"/>
                                          </a:schemeClr>
                                        </a:solidFill>
                                        <a:latin typeface="Cambria Math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solidFill>
                                          <a:schemeClr val="accent1">
                                            <a:lumMod val="50000"/>
                                            <a:lumOff val="50000"/>
                                          </a:schemeClr>
                                        </a:solidFill>
                                        <a:latin typeface="Cambria Math" charset="0"/>
                                      </a:rPr>
                                      <m:t>𝑝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 dirty="0">
                                        <a:solidFill>
                                          <a:schemeClr val="accent1">
                                            <a:lumMod val="50000"/>
                                            <a:lumOff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 dirty="0">
                                        <a:solidFill>
                                          <a:schemeClr val="accent1">
                                            <a:lumMod val="50000"/>
                                            <a:lumOff val="50000"/>
                                          </a:schemeClr>
                                        </a:solidFill>
                                        <a:latin typeface="Cambria Math" charset="0"/>
                                      </a:rPr>
                                      <m:t>𝑧</m:t>
                                    </m:r>
                                  </m:e>
                                </m:d>
                              </m:e>
                            </m:nary>
                            <m:r>
                              <a:rPr lang="en-US" i="1" dirty="0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charset="0"/>
                              </a:rPr>
                              <m:t>𝑑𝑧</m:t>
                            </m:r>
                          </m:e>
                        </m:nary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−</m:t>
                                </m:r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𝑝</m:t>
                                    </m:r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∈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charset="0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d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sz="2400" dirty="0"/>
                  <a:t>And the resulting KKT conditions imply GUE: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≥0,  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ℒ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𝑠𝑡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ℒ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=0,  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ℒ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D53179-6F74-754D-AF5A-81F8F96A1F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4605527"/>
              </a:xfrm>
              <a:blipFill>
                <a:blip r:embed="rId2"/>
                <a:stretch>
                  <a:fillRect l="-926" t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3F05A318-D481-6A45-BCE8-4D6798C39C95}"/>
              </a:ext>
            </a:extLst>
          </p:cNvPr>
          <p:cNvSpPr txBox="1"/>
          <p:nvPr/>
        </p:nvSpPr>
        <p:spPr>
          <a:xfrm>
            <a:off x="7813488" y="2664166"/>
            <a:ext cx="385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GUE is a linear combination between the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SO</a:t>
            </a:r>
            <a:r>
              <a:rPr lang="en-US" dirty="0"/>
              <a:t> objective and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UE</a:t>
            </a:r>
            <a:r>
              <a:rPr lang="en-US" dirty="0"/>
              <a:t> objective (Beckman’s formulation)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65E52081-CE9F-B141-9117-2125641A94BA}"/>
              </a:ext>
            </a:extLst>
          </p:cNvPr>
          <p:cNvSpPr/>
          <p:nvPr/>
        </p:nvSpPr>
        <p:spPr>
          <a:xfrm rot="16200000">
            <a:off x="3345289" y="1374019"/>
            <a:ext cx="412124" cy="178372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8945E3D4-49FF-9946-A192-FAB255DCACDA}"/>
              </a:ext>
            </a:extLst>
          </p:cNvPr>
          <p:cNvSpPr/>
          <p:nvPr/>
        </p:nvSpPr>
        <p:spPr>
          <a:xfrm rot="16200000">
            <a:off x="6660527" y="1187664"/>
            <a:ext cx="412124" cy="218511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DB7F151-9DA3-4249-85FF-425DB1388A1F}"/>
              </a:ext>
            </a:extLst>
          </p:cNvPr>
          <p:cNvCxnSpPr>
            <a:cxnSpLocks/>
          </p:cNvCxnSpPr>
          <p:nvPr/>
        </p:nvCxnSpPr>
        <p:spPr>
          <a:xfrm flipH="1" flipV="1">
            <a:off x="3567448" y="2481603"/>
            <a:ext cx="4687910" cy="4786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632AB86-30E3-444C-BF6E-A2EFBFB01725}"/>
              </a:ext>
            </a:extLst>
          </p:cNvPr>
          <p:cNvCxnSpPr>
            <a:cxnSpLocks/>
          </p:cNvCxnSpPr>
          <p:nvPr/>
        </p:nvCxnSpPr>
        <p:spPr>
          <a:xfrm flipH="1" flipV="1">
            <a:off x="6864440" y="2481604"/>
            <a:ext cx="1390918" cy="4024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36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Existence of GUE 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If the GUE objective function is strictly convex then there must exist a GUE solution which is unique </a:t>
                </a:r>
              </a:p>
              <a:p>
                <a:r>
                  <a:rPr lang="en-US" dirty="0"/>
                  <a:t>Lets examine the Hessian matrix for our objective function: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𝑟</m:t>
                    </m:r>
                    <m:nary>
                      <m:naryPr>
                        <m:chr m:val="∑"/>
                        <m:supHide m:val="on"/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𝑒</m:t>
                        </m:r>
                      </m:sub>
                      <m:sup/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𝑒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𝑒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+</m:t>
                    </m:r>
                    <m:d>
                      <m:d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1−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𝑟</m:t>
                        </m:r>
                      </m:e>
                    </m:d>
                    <m:nary>
                      <m:naryPr>
                        <m:chr m:val="∑"/>
                        <m:supHide m:val="on"/>
                        <m:ctrlPr>
                          <a:rPr lang="en-US" i="1" dirty="0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dirty="0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𝑒</m:t>
                        </m:r>
                      </m:sub>
                      <m:sup/>
                      <m:e>
                        <m:nary>
                          <m:naryPr>
                            <m:ctrlPr>
                              <a:rPr lang="is-IS" i="1" dirty="0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 dirty="0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chemeClr val="accent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chemeClr val="accent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chemeClr val="accent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𝑒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chemeClr val="accent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chemeClr val="accent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chemeClr val="accent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𝑒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 dirty="0">
                                    <a:solidFill>
                                      <a:schemeClr val="accent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solidFill>
                                      <a:schemeClr val="accent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nary>
                        <m:r>
                          <a:rPr lang="en-US" i="1" dirty="0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𝑑𝑧</m:t>
                        </m:r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Since each term evolves only one variable (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𝑟</m:t>
                    </m:r>
                  </m:oMath>
                </a14:m>
                <a:r>
                  <a:rPr lang="en-US" dirty="0"/>
                  <a:t> is a constant) our Hessian matrix is a diagonal matrix</a:t>
                </a:r>
              </a:p>
              <a:p>
                <a:r>
                  <a:rPr lang="en-US" dirty="0"/>
                  <a:t>Each entry along the diagonal corresponds to one link (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𝑒</m:t>
                    </m:r>
                    <m:r>
                      <a:rPr lang="en-US" b="0" i="1" dirty="0" smtClean="0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∈</m:t>
                    </m:r>
                    <m:r>
                      <a:rPr lang="en-US" b="0" i="1" dirty="0" smtClean="0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𝐸</m:t>
                    </m:r>
                  </m:oMath>
                </a14:m>
                <a:r>
                  <a:rPr lang="en-US" dirty="0"/>
                  <a:t>) and equals: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78" t="-2837" r="-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432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Existence of GUE 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𝑟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+1</m:t>
                        </m:r>
                      </m:e>
                    </m:d>
                    <m:f>
                      <m:fPr>
                        <m:ctrlPr>
                          <a:rPr lang="mr-IN" b="0" i="1" smtClean="0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mr-IN" b="0" i="1" smtClean="0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charset="0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r>
                          <a:rPr lang="mr-IN" b="0" i="1" smtClean="0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𝑟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𝑒</m:t>
                        </m:r>
                      </m:sub>
                    </m:sSub>
                    <m:f>
                      <m:fPr>
                        <m:ctrlPr>
                          <a:rPr lang="mr-IN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mr-IN" i="1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i="1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charset="0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r>
                          <a:rPr lang="mr-IN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b="0" i="1" smtClean="0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&gt;0</m:t>
                    </m:r>
                  </m:oMath>
                </a14:m>
                <a:endParaRPr lang="en-US" b="0" dirty="0">
                  <a:solidFill>
                    <a:schemeClr val="accent1">
                      <a:lumMod val="50000"/>
                      <a:lumOff val="50000"/>
                    </a:schemeClr>
                  </a:solidFill>
                </a:endParaRPr>
              </a:p>
              <a:p>
                <a:pPr lvl="1">
                  <a:buFont typeface="Wingdings" charset="2"/>
                  <a:buChar char="§"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𝑟</m:t>
                    </m:r>
                    <m:r>
                      <a:rPr lang="en-US" b="0" i="1" smtClean="0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≥0</m:t>
                    </m:r>
                  </m:oMath>
                </a14:m>
                <a:r>
                  <a:rPr lang="en-US" b="0" dirty="0">
                    <a:solidFill>
                      <a:schemeClr val="accent1">
                        <a:lumMod val="50000"/>
                        <a:lumOff val="50000"/>
                      </a:schemeClr>
                    </a:solidFill>
                  </a:rPr>
                  <a:t>                </a:t>
                </a:r>
                <a:r>
                  <a:rPr lang="en-US" b="0" dirty="0"/>
                  <a:t>by definition of </a:t>
                </a:r>
                <a:r>
                  <a:rPr lang="en-US" b="0" i="1" dirty="0">
                    <a:solidFill>
                      <a:schemeClr val="accent1">
                        <a:lumMod val="50000"/>
                        <a:lumOff val="50000"/>
                      </a:schemeClr>
                    </a:solidFill>
                  </a:rPr>
                  <a:t>r</a:t>
                </a:r>
              </a:p>
              <a:p>
                <a:pPr lvl="1">
                  <a:buFont typeface="Wingdings" charset="2"/>
                  <a:buChar char="§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mr-IN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mr-IN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charset="0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r>
                          <a:rPr lang="mr-IN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&gt;0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50000"/>
                        <a:lumOff val="50000"/>
                      </a:schemeClr>
                    </a:solidFill>
                  </a:rPr>
                  <a:t>             </a:t>
                </a:r>
                <a:r>
                  <a:rPr lang="en-US" dirty="0"/>
                  <a:t>if</a:t>
                </a:r>
                <a:r>
                  <a:rPr lang="en-US" dirty="0">
                    <a:solidFill>
                      <a:schemeClr val="accent1">
                        <a:lumMod val="50000"/>
                        <a:lumOff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dirty="0"/>
                  <a:t>is </a:t>
                </a:r>
                <a:r>
                  <a:rPr lang="en-US" b="1" dirty="0"/>
                  <a:t>strictly increasing</a:t>
                </a:r>
              </a:p>
              <a:p>
                <a:pPr lvl="1">
                  <a:buFont typeface="Wingdings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≥0</m:t>
                    </m:r>
                  </m:oMath>
                </a14:m>
                <a:r>
                  <a:rPr lang="en-US" b="0" dirty="0">
                    <a:solidFill>
                      <a:schemeClr val="accent1">
                        <a:lumMod val="50000"/>
                        <a:lumOff val="50000"/>
                      </a:schemeClr>
                    </a:solidFill>
                  </a:rPr>
                  <a:t>              </a:t>
                </a:r>
                <a:r>
                  <a:rPr lang="en-US" dirty="0"/>
                  <a:t>by definition of flow</a:t>
                </a:r>
                <a:endParaRPr lang="en-US" b="0" dirty="0">
                  <a:solidFill>
                    <a:schemeClr val="accent1">
                      <a:lumMod val="50000"/>
                      <a:lumOff val="50000"/>
                    </a:schemeClr>
                  </a:solidFill>
                </a:endParaRPr>
              </a:p>
              <a:p>
                <a:pPr lvl="1">
                  <a:buFont typeface="Wingdings" charset="2"/>
                  <a:buChar char="§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mr-IN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mr-IN" i="1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i="1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charset="0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r>
                          <a:rPr lang="mr-IN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i="1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b="0" i="1" smtClean="0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≥0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50000"/>
                        <a:lumOff val="50000"/>
                      </a:schemeClr>
                    </a:solidFill>
                  </a:rPr>
                  <a:t>            </a:t>
                </a:r>
                <a:r>
                  <a:rPr lang="en-US" dirty="0"/>
                  <a:t>if</a:t>
                </a:r>
                <a:r>
                  <a:rPr lang="en-US" dirty="0">
                    <a:solidFill>
                      <a:schemeClr val="accent1">
                        <a:lumMod val="50000"/>
                        <a:lumOff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dirty="0"/>
                  <a:t>is </a:t>
                </a:r>
                <a:r>
                  <a:rPr lang="en-US" b="1" dirty="0"/>
                  <a:t>twice differentiable </a:t>
                </a:r>
                <a:r>
                  <a:rPr lang="en-US" dirty="0"/>
                  <a:t>and</a:t>
                </a:r>
                <a:r>
                  <a:rPr lang="en-US" b="1" dirty="0"/>
                  <a:t> convex</a:t>
                </a:r>
                <a:endParaRPr lang="en-US" dirty="0">
                  <a:solidFill>
                    <a:schemeClr val="accent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7036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Attributes of a GUE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Objective:</a:t>
                </a:r>
              </a:p>
              <a:p>
                <a:pPr lvl="1">
                  <a:buFont typeface="Wingdings" charset="2"/>
                  <a:buChar char="§"/>
                </a:pPr>
                <a:r>
                  <a:rPr lang="en-US" i="1" dirty="0"/>
                  <a:t>minimize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𝑟</m:t>
                    </m:r>
                    <m:nary>
                      <m:naryPr>
                        <m:chr m:val="∑"/>
                        <m:supHide m:val="on"/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𝑒</m:t>
                        </m:r>
                      </m:sub>
                      <m:sup/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𝑒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𝑒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+</m:t>
                    </m:r>
                    <m:d>
                      <m:d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1−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𝑟</m:t>
                        </m:r>
                      </m:e>
                    </m:d>
                    <m:nary>
                      <m:naryPr>
                        <m:chr m:val="∑"/>
                        <m:supHide m:val="on"/>
                        <m:ctrlPr>
                          <a:rPr lang="en-US" i="1" dirty="0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dirty="0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𝑒</m:t>
                        </m:r>
                      </m:sub>
                      <m:sup/>
                      <m:e>
                        <m:nary>
                          <m:naryPr>
                            <m:ctrlPr>
                              <a:rPr lang="is-IS" i="1" dirty="0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 dirty="0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chemeClr val="accent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chemeClr val="accent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chemeClr val="accent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𝑒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chemeClr val="accent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chemeClr val="accent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chemeClr val="accent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𝑒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 dirty="0">
                                    <a:solidFill>
                                      <a:schemeClr val="accent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solidFill>
                                      <a:schemeClr val="accent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nary>
                        <m:r>
                          <a:rPr lang="en-US" i="1" dirty="0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𝑑𝑧</m:t>
                        </m:r>
                      </m:e>
                    </m:nary>
                  </m:oMath>
                </a14:m>
                <a:endParaRPr lang="en-US" dirty="0"/>
              </a:p>
              <a:p>
                <a:pPr>
                  <a:buFont typeface="Arial" charset="0"/>
                  <a:buChar char="•"/>
                </a:pPr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𝑇</m:t>
                    </m:r>
                    <m:r>
                      <a:rPr lang="en-US" b="0" i="1" smtClean="0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𝑟</m:t>
                    </m:r>
                    <m:r>
                      <a:rPr lang="en-US" b="0" i="1" smtClean="0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dirty="0"/>
                  <a:t>as the total system travel time at the GUE for error factor =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𝑟</m:t>
                    </m:r>
                  </m:oMath>
                </a14:m>
                <a:endParaRPr lang="en-US" dirty="0">
                  <a:solidFill>
                    <a:schemeClr val="accent1">
                      <a:lumMod val="50000"/>
                      <a:lumOff val="50000"/>
                    </a:schemeClr>
                  </a:solidFill>
                </a:endParaRPr>
              </a:p>
              <a:p>
                <a:pPr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b="0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𝑈𝐸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50000"/>
                        <a:lumOff val="50000"/>
                      </a:schemeClr>
                    </a:solidFill>
                  </a:rPr>
                  <a:t> </a:t>
                </a:r>
                <a:endParaRPr lang="en-US" dirty="0"/>
              </a:p>
              <a:p>
                <a:pPr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b="0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1</m:t>
                        </m:r>
                      </m:e>
                    </m:d>
                    <m:r>
                      <a:rPr lang="en-US" b="0" i="0" smtClean="0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SO</m:t>
                    </m:r>
                  </m:oMath>
                </a14:m>
                <a:endParaRPr lang="en-US" dirty="0"/>
              </a:p>
              <a:p>
                <a:pPr>
                  <a:buFont typeface="Arial" charset="0"/>
                  <a:buChar char="•"/>
                </a:pPr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𝑇</m:t>
                    </m:r>
                    <m:r>
                      <a:rPr lang="en-US" i="1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(∞)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dirty="0"/>
                  <a:t>?  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𝑇</m:t>
                    </m:r>
                    <m:r>
                      <a:rPr lang="en-US" i="1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(0&lt;</m:t>
                    </m:r>
                    <m:r>
                      <a:rPr lang="en-US" b="0" i="1" smtClean="0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&lt;1)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dirty="0"/>
                  <a:t>?  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𝑇</m:t>
                    </m:r>
                    <m:r>
                      <a:rPr lang="en-US" i="1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&gt;1)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dirty="0"/>
                  <a:t>?   </a:t>
                </a:r>
              </a:p>
              <a:p>
                <a:pPr>
                  <a:buFont typeface="Arial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3" t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9477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B7E27681-3E46-924F-BB61-14A0BE0F84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210032"/>
              </p:ext>
            </p:extLst>
          </p:nvPr>
        </p:nvGraphicFramePr>
        <p:xfrm>
          <a:off x="2383264" y="1625053"/>
          <a:ext cx="7744691" cy="4905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B111D25-C782-CC47-8A39-D5EA4075C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in MCT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2BBAB9-4F2E-E144-8012-2A89DEA66372}"/>
              </a:ext>
            </a:extLst>
          </p:cNvPr>
          <p:cNvSpPr txBox="1"/>
          <p:nvPr/>
        </p:nvSpPr>
        <p:spPr>
          <a:xfrm>
            <a:off x="5261132" y="3831931"/>
            <a:ext cx="538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SO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7DFE14-0B67-C44B-A27F-E11C51CC562E}"/>
              </a:ext>
            </a:extLst>
          </p:cNvPr>
          <p:cNvSpPr txBox="1"/>
          <p:nvPr/>
        </p:nvSpPr>
        <p:spPr>
          <a:xfrm>
            <a:off x="3022924" y="2195177"/>
            <a:ext cx="535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2FE107B-B9B2-2648-A0BC-7181BC06A430}"/>
                  </a:ext>
                </a:extLst>
              </p:cNvPr>
              <p:cNvSpPr txBox="1"/>
              <p:nvPr/>
            </p:nvSpPr>
            <p:spPr>
              <a:xfrm>
                <a:off x="9983684" y="2240123"/>
                <a:ext cx="2885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2FE107B-B9B2-2648-A0BC-7181BC06A4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3684" y="2240123"/>
                <a:ext cx="288541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9149" r="-19149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2049A1E-AA01-3549-8AD1-722F57CE34AC}"/>
                  </a:ext>
                </a:extLst>
              </p:cNvPr>
              <p:cNvSpPr txBox="1"/>
              <p:nvPr/>
            </p:nvSpPr>
            <p:spPr>
              <a:xfrm>
                <a:off x="5376701" y="3562094"/>
                <a:ext cx="2885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2049A1E-AA01-3549-8AD1-722F57CE3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701" y="3562094"/>
                <a:ext cx="288541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7021" r="-21277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7DB6257-E302-AD43-8392-0B6EB10D5562}"/>
                  </a:ext>
                </a:extLst>
              </p:cNvPr>
              <p:cNvSpPr txBox="1"/>
              <p:nvPr/>
            </p:nvSpPr>
            <p:spPr>
              <a:xfrm>
                <a:off x="3193171" y="2581284"/>
                <a:ext cx="2885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7DB6257-E302-AD43-8392-0B6EB10D55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171" y="2581284"/>
                <a:ext cx="288541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9149" r="-19149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9CF120A-EB6D-4143-92CC-3750845FF6CE}"/>
                  </a:ext>
                </a:extLst>
              </p:cNvPr>
              <p:cNvSpPr txBox="1"/>
              <p:nvPr/>
            </p:nvSpPr>
            <p:spPr>
              <a:xfrm>
                <a:off x="9285963" y="1861072"/>
                <a:ext cx="11250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𝒓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9CF120A-EB6D-4143-92CC-3750845FF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5963" y="1861072"/>
                <a:ext cx="1125052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stCxn id="18" idx="0"/>
            <a:endCxn id="14" idx="1"/>
          </p:cNvCxnSpPr>
          <p:nvPr/>
        </p:nvCxnSpPr>
        <p:spPr>
          <a:xfrm>
            <a:off x="3405673" y="2817845"/>
            <a:ext cx="1971028" cy="9289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3433665" y="1882015"/>
            <a:ext cx="1943036" cy="1742501"/>
          </a:xfrm>
          <a:custGeom>
            <a:avLst/>
            <a:gdLst>
              <a:gd name="connsiteX0" fmla="*/ 0 w 2071396"/>
              <a:gd name="connsiteY0" fmla="*/ 898507 h 1878222"/>
              <a:gd name="connsiteX1" fmla="*/ 821094 w 2071396"/>
              <a:gd name="connsiteY1" fmla="*/ 30761 h 1878222"/>
              <a:gd name="connsiteX2" fmla="*/ 2071396 w 2071396"/>
              <a:gd name="connsiteY2" fmla="*/ 1878222 h 1878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1396" h="1878222">
                <a:moveTo>
                  <a:pt x="0" y="898507"/>
                </a:moveTo>
                <a:cubicBezTo>
                  <a:pt x="237930" y="382991"/>
                  <a:pt x="475861" y="-132525"/>
                  <a:pt x="821094" y="30761"/>
                </a:cubicBezTo>
                <a:cubicBezTo>
                  <a:pt x="1166327" y="194047"/>
                  <a:pt x="2071396" y="1878222"/>
                  <a:pt x="2071396" y="1878222"/>
                </a:cubicBezTo>
              </a:path>
            </a:pathLst>
          </a:custGeom>
          <a:noFill/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405673" y="2817845"/>
            <a:ext cx="1838131" cy="951995"/>
          </a:xfrm>
          <a:custGeom>
            <a:avLst/>
            <a:gdLst>
              <a:gd name="connsiteX0" fmla="*/ 0 w 1838131"/>
              <a:gd name="connsiteY0" fmla="*/ 0 h 951995"/>
              <a:gd name="connsiteX1" fmla="*/ 345233 w 1838131"/>
              <a:gd name="connsiteY1" fmla="*/ 699796 h 951995"/>
              <a:gd name="connsiteX2" fmla="*/ 1045029 w 1838131"/>
              <a:gd name="connsiteY2" fmla="*/ 93306 h 951995"/>
              <a:gd name="connsiteX3" fmla="*/ 1352939 w 1838131"/>
              <a:gd name="connsiteY3" fmla="*/ 821094 h 951995"/>
              <a:gd name="connsiteX4" fmla="*/ 1838131 w 1838131"/>
              <a:gd name="connsiteY4" fmla="*/ 951722 h 95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8131" h="951995">
                <a:moveTo>
                  <a:pt x="0" y="0"/>
                </a:moveTo>
                <a:cubicBezTo>
                  <a:pt x="85531" y="342122"/>
                  <a:pt x="171062" y="684245"/>
                  <a:pt x="345233" y="699796"/>
                </a:cubicBezTo>
                <a:cubicBezTo>
                  <a:pt x="519405" y="715347"/>
                  <a:pt x="877078" y="73090"/>
                  <a:pt x="1045029" y="93306"/>
                </a:cubicBezTo>
                <a:cubicBezTo>
                  <a:pt x="1212980" y="113522"/>
                  <a:pt x="1220755" y="678025"/>
                  <a:pt x="1352939" y="821094"/>
                </a:cubicBezTo>
                <a:cubicBezTo>
                  <a:pt x="1485123" y="964163"/>
                  <a:pt x="1838131" y="951722"/>
                  <a:pt x="1838131" y="951722"/>
                </a:cubicBezTo>
              </a:path>
            </a:pathLst>
          </a:custGeom>
          <a:noFill/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5530953" y="2164409"/>
            <a:ext cx="4434141" cy="1460108"/>
          </a:xfrm>
          <a:custGeom>
            <a:avLst/>
            <a:gdLst>
              <a:gd name="connsiteX0" fmla="*/ 0 w 4366727"/>
              <a:gd name="connsiteY0" fmla="*/ 1605159 h 1605159"/>
              <a:gd name="connsiteX1" fmla="*/ 251927 w 4366727"/>
              <a:gd name="connsiteY1" fmla="*/ 896033 h 1605159"/>
              <a:gd name="connsiteX2" fmla="*/ 765111 w 4366727"/>
              <a:gd name="connsiteY2" fmla="*/ 1549176 h 1605159"/>
              <a:gd name="connsiteX3" fmla="*/ 1306286 w 4366727"/>
              <a:gd name="connsiteY3" fmla="*/ 294 h 1605159"/>
              <a:gd name="connsiteX4" fmla="*/ 2239347 w 4366727"/>
              <a:gd name="connsiteY4" fmla="*/ 1409216 h 1605159"/>
              <a:gd name="connsiteX5" fmla="*/ 2901821 w 4366727"/>
              <a:gd name="connsiteY5" fmla="*/ 373519 h 1605159"/>
              <a:gd name="connsiteX6" fmla="*/ 3536302 w 4366727"/>
              <a:gd name="connsiteY6" fmla="*/ 662768 h 1605159"/>
              <a:gd name="connsiteX7" fmla="*/ 4366727 w 4366727"/>
              <a:gd name="connsiteY7" fmla="*/ 317535 h 160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6727" h="1605159">
                <a:moveTo>
                  <a:pt x="0" y="1605159"/>
                </a:moveTo>
                <a:cubicBezTo>
                  <a:pt x="62204" y="1255261"/>
                  <a:pt x="124409" y="905363"/>
                  <a:pt x="251927" y="896033"/>
                </a:cubicBezTo>
                <a:cubicBezTo>
                  <a:pt x="379445" y="886703"/>
                  <a:pt x="589385" y="1698466"/>
                  <a:pt x="765111" y="1549176"/>
                </a:cubicBezTo>
                <a:cubicBezTo>
                  <a:pt x="940837" y="1399886"/>
                  <a:pt x="1060580" y="23621"/>
                  <a:pt x="1306286" y="294"/>
                </a:cubicBezTo>
                <a:cubicBezTo>
                  <a:pt x="1551992" y="-23033"/>
                  <a:pt x="1973425" y="1347012"/>
                  <a:pt x="2239347" y="1409216"/>
                </a:cubicBezTo>
                <a:cubicBezTo>
                  <a:pt x="2505269" y="1471420"/>
                  <a:pt x="2685662" y="497927"/>
                  <a:pt x="2901821" y="373519"/>
                </a:cubicBezTo>
                <a:cubicBezTo>
                  <a:pt x="3117980" y="249111"/>
                  <a:pt x="3292151" y="672099"/>
                  <a:pt x="3536302" y="662768"/>
                </a:cubicBezTo>
                <a:cubicBezTo>
                  <a:pt x="3780453" y="653437"/>
                  <a:pt x="4366727" y="317535"/>
                  <a:pt x="4366727" y="317535"/>
                </a:cubicBezTo>
              </a:path>
            </a:pathLst>
          </a:custGeom>
          <a:noFill/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59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in MCT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Claim</a:t>
                </a:r>
                <a:r>
                  <a:rPr lang="en-US" dirty="0"/>
                  <a:t>: smaller error (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|</m:t>
                    </m:r>
                    <m:r>
                      <a:rPr lang="en-US" i="1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𝑟</m:t>
                    </m:r>
                    <m:r>
                      <a:rPr lang="en-US" b="0" i="0" smtClean="0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−1|</m:t>
                    </m:r>
                  </m:oMath>
                </a14:m>
                <a:r>
                  <a:rPr lang="en-US" dirty="0"/>
                  <a:t>) is always better</a:t>
                </a:r>
              </a:p>
              <a:p>
                <a:r>
                  <a:rPr lang="en-US" b="1" dirty="0"/>
                  <a:t>Theorem</a:t>
                </a:r>
                <a:r>
                  <a:rPr lang="en-US" dirty="0"/>
                  <a:t>: any two error values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0≤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&lt;1</m:t>
                    </m:r>
                    <m:r>
                      <a:rPr lang="en-US" b="0" i="0" smtClean="0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satisfy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≥</m:t>
                    </m:r>
                    <m:r>
                      <a:rPr lang="en-US" b="0" i="1" smtClean="0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𝑇</m:t>
                    </m:r>
                    <m:r>
                      <a:rPr lang="en-US" b="0" i="1" smtClean="0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dirty="0"/>
                  <a:t>and any two error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1&lt;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satisfy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≤</m:t>
                    </m:r>
                    <m:r>
                      <a:rPr lang="en-US" i="1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𝑇</m:t>
                    </m:r>
                    <m:r>
                      <a:rPr lang="en-US" i="1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1">
                      <a:lumMod val="50000"/>
                      <a:lumOff val="50000"/>
                    </a:schemeClr>
                  </a:solidFill>
                </a:endParaRPr>
              </a:p>
              <a:p>
                <a:pPr lvl="1"/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charset="0"/>
                              </a:rPr>
                              <m:t>𝑟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𝑒</m:t>
                        </m:r>
                      </m:sub>
                      <m:sup/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𝑒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𝑒</m:t>
                                    </m:r>
                                  </m:sub>
                                  <m:sup>
                                    <m:r>
                                      <a:rPr lang="en-US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</m:d>
                            <m:sSubSup>
                              <m:sSubSupPr>
                                <m:ctrlP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𝑒</m:t>
                                </m:r>
                              </m:sub>
                              <m:sup>
                                <m: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𝑟</m:t>
                                </m:r>
                              </m:sup>
                            </m:sSubSup>
                          </m:e>
                        </m:d>
                      </m:e>
                    </m:nary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dirty="0"/>
                  <a:t> is the GUE flow assuming MCT error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𝑟</m:t>
                    </m:r>
                  </m:oMath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Convince us</a:t>
                </a:r>
                <a:r>
                  <a:rPr lang="mr-IN" dirty="0"/>
                  <a:t>…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78" t="-1702" b="-3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874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I’ll convince you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Define: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𝑈</m:t>
                    </m:r>
                    <m:d>
                      <m:dPr>
                        <m:ctrlPr>
                          <a:rPr lang="en-US" i="1" dirty="0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𝑟</m:t>
                        </m:r>
                      </m:e>
                    </m:d>
                    <m:r>
                      <a:rPr lang="en-US" dirty="0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 dirty="0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dirty="0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𝑒</m:t>
                        </m:r>
                      </m:sub>
                      <m:sup/>
                      <m:e>
                        <m:nary>
                          <m:naryPr>
                            <m:ctrlPr>
                              <a:rPr lang="is-IS" i="1" dirty="0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 dirty="0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  <m:sup>
                            <m:sSubSup>
                              <m:sSubSupPr>
                                <m:ctrlPr>
                                  <a:rPr lang="en-US" i="1" dirty="0">
                                    <a:solidFill>
                                      <a:schemeClr val="accent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 dirty="0">
                                    <a:solidFill>
                                      <a:schemeClr val="accent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chemeClr val="accent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𝑒</m:t>
                                </m:r>
                              </m:sub>
                              <m:sup>
                                <m:r>
                                  <a:rPr lang="en-US" i="1" dirty="0">
                                    <a:solidFill>
                                      <a:schemeClr val="accent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𝑟</m:t>
                                </m:r>
                              </m:sup>
                            </m:sSubSup>
                          </m:sup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chemeClr val="accent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chemeClr val="accent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chemeClr val="accent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𝑒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 dirty="0">
                                    <a:solidFill>
                                      <a:schemeClr val="accent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solidFill>
                                      <a:schemeClr val="accent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nary>
                        <m:r>
                          <a:rPr lang="en-US" i="1" dirty="0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𝑑𝑧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Recall that: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𝑟</m:t>
                        </m:r>
                      </m:e>
                    </m:d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𝑒</m:t>
                        </m:r>
                      </m:sub>
                      <m:sup/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𝑒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𝑒</m:t>
                                    </m:r>
                                  </m:sub>
                                  <m:sup>
                                    <m: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</m:d>
                            <m:sSubSup>
                              <m:sSubSupPr>
                                <m:ctrlP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𝑒</m:t>
                                </m:r>
                              </m:sub>
                              <m:sup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𝑟</m:t>
                                </m:r>
                              </m:sup>
                            </m:sSubSup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We can rewrite the GUE objective function as:</a:t>
                </a:r>
              </a:p>
              <a:p>
                <a:pPr lvl="1">
                  <a:buFont typeface="Wingdings" charset="2"/>
                  <a:buChar char="§"/>
                </a:pP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𝑟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𝑟</m:t>
                        </m:r>
                      </m:e>
                    </m:d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+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1−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𝑟</m:t>
                        </m:r>
                      </m:e>
                    </m:d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𝑈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𝑟</m:t>
                        </m:r>
                      </m:e>
                    </m:d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𝑟</m:t>
                    </m:r>
                    <m:nary>
                      <m:naryPr>
                        <m:chr m:val="∑"/>
                        <m:supHide m:val="on"/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𝑒</m:t>
                        </m:r>
                      </m:sub>
                      <m:sup/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𝑒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𝑒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+</m:t>
                    </m:r>
                    <m:d>
                      <m:d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1−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𝑟</m:t>
                        </m:r>
                      </m:e>
                    </m:d>
                    <m:nary>
                      <m:naryPr>
                        <m:chr m:val="∑"/>
                        <m:supHide m:val="on"/>
                        <m:ctrlPr>
                          <a:rPr lang="en-US" i="1" dirty="0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dirty="0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𝑒</m:t>
                        </m:r>
                      </m:sub>
                      <m:sup/>
                      <m:e>
                        <m:nary>
                          <m:naryPr>
                            <m:ctrlPr>
                              <a:rPr lang="is-IS" i="1" dirty="0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 dirty="0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chemeClr val="accent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chemeClr val="accent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chemeClr val="accent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𝑒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chemeClr val="accent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chemeClr val="accent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chemeClr val="accent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𝑒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 dirty="0">
                                    <a:solidFill>
                                      <a:schemeClr val="accent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solidFill>
                                      <a:schemeClr val="accent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nary>
                        <m:r>
                          <a:rPr lang="en-US" i="1" dirty="0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𝑑𝑧</m:t>
                        </m:r>
                      </m:e>
                    </m:nary>
                  </m:oMath>
                </a14:m>
                <a:endParaRPr lang="en-US" dirty="0"/>
              </a:p>
              <a:p>
                <a:pPr>
                  <a:buFont typeface="Arial" charset="0"/>
                  <a:buChar char="•"/>
                </a:pPr>
                <a:r>
                  <a:rPr lang="en-US" dirty="0"/>
                  <a:t>Consider two GUE flows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𝑓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𝑓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endParaRPr lang="en-US" dirty="0">
                  <a:solidFill>
                    <a:schemeClr val="accent1">
                      <a:lumMod val="50000"/>
                      <a:lumOff val="50000"/>
                    </a:schemeClr>
                  </a:solidFill>
                </a:endParaRPr>
              </a:p>
              <a:p>
                <a:pPr lvl="1">
                  <a:buFont typeface="Arial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𝑓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 minimizes the objective function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lvl="1">
                  <a:buFont typeface="Arial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charset="0"/>
                              </a:rPr>
                              <m:t>𝑓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</m:e>
                    </m:d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+</m:t>
                    </m:r>
                    <m:d>
                      <m:d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𝑈</m:t>
                    </m:r>
                    <m:d>
                      <m:d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charset="0"/>
                              </a:rPr>
                              <m:t>𝑓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</m:e>
                    </m:d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≤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charset="0"/>
                              </a:rPr>
                              <m:t>𝑓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′</m:t>
                                </m:r>
                              </m:sup>
                            </m:sSup>
                          </m:sup>
                        </m:sSup>
                      </m:e>
                    </m:d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+</m:t>
                    </m:r>
                    <m:d>
                      <m:d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𝑈</m:t>
                    </m:r>
                    <m:d>
                      <m:d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charset="0"/>
                              </a:rPr>
                              <m:t>𝑓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′</m:t>
                                </m:r>
                              </m:sup>
                            </m:sSup>
                          </m:sup>
                        </m:sSup>
                      </m:e>
                    </m:d>
                  </m:oMath>
                </a14:m>
                <a:r>
                  <a:rPr lang="en-US" dirty="0"/>
                  <a:t> for any feasible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𝑟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′</m:t>
                    </m:r>
                  </m:oMath>
                </a14:m>
                <a:r>
                  <a:rPr lang="en-US" dirty="0"/>
                  <a:t> and specifically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975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Smaller error is better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+</m:t>
                    </m:r>
                    <m:d>
                      <m:d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𝑈</m:t>
                    </m:r>
                    <m:d>
                      <m:d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≥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+</m:t>
                    </m:r>
                    <m:d>
                      <m:d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𝑈</m:t>
                    </m:r>
                    <m:d>
                      <m:d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𝑇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−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𝑇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≥</m:t>
                    </m:r>
                    <m:d>
                      <m:d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𝑈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−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𝑈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≥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𝑈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−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𝑈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𝑇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−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𝑇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&gt;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1−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dirty="0">
                        <a:solidFill>
                          <a:srgbClr val="FF0000"/>
                        </a:solidFill>
                        <a:latin typeface="Cambria Math" charset="0"/>
                      </a:rPr>
                      <m:t>&gt;0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 a similar way:</a:t>
                </a:r>
              </a:p>
              <a:p>
                <a:pPr lvl="1">
                  <a:buFont typeface="Wingdings" charset="2"/>
                  <a:buChar char="§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≤</m:t>
                    </m:r>
                    <m:f>
                      <m:f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𝑈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−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𝑈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𝑇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−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𝑇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&gt;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1−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dirty="0">
                        <a:solidFill>
                          <a:srgbClr val="FF0000"/>
                        </a:solidFill>
                        <a:latin typeface="Cambria Math" charset="0"/>
                      </a:rPr>
                      <m:t>&gt;0</m:t>
                    </m:r>
                  </m:oMath>
                </a14:m>
                <a:endParaRPr lang="en-US" dirty="0"/>
              </a:p>
              <a:p>
                <a:pPr>
                  <a:buFont typeface="Arial" charset="0"/>
                  <a:buChar char="•"/>
                </a:pPr>
                <a:r>
                  <a:rPr lang="en-US" dirty="0"/>
                  <a:t>We get: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≥</m:t>
                    </m:r>
                    <m:f>
                      <m:f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&gt;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1−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0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&gt;0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1−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dirty="0">
                        <a:solidFill>
                          <a:srgbClr val="FF0000"/>
                        </a:solidFill>
                        <a:latin typeface="Cambria Math" charset="0"/>
                      </a:rPr>
                      <m:t>&gt;0</m:t>
                    </m:r>
                  </m:oMath>
                </a14:m>
                <a:endParaRPr lang="en-US" dirty="0"/>
              </a:p>
              <a:p>
                <a:pPr>
                  <a:buFont typeface="Arial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549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 descr="mage result for tree">
            <a:extLst>
              <a:ext uri="{FF2B5EF4-FFF2-40B4-BE49-F238E27FC236}">
                <a16:creationId xmlns:a16="http://schemas.microsoft.com/office/drawing/2014/main" id="{FB347AC8-2232-A046-A8AF-6833F4A42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265" y="5354919"/>
            <a:ext cx="653622" cy="115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mage result for tree">
            <a:extLst>
              <a:ext uri="{FF2B5EF4-FFF2-40B4-BE49-F238E27FC236}">
                <a16:creationId xmlns:a16="http://schemas.microsoft.com/office/drawing/2014/main" id="{EEE7631F-BBB7-6D40-ADBE-59CDB3B8A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037" y="5354920"/>
            <a:ext cx="653622" cy="115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warehouse">
            <a:extLst>
              <a:ext uri="{FF2B5EF4-FFF2-40B4-BE49-F238E27FC236}">
                <a16:creationId xmlns:a16="http://schemas.microsoft.com/office/drawing/2014/main" id="{6A022D46-91E8-DD46-B565-420FC097D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42" y="3177970"/>
            <a:ext cx="3071919" cy="189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mage result for downtown cartoon">
            <a:extLst>
              <a:ext uri="{FF2B5EF4-FFF2-40B4-BE49-F238E27FC236}">
                <a16:creationId xmlns:a16="http://schemas.microsoft.com/office/drawing/2014/main" id="{AA17EAA1-ADAD-1249-ACA5-A9BE882F0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757" y="2877208"/>
            <a:ext cx="4592094" cy="189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0C0A923-BBAE-6F41-884F-6F4A0E8FBDB5}"/>
              </a:ext>
            </a:extLst>
          </p:cNvPr>
          <p:cNvCxnSpPr>
            <a:cxnSpLocks/>
          </p:cNvCxnSpPr>
          <p:nvPr/>
        </p:nvCxnSpPr>
        <p:spPr>
          <a:xfrm flipH="1" flipV="1">
            <a:off x="3331894" y="4360672"/>
            <a:ext cx="6182208" cy="94263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Arc 9">
            <a:extLst>
              <a:ext uri="{FF2B5EF4-FFF2-40B4-BE49-F238E27FC236}">
                <a16:creationId xmlns:a16="http://schemas.microsoft.com/office/drawing/2014/main" id="{C0996E81-6257-8B40-BD68-6D6BC6C3C465}"/>
              </a:ext>
            </a:extLst>
          </p:cNvPr>
          <p:cNvSpPr/>
          <p:nvPr/>
        </p:nvSpPr>
        <p:spPr>
          <a:xfrm rot="10800000">
            <a:off x="1758037" y="1647495"/>
            <a:ext cx="8749979" cy="4948376"/>
          </a:xfrm>
          <a:prstGeom prst="arc">
            <a:avLst>
              <a:gd name="adj1" fmla="val 11334056"/>
              <a:gd name="adj2" fmla="val 20981563"/>
            </a:avLst>
          </a:prstGeom>
          <a:ln w="76200">
            <a:solidFill>
              <a:srgbClr val="009544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8" descr="mage result for waze">
            <a:extLst>
              <a:ext uri="{FF2B5EF4-FFF2-40B4-BE49-F238E27FC236}">
                <a16:creationId xmlns:a16="http://schemas.microsoft.com/office/drawing/2014/main" id="{94FF7935-A17B-FA42-8B4F-71F8382B1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007" y="1939296"/>
            <a:ext cx="1327759" cy="132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5B8F7390-C2C9-6543-BFDD-5292D15C631F}"/>
              </a:ext>
            </a:extLst>
          </p:cNvPr>
          <p:cNvSpPr/>
          <p:nvPr/>
        </p:nvSpPr>
        <p:spPr>
          <a:xfrm>
            <a:off x="9618712" y="691111"/>
            <a:ext cx="2187880" cy="1618989"/>
          </a:xfrm>
          <a:prstGeom prst="wedgeRoundRectCallout">
            <a:avLst>
              <a:gd name="adj1" fmla="val -61168"/>
              <a:gd name="adj2" fmla="val 41323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9544"/>
                </a:solidFill>
              </a:rPr>
              <a:t>1 </a:t>
            </a:r>
            <a:r>
              <a:rPr lang="en-US" sz="4400" b="1" dirty="0" err="1">
                <a:solidFill>
                  <a:srgbClr val="009544"/>
                </a:solidFill>
              </a:rPr>
              <a:t>Hr</a:t>
            </a:r>
            <a:endParaRPr lang="en-US" sz="4400" b="1" dirty="0">
              <a:solidFill>
                <a:srgbClr val="009544"/>
              </a:solidFill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</a:rPr>
              <a:t>59 Min</a:t>
            </a:r>
          </a:p>
        </p:txBody>
      </p:sp>
      <p:pic>
        <p:nvPicPr>
          <p:cNvPr id="15" name="Picture 12" descr="mage result for tree">
            <a:extLst>
              <a:ext uri="{FF2B5EF4-FFF2-40B4-BE49-F238E27FC236}">
                <a16:creationId xmlns:a16="http://schemas.microsoft.com/office/drawing/2014/main" id="{984CB966-EA55-E443-B0A1-DE9BA8715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165" y="4965095"/>
            <a:ext cx="653622" cy="115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mage result for tree">
            <a:extLst>
              <a:ext uri="{FF2B5EF4-FFF2-40B4-BE49-F238E27FC236}">
                <a16:creationId xmlns:a16="http://schemas.microsoft.com/office/drawing/2014/main" id="{EA28BBAA-9185-3245-B094-ADE23E144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371" y="4965094"/>
            <a:ext cx="653622" cy="115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driver">
            <a:extLst>
              <a:ext uri="{FF2B5EF4-FFF2-40B4-BE49-F238E27FC236}">
                <a16:creationId xmlns:a16="http://schemas.microsoft.com/office/drawing/2014/main" id="{AF9E98D2-E7E4-7D4C-8FCE-06A2507BB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635" y="3243018"/>
            <a:ext cx="2429822" cy="179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26A15AF-1828-2C4E-8EE7-53352BD9B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0889"/>
            <a:ext cx="7404723" cy="4301681"/>
          </a:xfrm>
        </p:spPr>
        <p:txBody>
          <a:bodyPr/>
          <a:lstStyle/>
          <a:p>
            <a:r>
              <a:rPr lang="en-US" dirty="0"/>
              <a:t>Assign routes to drivers such that the total travel time is reduced</a:t>
            </a:r>
          </a:p>
          <a:p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6BACBA9-5B34-6444-9FE0-317BAB58A5BF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6000" b="0" i="0" kern="1200" spc="100" baseline="0">
                <a:solidFill>
                  <a:schemeClr val="tx1"/>
                </a:solidFill>
                <a:latin typeface="Tungsten Medium" charset="0"/>
                <a:ea typeface="Tungsten Medium" charset="0"/>
                <a:cs typeface="Tungsten Medium" charset="0"/>
              </a:defRPr>
            </a:lvl1pPr>
          </a:lstStyle>
          <a:p>
            <a:r>
              <a:rPr lang="en-US" dirty="0"/>
              <a:t>Our objective </a:t>
            </a:r>
          </a:p>
        </p:txBody>
      </p:sp>
    </p:spTree>
    <p:extLst>
      <p:ext uri="{BB962C8B-B14F-4D97-AF65-F5344CB8AC3E}">
        <p14:creationId xmlns:p14="http://schemas.microsoft.com/office/powerpoint/2010/main" val="194851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Smaller error is better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304" y="4295305"/>
            <a:ext cx="4162612" cy="2350731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609600" y="1600201"/>
                <a:ext cx="10850880" cy="430168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Georgia" charset="0"/>
                    <a:ea typeface="Georgia" charset="0"/>
                    <a:cs typeface="Georgia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Georgia" charset="0"/>
                    <a:ea typeface="Georgia" charset="0"/>
                    <a:cs typeface="Georgia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Georgia" charset="0"/>
                    <a:ea typeface="Georgia" charset="0"/>
                    <a:cs typeface="Georgia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Georgia" charset="0"/>
                    <a:ea typeface="Georgia" charset="0"/>
                    <a:cs typeface="Georgia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Georgia" charset="0"/>
                    <a:ea typeface="Georgia" charset="0"/>
                    <a:cs typeface="Georgia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  <a:buFont typeface="Arial" charset="0"/>
                  <a:buChar char="•"/>
                </a:pPr>
                <a:r>
                  <a:rPr lang="en-US" dirty="0"/>
                  <a:t>We got: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≥</m:t>
                    </m:r>
                    <m:f>
                      <m:f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&gt;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1−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dirty="0">
                        <a:solidFill>
                          <a:srgbClr val="FF0000"/>
                        </a:solidFill>
                        <a:latin typeface="Cambria Math" charset="0"/>
                      </a:rPr>
                      <m:t>&gt;0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1−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dirty="0">
                        <a:solidFill>
                          <a:srgbClr val="FF0000"/>
                        </a:solidFill>
                        <a:latin typeface="Cambria Math" charset="0"/>
                      </a:rPr>
                      <m:t>&gt;0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>
                  <a:lnSpc>
                    <a:spcPct val="120000"/>
                  </a:lnSpc>
                  <a:buFont typeface="Arial" charset="0"/>
                  <a:buChar char="•"/>
                </a:pPr>
                <a:r>
                  <a:rPr lang="en-US" dirty="0"/>
                  <a:t>Else if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&gt;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1−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0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&lt;</m:t>
                    </m:r>
                    <m:r>
                      <a:rPr lang="en-US" dirty="0">
                        <a:solidFill>
                          <a:srgbClr val="FF0000"/>
                        </a:solidFill>
                        <a:latin typeface="Cambria Math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1−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dirty="0">
                        <a:solidFill>
                          <a:srgbClr val="FF0000"/>
                        </a:solidFill>
                        <a:latin typeface="Cambria Math" charset="0"/>
                      </a:rPr>
                      <m:t>&lt;0</m:t>
                    </m:r>
                  </m:oMath>
                </a14:m>
                <a:r>
                  <a:rPr lang="en-US" dirty="0"/>
                  <a:t> :</a:t>
                </a:r>
                <a:endParaRPr lang="en-US" i="1" dirty="0">
                  <a:solidFill>
                    <a:srgbClr val="FF0000"/>
                  </a:solidFill>
                  <a:latin typeface="Cambria Math" charset="0"/>
                </a:endParaRPr>
              </a:p>
              <a:p>
                <a:pPr lvl="2">
                  <a:buFont typeface="Wingdings" charset="2"/>
                  <a:buChar char="§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≤</m:t>
                    </m:r>
                    <m:f>
                      <m:f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>
                  <a:lnSpc>
                    <a:spcPct val="120000"/>
                  </a:lnSpc>
                  <a:buFont typeface="Arial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𝑥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1−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 is continuous and strictly increasing for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−∞,1</m:t>
                        </m:r>
                      </m:e>
                    </m:d>
                  </m:oMath>
                </a14:m>
                <a:r>
                  <a:rPr lang="en-US" dirty="0"/>
                  <a:t> and for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1,</m:t>
                        </m:r>
                        <m:r>
                          <a:rPr lang="en-US" i="1">
                            <a:latin typeface="Cambria Math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≥</m:t>
                    </m:r>
                    <m:f>
                      <m:f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→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≥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for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within one of the continuous intervals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dirty="0"/>
                  <a:t>So:</a:t>
                </a:r>
              </a:p>
              <a:p>
                <a:pPr lvl="1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&gt;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→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≥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∈[0,1)</m:t>
                    </m:r>
                  </m:oMath>
                </a14:m>
                <a:endParaRPr lang="en-US" dirty="0"/>
              </a:p>
              <a:p>
                <a:pPr lvl="1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&gt;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→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≥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∈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(1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∞]</m:t>
                    </m:r>
                  </m:oMath>
                </a14:m>
                <a:endParaRPr lang="en-US" dirty="0"/>
              </a:p>
              <a:p>
                <a:pPr lvl="1">
                  <a:buFont typeface="Arial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600201"/>
                <a:ext cx="10850880" cy="4301681"/>
              </a:xfrm>
              <a:prstGeom prst="rect">
                <a:avLst/>
              </a:prstGeom>
              <a:blipFill rotWithShape="0">
                <a:blip r:embed="rId3"/>
                <a:stretch>
                  <a:fillRect l="-787" t="-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924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B2ABC-1C62-734C-8A4A-3D1689596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paper proves: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B58083-FB62-424B-8DF4-5298EBC351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4678679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en-US" sz="3600" b="1" spc="100" dirty="0">
                    <a:solidFill>
                      <a:prstClr val="black"/>
                    </a:solidFill>
                    <a:latin typeface="Tungsten Medium" charset="0"/>
                    <a:ea typeface="+mn-ea"/>
                    <a:cs typeface="+mn-cs"/>
                  </a:rPr>
                  <a:t>THEOREM 1. </a:t>
                </a:r>
                <a:r>
                  <a:rPr lang="en-US" sz="3600" spc="100" dirty="0">
                    <a:solidFill>
                      <a:prstClr val="black"/>
                    </a:solidFill>
                    <a:latin typeface="Tungsten Medium" charset="0"/>
                    <a:ea typeface="+mn-ea"/>
                    <a:cs typeface="+mn-cs"/>
                  </a:rPr>
                  <a:t>A GUE flow for an approximate MCT scenario exists and is unique</a:t>
                </a:r>
              </a:p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en-US" sz="3600" b="1" spc="100" dirty="0">
                    <a:solidFill>
                      <a:prstClr val="black"/>
                    </a:solidFill>
                    <a:latin typeface="Tungsten Medium" charset="0"/>
                    <a:ea typeface="+mn-ea"/>
                    <a:cs typeface="+mn-cs"/>
                  </a:rPr>
                  <a:t>LEMMA 4</a:t>
                </a:r>
                <a:r>
                  <a:rPr lang="en-US" sz="3600" spc="100" dirty="0">
                    <a:solidFill>
                      <a:prstClr val="black"/>
                    </a:solidFill>
                    <a:latin typeface="Tungsten Medium" charset="0"/>
                    <a:ea typeface="+mn-ea"/>
                    <a:cs typeface="+mn-cs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600" spc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𝑇</m:t>
                    </m:r>
                    <m:d>
                      <m:dPr>
                        <m:ctrlPr>
                          <a:rPr lang="en-US" sz="3600" i="1" spc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en-US" sz="3600" spc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∞</m:t>
                        </m:r>
                      </m:e>
                    </m:d>
                    <m:r>
                      <a:rPr lang="en-US" sz="3600" i="1" spc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lang="en-US" sz="3600" i="1" spc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𝑇</m:t>
                    </m:r>
                    <m:r>
                      <a:rPr lang="en-US" sz="3600" i="1" spc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sSup>
                      <m:sSupPr>
                        <m:ctrlPr>
                          <a:rPr lang="en-US" sz="3600" i="1" spc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3600" i="1" spc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  <m:sup>
                        <m:r>
                          <a:rPr lang="en-US" sz="3600" i="1" spc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∞</m:t>
                        </m:r>
                      </m:sup>
                    </m:sSup>
                    <m:r>
                      <a:rPr lang="en-US" sz="3600" i="1" spc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</m:t>
                    </m:r>
                  </m:oMath>
                </a14:m>
                <a:r>
                  <a:rPr lang="en-US" sz="3600" spc="100" dirty="0">
                    <a:solidFill>
                      <a:prstClr val="black"/>
                    </a:solidFill>
                    <a:latin typeface="Tungsten Medium" charset="0"/>
                    <a:ea typeface="+mn-ea"/>
                    <a:cs typeface="+mn-cs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3600" i="1" spc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𝑇</m:t>
                    </m:r>
                    <m:r>
                      <a:rPr lang="en-US" sz="3600" i="1" spc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sSup>
                      <m:sSupPr>
                        <m:ctrlPr>
                          <a:rPr lang="en-US" sz="3600" i="1" spc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3600" i="1" spc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  <m:sup>
                        <m:r>
                          <a:rPr lang="en-US" sz="3600" i="1" spc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∞</m:t>
                        </m:r>
                      </m:sup>
                    </m:sSup>
                    <m:r>
                      <a:rPr lang="en-US" sz="3600" i="1" spc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</m:t>
                    </m:r>
                  </m:oMath>
                </a14:m>
                <a:r>
                  <a:rPr lang="en-US" sz="3600" spc="100" dirty="0">
                    <a:solidFill>
                      <a:prstClr val="black"/>
                    </a:solidFill>
                    <a:latin typeface="Tungsten Medium" charset="0"/>
                    <a:ea typeface="+mn-ea"/>
                    <a:cs typeface="+mn-cs"/>
                  </a:rPr>
                  <a:t> is a UE solution for a scenario in which the latency affiliated with every path</a:t>
                </a:r>
                <a:r>
                  <a:rPr lang="en-US" sz="3600" spc="100" dirty="0">
                    <a:solidFill>
                      <a:srgbClr val="FF0000"/>
                    </a:solidFill>
                    <a:latin typeface="Trebuchet MS" panose="020B060302020202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spc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</m:oMath>
                </a14:m>
                <a:r>
                  <a:rPr lang="en-US" sz="3600" spc="100" dirty="0">
                    <a:solidFill>
                      <a:prstClr val="black"/>
                    </a:solidFill>
                    <a:latin typeface="Tungsten Medium" charset="0"/>
                    <a:ea typeface="+mn-ea"/>
                    <a:cs typeface="+mn-cs"/>
                  </a:rPr>
                  <a:t> equals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pc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3600" i="1" spc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  <m:sub>
                        <m:r>
                          <a:rPr lang="en-US" sz="3600" i="1" spc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sub>
                    </m:sSub>
                    <m:f>
                      <m:fPr>
                        <m:ctrlPr>
                          <a:rPr lang="en-US" sz="3600" i="1" spc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US" sz="3600" i="1" spc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𝜕</m:t>
                        </m:r>
                        <m:sSub>
                          <m:sSubPr>
                            <m:ctrlPr>
                              <a:rPr lang="en-US" sz="3600" i="1" spc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US" sz="3600" i="1" spc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𝑙</m:t>
                            </m:r>
                          </m:e>
                          <m:sub>
                            <m:r>
                              <a:rPr lang="en-US" sz="3600" i="1" spc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r>
                          <a:rPr lang="en-US" sz="3600" i="1" spc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𝜕</m:t>
                        </m:r>
                        <m:sSub>
                          <m:sSubPr>
                            <m:ctrlPr>
                              <a:rPr lang="en-US" sz="3600" i="1" spc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US" sz="3600" i="1" spc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600" i="1" spc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𝑝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en-US" sz="3600" b="1" spc="100" dirty="0">
                    <a:solidFill>
                      <a:prstClr val="black"/>
                    </a:solidFill>
                    <a:latin typeface="Tungsten Medium" charset="0"/>
                    <a:ea typeface="+mn-ea"/>
                    <a:cs typeface="+mn-cs"/>
                  </a:rPr>
                  <a:t>LEMMA 5</a:t>
                </a:r>
                <a:r>
                  <a:rPr lang="en-US" sz="3600" spc="100" dirty="0">
                    <a:solidFill>
                      <a:prstClr val="black"/>
                    </a:solidFill>
                    <a:latin typeface="Tungsten Medium" charset="0"/>
                    <a:ea typeface="+mn-ea"/>
                    <a:cs typeface="+mn-cs"/>
                  </a:rPr>
                  <a:t>. For any two errors </a:t>
                </a:r>
                <a14:m>
                  <m:oMath xmlns:m="http://schemas.openxmlformats.org/officeDocument/2006/math">
                    <m:r>
                      <a:rPr lang="en-US" sz="3600" i="1" spc="1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0≤</m:t>
                    </m:r>
                    <m:sSub>
                      <m:sSubPr>
                        <m:ctrlPr>
                          <a:rPr lang="en-US" sz="3600" i="1" spc="1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3600" i="1" spc="1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</m:e>
                      <m:sub>
                        <m:r>
                          <a:rPr lang="en-US" sz="3600" i="1" spc="1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lang="en-US" sz="3600" i="1" spc="1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  <m:sSub>
                      <m:sSubPr>
                        <m:ctrlPr>
                          <a:rPr lang="en-US" sz="3600" i="1" spc="1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3600" i="1" spc="1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</m:e>
                      <m:sub>
                        <m:r>
                          <a:rPr lang="en-US" sz="3600" i="1" spc="1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r>
                      <a:rPr lang="en-US" sz="3600" i="1" spc="1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&lt;1</m:t>
                    </m:r>
                  </m:oMath>
                </a14:m>
                <a:r>
                  <a:rPr lang="en-US" sz="3600" spc="100" dirty="0">
                    <a:solidFill>
                      <a:prstClr val="black"/>
                    </a:solidFill>
                    <a:latin typeface="Tungsten Medium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spc="1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→</m:t>
                    </m:r>
                  </m:oMath>
                </a14:m>
                <a:r>
                  <a:rPr lang="en-US" sz="3600" spc="100" dirty="0">
                    <a:solidFill>
                      <a:prstClr val="black"/>
                    </a:solidFill>
                    <a:latin typeface="Tungsten Medium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spc="1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𝑇</m:t>
                    </m:r>
                    <m:r>
                      <a:rPr lang="en-US" sz="3600" i="1" spc="1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sSub>
                      <m:sSubPr>
                        <m:ctrlPr>
                          <a:rPr lang="en-US" sz="3600" i="1" spc="1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3600" i="1" spc="1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</m:e>
                      <m:sub>
                        <m:r>
                          <a:rPr lang="en-US" sz="3600" i="1" spc="1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lang="en-US" sz="3600" i="1" spc="1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)≥</m:t>
                    </m:r>
                    <m:r>
                      <a:rPr lang="en-US" sz="3600" i="1" spc="1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𝑇</m:t>
                    </m:r>
                    <m:r>
                      <a:rPr lang="en-US" sz="3600" i="1" spc="1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sSub>
                      <m:sSubPr>
                        <m:ctrlPr>
                          <a:rPr lang="en-US" sz="3600" i="1" spc="1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3600" i="1" spc="1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</m:e>
                      <m:sub>
                        <m:r>
                          <a:rPr lang="en-US" sz="3600" i="1" spc="1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r>
                      <a:rPr lang="en-US" sz="3600" i="1" spc="1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lang="en-US" sz="3600" spc="100" dirty="0">
                  <a:solidFill>
                    <a:srgbClr val="FF0000"/>
                  </a:solidFill>
                  <a:latin typeface="Tungsten Medium" charset="0"/>
                  <a:ea typeface="+mn-ea"/>
                  <a:cs typeface="+mn-cs"/>
                </a:endParaRPr>
              </a:p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en-US" sz="3600" b="1" spc="100" dirty="0">
                    <a:solidFill>
                      <a:prstClr val="black"/>
                    </a:solidFill>
                    <a:latin typeface="Tungsten Medium" charset="0"/>
                    <a:ea typeface="+mn-ea"/>
                    <a:cs typeface="+mn-cs"/>
                  </a:rPr>
                  <a:t>LEMMA 6</a:t>
                </a:r>
                <a:r>
                  <a:rPr lang="en-US" sz="3600" spc="100" dirty="0">
                    <a:solidFill>
                      <a:prstClr val="black"/>
                    </a:solidFill>
                    <a:latin typeface="Tungsten Medium" charset="0"/>
                    <a:ea typeface="+mn-ea"/>
                    <a:cs typeface="+mn-cs"/>
                  </a:rPr>
                  <a:t>. Any two error values </a:t>
                </a:r>
                <a14:m>
                  <m:oMath xmlns:m="http://schemas.openxmlformats.org/officeDocument/2006/math">
                    <m:r>
                      <a:rPr lang="en-US" sz="3600" i="1" spc="1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1&lt;</m:t>
                    </m:r>
                    <m:sSub>
                      <m:sSubPr>
                        <m:ctrlPr>
                          <a:rPr lang="en-US" sz="3600" i="1" spc="1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3600" i="1" spc="1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</m:e>
                      <m:sub>
                        <m:r>
                          <a:rPr lang="en-US" sz="3600" i="1" spc="1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lang="en-US" sz="3600" i="1" spc="1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  <m:sSub>
                      <m:sSubPr>
                        <m:ctrlPr>
                          <a:rPr lang="en-US" sz="3600" i="1" spc="1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3600" i="1" spc="1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</m:e>
                      <m:sub>
                        <m:r>
                          <a:rPr lang="en-US" sz="3600" i="1" spc="1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r>
                      <a:rPr lang="en-US" sz="3600" i="1" spc="1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lang="en-US" sz="3600" spc="100" dirty="0">
                    <a:solidFill>
                      <a:prstClr val="black"/>
                    </a:solidFill>
                    <a:latin typeface="Tungsten Medium" charset="0"/>
                    <a:ea typeface="+mn-ea"/>
                    <a:cs typeface="+mn-cs"/>
                  </a:rPr>
                  <a:t>satisfy </a:t>
                </a:r>
                <a14:m>
                  <m:oMath xmlns:m="http://schemas.openxmlformats.org/officeDocument/2006/math">
                    <m:r>
                      <a:rPr lang="en-US" sz="3600" i="1" spc="1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𝑇</m:t>
                    </m:r>
                    <m:d>
                      <m:dPr>
                        <m:ctrlPr>
                          <a:rPr lang="en-US" sz="3600" i="1" spc="1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i="1" spc="10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US" sz="3600" i="1" spc="10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𝑟</m:t>
                            </m:r>
                          </m:e>
                          <m:sub>
                            <m:r>
                              <a:rPr lang="en-US" sz="3600" i="1" spc="10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3600" i="1" spc="1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≤</m:t>
                    </m:r>
                    <m:r>
                      <a:rPr lang="en-US" sz="3600" i="1" spc="1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𝑇</m:t>
                    </m:r>
                    <m:r>
                      <a:rPr lang="en-US" sz="3600" i="1" spc="1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sSub>
                      <m:sSubPr>
                        <m:ctrlPr>
                          <a:rPr lang="en-US" sz="3600" i="1" spc="1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3600" i="1" spc="1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</m:e>
                      <m:sub>
                        <m:r>
                          <a:rPr lang="en-US" sz="3600" i="1" spc="1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r>
                      <a:rPr lang="en-US" sz="3600" i="1" spc="1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lang="en-US" sz="3600" spc="100" dirty="0">
                  <a:solidFill>
                    <a:srgbClr val="FF0000"/>
                  </a:solidFill>
                  <a:latin typeface="Tungsten Medium" charset="0"/>
                  <a:ea typeface="+mn-ea"/>
                  <a:cs typeface="+mn-cs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1200"/>
                  </a:spcBef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B58083-FB62-424B-8DF4-5298EBC351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4678679"/>
              </a:xfrm>
              <a:blipFill>
                <a:blip r:embed="rId2"/>
                <a:stretch>
                  <a:fillRect l="-1042" t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60992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11D25-C782-CC47-8A39-D5EA4075C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 a result: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D0A1428-3AB5-924A-9135-0EB879EA44F0}"/>
              </a:ext>
            </a:extLst>
          </p:cNvPr>
          <p:cNvGrpSpPr/>
          <p:nvPr/>
        </p:nvGrpSpPr>
        <p:grpSpPr>
          <a:xfrm>
            <a:off x="2404040" y="1478598"/>
            <a:ext cx="8027751" cy="4905236"/>
            <a:chOff x="2404040" y="1478598"/>
            <a:chExt cx="8027751" cy="4905236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3" name="Chart 12">
                  <a:extLst>
                    <a:ext uri="{FF2B5EF4-FFF2-40B4-BE49-F238E27FC236}">
                      <a16:creationId xmlns:a16="http://schemas.microsoft.com/office/drawing/2014/main" id="{B7E27681-3E46-924F-BB61-14A0BE0F84A1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4215266354"/>
                    </p:ext>
                  </p:extLst>
                </p:nvPr>
              </p:nvGraphicFramePr>
              <p:xfrm>
                <a:off x="2404040" y="1478598"/>
                <a:ext cx="7744691" cy="4905236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"/>
                </a:graphicData>
              </a:graphic>
            </p:graphicFrame>
          </mc:Choice>
          <mc:Fallback xmlns="">
            <p:graphicFrame>
              <p:nvGraphicFramePr>
                <p:cNvPr id="13" name="Chart 12">
                  <a:extLst>
                    <a:ext uri="{FF2B5EF4-FFF2-40B4-BE49-F238E27FC236}">
                      <a16:creationId xmlns:a16="http://schemas.microsoft.com/office/drawing/2014/main" id="{B7E27681-3E46-924F-BB61-14A0BE0F84A1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4215266354"/>
                    </p:ext>
                  </p:extLst>
                </p:nvPr>
              </p:nvGraphicFramePr>
              <p:xfrm>
                <a:off x="2404040" y="1478598"/>
                <a:ext cx="7744691" cy="4905236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</mc:Fallback>
        </mc:AlternateContent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22BBAB9-4F2E-E144-8012-2A89DEA66372}"/>
                </a:ext>
              </a:extLst>
            </p:cNvPr>
            <p:cNvSpPr txBox="1"/>
            <p:nvPr/>
          </p:nvSpPr>
          <p:spPr>
            <a:xfrm>
              <a:off x="5281908" y="3685476"/>
              <a:ext cx="5389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SO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F7DFE14-0B67-C44B-A27F-E11C51CC562E}"/>
                </a:ext>
              </a:extLst>
            </p:cNvPr>
            <p:cNvSpPr txBox="1"/>
            <p:nvPr/>
          </p:nvSpPr>
          <p:spPr>
            <a:xfrm>
              <a:off x="3043700" y="2048722"/>
              <a:ext cx="5357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UE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42FE107B-B9B2-2648-A0BC-7181BC06A430}"/>
                    </a:ext>
                  </a:extLst>
                </p:cNvPr>
                <p:cNvSpPr txBox="1"/>
                <p:nvPr/>
              </p:nvSpPr>
              <p:spPr>
                <a:xfrm>
                  <a:off x="10004460" y="2093668"/>
                  <a:ext cx="28854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24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42FE107B-B9B2-2648-A0BC-7181BC06A4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04460" y="2093668"/>
                  <a:ext cx="288541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17391" r="-173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FD98A512-98A5-D648-944A-2562B2CA6398}"/>
                </a:ext>
              </a:extLst>
            </p:cNvPr>
            <p:cNvCxnSpPr>
              <a:cxnSpLocks/>
            </p:cNvCxnSpPr>
            <p:nvPr/>
          </p:nvCxnSpPr>
          <p:spPr>
            <a:xfrm>
              <a:off x="3422520" y="2669465"/>
              <a:ext cx="1984583" cy="90162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1D0806F-E14F-6A42-8A76-58C54818C430}"/>
                </a:ext>
              </a:extLst>
            </p:cNvPr>
            <p:cNvCxnSpPr>
              <a:cxnSpLocks/>
              <a:stCxn id="14" idx="3"/>
            </p:cNvCxnSpPr>
            <p:nvPr/>
          </p:nvCxnSpPr>
          <p:spPr>
            <a:xfrm flipV="1">
              <a:off x="5686018" y="2361919"/>
              <a:ext cx="4308816" cy="123838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2049A1E-AA01-3549-8AD1-722F57CE34AC}"/>
                    </a:ext>
                  </a:extLst>
                </p:cNvPr>
                <p:cNvSpPr txBox="1"/>
                <p:nvPr/>
              </p:nvSpPr>
              <p:spPr>
                <a:xfrm>
                  <a:off x="5397477" y="3415639"/>
                  <a:ext cx="28854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24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2049A1E-AA01-3549-8AD1-722F57CE34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7477" y="3415639"/>
                  <a:ext cx="288541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6667" r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7DB6257-E302-AD43-8392-0B6EB10D5562}"/>
                    </a:ext>
                  </a:extLst>
                </p:cNvPr>
                <p:cNvSpPr txBox="1"/>
                <p:nvPr/>
              </p:nvSpPr>
              <p:spPr>
                <a:xfrm>
                  <a:off x="3167292" y="2434829"/>
                  <a:ext cx="28854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24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7DB6257-E302-AD43-8392-0B6EB10D55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7292" y="2434829"/>
                  <a:ext cx="288541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12500" r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F9CF120A-EB6D-4143-92CC-3750845FF6CE}"/>
                    </a:ext>
                  </a:extLst>
                </p:cNvPr>
                <p:cNvSpPr txBox="1"/>
                <p:nvPr/>
              </p:nvSpPr>
              <p:spPr>
                <a:xfrm>
                  <a:off x="9306739" y="1714617"/>
                  <a:ext cx="112505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→∞</m:t>
                        </m:r>
                      </m:oMath>
                    </m:oMathPara>
                  </a14:m>
                  <a:endParaRPr lang="en-US" sz="2400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F9CF120A-EB6D-4143-92CC-3750845FF6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06739" y="1714617"/>
                  <a:ext cx="1125052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2394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theory is backed empirically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28" y="1266403"/>
            <a:ext cx="3866100" cy="250449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63" y="4106799"/>
            <a:ext cx="3861609" cy="25044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2343" y="3965305"/>
            <a:ext cx="629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DTA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848" y="4252076"/>
            <a:ext cx="3052304" cy="22865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254" y="4149971"/>
            <a:ext cx="3389560" cy="23886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378" y="2648804"/>
            <a:ext cx="2281093" cy="27465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65" y="1512636"/>
            <a:ext cx="2309086" cy="29900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119" y="1462659"/>
            <a:ext cx="2551918" cy="283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263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5F545-AF93-A44B-92E1-99D13E31B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6724D0-8555-054A-B745-BF705EBD11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8455925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Underestimating MCT by a constant factor </a:t>
                </a:r>
              </a:p>
              <a:p>
                <a:pPr lvl="1"/>
                <a:r>
                  <a:rPr lang="en-US" sz="2800" dirty="0"/>
                  <a:t>Traffic will not worsen</a:t>
                </a:r>
              </a:p>
              <a:p>
                <a:r>
                  <a:rPr lang="en-US" sz="3200" dirty="0"/>
                  <a:t>Calibrating a parameter that is a multiplier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3200" dirty="0"/>
              </a:p>
              <a:p>
                <a:pPr lvl="1"/>
                <a:r>
                  <a:rPr lang="en-US" sz="2800" dirty="0"/>
                  <a:t>E.g., value of time,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800" dirty="0"/>
                  <a:t> in </a:t>
                </a:r>
                <a:r>
                  <a:rPr lang="en-US" dirty="0"/>
                  <a:t>Delta-tolling </a:t>
                </a:r>
                <a:r>
                  <a:rPr lang="en-US" sz="1400" dirty="0"/>
                  <a:t>[Sharon et al., 2017]</a:t>
                </a:r>
                <a:endParaRPr lang="en-US" sz="2800" dirty="0"/>
              </a:p>
              <a:p>
                <a:pPr lvl="1"/>
                <a:r>
                  <a:rPr lang="en-US" sz="2800" dirty="0"/>
                  <a:t>A local optimum is guaranteed to be a global optimum</a:t>
                </a:r>
              </a:p>
              <a:p>
                <a:endParaRPr lang="en-US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6724D0-8555-054A-B745-BF705EBD11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8455925" cy="4351338"/>
              </a:xfrm>
              <a:blipFill>
                <a:blip r:embed="rId2"/>
                <a:stretch>
                  <a:fillRect l="-1499" t="-2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Image result for mayor">
            <a:extLst>
              <a:ext uri="{FF2B5EF4-FFF2-40B4-BE49-F238E27FC236}">
                <a16:creationId xmlns:a16="http://schemas.microsoft.com/office/drawing/2014/main" id="{A57C390F-DD14-9547-8B57-5B8CCACF6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339" y="2827884"/>
            <a:ext cx="2182631" cy="36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1A9EABED-98BA-9649-8C95-C91DFEC2662F}"/>
              </a:ext>
            </a:extLst>
          </p:cNvPr>
          <p:cNvSpPr/>
          <p:nvPr/>
        </p:nvSpPr>
        <p:spPr>
          <a:xfrm>
            <a:off x="9294125" y="1417605"/>
            <a:ext cx="2624470" cy="1206285"/>
          </a:xfrm>
          <a:prstGeom prst="wedgeRoundRectCallout">
            <a:avLst>
              <a:gd name="adj1" fmla="val 16112"/>
              <a:gd name="adj2" fmla="val 10864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I’m convinced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A5DDB-093F-444C-AB0A-C0FC07DAF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0760-B15F-544D-A973-6A10BFD3714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89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5E7E-2B43-CE4C-8A06-15B513C5D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98262"/>
            <a:ext cx="10972800" cy="2461475"/>
          </a:xfrm>
        </p:spPr>
        <p:txBody>
          <a:bodyPr>
            <a:normAutofit/>
          </a:bodyPr>
          <a:lstStyle/>
          <a:p>
            <a:pPr algn="ctr"/>
            <a:r>
              <a:rPr lang="en-US" sz="13800" dirty="0"/>
              <a:t>Appendix </a:t>
            </a:r>
          </a:p>
        </p:txBody>
      </p:sp>
    </p:spTree>
    <p:extLst>
      <p:ext uri="{BB962C8B-B14F-4D97-AF65-F5344CB8AC3E}">
        <p14:creationId xmlns:p14="http://schemas.microsoft.com/office/powerpoint/2010/main" val="29705770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Non-uniform error?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6668278" cy="430168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𝑆𝑂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</m:oMath>
                </a14:m>
                <a:endParaRPr lang="en-US" b="0" i="1" dirty="0">
                  <a:latin typeface="Cambria Math" charset="0"/>
                </a:endParaRPr>
              </a:p>
              <a:p>
                <a:endParaRPr lang="en-US" b="0" i="1" dirty="0">
                  <a:latin typeface="Cambria Math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𝑈𝐸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</m:oMath>
                </a14:m>
                <a:endParaRPr lang="en-US" b="0" dirty="0">
                  <a:latin typeface="Cambria Math" charset="0"/>
                </a:endParaRPr>
              </a:p>
              <a:p>
                <a:endParaRPr lang="en-US" b="0" dirty="0">
                  <a:latin typeface="Cambria Math" charset="0"/>
                </a:endParaRPr>
              </a:p>
              <a:p>
                <a:r>
                  <a:rPr lang="en-US" dirty="0">
                    <a:latin typeface="Cambria Math" charset="0"/>
                  </a:rPr>
                  <a:t>Charging inaccurate MCT on link 1 (0.5 true MCT)</a:t>
                </a:r>
              </a:p>
              <a:p>
                <a:pPr lvl="1">
                  <a:buFont typeface="Wingdings" charset="2"/>
                  <a:buChar char="§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6668278" cy="4301681"/>
              </a:xfrm>
              <a:blipFill rotWithShape="0">
                <a:blip r:embed="rId2"/>
                <a:stretch>
                  <a:fillRect l="-2102" r="-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7319283" y="-134112"/>
            <a:ext cx="4572036" cy="7113640"/>
            <a:chOff x="514226" y="-10515"/>
            <a:chExt cx="4572036" cy="7113640"/>
          </a:xfrm>
        </p:grpSpPr>
        <p:sp>
          <p:nvSpPr>
            <p:cNvPr id="5" name="Arc 4">
              <a:extLst>
                <a:ext uri="{FF2B5EF4-FFF2-40B4-BE49-F238E27FC236}">
                  <a16:creationId xmlns:a16="http://schemas.microsoft.com/office/drawing/2014/main" id="{00513995-700F-9445-B8C5-F4E062C2ADE2}"/>
                </a:ext>
              </a:extLst>
            </p:cNvPr>
            <p:cNvSpPr/>
            <p:nvPr/>
          </p:nvSpPr>
          <p:spPr>
            <a:xfrm rot="18892415">
              <a:off x="514262" y="2531125"/>
              <a:ext cx="4572000" cy="4572000"/>
            </a:xfrm>
            <a:prstGeom prst="arc">
              <a:avLst>
                <a:gd name="adj1" fmla="val 16147549"/>
                <a:gd name="adj2" fmla="val 145460"/>
              </a:avLst>
            </a:prstGeom>
            <a:ln w="1238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Arc 5">
              <a:extLst>
                <a:ext uri="{FF2B5EF4-FFF2-40B4-BE49-F238E27FC236}">
                  <a16:creationId xmlns:a16="http://schemas.microsoft.com/office/drawing/2014/main" id="{A89864AC-C478-8A46-9686-D0C5A0F95DB5}"/>
                </a:ext>
              </a:extLst>
            </p:cNvPr>
            <p:cNvSpPr/>
            <p:nvPr/>
          </p:nvSpPr>
          <p:spPr>
            <a:xfrm rot="8082452">
              <a:off x="514226" y="-10515"/>
              <a:ext cx="4572000" cy="4572000"/>
            </a:xfrm>
            <a:prstGeom prst="arc">
              <a:avLst>
                <a:gd name="adj1" fmla="val 16158533"/>
                <a:gd name="adj2" fmla="val 51755"/>
              </a:avLst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28651E3-A0E8-AC4D-A8E0-CE0379E5E694}"/>
                </a:ext>
              </a:extLst>
            </p:cNvPr>
            <p:cNvSpPr/>
            <p:nvPr/>
          </p:nvSpPr>
          <p:spPr>
            <a:xfrm>
              <a:off x="603356" y="3164864"/>
              <a:ext cx="786581" cy="76691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/>
                <a:t>S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9267BAC-60EA-4E4C-9F9E-5976CAF1F320}"/>
                </a:ext>
              </a:extLst>
            </p:cNvPr>
            <p:cNvSpPr/>
            <p:nvPr/>
          </p:nvSpPr>
          <p:spPr>
            <a:xfrm>
              <a:off x="4153784" y="3164864"/>
              <a:ext cx="786581" cy="76691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/>
                <a:t>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2EAAC10-6CAC-8D40-81C6-C4603EAF417C}"/>
                    </a:ext>
                  </a:extLst>
                </p:cNvPr>
                <p:cNvSpPr txBox="1"/>
                <p:nvPr/>
              </p:nvSpPr>
              <p:spPr>
                <a:xfrm>
                  <a:off x="1006629" y="4948141"/>
                  <a:ext cx="3632533" cy="52322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charset="0"/>
                        </a:rPr>
                        <m:t>=</m:t>
                      </m:r>
                    </m:oMath>
                  </a14:m>
                  <a:r>
                    <a:rPr lang="en-US" sz="2800" dirty="0"/>
                    <a:t> fraction of the flow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E2EAAC10-6CAC-8D40-81C6-C4603EAF41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6629" y="4948141"/>
                  <a:ext cx="3632533" cy="52322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11364" r="-5863" b="-29545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55F4A8A-DA3A-F74C-BE4E-D074318AD102}"/>
                    </a:ext>
                  </a:extLst>
                </p:cNvPr>
                <p:cNvSpPr txBox="1"/>
                <p:nvPr/>
              </p:nvSpPr>
              <p:spPr>
                <a:xfrm>
                  <a:off x="2112457" y="2090819"/>
                  <a:ext cx="119661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D55F4A8A-DA3A-F74C-BE4E-D074318AD1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2457" y="2090819"/>
                  <a:ext cx="1196610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5102" r="-1531" b="-1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7C1456B-7D35-294C-B422-743852F2F6C6}"/>
                    </a:ext>
                  </a:extLst>
                </p:cNvPr>
                <p:cNvSpPr txBox="1"/>
                <p:nvPr/>
              </p:nvSpPr>
              <p:spPr>
                <a:xfrm>
                  <a:off x="2112457" y="4052107"/>
                  <a:ext cx="119661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07C1456B-7D35-294C-B422-743852F2F6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2457" y="4052107"/>
                  <a:ext cx="1196610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5102" r="-1531"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536796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go wrong?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𝑆𝑂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=0.5</m:t>
                    </m:r>
                  </m:oMath>
                </a14:m>
                <a:endParaRPr lang="en-US" b="0" i="1" dirty="0">
                  <a:latin typeface="Cambria Math" charset="0"/>
                </a:endParaRPr>
              </a:p>
              <a:p>
                <a:pPr lvl="1">
                  <a:buFont typeface="Wingdings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)+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)+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endParaRPr lang="en-US" b="0" i="1" dirty="0">
                  <a:latin typeface="Cambria Math" charset="0"/>
                </a:endParaRPr>
              </a:p>
              <a:p>
                <a:pPr lvl="1">
                  <a:buFont typeface="Wingdings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=0.5</m:t>
                    </m:r>
                  </m:oMath>
                </a14:m>
                <a:endParaRPr lang="en-US" b="0" i="1" dirty="0">
                  <a:latin typeface="Cambria Math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𝑈𝐸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=0.5</m:t>
                    </m:r>
                  </m:oMath>
                </a14:m>
                <a:endParaRPr lang="en-US" dirty="0"/>
              </a:p>
              <a:p>
                <a:pPr lvl="1">
                  <a:buFont typeface="Wingdings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)=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i="1" dirty="0">
                  <a:latin typeface="Cambria Math" charset="0"/>
                </a:endParaRPr>
              </a:p>
              <a:p>
                <a:pPr lvl="1">
                  <a:buFont typeface="Wingdings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=0.5</m:t>
                    </m:r>
                  </m:oMath>
                </a14:m>
                <a:endParaRPr lang="en-US" i="1" dirty="0">
                  <a:latin typeface="Cambria Math" charset="0"/>
                </a:endParaRPr>
              </a:p>
              <a:p>
                <a:pPr>
                  <a:buFont typeface="Arial" charset="0"/>
                  <a:buChar char="•"/>
                </a:pPr>
                <a:r>
                  <a:rPr lang="en-US" dirty="0">
                    <a:latin typeface="Cambria Math" charset="0"/>
                  </a:rPr>
                  <a:t>Charging inaccurate MCT on link 1</a:t>
                </a:r>
              </a:p>
              <a:p>
                <a:pPr lvl="1">
                  <a:buFont typeface="Wingdings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)+</m:t>
                    </m:r>
                    <m:r>
                      <a:rPr lang="en-US" b="0" i="1" smtClean="0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0.5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)+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endParaRPr lang="en-US" i="1" dirty="0">
                  <a:latin typeface="Cambria Math" charset="0"/>
                </a:endParaRPr>
              </a:p>
              <a:p>
                <a:pPr lvl="1">
                  <a:buFont typeface="Wingdings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1.5</m:t>
                        </m:r>
                        <m:r>
                          <a:rPr lang="en-US" i="1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  <m:r>
                          <a:rPr lang="en-US" i="1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  <a:p>
                <a:pPr lvl="1">
                  <a:buFont typeface="Wingdings" charset="2"/>
                  <a:buChar char="§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𝑒𝑟𝑟𝑜𝑟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7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7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m:rPr>
                        <m:nor/>
                      </m:rPr>
                      <a:rPr lang="en-US">
                        <a:latin typeface="Cambria Math" charset="0"/>
                      </a:rPr>
                      <m:t>0.</m:t>
                    </m:r>
                    <m:r>
                      <m:rPr>
                        <m:nor/>
                      </m:rPr>
                      <a:rPr lang="en-US" b="0" i="0" smtClean="0">
                        <a:latin typeface="Cambria Math" charset="0"/>
                      </a:rPr>
                      <m:t>51 &gt;</m:t>
                    </m:r>
                    <m:r>
                      <a:rPr lang="en-US" b="0" i="1" smtClean="0">
                        <a:latin typeface="Cambria Math" charset="0"/>
                      </a:rPr>
                      <m:t> </m:t>
                    </m:r>
                    <m:r>
                      <a:rPr lang="en-US" i="1">
                        <a:latin typeface="Cambria Math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𝑈𝐸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7319283" y="-134112"/>
            <a:ext cx="4572036" cy="7113640"/>
            <a:chOff x="514226" y="-10515"/>
            <a:chExt cx="4572036" cy="7113640"/>
          </a:xfrm>
        </p:grpSpPr>
        <p:sp>
          <p:nvSpPr>
            <p:cNvPr id="5" name="Arc 4">
              <a:extLst>
                <a:ext uri="{FF2B5EF4-FFF2-40B4-BE49-F238E27FC236}">
                  <a16:creationId xmlns:a16="http://schemas.microsoft.com/office/drawing/2014/main" id="{00513995-700F-9445-B8C5-F4E062C2ADE2}"/>
                </a:ext>
              </a:extLst>
            </p:cNvPr>
            <p:cNvSpPr/>
            <p:nvPr/>
          </p:nvSpPr>
          <p:spPr>
            <a:xfrm rot="18892415">
              <a:off x="514262" y="2531125"/>
              <a:ext cx="4572000" cy="4572000"/>
            </a:xfrm>
            <a:prstGeom prst="arc">
              <a:avLst>
                <a:gd name="adj1" fmla="val 16147549"/>
                <a:gd name="adj2" fmla="val 145460"/>
              </a:avLst>
            </a:prstGeom>
            <a:ln w="1238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Arc 5">
              <a:extLst>
                <a:ext uri="{FF2B5EF4-FFF2-40B4-BE49-F238E27FC236}">
                  <a16:creationId xmlns:a16="http://schemas.microsoft.com/office/drawing/2014/main" id="{A89864AC-C478-8A46-9686-D0C5A0F95DB5}"/>
                </a:ext>
              </a:extLst>
            </p:cNvPr>
            <p:cNvSpPr/>
            <p:nvPr/>
          </p:nvSpPr>
          <p:spPr>
            <a:xfrm rot="8082452">
              <a:off x="514226" y="-10515"/>
              <a:ext cx="4572000" cy="4572000"/>
            </a:xfrm>
            <a:prstGeom prst="arc">
              <a:avLst>
                <a:gd name="adj1" fmla="val 16158533"/>
                <a:gd name="adj2" fmla="val 51755"/>
              </a:avLst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28651E3-A0E8-AC4D-A8E0-CE0379E5E694}"/>
                </a:ext>
              </a:extLst>
            </p:cNvPr>
            <p:cNvSpPr/>
            <p:nvPr/>
          </p:nvSpPr>
          <p:spPr>
            <a:xfrm>
              <a:off x="603356" y="3164864"/>
              <a:ext cx="786581" cy="76691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/>
                <a:t>S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9267BAC-60EA-4E4C-9F9E-5976CAF1F320}"/>
                </a:ext>
              </a:extLst>
            </p:cNvPr>
            <p:cNvSpPr/>
            <p:nvPr/>
          </p:nvSpPr>
          <p:spPr>
            <a:xfrm>
              <a:off x="4153784" y="3164864"/>
              <a:ext cx="786581" cy="76691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/>
                <a:t>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2EAAC10-6CAC-8D40-81C6-C4603EAF417C}"/>
                    </a:ext>
                  </a:extLst>
                </p:cNvPr>
                <p:cNvSpPr txBox="1"/>
                <p:nvPr/>
              </p:nvSpPr>
              <p:spPr>
                <a:xfrm>
                  <a:off x="1006629" y="4948141"/>
                  <a:ext cx="3770714" cy="52322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charset="0"/>
                        </a:rPr>
                        <m:t>=</m:t>
                      </m:r>
                    </m:oMath>
                  </a14:m>
                  <a:r>
                    <a:rPr lang="en-US" sz="2800" dirty="0"/>
                    <a:t> fraction of the flow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E2EAAC10-6CAC-8D40-81C6-C4603EAF41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6629" y="4948141"/>
                  <a:ext cx="3770714" cy="52322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10227" r="-1932" b="-29545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55F4A8A-DA3A-F74C-BE4E-D074318AD102}"/>
                    </a:ext>
                  </a:extLst>
                </p:cNvPr>
                <p:cNvSpPr txBox="1"/>
                <p:nvPr/>
              </p:nvSpPr>
              <p:spPr>
                <a:xfrm>
                  <a:off x="2112457" y="2090819"/>
                  <a:ext cx="119661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D55F4A8A-DA3A-F74C-BE4E-D074318AD1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2457" y="2090819"/>
                  <a:ext cx="1196610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5102" r="-1531" b="-1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7C1456B-7D35-294C-B422-743852F2F6C6}"/>
                    </a:ext>
                  </a:extLst>
                </p:cNvPr>
                <p:cNvSpPr txBox="1"/>
                <p:nvPr/>
              </p:nvSpPr>
              <p:spPr>
                <a:xfrm>
                  <a:off x="2112457" y="4052107"/>
                  <a:ext cx="119661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07C1456B-7D35-294C-B422-743852F2F6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2457" y="4052107"/>
                  <a:ext cx="1196610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5102" r="-1531"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452745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Existence of GUE 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If the GUE objective function is strictly convex then there must exist a GUE solution which is unique </a:t>
                </a:r>
              </a:p>
              <a:p>
                <a:r>
                  <a:rPr lang="en-US" dirty="0"/>
                  <a:t>Lets examine the Hessian matrix for our objective function: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𝑟</m:t>
                    </m:r>
                    <m:nary>
                      <m:naryPr>
                        <m:chr m:val="∑"/>
                        <m:supHide m:val="on"/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𝑒</m:t>
                        </m:r>
                      </m:sub>
                      <m:sup/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𝑒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𝑒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+</m:t>
                    </m:r>
                    <m:d>
                      <m:d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1−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𝑟</m:t>
                        </m:r>
                      </m:e>
                    </m:d>
                    <m:nary>
                      <m:naryPr>
                        <m:chr m:val="∑"/>
                        <m:supHide m:val="on"/>
                        <m:ctrlPr>
                          <a:rPr lang="en-US" i="1" dirty="0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dirty="0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𝑒</m:t>
                        </m:r>
                      </m:sub>
                      <m:sup/>
                      <m:e>
                        <m:nary>
                          <m:naryPr>
                            <m:ctrlPr>
                              <a:rPr lang="is-IS" i="1" dirty="0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 dirty="0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chemeClr val="accent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chemeClr val="accent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chemeClr val="accent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𝑒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chemeClr val="accent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chemeClr val="accent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chemeClr val="accent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𝑒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 dirty="0">
                                    <a:solidFill>
                                      <a:schemeClr val="accent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solidFill>
                                      <a:schemeClr val="accent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nary>
                        <m:r>
                          <a:rPr lang="en-US" i="1" dirty="0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𝑑𝑧</m:t>
                        </m:r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Since each term evolves only one variable (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𝑟</m:t>
                    </m:r>
                  </m:oMath>
                </a14:m>
                <a:r>
                  <a:rPr lang="en-US" dirty="0"/>
                  <a:t> is a constant) our Hessian matrix is a diagonal matrix</a:t>
                </a:r>
              </a:p>
              <a:p>
                <a:r>
                  <a:rPr lang="en-US" dirty="0"/>
                  <a:t>Each entry along the diagonal corresponds to one link (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𝑒</m:t>
                    </m:r>
                    <m:r>
                      <a:rPr lang="en-US" b="0" i="1" dirty="0" smtClean="0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∈</m:t>
                    </m:r>
                    <m:r>
                      <a:rPr lang="en-US" b="0" i="1" dirty="0" smtClean="0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𝐸</m:t>
                    </m:r>
                  </m:oMath>
                </a14:m>
                <a:r>
                  <a:rPr lang="en-US" dirty="0"/>
                  <a:t>) and equals: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78" t="-2837" r="-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061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Existence of GUE 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𝑟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+1</m:t>
                        </m:r>
                      </m:e>
                    </m:d>
                    <m:f>
                      <m:fPr>
                        <m:ctrlPr>
                          <a:rPr lang="mr-IN" b="0" i="1" smtClean="0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mr-IN" b="0" i="1" smtClean="0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charset="0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r>
                          <a:rPr lang="mr-IN" b="0" i="1" smtClean="0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𝑟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𝑒</m:t>
                        </m:r>
                      </m:sub>
                    </m:sSub>
                    <m:f>
                      <m:fPr>
                        <m:ctrlPr>
                          <a:rPr lang="mr-IN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mr-IN" i="1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i="1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charset="0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r>
                          <a:rPr lang="mr-IN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b="0" i="1" smtClean="0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&gt;0</m:t>
                    </m:r>
                  </m:oMath>
                </a14:m>
                <a:endParaRPr lang="en-US" b="0" dirty="0">
                  <a:solidFill>
                    <a:schemeClr val="accent1">
                      <a:lumMod val="50000"/>
                      <a:lumOff val="50000"/>
                    </a:schemeClr>
                  </a:solidFill>
                </a:endParaRPr>
              </a:p>
              <a:p>
                <a:pPr lvl="1">
                  <a:buFont typeface="Wingdings" charset="2"/>
                  <a:buChar char="§"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𝑟</m:t>
                    </m:r>
                    <m:r>
                      <a:rPr lang="en-US" b="0" i="1" smtClean="0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≥0</m:t>
                    </m:r>
                  </m:oMath>
                </a14:m>
                <a:r>
                  <a:rPr lang="en-US" b="0" dirty="0">
                    <a:solidFill>
                      <a:schemeClr val="accent1">
                        <a:lumMod val="50000"/>
                        <a:lumOff val="50000"/>
                      </a:schemeClr>
                    </a:solidFill>
                  </a:rPr>
                  <a:t>                </a:t>
                </a:r>
                <a:r>
                  <a:rPr lang="en-US" b="0" dirty="0"/>
                  <a:t>by definition of </a:t>
                </a:r>
                <a:r>
                  <a:rPr lang="en-US" b="0" i="1" dirty="0">
                    <a:solidFill>
                      <a:schemeClr val="accent1">
                        <a:lumMod val="50000"/>
                        <a:lumOff val="50000"/>
                      </a:schemeClr>
                    </a:solidFill>
                  </a:rPr>
                  <a:t>r</a:t>
                </a:r>
              </a:p>
              <a:p>
                <a:pPr lvl="1">
                  <a:buFont typeface="Wingdings" charset="2"/>
                  <a:buChar char="§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mr-IN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mr-IN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charset="0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r>
                          <a:rPr lang="mr-IN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&gt;0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50000"/>
                        <a:lumOff val="50000"/>
                      </a:schemeClr>
                    </a:solidFill>
                  </a:rPr>
                  <a:t>             </a:t>
                </a:r>
                <a:r>
                  <a:rPr lang="en-US" dirty="0"/>
                  <a:t>if</a:t>
                </a:r>
                <a:r>
                  <a:rPr lang="en-US" dirty="0">
                    <a:solidFill>
                      <a:schemeClr val="accent1">
                        <a:lumMod val="50000"/>
                        <a:lumOff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dirty="0"/>
                  <a:t>is </a:t>
                </a:r>
                <a:r>
                  <a:rPr lang="en-US" b="1" dirty="0"/>
                  <a:t>strictly increasing</a:t>
                </a:r>
              </a:p>
              <a:p>
                <a:pPr lvl="1">
                  <a:buFont typeface="Wingdings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≥0</m:t>
                    </m:r>
                  </m:oMath>
                </a14:m>
                <a:r>
                  <a:rPr lang="en-US" b="0" dirty="0">
                    <a:solidFill>
                      <a:schemeClr val="accent1">
                        <a:lumMod val="50000"/>
                        <a:lumOff val="50000"/>
                      </a:schemeClr>
                    </a:solidFill>
                  </a:rPr>
                  <a:t>              </a:t>
                </a:r>
                <a:r>
                  <a:rPr lang="en-US" dirty="0"/>
                  <a:t>by definition of flow</a:t>
                </a:r>
                <a:endParaRPr lang="en-US" b="0" dirty="0">
                  <a:solidFill>
                    <a:schemeClr val="accent1">
                      <a:lumMod val="50000"/>
                      <a:lumOff val="50000"/>
                    </a:schemeClr>
                  </a:solidFill>
                </a:endParaRPr>
              </a:p>
              <a:p>
                <a:pPr lvl="1">
                  <a:buFont typeface="Wingdings" charset="2"/>
                  <a:buChar char="§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mr-IN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mr-IN" i="1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i="1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charset="0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r>
                          <a:rPr lang="mr-IN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i="1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b="0" i="1" smtClean="0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≥0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50000"/>
                        <a:lumOff val="50000"/>
                      </a:schemeClr>
                    </a:solidFill>
                  </a:rPr>
                  <a:t>            </a:t>
                </a:r>
                <a:r>
                  <a:rPr lang="en-US" dirty="0"/>
                  <a:t>if</a:t>
                </a:r>
                <a:r>
                  <a:rPr lang="en-US" dirty="0">
                    <a:solidFill>
                      <a:schemeClr val="accent1">
                        <a:lumMod val="50000"/>
                        <a:lumOff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dirty="0"/>
                  <a:t>is </a:t>
                </a:r>
                <a:r>
                  <a:rPr lang="en-US" b="1" dirty="0"/>
                  <a:t>twice differentiable </a:t>
                </a:r>
                <a:r>
                  <a:rPr lang="en-US" dirty="0"/>
                  <a:t>and</a:t>
                </a:r>
                <a:r>
                  <a:rPr lang="en-US" b="1" dirty="0"/>
                  <a:t> convex</a:t>
                </a:r>
                <a:endParaRPr lang="en-US" dirty="0">
                  <a:solidFill>
                    <a:schemeClr val="accent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7674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Self interested routing is not efficient</a:t>
                </a:r>
              </a:p>
              <a:p>
                <a:pPr lvl="1"/>
                <a:r>
                  <a:rPr lang="en-US" dirty="0"/>
                  <a:t>Total travel time at </a:t>
                </a:r>
                <a:r>
                  <a:rPr lang="en-US" b="1" dirty="0"/>
                  <a:t>UE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Total travel time at </a:t>
                </a:r>
                <a:r>
                  <a:rPr lang="en-US" b="1" dirty="0"/>
                  <a:t>SO</a:t>
                </a:r>
              </a:p>
              <a:p>
                <a:r>
                  <a:rPr lang="en-US" dirty="0"/>
                  <a:t>Charge each driver according to the delay it inflicts on others (marginal-cost toll)</a:t>
                </a:r>
              </a:p>
              <a:p>
                <a:pPr lvl="1"/>
                <a:r>
                  <a:rPr lang="en-US" dirty="0"/>
                  <a:t> Total travel time at </a:t>
                </a:r>
                <a:r>
                  <a:rPr lang="en-US" b="1" dirty="0"/>
                  <a:t>UE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Total travel time at </a:t>
                </a:r>
                <a:r>
                  <a:rPr lang="en-US" b="1" dirty="0"/>
                  <a:t>SO</a:t>
                </a:r>
              </a:p>
              <a:p>
                <a:r>
                  <a:rPr lang="en-US" dirty="0"/>
                  <a:t>Computing the marginal cost is hard</a:t>
                </a:r>
              </a:p>
              <a:p>
                <a:pPr lvl="1"/>
                <a:r>
                  <a:rPr lang="en-US" dirty="0"/>
                  <a:t>Yes, but we can approximate it</a:t>
                </a:r>
              </a:p>
              <a:p>
                <a:r>
                  <a:rPr lang="en-US" dirty="0"/>
                  <a:t>Applying inaccurate marginal-cost tolls</a:t>
                </a:r>
              </a:p>
              <a:p>
                <a:pPr lvl="1"/>
                <a:r>
                  <a:rPr lang="en-US" dirty="0"/>
                  <a:t>Total travel time at </a:t>
                </a:r>
                <a:r>
                  <a:rPr lang="en-US" b="1" dirty="0"/>
                  <a:t>UE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dirty="0"/>
                  <a:t> Total travel time at </a:t>
                </a:r>
                <a:r>
                  <a:rPr lang="en-US" b="1" dirty="0"/>
                  <a:t>SO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3" t="-2647" b="-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325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in MCT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Claim</a:t>
                </a:r>
                <a:r>
                  <a:rPr lang="en-US" dirty="0"/>
                  <a:t>: smaller error (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|</m:t>
                    </m:r>
                    <m:r>
                      <a:rPr lang="en-US" i="1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𝑟</m:t>
                    </m:r>
                    <m:r>
                      <a:rPr lang="en-US" b="0" i="0" smtClean="0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−1|</m:t>
                    </m:r>
                  </m:oMath>
                </a14:m>
                <a:r>
                  <a:rPr lang="en-US" dirty="0"/>
                  <a:t>) is always better</a:t>
                </a:r>
              </a:p>
              <a:p>
                <a:r>
                  <a:rPr lang="en-US" b="1" dirty="0"/>
                  <a:t>Theorem</a:t>
                </a:r>
                <a:r>
                  <a:rPr lang="en-US" dirty="0"/>
                  <a:t>: any two error values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0≤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&lt;1</m:t>
                    </m:r>
                    <m:r>
                      <a:rPr lang="en-US" b="0" i="0" smtClean="0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satisfy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≥</m:t>
                    </m:r>
                    <m:r>
                      <a:rPr lang="en-US" b="0" i="1" smtClean="0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𝑇</m:t>
                    </m:r>
                    <m:r>
                      <a:rPr lang="en-US" b="0" i="1" smtClean="0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dirty="0"/>
                  <a:t>and any two error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1&lt;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satisfy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≤</m:t>
                    </m:r>
                    <m:r>
                      <a:rPr lang="en-US" i="1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𝑇</m:t>
                    </m:r>
                    <m:r>
                      <a:rPr lang="en-US" i="1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1">
                      <a:lumMod val="50000"/>
                      <a:lumOff val="50000"/>
                    </a:schemeClr>
                  </a:solidFill>
                </a:endParaRPr>
              </a:p>
              <a:p>
                <a:pPr lvl="1"/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charset="0"/>
                              </a:rPr>
                              <m:t>𝑟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𝑒</m:t>
                        </m:r>
                      </m:sub>
                      <m:sup/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𝑒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𝑒</m:t>
                                    </m:r>
                                  </m:sub>
                                  <m:sup>
                                    <m:r>
                                      <a:rPr lang="en-US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</m:d>
                            <m:sSubSup>
                              <m:sSubSupPr>
                                <m:ctrlP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𝑒</m:t>
                                </m:r>
                              </m:sub>
                              <m:sup>
                                <m: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𝑟</m:t>
                                </m:r>
                              </m:sup>
                            </m:sSubSup>
                          </m:e>
                        </m:d>
                      </m:e>
                    </m:nary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dirty="0"/>
                  <a:t> is the GUE flow assuming MCT error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𝑟</m:t>
                    </m:r>
                  </m:oMath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Convince us</a:t>
                </a:r>
                <a:r>
                  <a:rPr lang="mr-IN" dirty="0"/>
                  <a:t>…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78" t="-1702" b="-3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008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I’ll convince you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Define: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𝑈</m:t>
                    </m:r>
                    <m:d>
                      <m:dPr>
                        <m:ctrlPr>
                          <a:rPr lang="en-US" i="1" dirty="0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𝑟</m:t>
                        </m:r>
                      </m:e>
                    </m:d>
                    <m:r>
                      <a:rPr lang="en-US" dirty="0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 dirty="0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dirty="0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𝑒</m:t>
                        </m:r>
                      </m:sub>
                      <m:sup/>
                      <m:e>
                        <m:nary>
                          <m:naryPr>
                            <m:ctrlPr>
                              <a:rPr lang="is-IS" i="1" dirty="0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 dirty="0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  <m:sup>
                            <m:sSubSup>
                              <m:sSubSupPr>
                                <m:ctrlPr>
                                  <a:rPr lang="en-US" i="1" dirty="0">
                                    <a:solidFill>
                                      <a:schemeClr val="accent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 dirty="0">
                                    <a:solidFill>
                                      <a:schemeClr val="accent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chemeClr val="accent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𝑒</m:t>
                                </m:r>
                              </m:sub>
                              <m:sup>
                                <m:r>
                                  <a:rPr lang="en-US" i="1" dirty="0">
                                    <a:solidFill>
                                      <a:schemeClr val="accent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𝑟</m:t>
                                </m:r>
                              </m:sup>
                            </m:sSubSup>
                          </m:sup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chemeClr val="accent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chemeClr val="accent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chemeClr val="accent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𝑒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 dirty="0">
                                    <a:solidFill>
                                      <a:schemeClr val="accent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solidFill>
                                      <a:schemeClr val="accent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nary>
                        <m:r>
                          <a:rPr lang="en-US" i="1" dirty="0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𝑑𝑧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Recall that: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𝑟</m:t>
                        </m:r>
                      </m:e>
                    </m:d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𝑒</m:t>
                        </m:r>
                      </m:sub>
                      <m:sup/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𝑒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𝑒</m:t>
                                    </m:r>
                                  </m:sub>
                                  <m:sup>
                                    <m: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</m:d>
                            <m:sSubSup>
                              <m:sSubSupPr>
                                <m:ctrlP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𝑒</m:t>
                                </m:r>
                              </m:sub>
                              <m:sup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𝑟</m:t>
                                </m:r>
                              </m:sup>
                            </m:sSubSup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We can rewrite the GUE objective function as:</a:t>
                </a:r>
              </a:p>
              <a:p>
                <a:pPr lvl="1">
                  <a:buFont typeface="Wingdings" charset="2"/>
                  <a:buChar char="§"/>
                </a:pP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𝑟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𝑟</m:t>
                        </m:r>
                      </m:e>
                    </m:d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+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1−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𝑟</m:t>
                        </m:r>
                      </m:e>
                    </m:d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𝑈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𝑟</m:t>
                        </m:r>
                      </m:e>
                    </m:d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𝑟</m:t>
                    </m:r>
                    <m:nary>
                      <m:naryPr>
                        <m:chr m:val="∑"/>
                        <m:supHide m:val="on"/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𝑒</m:t>
                        </m:r>
                      </m:sub>
                      <m:sup/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𝑒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𝑒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+</m:t>
                    </m:r>
                    <m:d>
                      <m:d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1−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𝑟</m:t>
                        </m:r>
                      </m:e>
                    </m:d>
                    <m:nary>
                      <m:naryPr>
                        <m:chr m:val="∑"/>
                        <m:supHide m:val="on"/>
                        <m:ctrlPr>
                          <a:rPr lang="en-US" i="1" dirty="0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dirty="0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𝑒</m:t>
                        </m:r>
                      </m:sub>
                      <m:sup/>
                      <m:e>
                        <m:nary>
                          <m:naryPr>
                            <m:ctrlPr>
                              <a:rPr lang="is-IS" i="1" dirty="0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 dirty="0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chemeClr val="accent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chemeClr val="accent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chemeClr val="accent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𝑒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chemeClr val="accent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chemeClr val="accent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chemeClr val="accent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𝑒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 dirty="0">
                                    <a:solidFill>
                                      <a:schemeClr val="accent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solidFill>
                                      <a:schemeClr val="accent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nary>
                        <m:r>
                          <a:rPr lang="en-US" i="1" dirty="0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𝑑𝑧</m:t>
                        </m:r>
                      </m:e>
                    </m:nary>
                  </m:oMath>
                </a14:m>
                <a:endParaRPr lang="en-US" dirty="0"/>
              </a:p>
              <a:p>
                <a:pPr>
                  <a:buFont typeface="Arial" charset="0"/>
                  <a:buChar char="•"/>
                </a:pPr>
                <a:r>
                  <a:rPr lang="en-US" dirty="0"/>
                  <a:t>Consider two GUE flows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𝑓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𝑓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endParaRPr lang="en-US" dirty="0">
                  <a:solidFill>
                    <a:schemeClr val="accent1">
                      <a:lumMod val="50000"/>
                      <a:lumOff val="50000"/>
                    </a:schemeClr>
                  </a:solidFill>
                </a:endParaRPr>
              </a:p>
              <a:p>
                <a:pPr lvl="1">
                  <a:buFont typeface="Arial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𝑓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 minimizes the objective function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lvl="1">
                  <a:buFont typeface="Arial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charset="0"/>
                              </a:rPr>
                              <m:t>𝑓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</m:e>
                    </m:d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+</m:t>
                    </m:r>
                    <m:d>
                      <m:d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𝑈</m:t>
                    </m:r>
                    <m:d>
                      <m:d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charset="0"/>
                              </a:rPr>
                              <m:t>𝑓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</m:e>
                    </m:d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≤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charset="0"/>
                              </a:rPr>
                              <m:t>𝑓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′</m:t>
                                </m:r>
                              </m:sup>
                            </m:sSup>
                          </m:sup>
                        </m:sSup>
                      </m:e>
                    </m:d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+</m:t>
                    </m:r>
                    <m:d>
                      <m:d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𝑈</m:t>
                    </m:r>
                    <m:d>
                      <m:d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charset="0"/>
                              </a:rPr>
                              <m:t>𝑓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′</m:t>
                                </m:r>
                              </m:sup>
                            </m:sSup>
                          </m:sup>
                        </m:sSup>
                      </m:e>
                    </m:d>
                  </m:oMath>
                </a14:m>
                <a:r>
                  <a:rPr lang="en-US" dirty="0"/>
                  <a:t> for any feasible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𝑟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′</m:t>
                    </m:r>
                  </m:oMath>
                </a14:m>
                <a:r>
                  <a:rPr lang="en-US" dirty="0"/>
                  <a:t> and specifically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solidFill>
                              <a:schemeClr val="accent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274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Smaller error is better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+</m:t>
                    </m:r>
                    <m:d>
                      <m:d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𝑈</m:t>
                    </m:r>
                    <m:d>
                      <m:d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≥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+</m:t>
                    </m:r>
                    <m:d>
                      <m:d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𝑈</m:t>
                    </m:r>
                    <m:d>
                      <m:d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𝑇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−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𝑇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≥</m:t>
                    </m:r>
                    <m:d>
                      <m:d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𝑈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−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𝑈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≥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𝑈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−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𝑈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𝑇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−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𝑇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&gt;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1−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dirty="0">
                        <a:solidFill>
                          <a:srgbClr val="FF0000"/>
                        </a:solidFill>
                        <a:latin typeface="Cambria Math" charset="0"/>
                      </a:rPr>
                      <m:t>&gt;0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 a similar way:</a:t>
                </a:r>
              </a:p>
              <a:p>
                <a:pPr lvl="1">
                  <a:buFont typeface="Wingdings" charset="2"/>
                  <a:buChar char="§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≤</m:t>
                    </m:r>
                    <m:f>
                      <m:f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𝑈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−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𝑈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𝑇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−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𝑇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&gt;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1−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dirty="0">
                        <a:solidFill>
                          <a:srgbClr val="FF0000"/>
                        </a:solidFill>
                        <a:latin typeface="Cambria Math" charset="0"/>
                      </a:rPr>
                      <m:t>&gt;0</m:t>
                    </m:r>
                  </m:oMath>
                </a14:m>
                <a:endParaRPr lang="en-US" dirty="0"/>
              </a:p>
              <a:p>
                <a:pPr>
                  <a:buFont typeface="Arial" charset="0"/>
                  <a:buChar char="•"/>
                </a:pPr>
                <a:r>
                  <a:rPr lang="en-US" dirty="0"/>
                  <a:t>We get: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≥</m:t>
                    </m:r>
                    <m:f>
                      <m:f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&gt;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1−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0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&gt;0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1−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dirty="0">
                        <a:solidFill>
                          <a:srgbClr val="FF0000"/>
                        </a:solidFill>
                        <a:latin typeface="Cambria Math" charset="0"/>
                      </a:rPr>
                      <m:t>&gt;0</m:t>
                    </m:r>
                  </m:oMath>
                </a14:m>
                <a:endParaRPr lang="en-US" dirty="0"/>
              </a:p>
              <a:p>
                <a:pPr>
                  <a:buFont typeface="Arial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27232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Smaller error is better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304" y="4295305"/>
            <a:ext cx="4162612" cy="2350731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609600" y="1600201"/>
                <a:ext cx="10850880" cy="430168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Georgia" charset="0"/>
                    <a:ea typeface="Georgia" charset="0"/>
                    <a:cs typeface="Georgia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Georgia" charset="0"/>
                    <a:ea typeface="Georgia" charset="0"/>
                    <a:cs typeface="Georgia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Georgia" charset="0"/>
                    <a:ea typeface="Georgia" charset="0"/>
                    <a:cs typeface="Georgia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Georgia" charset="0"/>
                    <a:ea typeface="Georgia" charset="0"/>
                    <a:cs typeface="Georgia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Georgia" charset="0"/>
                    <a:ea typeface="Georgia" charset="0"/>
                    <a:cs typeface="Georgia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  <a:buFont typeface="Arial" charset="0"/>
                  <a:buChar char="•"/>
                </a:pPr>
                <a:r>
                  <a:rPr lang="en-US" dirty="0"/>
                  <a:t>We got: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≥</m:t>
                    </m:r>
                    <m:f>
                      <m:f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&gt;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1−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dirty="0">
                        <a:solidFill>
                          <a:srgbClr val="FF0000"/>
                        </a:solidFill>
                        <a:latin typeface="Cambria Math" charset="0"/>
                      </a:rPr>
                      <m:t>&gt;0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1−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dirty="0">
                        <a:solidFill>
                          <a:srgbClr val="FF0000"/>
                        </a:solidFill>
                        <a:latin typeface="Cambria Math" charset="0"/>
                      </a:rPr>
                      <m:t>&gt;0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>
                  <a:lnSpc>
                    <a:spcPct val="120000"/>
                  </a:lnSpc>
                  <a:buFont typeface="Arial" charset="0"/>
                  <a:buChar char="•"/>
                </a:pPr>
                <a:r>
                  <a:rPr lang="en-US" dirty="0"/>
                  <a:t>Else if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&gt;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1−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0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&lt;</m:t>
                    </m:r>
                    <m:r>
                      <a:rPr lang="en-US" dirty="0">
                        <a:solidFill>
                          <a:srgbClr val="FF0000"/>
                        </a:solidFill>
                        <a:latin typeface="Cambria Math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1−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dirty="0">
                        <a:solidFill>
                          <a:srgbClr val="FF0000"/>
                        </a:solidFill>
                        <a:latin typeface="Cambria Math" charset="0"/>
                      </a:rPr>
                      <m:t>&lt;0</m:t>
                    </m:r>
                  </m:oMath>
                </a14:m>
                <a:r>
                  <a:rPr lang="en-US" dirty="0"/>
                  <a:t> :</a:t>
                </a:r>
                <a:endParaRPr lang="en-US" i="1" dirty="0">
                  <a:solidFill>
                    <a:srgbClr val="FF0000"/>
                  </a:solidFill>
                  <a:latin typeface="Cambria Math" charset="0"/>
                </a:endParaRPr>
              </a:p>
              <a:p>
                <a:pPr lvl="2">
                  <a:buFont typeface="Wingdings" charset="2"/>
                  <a:buChar char="§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≤</m:t>
                    </m:r>
                    <m:f>
                      <m:f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>
                  <a:lnSpc>
                    <a:spcPct val="120000"/>
                  </a:lnSpc>
                  <a:buFont typeface="Arial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𝑥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1−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 is continuous and strictly increasing for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−∞,1</m:t>
                        </m:r>
                      </m:e>
                    </m:d>
                  </m:oMath>
                </a14:m>
                <a:r>
                  <a:rPr lang="en-US" dirty="0"/>
                  <a:t> and for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1,</m:t>
                        </m:r>
                        <m:r>
                          <a:rPr lang="en-US" i="1">
                            <a:latin typeface="Cambria Math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≥</m:t>
                    </m:r>
                    <m:f>
                      <m:f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→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≥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for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within one of the continuous intervals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dirty="0"/>
                  <a:t>So:</a:t>
                </a:r>
              </a:p>
              <a:p>
                <a:pPr lvl="1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&gt;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→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≥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∈[0,1)</m:t>
                    </m:r>
                  </m:oMath>
                </a14:m>
                <a:endParaRPr lang="en-US" dirty="0"/>
              </a:p>
              <a:p>
                <a:pPr lvl="1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&gt;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→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≥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∈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(1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∞]</m:t>
                    </m:r>
                  </m:oMath>
                </a14:m>
                <a:endParaRPr lang="en-US" dirty="0"/>
              </a:p>
              <a:p>
                <a:pPr lvl="1">
                  <a:buFont typeface="Arial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600201"/>
                <a:ext cx="10850880" cy="4301681"/>
              </a:xfrm>
              <a:prstGeom prst="rect">
                <a:avLst/>
              </a:prstGeom>
              <a:blipFill rotWithShape="0">
                <a:blip r:embed="rId3"/>
                <a:stretch>
                  <a:fillRect l="-787" t="-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454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301681"/>
          </a:xfrm>
        </p:spPr>
        <p:txBody>
          <a:bodyPr/>
          <a:lstStyle/>
          <a:p>
            <a:r>
              <a:rPr lang="en-US" dirty="0"/>
              <a:t>Previous work showed significant reductions in travel time (up to 46%) when utilizing road pricing</a:t>
            </a:r>
          </a:p>
          <a:p>
            <a:pPr lvl="1"/>
            <a:r>
              <a:rPr lang="en-US" sz="1600" dirty="0"/>
              <a:t>[Mirzaei et al., ITSC-2018; Hanna et al., AAAI-2019; Chen et al., AAAI-2018; Sharon et al., AAMAS-2017]</a:t>
            </a:r>
          </a:p>
          <a:p>
            <a:r>
              <a:rPr lang="en-US" dirty="0"/>
              <a:t>Why should we care?</a:t>
            </a:r>
          </a:p>
          <a:p>
            <a:pPr lvl="1"/>
            <a:r>
              <a:rPr lang="en-US" dirty="0"/>
              <a:t>In the U.S. alone, congestion cost $305 billion per year (INRIX)</a:t>
            </a:r>
          </a:p>
          <a:p>
            <a:pPr lvl="1"/>
            <a:r>
              <a:rPr lang="en-US" dirty="0"/>
              <a:t>1% reduction in traffic congestion = saving $billions</a:t>
            </a:r>
          </a:p>
        </p:txBody>
      </p:sp>
      <p:sp>
        <p:nvSpPr>
          <p:cNvPr id="4" name="AutoShape 4" descr="Image result for stuck in traffic">
            <a:extLst>
              <a:ext uri="{FF2B5EF4-FFF2-40B4-BE49-F238E27FC236}">
                <a16:creationId xmlns:a16="http://schemas.microsoft.com/office/drawing/2014/main" id="{913B99D5-097F-6846-988C-55C68F7295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82650" y="692150"/>
            <a:ext cx="10426700" cy="547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A person riding on the back of a car&#10;&#10;Description automatically generated">
            <a:extLst>
              <a:ext uri="{FF2B5EF4-FFF2-40B4-BE49-F238E27FC236}">
                <a16:creationId xmlns:a16="http://schemas.microsoft.com/office/drawing/2014/main" id="{01696BC8-EF21-964A-A7DB-82EE1EE53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343" y="4671673"/>
            <a:ext cx="3641313" cy="191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3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E8420-C0FE-4A44-8D55-CC583413D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Marginal-cost tolls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874C6-D24D-6E44-B7D7-E22E3C62D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Each driver pays his “social cost” (how much his existence hurts others)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When applying </a:t>
            </a:r>
            <a:r>
              <a:rPr lang="en-US" b="1" dirty="0"/>
              <a:t>Marginal-Cost Toll  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FF0000"/>
                </a:solidFill>
              </a:rPr>
              <a:t>UE </a:t>
            </a:r>
            <a:r>
              <a:rPr lang="en-US" b="1" dirty="0"/>
              <a:t>and </a:t>
            </a:r>
            <a:r>
              <a:rPr lang="en-US" b="1" dirty="0">
                <a:solidFill>
                  <a:srgbClr val="009544"/>
                </a:solidFill>
              </a:rPr>
              <a:t>SO </a:t>
            </a:r>
            <a:r>
              <a:rPr lang="en-US" b="1" dirty="0"/>
              <a:t>align </a:t>
            </a:r>
            <a:r>
              <a:rPr lang="pt-BR" sz="2000" dirty="0"/>
              <a:t>[</a:t>
            </a:r>
            <a:r>
              <a:rPr lang="pt-BR" sz="2000" dirty="0" err="1"/>
              <a:t>Pigou</a:t>
            </a:r>
            <a:r>
              <a:rPr lang="pt-BR" sz="2000" dirty="0"/>
              <a:t> 1920; </a:t>
            </a:r>
            <a:r>
              <a:rPr lang="pt-BR" sz="2000" dirty="0" err="1"/>
              <a:t>Beckmann</a:t>
            </a:r>
            <a:r>
              <a:rPr lang="pt-BR" sz="2000" dirty="0"/>
              <a:t> et al.  1956; </a:t>
            </a:r>
            <a:r>
              <a:rPr lang="pt-BR" sz="2000" dirty="0" err="1"/>
              <a:t>Braess</a:t>
            </a:r>
            <a:r>
              <a:rPr lang="pt-BR" sz="2000" dirty="0"/>
              <a:t> 1969]</a:t>
            </a:r>
            <a:endParaRPr lang="en-US" sz="2000" b="1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C6C5B85-B8AE-564F-A154-5EF8933E2C03}"/>
              </a:ext>
            </a:extLst>
          </p:cNvPr>
          <p:cNvGrpSpPr/>
          <p:nvPr/>
        </p:nvGrpSpPr>
        <p:grpSpPr>
          <a:xfrm>
            <a:off x="2733491" y="2943457"/>
            <a:ext cx="7346511" cy="1714853"/>
            <a:chOff x="2733491" y="2943457"/>
            <a:chExt cx="7346511" cy="171485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2C6C76E-B05D-D544-BAF9-2FA973409A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8743" y="3740405"/>
              <a:ext cx="1737360" cy="91790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C83CA36-2BDB-7D45-BBE7-086CAF514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95759" y="3439866"/>
              <a:ext cx="1463040" cy="116499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9D29979-A2C1-6B41-A80C-32ED5CEB9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3491" y="3351143"/>
              <a:ext cx="1463040" cy="1164991"/>
            </a:xfrm>
            <a:prstGeom prst="rect">
              <a:avLst/>
            </a:prstGeom>
          </p:spPr>
        </p:pic>
        <p:sp>
          <p:nvSpPr>
            <p:cNvPr id="8" name="Cloud Callout 7">
              <a:extLst>
                <a:ext uri="{FF2B5EF4-FFF2-40B4-BE49-F238E27FC236}">
                  <a16:creationId xmlns:a16="http://schemas.microsoft.com/office/drawing/2014/main" id="{2399001C-AEC5-F24B-AAD1-00BE58CAB77A}"/>
                </a:ext>
              </a:extLst>
            </p:cNvPr>
            <p:cNvSpPr/>
            <p:nvPr/>
          </p:nvSpPr>
          <p:spPr>
            <a:xfrm>
              <a:off x="3948053" y="2943457"/>
              <a:ext cx="2102995" cy="580292"/>
            </a:xfrm>
            <a:prstGeom prst="cloudCallout">
              <a:avLst>
                <a:gd name="adj1" fmla="val -32207"/>
                <a:gd name="adj2" fmla="val 921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1</a:t>
              </a:r>
              <a:r>
                <a:rPr lang="en-US" dirty="0"/>
                <a:t>$ delay</a:t>
              </a:r>
            </a:p>
          </p:txBody>
        </p:sp>
        <p:sp>
          <p:nvSpPr>
            <p:cNvPr id="9" name="Cloud Callout 8">
              <a:extLst>
                <a:ext uri="{FF2B5EF4-FFF2-40B4-BE49-F238E27FC236}">
                  <a16:creationId xmlns:a16="http://schemas.microsoft.com/office/drawing/2014/main" id="{A10FE414-DFD1-8A47-A87C-BC686AF161A9}"/>
                </a:ext>
              </a:extLst>
            </p:cNvPr>
            <p:cNvSpPr/>
            <p:nvPr/>
          </p:nvSpPr>
          <p:spPr>
            <a:xfrm>
              <a:off x="3948054" y="2943457"/>
              <a:ext cx="2102995" cy="580292"/>
            </a:xfrm>
            <a:prstGeom prst="cloudCallout">
              <a:avLst>
                <a:gd name="adj1" fmla="val 34269"/>
                <a:gd name="adj2" fmla="val 9972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$1 delay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A0B5CEB-6C30-4B41-A811-9B125F03A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00562" y="2971372"/>
              <a:ext cx="1279440" cy="76903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A05B1CC-9410-2B4F-8C41-1A4F9BE841B9}"/>
                </a:ext>
              </a:extLst>
            </p:cNvPr>
            <p:cNvSpPr txBox="1"/>
            <p:nvPr/>
          </p:nvSpPr>
          <p:spPr>
            <a:xfrm>
              <a:off x="8914882" y="3032723"/>
              <a:ext cx="1050800" cy="646331"/>
            </a:xfrm>
            <a:prstGeom prst="rect">
              <a:avLst/>
            </a:prstGeom>
            <a:solidFill>
              <a:schemeClr val="bg1">
                <a:alpha val="69000"/>
              </a:schemeClr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To: </a:t>
              </a:r>
              <a:r>
                <a:rPr lang="en-US" b="1" dirty="0"/>
                <a:t>turtle</a:t>
              </a:r>
            </a:p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$2 toll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632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A94CD-FC6A-9C4E-B513-E2AABF29B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MCT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FF6FB-BEFF-1A4E-B99A-EC5373948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MCT = the marginal delay that each agent will impose on all others</a:t>
            </a:r>
          </a:p>
          <a:p>
            <a:r>
              <a:rPr lang="en-US" dirty="0"/>
              <a:t>Requires exact knowledge of </a:t>
            </a:r>
          </a:p>
          <a:p>
            <a:pPr lvl="1"/>
            <a:r>
              <a:rPr lang="en-US" dirty="0"/>
              <a:t>Future demand </a:t>
            </a:r>
          </a:p>
          <a:p>
            <a:pPr lvl="1"/>
            <a:r>
              <a:rPr lang="en-US" dirty="0"/>
              <a:t>Roadway capacity conditions</a:t>
            </a:r>
          </a:p>
          <a:p>
            <a:pPr lvl="1"/>
            <a:r>
              <a:rPr lang="en-US" dirty="0"/>
              <a:t>Counterfactual knowledge about traffic conditions without each vehicle</a:t>
            </a:r>
          </a:p>
          <a:p>
            <a:r>
              <a:rPr lang="en-US" dirty="0"/>
              <a:t>Exact solution is infeasible in real-life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73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B4FC9-FEF0-9C41-A317-C317946D5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Approximating MCT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F5FA9-CEE2-DC4E-B9F1-D5C3B63FD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647176" cy="4351338"/>
          </a:xfrm>
        </p:spPr>
        <p:txBody>
          <a:bodyPr/>
          <a:lstStyle/>
          <a:p>
            <a:r>
              <a:rPr lang="en-US" dirty="0"/>
              <a:t>A recent line of work proposed feasible MCT approximations </a:t>
            </a:r>
          </a:p>
          <a:p>
            <a:pPr lvl="1"/>
            <a:r>
              <a:rPr lang="en-US" sz="2000" dirty="0"/>
              <a:t>[Sharon et al., 2017, Mirzaei et al., 2018, Hanna et al., 2019]</a:t>
            </a:r>
          </a:p>
          <a:p>
            <a:r>
              <a:rPr lang="en-US" b="1" dirty="0"/>
              <a:t>Known: </a:t>
            </a:r>
            <a:r>
              <a:rPr lang="en-US" dirty="0"/>
              <a:t>MCT leads to optimal flow</a:t>
            </a:r>
          </a:p>
          <a:p>
            <a:r>
              <a:rPr lang="en-US" dirty="0"/>
              <a:t>What guarantees can we give for ~MCT ?</a:t>
            </a:r>
          </a:p>
        </p:txBody>
      </p:sp>
      <p:pic>
        <p:nvPicPr>
          <p:cNvPr id="6146" name="Picture 2" descr="Image result for mayor">
            <a:extLst>
              <a:ext uri="{FF2B5EF4-FFF2-40B4-BE49-F238E27FC236}">
                <a16:creationId xmlns:a16="http://schemas.microsoft.com/office/drawing/2014/main" id="{29F36852-CF40-1F40-B306-9A8BA5206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240" y="2305936"/>
            <a:ext cx="2530782" cy="423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E1D0F6E9-D523-BB4F-BA2C-514CB3403C89}"/>
              </a:ext>
            </a:extLst>
          </p:cNvPr>
          <p:cNvSpPr/>
          <p:nvPr/>
        </p:nvSpPr>
        <p:spPr>
          <a:xfrm>
            <a:off x="5161788" y="5010472"/>
            <a:ext cx="4047340" cy="1572890"/>
          </a:xfrm>
          <a:prstGeom prst="wedgeRoundRectCallout">
            <a:avLst>
              <a:gd name="adj1" fmla="val 59645"/>
              <a:gd name="adj2" fmla="val -7327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Promise me that traffic congestion will never worsen</a:t>
            </a:r>
          </a:p>
        </p:txBody>
      </p:sp>
    </p:spTree>
    <p:extLst>
      <p:ext uri="{BB962C8B-B14F-4D97-AF65-F5344CB8AC3E}">
        <p14:creationId xmlns:p14="http://schemas.microsoft.com/office/powerpoint/2010/main" val="7169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go wrong?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6668278" cy="430168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𝑆𝑂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</m:oMath>
                </a14:m>
                <a:endParaRPr lang="en-US" b="0" i="1" dirty="0">
                  <a:latin typeface="Cambria Math" charset="0"/>
                </a:endParaRPr>
              </a:p>
              <a:p>
                <a:endParaRPr lang="en-US" b="0" i="1" dirty="0">
                  <a:latin typeface="Cambria Math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𝑈𝐸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</m:oMath>
                </a14:m>
                <a:endParaRPr lang="en-US" b="0" dirty="0">
                  <a:latin typeface="Cambria Math" charset="0"/>
                </a:endParaRPr>
              </a:p>
              <a:p>
                <a:endParaRPr lang="en-US" b="0" dirty="0">
                  <a:latin typeface="Cambria Math" charset="0"/>
                </a:endParaRPr>
              </a:p>
              <a:p>
                <a:r>
                  <a:rPr lang="en-US" dirty="0">
                    <a:latin typeface="Cambria Math" charset="0"/>
                  </a:rPr>
                  <a:t>Charging inaccurate MCT on link 1 (0.5 true MCT)</a:t>
                </a:r>
              </a:p>
              <a:p>
                <a:pPr lvl="1">
                  <a:buFont typeface="Wingdings" charset="2"/>
                  <a:buChar char="§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6668278" cy="4301681"/>
              </a:xfrm>
              <a:blipFill rotWithShape="0">
                <a:blip r:embed="rId2"/>
                <a:stretch>
                  <a:fillRect l="-2102" r="-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7319283" y="-134112"/>
            <a:ext cx="4572036" cy="7113640"/>
            <a:chOff x="514226" y="-10515"/>
            <a:chExt cx="4572036" cy="7113640"/>
          </a:xfrm>
        </p:grpSpPr>
        <p:sp>
          <p:nvSpPr>
            <p:cNvPr id="5" name="Arc 4">
              <a:extLst>
                <a:ext uri="{FF2B5EF4-FFF2-40B4-BE49-F238E27FC236}">
                  <a16:creationId xmlns:a16="http://schemas.microsoft.com/office/drawing/2014/main" id="{00513995-700F-9445-B8C5-F4E062C2ADE2}"/>
                </a:ext>
              </a:extLst>
            </p:cNvPr>
            <p:cNvSpPr/>
            <p:nvPr/>
          </p:nvSpPr>
          <p:spPr>
            <a:xfrm rot="18892415">
              <a:off x="514262" y="2531125"/>
              <a:ext cx="4572000" cy="4572000"/>
            </a:xfrm>
            <a:prstGeom prst="arc">
              <a:avLst>
                <a:gd name="adj1" fmla="val 16147549"/>
                <a:gd name="adj2" fmla="val 145460"/>
              </a:avLst>
            </a:prstGeom>
            <a:ln w="1238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Arc 5">
              <a:extLst>
                <a:ext uri="{FF2B5EF4-FFF2-40B4-BE49-F238E27FC236}">
                  <a16:creationId xmlns:a16="http://schemas.microsoft.com/office/drawing/2014/main" id="{A89864AC-C478-8A46-9686-D0C5A0F95DB5}"/>
                </a:ext>
              </a:extLst>
            </p:cNvPr>
            <p:cNvSpPr/>
            <p:nvPr/>
          </p:nvSpPr>
          <p:spPr>
            <a:xfrm rot="8082452">
              <a:off x="514226" y="-10515"/>
              <a:ext cx="4572000" cy="4572000"/>
            </a:xfrm>
            <a:prstGeom prst="arc">
              <a:avLst>
                <a:gd name="adj1" fmla="val 16158533"/>
                <a:gd name="adj2" fmla="val 51755"/>
              </a:avLst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28651E3-A0E8-AC4D-A8E0-CE0379E5E694}"/>
                </a:ext>
              </a:extLst>
            </p:cNvPr>
            <p:cNvSpPr/>
            <p:nvPr/>
          </p:nvSpPr>
          <p:spPr>
            <a:xfrm>
              <a:off x="603356" y="3164864"/>
              <a:ext cx="786581" cy="76691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/>
                <a:t>S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9267BAC-60EA-4E4C-9F9E-5976CAF1F320}"/>
                </a:ext>
              </a:extLst>
            </p:cNvPr>
            <p:cNvSpPr/>
            <p:nvPr/>
          </p:nvSpPr>
          <p:spPr>
            <a:xfrm>
              <a:off x="4153784" y="3164864"/>
              <a:ext cx="786581" cy="76691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/>
                <a:t>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2EAAC10-6CAC-8D40-81C6-C4603EAF417C}"/>
                    </a:ext>
                  </a:extLst>
                </p:cNvPr>
                <p:cNvSpPr txBox="1"/>
                <p:nvPr/>
              </p:nvSpPr>
              <p:spPr>
                <a:xfrm>
                  <a:off x="1006629" y="4948141"/>
                  <a:ext cx="3632533" cy="52322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charset="0"/>
                        </a:rPr>
                        <m:t>=</m:t>
                      </m:r>
                    </m:oMath>
                  </a14:m>
                  <a:r>
                    <a:rPr lang="en-US" sz="2800" dirty="0"/>
                    <a:t> fraction of the flow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E2EAAC10-6CAC-8D40-81C6-C4603EAF41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6629" y="4948141"/>
                  <a:ext cx="3632533" cy="52322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11364" r="-5863" b="-29545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55F4A8A-DA3A-F74C-BE4E-D074318AD102}"/>
                    </a:ext>
                  </a:extLst>
                </p:cNvPr>
                <p:cNvSpPr txBox="1"/>
                <p:nvPr/>
              </p:nvSpPr>
              <p:spPr>
                <a:xfrm>
                  <a:off x="2112457" y="2090819"/>
                  <a:ext cx="119661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D55F4A8A-DA3A-F74C-BE4E-D074318AD1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2457" y="2090819"/>
                  <a:ext cx="1196610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5102" r="-1531" b="-1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7C1456B-7D35-294C-B422-743852F2F6C6}"/>
                    </a:ext>
                  </a:extLst>
                </p:cNvPr>
                <p:cNvSpPr txBox="1"/>
                <p:nvPr/>
              </p:nvSpPr>
              <p:spPr>
                <a:xfrm>
                  <a:off x="2112457" y="4052107"/>
                  <a:ext cx="119661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07C1456B-7D35-294C-B422-743852F2F6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2457" y="4052107"/>
                  <a:ext cx="1196610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5102" r="-1531"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85826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go wrong?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𝑆𝑂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=0.5</m:t>
                    </m:r>
                  </m:oMath>
                </a14:m>
                <a:endParaRPr lang="en-US" b="0" i="1" dirty="0">
                  <a:latin typeface="Cambria Math" charset="0"/>
                </a:endParaRPr>
              </a:p>
              <a:p>
                <a:pPr lvl="1">
                  <a:buFont typeface="Wingdings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)+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)+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endParaRPr lang="en-US" b="0" i="1" dirty="0">
                  <a:latin typeface="Cambria Math" charset="0"/>
                </a:endParaRPr>
              </a:p>
              <a:p>
                <a:pPr lvl="1">
                  <a:buFont typeface="Wingdings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=0.5</m:t>
                    </m:r>
                  </m:oMath>
                </a14:m>
                <a:endParaRPr lang="en-US" b="0" i="1" dirty="0">
                  <a:latin typeface="Cambria Math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𝑈𝐸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=0.5</m:t>
                    </m:r>
                  </m:oMath>
                </a14:m>
                <a:endParaRPr lang="en-US" dirty="0"/>
              </a:p>
              <a:p>
                <a:pPr lvl="1">
                  <a:buFont typeface="Wingdings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)=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i="1" dirty="0">
                  <a:latin typeface="Cambria Math" charset="0"/>
                </a:endParaRPr>
              </a:p>
              <a:p>
                <a:pPr lvl="1">
                  <a:buFont typeface="Wingdings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=0.5</m:t>
                    </m:r>
                  </m:oMath>
                </a14:m>
                <a:endParaRPr lang="en-US" i="1" dirty="0">
                  <a:latin typeface="Cambria Math" charset="0"/>
                </a:endParaRPr>
              </a:p>
              <a:p>
                <a:pPr>
                  <a:buFont typeface="Arial" charset="0"/>
                  <a:buChar char="•"/>
                </a:pPr>
                <a:r>
                  <a:rPr lang="en-US" dirty="0">
                    <a:latin typeface="Cambria Math" charset="0"/>
                  </a:rPr>
                  <a:t>Charging inaccurate MCT on link 1</a:t>
                </a:r>
              </a:p>
              <a:p>
                <a:pPr lvl="1">
                  <a:buFont typeface="Wingdings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)+</m:t>
                    </m:r>
                    <m:r>
                      <a:rPr lang="en-US" b="0" i="1" smtClean="0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0.5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)+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endParaRPr lang="en-US" i="1" dirty="0">
                  <a:latin typeface="Cambria Math" charset="0"/>
                </a:endParaRPr>
              </a:p>
              <a:p>
                <a:pPr lvl="1">
                  <a:buFont typeface="Wingdings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1.5</m:t>
                        </m:r>
                        <m:r>
                          <a:rPr lang="en-US" i="1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  <m:r>
                          <a:rPr lang="en-US" i="1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  <a:p>
                <a:pPr lvl="1">
                  <a:buFont typeface="Wingdings" charset="2"/>
                  <a:buChar char="§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𝑒𝑟𝑟𝑜𝑟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7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7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m:rPr>
                        <m:nor/>
                      </m:rPr>
                      <a:rPr lang="en-US">
                        <a:latin typeface="Cambria Math" charset="0"/>
                      </a:rPr>
                      <m:t>0.</m:t>
                    </m:r>
                    <m:r>
                      <m:rPr>
                        <m:nor/>
                      </m:rPr>
                      <a:rPr lang="en-US" b="0" i="0" smtClean="0">
                        <a:latin typeface="Cambria Math" charset="0"/>
                      </a:rPr>
                      <m:t>51 &gt;</m:t>
                    </m:r>
                    <m:r>
                      <a:rPr lang="en-US" b="0" i="1" smtClean="0">
                        <a:latin typeface="Cambria Math" charset="0"/>
                      </a:rPr>
                      <m:t> </m:t>
                    </m:r>
                    <m:r>
                      <a:rPr lang="en-US" i="1">
                        <a:latin typeface="Cambria Math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𝑈𝐸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7319283" y="-134112"/>
            <a:ext cx="4572036" cy="7113640"/>
            <a:chOff x="514226" y="-10515"/>
            <a:chExt cx="4572036" cy="7113640"/>
          </a:xfrm>
        </p:grpSpPr>
        <p:sp>
          <p:nvSpPr>
            <p:cNvPr id="5" name="Arc 4">
              <a:extLst>
                <a:ext uri="{FF2B5EF4-FFF2-40B4-BE49-F238E27FC236}">
                  <a16:creationId xmlns:a16="http://schemas.microsoft.com/office/drawing/2014/main" id="{00513995-700F-9445-B8C5-F4E062C2ADE2}"/>
                </a:ext>
              </a:extLst>
            </p:cNvPr>
            <p:cNvSpPr/>
            <p:nvPr/>
          </p:nvSpPr>
          <p:spPr>
            <a:xfrm rot="18892415">
              <a:off x="514262" y="2531125"/>
              <a:ext cx="4572000" cy="4572000"/>
            </a:xfrm>
            <a:prstGeom prst="arc">
              <a:avLst>
                <a:gd name="adj1" fmla="val 16147549"/>
                <a:gd name="adj2" fmla="val 145460"/>
              </a:avLst>
            </a:prstGeom>
            <a:ln w="1238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Arc 5">
              <a:extLst>
                <a:ext uri="{FF2B5EF4-FFF2-40B4-BE49-F238E27FC236}">
                  <a16:creationId xmlns:a16="http://schemas.microsoft.com/office/drawing/2014/main" id="{A89864AC-C478-8A46-9686-D0C5A0F95DB5}"/>
                </a:ext>
              </a:extLst>
            </p:cNvPr>
            <p:cNvSpPr/>
            <p:nvPr/>
          </p:nvSpPr>
          <p:spPr>
            <a:xfrm rot="8082452">
              <a:off x="514226" y="-10515"/>
              <a:ext cx="4572000" cy="4572000"/>
            </a:xfrm>
            <a:prstGeom prst="arc">
              <a:avLst>
                <a:gd name="adj1" fmla="val 16158533"/>
                <a:gd name="adj2" fmla="val 51755"/>
              </a:avLst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28651E3-A0E8-AC4D-A8E0-CE0379E5E694}"/>
                </a:ext>
              </a:extLst>
            </p:cNvPr>
            <p:cNvSpPr/>
            <p:nvPr/>
          </p:nvSpPr>
          <p:spPr>
            <a:xfrm>
              <a:off x="603356" y="3164864"/>
              <a:ext cx="786581" cy="76691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/>
                <a:t>S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9267BAC-60EA-4E4C-9F9E-5976CAF1F320}"/>
                </a:ext>
              </a:extLst>
            </p:cNvPr>
            <p:cNvSpPr/>
            <p:nvPr/>
          </p:nvSpPr>
          <p:spPr>
            <a:xfrm>
              <a:off x="4153784" y="3164864"/>
              <a:ext cx="786581" cy="76691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/>
                <a:t>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2EAAC10-6CAC-8D40-81C6-C4603EAF417C}"/>
                    </a:ext>
                  </a:extLst>
                </p:cNvPr>
                <p:cNvSpPr txBox="1"/>
                <p:nvPr/>
              </p:nvSpPr>
              <p:spPr>
                <a:xfrm>
                  <a:off x="1006629" y="4948141"/>
                  <a:ext cx="3770714" cy="52322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charset="0"/>
                        </a:rPr>
                        <m:t>=</m:t>
                      </m:r>
                    </m:oMath>
                  </a14:m>
                  <a:r>
                    <a:rPr lang="en-US" sz="2800" dirty="0"/>
                    <a:t> fraction of the flow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E2EAAC10-6CAC-8D40-81C6-C4603EAF41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6629" y="4948141"/>
                  <a:ext cx="3770714" cy="52322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10227" r="-1932" b="-29545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55F4A8A-DA3A-F74C-BE4E-D074318AD102}"/>
                    </a:ext>
                  </a:extLst>
                </p:cNvPr>
                <p:cNvSpPr txBox="1"/>
                <p:nvPr/>
              </p:nvSpPr>
              <p:spPr>
                <a:xfrm>
                  <a:off x="2112457" y="2090819"/>
                  <a:ext cx="119661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D55F4A8A-DA3A-F74C-BE4E-D074318AD1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2457" y="2090819"/>
                  <a:ext cx="1196610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5102" r="-1531" b="-1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7C1456B-7D35-294C-B422-743852F2F6C6}"/>
                    </a:ext>
                  </a:extLst>
                </p:cNvPr>
                <p:cNvSpPr txBox="1"/>
                <p:nvPr/>
              </p:nvSpPr>
              <p:spPr>
                <a:xfrm>
                  <a:off x="2112457" y="4052107"/>
                  <a:ext cx="119661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07C1456B-7D35-294C-B422-743852F2F6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2457" y="4052107"/>
                  <a:ext cx="1196610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5102" r="-1531"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44346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AMU Palette">
      <a:dk1>
        <a:srgbClr val="332C2C"/>
      </a:dk1>
      <a:lt1>
        <a:sysClr val="window" lastClr="FFFFFF"/>
      </a:lt1>
      <a:dk2>
        <a:srgbClr val="565252"/>
      </a:dk2>
      <a:lt2>
        <a:srgbClr val="D9D9D9"/>
      </a:lt2>
      <a:accent1>
        <a:srgbClr val="500000"/>
      </a:accent1>
      <a:accent2>
        <a:srgbClr val="1D3362"/>
      </a:accent2>
      <a:accent3>
        <a:srgbClr val="FFFFFF"/>
      </a:accent3>
      <a:accent4>
        <a:srgbClr val="D0D0D0"/>
      </a:accent4>
      <a:accent5>
        <a:srgbClr val="444040"/>
      </a:accent5>
      <a:accent6>
        <a:srgbClr val="000000"/>
      </a:accent6>
      <a:hlink>
        <a:srgbClr val="500000"/>
      </a:hlink>
      <a:folHlink>
        <a:srgbClr val="B0AFA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25549</TotalTime>
  <Words>1944</Words>
  <Application>Microsoft Macintosh PowerPoint</Application>
  <PresentationFormat>Widescreen</PresentationFormat>
  <Paragraphs>253</Paragraphs>
  <Slides>33</Slides>
  <Notes>1</Notes>
  <HiddenSlides>9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Cambria Math</vt:lpstr>
      <vt:lpstr>Georgia</vt:lpstr>
      <vt:lpstr>Trebuchet MS</vt:lpstr>
      <vt:lpstr>Tungsten Medium</vt:lpstr>
      <vt:lpstr>Wingdings</vt:lpstr>
      <vt:lpstr>Office Theme</vt:lpstr>
      <vt:lpstr>Marginal Cost Pricing with a Fixed Error Factor in Traffic Networks</vt:lpstr>
      <vt:lpstr>PowerPoint Presentation</vt:lpstr>
      <vt:lpstr>Overview </vt:lpstr>
      <vt:lpstr>Background</vt:lpstr>
      <vt:lpstr>Marginal-cost tolls</vt:lpstr>
      <vt:lpstr>Computing MCT</vt:lpstr>
      <vt:lpstr>Approximating MCT</vt:lpstr>
      <vt:lpstr>What can go wrong?</vt:lpstr>
      <vt:lpstr>What can go wrong?</vt:lpstr>
      <vt:lpstr>~MCT</vt:lpstr>
      <vt:lpstr>Generalized cost UE (GUE)</vt:lpstr>
      <vt:lpstr>GUE as a convex program</vt:lpstr>
      <vt:lpstr>Existence of GUE flow</vt:lpstr>
      <vt:lpstr>Existence of GUE flow</vt:lpstr>
      <vt:lpstr>Attributes of a GUE</vt:lpstr>
      <vt:lpstr>Error in MCT</vt:lpstr>
      <vt:lpstr>Error in MCT</vt:lpstr>
      <vt:lpstr>I’ll convince you</vt:lpstr>
      <vt:lpstr>Smaller error is better</vt:lpstr>
      <vt:lpstr>Smaller error is better</vt:lpstr>
      <vt:lpstr>The paper proves:</vt:lpstr>
      <vt:lpstr>As a result:</vt:lpstr>
      <vt:lpstr>Our theory is backed empirically</vt:lpstr>
      <vt:lpstr>Conclusions:</vt:lpstr>
      <vt:lpstr>Appendix </vt:lpstr>
      <vt:lpstr>Non-uniform error?</vt:lpstr>
      <vt:lpstr>What can go wrong?</vt:lpstr>
      <vt:lpstr>Existence of GUE flow</vt:lpstr>
      <vt:lpstr>Existence of GUE flow</vt:lpstr>
      <vt:lpstr>Error in MCT</vt:lpstr>
      <vt:lpstr>I’ll convince you</vt:lpstr>
      <vt:lpstr>Smaller error is better</vt:lpstr>
      <vt:lpstr>Smaller error is better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</dc:creator>
  <cp:lastModifiedBy>Guni Sharon</cp:lastModifiedBy>
  <cp:revision>728</cp:revision>
  <cp:lastPrinted>2018-10-24T14:36:51Z</cp:lastPrinted>
  <dcterms:created xsi:type="dcterms:W3CDTF">2013-01-30T18:40:09Z</dcterms:created>
  <dcterms:modified xsi:type="dcterms:W3CDTF">2019-05-17T19:35:39Z</dcterms:modified>
</cp:coreProperties>
</file>