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5143500" cx="9144000"/>
  <p:notesSz cx="6858000" cy="9144000"/>
  <p:embeddedFontLst>
    <p:embeddedFont>
      <p:font typeface="Arial Black"/>
      <p:regular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ArialBlack-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b7f3d56b02_9_26:notes"/>
          <p:cNvSpPr/>
          <p:nvPr>
            <p:ph idx="2" type="sldImg"/>
          </p:nvPr>
        </p:nvSpPr>
        <p:spPr>
          <a:xfrm>
            <a:off x="327025" y="687321"/>
            <a:ext cx="6203950" cy="3427251"/>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0" name="Google Shape;60;gb7f3d56b02_9_26:notes"/>
          <p:cNvSpPr txBox="1"/>
          <p:nvPr>
            <p:ph idx="1" type="body"/>
          </p:nvPr>
        </p:nvSpPr>
        <p:spPr>
          <a:xfrm>
            <a:off x="685800" y="4343406"/>
            <a:ext cx="5486400" cy="4114805"/>
          </a:xfrm>
          <a:prstGeom prst="rect">
            <a:avLst/>
          </a:prstGeom>
          <a:noFill/>
          <a:ln>
            <a:noFill/>
          </a:ln>
        </p:spPr>
        <p:txBody>
          <a:bodyPr anchorCtr="0" anchor="t" bIns="45650" lIns="91325" spcFirstLastPara="1" rIns="91325" wrap="square" tIns="45650">
            <a:noAutofit/>
          </a:bodyPr>
          <a:lstStyle/>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Hi and thank you for the introduction, before I present our work I would like to say that we are very </a:t>
            </a:r>
            <a:r>
              <a:rPr lang="en" sz="1200">
                <a:solidFill>
                  <a:schemeClr val="dk1"/>
                </a:solidFill>
                <a:latin typeface="Calibri"/>
                <a:ea typeface="Calibri"/>
                <a:cs typeface="Calibri"/>
                <a:sym typeface="Calibri"/>
              </a:rPr>
              <a:t>excited</a:t>
            </a:r>
            <a:r>
              <a:rPr lang="en" sz="1200">
                <a:solidFill>
                  <a:schemeClr val="dk1"/>
                </a:solidFill>
                <a:latin typeface="Calibri"/>
                <a:ea typeface="Calibri"/>
                <a:cs typeface="Calibri"/>
                <a:sym typeface="Calibri"/>
              </a:rPr>
              <a:t> about this collaboration, as Berkley’s Flow project has been the inspiration and the foundation for our research. And I would like to thank Daniel Urieli and GM for their support. This work on MULTI-AGENT DRIVING POLICY FOR CONGESTION REDUCTION IN A LARGE-SCALE SCENARIO has been partly presented in the NeurIPS workshop on ML4AD, and has been accepted for publication in AAMAS 2021.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61" name="Google Shape;61;gb7f3d56b02_9_26: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b7f3d56b02_9_118:notes"/>
          <p:cNvSpPr/>
          <p:nvPr>
            <p:ph idx="2" type="sldImg"/>
          </p:nvPr>
        </p:nvSpPr>
        <p:spPr>
          <a:xfrm>
            <a:off x="327025" y="687321"/>
            <a:ext cx="6203950" cy="3427251"/>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4" name="Google Shape;154;gb7f3d56b02_9_118:notes"/>
          <p:cNvSpPr txBox="1"/>
          <p:nvPr>
            <p:ph idx="1" type="body"/>
          </p:nvPr>
        </p:nvSpPr>
        <p:spPr>
          <a:xfrm>
            <a:off x="685800" y="4343406"/>
            <a:ext cx="5486400" cy="4114805"/>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sz="2800"/>
          </a:p>
        </p:txBody>
      </p:sp>
      <p:sp>
        <p:nvSpPr>
          <p:cNvPr id="155" name="Google Shape;155;gb7f3d56b02_9_118: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b88895b3fb_11_41:notes"/>
          <p:cNvSpPr/>
          <p:nvPr>
            <p:ph idx="2" type="sldImg"/>
          </p:nvPr>
        </p:nvSpPr>
        <p:spPr>
          <a:xfrm>
            <a:off x="327025" y="687321"/>
            <a:ext cx="6204000" cy="3427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1" name="Google Shape;161;gb88895b3fb_11_41:notes"/>
          <p:cNvSpPr txBox="1"/>
          <p:nvPr>
            <p:ph idx="1" type="body"/>
          </p:nvPr>
        </p:nvSpPr>
        <p:spPr>
          <a:xfrm>
            <a:off x="685800" y="4343406"/>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sz="2800"/>
          </a:p>
        </p:txBody>
      </p:sp>
      <p:sp>
        <p:nvSpPr>
          <p:cNvPr id="162" name="Google Shape;162;gb88895b3fb_11_41: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c8e7749b52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c8e7749b52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b88895b3fb_9_49:notes"/>
          <p:cNvSpPr/>
          <p:nvPr>
            <p:ph idx="2" type="sldImg"/>
          </p:nvPr>
        </p:nvSpPr>
        <p:spPr>
          <a:xfrm>
            <a:off x="327025" y="687321"/>
            <a:ext cx="6204000" cy="3427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3" name="Google Shape;183;gb88895b3fb_9_49:notes"/>
          <p:cNvSpPr txBox="1"/>
          <p:nvPr>
            <p:ph idx="1" type="body"/>
          </p:nvPr>
        </p:nvSpPr>
        <p:spPr>
          <a:xfrm>
            <a:off x="685800" y="4343406"/>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sz="2800"/>
          </a:p>
        </p:txBody>
      </p:sp>
      <p:sp>
        <p:nvSpPr>
          <p:cNvPr id="184" name="Google Shape;184;gb88895b3fb_9_49: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b88895b3fb_9_33:notes"/>
          <p:cNvSpPr/>
          <p:nvPr>
            <p:ph idx="2" type="sldImg"/>
          </p:nvPr>
        </p:nvSpPr>
        <p:spPr>
          <a:xfrm>
            <a:off x="327025" y="687321"/>
            <a:ext cx="6204000" cy="3427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5" name="Google Shape;195;gb88895b3fb_9_33:notes"/>
          <p:cNvSpPr txBox="1"/>
          <p:nvPr>
            <p:ph idx="1" type="body"/>
          </p:nvPr>
        </p:nvSpPr>
        <p:spPr>
          <a:xfrm>
            <a:off x="685800" y="4343406"/>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sz="2800"/>
          </a:p>
        </p:txBody>
      </p:sp>
      <p:sp>
        <p:nvSpPr>
          <p:cNvPr id="196" name="Google Shape;196;gb88895b3fb_9_33: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b7f3d56b02_9_106:notes"/>
          <p:cNvSpPr/>
          <p:nvPr>
            <p:ph idx="2" type="sldImg"/>
          </p:nvPr>
        </p:nvSpPr>
        <p:spPr>
          <a:xfrm>
            <a:off x="327025" y="687321"/>
            <a:ext cx="6203950" cy="3427251"/>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8" name="Google Shape;208;gb7f3d56b02_9_106:notes"/>
          <p:cNvSpPr txBox="1"/>
          <p:nvPr>
            <p:ph idx="1" type="body"/>
          </p:nvPr>
        </p:nvSpPr>
        <p:spPr>
          <a:xfrm>
            <a:off x="685800" y="4343406"/>
            <a:ext cx="5486400" cy="4114805"/>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sz="2800"/>
          </a:p>
        </p:txBody>
      </p:sp>
      <p:sp>
        <p:nvSpPr>
          <p:cNvPr id="209" name="Google Shape;209;gb7f3d56b02_9_106: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b88895b3fb_11_58:notes"/>
          <p:cNvSpPr/>
          <p:nvPr>
            <p:ph idx="2" type="sldImg"/>
          </p:nvPr>
        </p:nvSpPr>
        <p:spPr>
          <a:xfrm>
            <a:off x="327025" y="687321"/>
            <a:ext cx="6204000" cy="3427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2" name="Google Shape;222;gb88895b3fb_11_58:notes"/>
          <p:cNvSpPr txBox="1"/>
          <p:nvPr>
            <p:ph idx="1" type="body"/>
          </p:nvPr>
        </p:nvSpPr>
        <p:spPr>
          <a:xfrm>
            <a:off x="685800" y="4343406"/>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sz="2800"/>
          </a:p>
        </p:txBody>
      </p:sp>
      <p:sp>
        <p:nvSpPr>
          <p:cNvPr id="223" name="Google Shape;223;gb88895b3fb_11_58: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b8a477937e_0_3:notes"/>
          <p:cNvSpPr/>
          <p:nvPr>
            <p:ph idx="2" type="sldImg"/>
          </p:nvPr>
        </p:nvSpPr>
        <p:spPr>
          <a:xfrm>
            <a:off x="327025" y="687321"/>
            <a:ext cx="6204000" cy="3427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1" name="Google Shape;231;gb8a477937e_0_3:notes"/>
          <p:cNvSpPr txBox="1"/>
          <p:nvPr>
            <p:ph idx="1" type="body"/>
          </p:nvPr>
        </p:nvSpPr>
        <p:spPr>
          <a:xfrm>
            <a:off x="685800" y="4343406"/>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sz="2800"/>
          </a:p>
        </p:txBody>
      </p:sp>
      <p:sp>
        <p:nvSpPr>
          <p:cNvPr id="232" name="Google Shape;232;gb8a477937e_0_3: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b88895b3fb_11_84:notes"/>
          <p:cNvSpPr/>
          <p:nvPr>
            <p:ph idx="2" type="sldImg"/>
          </p:nvPr>
        </p:nvSpPr>
        <p:spPr>
          <a:xfrm>
            <a:off x="327025" y="687321"/>
            <a:ext cx="6204000" cy="3427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0" name="Google Shape;240;gb88895b3fb_11_84:notes"/>
          <p:cNvSpPr txBox="1"/>
          <p:nvPr>
            <p:ph idx="1" type="body"/>
          </p:nvPr>
        </p:nvSpPr>
        <p:spPr>
          <a:xfrm>
            <a:off x="685800" y="4343406"/>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sz="2800"/>
          </a:p>
        </p:txBody>
      </p:sp>
      <p:sp>
        <p:nvSpPr>
          <p:cNvPr id="241" name="Google Shape;241;gb88895b3fb_11_84: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c8e7749b52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c8e7749b52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8e7749b5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8e7749b5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b88895b3fb_9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b88895b3fb_9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b7f3d56b02_9_126:notes"/>
          <p:cNvSpPr/>
          <p:nvPr>
            <p:ph idx="2" type="sldImg"/>
          </p:nvPr>
        </p:nvSpPr>
        <p:spPr>
          <a:xfrm>
            <a:off x="327025" y="687321"/>
            <a:ext cx="6203950" cy="3427251"/>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7" name="Google Shape;267;gb7f3d56b02_9_126:notes"/>
          <p:cNvSpPr txBox="1"/>
          <p:nvPr>
            <p:ph idx="1" type="body"/>
          </p:nvPr>
        </p:nvSpPr>
        <p:spPr>
          <a:xfrm>
            <a:off x="685800" y="4343406"/>
            <a:ext cx="5486400" cy="4114805"/>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sz="2800"/>
          </a:p>
        </p:txBody>
      </p:sp>
      <p:sp>
        <p:nvSpPr>
          <p:cNvPr id="268" name="Google Shape;268;gb7f3d56b02_9_126: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b7f3d56b02_9_136:notes"/>
          <p:cNvSpPr/>
          <p:nvPr>
            <p:ph idx="2" type="sldImg"/>
          </p:nvPr>
        </p:nvSpPr>
        <p:spPr>
          <a:xfrm>
            <a:off x="327025" y="687321"/>
            <a:ext cx="6203950" cy="3427251"/>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0" name="Google Shape;280;gb7f3d56b02_9_136:notes"/>
          <p:cNvSpPr txBox="1"/>
          <p:nvPr>
            <p:ph idx="1" type="body"/>
          </p:nvPr>
        </p:nvSpPr>
        <p:spPr>
          <a:xfrm>
            <a:off x="685800" y="4343406"/>
            <a:ext cx="5486400" cy="4114805"/>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sz="2800"/>
          </a:p>
        </p:txBody>
      </p:sp>
      <p:sp>
        <p:nvSpPr>
          <p:cNvPr id="281" name="Google Shape;281;gb7f3d56b02_9_136: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b88895b3fb_11_17:notes"/>
          <p:cNvSpPr/>
          <p:nvPr>
            <p:ph idx="2" type="sldImg"/>
          </p:nvPr>
        </p:nvSpPr>
        <p:spPr>
          <a:xfrm>
            <a:off x="327025" y="687321"/>
            <a:ext cx="6204000" cy="3427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3" name="Google Shape;293;gb88895b3fb_11_17:notes"/>
          <p:cNvSpPr txBox="1"/>
          <p:nvPr>
            <p:ph idx="1" type="body"/>
          </p:nvPr>
        </p:nvSpPr>
        <p:spPr>
          <a:xfrm>
            <a:off x="685800" y="4343406"/>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sz="2800"/>
          </a:p>
        </p:txBody>
      </p:sp>
      <p:sp>
        <p:nvSpPr>
          <p:cNvPr id="294" name="Google Shape;294;gb88895b3fb_11_17: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c8e7749b52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c8e7749b52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b7f514064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b7f514064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b7f514064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b7f514064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b7f514064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b7f514064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c8e7749b52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c8e7749b52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c8e7749b52_1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c8e7749b52_1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c8e7749b5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c8e7749b5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c8e7749b52_1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c8e7749b52_1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c8e7749b52_1_74:notes"/>
          <p:cNvSpPr/>
          <p:nvPr>
            <p:ph idx="2" type="sldImg"/>
          </p:nvPr>
        </p:nvSpPr>
        <p:spPr>
          <a:xfrm>
            <a:off x="327025" y="687321"/>
            <a:ext cx="6204000" cy="3427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3" name="Google Shape;443;gc8e7749b52_1_74:notes"/>
          <p:cNvSpPr txBox="1"/>
          <p:nvPr>
            <p:ph idx="1" type="body"/>
          </p:nvPr>
        </p:nvSpPr>
        <p:spPr>
          <a:xfrm>
            <a:off x="685800" y="4343406"/>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sz="2800"/>
          </a:p>
        </p:txBody>
      </p:sp>
      <p:sp>
        <p:nvSpPr>
          <p:cNvPr id="444" name="Google Shape;444;gc8e7749b52_1_74: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b7f514064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b7f514064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c8e7749b52_1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c8e7749b52_1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b7f514064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b7f514064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b7f514064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b7f514064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b7f514064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b7f514064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b7f514064b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b7f514064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c8e7749b52_1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c8e7749b52_1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b7f514064b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b7f514064b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b88895b3fb_3_26:notes"/>
          <p:cNvSpPr/>
          <p:nvPr>
            <p:ph idx="2" type="sldImg"/>
          </p:nvPr>
        </p:nvSpPr>
        <p:spPr>
          <a:xfrm>
            <a:off x="327025" y="687321"/>
            <a:ext cx="6203950" cy="3427251"/>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7" name="Google Shape;87;gb88895b3fb_3_26:notes"/>
          <p:cNvSpPr txBox="1"/>
          <p:nvPr>
            <p:ph idx="1" type="body"/>
          </p:nvPr>
        </p:nvSpPr>
        <p:spPr>
          <a:xfrm>
            <a:off x="685800" y="4343406"/>
            <a:ext cx="5486400" cy="4114805"/>
          </a:xfrm>
          <a:prstGeom prst="rect">
            <a:avLst/>
          </a:prstGeom>
          <a:noFill/>
          <a:ln>
            <a:noFill/>
          </a:ln>
        </p:spPr>
        <p:txBody>
          <a:bodyPr anchorCtr="0" anchor="t" bIns="45650" lIns="91325" spcFirstLastPara="1" rIns="91325" wrap="square" tIns="45650">
            <a:noAutofit/>
          </a:bodyPr>
          <a:lstStyle/>
          <a:p>
            <a:pPr indent="0" lvl="0" marL="0" rtl="0" algn="l">
              <a:lnSpc>
                <a:spcPct val="115000"/>
              </a:lnSpc>
              <a:spcBef>
                <a:spcPts val="1000"/>
              </a:spcBef>
              <a:spcAft>
                <a:spcPts val="0"/>
              </a:spcAft>
              <a:buClr>
                <a:schemeClr val="dk1"/>
              </a:buClr>
              <a:buSzPts val="1100"/>
              <a:buFont typeface="Arial"/>
              <a:buNone/>
            </a:pPr>
            <a:r>
              <a:rPr lang="en">
                <a:solidFill>
                  <a:schemeClr val="dk1"/>
                </a:solidFill>
                <a:latin typeface="Calibri"/>
                <a:ea typeface="Calibri"/>
                <a:cs typeface="Calibri"/>
                <a:sym typeface="Calibri"/>
              </a:rPr>
              <a:t>The goal of this project is to scale driving policies from simple merge to more complex realistic scenarios (specifically i696) In this talk I’ll present some of the challenges that we faced when scaing, and how we solved them , with the intention of raising pointers for later discussions with your team.</a:t>
            </a:r>
            <a:endParaRPr>
              <a:solidFill>
                <a:schemeClr val="dk1"/>
              </a:solidFill>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rPr lang="en">
                <a:solidFill>
                  <a:schemeClr val="dk1"/>
                </a:solidFill>
                <a:latin typeface="Calibri"/>
                <a:ea typeface="Calibri"/>
                <a:cs typeface="Calibri"/>
                <a:sym typeface="Calibri"/>
              </a:rPr>
              <a:t>We have our sights on the a fully realistic scenario, but as a first step we start with a subset of the entire i696 network, which resembles a simple merge only enlarged by a roughly a factor of 10. </a:t>
            </a:r>
            <a:endParaRPr>
              <a:solidFill>
                <a:schemeClr val="dk1"/>
              </a:solidFill>
              <a:latin typeface="Calibri"/>
              <a:ea typeface="Calibri"/>
              <a:cs typeface="Calibri"/>
              <a:sym typeface="Calibri"/>
            </a:endParaRPr>
          </a:p>
          <a:p>
            <a:pPr indent="0" lvl="0" marL="0" rtl="0" algn="l">
              <a:spcBef>
                <a:spcPts val="840"/>
              </a:spcBef>
              <a:spcAft>
                <a:spcPts val="0"/>
              </a:spcAft>
              <a:buNone/>
            </a:pPr>
            <a:r>
              <a:t/>
            </a:r>
            <a:endParaRPr/>
          </a:p>
        </p:txBody>
      </p:sp>
      <p:sp>
        <p:nvSpPr>
          <p:cNvPr id="88" name="Google Shape;88;gb88895b3fb_3_26: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c8e7749b52_1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c8e7749b52_1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b7f514064b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b7f514064b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b7f514064b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b7f514064b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c8e7749b52_0_114:notes"/>
          <p:cNvSpPr/>
          <p:nvPr>
            <p:ph idx="2" type="sldImg"/>
          </p:nvPr>
        </p:nvSpPr>
        <p:spPr>
          <a:xfrm>
            <a:off x="327025" y="687321"/>
            <a:ext cx="6204000" cy="3427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74" name="Google Shape;574;gc8e7749b52_0_114:notes"/>
          <p:cNvSpPr txBox="1"/>
          <p:nvPr>
            <p:ph idx="1" type="body"/>
          </p:nvPr>
        </p:nvSpPr>
        <p:spPr>
          <a:xfrm>
            <a:off x="685800" y="4343406"/>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Hi and thank you for the introduction, before I present our work I would like to say that we are very excited about this collaboration, as Berkley’s Flow project has been the inspiration and the foundation for our research. And I would like to thank Daniel Urieli and GM for their support. This work on MULTI-AGENT DRIVING POLICY FOR CONGESTION REDUCTION IN A LARGE-SCALE SCENARIO has been partly presented in the NeurIPS workshop on ML4AD, and has been accepted for publication in AAMAS 2021.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575" name="Google Shape;575;gc8e7749b52_0_114: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b7f3d56b02_14_6:notes"/>
          <p:cNvSpPr/>
          <p:nvPr>
            <p:ph idx="2" type="sldImg"/>
          </p:nvPr>
        </p:nvSpPr>
        <p:spPr>
          <a:xfrm>
            <a:off x="327025" y="687321"/>
            <a:ext cx="6204000" cy="3427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0" name="Google Shape;100;gb7f3d56b02_14_6:notes"/>
          <p:cNvSpPr txBox="1"/>
          <p:nvPr>
            <p:ph idx="1" type="body"/>
          </p:nvPr>
        </p:nvSpPr>
        <p:spPr>
          <a:xfrm>
            <a:off x="685800" y="4343406"/>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rPr lang="en"/>
              <a:t>We are still making some simplifying assumptions such as: </a:t>
            </a:r>
            <a:endParaRPr/>
          </a:p>
          <a:p>
            <a:pPr indent="0" lvl="0" marL="0" rtl="0" algn="l">
              <a:spcBef>
                <a:spcPts val="840"/>
              </a:spcBef>
              <a:spcAft>
                <a:spcPts val="0"/>
              </a:spcAft>
              <a:buNone/>
            </a:pPr>
            <a:r>
              <a:rPr lang="en"/>
              <a:t>Homogenic human driving behavior according to the IDM controller</a:t>
            </a:r>
            <a:endParaRPr/>
          </a:p>
          <a:p>
            <a:pPr indent="0" lvl="0" marL="0" rtl="0" algn="l">
              <a:spcBef>
                <a:spcPts val="840"/>
              </a:spcBef>
              <a:spcAft>
                <a:spcPts val="0"/>
              </a:spcAft>
              <a:buNone/>
            </a:pPr>
            <a:r>
              <a:rPr lang="en"/>
              <a:t>Uniform vehicle inflows</a:t>
            </a:r>
            <a:endParaRPr/>
          </a:p>
          <a:p>
            <a:pPr indent="0" lvl="0" marL="0" rtl="0" algn="l">
              <a:spcBef>
                <a:spcPts val="840"/>
              </a:spcBef>
              <a:spcAft>
                <a:spcPts val="0"/>
              </a:spcAft>
              <a:buNone/>
            </a:pPr>
            <a:r>
              <a:rPr lang="en"/>
              <a:t>Fixed percentage of Avs 10%</a:t>
            </a:r>
            <a:endParaRPr/>
          </a:p>
          <a:p>
            <a:pPr indent="0" lvl="0" marL="0" rtl="0" algn="l">
              <a:spcBef>
                <a:spcPts val="840"/>
              </a:spcBef>
              <a:spcAft>
                <a:spcPts val="0"/>
              </a:spcAft>
              <a:buNone/>
            </a:pPr>
            <a:r>
              <a:rPr lang="en"/>
              <a:t>Uniform AV distribution (1 – in 10) </a:t>
            </a:r>
            <a:endParaRPr/>
          </a:p>
          <a:p>
            <a:pPr indent="0" lvl="0" marL="0" rtl="0" algn="l">
              <a:spcBef>
                <a:spcPts val="840"/>
              </a:spcBef>
              <a:spcAft>
                <a:spcPts val="0"/>
              </a:spcAft>
              <a:buNone/>
            </a:pPr>
            <a:r>
              <a:rPr lang="en"/>
              <a:t>We are currently working towards relaxing these assumptions.</a:t>
            </a:r>
            <a:endParaRPr/>
          </a:p>
          <a:p>
            <a:pPr indent="0" lvl="0" marL="0" rtl="0" algn="l">
              <a:spcBef>
                <a:spcPts val="840"/>
              </a:spcBef>
              <a:spcAft>
                <a:spcPts val="0"/>
              </a:spcAft>
              <a:buNone/>
            </a:pPr>
            <a:r>
              <a:rPr lang="en"/>
              <a:t>But even with these simplifyning assumptions there are many challenges to overcome that arise from the length of the network</a:t>
            </a:r>
            <a:endParaRPr/>
          </a:p>
          <a:p>
            <a:pPr indent="0" lvl="0" marL="0" rtl="0" algn="l">
              <a:spcBef>
                <a:spcPts val="840"/>
              </a:spcBef>
              <a:spcAft>
                <a:spcPts val="0"/>
              </a:spcAft>
              <a:buNone/>
            </a:pPr>
            <a:r>
              <a:t/>
            </a:r>
            <a:endParaRPr/>
          </a:p>
        </p:txBody>
      </p:sp>
      <p:sp>
        <p:nvSpPr>
          <p:cNvPr id="101" name="Google Shape;101;gb7f3d56b02_14_6: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b88895b3fb_3_35:notes"/>
          <p:cNvSpPr/>
          <p:nvPr>
            <p:ph idx="2" type="sldImg"/>
          </p:nvPr>
        </p:nvSpPr>
        <p:spPr>
          <a:xfrm>
            <a:off x="327025" y="687321"/>
            <a:ext cx="6203950" cy="3427251"/>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9" name="Google Shape;109;gb88895b3fb_3_35:notes"/>
          <p:cNvSpPr txBox="1"/>
          <p:nvPr>
            <p:ph idx="1" type="body"/>
          </p:nvPr>
        </p:nvSpPr>
        <p:spPr>
          <a:xfrm>
            <a:off x="685800" y="4343406"/>
            <a:ext cx="5486400" cy="4114805"/>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rPr lang="en"/>
              <a:t>In large open networks there are more vehicles in the network which means that </a:t>
            </a:r>
            <a:endParaRPr/>
          </a:p>
          <a:p>
            <a:pPr indent="-406400" lvl="0" marL="514350" rtl="0" algn="l">
              <a:spcBef>
                <a:spcPts val="840"/>
              </a:spcBef>
              <a:spcAft>
                <a:spcPts val="0"/>
              </a:spcAft>
              <a:buClr>
                <a:schemeClr val="dk1"/>
              </a:buClr>
              <a:buSzPts val="1100"/>
              <a:buFont typeface="Calibri"/>
              <a:buAutoNum type="arabicPeriod"/>
            </a:pPr>
            <a:r>
              <a:rPr lang="en"/>
              <a:t>the state and action space increase exponentially</a:t>
            </a:r>
            <a:endParaRPr/>
          </a:p>
          <a:p>
            <a:pPr indent="-406400" lvl="0" marL="514350" marR="0" rtl="0" algn="l">
              <a:lnSpc>
                <a:spcPct val="100000"/>
              </a:lnSpc>
              <a:spcBef>
                <a:spcPts val="840"/>
              </a:spcBef>
              <a:spcAft>
                <a:spcPts val="0"/>
              </a:spcAft>
              <a:buClr>
                <a:srgbClr val="3F3F3F"/>
              </a:buClr>
              <a:buSzPts val="1100"/>
              <a:buFont typeface="Arial"/>
              <a:buAutoNum type="arabicPeriod"/>
            </a:pPr>
            <a:r>
              <a:rPr lang="en">
                <a:solidFill>
                  <a:srgbClr val="3F3F3F"/>
                </a:solidFill>
                <a:latin typeface="Arial"/>
                <a:ea typeface="Arial"/>
                <a:cs typeface="Arial"/>
                <a:sym typeface="Arial"/>
              </a:rPr>
              <a:t>Any individual action has a much smaller effect on the entire system</a:t>
            </a:r>
            <a:endParaRPr/>
          </a:p>
          <a:p>
            <a:pPr indent="-406400" lvl="0" marL="514350" marR="0" rtl="0" algn="l">
              <a:lnSpc>
                <a:spcPct val="100000"/>
              </a:lnSpc>
              <a:spcBef>
                <a:spcPts val="840"/>
              </a:spcBef>
              <a:spcAft>
                <a:spcPts val="0"/>
              </a:spcAft>
              <a:buClr>
                <a:srgbClr val="3F3F3F"/>
              </a:buClr>
              <a:buSzPts val="1100"/>
              <a:buFont typeface="Arial"/>
              <a:buAutoNum type="arabicPeriod"/>
            </a:pPr>
            <a:r>
              <a:rPr lang="en">
                <a:solidFill>
                  <a:srgbClr val="3F3F3F"/>
                </a:solidFill>
                <a:latin typeface="Arial"/>
                <a:ea typeface="Arial"/>
                <a:cs typeface="Arial"/>
                <a:sym typeface="Arial"/>
              </a:rPr>
              <a:t>Much more delayed and noisy reward – which makes it much harder to assign credit </a:t>
            </a:r>
            <a:endParaRPr/>
          </a:p>
          <a:p>
            <a:pPr indent="-406400" lvl="0" marL="514350" marR="0" rtl="0" algn="l">
              <a:lnSpc>
                <a:spcPct val="100000"/>
              </a:lnSpc>
              <a:spcBef>
                <a:spcPts val="840"/>
              </a:spcBef>
              <a:spcAft>
                <a:spcPts val="0"/>
              </a:spcAft>
              <a:buClr>
                <a:srgbClr val="3F3F3F"/>
              </a:buClr>
              <a:buSzPts val="1100"/>
              <a:buFont typeface="Arial"/>
              <a:buAutoNum type="arabicPeriod"/>
            </a:pPr>
            <a:r>
              <a:rPr lang="en">
                <a:solidFill>
                  <a:srgbClr val="3F3F3F"/>
                </a:solidFill>
                <a:latin typeface="Arial"/>
                <a:ea typeface="Arial"/>
                <a:cs typeface="Arial"/>
                <a:sym typeface="Arial"/>
              </a:rPr>
              <a:t>There is a large variance in the number Avs in the network – which makes it harder to determine theright number of Avs to monitor if we are monitoring a fixed number, and Noisy state representation since we have to zero pad missing inputs</a:t>
            </a:r>
            <a:endParaRPr/>
          </a:p>
          <a:p>
            <a:pPr indent="-406400" lvl="0" marL="514350" marR="0" rtl="0" algn="l">
              <a:lnSpc>
                <a:spcPct val="100000"/>
              </a:lnSpc>
              <a:spcBef>
                <a:spcPts val="840"/>
              </a:spcBef>
              <a:spcAft>
                <a:spcPts val="0"/>
              </a:spcAft>
              <a:buClr>
                <a:srgbClr val="3F3F3F"/>
              </a:buClr>
              <a:buSzPts val="1100"/>
              <a:buFont typeface="Arial"/>
              <a:buAutoNum type="arabicPeriod"/>
            </a:pPr>
            <a:r>
              <a:rPr lang="en">
                <a:solidFill>
                  <a:srgbClr val="3F3F3F"/>
                </a:solidFill>
                <a:latin typeface="Arial"/>
                <a:ea typeface="Arial"/>
                <a:cs typeface="Arial"/>
                <a:sym typeface="Arial"/>
              </a:rPr>
              <a:t>And finally long training times and longer for the system to reach a steady state</a:t>
            </a:r>
            <a:endParaRPr/>
          </a:p>
          <a:p>
            <a:pPr indent="-336550" lvl="0" marL="514350" marR="0" rtl="0" algn="l">
              <a:lnSpc>
                <a:spcPct val="100000"/>
              </a:lnSpc>
              <a:spcBef>
                <a:spcPts val="840"/>
              </a:spcBef>
              <a:spcAft>
                <a:spcPts val="0"/>
              </a:spcAft>
              <a:buClr>
                <a:schemeClr val="dk1"/>
              </a:buClr>
              <a:buSzPts val="2800"/>
              <a:buFont typeface="Calibri"/>
              <a:buNone/>
            </a:pPr>
            <a:r>
              <a:t/>
            </a:r>
            <a:endParaRPr>
              <a:solidFill>
                <a:srgbClr val="3F3F3F"/>
              </a:solidFill>
              <a:latin typeface="Arial"/>
              <a:ea typeface="Arial"/>
              <a:cs typeface="Arial"/>
              <a:sym typeface="Arial"/>
            </a:endParaRPr>
          </a:p>
          <a:p>
            <a:pPr indent="-336550" lvl="0" marL="514350" rtl="0" algn="l">
              <a:spcBef>
                <a:spcPts val="840"/>
              </a:spcBef>
              <a:spcAft>
                <a:spcPts val="0"/>
              </a:spcAft>
              <a:buClr>
                <a:schemeClr val="dk1"/>
              </a:buClr>
              <a:buSzPts val="2800"/>
              <a:buFont typeface="Calibri"/>
              <a:buNone/>
            </a:pPr>
            <a:r>
              <a:t/>
            </a:r>
            <a:endParaRPr/>
          </a:p>
          <a:p>
            <a:pPr indent="0" lvl="0" marL="0" rtl="0" algn="l">
              <a:spcBef>
                <a:spcPts val="840"/>
              </a:spcBef>
              <a:spcAft>
                <a:spcPts val="0"/>
              </a:spcAft>
              <a:buNone/>
            </a:pPr>
            <a:r>
              <a:t/>
            </a:r>
            <a:endParaRPr/>
          </a:p>
        </p:txBody>
      </p:sp>
      <p:sp>
        <p:nvSpPr>
          <p:cNvPr id="110" name="Google Shape;110;gb88895b3fb_3_35: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c8e7749b52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c8e7749b52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b88895b3fb_3_52:notes"/>
          <p:cNvSpPr/>
          <p:nvPr>
            <p:ph idx="2" type="sldImg"/>
          </p:nvPr>
        </p:nvSpPr>
        <p:spPr>
          <a:xfrm>
            <a:off x="327025" y="687321"/>
            <a:ext cx="6203950" cy="3427251"/>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4" name="Google Shape;134;gb88895b3fb_3_52:notes"/>
          <p:cNvSpPr txBox="1"/>
          <p:nvPr>
            <p:ph idx="1" type="body"/>
          </p:nvPr>
        </p:nvSpPr>
        <p:spPr>
          <a:xfrm>
            <a:off x="685800" y="4343406"/>
            <a:ext cx="5486400" cy="4114805"/>
          </a:xfrm>
          <a:prstGeom prst="rect">
            <a:avLst/>
          </a:prstGeom>
          <a:noFill/>
          <a:ln>
            <a:noFill/>
          </a:ln>
        </p:spPr>
        <p:txBody>
          <a:bodyPr anchorCtr="0" anchor="t" bIns="45650" lIns="91325" spcFirstLastPara="1" rIns="91325" wrap="square" tIns="45650">
            <a:noAutofit/>
          </a:bodyPr>
          <a:lstStyle/>
          <a:p>
            <a:pPr indent="0" lvl="0" marL="0" marR="0" rtl="0" algn="l">
              <a:lnSpc>
                <a:spcPct val="100000"/>
              </a:lnSpc>
              <a:spcBef>
                <a:spcPts val="0"/>
              </a:spcBef>
              <a:spcAft>
                <a:spcPts val="0"/>
              </a:spcAft>
              <a:buClr>
                <a:srgbClr val="202020"/>
              </a:buClr>
              <a:buSzPts val="2800"/>
              <a:buFont typeface="Arial"/>
              <a:buNone/>
            </a:pPr>
            <a:r>
              <a:rPr lang="en">
                <a:solidFill>
                  <a:srgbClr val="202020"/>
                </a:solidFill>
                <a:latin typeface="Arial"/>
                <a:ea typeface="Arial"/>
                <a:cs typeface="Arial"/>
                <a:sym typeface="Arial"/>
              </a:rPr>
              <a:t>Another issue which is relevant to simulating any open network, regardless of its size, is choosing the right metric. </a:t>
            </a:r>
            <a:endParaRPr/>
          </a:p>
          <a:p>
            <a:pPr indent="0" lvl="0" marL="0" marR="0" rtl="0" algn="l">
              <a:lnSpc>
                <a:spcPct val="100000"/>
              </a:lnSpc>
              <a:spcBef>
                <a:spcPts val="840"/>
              </a:spcBef>
              <a:spcAft>
                <a:spcPts val="0"/>
              </a:spcAft>
              <a:buClr>
                <a:srgbClr val="202020"/>
              </a:buClr>
              <a:buSzPts val="2800"/>
              <a:buFont typeface="Arial"/>
              <a:buNone/>
            </a:pPr>
            <a:r>
              <a:rPr lang="en">
                <a:solidFill>
                  <a:srgbClr val="202020"/>
                </a:solidFill>
                <a:latin typeface="Arial"/>
                <a:ea typeface="Arial"/>
                <a:cs typeface="Arial"/>
                <a:sym typeface="Arial"/>
              </a:rPr>
              <a:t>Since improving average speed can come at a cost of reduced inflows and outflows, as we can see in this video</a:t>
            </a:r>
            <a:endParaRPr>
              <a:solidFill>
                <a:srgbClr val="202020"/>
              </a:solidFill>
              <a:latin typeface="Arial"/>
              <a:ea typeface="Arial"/>
              <a:cs typeface="Arial"/>
              <a:sym typeface="Arial"/>
            </a:endParaRPr>
          </a:p>
          <a:p>
            <a:pPr indent="0" lvl="0" marL="0" marR="0" rtl="0" algn="l">
              <a:lnSpc>
                <a:spcPct val="100000"/>
              </a:lnSpc>
              <a:spcBef>
                <a:spcPts val="840"/>
              </a:spcBef>
              <a:spcAft>
                <a:spcPts val="0"/>
              </a:spcAft>
              <a:buClr>
                <a:srgbClr val="202020"/>
              </a:buClr>
              <a:buSzPts val="2800"/>
              <a:buFont typeface="Arial"/>
              <a:buNone/>
            </a:pPr>
            <a:r>
              <a:rPr lang="en">
                <a:solidFill>
                  <a:srgbClr val="202020"/>
                </a:solidFill>
              </a:rPr>
              <a:t>We propose using the outflow metric for open network, and will be happy to discuss other alternatives such as time delay which is currently not supported in SUMO, but allows measuring equity.</a:t>
            </a:r>
            <a:endParaRPr>
              <a:solidFill>
                <a:srgbClr val="202020"/>
              </a:solidFill>
            </a:endParaRPr>
          </a:p>
          <a:p>
            <a:pPr indent="0" lvl="0" marL="0" marR="0" rtl="0" algn="l">
              <a:lnSpc>
                <a:spcPct val="100000"/>
              </a:lnSpc>
              <a:spcBef>
                <a:spcPts val="840"/>
              </a:spcBef>
              <a:spcAft>
                <a:spcPts val="0"/>
              </a:spcAft>
              <a:buClr>
                <a:srgbClr val="202020"/>
              </a:buClr>
              <a:buSzPts val="2800"/>
              <a:buFont typeface="Arial"/>
              <a:buNone/>
            </a:pPr>
            <a:r>
              <a:t/>
            </a:r>
            <a:endParaRPr>
              <a:solidFill>
                <a:srgbClr val="202020"/>
              </a:solidFill>
            </a:endParaRPr>
          </a:p>
          <a:p>
            <a:pPr indent="0" lvl="0" marL="0" rtl="0" algn="l">
              <a:spcBef>
                <a:spcPts val="840"/>
              </a:spcBef>
              <a:spcAft>
                <a:spcPts val="0"/>
              </a:spcAft>
              <a:buNone/>
            </a:pPr>
            <a:r>
              <a:t/>
            </a:r>
            <a:endParaRPr/>
          </a:p>
        </p:txBody>
      </p:sp>
      <p:sp>
        <p:nvSpPr>
          <p:cNvPr id="135" name="Google Shape;135;gb88895b3fb_3_52: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b7f3d56b02_14_41:notes"/>
          <p:cNvSpPr/>
          <p:nvPr>
            <p:ph idx="2" type="sldImg"/>
          </p:nvPr>
        </p:nvSpPr>
        <p:spPr>
          <a:xfrm>
            <a:off x="327025" y="687321"/>
            <a:ext cx="6204000" cy="3427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4" name="Google Shape;144;gb7f3d56b02_14_41:notes"/>
          <p:cNvSpPr txBox="1"/>
          <p:nvPr>
            <p:ph idx="1" type="body"/>
          </p:nvPr>
        </p:nvSpPr>
        <p:spPr>
          <a:xfrm>
            <a:off x="685800" y="4343406"/>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15000"/>
              </a:lnSpc>
              <a:spcBef>
                <a:spcPts val="1000"/>
              </a:spcBef>
              <a:spcAft>
                <a:spcPts val="0"/>
              </a:spcAft>
              <a:buClr>
                <a:schemeClr val="dk1"/>
              </a:buClr>
              <a:buSzPts val="1100"/>
              <a:buFont typeface="Arial"/>
              <a:buNone/>
            </a:pPr>
            <a:r>
              <a:rPr lang="en">
                <a:solidFill>
                  <a:schemeClr val="dk1"/>
                </a:solidFill>
                <a:latin typeface="Calibri"/>
                <a:ea typeface="Calibri"/>
                <a:cs typeface="Calibri"/>
                <a:sym typeface="Calibri"/>
              </a:rPr>
              <a:t>The AV stops at the beginning of the road, blocking new vehicles from entering, and if we don’t take into account the speed of the vehicles that have not spawned as zero, then the average speed of the vehicles in the simulation can be increased.</a:t>
            </a:r>
            <a:endParaRPr>
              <a:solidFill>
                <a:schemeClr val="dk1"/>
              </a:solidFill>
              <a:latin typeface="Calibri"/>
              <a:ea typeface="Calibri"/>
              <a:cs typeface="Calibri"/>
              <a:sym typeface="Calibri"/>
            </a:endParaRPr>
          </a:p>
          <a:p>
            <a:pPr indent="0" lvl="0" marL="0" marR="0" rtl="0" algn="l">
              <a:lnSpc>
                <a:spcPct val="100000"/>
              </a:lnSpc>
              <a:spcBef>
                <a:spcPts val="840"/>
              </a:spcBef>
              <a:spcAft>
                <a:spcPts val="0"/>
              </a:spcAft>
              <a:buClr>
                <a:srgbClr val="202020"/>
              </a:buClr>
              <a:buSzPts val="2800"/>
              <a:buFont typeface="Arial"/>
              <a:buNone/>
            </a:pPr>
            <a:r>
              <a:t/>
            </a:r>
            <a:endParaRPr>
              <a:solidFill>
                <a:srgbClr val="202020"/>
              </a:solidFill>
            </a:endParaRPr>
          </a:p>
          <a:p>
            <a:pPr indent="0" lvl="0" marL="0" rtl="0" algn="l">
              <a:spcBef>
                <a:spcPts val="840"/>
              </a:spcBef>
              <a:spcAft>
                <a:spcPts val="0"/>
              </a:spcAft>
              <a:buNone/>
            </a:pPr>
            <a:r>
              <a:t/>
            </a:r>
            <a:endParaRPr/>
          </a:p>
        </p:txBody>
      </p:sp>
      <p:sp>
        <p:nvSpPr>
          <p:cNvPr id="145" name="Google Shape;145;gb7f3d56b02_14_41:notes"/>
          <p:cNvSpPr txBox="1"/>
          <p:nvPr>
            <p:ph idx="12" type="sldNum"/>
          </p:nvPr>
        </p:nvSpPr>
        <p:spPr>
          <a:xfrm>
            <a:off x="3884613" y="8685226"/>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50" name="Shape 50"/>
        <p:cNvGrpSpPr/>
        <p:nvPr/>
      </p:nvGrpSpPr>
      <p:grpSpPr>
        <a:xfrm>
          <a:off x="0" y="0"/>
          <a:ext cx="0" cy="0"/>
          <a:chOff x="0" y="0"/>
          <a:chExt cx="0" cy="0"/>
        </a:xfrm>
      </p:grpSpPr>
      <p:sp>
        <p:nvSpPr>
          <p:cNvPr id="51" name="Google Shape;51;p13"/>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rgbClr val="3F3F3F"/>
              </a:buClr>
              <a:buSzPts val="4000"/>
              <a:buFont typeface="Arial"/>
              <a:buNone/>
              <a:defRPr b="1" sz="4000" cap="none">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spcBef>
                <a:spcPts val="1200"/>
              </a:spcBef>
              <a:spcAft>
                <a:spcPts val="0"/>
              </a:spcAft>
              <a:buClr>
                <a:srgbClr val="888888"/>
              </a:buClr>
              <a:buSzPts val="1800"/>
              <a:buNone/>
              <a:defRPr sz="1800">
                <a:solidFill>
                  <a:srgbClr val="888888"/>
                </a:solidFill>
              </a:defRPr>
            </a:lvl2pPr>
            <a:lvl3pPr indent="-228600" lvl="2" marL="1371600" rtl="0" algn="l">
              <a:spcBef>
                <a:spcPts val="1200"/>
              </a:spcBef>
              <a:spcAft>
                <a:spcPts val="0"/>
              </a:spcAft>
              <a:buClr>
                <a:srgbClr val="888888"/>
              </a:buClr>
              <a:buSzPts val="1600"/>
              <a:buNone/>
              <a:defRPr sz="1600">
                <a:solidFill>
                  <a:srgbClr val="888888"/>
                </a:solidFill>
              </a:defRPr>
            </a:lvl3pPr>
            <a:lvl4pPr indent="-228600" lvl="3" marL="1828800" rtl="0" algn="l">
              <a:spcBef>
                <a:spcPts val="1200"/>
              </a:spcBef>
              <a:spcAft>
                <a:spcPts val="0"/>
              </a:spcAft>
              <a:buClr>
                <a:srgbClr val="888888"/>
              </a:buClr>
              <a:buSzPts val="1400"/>
              <a:buNone/>
              <a:defRPr sz="1400">
                <a:solidFill>
                  <a:srgbClr val="888888"/>
                </a:solidFill>
              </a:defRPr>
            </a:lvl4pPr>
            <a:lvl5pPr indent="-228600" lvl="4" marL="2286000" rtl="0" algn="l">
              <a:spcBef>
                <a:spcPts val="1200"/>
              </a:spcBef>
              <a:spcAft>
                <a:spcPts val="0"/>
              </a:spcAft>
              <a:buClr>
                <a:srgbClr val="888888"/>
              </a:buClr>
              <a:buSzPts val="1400"/>
              <a:buNone/>
              <a:defRPr sz="1400">
                <a:solidFill>
                  <a:srgbClr val="888888"/>
                </a:solidFill>
              </a:defRPr>
            </a:lvl5pPr>
            <a:lvl6pPr indent="-228600" lvl="5" marL="2743200" rtl="0" algn="l">
              <a:spcBef>
                <a:spcPts val="1200"/>
              </a:spcBef>
              <a:spcAft>
                <a:spcPts val="0"/>
              </a:spcAft>
              <a:buClr>
                <a:srgbClr val="888888"/>
              </a:buClr>
              <a:buSzPts val="1400"/>
              <a:buNone/>
              <a:defRPr sz="1400">
                <a:solidFill>
                  <a:srgbClr val="888888"/>
                </a:solidFill>
              </a:defRPr>
            </a:lvl6pPr>
            <a:lvl7pPr indent="-228600" lvl="6" marL="3200400" rtl="0" algn="l">
              <a:spcBef>
                <a:spcPts val="1200"/>
              </a:spcBef>
              <a:spcAft>
                <a:spcPts val="0"/>
              </a:spcAft>
              <a:buClr>
                <a:srgbClr val="888888"/>
              </a:buClr>
              <a:buSzPts val="1400"/>
              <a:buNone/>
              <a:defRPr sz="1400">
                <a:solidFill>
                  <a:srgbClr val="888888"/>
                </a:solidFill>
              </a:defRPr>
            </a:lvl7pPr>
            <a:lvl8pPr indent="-228600" lvl="7" marL="3657600" rtl="0" algn="l">
              <a:spcBef>
                <a:spcPts val="1200"/>
              </a:spcBef>
              <a:spcAft>
                <a:spcPts val="0"/>
              </a:spcAft>
              <a:buClr>
                <a:srgbClr val="888888"/>
              </a:buClr>
              <a:buSzPts val="1400"/>
              <a:buNone/>
              <a:defRPr sz="1400">
                <a:solidFill>
                  <a:srgbClr val="888888"/>
                </a:solidFill>
              </a:defRPr>
            </a:lvl8pPr>
            <a:lvl9pPr indent="-228600" lvl="8" marL="4114800" rtl="0" algn="l">
              <a:spcBef>
                <a:spcPts val="1200"/>
              </a:spcBef>
              <a:spcAft>
                <a:spcPts val="1200"/>
              </a:spcAft>
              <a:buClr>
                <a:srgbClr val="888888"/>
              </a:buClr>
              <a:buSzPts val="1400"/>
              <a:buNone/>
              <a:defRPr sz="1400">
                <a:solidFill>
                  <a:srgbClr val="888888"/>
                </a:solidFill>
              </a:defRPr>
            </a:lvl9pPr>
          </a:lstStyle>
          <a:p/>
        </p:txBody>
      </p:sp>
      <p:sp>
        <p:nvSpPr>
          <p:cNvPr id="53" name="Google Shape;53;p1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4"/>
          <p:cNvSpPr txBox="1"/>
          <p:nvPr>
            <p:ph type="title"/>
          </p:nvPr>
        </p:nvSpPr>
        <p:spPr>
          <a:xfrm>
            <a:off x="457200" y="777478"/>
            <a:ext cx="8229600" cy="85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rgbClr val="3F3F3F"/>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6" name="Google Shape;56;p14"/>
          <p:cNvSpPr txBox="1"/>
          <p:nvPr>
            <p:ph idx="1" type="body"/>
          </p:nvPr>
        </p:nvSpPr>
        <p:spPr>
          <a:xfrm>
            <a:off x="457200" y="1771650"/>
            <a:ext cx="8229600" cy="29145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rgbClr val="3F3F3F"/>
              </a:buClr>
              <a:buSzPts val="1800"/>
              <a:buChar char="●"/>
              <a:defRPr/>
            </a:lvl1pPr>
            <a:lvl2pPr indent="-342900" lvl="1" marL="914400" rtl="0" algn="l">
              <a:spcBef>
                <a:spcPts val="1200"/>
              </a:spcBef>
              <a:spcAft>
                <a:spcPts val="0"/>
              </a:spcAft>
              <a:buClr>
                <a:srgbClr val="3F3F3F"/>
              </a:buClr>
              <a:buSzPts val="1800"/>
              <a:buChar char="○"/>
              <a:defRPr/>
            </a:lvl2pPr>
            <a:lvl3pPr indent="-342900" lvl="2" marL="1371600" rtl="0" algn="l">
              <a:spcBef>
                <a:spcPts val="1200"/>
              </a:spcBef>
              <a:spcAft>
                <a:spcPts val="0"/>
              </a:spcAft>
              <a:buClr>
                <a:srgbClr val="3F3F3F"/>
              </a:buClr>
              <a:buSzPts val="1800"/>
              <a:buChar char="■"/>
              <a:defRPr/>
            </a:lvl3pPr>
            <a:lvl4pPr indent="-342900" lvl="3" marL="1828800" rtl="0" algn="l">
              <a:spcBef>
                <a:spcPts val="1200"/>
              </a:spcBef>
              <a:spcAft>
                <a:spcPts val="0"/>
              </a:spcAft>
              <a:buClr>
                <a:srgbClr val="3F3F3F"/>
              </a:buClr>
              <a:buSzPts val="1800"/>
              <a:buChar char="●"/>
              <a:defRPr/>
            </a:lvl4pPr>
            <a:lvl5pPr indent="-342900" lvl="4" marL="2286000" rtl="0" algn="l">
              <a:spcBef>
                <a:spcPts val="1200"/>
              </a:spcBef>
              <a:spcAft>
                <a:spcPts val="0"/>
              </a:spcAft>
              <a:buClr>
                <a:srgbClr val="3F3F3F"/>
              </a:buClr>
              <a:buSzPts val="1800"/>
              <a:buChar char="○"/>
              <a:defRPr/>
            </a:lvl5pPr>
            <a:lvl6pPr indent="-342900" lvl="5" marL="2743200" rtl="0" algn="l">
              <a:spcBef>
                <a:spcPts val="1200"/>
              </a:spcBef>
              <a:spcAft>
                <a:spcPts val="0"/>
              </a:spcAft>
              <a:buClr>
                <a:schemeClr val="dk1"/>
              </a:buClr>
              <a:buSzPts val="1800"/>
              <a:buChar char="■"/>
              <a:defRPr/>
            </a:lvl6pPr>
            <a:lvl7pPr indent="-342900" lvl="6" marL="3200400" rtl="0" algn="l">
              <a:spcBef>
                <a:spcPts val="1200"/>
              </a:spcBef>
              <a:spcAft>
                <a:spcPts val="0"/>
              </a:spcAft>
              <a:buClr>
                <a:schemeClr val="dk1"/>
              </a:buClr>
              <a:buSzPts val="1800"/>
              <a:buChar char="●"/>
              <a:defRPr/>
            </a:lvl7pPr>
            <a:lvl8pPr indent="-342900" lvl="7" marL="3657600" rtl="0" algn="l">
              <a:spcBef>
                <a:spcPts val="1200"/>
              </a:spcBef>
              <a:spcAft>
                <a:spcPts val="0"/>
              </a:spcAft>
              <a:buClr>
                <a:schemeClr val="dk1"/>
              </a:buClr>
              <a:buSzPts val="1800"/>
              <a:buChar char="○"/>
              <a:defRPr/>
            </a:lvl8pPr>
            <a:lvl9pPr indent="-342900" lvl="8" marL="4114800" rtl="0" algn="l">
              <a:spcBef>
                <a:spcPts val="1200"/>
              </a:spcBef>
              <a:spcAft>
                <a:spcPts val="1200"/>
              </a:spcAft>
              <a:buClr>
                <a:schemeClr val="dk1"/>
              </a:buClr>
              <a:buSzPts val="1800"/>
              <a:buChar char="■"/>
              <a:defRPr/>
            </a:lvl9pPr>
          </a:lstStyle>
          <a:p/>
        </p:txBody>
      </p:sp>
      <p:sp>
        <p:nvSpPr>
          <p:cNvPr id="57" name="Google Shape;57;p14"/>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solidFill>
                  <a:srgbClr val="3F3F3F"/>
                </a:solidFill>
                <a:latin typeface="Calibri"/>
                <a:ea typeface="Calibri"/>
                <a:cs typeface="Calibri"/>
                <a:sym typeface="Calibri"/>
              </a:defRPr>
            </a:lvl1pPr>
            <a:lvl2pPr lvl="1" rtl="0">
              <a:buNone/>
              <a:defRPr sz="1300">
                <a:solidFill>
                  <a:srgbClr val="3F3F3F"/>
                </a:solidFill>
                <a:latin typeface="Calibri"/>
                <a:ea typeface="Calibri"/>
                <a:cs typeface="Calibri"/>
                <a:sym typeface="Calibri"/>
              </a:defRPr>
            </a:lvl2pPr>
            <a:lvl3pPr lvl="2" rtl="0">
              <a:buNone/>
              <a:defRPr sz="1300">
                <a:solidFill>
                  <a:srgbClr val="3F3F3F"/>
                </a:solidFill>
                <a:latin typeface="Calibri"/>
                <a:ea typeface="Calibri"/>
                <a:cs typeface="Calibri"/>
                <a:sym typeface="Calibri"/>
              </a:defRPr>
            </a:lvl3pPr>
            <a:lvl4pPr lvl="3" rtl="0">
              <a:buNone/>
              <a:defRPr sz="1300">
                <a:solidFill>
                  <a:srgbClr val="3F3F3F"/>
                </a:solidFill>
                <a:latin typeface="Calibri"/>
                <a:ea typeface="Calibri"/>
                <a:cs typeface="Calibri"/>
                <a:sym typeface="Calibri"/>
              </a:defRPr>
            </a:lvl4pPr>
            <a:lvl5pPr lvl="4" rtl="0">
              <a:buNone/>
              <a:defRPr sz="1300">
                <a:solidFill>
                  <a:srgbClr val="3F3F3F"/>
                </a:solidFill>
                <a:latin typeface="Calibri"/>
                <a:ea typeface="Calibri"/>
                <a:cs typeface="Calibri"/>
                <a:sym typeface="Calibri"/>
              </a:defRPr>
            </a:lvl5pPr>
            <a:lvl6pPr lvl="5" rtl="0">
              <a:buNone/>
              <a:defRPr sz="1300">
                <a:solidFill>
                  <a:srgbClr val="3F3F3F"/>
                </a:solidFill>
                <a:latin typeface="Calibri"/>
                <a:ea typeface="Calibri"/>
                <a:cs typeface="Calibri"/>
                <a:sym typeface="Calibri"/>
              </a:defRPr>
            </a:lvl6pPr>
            <a:lvl7pPr lvl="6" rtl="0">
              <a:buNone/>
              <a:defRPr sz="1300">
                <a:solidFill>
                  <a:srgbClr val="3F3F3F"/>
                </a:solidFill>
                <a:latin typeface="Calibri"/>
                <a:ea typeface="Calibri"/>
                <a:cs typeface="Calibri"/>
                <a:sym typeface="Calibri"/>
              </a:defRPr>
            </a:lvl7pPr>
            <a:lvl8pPr lvl="7" rtl="0">
              <a:buNone/>
              <a:defRPr sz="1300">
                <a:solidFill>
                  <a:srgbClr val="3F3F3F"/>
                </a:solidFill>
                <a:latin typeface="Calibri"/>
                <a:ea typeface="Calibri"/>
                <a:cs typeface="Calibri"/>
                <a:sym typeface="Calibri"/>
              </a:defRPr>
            </a:lvl8pPr>
            <a:lvl9pPr lvl="8" rtl="0">
              <a:buNone/>
              <a:defRPr sz="1300">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drive.google.com/file/d/1_nCZ1QgBAIsv04rbMAJ4vhToEeiqaeXI/view"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drive.google.com/file/d/13Iq6R6rHIVvDi0e9ZAU9zTXmsaKzLNkV/view" TargetMode="Externa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drive.google.com/file/d/1Ja-HP2b7byiDVEwF-5RV-ajwPRcIoAJj/view" TargetMode="Externa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drive.google.com/file/d/1E1aJfwIVv83JvpbLWV5K1IkYZM9gX0-o/view" TargetMode="Externa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drive.google.com/file/d/140WVULSaZreRG3y3tjQWCjhw08CxDalF/view"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drive.google.com/file/d/1VdqQDsyfzK8LIUPgIPXinkCuR6MYjNAy/view" TargetMode="External"/><Relationship Id="rId4" Type="http://schemas.openxmlformats.org/officeDocument/2006/relationships/image" Target="../media/image1.png"/><Relationship Id="rId5"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hyperlink" Target="https://idurugkar.weebly.com/" TargetMode="External"/><Relationship Id="rId4" Type="http://schemas.openxmlformats.org/officeDocument/2006/relationships/hyperlink" Target="http://www.cs.utexas.edu/~eladlieb" TargetMode="External"/><Relationship Id="rId5" Type="http://schemas.openxmlformats.org/officeDocument/2006/relationships/hyperlink" Target="http://www.cs.utexas.edu/~eladlieb" TargetMode="External"/><Relationship Id="rId6" Type="http://schemas.openxmlformats.org/officeDocument/2006/relationships/hyperlink" Target="http://www.cs.utexas.edu/~pstone" TargetMode="External"/><Relationship Id="rId7" Type="http://schemas.openxmlformats.org/officeDocument/2006/relationships/hyperlink" Target="http://www.cs.utexas.edu/~pstone" TargetMode="External"/><Relationship Id="rId8"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13.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hyperlink" Target="http://drive.google.com/file/d/1EBegwHCFiAga9SBGDXnxF02_33mX2Sbi/view" TargetMode="Externa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3.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hyperlink" Target="http://drive.google.com/file/d/1JWa581rooicOnezetak1s8o4Hw8iKxnH/view"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3.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cxnSp>
        <p:nvCxnSpPr>
          <p:cNvPr id="63" name="Google Shape;63;p15"/>
          <p:cNvCxnSpPr/>
          <p:nvPr/>
        </p:nvCxnSpPr>
        <p:spPr>
          <a:xfrm>
            <a:off x="628650" y="3105150"/>
            <a:ext cx="5619750" cy="0"/>
          </a:xfrm>
          <a:prstGeom prst="straightConnector1">
            <a:avLst/>
          </a:prstGeom>
          <a:noFill/>
          <a:ln cap="flat" cmpd="sng" w="19050">
            <a:solidFill>
              <a:srgbClr val="BF5700"/>
            </a:solidFill>
            <a:prstDash val="solid"/>
            <a:round/>
            <a:headEnd len="sm" w="sm" type="none"/>
            <a:tailEnd len="sm" w="sm" type="none"/>
          </a:ln>
        </p:spPr>
      </p:cxnSp>
      <p:sp>
        <p:nvSpPr>
          <p:cNvPr id="64" name="Google Shape;64;p15"/>
          <p:cNvSpPr txBox="1"/>
          <p:nvPr/>
        </p:nvSpPr>
        <p:spPr>
          <a:xfrm>
            <a:off x="502920" y="1428750"/>
            <a:ext cx="7886700" cy="17526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None/>
            </a:pPr>
            <a:r>
              <a:rPr lang="en" sz="3000">
                <a:solidFill>
                  <a:srgbClr val="434343"/>
                </a:solidFill>
                <a:latin typeface="Arial Black"/>
                <a:ea typeface="Arial Black"/>
                <a:cs typeface="Arial Black"/>
                <a:sym typeface="Arial Black"/>
              </a:rPr>
              <a:t>Scalable Multi-Agent Driving Policies For Reducing Traffic Congestion</a:t>
            </a:r>
            <a:endParaRPr sz="3000">
              <a:solidFill>
                <a:srgbClr val="434343"/>
              </a:solidFill>
              <a:latin typeface="Arial Black"/>
              <a:ea typeface="Arial Black"/>
              <a:cs typeface="Arial Black"/>
              <a:sym typeface="Arial Black"/>
            </a:endParaRPr>
          </a:p>
        </p:txBody>
      </p:sp>
      <p:sp>
        <p:nvSpPr>
          <p:cNvPr id="65" name="Google Shape;65;p15"/>
          <p:cNvSpPr txBox="1"/>
          <p:nvPr/>
        </p:nvSpPr>
        <p:spPr>
          <a:xfrm>
            <a:off x="548640" y="3333749"/>
            <a:ext cx="7886700" cy="457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BF5700"/>
              </a:buClr>
              <a:buSzPts val="1400"/>
              <a:buFont typeface="Arial"/>
              <a:buNone/>
            </a:pPr>
            <a:r>
              <a:rPr i="0" lang="en" sz="1400" u="none" cap="none" strike="noStrike">
                <a:solidFill>
                  <a:srgbClr val="434343"/>
                </a:solidFill>
              </a:rPr>
              <a:t>Jiaxun Cui, William Macke, </a:t>
            </a:r>
            <a:r>
              <a:rPr lang="en">
                <a:solidFill>
                  <a:srgbClr val="434343"/>
                </a:solidFill>
              </a:rPr>
              <a:t>Harel Yedidsion, </a:t>
            </a:r>
            <a:r>
              <a:rPr i="0" lang="en" sz="1400" u="none" cap="none" strike="noStrike">
                <a:solidFill>
                  <a:srgbClr val="434343"/>
                </a:solidFill>
              </a:rPr>
              <a:t>Daniel Urieli, Peter Stone</a:t>
            </a:r>
            <a:endParaRPr>
              <a:solidFill>
                <a:srgbClr val="434343"/>
              </a:solidFill>
            </a:endParaRPr>
          </a:p>
        </p:txBody>
      </p:sp>
      <p:pic>
        <p:nvPicPr>
          <p:cNvPr id="66" name="Google Shape;66;p15"/>
          <p:cNvPicPr preferRelativeResize="0"/>
          <p:nvPr/>
        </p:nvPicPr>
        <p:blipFill rotWithShape="1">
          <a:blip r:embed="rId3">
            <a:alphaModFix/>
          </a:blip>
          <a:srcRect b="0" l="0" r="0" t="0"/>
          <a:stretch/>
        </p:blipFill>
        <p:spPr>
          <a:xfrm>
            <a:off x="5796804" y="179549"/>
            <a:ext cx="2432795" cy="1184911"/>
          </a:xfrm>
          <a:prstGeom prst="rect">
            <a:avLst/>
          </a:prstGeom>
          <a:noFill/>
          <a:ln>
            <a:noFill/>
          </a:ln>
        </p:spPr>
      </p:pic>
      <p:pic>
        <p:nvPicPr>
          <p:cNvPr descr="Learning Agents Research Group" id="67" name="Google Shape;67;p15"/>
          <p:cNvPicPr preferRelativeResize="0"/>
          <p:nvPr/>
        </p:nvPicPr>
        <p:blipFill rotWithShape="1">
          <a:blip r:embed="rId4">
            <a:alphaModFix/>
          </a:blip>
          <a:srcRect b="0" l="0" r="0" t="0"/>
          <a:stretch/>
        </p:blipFill>
        <p:spPr>
          <a:xfrm>
            <a:off x="665226" y="496259"/>
            <a:ext cx="1275322" cy="551491"/>
          </a:xfrm>
          <a:prstGeom prst="rect">
            <a:avLst/>
          </a:prstGeom>
          <a:noFill/>
          <a:ln>
            <a:noFill/>
          </a:ln>
        </p:spPr>
      </p:pic>
      <p:sp>
        <p:nvSpPr>
          <p:cNvPr id="68" name="Google Shape;68;p15"/>
          <p:cNvSpPr txBox="1"/>
          <p:nvPr/>
        </p:nvSpPr>
        <p:spPr>
          <a:xfrm>
            <a:off x="548640" y="4019550"/>
            <a:ext cx="7886700" cy="780600"/>
          </a:xfrm>
          <a:prstGeom prst="rect">
            <a:avLst/>
          </a:prstGeom>
          <a:noFill/>
          <a:ln>
            <a:noFill/>
          </a:ln>
        </p:spPr>
        <p:txBody>
          <a:bodyPr anchorCtr="0" anchor="b" bIns="45700" lIns="91425" spcFirstLastPara="1" rIns="91425" wrap="square" tIns="45700">
            <a:noAutofit/>
          </a:bodyPr>
          <a:lstStyle/>
          <a:p>
            <a:pPr indent="0" lvl="0" marL="0" marR="0" rtl="0" algn="l">
              <a:lnSpc>
                <a:spcPct val="30000"/>
              </a:lnSpc>
              <a:spcBef>
                <a:spcPts val="0"/>
              </a:spcBef>
              <a:spcAft>
                <a:spcPts val="0"/>
              </a:spcAft>
              <a:buClr>
                <a:srgbClr val="BF5700"/>
              </a:buClr>
              <a:buSzPts val="1200"/>
              <a:buFont typeface="Arial"/>
              <a:buNone/>
            </a:pPr>
            <a:r>
              <a:rPr i="0" lang="en" sz="1200" u="none" cap="none" strike="noStrike">
                <a:solidFill>
                  <a:srgbClr val="BF5700"/>
                </a:solidFill>
              </a:rPr>
              <a:t>Learning Agent Research Group</a:t>
            </a:r>
            <a:endParaRPr sz="1200"/>
          </a:p>
          <a:p>
            <a:pPr indent="0" lvl="0" marL="0" marR="0" rtl="0" algn="l">
              <a:lnSpc>
                <a:spcPct val="30000"/>
              </a:lnSpc>
              <a:spcBef>
                <a:spcPts val="1000"/>
              </a:spcBef>
              <a:spcAft>
                <a:spcPts val="0"/>
              </a:spcAft>
              <a:buClr>
                <a:srgbClr val="BF5700"/>
              </a:buClr>
              <a:buSzPts val="1200"/>
              <a:buFont typeface="Arial"/>
              <a:buNone/>
            </a:pPr>
            <a:r>
              <a:rPr i="0" lang="en" sz="1200" u="none" cap="none" strike="noStrike">
                <a:solidFill>
                  <a:srgbClr val="BF5700"/>
                </a:solidFill>
              </a:rPr>
              <a:t>The University of Texas at Austin</a:t>
            </a:r>
            <a:endParaRPr sz="1200"/>
          </a:p>
          <a:p>
            <a:pPr indent="0" lvl="0" marL="0" marR="0" rtl="0" algn="l">
              <a:lnSpc>
                <a:spcPct val="30000"/>
              </a:lnSpc>
              <a:spcBef>
                <a:spcPts val="1000"/>
              </a:spcBef>
              <a:spcAft>
                <a:spcPts val="0"/>
              </a:spcAft>
              <a:buClr>
                <a:srgbClr val="BF5700"/>
              </a:buClr>
              <a:buSzPts val="1200"/>
              <a:buFont typeface="Arial"/>
              <a:buNone/>
            </a:pPr>
            <a:r>
              <a:rPr i="0" lang="en" sz="1200" u="none" cap="none" strike="noStrike">
                <a:solidFill>
                  <a:srgbClr val="BF5700"/>
                </a:solidFill>
              </a:rPr>
              <a:t>General Motors</a:t>
            </a:r>
            <a:endParaRPr sz="1200"/>
          </a:p>
          <a:p>
            <a:pPr indent="0" lvl="0" marL="0" marR="0" rtl="0" algn="l">
              <a:lnSpc>
                <a:spcPct val="30000"/>
              </a:lnSpc>
              <a:spcBef>
                <a:spcPts val="1000"/>
              </a:spcBef>
              <a:spcAft>
                <a:spcPts val="0"/>
              </a:spcAft>
              <a:buClr>
                <a:srgbClr val="BF5700"/>
              </a:buClr>
              <a:buSzPts val="1200"/>
              <a:buFont typeface="Arial"/>
              <a:buNone/>
            </a:pPr>
            <a:r>
              <a:rPr i="0" lang="en" sz="1200" u="none" cap="none" strike="noStrike">
                <a:solidFill>
                  <a:srgbClr val="BF5700"/>
                </a:solidFill>
              </a:rPr>
              <a:t>Sony AI</a:t>
            </a:r>
            <a:endParaRPr sz="1200"/>
          </a:p>
        </p:txBody>
      </p:sp>
      <p:pic>
        <p:nvPicPr>
          <p:cNvPr id="69" name="Google Shape;69;p15"/>
          <p:cNvPicPr preferRelativeResize="0"/>
          <p:nvPr/>
        </p:nvPicPr>
        <p:blipFill rotWithShape="1">
          <a:blip r:embed="rId5">
            <a:alphaModFix/>
          </a:blip>
          <a:srcRect b="0" l="0" r="0" t="0"/>
          <a:stretch/>
        </p:blipFill>
        <p:spPr>
          <a:xfrm>
            <a:off x="8210424" y="441830"/>
            <a:ext cx="548700" cy="548670"/>
          </a:xfrm>
          <a:prstGeom prst="rect">
            <a:avLst/>
          </a:prstGeom>
          <a:noFill/>
          <a:ln>
            <a:noFill/>
          </a:ln>
        </p:spPr>
      </p:pic>
      <p:sp>
        <p:nvSpPr>
          <p:cNvPr id="70" name="Google Shape;70;p15"/>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4" title="NeuripsworkshopAvgVel.mov">
            <a:hlinkClick r:id="rId3"/>
          </p:cNvPr>
          <p:cNvPicPr preferRelativeResize="0"/>
          <p:nvPr/>
        </p:nvPicPr>
        <p:blipFill>
          <a:blip r:embed="rId4">
            <a:alphaModFix/>
          </a:blip>
          <a:stretch>
            <a:fillRect/>
          </a:stretch>
        </p:blipFill>
        <p:spPr>
          <a:xfrm>
            <a:off x="0" y="-789313"/>
            <a:ext cx="9144000" cy="6858013"/>
          </a:xfrm>
          <a:prstGeom prst="rect">
            <a:avLst/>
          </a:prstGeom>
          <a:noFill/>
          <a:ln>
            <a:noFill/>
          </a:ln>
        </p:spPr>
      </p:pic>
      <p:sp>
        <p:nvSpPr>
          <p:cNvPr id="158" name="Google Shape;158;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rPr>
              <a:t>Environment Setting</a:t>
            </a:r>
            <a:endParaRPr/>
          </a:p>
        </p:txBody>
      </p:sp>
      <p:sp>
        <p:nvSpPr>
          <p:cNvPr id="165" name="Google Shape;165;p25"/>
          <p:cNvSpPr/>
          <p:nvPr/>
        </p:nvSpPr>
        <p:spPr>
          <a:xfrm>
            <a:off x="553600" y="3056850"/>
            <a:ext cx="7361700" cy="40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5"/>
          <p:cNvSpPr/>
          <p:nvPr/>
        </p:nvSpPr>
        <p:spPr>
          <a:xfrm>
            <a:off x="2735725" y="3056850"/>
            <a:ext cx="3610200" cy="1611300"/>
          </a:xfrm>
          <a:prstGeom prst="diagStripe">
            <a:avLst>
              <a:gd fmla="val 78308"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5"/>
          <p:cNvSpPr/>
          <p:nvPr/>
        </p:nvSpPr>
        <p:spPr>
          <a:xfrm>
            <a:off x="712600" y="3146250"/>
            <a:ext cx="456000" cy="228600"/>
          </a:xfrm>
          <a:prstGeom prst="rightArrow">
            <a:avLst>
              <a:gd fmla="val 50000" name="adj1"/>
              <a:gd fmla="val 50000" name="adj2"/>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5"/>
          <p:cNvSpPr txBox="1"/>
          <p:nvPr/>
        </p:nvSpPr>
        <p:spPr>
          <a:xfrm>
            <a:off x="1327650" y="2952750"/>
            <a:ext cx="1824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Main Highway Inflow: 2000 vehs/hr</a:t>
            </a:r>
            <a:endParaRPr>
              <a:latin typeface="Calibri"/>
              <a:ea typeface="Calibri"/>
              <a:cs typeface="Calibri"/>
              <a:sym typeface="Calibri"/>
            </a:endParaRPr>
          </a:p>
        </p:txBody>
      </p:sp>
      <p:sp>
        <p:nvSpPr>
          <p:cNvPr id="169" name="Google Shape;169;p25"/>
          <p:cNvSpPr/>
          <p:nvPr/>
        </p:nvSpPr>
        <p:spPr>
          <a:xfrm rot="-1375285">
            <a:off x="2840205" y="4230403"/>
            <a:ext cx="456006" cy="228396"/>
          </a:xfrm>
          <a:prstGeom prst="rightArrow">
            <a:avLst>
              <a:gd fmla="val 50000" name="adj1"/>
              <a:gd fmla="val 50000" name="adj2"/>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5"/>
          <p:cNvSpPr txBox="1"/>
          <p:nvPr/>
        </p:nvSpPr>
        <p:spPr>
          <a:xfrm>
            <a:off x="3374725" y="3821925"/>
            <a:ext cx="1376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Merging Inflow: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200 vehs/hr</a:t>
            </a:r>
            <a:endParaRPr>
              <a:latin typeface="Calibri"/>
              <a:ea typeface="Calibri"/>
              <a:cs typeface="Calibri"/>
              <a:sym typeface="Calibri"/>
            </a:endParaRPr>
          </a:p>
        </p:txBody>
      </p:sp>
      <p:sp>
        <p:nvSpPr>
          <p:cNvPr id="171" name="Google Shape;171;p25"/>
          <p:cNvSpPr txBox="1"/>
          <p:nvPr/>
        </p:nvSpPr>
        <p:spPr>
          <a:xfrm>
            <a:off x="457200" y="1406275"/>
            <a:ext cx="83613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Main highway Inflow</a:t>
            </a:r>
            <a:r>
              <a:rPr lang="en" sz="1800"/>
              <a:t>: 2000 vehs/hr, 10% Autonomous Vehicles, 90% Human Vehicles</a:t>
            </a:r>
            <a:endParaRPr sz="1800"/>
          </a:p>
          <a:p>
            <a:pPr indent="0" lvl="0" marL="0" rtl="0" algn="l">
              <a:spcBef>
                <a:spcPts val="0"/>
              </a:spcBef>
              <a:spcAft>
                <a:spcPts val="0"/>
              </a:spcAft>
              <a:buNone/>
            </a:pPr>
            <a:r>
              <a:rPr b="1" lang="en" sz="1800"/>
              <a:t>Merging Inflow</a:t>
            </a:r>
            <a:r>
              <a:rPr lang="en" sz="1800"/>
              <a:t>: 200 vehs/hr, 100% Human Vehicles</a:t>
            </a:r>
            <a:endParaRPr sz="1800"/>
          </a:p>
          <a:p>
            <a:pPr indent="0" lvl="0" marL="0" rtl="0" algn="l">
              <a:spcBef>
                <a:spcPts val="0"/>
              </a:spcBef>
              <a:spcAft>
                <a:spcPts val="0"/>
              </a:spcAft>
              <a:buNone/>
            </a:pPr>
            <a:r>
              <a:rPr b="1" lang="en" sz="1800"/>
              <a:t>Episode Length</a:t>
            </a:r>
            <a:r>
              <a:rPr lang="en" sz="1800"/>
              <a:t>: 1000 seconds, 2 steps/ second</a:t>
            </a:r>
            <a:endParaRPr sz="1800"/>
          </a:p>
          <a:p>
            <a:pPr indent="0" lvl="0" marL="0" rtl="0" algn="l">
              <a:spcBef>
                <a:spcPts val="0"/>
              </a:spcBef>
              <a:spcAft>
                <a:spcPts val="0"/>
              </a:spcAft>
              <a:buNone/>
            </a:pPr>
            <a:r>
              <a:rPr b="1" lang="en" sz="1800"/>
              <a:t>Reinforcement Learning Algorithm</a:t>
            </a:r>
            <a:r>
              <a:rPr lang="en" sz="1800"/>
              <a:t>: Proximal Policy Optimization (PPO)</a:t>
            </a:r>
            <a:r>
              <a:rPr lang="en" sz="1800">
                <a:solidFill>
                  <a:srgbClr val="1155CC"/>
                </a:solidFill>
              </a:rPr>
              <a:t>[2]</a:t>
            </a:r>
            <a:endParaRPr sz="1800">
              <a:solidFill>
                <a:srgbClr val="1155CC"/>
              </a:solidFill>
            </a:endParaRPr>
          </a:p>
        </p:txBody>
      </p:sp>
      <p:sp>
        <p:nvSpPr>
          <p:cNvPr id="172" name="Google Shape;172;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173" name="Google Shape;173;p25"/>
          <p:cNvPicPr preferRelativeResize="0"/>
          <p:nvPr/>
        </p:nvPicPr>
        <p:blipFill rotWithShape="1">
          <a:blip r:embed="rId3">
            <a:alphaModFix/>
          </a:blip>
          <a:srcRect b="0" l="0" r="0" t="0"/>
          <a:stretch/>
        </p:blipFill>
        <p:spPr>
          <a:xfrm>
            <a:off x="7555950" y="0"/>
            <a:ext cx="1588049" cy="773474"/>
          </a:xfrm>
          <a:prstGeom prst="rect">
            <a:avLst/>
          </a:prstGeom>
          <a:noFill/>
          <a:ln>
            <a:noFill/>
          </a:ln>
        </p:spPr>
      </p:pic>
      <p:sp>
        <p:nvSpPr>
          <p:cNvPr id="174" name="Google Shape;174;p25"/>
          <p:cNvSpPr txBox="1"/>
          <p:nvPr/>
        </p:nvSpPr>
        <p:spPr>
          <a:xfrm>
            <a:off x="0" y="4620300"/>
            <a:ext cx="9144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rPr>
              <a:t>[2] </a:t>
            </a:r>
            <a:r>
              <a:rPr lang="en" sz="1100">
                <a:solidFill>
                  <a:schemeClr val="dk1"/>
                </a:solidFill>
              </a:rPr>
              <a:t>Schulman, J., Wolski, F., Dhariwal, P., Radford, A. and Klimov, O., 2017. Proximal policy optimization algorithms. </a:t>
            </a:r>
            <a:r>
              <a:rPr i="1" lang="en" sz="1100">
                <a:solidFill>
                  <a:schemeClr val="dk1"/>
                </a:solidFill>
              </a:rPr>
              <a:t>arXiv preprint arXiv:1707.06347</a:t>
            </a:r>
            <a:r>
              <a:rPr lang="en" sz="1100">
                <a:solidFill>
                  <a:schemeClr val="dk1"/>
                </a:solidFill>
              </a:rPr>
              <a:t>.</a:t>
            </a:r>
            <a:endParaRPr sz="11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0" name="Google Shape;180;p26"/>
          <p:cNvSpPr/>
          <p:nvPr/>
        </p:nvSpPr>
        <p:spPr>
          <a:xfrm>
            <a:off x="2085000" y="1738650"/>
            <a:ext cx="4974000" cy="1666200"/>
          </a:xfrm>
          <a:prstGeom prst="roundRect">
            <a:avLst>
              <a:gd fmla="val 16667" name="adj"/>
            </a:avLst>
          </a:prstGeom>
          <a:solidFill>
            <a:srgbClr val="D9EAD3"/>
          </a:solidFill>
          <a:ln cap="flat" cmpd="sng" w="19050">
            <a:solidFill>
              <a:srgbClr val="434343"/>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800">
                <a:solidFill>
                  <a:srgbClr val="434343"/>
                </a:solidFill>
              </a:rPr>
              <a:t>Centralized Policy</a:t>
            </a:r>
            <a:endParaRPr sz="3800">
              <a:solidFill>
                <a:srgbClr val="43434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rPr>
              <a:t>Centralized PPO Policy</a:t>
            </a:r>
            <a:endParaRPr/>
          </a:p>
        </p:txBody>
      </p:sp>
      <p:pic>
        <p:nvPicPr>
          <p:cNvPr id="187" name="Google Shape;187;p27"/>
          <p:cNvPicPr preferRelativeResize="0"/>
          <p:nvPr/>
        </p:nvPicPr>
        <p:blipFill>
          <a:blip r:embed="rId3">
            <a:alphaModFix/>
          </a:blip>
          <a:stretch>
            <a:fillRect/>
          </a:stretch>
        </p:blipFill>
        <p:spPr>
          <a:xfrm>
            <a:off x="558450" y="1487550"/>
            <a:ext cx="7744826" cy="3245175"/>
          </a:xfrm>
          <a:prstGeom prst="rect">
            <a:avLst/>
          </a:prstGeom>
          <a:noFill/>
          <a:ln>
            <a:noFill/>
          </a:ln>
        </p:spPr>
      </p:pic>
      <p:sp>
        <p:nvSpPr>
          <p:cNvPr id="188" name="Google Shape;188;p27"/>
          <p:cNvSpPr txBox="1"/>
          <p:nvPr/>
        </p:nvSpPr>
        <p:spPr>
          <a:xfrm>
            <a:off x="457200" y="4542800"/>
            <a:ext cx="83787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rgbClr val="595959"/>
                </a:solidFill>
                <a:latin typeface="Times New Roman"/>
                <a:ea typeface="Times New Roman"/>
                <a:cs typeface="Times New Roman"/>
                <a:sym typeface="Times New Roman"/>
              </a:rPr>
              <a:t>[1] E. Vinitsky, A. Kreidieh, L. Le Flem, N. Kheterpal, K. Jang, C. Wu, F. Wu, R. Liaw, E. Liang, and A. M. Bayen. Benchmarks for reinforcement learning in mixed-autonomy traffic. In Conference on Robot Learning, pages 399–409, 2018.</a:t>
            </a:r>
            <a:endParaRPr>
              <a:latin typeface="Calibri"/>
              <a:ea typeface="Calibri"/>
              <a:cs typeface="Calibri"/>
              <a:sym typeface="Calibri"/>
            </a:endParaRPr>
          </a:p>
        </p:txBody>
      </p:sp>
      <p:sp>
        <p:nvSpPr>
          <p:cNvPr id="189" name="Google Shape;189;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190" name="Google Shape;190;p27"/>
          <p:cNvPicPr preferRelativeResize="0"/>
          <p:nvPr/>
        </p:nvPicPr>
        <p:blipFill rotWithShape="1">
          <a:blip r:embed="rId4">
            <a:alphaModFix/>
          </a:blip>
          <a:srcRect b="0" l="0" r="0" t="0"/>
          <a:stretch/>
        </p:blipFill>
        <p:spPr>
          <a:xfrm>
            <a:off x="7555950" y="0"/>
            <a:ext cx="1588049" cy="773474"/>
          </a:xfrm>
          <a:prstGeom prst="rect">
            <a:avLst/>
          </a:prstGeom>
          <a:noFill/>
          <a:ln>
            <a:noFill/>
          </a:ln>
        </p:spPr>
      </p:pic>
      <p:sp>
        <p:nvSpPr>
          <p:cNvPr id="191" name="Google Shape;191;p27"/>
          <p:cNvSpPr/>
          <p:nvPr/>
        </p:nvSpPr>
        <p:spPr>
          <a:xfrm>
            <a:off x="2631350" y="3789725"/>
            <a:ext cx="332700" cy="28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7"/>
          <p:cNvSpPr txBox="1"/>
          <p:nvPr/>
        </p:nvSpPr>
        <p:spPr>
          <a:xfrm>
            <a:off x="2631350" y="3733775"/>
            <a:ext cx="626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666666"/>
                </a:solidFill>
              </a:rPr>
              <a:t>AVs</a:t>
            </a:r>
            <a:endParaRPr sz="1600">
              <a:solidFill>
                <a:srgbClr val="66666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8"/>
          <p:cNvSpPr txBox="1"/>
          <p:nvPr/>
        </p:nvSpPr>
        <p:spPr>
          <a:xfrm>
            <a:off x="457200" y="1543050"/>
            <a:ext cx="8382000" cy="2914500"/>
          </a:xfrm>
          <a:prstGeom prst="rect">
            <a:avLst/>
          </a:prstGeom>
          <a:noFill/>
          <a:ln>
            <a:noFill/>
          </a:ln>
        </p:spPr>
        <p:txBody>
          <a:bodyPr anchorCtr="0" anchor="t" bIns="45700" lIns="91425" spcFirstLastPara="1" rIns="91425" wrap="square" tIns="45700">
            <a:noAutofit/>
          </a:bodyPr>
          <a:lstStyle/>
          <a:p>
            <a:pPr indent="-355600" lvl="0" marL="457200" marR="0" rtl="0" algn="l">
              <a:spcBef>
                <a:spcPts val="0"/>
              </a:spcBef>
              <a:spcAft>
                <a:spcPts val="0"/>
              </a:spcAft>
              <a:buClr>
                <a:srgbClr val="C6531F"/>
              </a:buClr>
              <a:buSzPts val="2000"/>
              <a:buChar char="●"/>
            </a:pPr>
            <a:r>
              <a:rPr lang="en" sz="2000">
                <a:solidFill>
                  <a:srgbClr val="C6531F"/>
                </a:solidFill>
              </a:rPr>
              <a:t>Flow Reward [1] (target speed</a:t>
            </a:r>
            <a:r>
              <a:rPr i="1" lang="en" sz="2000">
                <a:solidFill>
                  <a:srgbClr val="C6531F"/>
                </a:solidFill>
              </a:rPr>
              <a:t> </a:t>
            </a:r>
            <a:r>
              <a:rPr lang="en" sz="2000">
                <a:solidFill>
                  <a:srgbClr val="C6531F"/>
                </a:solidFill>
                <a:latin typeface="Times New Roman"/>
                <a:ea typeface="Times New Roman"/>
                <a:cs typeface="Times New Roman"/>
                <a:sym typeface="Times New Roman"/>
              </a:rPr>
              <a:t>V</a:t>
            </a:r>
            <a:r>
              <a:rPr lang="en" sz="1300">
                <a:solidFill>
                  <a:srgbClr val="C6531F"/>
                </a:solidFill>
                <a:latin typeface="Times New Roman"/>
                <a:ea typeface="Times New Roman"/>
                <a:cs typeface="Times New Roman"/>
                <a:sym typeface="Times New Roman"/>
              </a:rPr>
              <a:t>d</a:t>
            </a:r>
            <a:r>
              <a:rPr lang="en" sz="2000">
                <a:solidFill>
                  <a:srgbClr val="C6531F"/>
                </a:solidFill>
                <a:latin typeface="Times New Roman"/>
                <a:ea typeface="Times New Roman"/>
                <a:cs typeface="Times New Roman"/>
                <a:sym typeface="Times New Roman"/>
              </a:rPr>
              <a:t> = 20 m/s</a:t>
            </a:r>
            <a:r>
              <a:rPr lang="en" sz="2000">
                <a:solidFill>
                  <a:srgbClr val="C6531F"/>
                </a:solidFill>
              </a:rPr>
              <a:t>)</a:t>
            </a:r>
            <a:endParaRPr sz="2000">
              <a:solidFill>
                <a:srgbClr val="C6531F"/>
              </a:solidFill>
            </a:endParaRPr>
          </a:p>
          <a:p>
            <a:pPr indent="0" lvl="0" marL="0" marR="0" rtl="0" algn="l">
              <a:spcBef>
                <a:spcPts val="0"/>
              </a:spcBef>
              <a:spcAft>
                <a:spcPts val="0"/>
              </a:spcAft>
              <a:buClr>
                <a:srgbClr val="888888"/>
              </a:buClr>
              <a:buSzPts val="2000"/>
              <a:buFont typeface="Arial"/>
              <a:buNone/>
            </a:pPr>
            <a:r>
              <a:t/>
            </a:r>
            <a:endParaRPr sz="2000">
              <a:solidFill>
                <a:srgbClr val="C6531F"/>
              </a:solidFill>
            </a:endParaRPr>
          </a:p>
          <a:p>
            <a:pPr indent="0" lvl="0" marL="0" marR="0" rtl="0" algn="l">
              <a:spcBef>
                <a:spcPts val="0"/>
              </a:spcBef>
              <a:spcAft>
                <a:spcPts val="0"/>
              </a:spcAft>
              <a:buClr>
                <a:srgbClr val="888888"/>
              </a:buClr>
              <a:buSzPts val="2000"/>
              <a:buFont typeface="Arial"/>
              <a:buNone/>
            </a:pPr>
            <a:r>
              <a:t/>
            </a:r>
            <a:endParaRPr sz="2000">
              <a:solidFill>
                <a:srgbClr val="C6531F"/>
              </a:solidFill>
            </a:endParaRPr>
          </a:p>
          <a:p>
            <a:pPr indent="-355600" lvl="0" marL="457200" marR="0" rtl="0" algn="l">
              <a:spcBef>
                <a:spcPts val="0"/>
              </a:spcBef>
              <a:spcAft>
                <a:spcPts val="0"/>
              </a:spcAft>
              <a:buClr>
                <a:srgbClr val="C6531F"/>
              </a:buClr>
              <a:buSzPts val="2000"/>
              <a:buChar char="●"/>
            </a:pPr>
            <a:r>
              <a:rPr lang="en" sz="2000">
                <a:solidFill>
                  <a:srgbClr val="C6531F"/>
                </a:solidFill>
              </a:rPr>
              <a:t>Average Speed Reward</a:t>
            </a:r>
            <a:endParaRPr sz="2000">
              <a:solidFill>
                <a:srgbClr val="C6531F"/>
              </a:solidFill>
            </a:endParaRPr>
          </a:p>
          <a:p>
            <a:pPr indent="0" lvl="0" marL="0" marR="0" rtl="0" algn="l">
              <a:spcBef>
                <a:spcPts val="0"/>
              </a:spcBef>
              <a:spcAft>
                <a:spcPts val="0"/>
              </a:spcAft>
              <a:buClr>
                <a:srgbClr val="888888"/>
              </a:buClr>
              <a:buSzPts val="2000"/>
              <a:buFont typeface="Arial"/>
              <a:buNone/>
            </a:pPr>
            <a:r>
              <a:t/>
            </a:r>
            <a:endParaRPr sz="2000">
              <a:solidFill>
                <a:srgbClr val="C6531F"/>
              </a:solidFill>
            </a:endParaRPr>
          </a:p>
          <a:p>
            <a:pPr indent="0" lvl="0" marL="0" marR="0" rtl="0" algn="l">
              <a:spcBef>
                <a:spcPts val="0"/>
              </a:spcBef>
              <a:spcAft>
                <a:spcPts val="0"/>
              </a:spcAft>
              <a:buClr>
                <a:srgbClr val="888888"/>
              </a:buClr>
              <a:buSzPts val="2000"/>
              <a:buFont typeface="Arial"/>
              <a:buNone/>
            </a:pPr>
            <a:r>
              <a:t/>
            </a:r>
            <a:endParaRPr sz="2000">
              <a:solidFill>
                <a:srgbClr val="C6531F"/>
              </a:solidFill>
            </a:endParaRPr>
          </a:p>
          <a:p>
            <a:pPr indent="0" lvl="0" marL="457200" marR="0" rtl="0" algn="l">
              <a:spcBef>
                <a:spcPts val="0"/>
              </a:spcBef>
              <a:spcAft>
                <a:spcPts val="0"/>
              </a:spcAft>
              <a:buNone/>
            </a:pPr>
            <a:r>
              <a:t/>
            </a:r>
            <a:endParaRPr sz="2000">
              <a:solidFill>
                <a:srgbClr val="C6531F"/>
              </a:solidFill>
            </a:endParaRPr>
          </a:p>
          <a:p>
            <a:pPr indent="-355600" lvl="0" marL="457200" marR="0" rtl="0" algn="l">
              <a:spcBef>
                <a:spcPts val="0"/>
              </a:spcBef>
              <a:spcAft>
                <a:spcPts val="0"/>
              </a:spcAft>
              <a:buClr>
                <a:srgbClr val="C6531F"/>
              </a:buClr>
              <a:buSzPts val="2000"/>
              <a:buChar char="●"/>
            </a:pPr>
            <a:r>
              <a:rPr lang="en" sz="2000">
                <a:solidFill>
                  <a:srgbClr val="C6531F"/>
                </a:solidFill>
              </a:rPr>
              <a:t>Outflow Reward</a:t>
            </a:r>
            <a:endParaRPr sz="2000">
              <a:solidFill>
                <a:srgbClr val="C6531F"/>
              </a:solidFill>
            </a:endParaRPr>
          </a:p>
          <a:p>
            <a:pPr indent="0" lvl="0" marL="0" marR="0" rtl="0" algn="l">
              <a:spcBef>
                <a:spcPts val="0"/>
              </a:spcBef>
              <a:spcAft>
                <a:spcPts val="0"/>
              </a:spcAft>
              <a:buClr>
                <a:srgbClr val="888888"/>
              </a:buClr>
              <a:buSzPts val="2000"/>
              <a:buFont typeface="Arial"/>
              <a:buNone/>
            </a:pPr>
            <a:r>
              <a:t/>
            </a:r>
            <a:endParaRPr sz="2000">
              <a:solidFill>
                <a:srgbClr val="494429"/>
              </a:solidFill>
            </a:endParaRPr>
          </a:p>
        </p:txBody>
      </p:sp>
      <p:sp>
        <p:nvSpPr>
          <p:cNvPr id="199" name="Google Shape;199;p28"/>
          <p:cNvSpPr txBox="1"/>
          <p:nvPr/>
        </p:nvSpPr>
        <p:spPr>
          <a:xfrm>
            <a:off x="457200" y="4542800"/>
            <a:ext cx="83787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rgbClr val="595959"/>
                </a:solidFill>
                <a:latin typeface="Times New Roman"/>
                <a:ea typeface="Times New Roman"/>
                <a:cs typeface="Times New Roman"/>
                <a:sym typeface="Times New Roman"/>
              </a:rPr>
              <a:t>[1] </a:t>
            </a:r>
            <a:r>
              <a:rPr lang="en" sz="1200">
                <a:solidFill>
                  <a:srgbClr val="595959"/>
                </a:solidFill>
                <a:latin typeface="Times New Roman"/>
                <a:ea typeface="Times New Roman"/>
                <a:cs typeface="Times New Roman"/>
                <a:sym typeface="Times New Roman"/>
              </a:rPr>
              <a:t>E. Vinitsky, A. Kreidieh, L. Le Flem, N. Kheterpal, K. Jang, C. Wu, F. Wu, R. Liaw, E. Liang, and A. M. Bayen. Benchmarks for reinforcement learning in mixed-autonomy traffic. In Conference on Robot Learning, pages 399–409, 2018.</a:t>
            </a:r>
            <a:endParaRPr>
              <a:latin typeface="Calibri"/>
              <a:ea typeface="Calibri"/>
              <a:cs typeface="Calibri"/>
              <a:sym typeface="Calibri"/>
            </a:endParaRPr>
          </a:p>
        </p:txBody>
      </p:sp>
      <p:pic>
        <p:nvPicPr>
          <p:cNvPr descr="{&quot;backgroundColor&quot;:&quot;#ffffff&quot;,&quot;type&quot;:&quot;$&quot;,&quot;id&quot;:&quot;1&quot;,&quot;code&quot;:&quot;$r_{t\\,}=O_{t}$&quot;,&quot;backgroundColorModified&quot;:false,&quot;font&quot;:{&quot;size&quot;:12,&quot;family&quot;:&quot;Arial&quot;,&quot;color&quot;:&quot;#000000&quot;},&quot;aid&quot;:null,&quot;ts&quot;:1611530024772,&quot;cs&quot;:&quot;nFMLs8R2pt32UDA3lBDgkQ==&quot;,&quot;size&quot;:{&quot;width&quot;:59.333333333333336,&quot;height&quot;:16}}" id="200" name="Google Shape;200;p28"/>
          <p:cNvPicPr preferRelativeResize="0"/>
          <p:nvPr/>
        </p:nvPicPr>
        <p:blipFill>
          <a:blip r:embed="rId3">
            <a:alphaModFix/>
          </a:blip>
          <a:stretch>
            <a:fillRect/>
          </a:stretch>
        </p:blipFill>
        <p:spPr>
          <a:xfrm>
            <a:off x="1016975" y="4152747"/>
            <a:ext cx="1163860" cy="313850"/>
          </a:xfrm>
          <a:prstGeom prst="rect">
            <a:avLst/>
          </a:prstGeom>
          <a:noFill/>
          <a:ln>
            <a:noFill/>
          </a:ln>
        </p:spPr>
      </p:pic>
      <p:pic>
        <p:nvPicPr>
          <p:cNvPr descr="{&quot;backgroundColorModified&quot;:false,&quot;code&quot;:&quot;$r_{t}=\\frac{\\sum_{i=1}^{n}v_{i}}{nV_{\\max}}$&quot;,&quot;backgroundColor&quot;:&quot;#ffffff&quot;,&quot;id&quot;:&quot;2&quot;,&quot;aid&quot;:null,&quot;font&quot;:{&quot;family&quot;:&quot;Arial&quot;,&quot;color&quot;:&quot;#000000&quot;,&quot;size&quot;:12},&quot;type&quot;:&quot;$&quot;,&quot;ts&quot;:1611530174355,&quot;cs&quot;:&quot;Qy4mnAuibzO5nowRouZF1g==&quot;,&quot;size&quot;:{&quot;width&quot;:86.33333333333333,&quot;height&quot;:29.666666666666668}}" id="201" name="Google Shape;201;p28"/>
          <p:cNvPicPr preferRelativeResize="0"/>
          <p:nvPr/>
        </p:nvPicPr>
        <p:blipFill>
          <a:blip r:embed="rId4">
            <a:alphaModFix/>
          </a:blip>
          <a:stretch>
            <a:fillRect/>
          </a:stretch>
        </p:blipFill>
        <p:spPr>
          <a:xfrm>
            <a:off x="1016975" y="2947550"/>
            <a:ext cx="1796485" cy="617325"/>
          </a:xfrm>
          <a:prstGeom prst="rect">
            <a:avLst/>
          </a:prstGeom>
          <a:noFill/>
          <a:ln>
            <a:noFill/>
          </a:ln>
        </p:spPr>
      </p:pic>
      <p:pic>
        <p:nvPicPr>
          <p:cNvPr descr="{&quot;type&quot;:&quot;$&quot;,&quot;code&quot;:&quot;$r_{t}=\\frac{\\max\\left(\\left|\\left|V_{d}1^{n}\\right|\\right|_{2}-\\left|\\left|V_{d}-v\\right|\\right|_{2},0\\right)}{\\left|\\left|V_{d}1^{n}\\right|\\right|_{2}}-\\alpha\\sum_{i\\in AV}^{}\\max\\left(h_{\\max}-h_{i},0\\right)$&quot;,&quot;backgroundColor&quot;:&quot;#ffffff&quot;,&quot;font&quot;:{&quot;color&quot;:&quot;#000000&quot;,&quot;family&quot;:&quot;Arial&quot;,&quot;size&quot;:12},&quot;id&quot;:&quot;3&quot;,&quot;backgroundColorModified&quot;:false,&quot;aid&quot;:null,&quot;ts&quot;:1611530568150,&quot;cs&quot;:&quot;HuHp8bm8ND+O7hcgGiiqeQ==&quot;,&quot;size&quot;:{&quot;width&quot;:430,&quot;height&quot;:31}}" id="202" name="Google Shape;202;p28"/>
          <p:cNvPicPr preferRelativeResize="0"/>
          <p:nvPr/>
        </p:nvPicPr>
        <p:blipFill>
          <a:blip r:embed="rId5">
            <a:alphaModFix/>
          </a:blip>
          <a:stretch>
            <a:fillRect/>
          </a:stretch>
        </p:blipFill>
        <p:spPr>
          <a:xfrm>
            <a:off x="1016975" y="1908300"/>
            <a:ext cx="7464075" cy="538100"/>
          </a:xfrm>
          <a:prstGeom prst="rect">
            <a:avLst/>
          </a:prstGeom>
          <a:noFill/>
          <a:ln>
            <a:noFill/>
          </a:ln>
        </p:spPr>
      </p:pic>
      <p:sp>
        <p:nvSpPr>
          <p:cNvPr id="203" name="Google Shape;203;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204" name="Google Shape;204;p28"/>
          <p:cNvPicPr preferRelativeResize="0"/>
          <p:nvPr/>
        </p:nvPicPr>
        <p:blipFill rotWithShape="1">
          <a:blip r:embed="rId6">
            <a:alphaModFix/>
          </a:blip>
          <a:srcRect b="0" l="0" r="0" t="0"/>
          <a:stretch/>
        </p:blipFill>
        <p:spPr>
          <a:xfrm>
            <a:off x="7555950" y="0"/>
            <a:ext cx="1588049" cy="773474"/>
          </a:xfrm>
          <a:prstGeom prst="rect">
            <a:avLst/>
          </a:prstGeom>
          <a:noFill/>
          <a:ln>
            <a:noFill/>
          </a:ln>
        </p:spPr>
      </p:pic>
      <p:sp>
        <p:nvSpPr>
          <p:cNvPr id="205" name="Google Shape;205;p28"/>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rPr>
              <a:t>Reward Design</a:t>
            </a:r>
            <a:endParaRPr>
              <a:solidFill>
                <a:srgbClr val="C6531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9"/>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rPr>
              <a:t>Experiment Result </a:t>
            </a:r>
            <a:r>
              <a:rPr lang="en" sz="2800">
                <a:solidFill>
                  <a:srgbClr val="434343"/>
                </a:solidFill>
              </a:rPr>
              <a:t>Simple Merge</a:t>
            </a:r>
            <a:endParaRPr>
              <a:solidFill>
                <a:srgbClr val="434343"/>
              </a:solidFill>
            </a:endParaRPr>
          </a:p>
        </p:txBody>
      </p:sp>
      <p:sp>
        <p:nvSpPr>
          <p:cNvPr id="212" name="Google Shape;212;p29"/>
          <p:cNvSpPr/>
          <p:nvPr/>
        </p:nvSpPr>
        <p:spPr>
          <a:xfrm>
            <a:off x="309675" y="2887250"/>
            <a:ext cx="8612100" cy="1380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3" name="Google Shape;213;p29"/>
          <p:cNvPicPr preferRelativeResize="0"/>
          <p:nvPr/>
        </p:nvPicPr>
        <p:blipFill rotWithShape="1">
          <a:blip r:embed="rId3">
            <a:alphaModFix/>
          </a:blip>
          <a:srcRect b="41900" l="22737" r="19728" t="36051"/>
          <a:stretch/>
        </p:blipFill>
        <p:spPr>
          <a:xfrm>
            <a:off x="0" y="2228875"/>
            <a:ext cx="9144000" cy="1971076"/>
          </a:xfrm>
          <a:prstGeom prst="rect">
            <a:avLst/>
          </a:prstGeom>
          <a:noFill/>
          <a:ln>
            <a:noFill/>
          </a:ln>
        </p:spPr>
      </p:pic>
      <p:sp>
        <p:nvSpPr>
          <p:cNvPr id="214" name="Google Shape;214;p29"/>
          <p:cNvSpPr/>
          <p:nvPr/>
        </p:nvSpPr>
        <p:spPr>
          <a:xfrm>
            <a:off x="309675" y="3535000"/>
            <a:ext cx="8612100" cy="231300"/>
          </a:xfrm>
          <a:prstGeom prst="rect">
            <a:avLst/>
          </a:prstGeom>
          <a:noFill/>
          <a:ln cap="flat" cmpd="sng" w="3810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215" name="Google Shape;215;p29"/>
          <p:cNvSpPr txBox="1"/>
          <p:nvPr/>
        </p:nvSpPr>
        <p:spPr>
          <a:xfrm>
            <a:off x="6751500" y="1603784"/>
            <a:ext cx="2163900" cy="695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900">
                <a:solidFill>
                  <a:srgbClr val="C6531F"/>
                </a:solidFill>
                <a:latin typeface="Arial"/>
                <a:ea typeface="Arial"/>
                <a:cs typeface="Arial"/>
                <a:sym typeface="Arial"/>
              </a:rPr>
              <a:t>Average Speed is Manipulable!</a:t>
            </a:r>
            <a:endParaRPr sz="100"/>
          </a:p>
        </p:txBody>
      </p:sp>
      <p:sp>
        <p:nvSpPr>
          <p:cNvPr id="216" name="Google Shape;216;p29"/>
          <p:cNvSpPr/>
          <p:nvPr/>
        </p:nvSpPr>
        <p:spPr>
          <a:xfrm>
            <a:off x="4765150" y="3050300"/>
            <a:ext cx="2245200" cy="231300"/>
          </a:xfrm>
          <a:prstGeom prst="rect">
            <a:avLst/>
          </a:prstGeom>
          <a:noFill/>
          <a:ln cap="flat" cmpd="sng" w="3810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217" name="Google Shape;217;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
        <p:nvSpPr>
          <p:cNvPr id="218" name="Google Shape;218;p29"/>
          <p:cNvSpPr txBox="1"/>
          <p:nvPr/>
        </p:nvSpPr>
        <p:spPr>
          <a:xfrm>
            <a:off x="296800" y="4021650"/>
            <a:ext cx="8612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The results are obtained from 100 independent evaluations with </a:t>
            </a:r>
            <a:r>
              <a:rPr lang="en">
                <a:latin typeface="Times New Roman"/>
                <a:ea typeface="Times New Roman"/>
                <a:cs typeface="Times New Roman"/>
                <a:sym typeface="Times New Roman"/>
              </a:rPr>
              <a:t>controlled</a:t>
            </a:r>
            <a:r>
              <a:rPr lang="en">
                <a:latin typeface="Times New Roman"/>
                <a:ea typeface="Times New Roman"/>
                <a:cs typeface="Times New Roman"/>
                <a:sym typeface="Times New Roman"/>
              </a:rPr>
              <a:t> randomness. We report the mean values of metric readings accompanied with their 95% confidence interval bounds.</a:t>
            </a:r>
            <a:endParaRPr>
              <a:latin typeface="Times New Roman"/>
              <a:ea typeface="Times New Roman"/>
              <a:cs typeface="Times New Roman"/>
              <a:sym typeface="Times New Roman"/>
            </a:endParaRPr>
          </a:p>
        </p:txBody>
      </p:sp>
      <p:pic>
        <p:nvPicPr>
          <p:cNvPr id="219" name="Google Shape;219;p29"/>
          <p:cNvPicPr preferRelativeResize="0"/>
          <p:nvPr/>
        </p:nvPicPr>
        <p:blipFill rotWithShape="1">
          <a:blip r:embed="rId4">
            <a:alphaModFix/>
          </a:blip>
          <a:srcRect b="0" l="0" r="0" t="0"/>
          <a:stretch/>
        </p:blipFill>
        <p:spPr>
          <a:xfrm>
            <a:off x="7555950" y="0"/>
            <a:ext cx="1588049" cy="7734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0"/>
          <p:cNvSpPr/>
          <p:nvPr/>
        </p:nvSpPr>
        <p:spPr>
          <a:xfrm>
            <a:off x="7010400" y="57150"/>
            <a:ext cx="1981200" cy="2286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pic>
        <p:nvPicPr>
          <p:cNvPr id="226" name="Google Shape;226;p30" title="edited_merge4_human.mov">
            <a:hlinkClick r:id="rId3"/>
          </p:cNvPr>
          <p:cNvPicPr preferRelativeResize="0"/>
          <p:nvPr/>
        </p:nvPicPr>
        <p:blipFill>
          <a:blip r:embed="rId4">
            <a:alphaModFix/>
          </a:blip>
          <a:stretch>
            <a:fillRect/>
          </a:stretch>
        </p:blipFill>
        <p:spPr>
          <a:xfrm>
            <a:off x="0" y="-857251"/>
            <a:ext cx="9144000" cy="6858000"/>
          </a:xfrm>
          <a:prstGeom prst="rect">
            <a:avLst/>
          </a:prstGeom>
          <a:noFill/>
          <a:ln>
            <a:noFill/>
          </a:ln>
        </p:spPr>
      </p:pic>
      <p:sp>
        <p:nvSpPr>
          <p:cNvPr id="227" name="Google Shape;227;p30"/>
          <p:cNvSpPr txBox="1"/>
          <p:nvPr/>
        </p:nvSpPr>
        <p:spPr>
          <a:xfrm>
            <a:off x="2971800" y="2033089"/>
            <a:ext cx="3200400" cy="1077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200">
                <a:solidFill>
                  <a:srgbClr val="C6531F"/>
                </a:solidFill>
              </a:rPr>
              <a:t>Simple Merge Human</a:t>
            </a:r>
            <a:endParaRPr/>
          </a:p>
        </p:txBody>
      </p:sp>
      <p:sp>
        <p:nvSpPr>
          <p:cNvPr id="228" name="Google Shape;228;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1"/>
          <p:cNvSpPr/>
          <p:nvPr/>
        </p:nvSpPr>
        <p:spPr>
          <a:xfrm>
            <a:off x="7010400" y="57150"/>
            <a:ext cx="1981200" cy="2286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pic>
        <p:nvPicPr>
          <p:cNvPr id="235" name="Google Shape;235;p31" title="edited_merge4_outflow.mov">
            <a:hlinkClick r:id="rId3"/>
          </p:cNvPr>
          <p:cNvPicPr preferRelativeResize="0"/>
          <p:nvPr/>
        </p:nvPicPr>
        <p:blipFill>
          <a:blip r:embed="rId4">
            <a:alphaModFix/>
          </a:blip>
          <a:stretch>
            <a:fillRect/>
          </a:stretch>
        </p:blipFill>
        <p:spPr>
          <a:xfrm>
            <a:off x="0" y="-857237"/>
            <a:ext cx="9144000" cy="6857986"/>
          </a:xfrm>
          <a:prstGeom prst="rect">
            <a:avLst/>
          </a:prstGeom>
          <a:noFill/>
          <a:ln>
            <a:noFill/>
          </a:ln>
        </p:spPr>
      </p:pic>
      <p:sp>
        <p:nvSpPr>
          <p:cNvPr id="236" name="Google Shape;236;p31"/>
          <p:cNvSpPr txBox="1"/>
          <p:nvPr/>
        </p:nvSpPr>
        <p:spPr>
          <a:xfrm>
            <a:off x="2971800" y="2033102"/>
            <a:ext cx="3200400" cy="1077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200">
                <a:solidFill>
                  <a:srgbClr val="C6531F"/>
                </a:solidFill>
              </a:rPr>
              <a:t>Simple Merge Outflow</a:t>
            </a:r>
            <a:endParaRPr/>
          </a:p>
        </p:txBody>
      </p:sp>
      <p:sp>
        <p:nvSpPr>
          <p:cNvPr id="237" name="Google Shape;237;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2" name="Shape 242"/>
        <p:cNvGrpSpPr/>
        <p:nvPr/>
      </p:nvGrpSpPr>
      <p:grpSpPr>
        <a:xfrm>
          <a:off x="0" y="0"/>
          <a:ext cx="0" cy="0"/>
          <a:chOff x="0" y="0"/>
          <a:chExt cx="0" cy="0"/>
        </a:xfrm>
      </p:grpSpPr>
      <p:sp>
        <p:nvSpPr>
          <p:cNvPr id="243" name="Google Shape;243;p32"/>
          <p:cNvSpPr/>
          <p:nvPr/>
        </p:nvSpPr>
        <p:spPr>
          <a:xfrm>
            <a:off x="7010400" y="57150"/>
            <a:ext cx="1981200" cy="2286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pic>
        <p:nvPicPr>
          <p:cNvPr id="244" name="Google Shape;244;p32" title="edited_merge4_avgvel.mov">
            <a:hlinkClick r:id="rId3"/>
          </p:cNvPr>
          <p:cNvPicPr preferRelativeResize="0"/>
          <p:nvPr/>
        </p:nvPicPr>
        <p:blipFill>
          <a:blip r:embed="rId4">
            <a:alphaModFix/>
          </a:blip>
          <a:stretch>
            <a:fillRect/>
          </a:stretch>
        </p:blipFill>
        <p:spPr>
          <a:xfrm>
            <a:off x="0" y="-857250"/>
            <a:ext cx="9144000" cy="6858000"/>
          </a:xfrm>
          <a:prstGeom prst="rect">
            <a:avLst/>
          </a:prstGeom>
          <a:noFill/>
          <a:ln>
            <a:noFill/>
          </a:ln>
        </p:spPr>
      </p:pic>
      <p:sp>
        <p:nvSpPr>
          <p:cNvPr id="245" name="Google Shape;245;p32"/>
          <p:cNvSpPr txBox="1"/>
          <p:nvPr/>
        </p:nvSpPr>
        <p:spPr>
          <a:xfrm>
            <a:off x="2860500" y="2033100"/>
            <a:ext cx="3423000" cy="1077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200">
                <a:solidFill>
                  <a:srgbClr val="C6531F"/>
                </a:solidFill>
              </a:rPr>
              <a:t>Simple </a:t>
            </a:r>
            <a:r>
              <a:rPr b="1" lang="en" sz="3200">
                <a:solidFill>
                  <a:srgbClr val="C6531F"/>
                </a:solidFill>
              </a:rPr>
              <a:t>Merge Average Velocity</a:t>
            </a:r>
            <a:endParaRPr/>
          </a:p>
        </p:txBody>
      </p:sp>
      <p:sp>
        <p:nvSpPr>
          <p:cNvPr id="246" name="Google Shape;246;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2" name="Google Shape;252;p33"/>
          <p:cNvSpPr/>
          <p:nvPr/>
        </p:nvSpPr>
        <p:spPr>
          <a:xfrm>
            <a:off x="2085000" y="1738650"/>
            <a:ext cx="4974000" cy="1666200"/>
          </a:xfrm>
          <a:prstGeom prst="roundRect">
            <a:avLst>
              <a:gd fmla="val 16667" name="adj"/>
            </a:avLst>
          </a:prstGeom>
          <a:solidFill>
            <a:srgbClr val="D9EAD3"/>
          </a:solidFill>
          <a:ln cap="flat" cmpd="sng" w="19050">
            <a:solidFill>
              <a:srgbClr val="434343"/>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800">
                <a:solidFill>
                  <a:srgbClr val="434343"/>
                </a:solidFill>
              </a:rPr>
              <a:t>Modular</a:t>
            </a:r>
            <a:r>
              <a:rPr lang="en" sz="3800">
                <a:solidFill>
                  <a:srgbClr val="434343"/>
                </a:solidFill>
              </a:rPr>
              <a:t> Policy</a:t>
            </a:r>
            <a:endParaRPr sz="3800">
              <a:solidFill>
                <a:srgbClr val="43434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74" name="Shape 74"/>
        <p:cNvGrpSpPr/>
        <p:nvPr/>
      </p:nvGrpSpPr>
      <p:grpSpPr>
        <a:xfrm>
          <a:off x="0" y="0"/>
          <a:ext cx="0" cy="0"/>
          <a:chOff x="0" y="0"/>
          <a:chExt cx="0" cy="0"/>
        </a:xfrm>
      </p:grpSpPr>
      <p:sp>
        <p:nvSpPr>
          <p:cNvPr id="75" name="Google Shape;75;p16"/>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6" name="Google Shape;76;p16" title="MITC-Merge Congestion.mp4">
            <a:hlinkClick r:id="rId3"/>
          </p:cNvPr>
          <p:cNvPicPr preferRelativeResize="0"/>
          <p:nvPr/>
        </p:nvPicPr>
        <p:blipFill>
          <a:blip r:embed="rId4">
            <a:alphaModFix/>
          </a:blip>
          <a:stretch>
            <a:fillRect/>
          </a:stretch>
        </p:blipFill>
        <p:spPr>
          <a:xfrm>
            <a:off x="262525" y="-660338"/>
            <a:ext cx="8618950" cy="6464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58" name="Google Shape;258;p3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259" name="Google Shape;259;p34"/>
          <p:cNvPicPr preferRelativeResize="0"/>
          <p:nvPr/>
        </p:nvPicPr>
        <p:blipFill rotWithShape="1">
          <a:blip r:embed="rId3">
            <a:alphaModFix/>
          </a:blip>
          <a:srcRect b="0" l="0" r="0" t="0"/>
          <a:stretch/>
        </p:blipFill>
        <p:spPr>
          <a:xfrm>
            <a:off x="0" y="0"/>
            <a:ext cx="9144000" cy="5145024"/>
          </a:xfrm>
          <a:prstGeom prst="rect">
            <a:avLst/>
          </a:prstGeom>
          <a:noFill/>
          <a:ln>
            <a:noFill/>
          </a:ln>
        </p:spPr>
      </p:pic>
      <p:sp>
        <p:nvSpPr>
          <p:cNvPr id="260" name="Google Shape;260;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261" name="Google Shape;261;p34"/>
          <p:cNvPicPr preferRelativeResize="0"/>
          <p:nvPr/>
        </p:nvPicPr>
        <p:blipFill rotWithShape="1">
          <a:blip r:embed="rId4">
            <a:alphaModFix/>
          </a:blip>
          <a:srcRect b="0" l="0" r="0" t="0"/>
          <a:stretch/>
        </p:blipFill>
        <p:spPr>
          <a:xfrm>
            <a:off x="7555950" y="0"/>
            <a:ext cx="1588049" cy="773474"/>
          </a:xfrm>
          <a:prstGeom prst="rect">
            <a:avLst/>
          </a:prstGeom>
          <a:noFill/>
          <a:ln>
            <a:noFill/>
          </a:ln>
        </p:spPr>
      </p:pic>
      <p:sp>
        <p:nvSpPr>
          <p:cNvPr id="262" name="Google Shape;262;p34"/>
          <p:cNvSpPr/>
          <p:nvPr/>
        </p:nvSpPr>
        <p:spPr>
          <a:xfrm rot="-9568401">
            <a:off x="6807957" y="2966144"/>
            <a:ext cx="205337" cy="159972"/>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4"/>
          <p:cNvSpPr/>
          <p:nvPr/>
        </p:nvSpPr>
        <p:spPr>
          <a:xfrm rot="9123032">
            <a:off x="6807886" y="2491833"/>
            <a:ext cx="205465" cy="15983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4"/>
          <p:cNvSpPr/>
          <p:nvPr/>
        </p:nvSpPr>
        <p:spPr>
          <a:xfrm rot="-10538391">
            <a:off x="4934607" y="2293027"/>
            <a:ext cx="205194" cy="159774"/>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5"/>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rPr>
              <a:t>Experiment Result </a:t>
            </a:r>
            <a:r>
              <a:rPr lang="en" sz="2800">
                <a:solidFill>
                  <a:srgbClr val="434343"/>
                </a:solidFill>
              </a:rPr>
              <a:t>I-696</a:t>
            </a:r>
            <a:r>
              <a:rPr lang="en" sz="2800">
                <a:solidFill>
                  <a:srgbClr val="434343"/>
                </a:solidFill>
              </a:rPr>
              <a:t> Merge</a:t>
            </a:r>
            <a:endParaRPr>
              <a:solidFill>
                <a:srgbClr val="434343"/>
              </a:solidFill>
            </a:endParaRPr>
          </a:p>
        </p:txBody>
      </p:sp>
      <p:sp>
        <p:nvSpPr>
          <p:cNvPr id="271" name="Google Shape;271;p35"/>
          <p:cNvSpPr txBox="1"/>
          <p:nvPr/>
        </p:nvSpPr>
        <p:spPr>
          <a:xfrm>
            <a:off x="457200" y="1543050"/>
            <a:ext cx="8382000" cy="2914500"/>
          </a:xfrm>
          <a:prstGeom prst="rect">
            <a:avLst/>
          </a:prstGeom>
          <a:noFill/>
          <a:ln>
            <a:noFill/>
          </a:ln>
        </p:spPr>
        <p:txBody>
          <a:bodyPr anchorCtr="0" anchor="t" bIns="45700" lIns="91425" spcFirstLastPara="1" rIns="91425" wrap="square" tIns="45700">
            <a:noAutofit/>
          </a:bodyPr>
          <a:lstStyle/>
          <a:p>
            <a:pPr indent="-342900" lvl="0" marL="457200" marR="0" rtl="0" algn="l">
              <a:spcBef>
                <a:spcPts val="0"/>
              </a:spcBef>
              <a:spcAft>
                <a:spcPts val="0"/>
              </a:spcAft>
              <a:buClr>
                <a:srgbClr val="494429"/>
              </a:buClr>
              <a:buSzPts val="1800"/>
              <a:buFont typeface="Arial"/>
              <a:buChar char="●"/>
            </a:pPr>
            <a:r>
              <a:rPr lang="en" sz="1800">
                <a:solidFill>
                  <a:srgbClr val="494429"/>
                </a:solidFill>
                <a:latin typeface="Arial"/>
                <a:ea typeface="Arial"/>
                <a:cs typeface="Arial"/>
                <a:sym typeface="Arial"/>
              </a:rPr>
              <a:t>I-696 Merge is an </a:t>
            </a:r>
            <a:r>
              <a:rPr b="1" lang="en" sz="1800">
                <a:solidFill>
                  <a:srgbClr val="494429"/>
                </a:solidFill>
                <a:latin typeface="Arial"/>
                <a:ea typeface="Arial"/>
                <a:cs typeface="Arial"/>
                <a:sym typeface="Arial"/>
              </a:rPr>
              <a:t>Open</a:t>
            </a:r>
            <a:r>
              <a:rPr lang="en" sz="1800">
                <a:solidFill>
                  <a:srgbClr val="494429"/>
                </a:solidFill>
                <a:latin typeface="Arial"/>
                <a:ea typeface="Arial"/>
                <a:cs typeface="Arial"/>
                <a:sym typeface="Arial"/>
              </a:rPr>
              <a:t> and </a:t>
            </a:r>
            <a:r>
              <a:rPr b="1" lang="en" sz="1800">
                <a:solidFill>
                  <a:srgbClr val="494429"/>
                </a:solidFill>
                <a:latin typeface="Arial"/>
                <a:ea typeface="Arial"/>
                <a:cs typeface="Arial"/>
                <a:sym typeface="Arial"/>
              </a:rPr>
              <a:t>Large Merging </a:t>
            </a:r>
            <a:r>
              <a:rPr lang="en" sz="1800">
                <a:solidFill>
                  <a:srgbClr val="494429"/>
                </a:solidFill>
                <a:latin typeface="Arial"/>
                <a:ea typeface="Arial"/>
                <a:cs typeface="Arial"/>
                <a:sym typeface="Arial"/>
              </a:rPr>
              <a:t>Network</a:t>
            </a:r>
            <a:endParaRPr/>
          </a:p>
          <a:p>
            <a:pPr indent="-342900" lvl="0" marL="457200" marR="0" rtl="0" algn="l">
              <a:spcBef>
                <a:spcPts val="0"/>
              </a:spcBef>
              <a:spcAft>
                <a:spcPts val="0"/>
              </a:spcAft>
              <a:buClr>
                <a:srgbClr val="494429"/>
              </a:buClr>
              <a:buSzPts val="1800"/>
              <a:buFont typeface="Arial"/>
              <a:buChar char="●"/>
            </a:pPr>
            <a:r>
              <a:rPr lang="en" sz="1800">
                <a:solidFill>
                  <a:srgbClr val="494429"/>
                </a:solidFill>
                <a:latin typeface="Arial"/>
                <a:ea typeface="Arial"/>
                <a:cs typeface="Arial"/>
                <a:sym typeface="Arial"/>
              </a:rPr>
              <a:t>With a fixed inflow rate and number of controllable autonomous vehicles</a:t>
            </a:r>
            <a:r>
              <a:rPr lang="en"/>
              <a:t>. </a:t>
            </a:r>
            <a:r>
              <a:rPr b="1" lang="en" sz="1800">
                <a:solidFill>
                  <a:srgbClr val="C6531F"/>
                </a:solidFill>
              </a:rPr>
              <a:t>Simply training RL agents from scratch can not yield better-than-human results</a:t>
            </a:r>
            <a:endParaRPr b="1"/>
          </a:p>
        </p:txBody>
      </p:sp>
      <p:pic>
        <p:nvPicPr>
          <p:cNvPr id="272" name="Google Shape;272;p35"/>
          <p:cNvPicPr preferRelativeResize="0"/>
          <p:nvPr/>
        </p:nvPicPr>
        <p:blipFill rotWithShape="1">
          <a:blip r:embed="rId3">
            <a:alphaModFix/>
          </a:blip>
          <a:srcRect b="0" l="0" r="0" t="0"/>
          <a:stretch/>
        </p:blipFill>
        <p:spPr>
          <a:xfrm>
            <a:off x="374650" y="2851150"/>
            <a:ext cx="8547100" cy="2311400"/>
          </a:xfrm>
          <a:prstGeom prst="rect">
            <a:avLst/>
          </a:prstGeom>
          <a:noFill/>
          <a:ln>
            <a:noFill/>
          </a:ln>
        </p:spPr>
      </p:pic>
      <p:sp>
        <p:nvSpPr>
          <p:cNvPr id="273" name="Google Shape;273;p35"/>
          <p:cNvSpPr/>
          <p:nvPr/>
        </p:nvSpPr>
        <p:spPr>
          <a:xfrm>
            <a:off x="309675" y="3192050"/>
            <a:ext cx="8612100" cy="145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4" name="Google Shape;274;p35"/>
          <p:cNvPicPr preferRelativeResize="0"/>
          <p:nvPr/>
        </p:nvPicPr>
        <p:blipFill rotWithShape="1">
          <a:blip r:embed="rId4">
            <a:alphaModFix/>
          </a:blip>
          <a:srcRect b="-8" l="0" r="0" t="18087"/>
          <a:stretch/>
        </p:blipFill>
        <p:spPr>
          <a:xfrm>
            <a:off x="76200" y="2738699"/>
            <a:ext cx="9144001" cy="1947525"/>
          </a:xfrm>
          <a:prstGeom prst="rect">
            <a:avLst/>
          </a:prstGeom>
          <a:noFill/>
          <a:ln>
            <a:noFill/>
          </a:ln>
        </p:spPr>
      </p:pic>
      <p:sp>
        <p:nvSpPr>
          <p:cNvPr id="275" name="Google Shape;275;p35"/>
          <p:cNvSpPr/>
          <p:nvPr/>
        </p:nvSpPr>
        <p:spPr>
          <a:xfrm>
            <a:off x="2571600" y="2989575"/>
            <a:ext cx="3008400" cy="674700"/>
          </a:xfrm>
          <a:prstGeom prst="rect">
            <a:avLst/>
          </a:prstGeom>
          <a:noFill/>
          <a:ln cap="flat" cmpd="sng" w="3810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276" name="Google Shape;276;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277" name="Google Shape;277;p35"/>
          <p:cNvPicPr preferRelativeResize="0"/>
          <p:nvPr/>
        </p:nvPicPr>
        <p:blipFill rotWithShape="1">
          <a:blip r:embed="rId5">
            <a:alphaModFix/>
          </a:blip>
          <a:srcRect b="0" l="0" r="0" t="0"/>
          <a:stretch/>
        </p:blipFill>
        <p:spPr>
          <a:xfrm>
            <a:off x="7555950" y="0"/>
            <a:ext cx="1588049" cy="7734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6"/>
          <p:cNvSpPr txBox="1"/>
          <p:nvPr/>
        </p:nvSpPr>
        <p:spPr>
          <a:xfrm>
            <a:off x="457200" y="1538325"/>
            <a:ext cx="8382000" cy="3147900"/>
          </a:xfrm>
          <a:prstGeom prst="rect">
            <a:avLst/>
          </a:prstGeom>
          <a:noFill/>
          <a:ln>
            <a:noFill/>
          </a:ln>
        </p:spPr>
        <p:txBody>
          <a:bodyPr anchorCtr="0" anchor="t" bIns="45700" lIns="91425" spcFirstLastPara="1" rIns="91425" wrap="square" tIns="45700">
            <a:noAutofit/>
          </a:bodyPr>
          <a:lstStyle/>
          <a:p>
            <a:pPr indent="-342900" lvl="0" marL="457200" marR="0" rtl="0" algn="l">
              <a:spcBef>
                <a:spcPts val="0"/>
              </a:spcBef>
              <a:spcAft>
                <a:spcPts val="0"/>
              </a:spcAft>
              <a:buSzPts val="1800"/>
              <a:buChar char="●"/>
            </a:pPr>
            <a:r>
              <a:rPr b="1" lang="en" sz="1800">
                <a:solidFill>
                  <a:srgbClr val="C6531F"/>
                </a:solidFill>
                <a:latin typeface="Arial"/>
                <a:ea typeface="Arial"/>
                <a:cs typeface="Arial"/>
                <a:sym typeface="Arial"/>
              </a:rPr>
              <a:t>Tra</a:t>
            </a:r>
            <a:r>
              <a:rPr b="1" lang="en" sz="1800">
                <a:solidFill>
                  <a:srgbClr val="C6531F"/>
                </a:solidFill>
              </a:rPr>
              <a:t>ining</a:t>
            </a:r>
            <a:r>
              <a:rPr lang="en" sz="1800">
                <a:solidFill>
                  <a:srgbClr val="C6531F"/>
                </a:solidFill>
                <a:latin typeface="Arial"/>
                <a:ea typeface="Arial"/>
                <a:cs typeface="Arial"/>
                <a:sym typeface="Arial"/>
              </a:rPr>
              <a:t> </a:t>
            </a:r>
            <a:r>
              <a:rPr lang="en" sz="1800">
                <a:solidFill>
                  <a:srgbClr val="3F3F3F"/>
                </a:solidFill>
                <a:latin typeface="Arial"/>
                <a:ea typeface="Arial"/>
                <a:cs typeface="Arial"/>
                <a:sym typeface="Arial"/>
              </a:rPr>
              <a:t>a policy </a:t>
            </a:r>
            <a:r>
              <a:rPr b="1" lang="en" sz="1800">
                <a:solidFill>
                  <a:srgbClr val="C6531F"/>
                </a:solidFill>
                <a:latin typeface="Arial"/>
                <a:ea typeface="Arial"/>
                <a:cs typeface="Arial"/>
                <a:sym typeface="Arial"/>
              </a:rPr>
              <a:t>a window near junction </a:t>
            </a:r>
            <a:r>
              <a:rPr lang="en" sz="1800">
                <a:solidFill>
                  <a:srgbClr val="3F3F3F"/>
                </a:solidFill>
                <a:latin typeface="Arial"/>
                <a:ea typeface="Arial"/>
                <a:cs typeface="Arial"/>
                <a:sym typeface="Arial"/>
              </a:rPr>
              <a:t>works </a:t>
            </a:r>
            <a:r>
              <a:rPr lang="en" sz="1800">
                <a:solidFill>
                  <a:srgbClr val="3F3F3F"/>
                </a:solidFill>
              </a:rPr>
              <a:t>much</a:t>
            </a:r>
            <a:r>
              <a:rPr lang="en" sz="1800">
                <a:solidFill>
                  <a:srgbClr val="3F3F3F"/>
                </a:solidFill>
                <a:latin typeface="Arial"/>
                <a:ea typeface="Arial"/>
                <a:cs typeface="Arial"/>
                <a:sym typeface="Arial"/>
              </a:rPr>
              <a:t> better than training </a:t>
            </a:r>
            <a:r>
              <a:rPr lang="en" sz="1800">
                <a:solidFill>
                  <a:srgbClr val="3F3F3F"/>
                </a:solidFill>
              </a:rPr>
              <a:t>for the entire road network from scratch</a:t>
            </a:r>
            <a:r>
              <a:rPr lang="en" sz="1800">
                <a:solidFill>
                  <a:srgbClr val="3F3F3F"/>
                </a:solidFill>
                <a:latin typeface="Arial"/>
                <a:ea typeface="Arial"/>
                <a:cs typeface="Arial"/>
                <a:sym typeface="Arial"/>
              </a:rPr>
              <a:t> </a:t>
            </a:r>
            <a:endParaRPr/>
          </a:p>
        </p:txBody>
      </p:sp>
      <p:pic>
        <p:nvPicPr>
          <p:cNvPr id="284" name="Google Shape;284;p36"/>
          <p:cNvPicPr preferRelativeResize="0"/>
          <p:nvPr/>
        </p:nvPicPr>
        <p:blipFill rotWithShape="1">
          <a:blip r:embed="rId3">
            <a:alphaModFix/>
          </a:blip>
          <a:srcRect b="0" l="0" r="0" t="0"/>
          <a:stretch/>
        </p:blipFill>
        <p:spPr>
          <a:xfrm>
            <a:off x="374650" y="2851150"/>
            <a:ext cx="8547100" cy="2311400"/>
          </a:xfrm>
          <a:prstGeom prst="rect">
            <a:avLst/>
          </a:prstGeom>
          <a:noFill/>
          <a:ln>
            <a:noFill/>
          </a:ln>
        </p:spPr>
      </p:pic>
      <p:sp>
        <p:nvSpPr>
          <p:cNvPr id="285" name="Google Shape;285;p36"/>
          <p:cNvSpPr/>
          <p:nvPr/>
        </p:nvSpPr>
        <p:spPr>
          <a:xfrm>
            <a:off x="309675" y="3192050"/>
            <a:ext cx="8612100" cy="145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6" name="Google Shape;286;p36"/>
          <p:cNvPicPr preferRelativeResize="0"/>
          <p:nvPr/>
        </p:nvPicPr>
        <p:blipFill>
          <a:blip r:embed="rId4">
            <a:alphaModFix/>
          </a:blip>
          <a:stretch>
            <a:fillRect/>
          </a:stretch>
        </p:blipFill>
        <p:spPr>
          <a:xfrm>
            <a:off x="76200" y="2308780"/>
            <a:ext cx="9144001" cy="2377440"/>
          </a:xfrm>
          <a:prstGeom prst="rect">
            <a:avLst/>
          </a:prstGeom>
          <a:noFill/>
          <a:ln>
            <a:noFill/>
          </a:ln>
        </p:spPr>
      </p:pic>
      <p:sp>
        <p:nvSpPr>
          <p:cNvPr id="287" name="Google Shape;287;p36"/>
          <p:cNvSpPr/>
          <p:nvPr/>
        </p:nvSpPr>
        <p:spPr>
          <a:xfrm>
            <a:off x="2572575" y="3662500"/>
            <a:ext cx="2992200" cy="174600"/>
          </a:xfrm>
          <a:prstGeom prst="rect">
            <a:avLst/>
          </a:prstGeom>
          <a:noFill/>
          <a:ln cap="flat" cmpd="sng" w="3810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288" name="Google Shape;288;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289" name="Google Shape;289;p36"/>
          <p:cNvPicPr preferRelativeResize="0"/>
          <p:nvPr/>
        </p:nvPicPr>
        <p:blipFill rotWithShape="1">
          <a:blip r:embed="rId5">
            <a:alphaModFix/>
          </a:blip>
          <a:srcRect b="0" l="0" r="0" t="0"/>
          <a:stretch/>
        </p:blipFill>
        <p:spPr>
          <a:xfrm>
            <a:off x="7555950" y="0"/>
            <a:ext cx="1588049" cy="773474"/>
          </a:xfrm>
          <a:prstGeom prst="rect">
            <a:avLst/>
          </a:prstGeom>
          <a:noFill/>
          <a:ln>
            <a:noFill/>
          </a:ln>
        </p:spPr>
      </p:pic>
      <p:sp>
        <p:nvSpPr>
          <p:cNvPr id="290" name="Google Shape;290;p36"/>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rPr>
              <a:t>Experiment Result </a:t>
            </a:r>
            <a:r>
              <a:rPr lang="en" sz="2800">
                <a:solidFill>
                  <a:srgbClr val="434343"/>
                </a:solidFill>
              </a:rPr>
              <a:t>I-696 Merge</a:t>
            </a:r>
            <a:endParaRPr>
              <a:solidFill>
                <a:srgbClr val="43434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37"/>
          <p:cNvPicPr preferRelativeResize="0"/>
          <p:nvPr/>
        </p:nvPicPr>
        <p:blipFill rotWithShape="1">
          <a:blip r:embed="rId3">
            <a:alphaModFix/>
          </a:blip>
          <a:srcRect b="0" l="0" r="0" t="0"/>
          <a:stretch/>
        </p:blipFill>
        <p:spPr>
          <a:xfrm>
            <a:off x="374650" y="2851150"/>
            <a:ext cx="8547100" cy="2311400"/>
          </a:xfrm>
          <a:prstGeom prst="rect">
            <a:avLst/>
          </a:prstGeom>
          <a:noFill/>
          <a:ln>
            <a:noFill/>
          </a:ln>
        </p:spPr>
      </p:pic>
      <p:pic>
        <p:nvPicPr>
          <p:cNvPr id="297" name="Google Shape;297;p37"/>
          <p:cNvPicPr preferRelativeResize="0"/>
          <p:nvPr/>
        </p:nvPicPr>
        <p:blipFill rotWithShape="1">
          <a:blip r:embed="rId4">
            <a:alphaModFix/>
          </a:blip>
          <a:srcRect b="4560" l="0" r="0" t="18279"/>
          <a:stretch/>
        </p:blipFill>
        <p:spPr>
          <a:xfrm>
            <a:off x="203225" y="2902750"/>
            <a:ext cx="8889951" cy="1783475"/>
          </a:xfrm>
          <a:prstGeom prst="rect">
            <a:avLst/>
          </a:prstGeom>
          <a:noFill/>
          <a:ln>
            <a:noFill/>
          </a:ln>
        </p:spPr>
      </p:pic>
      <p:sp>
        <p:nvSpPr>
          <p:cNvPr id="298" name="Google Shape;298;p37"/>
          <p:cNvSpPr txBox="1"/>
          <p:nvPr/>
        </p:nvSpPr>
        <p:spPr>
          <a:xfrm>
            <a:off x="457200" y="1538325"/>
            <a:ext cx="8382000" cy="3147900"/>
          </a:xfrm>
          <a:prstGeom prst="rect">
            <a:avLst/>
          </a:prstGeom>
          <a:noFill/>
          <a:ln>
            <a:noFill/>
          </a:ln>
        </p:spPr>
        <p:txBody>
          <a:bodyPr anchorCtr="0" anchor="t" bIns="45700" lIns="91425" spcFirstLastPara="1" rIns="91425" wrap="square" tIns="45700">
            <a:noAutofit/>
          </a:bodyPr>
          <a:lstStyle/>
          <a:p>
            <a:pPr indent="-342900" lvl="0" marL="457200" marR="0" rtl="0" algn="l">
              <a:spcBef>
                <a:spcPts val="0"/>
              </a:spcBef>
              <a:spcAft>
                <a:spcPts val="0"/>
              </a:spcAft>
              <a:buSzPts val="1800"/>
              <a:buChar char="●"/>
            </a:pPr>
            <a:r>
              <a:rPr b="1" lang="en" sz="1800">
                <a:solidFill>
                  <a:srgbClr val="C6531F"/>
                </a:solidFill>
              </a:rPr>
              <a:t>Transferring </a:t>
            </a:r>
            <a:r>
              <a:rPr lang="en" sz="1800">
                <a:solidFill>
                  <a:srgbClr val="434343"/>
                </a:solidFill>
              </a:rPr>
              <a:t>a policy trained in the small network can provide a warm start and potentially</a:t>
            </a:r>
            <a:r>
              <a:rPr b="1" lang="en" sz="1800">
                <a:solidFill>
                  <a:srgbClr val="C6531F"/>
                </a:solidFill>
              </a:rPr>
              <a:t> </a:t>
            </a:r>
            <a:r>
              <a:rPr b="1" lang="en" sz="1800">
                <a:solidFill>
                  <a:srgbClr val="C6531F"/>
                </a:solidFill>
                <a:latin typeface="Arial"/>
                <a:ea typeface="Arial"/>
                <a:cs typeface="Arial"/>
                <a:sym typeface="Arial"/>
              </a:rPr>
              <a:t>saves time</a:t>
            </a:r>
            <a:r>
              <a:rPr lang="en" sz="1800">
                <a:solidFill>
                  <a:srgbClr val="3F3F3F"/>
                </a:solidFill>
              </a:rPr>
              <a:t>, as</a:t>
            </a:r>
            <a:r>
              <a:rPr lang="en" sz="1800">
                <a:solidFill>
                  <a:srgbClr val="3F3F3F"/>
                </a:solidFill>
                <a:latin typeface="Arial"/>
                <a:ea typeface="Arial"/>
                <a:cs typeface="Arial"/>
                <a:sym typeface="Arial"/>
              </a:rPr>
              <a:t> the bottleneck of training large network is simulation time</a:t>
            </a:r>
            <a:endParaRPr sz="1800">
              <a:solidFill>
                <a:srgbClr val="3F3F3F"/>
              </a:solidFill>
              <a:latin typeface="Arial"/>
              <a:ea typeface="Arial"/>
              <a:cs typeface="Arial"/>
              <a:sym typeface="Arial"/>
            </a:endParaRPr>
          </a:p>
          <a:p>
            <a:pPr indent="-342900" lvl="0" marL="457200" marR="0" rtl="0" algn="l">
              <a:spcBef>
                <a:spcPts val="0"/>
              </a:spcBef>
              <a:spcAft>
                <a:spcPts val="0"/>
              </a:spcAft>
              <a:buClr>
                <a:srgbClr val="3F3F3F"/>
              </a:buClr>
              <a:buSzPts val="1800"/>
              <a:buChar char="●"/>
            </a:pPr>
            <a:r>
              <a:rPr lang="en" sz="1800">
                <a:solidFill>
                  <a:srgbClr val="3F3F3F"/>
                </a:solidFill>
              </a:rPr>
              <a:t>Provides a direction for </a:t>
            </a:r>
            <a:r>
              <a:rPr b="1" lang="en" sz="1800">
                <a:solidFill>
                  <a:srgbClr val="C6531F"/>
                </a:solidFill>
              </a:rPr>
              <a:t>generalizing</a:t>
            </a:r>
            <a:r>
              <a:rPr lang="en" sz="1800">
                <a:solidFill>
                  <a:srgbClr val="3F3F3F"/>
                </a:solidFill>
              </a:rPr>
              <a:t> to new scenarios</a:t>
            </a:r>
            <a:endParaRPr sz="1800">
              <a:solidFill>
                <a:srgbClr val="3F3F3F"/>
              </a:solidFill>
            </a:endParaRPr>
          </a:p>
        </p:txBody>
      </p:sp>
      <p:sp>
        <p:nvSpPr>
          <p:cNvPr id="299" name="Google Shape;299;p37"/>
          <p:cNvSpPr/>
          <p:nvPr/>
        </p:nvSpPr>
        <p:spPr>
          <a:xfrm>
            <a:off x="2900850" y="4269325"/>
            <a:ext cx="2445600" cy="174600"/>
          </a:xfrm>
          <a:prstGeom prst="rect">
            <a:avLst/>
          </a:prstGeom>
          <a:noFill/>
          <a:ln cap="flat" cmpd="sng" w="3810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300" name="Google Shape;300;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301" name="Google Shape;301;p37"/>
          <p:cNvPicPr preferRelativeResize="0"/>
          <p:nvPr/>
        </p:nvPicPr>
        <p:blipFill rotWithShape="1">
          <a:blip r:embed="rId5">
            <a:alphaModFix/>
          </a:blip>
          <a:srcRect b="0" l="0" r="0" t="0"/>
          <a:stretch/>
        </p:blipFill>
        <p:spPr>
          <a:xfrm>
            <a:off x="7555950" y="0"/>
            <a:ext cx="1588049" cy="773474"/>
          </a:xfrm>
          <a:prstGeom prst="rect">
            <a:avLst/>
          </a:prstGeom>
          <a:noFill/>
          <a:ln>
            <a:noFill/>
          </a:ln>
        </p:spPr>
      </p:pic>
      <p:sp>
        <p:nvSpPr>
          <p:cNvPr id="302" name="Google Shape;302;p37"/>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rPr>
              <a:t>Experiment Result </a:t>
            </a:r>
            <a:r>
              <a:rPr lang="en" sz="2800">
                <a:solidFill>
                  <a:srgbClr val="434343"/>
                </a:solidFill>
              </a:rPr>
              <a:t>I-696 Merge</a:t>
            </a:r>
            <a:endParaRPr>
              <a:solidFill>
                <a:srgbClr val="434343"/>
              </a:solidFill>
            </a:endParaRPr>
          </a:p>
        </p:txBody>
      </p:sp>
      <p:pic>
        <p:nvPicPr>
          <p:cNvPr id="303" name="Google Shape;303;p37"/>
          <p:cNvPicPr preferRelativeResize="0"/>
          <p:nvPr/>
        </p:nvPicPr>
        <p:blipFill rotWithShape="1">
          <a:blip r:embed="rId4">
            <a:alphaModFix/>
          </a:blip>
          <a:srcRect b="0" l="0" r="0" t="18573"/>
          <a:stretch/>
        </p:blipFill>
        <p:spPr>
          <a:xfrm>
            <a:off x="76200" y="2750424"/>
            <a:ext cx="9144001" cy="1935800"/>
          </a:xfrm>
          <a:prstGeom prst="rect">
            <a:avLst/>
          </a:prstGeom>
          <a:noFill/>
          <a:ln>
            <a:noFill/>
          </a:ln>
        </p:spPr>
      </p:pic>
      <p:sp>
        <p:nvSpPr>
          <p:cNvPr id="304" name="Google Shape;304;p37"/>
          <p:cNvSpPr/>
          <p:nvPr/>
        </p:nvSpPr>
        <p:spPr>
          <a:xfrm>
            <a:off x="2572575" y="4043500"/>
            <a:ext cx="2992200" cy="225900"/>
          </a:xfrm>
          <a:prstGeom prst="rect">
            <a:avLst/>
          </a:prstGeom>
          <a:noFill/>
          <a:ln cap="flat" cmpd="sng" w="3810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0" name="Google Shape;310;p38"/>
          <p:cNvSpPr/>
          <p:nvPr/>
        </p:nvSpPr>
        <p:spPr>
          <a:xfrm>
            <a:off x="2085000" y="1738650"/>
            <a:ext cx="4974000" cy="1666200"/>
          </a:xfrm>
          <a:prstGeom prst="roundRect">
            <a:avLst>
              <a:gd fmla="val 16667" name="adj"/>
            </a:avLst>
          </a:prstGeom>
          <a:solidFill>
            <a:srgbClr val="D9EAD3"/>
          </a:solidFill>
          <a:ln cap="flat" cmpd="sng" w="19050">
            <a:solidFill>
              <a:srgbClr val="434343"/>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434343"/>
                </a:solidFill>
              </a:rPr>
              <a:t>Decentralized</a:t>
            </a:r>
            <a:r>
              <a:rPr lang="en" sz="3000">
                <a:solidFill>
                  <a:srgbClr val="434343"/>
                </a:solidFill>
              </a:rPr>
              <a:t> Policy</a:t>
            </a:r>
            <a:endParaRPr sz="3000">
              <a:solidFill>
                <a:srgbClr val="434343"/>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9"/>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rPr>
              <a:t>Issues with Centralized Controllers</a:t>
            </a:r>
            <a:endParaRPr>
              <a:solidFill>
                <a:srgbClr val="434343"/>
              </a:solidFill>
            </a:endParaRPr>
          </a:p>
        </p:txBody>
      </p:sp>
      <p:sp>
        <p:nvSpPr>
          <p:cNvPr id="316" name="Google Shape;316;p39"/>
          <p:cNvSpPr txBox="1"/>
          <p:nvPr>
            <p:ph idx="1" type="body"/>
          </p:nvPr>
        </p:nvSpPr>
        <p:spPr>
          <a:xfrm>
            <a:off x="457200" y="1771650"/>
            <a:ext cx="3957300" cy="2914500"/>
          </a:xfrm>
          <a:prstGeom prst="rect">
            <a:avLst/>
          </a:prstGeom>
        </p:spPr>
        <p:txBody>
          <a:bodyPr anchorCtr="0" anchor="t" bIns="45700" lIns="91425" spcFirstLastPara="1" rIns="91425" wrap="square" tIns="45700">
            <a:normAutofit/>
          </a:bodyPr>
          <a:lstStyle/>
          <a:p>
            <a:pPr indent="-355600" lvl="0" marL="457200" rtl="0" algn="l">
              <a:spcBef>
                <a:spcPts val="360"/>
              </a:spcBef>
              <a:spcAft>
                <a:spcPts val="0"/>
              </a:spcAft>
              <a:buClr>
                <a:srgbClr val="434343"/>
              </a:buClr>
              <a:buSzPts val="2000"/>
              <a:buChar char="●"/>
            </a:pPr>
            <a:r>
              <a:rPr lang="en" sz="2000">
                <a:solidFill>
                  <a:srgbClr val="434343"/>
                </a:solidFill>
              </a:rPr>
              <a:t>Does not handle dynamic number of agents</a:t>
            </a:r>
            <a:endParaRPr sz="2000">
              <a:solidFill>
                <a:srgbClr val="434343"/>
              </a:solidFill>
            </a:endParaRPr>
          </a:p>
          <a:p>
            <a:pPr indent="-355600" lvl="0" marL="457200" rtl="0" algn="l">
              <a:spcBef>
                <a:spcPts val="0"/>
              </a:spcBef>
              <a:spcAft>
                <a:spcPts val="0"/>
              </a:spcAft>
              <a:buClr>
                <a:srgbClr val="434343"/>
              </a:buClr>
              <a:buSzPts val="2000"/>
              <a:buChar char="●"/>
            </a:pPr>
            <a:r>
              <a:rPr lang="en" sz="2000">
                <a:solidFill>
                  <a:srgbClr val="434343"/>
                </a:solidFill>
              </a:rPr>
              <a:t>Combinatorially</a:t>
            </a:r>
            <a:r>
              <a:rPr lang="en" sz="2000">
                <a:solidFill>
                  <a:srgbClr val="434343"/>
                </a:solidFill>
              </a:rPr>
              <a:t> enlarged search space</a:t>
            </a:r>
            <a:endParaRPr sz="2000">
              <a:solidFill>
                <a:srgbClr val="434343"/>
              </a:solidFill>
            </a:endParaRPr>
          </a:p>
          <a:p>
            <a:pPr indent="-355600" lvl="0" marL="457200" rtl="0" algn="l">
              <a:spcBef>
                <a:spcPts val="0"/>
              </a:spcBef>
              <a:spcAft>
                <a:spcPts val="0"/>
              </a:spcAft>
              <a:buClr>
                <a:srgbClr val="434343"/>
              </a:buClr>
              <a:buSzPts val="2000"/>
              <a:buChar char="●"/>
            </a:pPr>
            <a:r>
              <a:rPr lang="en" sz="2000">
                <a:solidFill>
                  <a:srgbClr val="434343"/>
                </a:solidFill>
              </a:rPr>
              <a:t>Unrealistic in real settings due to safety concern </a:t>
            </a:r>
            <a:endParaRPr sz="2000">
              <a:solidFill>
                <a:srgbClr val="434343"/>
              </a:solidFill>
            </a:endParaRPr>
          </a:p>
        </p:txBody>
      </p:sp>
      <p:pic>
        <p:nvPicPr>
          <p:cNvPr id="317" name="Google Shape;317;p39"/>
          <p:cNvPicPr preferRelativeResize="0"/>
          <p:nvPr/>
        </p:nvPicPr>
        <p:blipFill rotWithShape="1">
          <a:blip r:embed="rId3">
            <a:alphaModFix/>
          </a:blip>
          <a:srcRect b="0" l="0" r="0" t="0"/>
          <a:stretch/>
        </p:blipFill>
        <p:spPr>
          <a:xfrm>
            <a:off x="4357775" y="1634875"/>
            <a:ext cx="4703026" cy="2736450"/>
          </a:xfrm>
          <a:prstGeom prst="rect">
            <a:avLst/>
          </a:prstGeom>
          <a:noFill/>
          <a:ln>
            <a:noFill/>
          </a:ln>
        </p:spPr>
      </p:pic>
      <p:sp>
        <p:nvSpPr>
          <p:cNvPr id="318" name="Google Shape;318;p39"/>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19" name="Google Shape;319;p39"/>
          <p:cNvPicPr preferRelativeResize="0"/>
          <p:nvPr/>
        </p:nvPicPr>
        <p:blipFill rotWithShape="1">
          <a:blip r:embed="rId4">
            <a:alphaModFix/>
          </a:blip>
          <a:srcRect b="0" l="0" r="0" t="0"/>
          <a:stretch/>
        </p:blipFill>
        <p:spPr>
          <a:xfrm>
            <a:off x="7555950" y="0"/>
            <a:ext cx="1588049" cy="773474"/>
          </a:xfrm>
          <a:prstGeom prst="rect">
            <a:avLst/>
          </a:prstGeom>
          <a:noFill/>
          <a:ln>
            <a:noFill/>
          </a:ln>
        </p:spPr>
      </p:pic>
      <p:sp>
        <p:nvSpPr>
          <p:cNvPr id="320" name="Google Shape;320;p39"/>
          <p:cNvSpPr txBox="1"/>
          <p:nvPr/>
        </p:nvSpPr>
        <p:spPr>
          <a:xfrm>
            <a:off x="4338300" y="1543550"/>
            <a:ext cx="1171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rPr>
              <a:t>C</a:t>
            </a:r>
            <a:r>
              <a:rPr lang="en">
                <a:solidFill>
                  <a:srgbClr val="FFFFFF"/>
                </a:solidFill>
              </a:rPr>
              <a:t>entralized Agent</a:t>
            </a:r>
            <a:endParaRPr>
              <a:solidFill>
                <a:srgbClr val="FFFFFF"/>
              </a:solidFill>
            </a:endParaRPr>
          </a:p>
        </p:txBody>
      </p:sp>
      <p:sp>
        <p:nvSpPr>
          <p:cNvPr id="321" name="Google Shape;321;p39"/>
          <p:cNvSpPr/>
          <p:nvPr/>
        </p:nvSpPr>
        <p:spPr>
          <a:xfrm>
            <a:off x="6353300" y="2414550"/>
            <a:ext cx="699000" cy="2457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2" name="Google Shape;322;p39"/>
          <p:cNvCxnSpPr/>
          <p:nvPr/>
        </p:nvCxnSpPr>
        <p:spPr>
          <a:xfrm flipH="1">
            <a:off x="4596500" y="2414550"/>
            <a:ext cx="1756800" cy="689700"/>
          </a:xfrm>
          <a:prstGeom prst="straightConnector1">
            <a:avLst/>
          </a:prstGeom>
          <a:noFill/>
          <a:ln cap="flat" cmpd="sng" w="9525">
            <a:solidFill>
              <a:srgbClr val="000000"/>
            </a:solidFill>
            <a:prstDash val="solid"/>
            <a:round/>
            <a:headEnd len="med" w="med" type="none"/>
            <a:tailEnd len="med" w="med" type="none"/>
          </a:ln>
        </p:spPr>
      </p:cxnSp>
      <p:cxnSp>
        <p:nvCxnSpPr>
          <p:cNvPr id="323" name="Google Shape;323;p39"/>
          <p:cNvCxnSpPr/>
          <p:nvPr/>
        </p:nvCxnSpPr>
        <p:spPr>
          <a:xfrm>
            <a:off x="7057800" y="2413550"/>
            <a:ext cx="98700" cy="66750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0" st="0"/>
                                            </p:txEl>
                                          </p:spTgt>
                                        </p:tgtEl>
                                        <p:attrNameLst>
                                          <p:attrName>style.visibility</p:attrName>
                                        </p:attrNameLst>
                                      </p:cBhvr>
                                      <p:to>
                                        <p:strVal val="visible"/>
                                      </p:to>
                                    </p:set>
                                    <p:animEffect filter="fade" transition="in">
                                      <p:cBhvr>
                                        <p:cTn dur="1000"/>
                                        <p:tgtEl>
                                          <p:spTgt spid="3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1" st="1"/>
                                            </p:txEl>
                                          </p:spTgt>
                                        </p:tgtEl>
                                        <p:attrNameLst>
                                          <p:attrName>style.visibility</p:attrName>
                                        </p:attrNameLst>
                                      </p:cBhvr>
                                      <p:to>
                                        <p:strVal val="visible"/>
                                      </p:to>
                                    </p:set>
                                    <p:animEffect filter="fade" transition="in">
                                      <p:cBhvr>
                                        <p:cTn dur="1000"/>
                                        <p:tgtEl>
                                          <p:spTgt spid="3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2" st="2"/>
                                            </p:txEl>
                                          </p:spTgt>
                                        </p:tgtEl>
                                        <p:attrNameLst>
                                          <p:attrName>style.visibility</p:attrName>
                                        </p:attrNameLst>
                                      </p:cBhvr>
                                      <p:to>
                                        <p:strVal val="visible"/>
                                      </p:to>
                                    </p:set>
                                    <p:animEffect filter="fade" transition="in">
                                      <p:cBhvr>
                                        <p:cTn dur="1000"/>
                                        <p:tgtEl>
                                          <p:spTgt spid="31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0"/>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rPr>
              <a:t>Decentralized Problem Setting</a:t>
            </a:r>
            <a:endParaRPr>
              <a:solidFill>
                <a:srgbClr val="434343"/>
              </a:solidFill>
            </a:endParaRPr>
          </a:p>
        </p:txBody>
      </p:sp>
      <p:sp>
        <p:nvSpPr>
          <p:cNvPr id="329" name="Google Shape;329;p40"/>
          <p:cNvSpPr txBox="1"/>
          <p:nvPr>
            <p:ph idx="1" type="body"/>
          </p:nvPr>
        </p:nvSpPr>
        <p:spPr>
          <a:xfrm>
            <a:off x="457200" y="1771650"/>
            <a:ext cx="3768000" cy="2914500"/>
          </a:xfrm>
          <a:prstGeom prst="rect">
            <a:avLst/>
          </a:prstGeom>
        </p:spPr>
        <p:txBody>
          <a:bodyPr anchorCtr="0" anchor="t" bIns="45700" lIns="91425" spcFirstLastPara="1" rIns="91425" wrap="square" tIns="45700">
            <a:normAutofit/>
          </a:bodyPr>
          <a:lstStyle/>
          <a:p>
            <a:pPr indent="-355600" lvl="0" marL="457200" rtl="0" algn="l">
              <a:spcBef>
                <a:spcPts val="360"/>
              </a:spcBef>
              <a:spcAft>
                <a:spcPts val="0"/>
              </a:spcAft>
              <a:buClr>
                <a:srgbClr val="434343"/>
              </a:buClr>
              <a:buSzPts val="2000"/>
              <a:buChar char="●"/>
            </a:pPr>
            <a:r>
              <a:rPr lang="en" sz="2000">
                <a:solidFill>
                  <a:srgbClr val="434343"/>
                </a:solidFill>
              </a:rPr>
              <a:t>Each agent has its own policy based on local state information</a:t>
            </a:r>
            <a:endParaRPr sz="2000">
              <a:solidFill>
                <a:srgbClr val="434343"/>
              </a:solidFill>
            </a:endParaRPr>
          </a:p>
          <a:p>
            <a:pPr indent="-355600" lvl="0" marL="457200" rtl="0" algn="l">
              <a:spcBef>
                <a:spcPts val="0"/>
              </a:spcBef>
              <a:spcAft>
                <a:spcPts val="0"/>
              </a:spcAft>
              <a:buClr>
                <a:srgbClr val="434343"/>
              </a:buClr>
              <a:buSzPts val="2000"/>
              <a:buChar char="●"/>
            </a:pPr>
            <a:r>
              <a:rPr lang="en" sz="2000">
                <a:solidFill>
                  <a:srgbClr val="434343"/>
                </a:solidFill>
              </a:rPr>
              <a:t>We use parameter sharing to cut down on state space</a:t>
            </a:r>
            <a:endParaRPr sz="2000">
              <a:solidFill>
                <a:srgbClr val="434343"/>
              </a:solidFill>
            </a:endParaRPr>
          </a:p>
        </p:txBody>
      </p:sp>
      <p:sp>
        <p:nvSpPr>
          <p:cNvPr id="330" name="Google Shape;330;p40"/>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31" name="Google Shape;331;p40"/>
          <p:cNvPicPr preferRelativeResize="0"/>
          <p:nvPr/>
        </p:nvPicPr>
        <p:blipFill rotWithShape="1">
          <a:blip r:embed="rId3">
            <a:alphaModFix/>
          </a:blip>
          <a:srcRect b="0" l="0" r="0" t="0"/>
          <a:stretch/>
        </p:blipFill>
        <p:spPr>
          <a:xfrm>
            <a:off x="7555950" y="0"/>
            <a:ext cx="1588049" cy="773474"/>
          </a:xfrm>
          <a:prstGeom prst="rect">
            <a:avLst/>
          </a:prstGeom>
          <a:noFill/>
          <a:ln>
            <a:noFill/>
          </a:ln>
        </p:spPr>
      </p:pic>
      <p:grpSp>
        <p:nvGrpSpPr>
          <p:cNvPr id="332" name="Google Shape;332;p40"/>
          <p:cNvGrpSpPr/>
          <p:nvPr/>
        </p:nvGrpSpPr>
        <p:grpSpPr>
          <a:xfrm>
            <a:off x="4338300" y="1543550"/>
            <a:ext cx="4722501" cy="2827775"/>
            <a:chOff x="4338300" y="1543550"/>
            <a:chExt cx="4722501" cy="2827775"/>
          </a:xfrm>
        </p:grpSpPr>
        <p:pic>
          <p:nvPicPr>
            <p:cNvPr id="333" name="Google Shape;333;p40"/>
            <p:cNvPicPr preferRelativeResize="0"/>
            <p:nvPr/>
          </p:nvPicPr>
          <p:blipFill rotWithShape="1">
            <a:blip r:embed="rId4">
              <a:alphaModFix/>
            </a:blip>
            <a:srcRect b="0" l="0" r="0" t="0"/>
            <a:stretch/>
          </p:blipFill>
          <p:spPr>
            <a:xfrm>
              <a:off x="4357775" y="1634875"/>
              <a:ext cx="4703026" cy="2736450"/>
            </a:xfrm>
            <a:prstGeom prst="rect">
              <a:avLst/>
            </a:prstGeom>
            <a:noFill/>
            <a:ln>
              <a:noFill/>
            </a:ln>
          </p:spPr>
        </p:pic>
        <p:sp>
          <p:nvSpPr>
            <p:cNvPr id="334" name="Google Shape;334;p40"/>
            <p:cNvSpPr/>
            <p:nvPr/>
          </p:nvSpPr>
          <p:spPr>
            <a:xfrm>
              <a:off x="4754575" y="1662000"/>
              <a:ext cx="3780900" cy="8490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0"/>
            <p:cNvSpPr/>
            <p:nvPr/>
          </p:nvSpPr>
          <p:spPr>
            <a:xfrm>
              <a:off x="6353300" y="2414550"/>
              <a:ext cx="699000" cy="2457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6" name="Google Shape;336;p40"/>
            <p:cNvCxnSpPr/>
            <p:nvPr/>
          </p:nvCxnSpPr>
          <p:spPr>
            <a:xfrm flipH="1">
              <a:off x="4596500" y="2414550"/>
              <a:ext cx="1756800" cy="689700"/>
            </a:xfrm>
            <a:prstGeom prst="straightConnector1">
              <a:avLst/>
            </a:prstGeom>
            <a:noFill/>
            <a:ln cap="flat" cmpd="sng" w="9525">
              <a:solidFill>
                <a:srgbClr val="000000"/>
              </a:solidFill>
              <a:prstDash val="solid"/>
              <a:round/>
              <a:headEnd len="med" w="med" type="none"/>
              <a:tailEnd len="med" w="med" type="none"/>
            </a:ln>
          </p:spPr>
        </p:cxnSp>
        <p:cxnSp>
          <p:nvCxnSpPr>
            <p:cNvPr id="337" name="Google Shape;337;p40"/>
            <p:cNvCxnSpPr/>
            <p:nvPr/>
          </p:nvCxnSpPr>
          <p:spPr>
            <a:xfrm>
              <a:off x="7057800" y="2413550"/>
              <a:ext cx="98700" cy="667500"/>
            </a:xfrm>
            <a:prstGeom prst="straightConnector1">
              <a:avLst/>
            </a:prstGeom>
            <a:noFill/>
            <a:ln cap="flat" cmpd="sng" w="9525">
              <a:solidFill>
                <a:srgbClr val="000000"/>
              </a:solidFill>
              <a:prstDash val="solid"/>
              <a:round/>
              <a:headEnd len="med" w="med" type="none"/>
              <a:tailEnd len="med" w="med" type="none"/>
            </a:ln>
          </p:spPr>
        </p:cxnSp>
        <p:sp>
          <p:nvSpPr>
            <p:cNvPr id="338" name="Google Shape;338;p40"/>
            <p:cNvSpPr txBox="1"/>
            <p:nvPr/>
          </p:nvSpPr>
          <p:spPr>
            <a:xfrm>
              <a:off x="4338300" y="1543550"/>
              <a:ext cx="1274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rPr>
                <a:t>Dec</a:t>
              </a:r>
              <a:r>
                <a:rPr lang="en">
                  <a:solidFill>
                    <a:srgbClr val="FFFFFF"/>
                  </a:solidFill>
                </a:rPr>
                <a:t>entralized Agent</a:t>
              </a:r>
              <a:endParaRPr>
                <a:solidFill>
                  <a:srgbClr val="FFFFFF"/>
                </a:solidFill>
              </a:endParaRPr>
            </a:p>
          </p:txBody>
        </p:sp>
        <p:sp>
          <p:nvSpPr>
            <p:cNvPr id="339" name="Google Shape;339;p40"/>
            <p:cNvSpPr/>
            <p:nvPr/>
          </p:nvSpPr>
          <p:spPr>
            <a:xfrm>
              <a:off x="4631150" y="2033150"/>
              <a:ext cx="342600" cy="342600"/>
            </a:xfrm>
            <a:prstGeom prst="ellips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
            </a:p>
          </p:txBody>
        </p:sp>
        <p:grpSp>
          <p:nvGrpSpPr>
            <p:cNvPr id="340" name="Google Shape;340;p40"/>
            <p:cNvGrpSpPr/>
            <p:nvPr/>
          </p:nvGrpSpPr>
          <p:grpSpPr>
            <a:xfrm>
              <a:off x="4528088" y="1974350"/>
              <a:ext cx="548700" cy="535775"/>
              <a:chOff x="4532425" y="1988175"/>
              <a:chExt cx="548700" cy="535775"/>
            </a:xfrm>
          </p:grpSpPr>
          <p:cxnSp>
            <p:nvCxnSpPr>
              <p:cNvPr id="341" name="Google Shape;341;p40"/>
              <p:cNvCxnSpPr/>
              <p:nvPr/>
            </p:nvCxnSpPr>
            <p:spPr>
              <a:xfrm flipH="1">
                <a:off x="4805275" y="2413550"/>
                <a:ext cx="3000" cy="110400"/>
              </a:xfrm>
              <a:prstGeom prst="straightConnector1">
                <a:avLst/>
              </a:prstGeom>
              <a:noFill/>
              <a:ln cap="flat" cmpd="sng" w="9525">
                <a:solidFill>
                  <a:srgbClr val="EFEFEF"/>
                </a:solidFill>
                <a:prstDash val="solid"/>
                <a:round/>
                <a:headEnd len="med" w="med" type="none"/>
                <a:tailEnd len="med" w="med" type="stealth"/>
              </a:ln>
            </p:spPr>
          </p:cxnSp>
          <p:sp>
            <p:nvSpPr>
              <p:cNvPr id="342" name="Google Shape;342;p40"/>
              <p:cNvSpPr txBox="1"/>
              <p:nvPr/>
            </p:nvSpPr>
            <p:spPr>
              <a:xfrm>
                <a:off x="4532425" y="1988175"/>
                <a:ext cx="5487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50"/>
                  <a:t>RL</a:t>
                </a:r>
                <a:endParaRPr sz="850"/>
              </a:p>
              <a:p>
                <a:pPr indent="0" lvl="0" marL="0" rtl="0" algn="ctr">
                  <a:spcBef>
                    <a:spcPts val="0"/>
                  </a:spcBef>
                  <a:spcAft>
                    <a:spcPts val="0"/>
                  </a:spcAft>
                  <a:buNone/>
                </a:pPr>
                <a:r>
                  <a:rPr lang="en" sz="850"/>
                  <a:t>Agent</a:t>
                </a:r>
                <a:endParaRPr sz="850"/>
              </a:p>
            </p:txBody>
          </p:sp>
        </p:grpSp>
        <p:sp>
          <p:nvSpPr>
            <p:cNvPr id="343" name="Google Shape;343;p40"/>
            <p:cNvSpPr/>
            <p:nvPr/>
          </p:nvSpPr>
          <p:spPr>
            <a:xfrm>
              <a:off x="5811550" y="2033150"/>
              <a:ext cx="342600" cy="342600"/>
            </a:xfrm>
            <a:prstGeom prst="ellips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
            </a:p>
          </p:txBody>
        </p:sp>
        <p:sp>
          <p:nvSpPr>
            <p:cNvPr id="344" name="Google Shape;344;p40"/>
            <p:cNvSpPr/>
            <p:nvPr/>
          </p:nvSpPr>
          <p:spPr>
            <a:xfrm>
              <a:off x="6486200" y="2033150"/>
              <a:ext cx="342600" cy="342600"/>
            </a:xfrm>
            <a:prstGeom prst="ellips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
            </a:p>
          </p:txBody>
        </p:sp>
        <p:sp>
          <p:nvSpPr>
            <p:cNvPr id="345" name="Google Shape;345;p40"/>
            <p:cNvSpPr/>
            <p:nvPr/>
          </p:nvSpPr>
          <p:spPr>
            <a:xfrm>
              <a:off x="7659000" y="2033150"/>
              <a:ext cx="342600" cy="342600"/>
            </a:xfrm>
            <a:prstGeom prst="ellips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
            </a:p>
          </p:txBody>
        </p:sp>
        <p:grpSp>
          <p:nvGrpSpPr>
            <p:cNvPr id="346" name="Google Shape;346;p40"/>
            <p:cNvGrpSpPr/>
            <p:nvPr/>
          </p:nvGrpSpPr>
          <p:grpSpPr>
            <a:xfrm>
              <a:off x="5708488" y="1974350"/>
              <a:ext cx="548700" cy="535775"/>
              <a:chOff x="4532425" y="1988175"/>
              <a:chExt cx="548700" cy="535775"/>
            </a:xfrm>
          </p:grpSpPr>
          <p:cxnSp>
            <p:nvCxnSpPr>
              <p:cNvPr id="347" name="Google Shape;347;p40"/>
              <p:cNvCxnSpPr/>
              <p:nvPr/>
            </p:nvCxnSpPr>
            <p:spPr>
              <a:xfrm flipH="1">
                <a:off x="4805275" y="2413550"/>
                <a:ext cx="3000" cy="110400"/>
              </a:xfrm>
              <a:prstGeom prst="straightConnector1">
                <a:avLst/>
              </a:prstGeom>
              <a:noFill/>
              <a:ln cap="flat" cmpd="sng" w="9525">
                <a:solidFill>
                  <a:srgbClr val="EFEFEF"/>
                </a:solidFill>
                <a:prstDash val="solid"/>
                <a:round/>
                <a:headEnd len="med" w="med" type="none"/>
                <a:tailEnd len="med" w="med" type="stealth"/>
              </a:ln>
            </p:spPr>
          </p:cxnSp>
          <p:sp>
            <p:nvSpPr>
              <p:cNvPr id="348" name="Google Shape;348;p40"/>
              <p:cNvSpPr txBox="1"/>
              <p:nvPr/>
            </p:nvSpPr>
            <p:spPr>
              <a:xfrm>
                <a:off x="4532425" y="1988175"/>
                <a:ext cx="5487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50"/>
                  <a:t>RL</a:t>
                </a:r>
                <a:endParaRPr sz="850"/>
              </a:p>
              <a:p>
                <a:pPr indent="0" lvl="0" marL="0" rtl="0" algn="ctr">
                  <a:spcBef>
                    <a:spcPts val="0"/>
                  </a:spcBef>
                  <a:spcAft>
                    <a:spcPts val="0"/>
                  </a:spcAft>
                  <a:buNone/>
                </a:pPr>
                <a:r>
                  <a:rPr lang="en" sz="850"/>
                  <a:t>Agent</a:t>
                </a:r>
                <a:endParaRPr sz="850"/>
              </a:p>
            </p:txBody>
          </p:sp>
        </p:grpSp>
        <p:grpSp>
          <p:nvGrpSpPr>
            <p:cNvPr id="349" name="Google Shape;349;p40"/>
            <p:cNvGrpSpPr/>
            <p:nvPr/>
          </p:nvGrpSpPr>
          <p:grpSpPr>
            <a:xfrm>
              <a:off x="6383150" y="1974350"/>
              <a:ext cx="548700" cy="535775"/>
              <a:chOff x="4532425" y="1988175"/>
              <a:chExt cx="548700" cy="535775"/>
            </a:xfrm>
          </p:grpSpPr>
          <p:cxnSp>
            <p:nvCxnSpPr>
              <p:cNvPr id="350" name="Google Shape;350;p40"/>
              <p:cNvCxnSpPr/>
              <p:nvPr/>
            </p:nvCxnSpPr>
            <p:spPr>
              <a:xfrm flipH="1">
                <a:off x="4805275" y="2413550"/>
                <a:ext cx="3000" cy="110400"/>
              </a:xfrm>
              <a:prstGeom prst="straightConnector1">
                <a:avLst/>
              </a:prstGeom>
              <a:noFill/>
              <a:ln cap="flat" cmpd="sng" w="9525">
                <a:solidFill>
                  <a:srgbClr val="EFEFEF"/>
                </a:solidFill>
                <a:prstDash val="solid"/>
                <a:round/>
                <a:headEnd len="med" w="med" type="none"/>
                <a:tailEnd len="med" w="med" type="stealth"/>
              </a:ln>
            </p:spPr>
          </p:cxnSp>
          <p:sp>
            <p:nvSpPr>
              <p:cNvPr id="351" name="Google Shape;351;p40"/>
              <p:cNvSpPr txBox="1"/>
              <p:nvPr/>
            </p:nvSpPr>
            <p:spPr>
              <a:xfrm>
                <a:off x="4532425" y="1988175"/>
                <a:ext cx="5487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50"/>
                  <a:t>RL</a:t>
                </a:r>
                <a:endParaRPr sz="850"/>
              </a:p>
              <a:p>
                <a:pPr indent="0" lvl="0" marL="0" rtl="0" algn="ctr">
                  <a:spcBef>
                    <a:spcPts val="0"/>
                  </a:spcBef>
                  <a:spcAft>
                    <a:spcPts val="0"/>
                  </a:spcAft>
                  <a:buNone/>
                </a:pPr>
                <a:r>
                  <a:rPr lang="en" sz="850"/>
                  <a:t>Agent</a:t>
                </a:r>
                <a:endParaRPr sz="850"/>
              </a:p>
            </p:txBody>
          </p:sp>
        </p:grpSp>
        <p:grpSp>
          <p:nvGrpSpPr>
            <p:cNvPr id="352" name="Google Shape;352;p40"/>
            <p:cNvGrpSpPr/>
            <p:nvPr/>
          </p:nvGrpSpPr>
          <p:grpSpPr>
            <a:xfrm>
              <a:off x="7555950" y="1974363"/>
              <a:ext cx="548700" cy="535775"/>
              <a:chOff x="4532425" y="1988175"/>
              <a:chExt cx="548700" cy="535775"/>
            </a:xfrm>
          </p:grpSpPr>
          <p:cxnSp>
            <p:nvCxnSpPr>
              <p:cNvPr id="353" name="Google Shape;353;p40"/>
              <p:cNvCxnSpPr/>
              <p:nvPr/>
            </p:nvCxnSpPr>
            <p:spPr>
              <a:xfrm flipH="1">
                <a:off x="4805275" y="2413550"/>
                <a:ext cx="3000" cy="110400"/>
              </a:xfrm>
              <a:prstGeom prst="straightConnector1">
                <a:avLst/>
              </a:prstGeom>
              <a:noFill/>
              <a:ln cap="flat" cmpd="sng" w="9525">
                <a:solidFill>
                  <a:srgbClr val="EFEFEF"/>
                </a:solidFill>
                <a:prstDash val="solid"/>
                <a:round/>
                <a:headEnd len="med" w="med" type="none"/>
                <a:tailEnd len="med" w="med" type="stealth"/>
              </a:ln>
            </p:spPr>
          </p:cxnSp>
          <p:sp>
            <p:nvSpPr>
              <p:cNvPr id="354" name="Google Shape;354;p40"/>
              <p:cNvSpPr txBox="1"/>
              <p:nvPr/>
            </p:nvSpPr>
            <p:spPr>
              <a:xfrm>
                <a:off x="4532425" y="1988175"/>
                <a:ext cx="5487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50"/>
                  <a:t>RL</a:t>
                </a:r>
                <a:endParaRPr sz="850"/>
              </a:p>
              <a:p>
                <a:pPr indent="0" lvl="0" marL="0" rtl="0" algn="ctr">
                  <a:spcBef>
                    <a:spcPts val="0"/>
                  </a:spcBef>
                  <a:spcAft>
                    <a:spcPts val="0"/>
                  </a:spcAft>
                  <a:buNone/>
                </a:pPr>
                <a:r>
                  <a:rPr lang="en" sz="850"/>
                  <a:t>Agent</a:t>
                </a:r>
                <a:endParaRPr sz="850"/>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0" st="0"/>
                                            </p:txEl>
                                          </p:spTgt>
                                        </p:tgtEl>
                                        <p:attrNameLst>
                                          <p:attrName>style.visibility</p:attrName>
                                        </p:attrNameLst>
                                      </p:cBhvr>
                                      <p:to>
                                        <p:strVal val="visible"/>
                                      </p:to>
                                    </p:set>
                                    <p:animEffect filter="fade" transition="in">
                                      <p:cBhvr>
                                        <p:cTn dur="1000"/>
                                        <p:tgtEl>
                                          <p:spTgt spid="3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1" st="1"/>
                                            </p:txEl>
                                          </p:spTgt>
                                        </p:tgtEl>
                                        <p:attrNameLst>
                                          <p:attrName>style.visibility</p:attrName>
                                        </p:attrNameLst>
                                      </p:cBhvr>
                                      <p:to>
                                        <p:strVal val="visible"/>
                                      </p:to>
                                    </p:set>
                                    <p:animEffect filter="fade" transition="in">
                                      <p:cBhvr>
                                        <p:cTn dur="1000"/>
                                        <p:tgtEl>
                                          <p:spTgt spid="32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1"/>
          <p:cNvSpPr txBox="1"/>
          <p:nvPr>
            <p:ph idx="1" type="body"/>
          </p:nvPr>
        </p:nvSpPr>
        <p:spPr>
          <a:xfrm>
            <a:off x="457200" y="1309300"/>
            <a:ext cx="8344800" cy="33768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Clr>
                <a:srgbClr val="434343"/>
              </a:buClr>
              <a:buSzPts val="1800"/>
              <a:buChar char="●"/>
            </a:pPr>
            <a:r>
              <a:rPr lang="en">
                <a:solidFill>
                  <a:srgbClr val="434343"/>
                </a:solidFill>
              </a:rPr>
              <a:t>We augment the local state space with additional features</a:t>
            </a:r>
            <a:endParaRPr>
              <a:solidFill>
                <a:srgbClr val="434343"/>
              </a:solidFill>
            </a:endParaRPr>
          </a:p>
          <a:p>
            <a:pPr indent="-342900" lvl="1" marL="914400" rtl="0" algn="l">
              <a:spcBef>
                <a:spcPts val="0"/>
              </a:spcBef>
              <a:spcAft>
                <a:spcPts val="0"/>
              </a:spcAft>
              <a:buClr>
                <a:srgbClr val="434343"/>
              </a:buClr>
              <a:buSzPts val="1800"/>
              <a:buChar char="○"/>
            </a:pPr>
            <a:r>
              <a:rPr lang="en" sz="1800">
                <a:solidFill>
                  <a:srgbClr val="434343"/>
                </a:solidFill>
              </a:rPr>
              <a:t>Distance to merge point</a:t>
            </a:r>
            <a:endParaRPr sz="1800">
              <a:solidFill>
                <a:srgbClr val="434343"/>
              </a:solidFill>
            </a:endParaRPr>
          </a:p>
          <a:p>
            <a:pPr indent="-342900" lvl="1" marL="914400" rtl="0" algn="l">
              <a:spcBef>
                <a:spcPts val="0"/>
              </a:spcBef>
              <a:spcAft>
                <a:spcPts val="0"/>
              </a:spcAft>
              <a:buClr>
                <a:srgbClr val="999999"/>
              </a:buClr>
              <a:buSzPts val="1800"/>
              <a:buChar char="○"/>
            </a:pPr>
            <a:r>
              <a:rPr lang="en" sz="1800">
                <a:solidFill>
                  <a:srgbClr val="999999"/>
                </a:solidFill>
              </a:rPr>
              <a:t>Congestion ahead of vehicle</a:t>
            </a:r>
            <a:endParaRPr sz="1800">
              <a:solidFill>
                <a:srgbClr val="999999"/>
              </a:solidFill>
            </a:endParaRPr>
          </a:p>
          <a:p>
            <a:pPr indent="-342900" lvl="1" marL="914400" rtl="0" algn="l">
              <a:spcBef>
                <a:spcPts val="0"/>
              </a:spcBef>
              <a:spcAft>
                <a:spcPts val="0"/>
              </a:spcAft>
              <a:buClr>
                <a:srgbClr val="999999"/>
              </a:buClr>
              <a:buSzPts val="1800"/>
              <a:buChar char="○"/>
            </a:pPr>
            <a:r>
              <a:rPr lang="en" sz="1800">
                <a:solidFill>
                  <a:srgbClr val="999999"/>
                </a:solidFill>
              </a:rPr>
              <a:t>Distance and speed of merging vehicle</a:t>
            </a:r>
            <a:endParaRPr sz="1800">
              <a:solidFill>
                <a:srgbClr val="999999"/>
              </a:solidFill>
            </a:endParaRPr>
          </a:p>
        </p:txBody>
      </p:sp>
      <p:sp>
        <p:nvSpPr>
          <p:cNvPr id="360" name="Google Shape;360;p41"/>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61" name="Google Shape;361;p41"/>
          <p:cNvPicPr preferRelativeResize="0"/>
          <p:nvPr/>
        </p:nvPicPr>
        <p:blipFill rotWithShape="1">
          <a:blip r:embed="rId3">
            <a:alphaModFix/>
          </a:blip>
          <a:srcRect b="0" l="0" r="0" t="0"/>
          <a:stretch/>
        </p:blipFill>
        <p:spPr>
          <a:xfrm>
            <a:off x="7555950" y="0"/>
            <a:ext cx="1588049" cy="773474"/>
          </a:xfrm>
          <a:prstGeom prst="rect">
            <a:avLst/>
          </a:prstGeom>
          <a:noFill/>
          <a:ln>
            <a:noFill/>
          </a:ln>
        </p:spPr>
      </p:pic>
      <p:sp>
        <p:nvSpPr>
          <p:cNvPr id="362" name="Google Shape;362;p41"/>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rPr>
              <a:t>New State Features</a:t>
            </a:r>
            <a:endParaRPr>
              <a:solidFill>
                <a:srgbClr val="434343"/>
              </a:solidFill>
            </a:endParaRPr>
          </a:p>
        </p:txBody>
      </p:sp>
      <p:sp>
        <p:nvSpPr>
          <p:cNvPr id="363" name="Google Shape;363;p41"/>
          <p:cNvSpPr/>
          <p:nvPr/>
        </p:nvSpPr>
        <p:spPr>
          <a:xfrm>
            <a:off x="553600" y="3056850"/>
            <a:ext cx="7361700" cy="40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1"/>
          <p:cNvSpPr/>
          <p:nvPr/>
        </p:nvSpPr>
        <p:spPr>
          <a:xfrm>
            <a:off x="2111925" y="3464275"/>
            <a:ext cx="3610200" cy="1611300"/>
          </a:xfrm>
          <a:prstGeom prst="diagStripe">
            <a:avLst>
              <a:gd fmla="val 78308"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1"/>
          <p:cNvSpPr/>
          <p:nvPr/>
        </p:nvSpPr>
        <p:spPr>
          <a:xfrm>
            <a:off x="1338600" y="3155100"/>
            <a:ext cx="410100" cy="210900"/>
          </a:xfrm>
          <a:prstGeom prst="roundRect">
            <a:avLst>
              <a:gd fmla="val 16667" name="adj"/>
            </a:avLst>
          </a:prstGeom>
          <a:solidFill>
            <a:srgbClr val="99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1"/>
          <p:cNvSpPr/>
          <p:nvPr/>
        </p:nvSpPr>
        <p:spPr>
          <a:xfrm>
            <a:off x="2170550" y="3155100"/>
            <a:ext cx="410100" cy="2109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1"/>
          <p:cNvSpPr/>
          <p:nvPr/>
        </p:nvSpPr>
        <p:spPr>
          <a:xfrm>
            <a:off x="553600" y="3155100"/>
            <a:ext cx="410100" cy="2109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1"/>
          <p:cNvSpPr/>
          <p:nvPr/>
        </p:nvSpPr>
        <p:spPr>
          <a:xfrm rot="-1525315">
            <a:off x="3635195" y="4022197"/>
            <a:ext cx="410221" cy="210947"/>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1"/>
          <p:cNvSpPr/>
          <p:nvPr/>
        </p:nvSpPr>
        <p:spPr>
          <a:xfrm>
            <a:off x="4572000" y="3155100"/>
            <a:ext cx="410100" cy="2109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1"/>
          <p:cNvSpPr/>
          <p:nvPr/>
        </p:nvSpPr>
        <p:spPr>
          <a:xfrm>
            <a:off x="6973450" y="3155100"/>
            <a:ext cx="410100" cy="2109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1"/>
          <p:cNvSpPr/>
          <p:nvPr/>
        </p:nvSpPr>
        <p:spPr>
          <a:xfrm>
            <a:off x="5322175" y="3155100"/>
            <a:ext cx="210900" cy="2109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1"/>
          <p:cNvSpPr txBox="1"/>
          <p:nvPr/>
        </p:nvSpPr>
        <p:spPr>
          <a:xfrm>
            <a:off x="4959025" y="2797600"/>
            <a:ext cx="93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Junction</a:t>
            </a:r>
            <a:endParaRPr/>
          </a:p>
        </p:txBody>
      </p:sp>
      <p:sp>
        <p:nvSpPr>
          <p:cNvPr id="373" name="Google Shape;373;p41"/>
          <p:cNvSpPr/>
          <p:nvPr/>
        </p:nvSpPr>
        <p:spPr>
          <a:xfrm>
            <a:off x="1819050" y="3187050"/>
            <a:ext cx="3503100" cy="147000"/>
          </a:xfrm>
          <a:prstGeom prst="leftRightArrow">
            <a:avLst>
              <a:gd fmla="val 50000" name="adj1"/>
              <a:gd fmla="val 103554" name="adj2"/>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2"/>
          <p:cNvSpPr txBox="1"/>
          <p:nvPr>
            <p:ph idx="1" type="body"/>
          </p:nvPr>
        </p:nvSpPr>
        <p:spPr>
          <a:xfrm>
            <a:off x="457200" y="1309300"/>
            <a:ext cx="8344800" cy="33768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Clr>
                <a:srgbClr val="434343"/>
              </a:buClr>
              <a:buSzPts val="1800"/>
              <a:buChar char="●"/>
            </a:pPr>
            <a:r>
              <a:rPr lang="en">
                <a:solidFill>
                  <a:srgbClr val="434343"/>
                </a:solidFill>
              </a:rPr>
              <a:t>We augment the local state space with additional features</a:t>
            </a:r>
            <a:endParaRPr>
              <a:solidFill>
                <a:srgbClr val="434343"/>
              </a:solidFill>
            </a:endParaRPr>
          </a:p>
          <a:p>
            <a:pPr indent="-342900" lvl="1" marL="914400" rtl="0" algn="l">
              <a:spcBef>
                <a:spcPts val="0"/>
              </a:spcBef>
              <a:spcAft>
                <a:spcPts val="0"/>
              </a:spcAft>
              <a:buClr>
                <a:srgbClr val="999999"/>
              </a:buClr>
              <a:buSzPts val="1800"/>
              <a:buChar char="○"/>
            </a:pPr>
            <a:r>
              <a:rPr lang="en" sz="1800">
                <a:solidFill>
                  <a:srgbClr val="999999"/>
                </a:solidFill>
              </a:rPr>
              <a:t>Distance to merge point</a:t>
            </a:r>
            <a:endParaRPr sz="1800">
              <a:solidFill>
                <a:srgbClr val="999999"/>
              </a:solidFill>
            </a:endParaRPr>
          </a:p>
          <a:p>
            <a:pPr indent="-342900" lvl="1" marL="914400" rtl="0" algn="l">
              <a:spcBef>
                <a:spcPts val="0"/>
              </a:spcBef>
              <a:spcAft>
                <a:spcPts val="0"/>
              </a:spcAft>
              <a:buClr>
                <a:srgbClr val="434343"/>
              </a:buClr>
              <a:buSzPts val="1800"/>
              <a:buChar char="○"/>
            </a:pPr>
            <a:r>
              <a:rPr lang="en" sz="1800">
                <a:solidFill>
                  <a:srgbClr val="434343"/>
                </a:solidFill>
              </a:rPr>
              <a:t>Congestion ahead of vehicle before merging</a:t>
            </a:r>
            <a:endParaRPr sz="1800">
              <a:solidFill>
                <a:srgbClr val="434343"/>
              </a:solidFill>
            </a:endParaRPr>
          </a:p>
          <a:p>
            <a:pPr indent="-342900" lvl="1" marL="914400" rtl="0" algn="l">
              <a:spcBef>
                <a:spcPts val="0"/>
              </a:spcBef>
              <a:spcAft>
                <a:spcPts val="0"/>
              </a:spcAft>
              <a:buClr>
                <a:srgbClr val="999999"/>
              </a:buClr>
              <a:buSzPts val="1800"/>
              <a:buChar char="○"/>
            </a:pPr>
            <a:r>
              <a:rPr lang="en" sz="1800">
                <a:solidFill>
                  <a:srgbClr val="999999"/>
                </a:solidFill>
              </a:rPr>
              <a:t>Distance and speed of merging vehicle</a:t>
            </a:r>
            <a:endParaRPr sz="1800">
              <a:solidFill>
                <a:srgbClr val="999999"/>
              </a:solidFill>
            </a:endParaRPr>
          </a:p>
        </p:txBody>
      </p:sp>
      <p:sp>
        <p:nvSpPr>
          <p:cNvPr id="379" name="Google Shape;379;p42"/>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80" name="Google Shape;380;p42"/>
          <p:cNvPicPr preferRelativeResize="0"/>
          <p:nvPr/>
        </p:nvPicPr>
        <p:blipFill rotWithShape="1">
          <a:blip r:embed="rId3">
            <a:alphaModFix/>
          </a:blip>
          <a:srcRect b="0" l="0" r="0" t="0"/>
          <a:stretch/>
        </p:blipFill>
        <p:spPr>
          <a:xfrm>
            <a:off x="7555950" y="0"/>
            <a:ext cx="1588049" cy="773474"/>
          </a:xfrm>
          <a:prstGeom prst="rect">
            <a:avLst/>
          </a:prstGeom>
          <a:noFill/>
          <a:ln>
            <a:noFill/>
          </a:ln>
        </p:spPr>
      </p:pic>
      <p:sp>
        <p:nvSpPr>
          <p:cNvPr id="381" name="Google Shape;381;p42"/>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rPr>
              <a:t>New State Features</a:t>
            </a:r>
            <a:endParaRPr>
              <a:solidFill>
                <a:srgbClr val="434343"/>
              </a:solidFill>
            </a:endParaRPr>
          </a:p>
        </p:txBody>
      </p:sp>
      <p:sp>
        <p:nvSpPr>
          <p:cNvPr id="382" name="Google Shape;382;p42"/>
          <p:cNvSpPr/>
          <p:nvPr/>
        </p:nvSpPr>
        <p:spPr>
          <a:xfrm>
            <a:off x="553600" y="3056850"/>
            <a:ext cx="7361700" cy="40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2"/>
          <p:cNvSpPr/>
          <p:nvPr/>
        </p:nvSpPr>
        <p:spPr>
          <a:xfrm>
            <a:off x="2111925" y="3464275"/>
            <a:ext cx="3610200" cy="1611300"/>
          </a:xfrm>
          <a:prstGeom prst="diagStripe">
            <a:avLst>
              <a:gd fmla="val 78308"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2"/>
          <p:cNvSpPr/>
          <p:nvPr/>
        </p:nvSpPr>
        <p:spPr>
          <a:xfrm>
            <a:off x="1338600" y="3155100"/>
            <a:ext cx="410100" cy="210900"/>
          </a:xfrm>
          <a:prstGeom prst="roundRect">
            <a:avLst>
              <a:gd fmla="val 16667" name="adj"/>
            </a:avLst>
          </a:prstGeom>
          <a:solidFill>
            <a:srgbClr val="99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2"/>
          <p:cNvSpPr/>
          <p:nvPr/>
        </p:nvSpPr>
        <p:spPr>
          <a:xfrm>
            <a:off x="2170550" y="3155100"/>
            <a:ext cx="410100" cy="2109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2"/>
          <p:cNvSpPr/>
          <p:nvPr/>
        </p:nvSpPr>
        <p:spPr>
          <a:xfrm>
            <a:off x="553600" y="3155100"/>
            <a:ext cx="410100" cy="2109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2"/>
          <p:cNvSpPr/>
          <p:nvPr/>
        </p:nvSpPr>
        <p:spPr>
          <a:xfrm rot="-1525315">
            <a:off x="3635195" y="4022197"/>
            <a:ext cx="410221" cy="210947"/>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2"/>
          <p:cNvSpPr/>
          <p:nvPr/>
        </p:nvSpPr>
        <p:spPr>
          <a:xfrm>
            <a:off x="4572000" y="3155100"/>
            <a:ext cx="410100" cy="2109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2"/>
          <p:cNvSpPr/>
          <p:nvPr/>
        </p:nvSpPr>
        <p:spPr>
          <a:xfrm>
            <a:off x="6973450" y="3155100"/>
            <a:ext cx="410100" cy="2109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2"/>
          <p:cNvSpPr/>
          <p:nvPr/>
        </p:nvSpPr>
        <p:spPr>
          <a:xfrm>
            <a:off x="5322175" y="3155100"/>
            <a:ext cx="210900" cy="2109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2"/>
          <p:cNvSpPr/>
          <p:nvPr/>
        </p:nvSpPr>
        <p:spPr>
          <a:xfrm>
            <a:off x="2293550" y="3464250"/>
            <a:ext cx="164100" cy="164100"/>
          </a:xfrm>
          <a:prstGeom prst="upArrow">
            <a:avLst>
              <a:gd fmla="val 50000" name="adj1"/>
              <a:gd fmla="val 50000" name="adj2"/>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2"/>
          <p:cNvSpPr/>
          <p:nvPr/>
        </p:nvSpPr>
        <p:spPr>
          <a:xfrm>
            <a:off x="4695000" y="3464250"/>
            <a:ext cx="164100" cy="164100"/>
          </a:xfrm>
          <a:prstGeom prst="upArrow">
            <a:avLst>
              <a:gd fmla="val 50000" name="adj1"/>
              <a:gd fmla="val 50000" name="adj2"/>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2"/>
          <p:cNvSpPr txBox="1"/>
          <p:nvPr/>
        </p:nvSpPr>
        <p:spPr>
          <a:xfrm>
            <a:off x="2580650" y="2844900"/>
            <a:ext cx="2114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C0000"/>
                </a:solidFill>
              </a:rPr>
              <a:t>Average</a:t>
            </a:r>
            <a:r>
              <a:rPr lang="en">
                <a:solidFill>
                  <a:srgbClr val="CC0000"/>
                </a:solidFill>
              </a:rPr>
              <a:t> speed of vehicles between junction and ego vehicle</a:t>
            </a:r>
            <a:endParaRPr>
              <a:solidFill>
                <a:srgbClr val="CC0000"/>
              </a:solidFill>
            </a:endParaRPr>
          </a:p>
        </p:txBody>
      </p:sp>
      <p:sp>
        <p:nvSpPr>
          <p:cNvPr id="394" name="Google Shape;394;p42"/>
          <p:cNvSpPr/>
          <p:nvPr/>
        </p:nvSpPr>
        <p:spPr>
          <a:xfrm>
            <a:off x="1783825" y="2820725"/>
            <a:ext cx="3538500" cy="913800"/>
          </a:xfrm>
          <a:prstGeom prst="roundRect">
            <a:avLst>
              <a:gd fmla="val 16667" name="adj"/>
            </a:avLst>
          </a:prstGeom>
          <a:no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2"/>
          <p:cNvSpPr txBox="1"/>
          <p:nvPr/>
        </p:nvSpPr>
        <p:spPr>
          <a:xfrm>
            <a:off x="4959025" y="2797600"/>
            <a:ext cx="93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Junction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3"/>
          <p:cNvSpPr txBox="1"/>
          <p:nvPr>
            <p:ph idx="1" type="body"/>
          </p:nvPr>
        </p:nvSpPr>
        <p:spPr>
          <a:xfrm>
            <a:off x="457200" y="1309300"/>
            <a:ext cx="8344800" cy="33768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Clr>
                <a:srgbClr val="434343"/>
              </a:buClr>
              <a:buSzPts val="1800"/>
              <a:buChar char="●"/>
            </a:pPr>
            <a:r>
              <a:rPr lang="en">
                <a:solidFill>
                  <a:srgbClr val="434343"/>
                </a:solidFill>
              </a:rPr>
              <a:t>We augment the local state space with additional features</a:t>
            </a:r>
            <a:endParaRPr>
              <a:solidFill>
                <a:srgbClr val="434343"/>
              </a:solidFill>
            </a:endParaRPr>
          </a:p>
          <a:p>
            <a:pPr indent="-342900" lvl="1" marL="914400" rtl="0" algn="l">
              <a:spcBef>
                <a:spcPts val="0"/>
              </a:spcBef>
              <a:spcAft>
                <a:spcPts val="0"/>
              </a:spcAft>
              <a:buClr>
                <a:srgbClr val="999999"/>
              </a:buClr>
              <a:buSzPts val="1800"/>
              <a:buChar char="○"/>
            </a:pPr>
            <a:r>
              <a:rPr lang="en" sz="1800">
                <a:solidFill>
                  <a:srgbClr val="999999"/>
                </a:solidFill>
              </a:rPr>
              <a:t>Distance to merge point</a:t>
            </a:r>
            <a:endParaRPr sz="1800">
              <a:solidFill>
                <a:srgbClr val="999999"/>
              </a:solidFill>
            </a:endParaRPr>
          </a:p>
          <a:p>
            <a:pPr indent="-342900" lvl="1" marL="914400" rtl="0" algn="l">
              <a:spcBef>
                <a:spcPts val="0"/>
              </a:spcBef>
              <a:spcAft>
                <a:spcPts val="0"/>
              </a:spcAft>
              <a:buClr>
                <a:srgbClr val="999999"/>
              </a:buClr>
              <a:buSzPts val="1800"/>
              <a:buChar char="○"/>
            </a:pPr>
            <a:r>
              <a:rPr lang="en" sz="1800">
                <a:solidFill>
                  <a:srgbClr val="999999"/>
                </a:solidFill>
              </a:rPr>
              <a:t>Congestion ahead of vehicle before merging</a:t>
            </a:r>
            <a:endParaRPr sz="1800">
              <a:solidFill>
                <a:srgbClr val="999999"/>
              </a:solidFill>
            </a:endParaRPr>
          </a:p>
          <a:p>
            <a:pPr indent="-342900" lvl="1" marL="914400" rtl="0" algn="l">
              <a:spcBef>
                <a:spcPts val="0"/>
              </a:spcBef>
              <a:spcAft>
                <a:spcPts val="0"/>
              </a:spcAft>
              <a:buClr>
                <a:srgbClr val="434343"/>
              </a:buClr>
              <a:buSzPts val="1800"/>
              <a:buChar char="○"/>
            </a:pPr>
            <a:r>
              <a:rPr lang="en" sz="1800">
                <a:solidFill>
                  <a:srgbClr val="434343"/>
                </a:solidFill>
              </a:rPr>
              <a:t>Distance and speed of merging vehicle</a:t>
            </a:r>
            <a:endParaRPr sz="1800">
              <a:solidFill>
                <a:srgbClr val="434343"/>
              </a:solidFill>
            </a:endParaRPr>
          </a:p>
        </p:txBody>
      </p:sp>
      <p:sp>
        <p:nvSpPr>
          <p:cNvPr id="401" name="Google Shape;401;p4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02" name="Google Shape;402;p43"/>
          <p:cNvPicPr preferRelativeResize="0"/>
          <p:nvPr/>
        </p:nvPicPr>
        <p:blipFill rotWithShape="1">
          <a:blip r:embed="rId3">
            <a:alphaModFix/>
          </a:blip>
          <a:srcRect b="0" l="0" r="0" t="0"/>
          <a:stretch/>
        </p:blipFill>
        <p:spPr>
          <a:xfrm>
            <a:off x="7555950" y="0"/>
            <a:ext cx="1588049" cy="773474"/>
          </a:xfrm>
          <a:prstGeom prst="rect">
            <a:avLst/>
          </a:prstGeom>
          <a:noFill/>
          <a:ln>
            <a:noFill/>
          </a:ln>
        </p:spPr>
      </p:pic>
      <p:sp>
        <p:nvSpPr>
          <p:cNvPr id="403" name="Google Shape;403;p43"/>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rPr>
              <a:t>New State Features</a:t>
            </a:r>
            <a:endParaRPr>
              <a:solidFill>
                <a:srgbClr val="434343"/>
              </a:solidFill>
            </a:endParaRPr>
          </a:p>
        </p:txBody>
      </p:sp>
      <p:sp>
        <p:nvSpPr>
          <p:cNvPr id="404" name="Google Shape;404;p43"/>
          <p:cNvSpPr/>
          <p:nvPr/>
        </p:nvSpPr>
        <p:spPr>
          <a:xfrm>
            <a:off x="553600" y="3056850"/>
            <a:ext cx="7361700" cy="40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3"/>
          <p:cNvSpPr/>
          <p:nvPr/>
        </p:nvSpPr>
        <p:spPr>
          <a:xfrm>
            <a:off x="2111925" y="3464275"/>
            <a:ext cx="3610200" cy="1611300"/>
          </a:xfrm>
          <a:prstGeom prst="diagStripe">
            <a:avLst>
              <a:gd fmla="val 78308"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3"/>
          <p:cNvSpPr/>
          <p:nvPr/>
        </p:nvSpPr>
        <p:spPr>
          <a:xfrm>
            <a:off x="1338600" y="3155100"/>
            <a:ext cx="410100" cy="210900"/>
          </a:xfrm>
          <a:prstGeom prst="roundRect">
            <a:avLst>
              <a:gd fmla="val 16667" name="adj"/>
            </a:avLst>
          </a:prstGeom>
          <a:solidFill>
            <a:srgbClr val="99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3"/>
          <p:cNvSpPr/>
          <p:nvPr/>
        </p:nvSpPr>
        <p:spPr>
          <a:xfrm>
            <a:off x="2170550" y="3155100"/>
            <a:ext cx="410100" cy="2109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3"/>
          <p:cNvSpPr/>
          <p:nvPr/>
        </p:nvSpPr>
        <p:spPr>
          <a:xfrm>
            <a:off x="553600" y="3155100"/>
            <a:ext cx="410100" cy="2109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3"/>
          <p:cNvSpPr/>
          <p:nvPr/>
        </p:nvSpPr>
        <p:spPr>
          <a:xfrm rot="-1525315">
            <a:off x="3635195" y="4022197"/>
            <a:ext cx="410221" cy="210947"/>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3"/>
          <p:cNvSpPr/>
          <p:nvPr/>
        </p:nvSpPr>
        <p:spPr>
          <a:xfrm>
            <a:off x="4572000" y="3155100"/>
            <a:ext cx="410100" cy="2109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3"/>
          <p:cNvSpPr/>
          <p:nvPr/>
        </p:nvSpPr>
        <p:spPr>
          <a:xfrm>
            <a:off x="6973450" y="3155100"/>
            <a:ext cx="410100" cy="2109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3"/>
          <p:cNvSpPr/>
          <p:nvPr/>
        </p:nvSpPr>
        <p:spPr>
          <a:xfrm>
            <a:off x="5322175" y="3155100"/>
            <a:ext cx="210900" cy="2109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3"/>
          <p:cNvSpPr/>
          <p:nvPr/>
        </p:nvSpPr>
        <p:spPr>
          <a:xfrm>
            <a:off x="3834975" y="4296250"/>
            <a:ext cx="164100" cy="164100"/>
          </a:xfrm>
          <a:prstGeom prst="upArrow">
            <a:avLst>
              <a:gd fmla="val 50000" name="adj1"/>
              <a:gd fmla="val 50000" name="adj2"/>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3"/>
          <p:cNvSpPr txBox="1"/>
          <p:nvPr/>
        </p:nvSpPr>
        <p:spPr>
          <a:xfrm>
            <a:off x="4279525" y="4070500"/>
            <a:ext cx="2114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C0000"/>
                </a:solidFill>
              </a:rPr>
              <a:t>S</a:t>
            </a:r>
            <a:r>
              <a:rPr lang="en">
                <a:solidFill>
                  <a:srgbClr val="CC0000"/>
                </a:solidFill>
              </a:rPr>
              <a:t>peed and Distance of the first merging vehicle</a:t>
            </a:r>
            <a:endParaRPr>
              <a:solidFill>
                <a:srgbClr val="CC0000"/>
              </a:solidFill>
            </a:endParaRPr>
          </a:p>
        </p:txBody>
      </p:sp>
      <p:sp>
        <p:nvSpPr>
          <p:cNvPr id="415" name="Google Shape;415;p43"/>
          <p:cNvSpPr txBox="1"/>
          <p:nvPr/>
        </p:nvSpPr>
        <p:spPr>
          <a:xfrm>
            <a:off x="4959025" y="2797600"/>
            <a:ext cx="93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Junction</a:t>
            </a:r>
            <a:endParaRPr/>
          </a:p>
        </p:txBody>
      </p:sp>
      <p:sp>
        <p:nvSpPr>
          <p:cNvPr id="416" name="Google Shape;416;p43"/>
          <p:cNvSpPr/>
          <p:nvPr/>
        </p:nvSpPr>
        <p:spPr>
          <a:xfrm rot="-1564856">
            <a:off x="4019900" y="3671779"/>
            <a:ext cx="1413201" cy="95528"/>
          </a:xfrm>
          <a:prstGeom prst="leftRightArrow">
            <a:avLst>
              <a:gd fmla="val 50000" name="adj1"/>
              <a:gd fmla="val 103554" name="adj2"/>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2" name="Google Shape;82;p17" title="MITC-Previous work.mp4">
            <a:hlinkClick r:id="rId3"/>
          </p:cNvPr>
          <p:cNvPicPr preferRelativeResize="0"/>
          <p:nvPr/>
        </p:nvPicPr>
        <p:blipFill>
          <a:blip r:embed="rId4">
            <a:alphaModFix/>
          </a:blip>
          <a:stretch>
            <a:fillRect/>
          </a:stretch>
        </p:blipFill>
        <p:spPr>
          <a:xfrm>
            <a:off x="1733275" y="358938"/>
            <a:ext cx="5677426" cy="4258075"/>
          </a:xfrm>
          <a:prstGeom prst="rect">
            <a:avLst/>
          </a:prstGeom>
          <a:noFill/>
          <a:ln>
            <a:noFill/>
          </a:ln>
        </p:spPr>
      </p:pic>
      <p:sp>
        <p:nvSpPr>
          <p:cNvPr id="83" name="Google Shape;83;p17"/>
          <p:cNvSpPr txBox="1"/>
          <p:nvPr/>
        </p:nvSpPr>
        <p:spPr>
          <a:xfrm>
            <a:off x="0" y="4617000"/>
            <a:ext cx="9144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434343"/>
                </a:solidFill>
              </a:rPr>
              <a:t>E. Vinitsky, A. Kreidieh, L. Le Flem, N. Kheterpal, K. Jang, C. Wu, F. Wu, R. Liaw, E. Liang, and A. M. Bayen. Benchmarks for reinforcement learning in mixed-autonomy traffic. In Conference on Robot Learning, pages 399–409, 2018.</a:t>
            </a:r>
            <a:endParaRPr sz="1200">
              <a:solidFill>
                <a:srgbClr val="434343"/>
              </a:solidFill>
            </a:endParaRPr>
          </a:p>
        </p:txBody>
      </p:sp>
      <p:pic>
        <p:nvPicPr>
          <p:cNvPr id="84" name="Google Shape;84;p17"/>
          <p:cNvPicPr preferRelativeResize="0"/>
          <p:nvPr/>
        </p:nvPicPr>
        <p:blipFill rotWithShape="1">
          <a:blip r:embed="rId5">
            <a:alphaModFix/>
          </a:blip>
          <a:srcRect b="0" l="0" r="0" t="0"/>
          <a:stretch/>
        </p:blipFill>
        <p:spPr>
          <a:xfrm>
            <a:off x="7555950" y="0"/>
            <a:ext cx="1588049" cy="7734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44"/>
          <p:cNvSpPr txBox="1"/>
          <p:nvPr>
            <p:ph idx="1" type="body"/>
          </p:nvPr>
        </p:nvSpPr>
        <p:spPr>
          <a:xfrm>
            <a:off x="457200" y="1309300"/>
            <a:ext cx="8344800" cy="33768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Clr>
                <a:srgbClr val="434343"/>
              </a:buClr>
              <a:buSzPts val="1800"/>
              <a:buChar char="●"/>
            </a:pPr>
            <a:r>
              <a:rPr lang="en">
                <a:solidFill>
                  <a:srgbClr val="434343"/>
                </a:solidFill>
              </a:rPr>
              <a:t>We augment the local state space with additional features</a:t>
            </a:r>
            <a:endParaRPr>
              <a:solidFill>
                <a:srgbClr val="434343"/>
              </a:solidFill>
            </a:endParaRPr>
          </a:p>
          <a:p>
            <a:pPr indent="-342900" lvl="1" marL="914400" rtl="0" algn="l">
              <a:spcBef>
                <a:spcPts val="0"/>
              </a:spcBef>
              <a:spcAft>
                <a:spcPts val="0"/>
              </a:spcAft>
              <a:buClr>
                <a:srgbClr val="434343"/>
              </a:buClr>
              <a:buSzPts val="1800"/>
              <a:buChar char="○"/>
            </a:pPr>
            <a:r>
              <a:rPr lang="en" sz="1800">
                <a:solidFill>
                  <a:srgbClr val="434343"/>
                </a:solidFill>
              </a:rPr>
              <a:t>Distance to merge point</a:t>
            </a:r>
            <a:endParaRPr sz="1800">
              <a:solidFill>
                <a:srgbClr val="434343"/>
              </a:solidFill>
            </a:endParaRPr>
          </a:p>
          <a:p>
            <a:pPr indent="-342900" lvl="1" marL="914400" rtl="0" algn="l">
              <a:spcBef>
                <a:spcPts val="0"/>
              </a:spcBef>
              <a:spcAft>
                <a:spcPts val="0"/>
              </a:spcAft>
              <a:buClr>
                <a:srgbClr val="434343"/>
              </a:buClr>
              <a:buSzPts val="1800"/>
              <a:buChar char="○"/>
            </a:pPr>
            <a:r>
              <a:rPr lang="en" sz="1800">
                <a:solidFill>
                  <a:srgbClr val="434343"/>
                </a:solidFill>
              </a:rPr>
              <a:t>Congestion ahead of vehicle before merging</a:t>
            </a:r>
            <a:endParaRPr sz="1800">
              <a:solidFill>
                <a:srgbClr val="434343"/>
              </a:solidFill>
            </a:endParaRPr>
          </a:p>
          <a:p>
            <a:pPr indent="-342900" lvl="1" marL="914400" rtl="0" algn="l">
              <a:spcBef>
                <a:spcPts val="0"/>
              </a:spcBef>
              <a:spcAft>
                <a:spcPts val="0"/>
              </a:spcAft>
              <a:buClr>
                <a:srgbClr val="434343"/>
              </a:buClr>
              <a:buSzPts val="1800"/>
              <a:buChar char="○"/>
            </a:pPr>
            <a:r>
              <a:rPr lang="en" sz="1800">
                <a:solidFill>
                  <a:srgbClr val="434343"/>
                </a:solidFill>
              </a:rPr>
              <a:t>Distance and speed of merging vehicle</a:t>
            </a:r>
            <a:endParaRPr sz="1800">
              <a:solidFill>
                <a:srgbClr val="434343"/>
              </a:solidFill>
            </a:endParaRPr>
          </a:p>
          <a:p>
            <a:pPr indent="0" lvl="0" marL="0" rtl="0" algn="l">
              <a:lnSpc>
                <a:spcPct val="100000"/>
              </a:lnSpc>
              <a:spcBef>
                <a:spcPts val="1200"/>
              </a:spcBef>
              <a:spcAft>
                <a:spcPts val="0"/>
              </a:spcAft>
              <a:buNone/>
            </a:pPr>
            <a:r>
              <a:t/>
            </a:r>
            <a:endParaRPr sz="1800">
              <a:solidFill>
                <a:srgbClr val="434343"/>
              </a:solidFill>
            </a:endParaRPr>
          </a:p>
        </p:txBody>
      </p:sp>
      <p:sp>
        <p:nvSpPr>
          <p:cNvPr id="422" name="Google Shape;422;p44"/>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23" name="Google Shape;423;p44"/>
          <p:cNvPicPr preferRelativeResize="0"/>
          <p:nvPr/>
        </p:nvPicPr>
        <p:blipFill rotWithShape="1">
          <a:blip r:embed="rId3">
            <a:alphaModFix/>
          </a:blip>
          <a:srcRect b="0" l="0" r="0" t="0"/>
          <a:stretch/>
        </p:blipFill>
        <p:spPr>
          <a:xfrm>
            <a:off x="7555950" y="0"/>
            <a:ext cx="1588049" cy="773474"/>
          </a:xfrm>
          <a:prstGeom prst="rect">
            <a:avLst/>
          </a:prstGeom>
          <a:noFill/>
          <a:ln>
            <a:noFill/>
          </a:ln>
        </p:spPr>
      </p:pic>
      <p:sp>
        <p:nvSpPr>
          <p:cNvPr id="424" name="Google Shape;424;p44"/>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rPr>
              <a:t>New State Features</a:t>
            </a:r>
            <a:endParaRPr>
              <a:solidFill>
                <a:srgbClr val="434343"/>
              </a:solidFill>
            </a:endParaRPr>
          </a:p>
        </p:txBody>
      </p:sp>
      <p:sp>
        <p:nvSpPr>
          <p:cNvPr id="425" name="Google Shape;425;p44"/>
          <p:cNvSpPr/>
          <p:nvPr/>
        </p:nvSpPr>
        <p:spPr>
          <a:xfrm>
            <a:off x="553600" y="3056850"/>
            <a:ext cx="7361700" cy="40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4"/>
          <p:cNvSpPr/>
          <p:nvPr/>
        </p:nvSpPr>
        <p:spPr>
          <a:xfrm>
            <a:off x="2111925" y="3464275"/>
            <a:ext cx="3610200" cy="1611300"/>
          </a:xfrm>
          <a:prstGeom prst="diagStripe">
            <a:avLst>
              <a:gd fmla="val 78308"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4"/>
          <p:cNvSpPr/>
          <p:nvPr/>
        </p:nvSpPr>
        <p:spPr>
          <a:xfrm>
            <a:off x="1338600" y="3155100"/>
            <a:ext cx="410100" cy="210900"/>
          </a:xfrm>
          <a:prstGeom prst="roundRect">
            <a:avLst>
              <a:gd fmla="val 16667" name="adj"/>
            </a:avLst>
          </a:prstGeom>
          <a:solidFill>
            <a:srgbClr val="99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4"/>
          <p:cNvSpPr/>
          <p:nvPr/>
        </p:nvSpPr>
        <p:spPr>
          <a:xfrm>
            <a:off x="2170550" y="3155100"/>
            <a:ext cx="410100" cy="2109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4"/>
          <p:cNvSpPr/>
          <p:nvPr/>
        </p:nvSpPr>
        <p:spPr>
          <a:xfrm>
            <a:off x="553600" y="3155100"/>
            <a:ext cx="410100" cy="2109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4"/>
          <p:cNvSpPr/>
          <p:nvPr/>
        </p:nvSpPr>
        <p:spPr>
          <a:xfrm rot="-1525315">
            <a:off x="3635195" y="4022197"/>
            <a:ext cx="410221" cy="210947"/>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4"/>
          <p:cNvSpPr/>
          <p:nvPr/>
        </p:nvSpPr>
        <p:spPr>
          <a:xfrm>
            <a:off x="4572000" y="3155100"/>
            <a:ext cx="410100" cy="2109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4"/>
          <p:cNvSpPr/>
          <p:nvPr/>
        </p:nvSpPr>
        <p:spPr>
          <a:xfrm>
            <a:off x="6973450" y="3155100"/>
            <a:ext cx="410100" cy="2109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4"/>
          <p:cNvSpPr/>
          <p:nvPr/>
        </p:nvSpPr>
        <p:spPr>
          <a:xfrm>
            <a:off x="5322175" y="3155100"/>
            <a:ext cx="210900" cy="2109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4"/>
          <p:cNvSpPr/>
          <p:nvPr/>
        </p:nvSpPr>
        <p:spPr>
          <a:xfrm>
            <a:off x="3834975" y="4296250"/>
            <a:ext cx="164100" cy="164100"/>
          </a:xfrm>
          <a:prstGeom prst="upArrow">
            <a:avLst>
              <a:gd fmla="val 50000" name="adj1"/>
              <a:gd fmla="val 50000" name="adj2"/>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4"/>
          <p:cNvSpPr txBox="1"/>
          <p:nvPr/>
        </p:nvSpPr>
        <p:spPr>
          <a:xfrm>
            <a:off x="4279525" y="4070500"/>
            <a:ext cx="2114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C0000"/>
                </a:solidFill>
              </a:rPr>
              <a:t>Speed and Distance of the first merging vehicle</a:t>
            </a:r>
            <a:endParaRPr>
              <a:solidFill>
                <a:srgbClr val="CC0000"/>
              </a:solidFill>
            </a:endParaRPr>
          </a:p>
        </p:txBody>
      </p:sp>
      <p:sp>
        <p:nvSpPr>
          <p:cNvPr id="436" name="Google Shape;436;p44"/>
          <p:cNvSpPr txBox="1"/>
          <p:nvPr/>
        </p:nvSpPr>
        <p:spPr>
          <a:xfrm>
            <a:off x="4959025" y="2797600"/>
            <a:ext cx="93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Junction</a:t>
            </a:r>
            <a:endParaRPr/>
          </a:p>
        </p:txBody>
      </p:sp>
      <p:sp>
        <p:nvSpPr>
          <p:cNvPr id="437" name="Google Shape;437;p44"/>
          <p:cNvSpPr/>
          <p:nvPr/>
        </p:nvSpPr>
        <p:spPr>
          <a:xfrm rot="-1564856">
            <a:off x="4019900" y="3671779"/>
            <a:ext cx="1413201" cy="95528"/>
          </a:xfrm>
          <a:prstGeom prst="leftRightArrow">
            <a:avLst>
              <a:gd fmla="val 50000" name="adj1"/>
              <a:gd fmla="val 103554" name="adj2"/>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4"/>
          <p:cNvSpPr txBox="1"/>
          <p:nvPr/>
        </p:nvSpPr>
        <p:spPr>
          <a:xfrm>
            <a:off x="6282750" y="1585063"/>
            <a:ext cx="2028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C6531F"/>
                </a:solidFill>
              </a:rPr>
              <a:t>Can be accessed through GPS and Vehicle-to-Vehicle Communication!</a:t>
            </a:r>
            <a:endParaRPr>
              <a:solidFill>
                <a:srgbClr val="C6531F"/>
              </a:solidFill>
            </a:endParaRPr>
          </a:p>
        </p:txBody>
      </p:sp>
      <p:cxnSp>
        <p:nvCxnSpPr>
          <p:cNvPr id="439" name="Google Shape;439;p44"/>
          <p:cNvCxnSpPr>
            <a:stCxn id="430" idx="0"/>
            <a:endCxn id="427" idx="2"/>
          </p:cNvCxnSpPr>
          <p:nvPr/>
        </p:nvCxnSpPr>
        <p:spPr>
          <a:xfrm rot="10800000">
            <a:off x="1543505" y="3366121"/>
            <a:ext cx="2251500" cy="666300"/>
          </a:xfrm>
          <a:prstGeom prst="straightConnector1">
            <a:avLst/>
          </a:prstGeom>
          <a:noFill/>
          <a:ln cap="flat" cmpd="sng" w="9525">
            <a:solidFill>
              <a:schemeClr val="dk2"/>
            </a:solidFill>
            <a:prstDash val="dash"/>
            <a:round/>
            <a:headEnd len="med" w="med" type="none"/>
            <a:tailEnd len="med" w="med" type="triangle"/>
          </a:ln>
        </p:spPr>
      </p:cxnSp>
      <p:sp>
        <p:nvSpPr>
          <p:cNvPr id="440" name="Google Shape;440;p44"/>
          <p:cNvSpPr txBox="1"/>
          <p:nvPr/>
        </p:nvSpPr>
        <p:spPr>
          <a:xfrm>
            <a:off x="2042850" y="3534900"/>
            <a:ext cx="2028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V2V communication</a:t>
            </a:r>
            <a:endParaRPr sz="12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5"/>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rPr>
              <a:t>Dec</a:t>
            </a:r>
            <a:r>
              <a:rPr lang="en" sz="2800">
                <a:solidFill>
                  <a:srgbClr val="C6531F"/>
                </a:solidFill>
              </a:rPr>
              <a:t>entralized Policy</a:t>
            </a:r>
            <a:endParaRPr/>
          </a:p>
        </p:txBody>
      </p:sp>
      <p:sp>
        <p:nvSpPr>
          <p:cNvPr id="447" name="Google Shape;447;p4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300">
                <a:solidFill>
                  <a:schemeClr val="dk2"/>
                </a:solidFill>
                <a:latin typeface="Calibri"/>
                <a:ea typeface="Calibri"/>
                <a:cs typeface="Calibri"/>
                <a:sym typeface="Calibri"/>
              </a:rPr>
              <a:t>‹#›</a:t>
            </a:fld>
            <a:endParaRPr sz="1300">
              <a:solidFill>
                <a:schemeClr val="dk2"/>
              </a:solidFill>
              <a:latin typeface="Calibri"/>
              <a:ea typeface="Calibri"/>
              <a:cs typeface="Calibri"/>
              <a:sym typeface="Calibri"/>
            </a:endParaRPr>
          </a:p>
        </p:txBody>
      </p:sp>
      <p:pic>
        <p:nvPicPr>
          <p:cNvPr id="448" name="Google Shape;448;p45"/>
          <p:cNvPicPr preferRelativeResize="0"/>
          <p:nvPr/>
        </p:nvPicPr>
        <p:blipFill rotWithShape="1">
          <a:blip r:embed="rId3">
            <a:alphaModFix/>
          </a:blip>
          <a:srcRect b="0" l="0" r="0" t="0"/>
          <a:stretch/>
        </p:blipFill>
        <p:spPr>
          <a:xfrm>
            <a:off x="7555950" y="0"/>
            <a:ext cx="1588049" cy="773474"/>
          </a:xfrm>
          <a:prstGeom prst="rect">
            <a:avLst/>
          </a:prstGeom>
          <a:noFill/>
          <a:ln>
            <a:noFill/>
          </a:ln>
        </p:spPr>
      </p:pic>
      <p:pic>
        <p:nvPicPr>
          <p:cNvPr id="449" name="Google Shape;449;p45"/>
          <p:cNvPicPr preferRelativeResize="0"/>
          <p:nvPr/>
        </p:nvPicPr>
        <p:blipFill>
          <a:blip r:embed="rId4">
            <a:alphaModFix/>
          </a:blip>
          <a:stretch>
            <a:fillRect/>
          </a:stretch>
        </p:blipFill>
        <p:spPr>
          <a:xfrm>
            <a:off x="1102525" y="1347700"/>
            <a:ext cx="6938949" cy="3165000"/>
          </a:xfrm>
          <a:prstGeom prst="rect">
            <a:avLst/>
          </a:prstGeom>
          <a:noFill/>
          <a:ln>
            <a:noFill/>
          </a:ln>
        </p:spPr>
      </p:pic>
      <p:sp>
        <p:nvSpPr>
          <p:cNvPr id="450" name="Google Shape;450;p45"/>
          <p:cNvSpPr/>
          <p:nvPr/>
        </p:nvSpPr>
        <p:spPr>
          <a:xfrm>
            <a:off x="1959575" y="3113625"/>
            <a:ext cx="1851300" cy="972600"/>
          </a:xfrm>
          <a:prstGeom prst="roundRect">
            <a:avLst>
              <a:gd fmla="val 16667" name="adj"/>
            </a:avLst>
          </a:prstGeom>
          <a:noFill/>
          <a:ln cap="flat" cmpd="sng" w="19050">
            <a:solidFill>
              <a:srgbClr val="A2C4C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46"/>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rPr>
              <a:t>Reward </a:t>
            </a:r>
            <a:r>
              <a:rPr lang="en" sz="2800">
                <a:solidFill>
                  <a:srgbClr val="434343"/>
                </a:solidFill>
              </a:rPr>
              <a:t>It’s a balance between to take or to give</a:t>
            </a:r>
            <a:r>
              <a:rPr lang="en" sz="2800">
                <a:solidFill>
                  <a:srgbClr val="C6531F"/>
                </a:solidFill>
              </a:rPr>
              <a:t> </a:t>
            </a:r>
            <a:endParaRPr>
              <a:solidFill>
                <a:srgbClr val="434343"/>
              </a:solidFill>
            </a:endParaRPr>
          </a:p>
        </p:txBody>
      </p:sp>
      <p:sp>
        <p:nvSpPr>
          <p:cNvPr id="456" name="Google Shape;456;p46"/>
          <p:cNvSpPr txBox="1"/>
          <p:nvPr>
            <p:ph idx="1" type="body"/>
          </p:nvPr>
        </p:nvSpPr>
        <p:spPr>
          <a:xfrm>
            <a:off x="307200" y="1289675"/>
            <a:ext cx="8529600" cy="3358800"/>
          </a:xfrm>
          <a:prstGeom prst="rect">
            <a:avLst/>
          </a:prstGeom>
        </p:spPr>
        <p:txBody>
          <a:bodyPr anchorCtr="0" anchor="t" bIns="45700" lIns="91425" spcFirstLastPara="1" rIns="91425" wrap="square" tIns="45700">
            <a:normAutofit/>
          </a:bodyPr>
          <a:lstStyle/>
          <a:p>
            <a:pPr indent="-355600" lvl="0" marL="457200" rtl="0" algn="l">
              <a:lnSpc>
                <a:spcPct val="100000"/>
              </a:lnSpc>
              <a:spcBef>
                <a:spcPts val="360"/>
              </a:spcBef>
              <a:spcAft>
                <a:spcPts val="0"/>
              </a:spcAft>
              <a:buClr>
                <a:srgbClr val="434343"/>
              </a:buClr>
              <a:buSzPts val="2000"/>
              <a:buChar char="●"/>
            </a:pPr>
            <a:r>
              <a:rPr lang="en" sz="2000">
                <a:solidFill>
                  <a:srgbClr val="434343"/>
                </a:solidFill>
              </a:rPr>
              <a:t>For each individual autonomous vehicle</a:t>
            </a:r>
            <a:endParaRPr sz="2000">
              <a:solidFill>
                <a:srgbClr val="434343"/>
              </a:solidFill>
            </a:endParaRPr>
          </a:p>
          <a:p>
            <a:pPr indent="-381000" lvl="1" marL="914400" rtl="0" algn="l">
              <a:lnSpc>
                <a:spcPct val="100000"/>
              </a:lnSpc>
              <a:spcBef>
                <a:spcPts val="0"/>
              </a:spcBef>
              <a:spcAft>
                <a:spcPts val="0"/>
              </a:spcAft>
              <a:buClr>
                <a:srgbClr val="434343"/>
              </a:buClr>
              <a:buSzPts val="2400"/>
              <a:buChar char="○"/>
            </a:pPr>
            <a:r>
              <a:rPr b="1" lang="en" sz="1800">
                <a:solidFill>
                  <a:srgbClr val="434343"/>
                </a:solidFill>
              </a:rPr>
              <a:t>Selfish:</a:t>
            </a:r>
            <a:r>
              <a:rPr lang="en" sz="1800">
                <a:solidFill>
                  <a:srgbClr val="434343"/>
                </a:solidFill>
              </a:rPr>
              <a:t> to go through the junction </a:t>
            </a:r>
            <a:r>
              <a:rPr lang="en" sz="1800">
                <a:solidFill>
                  <a:srgbClr val="C6531F"/>
                </a:solidFill>
              </a:rPr>
              <a:t>as quickly as possible</a:t>
            </a:r>
            <a:endParaRPr sz="1800">
              <a:solidFill>
                <a:srgbClr val="C6531F"/>
              </a:solidFill>
            </a:endParaRPr>
          </a:p>
          <a:p>
            <a:pPr indent="-381000" lvl="1" marL="914400" rtl="0" algn="l">
              <a:lnSpc>
                <a:spcPct val="100000"/>
              </a:lnSpc>
              <a:spcBef>
                <a:spcPts val="0"/>
              </a:spcBef>
              <a:spcAft>
                <a:spcPts val="0"/>
              </a:spcAft>
              <a:buClr>
                <a:srgbClr val="434343"/>
              </a:buClr>
              <a:buSzPts val="2400"/>
              <a:buChar char="○"/>
            </a:pPr>
            <a:r>
              <a:rPr b="1" lang="en" sz="1800">
                <a:solidFill>
                  <a:srgbClr val="434343"/>
                </a:solidFill>
              </a:rPr>
              <a:t>Cooperative: </a:t>
            </a:r>
            <a:r>
              <a:rPr lang="en" sz="1800">
                <a:solidFill>
                  <a:srgbClr val="434343"/>
                </a:solidFill>
              </a:rPr>
              <a:t>to have </a:t>
            </a:r>
            <a:r>
              <a:rPr lang="en" sz="1800">
                <a:solidFill>
                  <a:srgbClr val="C6531F"/>
                </a:solidFill>
              </a:rPr>
              <a:t>as many</a:t>
            </a:r>
            <a:r>
              <a:rPr lang="en" sz="1800">
                <a:solidFill>
                  <a:srgbClr val="434343"/>
                </a:solidFill>
              </a:rPr>
              <a:t> vehicles passing through the junction </a:t>
            </a:r>
            <a:r>
              <a:rPr lang="en" sz="1800">
                <a:solidFill>
                  <a:srgbClr val="C6531F"/>
                </a:solidFill>
              </a:rPr>
              <a:t>as possible</a:t>
            </a:r>
            <a:endParaRPr sz="2400">
              <a:solidFill>
                <a:srgbClr val="434343"/>
              </a:solidFill>
            </a:endParaRPr>
          </a:p>
          <a:p>
            <a:pPr indent="-368300" lvl="0" marL="457200" rtl="0" algn="l">
              <a:lnSpc>
                <a:spcPct val="100000"/>
              </a:lnSpc>
              <a:spcBef>
                <a:spcPts val="0"/>
              </a:spcBef>
              <a:spcAft>
                <a:spcPts val="0"/>
              </a:spcAft>
              <a:buClr>
                <a:srgbClr val="434343"/>
              </a:buClr>
              <a:buSzPts val="2200"/>
              <a:buChar char="●"/>
            </a:pPr>
            <a:r>
              <a:rPr lang="en" sz="2000">
                <a:solidFill>
                  <a:srgbClr val="434343"/>
                </a:solidFill>
              </a:rPr>
              <a:t>Agents need to strike a balance between the two goals so that they can create a </a:t>
            </a:r>
            <a:r>
              <a:rPr lang="en" sz="2000">
                <a:solidFill>
                  <a:srgbClr val="C6531F"/>
                </a:solidFill>
              </a:rPr>
              <a:t>systematically smooth traffic flow</a:t>
            </a:r>
            <a:r>
              <a:rPr lang="en" sz="2000">
                <a:solidFill>
                  <a:srgbClr val="434343"/>
                </a:solidFill>
              </a:rPr>
              <a:t>, which benefits </a:t>
            </a:r>
            <a:r>
              <a:rPr lang="en" sz="2000">
                <a:solidFill>
                  <a:srgbClr val="C6531F"/>
                </a:solidFill>
              </a:rPr>
              <a:t>both</a:t>
            </a:r>
            <a:r>
              <a:rPr lang="en" sz="2000">
                <a:solidFill>
                  <a:srgbClr val="434343"/>
                </a:solidFill>
              </a:rPr>
              <a:t> themselves and others</a:t>
            </a:r>
            <a:endParaRPr sz="2000">
              <a:solidFill>
                <a:srgbClr val="434343"/>
              </a:solidFill>
            </a:endParaRPr>
          </a:p>
        </p:txBody>
      </p:sp>
      <p:pic>
        <p:nvPicPr>
          <p:cNvPr id="457" name="Google Shape;457;p46"/>
          <p:cNvPicPr preferRelativeResize="0"/>
          <p:nvPr/>
        </p:nvPicPr>
        <p:blipFill rotWithShape="1">
          <a:blip r:embed="rId3">
            <a:alphaModFix/>
          </a:blip>
          <a:srcRect b="0" l="0" r="0" t="0"/>
          <a:stretch/>
        </p:blipFill>
        <p:spPr>
          <a:xfrm>
            <a:off x="7555950" y="0"/>
            <a:ext cx="1588049" cy="773474"/>
          </a:xfrm>
          <a:prstGeom prst="rect">
            <a:avLst/>
          </a:prstGeom>
          <a:noFill/>
          <a:ln>
            <a:noFill/>
          </a:ln>
        </p:spPr>
      </p:pic>
      <p:sp>
        <p:nvSpPr>
          <p:cNvPr id="458" name="Google Shape;458;p46"/>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7"/>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rPr>
              <a:t>Global vs Selfish Reward</a:t>
            </a:r>
            <a:endParaRPr>
              <a:solidFill>
                <a:srgbClr val="434343"/>
              </a:solidFill>
            </a:endParaRPr>
          </a:p>
        </p:txBody>
      </p:sp>
      <p:sp>
        <p:nvSpPr>
          <p:cNvPr id="464" name="Google Shape;464;p47"/>
          <p:cNvSpPr txBox="1"/>
          <p:nvPr>
            <p:ph idx="1" type="body"/>
          </p:nvPr>
        </p:nvSpPr>
        <p:spPr>
          <a:xfrm>
            <a:off x="307200" y="1289675"/>
            <a:ext cx="8529600" cy="861900"/>
          </a:xfrm>
          <a:prstGeom prst="rect">
            <a:avLst/>
          </a:prstGeom>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Clr>
                <a:srgbClr val="434343"/>
              </a:buClr>
              <a:buSzPts val="1800"/>
              <a:buChar char="●"/>
            </a:pPr>
            <a:r>
              <a:rPr lang="en">
                <a:solidFill>
                  <a:srgbClr val="434343"/>
                </a:solidFill>
              </a:rPr>
              <a:t>Mixing selfish and team rewards has been shown to improve convergence</a:t>
            </a:r>
            <a:endParaRPr>
              <a:solidFill>
                <a:srgbClr val="434343"/>
              </a:solidFill>
            </a:endParaRPr>
          </a:p>
          <a:p>
            <a:pPr indent="0" lvl="0" marL="0" rtl="0" algn="l">
              <a:lnSpc>
                <a:spcPct val="100000"/>
              </a:lnSpc>
              <a:spcBef>
                <a:spcPts val="1200"/>
              </a:spcBef>
              <a:spcAft>
                <a:spcPts val="1200"/>
              </a:spcAft>
              <a:buNone/>
            </a:pPr>
            <a:r>
              <a:rPr lang="en">
                <a:solidFill>
                  <a:schemeClr val="accent1"/>
                </a:solidFill>
              </a:rPr>
              <a:t>                                                 </a:t>
            </a:r>
            <a:r>
              <a:rPr lang="en" sz="1800">
                <a:solidFill>
                  <a:schemeClr val="accent1"/>
                </a:solidFill>
              </a:rPr>
              <a:t>(1-α)*R</a:t>
            </a:r>
            <a:r>
              <a:rPr baseline="-25000" lang="en" sz="1800">
                <a:solidFill>
                  <a:schemeClr val="accent1"/>
                </a:solidFill>
              </a:rPr>
              <a:t>1</a:t>
            </a:r>
            <a:r>
              <a:rPr lang="en" sz="1800">
                <a:solidFill>
                  <a:schemeClr val="accent1"/>
                </a:solidFill>
              </a:rPr>
              <a:t> + α*R</a:t>
            </a:r>
            <a:r>
              <a:rPr baseline="-25000" lang="en" sz="1800">
                <a:solidFill>
                  <a:schemeClr val="accent1"/>
                </a:solidFill>
              </a:rPr>
              <a:t>e</a:t>
            </a:r>
            <a:endParaRPr sz="1800">
              <a:solidFill>
                <a:schemeClr val="accent1"/>
              </a:solidFill>
            </a:endParaRPr>
          </a:p>
        </p:txBody>
      </p:sp>
      <p:sp>
        <p:nvSpPr>
          <p:cNvPr id="465" name="Google Shape;465;p47"/>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66" name="Google Shape;466;p47"/>
          <p:cNvSpPr txBox="1"/>
          <p:nvPr/>
        </p:nvSpPr>
        <p:spPr>
          <a:xfrm>
            <a:off x="131400" y="4572900"/>
            <a:ext cx="8881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chemeClr val="hlink"/>
                </a:solidFill>
                <a:hlinkClick r:id="rId3"/>
              </a:rPr>
              <a:t>Ishan Durugkar</a:t>
            </a:r>
            <a:r>
              <a:rPr lang="en" sz="1100">
                <a:solidFill>
                  <a:schemeClr val="dk1"/>
                </a:solidFill>
              </a:rPr>
              <a:t>,</a:t>
            </a:r>
            <a:r>
              <a:rPr lang="en" sz="1100">
                <a:solidFill>
                  <a:schemeClr val="dk1"/>
                </a:solidFill>
                <a:uFill>
                  <a:noFill/>
                </a:uFill>
                <a:hlinkClick r:id="rId4">
                  <a:extLst>
                    <a:ext uri="{A12FA001-AC4F-418D-AE19-62706E023703}">
                      <ahyp:hlinkClr val="tx"/>
                    </a:ext>
                  </a:extLst>
                </a:hlinkClick>
              </a:rPr>
              <a:t> </a:t>
            </a:r>
            <a:r>
              <a:rPr lang="en" sz="1100" u="sng">
                <a:solidFill>
                  <a:schemeClr val="hlink"/>
                </a:solidFill>
                <a:hlinkClick r:id="rId5"/>
              </a:rPr>
              <a:t>Elad Liebman</a:t>
            </a:r>
            <a:r>
              <a:rPr lang="en" sz="1100">
                <a:solidFill>
                  <a:schemeClr val="dk1"/>
                </a:solidFill>
              </a:rPr>
              <a:t>, and</a:t>
            </a:r>
            <a:r>
              <a:rPr lang="en" sz="1100">
                <a:solidFill>
                  <a:schemeClr val="dk1"/>
                </a:solidFill>
                <a:uFill>
                  <a:noFill/>
                </a:uFill>
                <a:hlinkClick r:id="rId6">
                  <a:extLst>
                    <a:ext uri="{A12FA001-AC4F-418D-AE19-62706E023703}">
                      <ahyp:hlinkClr val="tx"/>
                    </a:ext>
                  </a:extLst>
                </a:hlinkClick>
              </a:rPr>
              <a:t> </a:t>
            </a:r>
            <a:r>
              <a:rPr lang="en" sz="1100" u="sng">
                <a:solidFill>
                  <a:schemeClr val="hlink"/>
                </a:solidFill>
                <a:hlinkClick r:id="rId7"/>
              </a:rPr>
              <a:t>Peter Stone</a:t>
            </a:r>
            <a:r>
              <a:rPr lang="en" sz="1100">
                <a:solidFill>
                  <a:schemeClr val="dk1"/>
                </a:solidFill>
              </a:rPr>
              <a:t>. </a:t>
            </a:r>
            <a:r>
              <a:rPr b="1" lang="en" sz="1100">
                <a:solidFill>
                  <a:schemeClr val="dk1"/>
                </a:solidFill>
              </a:rPr>
              <a:t>Balancing Individual Preferences and Shared Objectives in Multiagent Reinforcement Learning</a:t>
            </a:r>
            <a:r>
              <a:rPr lang="en" sz="1100">
                <a:solidFill>
                  <a:schemeClr val="dk1"/>
                </a:solidFill>
              </a:rPr>
              <a:t>. In </a:t>
            </a:r>
            <a:r>
              <a:rPr i="1" lang="en" sz="1100">
                <a:solidFill>
                  <a:schemeClr val="dk1"/>
                </a:solidFill>
              </a:rPr>
              <a:t>Proceedings of the 29th International Joint Conference on Artificial Intelligence (IJCAI 2020)</a:t>
            </a:r>
            <a:r>
              <a:rPr lang="en" sz="1100">
                <a:solidFill>
                  <a:schemeClr val="dk1"/>
                </a:solidFill>
              </a:rPr>
              <a:t>, July 2020.</a:t>
            </a:r>
            <a:endParaRPr sz="1100"/>
          </a:p>
        </p:txBody>
      </p:sp>
      <p:grpSp>
        <p:nvGrpSpPr>
          <p:cNvPr id="467" name="Google Shape;467;p47"/>
          <p:cNvGrpSpPr/>
          <p:nvPr/>
        </p:nvGrpSpPr>
        <p:grpSpPr>
          <a:xfrm>
            <a:off x="2981825" y="2151575"/>
            <a:ext cx="3180350" cy="2271525"/>
            <a:chOff x="797275" y="1294425"/>
            <a:chExt cx="3180350" cy="2271525"/>
          </a:xfrm>
        </p:grpSpPr>
        <p:sp>
          <p:nvSpPr>
            <p:cNvPr id="468" name="Google Shape;468;p47"/>
            <p:cNvSpPr/>
            <p:nvPr/>
          </p:nvSpPr>
          <p:spPr>
            <a:xfrm>
              <a:off x="797275" y="1694625"/>
              <a:ext cx="2416200" cy="67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7"/>
            <p:cNvSpPr/>
            <p:nvPr/>
          </p:nvSpPr>
          <p:spPr>
            <a:xfrm>
              <a:off x="797275" y="2891850"/>
              <a:ext cx="2416200" cy="67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0" name="Google Shape;470;p47"/>
            <p:cNvCxnSpPr>
              <a:stCxn id="468" idx="2"/>
              <a:endCxn id="469" idx="0"/>
            </p:cNvCxnSpPr>
            <p:nvPr/>
          </p:nvCxnSpPr>
          <p:spPr>
            <a:xfrm>
              <a:off x="2005375" y="2368725"/>
              <a:ext cx="0" cy="523200"/>
            </a:xfrm>
            <a:prstGeom prst="straightConnector1">
              <a:avLst/>
            </a:prstGeom>
            <a:noFill/>
            <a:ln cap="flat" cmpd="sng" w="9525">
              <a:solidFill>
                <a:schemeClr val="dk2"/>
              </a:solidFill>
              <a:prstDash val="dot"/>
              <a:round/>
              <a:headEnd len="med" w="med" type="none"/>
              <a:tailEnd len="med" w="med" type="none"/>
            </a:ln>
          </p:spPr>
        </p:cxnSp>
        <p:sp>
          <p:nvSpPr>
            <p:cNvPr id="471" name="Google Shape;471;p47"/>
            <p:cNvSpPr txBox="1"/>
            <p:nvPr/>
          </p:nvSpPr>
          <p:spPr>
            <a:xfrm>
              <a:off x="797275" y="1294425"/>
              <a:ext cx="92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AV</a:t>
              </a:r>
              <a:r>
                <a:rPr baseline="-25000" lang="en">
                  <a:latin typeface="Calibri"/>
                  <a:ea typeface="Calibri"/>
                  <a:cs typeface="Calibri"/>
                  <a:sym typeface="Calibri"/>
                </a:rPr>
                <a:t>1</a:t>
              </a:r>
              <a:endParaRPr baseline="-25000">
                <a:latin typeface="Calibri"/>
                <a:ea typeface="Calibri"/>
                <a:cs typeface="Calibri"/>
                <a:sym typeface="Calibri"/>
              </a:endParaRPr>
            </a:p>
          </p:txBody>
        </p:sp>
        <p:sp>
          <p:nvSpPr>
            <p:cNvPr id="472" name="Google Shape;472;p47"/>
            <p:cNvSpPr txBox="1"/>
            <p:nvPr/>
          </p:nvSpPr>
          <p:spPr>
            <a:xfrm>
              <a:off x="797275" y="2516000"/>
              <a:ext cx="92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AV</a:t>
              </a:r>
              <a:r>
                <a:rPr baseline="-25000" lang="en">
                  <a:latin typeface="Calibri"/>
                  <a:ea typeface="Calibri"/>
                  <a:cs typeface="Calibri"/>
                  <a:sym typeface="Calibri"/>
                </a:rPr>
                <a:t>n</a:t>
              </a:r>
              <a:endParaRPr baseline="-25000">
                <a:latin typeface="Calibri"/>
                <a:ea typeface="Calibri"/>
                <a:cs typeface="Calibri"/>
                <a:sym typeface="Calibri"/>
              </a:endParaRPr>
            </a:p>
          </p:txBody>
        </p:sp>
        <p:sp>
          <p:nvSpPr>
            <p:cNvPr id="473" name="Google Shape;473;p47"/>
            <p:cNvSpPr txBox="1"/>
            <p:nvPr/>
          </p:nvSpPr>
          <p:spPr>
            <a:xfrm>
              <a:off x="1098000" y="1891650"/>
              <a:ext cx="49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π</a:t>
              </a:r>
              <a:endParaRPr>
                <a:latin typeface="Calibri"/>
                <a:ea typeface="Calibri"/>
                <a:cs typeface="Calibri"/>
                <a:sym typeface="Calibri"/>
              </a:endParaRPr>
            </a:p>
          </p:txBody>
        </p:sp>
        <p:sp>
          <p:nvSpPr>
            <p:cNvPr id="474" name="Google Shape;474;p47"/>
            <p:cNvSpPr txBox="1"/>
            <p:nvPr/>
          </p:nvSpPr>
          <p:spPr>
            <a:xfrm>
              <a:off x="939300" y="3061563"/>
              <a:ext cx="49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π</a:t>
              </a:r>
              <a:endParaRPr>
                <a:latin typeface="Calibri"/>
                <a:ea typeface="Calibri"/>
                <a:cs typeface="Calibri"/>
                <a:sym typeface="Calibri"/>
              </a:endParaRPr>
            </a:p>
          </p:txBody>
        </p:sp>
        <p:sp>
          <p:nvSpPr>
            <p:cNvPr id="475" name="Google Shape;475;p47"/>
            <p:cNvSpPr/>
            <p:nvPr/>
          </p:nvSpPr>
          <p:spPr>
            <a:xfrm>
              <a:off x="2518700" y="1830150"/>
              <a:ext cx="591000" cy="523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R</a:t>
              </a:r>
              <a:r>
                <a:rPr baseline="-25000" lang="en"/>
                <a:t>1</a:t>
              </a:r>
              <a:endParaRPr baseline="-25000"/>
            </a:p>
          </p:txBody>
        </p:sp>
        <p:sp>
          <p:nvSpPr>
            <p:cNvPr id="476" name="Google Shape;476;p47"/>
            <p:cNvSpPr/>
            <p:nvPr/>
          </p:nvSpPr>
          <p:spPr>
            <a:xfrm>
              <a:off x="2518700" y="3000075"/>
              <a:ext cx="591000" cy="523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R</a:t>
              </a:r>
              <a:r>
                <a:rPr baseline="-25000" lang="en"/>
                <a:t>n</a:t>
              </a:r>
              <a:endParaRPr baseline="-25000"/>
            </a:p>
          </p:txBody>
        </p:sp>
        <p:sp>
          <p:nvSpPr>
            <p:cNvPr id="477" name="Google Shape;477;p47"/>
            <p:cNvSpPr/>
            <p:nvPr/>
          </p:nvSpPr>
          <p:spPr>
            <a:xfrm>
              <a:off x="3386625" y="2359400"/>
              <a:ext cx="591000" cy="523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R</a:t>
              </a:r>
              <a:r>
                <a:rPr baseline="-25000" lang="en"/>
                <a:t>e</a:t>
              </a:r>
              <a:endParaRPr baseline="-25000"/>
            </a:p>
          </p:txBody>
        </p:sp>
        <p:cxnSp>
          <p:nvCxnSpPr>
            <p:cNvPr id="478" name="Google Shape;478;p47"/>
            <p:cNvCxnSpPr>
              <a:endCxn id="473" idx="3"/>
            </p:cNvCxnSpPr>
            <p:nvPr/>
          </p:nvCxnSpPr>
          <p:spPr>
            <a:xfrm rot="10800000">
              <a:off x="1595700" y="2091750"/>
              <a:ext cx="1791000" cy="529200"/>
            </a:xfrm>
            <a:prstGeom prst="straightConnector1">
              <a:avLst/>
            </a:prstGeom>
            <a:noFill/>
            <a:ln cap="flat" cmpd="sng" w="9525">
              <a:solidFill>
                <a:schemeClr val="dk2"/>
              </a:solidFill>
              <a:prstDash val="solid"/>
              <a:round/>
              <a:headEnd len="med" w="med" type="none"/>
              <a:tailEnd len="med" w="med" type="triangle"/>
            </a:ln>
          </p:spPr>
        </p:cxnSp>
        <p:cxnSp>
          <p:nvCxnSpPr>
            <p:cNvPr id="479" name="Google Shape;479;p47"/>
            <p:cNvCxnSpPr>
              <a:stCxn id="477" idx="2"/>
              <a:endCxn id="474" idx="3"/>
            </p:cNvCxnSpPr>
            <p:nvPr/>
          </p:nvCxnSpPr>
          <p:spPr>
            <a:xfrm flipH="1">
              <a:off x="1436925" y="2621000"/>
              <a:ext cx="1949700" cy="640800"/>
            </a:xfrm>
            <a:prstGeom prst="straightConnector1">
              <a:avLst/>
            </a:prstGeom>
            <a:noFill/>
            <a:ln cap="flat" cmpd="sng" w="9525">
              <a:solidFill>
                <a:schemeClr val="dk2"/>
              </a:solidFill>
              <a:prstDash val="solid"/>
              <a:round/>
              <a:headEnd len="med" w="med" type="none"/>
              <a:tailEnd len="med" w="med" type="triangle"/>
            </a:ln>
          </p:spPr>
        </p:cxnSp>
        <p:cxnSp>
          <p:nvCxnSpPr>
            <p:cNvPr id="480" name="Google Shape;480;p47"/>
            <p:cNvCxnSpPr>
              <a:stCxn id="475" idx="2"/>
              <a:endCxn id="473" idx="3"/>
            </p:cNvCxnSpPr>
            <p:nvPr/>
          </p:nvCxnSpPr>
          <p:spPr>
            <a:xfrm rot="10800000">
              <a:off x="1595600" y="2091750"/>
              <a:ext cx="923100" cy="0"/>
            </a:xfrm>
            <a:prstGeom prst="straightConnector1">
              <a:avLst/>
            </a:prstGeom>
            <a:noFill/>
            <a:ln cap="flat" cmpd="sng" w="9525">
              <a:solidFill>
                <a:schemeClr val="dk2"/>
              </a:solidFill>
              <a:prstDash val="solid"/>
              <a:round/>
              <a:headEnd len="med" w="med" type="none"/>
              <a:tailEnd len="med" w="med" type="triangle"/>
            </a:ln>
          </p:spPr>
        </p:cxnSp>
        <p:cxnSp>
          <p:nvCxnSpPr>
            <p:cNvPr id="481" name="Google Shape;481;p47"/>
            <p:cNvCxnSpPr>
              <a:endCxn id="474" idx="3"/>
            </p:cNvCxnSpPr>
            <p:nvPr/>
          </p:nvCxnSpPr>
          <p:spPr>
            <a:xfrm rot="10800000">
              <a:off x="1437000" y="3261663"/>
              <a:ext cx="1081800" cy="0"/>
            </a:xfrm>
            <a:prstGeom prst="straightConnector1">
              <a:avLst/>
            </a:prstGeom>
            <a:noFill/>
            <a:ln cap="flat" cmpd="sng" w="9525">
              <a:solidFill>
                <a:schemeClr val="dk2"/>
              </a:solidFill>
              <a:prstDash val="solid"/>
              <a:round/>
              <a:headEnd len="med" w="med" type="none"/>
              <a:tailEnd len="med" w="med" type="triangle"/>
            </a:ln>
          </p:spPr>
        </p:cxnSp>
        <p:sp>
          <p:nvSpPr>
            <p:cNvPr id="482" name="Google Shape;482;p47"/>
            <p:cNvSpPr txBox="1"/>
            <p:nvPr/>
          </p:nvSpPr>
          <p:spPr>
            <a:xfrm>
              <a:off x="1844650" y="1858475"/>
              <a:ext cx="5487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Calibri"/>
                  <a:ea typeface="Calibri"/>
                  <a:cs typeface="Calibri"/>
                  <a:sym typeface="Calibri"/>
                </a:rPr>
                <a:t>1-</a:t>
              </a:r>
              <a:r>
                <a:rPr lang="en" sz="800">
                  <a:solidFill>
                    <a:srgbClr val="3F3F3F"/>
                  </a:solidFill>
                  <a:latin typeface="Calibri"/>
                  <a:ea typeface="Calibri"/>
                  <a:cs typeface="Calibri"/>
                  <a:sym typeface="Calibri"/>
                </a:rPr>
                <a:t>α</a:t>
              </a:r>
              <a:endParaRPr sz="800">
                <a:latin typeface="Calibri"/>
                <a:ea typeface="Calibri"/>
                <a:cs typeface="Calibri"/>
                <a:sym typeface="Calibri"/>
              </a:endParaRPr>
            </a:p>
          </p:txBody>
        </p:sp>
        <p:sp>
          <p:nvSpPr>
            <p:cNvPr id="483" name="Google Shape;483;p47"/>
            <p:cNvSpPr txBox="1"/>
            <p:nvPr/>
          </p:nvSpPr>
          <p:spPr>
            <a:xfrm>
              <a:off x="2005375" y="3054133"/>
              <a:ext cx="5487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Calibri"/>
                  <a:ea typeface="Calibri"/>
                  <a:cs typeface="Calibri"/>
                  <a:sym typeface="Calibri"/>
                </a:rPr>
                <a:t>1-</a:t>
              </a:r>
              <a:r>
                <a:rPr lang="en" sz="800">
                  <a:solidFill>
                    <a:srgbClr val="3F3F3F"/>
                  </a:solidFill>
                  <a:latin typeface="Calibri"/>
                  <a:ea typeface="Calibri"/>
                  <a:cs typeface="Calibri"/>
                  <a:sym typeface="Calibri"/>
                </a:rPr>
                <a:t>α</a:t>
              </a:r>
              <a:endParaRPr sz="800">
                <a:latin typeface="Calibri"/>
                <a:ea typeface="Calibri"/>
                <a:cs typeface="Calibri"/>
                <a:sym typeface="Calibri"/>
              </a:endParaRPr>
            </a:p>
          </p:txBody>
        </p:sp>
        <p:sp>
          <p:nvSpPr>
            <p:cNvPr id="484" name="Google Shape;484;p47"/>
            <p:cNvSpPr txBox="1"/>
            <p:nvPr/>
          </p:nvSpPr>
          <p:spPr>
            <a:xfrm>
              <a:off x="2538775" y="2340833"/>
              <a:ext cx="5487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3F3F3F"/>
                  </a:solidFill>
                  <a:latin typeface="Calibri"/>
                  <a:ea typeface="Calibri"/>
                  <a:cs typeface="Calibri"/>
                  <a:sym typeface="Calibri"/>
                </a:rPr>
                <a:t>α</a:t>
              </a:r>
              <a:endParaRPr sz="800">
                <a:latin typeface="Calibri"/>
                <a:ea typeface="Calibri"/>
                <a:cs typeface="Calibri"/>
                <a:sym typeface="Calibri"/>
              </a:endParaRPr>
            </a:p>
          </p:txBody>
        </p:sp>
        <p:sp>
          <p:nvSpPr>
            <p:cNvPr id="485" name="Google Shape;485;p47"/>
            <p:cNvSpPr txBox="1"/>
            <p:nvPr/>
          </p:nvSpPr>
          <p:spPr>
            <a:xfrm>
              <a:off x="2549145" y="2645633"/>
              <a:ext cx="5487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3F3F3F"/>
                  </a:solidFill>
                  <a:latin typeface="Calibri"/>
                  <a:ea typeface="Calibri"/>
                  <a:cs typeface="Calibri"/>
                  <a:sym typeface="Calibri"/>
                </a:rPr>
                <a:t>α</a:t>
              </a:r>
              <a:endParaRPr sz="800">
                <a:latin typeface="Calibri"/>
                <a:ea typeface="Calibri"/>
                <a:cs typeface="Calibri"/>
                <a:sym typeface="Calibri"/>
              </a:endParaRPr>
            </a:p>
          </p:txBody>
        </p:sp>
      </p:grpSp>
      <p:pic>
        <p:nvPicPr>
          <p:cNvPr id="486" name="Google Shape;486;p47"/>
          <p:cNvPicPr preferRelativeResize="0"/>
          <p:nvPr/>
        </p:nvPicPr>
        <p:blipFill rotWithShape="1">
          <a:blip r:embed="rId8">
            <a:alphaModFix/>
          </a:blip>
          <a:srcRect b="0" l="0" r="0" t="0"/>
          <a:stretch/>
        </p:blipFill>
        <p:spPr>
          <a:xfrm>
            <a:off x="7555950" y="0"/>
            <a:ext cx="1588049" cy="7734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48"/>
          <p:cNvSpPr/>
          <p:nvPr/>
        </p:nvSpPr>
        <p:spPr>
          <a:xfrm>
            <a:off x="1018450" y="2936175"/>
            <a:ext cx="6994800" cy="515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8"/>
          <p:cNvSpPr txBox="1"/>
          <p:nvPr>
            <p:ph idx="1" type="body"/>
          </p:nvPr>
        </p:nvSpPr>
        <p:spPr>
          <a:xfrm>
            <a:off x="457200" y="1406275"/>
            <a:ext cx="8229600" cy="3244800"/>
          </a:xfrm>
          <a:prstGeom prst="rect">
            <a:avLst/>
          </a:prstGeom>
        </p:spPr>
        <p:txBody>
          <a:bodyPr anchorCtr="0" anchor="t" bIns="45700" lIns="91425" spcFirstLastPara="1" rIns="91425" wrap="square" tIns="45700">
            <a:normAutofit/>
          </a:bodyPr>
          <a:lstStyle/>
          <a:p>
            <a:pPr indent="-355600" lvl="0" marL="457200" rtl="0" algn="l">
              <a:spcBef>
                <a:spcPts val="360"/>
              </a:spcBef>
              <a:spcAft>
                <a:spcPts val="0"/>
              </a:spcAft>
              <a:buClr>
                <a:srgbClr val="434343"/>
              </a:buClr>
              <a:buSzPts val="2000"/>
              <a:buChar char="●"/>
            </a:pPr>
            <a:r>
              <a:rPr lang="en" sz="2000">
                <a:solidFill>
                  <a:srgbClr val="434343"/>
                </a:solidFill>
              </a:rPr>
              <a:t>Cooperative Reward: </a:t>
            </a:r>
            <a:r>
              <a:rPr lang="en" sz="2000">
                <a:solidFill>
                  <a:srgbClr val="C6531F"/>
                </a:solidFill>
              </a:rPr>
              <a:t>Average Velocity </a:t>
            </a:r>
            <a:endParaRPr sz="2000">
              <a:solidFill>
                <a:srgbClr val="C6531F"/>
              </a:solidFill>
            </a:endParaRPr>
          </a:p>
          <a:p>
            <a:pPr indent="-355600" lvl="0" marL="457200" rtl="0" algn="l">
              <a:spcBef>
                <a:spcPts val="0"/>
              </a:spcBef>
              <a:spcAft>
                <a:spcPts val="0"/>
              </a:spcAft>
              <a:buClr>
                <a:srgbClr val="434343"/>
              </a:buClr>
              <a:buSzPts val="2000"/>
              <a:buChar char="●"/>
            </a:pPr>
            <a:r>
              <a:rPr lang="en" sz="2000">
                <a:solidFill>
                  <a:srgbClr val="434343"/>
                </a:solidFill>
              </a:rPr>
              <a:t>Selfish Reward: </a:t>
            </a:r>
            <a:r>
              <a:rPr lang="en" sz="2000">
                <a:solidFill>
                  <a:srgbClr val="C6531F"/>
                </a:solidFill>
              </a:rPr>
              <a:t>Time Penalty (-1 every time step) </a:t>
            </a:r>
            <a:r>
              <a:rPr lang="en" sz="2000">
                <a:solidFill>
                  <a:srgbClr val="434343"/>
                </a:solidFill>
              </a:rPr>
              <a:t>and</a:t>
            </a:r>
            <a:r>
              <a:rPr lang="en" sz="2000">
                <a:solidFill>
                  <a:srgbClr val="C6531F"/>
                </a:solidFill>
              </a:rPr>
              <a:t> positive bonus for successfully exiting the network</a:t>
            </a:r>
            <a:endParaRPr sz="2000">
              <a:solidFill>
                <a:srgbClr val="434343"/>
              </a:solidFill>
            </a:endParaRPr>
          </a:p>
          <a:p>
            <a:pPr indent="-355600" lvl="0" marL="457200" rtl="0" algn="l">
              <a:spcBef>
                <a:spcPts val="0"/>
              </a:spcBef>
              <a:spcAft>
                <a:spcPts val="0"/>
              </a:spcAft>
              <a:buClr>
                <a:srgbClr val="434343"/>
              </a:buClr>
              <a:buSzPts val="2000"/>
              <a:buChar char="●"/>
            </a:pPr>
            <a:r>
              <a:rPr lang="en" sz="2000">
                <a:solidFill>
                  <a:srgbClr val="434343"/>
                </a:solidFill>
              </a:rPr>
              <a:t>Final Reward:</a:t>
            </a:r>
            <a:endParaRPr sz="2000">
              <a:solidFill>
                <a:srgbClr val="434343"/>
              </a:solidFill>
            </a:endParaRPr>
          </a:p>
          <a:p>
            <a:pPr indent="0" lvl="0" marL="914400" rtl="0" algn="l">
              <a:spcBef>
                <a:spcPts val="1200"/>
              </a:spcBef>
              <a:spcAft>
                <a:spcPts val="0"/>
              </a:spcAft>
              <a:buNone/>
            </a:pPr>
            <a:r>
              <a:rPr lang="en" sz="2000">
                <a:solidFill>
                  <a:srgbClr val="3D85C6"/>
                </a:solidFill>
              </a:rPr>
              <a:t>η</a:t>
            </a:r>
            <a:r>
              <a:rPr baseline="-25000" lang="en" sz="2000">
                <a:solidFill>
                  <a:srgbClr val="3D85C6"/>
                </a:solidFill>
              </a:rPr>
              <a:t>1</a:t>
            </a:r>
            <a:r>
              <a:rPr lang="en" sz="2000">
                <a:solidFill>
                  <a:srgbClr val="C6531F"/>
                </a:solidFill>
              </a:rPr>
              <a:t>*Selfish_reward + </a:t>
            </a:r>
            <a:r>
              <a:rPr lang="en" sz="2000">
                <a:solidFill>
                  <a:srgbClr val="3D85C6"/>
                </a:solidFill>
              </a:rPr>
              <a:t>η</a:t>
            </a:r>
            <a:r>
              <a:rPr baseline="-25000" lang="en" sz="2000">
                <a:solidFill>
                  <a:srgbClr val="3D85C6"/>
                </a:solidFill>
              </a:rPr>
              <a:t>2</a:t>
            </a:r>
            <a:r>
              <a:rPr lang="en" sz="2000">
                <a:solidFill>
                  <a:srgbClr val="C6531F"/>
                </a:solidFill>
              </a:rPr>
              <a:t>* Cooperative_reward + </a:t>
            </a:r>
            <a:r>
              <a:rPr lang="en" sz="2000">
                <a:solidFill>
                  <a:schemeClr val="accent1"/>
                </a:solidFill>
              </a:rPr>
              <a:t>bonus</a:t>
            </a:r>
            <a:endParaRPr sz="2000">
              <a:solidFill>
                <a:schemeClr val="accent1"/>
              </a:solidFill>
            </a:endParaRPr>
          </a:p>
          <a:p>
            <a:pPr indent="-355600" lvl="0" marL="457200" rtl="0" algn="l">
              <a:spcBef>
                <a:spcPts val="1200"/>
              </a:spcBef>
              <a:spcAft>
                <a:spcPts val="0"/>
              </a:spcAft>
              <a:buClr>
                <a:srgbClr val="434343"/>
              </a:buClr>
              <a:buSzPts val="2000"/>
              <a:buChar char="●"/>
            </a:pPr>
            <a:r>
              <a:rPr lang="en" sz="2000">
                <a:solidFill>
                  <a:srgbClr val="434343"/>
                </a:solidFill>
              </a:rPr>
              <a:t>AVs are able to learn under this new function</a:t>
            </a:r>
            <a:endParaRPr sz="2000">
              <a:solidFill>
                <a:srgbClr val="434343"/>
              </a:solidFill>
            </a:endParaRPr>
          </a:p>
        </p:txBody>
      </p:sp>
      <p:sp>
        <p:nvSpPr>
          <p:cNvPr id="493" name="Google Shape;493;p48"/>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94" name="Google Shape;494;p48"/>
          <p:cNvPicPr preferRelativeResize="0"/>
          <p:nvPr/>
        </p:nvPicPr>
        <p:blipFill rotWithShape="1">
          <a:blip r:embed="rId3">
            <a:alphaModFix/>
          </a:blip>
          <a:srcRect b="0" l="0" r="0" t="0"/>
          <a:stretch/>
        </p:blipFill>
        <p:spPr>
          <a:xfrm>
            <a:off x="7555950" y="0"/>
            <a:ext cx="1588049" cy="773474"/>
          </a:xfrm>
          <a:prstGeom prst="rect">
            <a:avLst/>
          </a:prstGeom>
          <a:noFill/>
          <a:ln>
            <a:noFill/>
          </a:ln>
        </p:spPr>
      </p:pic>
      <p:sp>
        <p:nvSpPr>
          <p:cNvPr id="495" name="Google Shape;495;p48"/>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rPr>
              <a:t>Reward Function</a:t>
            </a:r>
            <a:endParaRPr>
              <a:solidFill>
                <a:srgbClr val="434343"/>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49"/>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01" name="Google Shape;501;p49"/>
          <p:cNvPicPr preferRelativeResize="0"/>
          <p:nvPr/>
        </p:nvPicPr>
        <p:blipFill>
          <a:blip r:embed="rId3">
            <a:alphaModFix/>
          </a:blip>
          <a:stretch>
            <a:fillRect/>
          </a:stretch>
        </p:blipFill>
        <p:spPr>
          <a:xfrm>
            <a:off x="152400" y="1787278"/>
            <a:ext cx="8839201" cy="2624405"/>
          </a:xfrm>
          <a:prstGeom prst="rect">
            <a:avLst/>
          </a:prstGeom>
          <a:noFill/>
          <a:ln>
            <a:noFill/>
          </a:ln>
        </p:spPr>
      </p:pic>
      <p:pic>
        <p:nvPicPr>
          <p:cNvPr id="502" name="Google Shape;502;p49"/>
          <p:cNvPicPr preferRelativeResize="0"/>
          <p:nvPr/>
        </p:nvPicPr>
        <p:blipFill rotWithShape="1">
          <a:blip r:embed="rId4">
            <a:alphaModFix/>
          </a:blip>
          <a:srcRect b="0" l="0" r="0" t="0"/>
          <a:stretch/>
        </p:blipFill>
        <p:spPr>
          <a:xfrm>
            <a:off x="7555950" y="0"/>
            <a:ext cx="1588049" cy="773474"/>
          </a:xfrm>
          <a:prstGeom prst="rect">
            <a:avLst/>
          </a:prstGeom>
          <a:noFill/>
          <a:ln>
            <a:noFill/>
          </a:ln>
        </p:spPr>
      </p:pic>
      <p:sp>
        <p:nvSpPr>
          <p:cNvPr id="503" name="Google Shape;503;p49"/>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rPr>
              <a:t>Ablation Study </a:t>
            </a:r>
            <a:r>
              <a:rPr lang="en" sz="2800">
                <a:solidFill>
                  <a:srgbClr val="434343"/>
                </a:solidFill>
              </a:rPr>
              <a:t>State Space</a:t>
            </a:r>
            <a:endParaRPr>
              <a:solidFill>
                <a:srgbClr val="434343"/>
              </a:solidFill>
            </a:endParaRPr>
          </a:p>
        </p:txBody>
      </p:sp>
      <p:sp>
        <p:nvSpPr>
          <p:cNvPr id="504" name="Google Shape;504;p49"/>
          <p:cNvSpPr txBox="1"/>
          <p:nvPr/>
        </p:nvSpPr>
        <p:spPr>
          <a:xfrm>
            <a:off x="457200" y="1274150"/>
            <a:ext cx="8382000" cy="3412200"/>
          </a:xfrm>
          <a:prstGeom prst="rect">
            <a:avLst/>
          </a:prstGeom>
          <a:noFill/>
          <a:ln>
            <a:noFill/>
          </a:ln>
        </p:spPr>
        <p:txBody>
          <a:bodyPr anchorCtr="0" anchor="t" bIns="45700" lIns="91425" spcFirstLastPara="1" rIns="91425" wrap="square" tIns="45700">
            <a:noAutofit/>
          </a:bodyPr>
          <a:lstStyle/>
          <a:p>
            <a:pPr indent="-342900" lvl="0" marL="457200" marR="0" rtl="0" algn="l">
              <a:spcBef>
                <a:spcPts val="0"/>
              </a:spcBef>
              <a:spcAft>
                <a:spcPts val="0"/>
              </a:spcAft>
              <a:buClr>
                <a:srgbClr val="434343"/>
              </a:buClr>
              <a:buSzPts val="1800"/>
              <a:buChar char="●"/>
            </a:pPr>
            <a:r>
              <a:rPr lang="en" sz="1800">
                <a:solidFill>
                  <a:srgbClr val="434343"/>
                </a:solidFill>
              </a:rPr>
              <a:t>Fully decentralized policy with full augmentations can achieve </a:t>
            </a:r>
            <a:r>
              <a:rPr lang="en" sz="1800">
                <a:solidFill>
                  <a:srgbClr val="C6531F"/>
                </a:solidFill>
              </a:rPr>
              <a:t>similar</a:t>
            </a:r>
            <a:r>
              <a:rPr lang="en" sz="1800">
                <a:solidFill>
                  <a:srgbClr val="434343"/>
                </a:solidFill>
              </a:rPr>
              <a:t> episodic outflow as the best centralized policy with</a:t>
            </a:r>
            <a:r>
              <a:rPr lang="en" sz="1800">
                <a:solidFill>
                  <a:srgbClr val="C6531F"/>
                </a:solidFill>
              </a:rPr>
              <a:t> less training iterations</a:t>
            </a:r>
            <a:r>
              <a:rPr lang="en" sz="1800">
                <a:solidFill>
                  <a:srgbClr val="434343"/>
                </a:solidFill>
              </a:rPr>
              <a:t> </a:t>
            </a:r>
            <a:endParaRPr>
              <a:solidFill>
                <a:srgbClr val="434343"/>
              </a:solidFill>
            </a:endParaRPr>
          </a:p>
        </p:txBody>
      </p:sp>
      <p:sp>
        <p:nvSpPr>
          <p:cNvPr id="505" name="Google Shape;505;p49"/>
          <p:cNvSpPr/>
          <p:nvPr/>
        </p:nvSpPr>
        <p:spPr>
          <a:xfrm>
            <a:off x="556400" y="3001275"/>
            <a:ext cx="8229600" cy="197400"/>
          </a:xfrm>
          <a:prstGeom prst="rect">
            <a:avLst/>
          </a:prstGeom>
          <a:noFill/>
          <a:ln cap="flat" cmpd="sng" w="3810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pic>
        <p:nvPicPr>
          <p:cNvPr id="506" name="Google Shape;506;p49"/>
          <p:cNvPicPr preferRelativeResize="0"/>
          <p:nvPr/>
        </p:nvPicPr>
        <p:blipFill rotWithShape="1">
          <a:blip r:embed="rId5">
            <a:alphaModFix/>
          </a:blip>
          <a:srcRect b="42925" l="22737" r="19728" t="53354"/>
          <a:stretch/>
        </p:blipFill>
        <p:spPr>
          <a:xfrm>
            <a:off x="1572925" y="4472725"/>
            <a:ext cx="7266274" cy="267899"/>
          </a:xfrm>
          <a:prstGeom prst="rect">
            <a:avLst/>
          </a:prstGeom>
          <a:noFill/>
          <a:ln>
            <a:noFill/>
          </a:ln>
        </p:spPr>
      </p:pic>
      <p:sp>
        <p:nvSpPr>
          <p:cNvPr id="507" name="Google Shape;507;p49"/>
          <p:cNvSpPr/>
          <p:nvPr/>
        </p:nvSpPr>
        <p:spPr>
          <a:xfrm>
            <a:off x="1818975" y="4482075"/>
            <a:ext cx="6867900" cy="197400"/>
          </a:xfrm>
          <a:prstGeom prst="rect">
            <a:avLst/>
          </a:prstGeom>
          <a:noFill/>
          <a:ln cap="flat" cmpd="sng" w="3810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508" name="Google Shape;508;p49"/>
          <p:cNvSpPr txBox="1"/>
          <p:nvPr/>
        </p:nvSpPr>
        <p:spPr>
          <a:xfrm>
            <a:off x="588750" y="4355475"/>
            <a:ext cx="105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6531F"/>
                </a:solidFill>
              </a:rPr>
              <a:t>centralized</a:t>
            </a:r>
            <a:endParaRPr>
              <a:solidFill>
                <a:srgbClr val="C6531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50"/>
          <p:cNvSpPr txBox="1"/>
          <p:nvPr/>
        </p:nvSpPr>
        <p:spPr>
          <a:xfrm>
            <a:off x="457200" y="1274150"/>
            <a:ext cx="8382000" cy="3412200"/>
          </a:xfrm>
          <a:prstGeom prst="rect">
            <a:avLst/>
          </a:prstGeom>
          <a:noFill/>
          <a:ln>
            <a:noFill/>
          </a:ln>
        </p:spPr>
        <p:txBody>
          <a:bodyPr anchorCtr="0" anchor="t" bIns="45700" lIns="91425" spcFirstLastPara="1" rIns="91425" wrap="square" tIns="45700">
            <a:noAutofit/>
          </a:bodyPr>
          <a:lstStyle/>
          <a:p>
            <a:pPr indent="-342900" lvl="0" marL="457200" marR="0" rtl="0" algn="l">
              <a:spcBef>
                <a:spcPts val="0"/>
              </a:spcBef>
              <a:spcAft>
                <a:spcPts val="0"/>
              </a:spcAft>
              <a:buClr>
                <a:srgbClr val="434343"/>
              </a:buClr>
              <a:buSzPts val="1800"/>
              <a:buChar char="●"/>
            </a:pPr>
            <a:r>
              <a:rPr lang="en" sz="1800">
                <a:solidFill>
                  <a:srgbClr val="434343"/>
                </a:solidFill>
              </a:rPr>
              <a:t>Cooperative reward alone does not encourage agents to exit the simulation network, they get stuck in the network to gain more rewards</a:t>
            </a:r>
            <a:r>
              <a:rPr lang="en" sz="1800">
                <a:solidFill>
                  <a:srgbClr val="434343"/>
                </a:solidFill>
              </a:rPr>
              <a:t> </a:t>
            </a:r>
            <a:endParaRPr>
              <a:solidFill>
                <a:srgbClr val="434343"/>
              </a:solidFill>
            </a:endParaRPr>
          </a:p>
        </p:txBody>
      </p:sp>
      <p:sp>
        <p:nvSpPr>
          <p:cNvPr id="514" name="Google Shape;514;p50"/>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15" name="Google Shape;515;p50"/>
          <p:cNvPicPr preferRelativeResize="0"/>
          <p:nvPr/>
        </p:nvPicPr>
        <p:blipFill>
          <a:blip r:embed="rId3">
            <a:alphaModFix/>
          </a:blip>
          <a:stretch>
            <a:fillRect/>
          </a:stretch>
        </p:blipFill>
        <p:spPr>
          <a:xfrm>
            <a:off x="609656" y="1939678"/>
            <a:ext cx="7924687" cy="2810173"/>
          </a:xfrm>
          <a:prstGeom prst="rect">
            <a:avLst/>
          </a:prstGeom>
          <a:noFill/>
          <a:ln>
            <a:noFill/>
          </a:ln>
        </p:spPr>
      </p:pic>
      <p:pic>
        <p:nvPicPr>
          <p:cNvPr id="516" name="Google Shape;516;p50"/>
          <p:cNvPicPr preferRelativeResize="0"/>
          <p:nvPr/>
        </p:nvPicPr>
        <p:blipFill rotWithShape="1">
          <a:blip r:embed="rId4">
            <a:alphaModFix/>
          </a:blip>
          <a:srcRect b="0" l="0" r="0" t="0"/>
          <a:stretch/>
        </p:blipFill>
        <p:spPr>
          <a:xfrm>
            <a:off x="7555950" y="0"/>
            <a:ext cx="1588049" cy="773474"/>
          </a:xfrm>
          <a:prstGeom prst="rect">
            <a:avLst/>
          </a:prstGeom>
          <a:noFill/>
          <a:ln>
            <a:noFill/>
          </a:ln>
        </p:spPr>
      </p:pic>
      <p:sp>
        <p:nvSpPr>
          <p:cNvPr id="517" name="Google Shape;517;p50"/>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rPr>
              <a:t>Ablation Study </a:t>
            </a:r>
            <a:r>
              <a:rPr lang="en" sz="2800">
                <a:solidFill>
                  <a:srgbClr val="434343"/>
                </a:solidFill>
              </a:rPr>
              <a:t>Reward Mixing</a:t>
            </a:r>
            <a:endParaRPr>
              <a:solidFill>
                <a:srgbClr val="434343"/>
              </a:solidFill>
            </a:endParaRPr>
          </a:p>
        </p:txBody>
      </p:sp>
      <p:sp>
        <p:nvSpPr>
          <p:cNvPr id="518" name="Google Shape;518;p50"/>
          <p:cNvSpPr/>
          <p:nvPr/>
        </p:nvSpPr>
        <p:spPr>
          <a:xfrm>
            <a:off x="1329700" y="4407250"/>
            <a:ext cx="6546600" cy="197400"/>
          </a:xfrm>
          <a:prstGeom prst="rect">
            <a:avLst/>
          </a:prstGeom>
          <a:noFill/>
          <a:ln cap="flat" cmpd="sng" w="3810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519" name="Google Shape;519;p50"/>
          <p:cNvSpPr/>
          <p:nvPr/>
        </p:nvSpPr>
        <p:spPr>
          <a:xfrm>
            <a:off x="1329700" y="2654650"/>
            <a:ext cx="6546600" cy="197400"/>
          </a:xfrm>
          <a:prstGeom prst="rect">
            <a:avLst/>
          </a:prstGeom>
          <a:noFill/>
          <a:ln cap="flat" cmpd="sng" w="3810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51"/>
          <p:cNvSpPr txBox="1"/>
          <p:nvPr>
            <p:ph type="title"/>
          </p:nvPr>
        </p:nvSpPr>
        <p:spPr>
          <a:xfrm>
            <a:off x="457200" y="777478"/>
            <a:ext cx="8229600" cy="8574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 sz="2800"/>
              <a:t>Video: Collaborative reward does not encourage the vehicles to leave the network</a:t>
            </a:r>
            <a:endParaRPr sz="2800"/>
          </a:p>
        </p:txBody>
      </p:sp>
      <p:sp>
        <p:nvSpPr>
          <p:cNvPr id="525" name="Google Shape;525;p51"/>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26" name="Google Shape;526;p51" title="edited_multiagent-0-10.mov">
            <a:hlinkClick r:id="rId3"/>
          </p:cNvPr>
          <p:cNvPicPr preferRelativeResize="0"/>
          <p:nvPr/>
        </p:nvPicPr>
        <p:blipFill>
          <a:blip r:embed="rId4">
            <a:alphaModFix/>
          </a:blip>
          <a:stretch>
            <a:fillRect/>
          </a:stretch>
        </p:blipFill>
        <p:spPr>
          <a:xfrm>
            <a:off x="0" y="-857275"/>
            <a:ext cx="9144000" cy="68580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52"/>
          <p:cNvSpPr txBox="1"/>
          <p:nvPr/>
        </p:nvSpPr>
        <p:spPr>
          <a:xfrm>
            <a:off x="457200" y="1274150"/>
            <a:ext cx="8382000" cy="3412200"/>
          </a:xfrm>
          <a:prstGeom prst="rect">
            <a:avLst/>
          </a:prstGeom>
          <a:noFill/>
          <a:ln>
            <a:noFill/>
          </a:ln>
        </p:spPr>
        <p:txBody>
          <a:bodyPr anchorCtr="0" anchor="t" bIns="45700" lIns="91425" spcFirstLastPara="1" rIns="91425" wrap="square" tIns="45700">
            <a:noAutofit/>
          </a:bodyPr>
          <a:lstStyle/>
          <a:p>
            <a:pPr indent="-342900" lvl="0" marL="457200" marR="0" rtl="0" algn="l">
              <a:spcBef>
                <a:spcPts val="0"/>
              </a:spcBef>
              <a:spcAft>
                <a:spcPts val="0"/>
              </a:spcAft>
              <a:buClr>
                <a:srgbClr val="434343"/>
              </a:buClr>
              <a:buSzPts val="1800"/>
              <a:buChar char="●"/>
            </a:pPr>
            <a:r>
              <a:rPr lang="en" sz="1800">
                <a:solidFill>
                  <a:srgbClr val="434343"/>
                </a:solidFill>
              </a:rPr>
              <a:t>It achieves best result outflow when trained with mostly selfish reward and a small portion of global reward</a:t>
            </a:r>
            <a:endParaRPr>
              <a:solidFill>
                <a:srgbClr val="434343"/>
              </a:solidFill>
            </a:endParaRPr>
          </a:p>
        </p:txBody>
      </p:sp>
      <p:sp>
        <p:nvSpPr>
          <p:cNvPr id="532" name="Google Shape;532;p52"/>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33" name="Google Shape;533;p52"/>
          <p:cNvPicPr preferRelativeResize="0"/>
          <p:nvPr/>
        </p:nvPicPr>
        <p:blipFill rotWithShape="1">
          <a:blip r:embed="rId3">
            <a:alphaModFix/>
          </a:blip>
          <a:srcRect b="0" l="0" r="0" t="0"/>
          <a:stretch/>
        </p:blipFill>
        <p:spPr>
          <a:xfrm>
            <a:off x="7555950" y="0"/>
            <a:ext cx="1588049" cy="773474"/>
          </a:xfrm>
          <a:prstGeom prst="rect">
            <a:avLst/>
          </a:prstGeom>
          <a:noFill/>
          <a:ln>
            <a:noFill/>
          </a:ln>
        </p:spPr>
      </p:pic>
      <p:sp>
        <p:nvSpPr>
          <p:cNvPr id="534" name="Google Shape;534;p52"/>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rPr>
              <a:t>Ablation Study </a:t>
            </a:r>
            <a:r>
              <a:rPr lang="en" sz="2800">
                <a:solidFill>
                  <a:srgbClr val="434343"/>
                </a:solidFill>
              </a:rPr>
              <a:t>Reward Mixing</a:t>
            </a:r>
            <a:endParaRPr>
              <a:solidFill>
                <a:srgbClr val="434343"/>
              </a:solidFill>
            </a:endParaRPr>
          </a:p>
        </p:txBody>
      </p:sp>
      <p:pic>
        <p:nvPicPr>
          <p:cNvPr id="535" name="Google Shape;535;p52"/>
          <p:cNvPicPr preferRelativeResize="0"/>
          <p:nvPr/>
        </p:nvPicPr>
        <p:blipFill>
          <a:blip r:embed="rId4">
            <a:alphaModFix/>
          </a:blip>
          <a:stretch>
            <a:fillRect/>
          </a:stretch>
        </p:blipFill>
        <p:spPr>
          <a:xfrm>
            <a:off x="609656" y="1939678"/>
            <a:ext cx="7924687" cy="2810173"/>
          </a:xfrm>
          <a:prstGeom prst="rect">
            <a:avLst/>
          </a:prstGeom>
          <a:noFill/>
          <a:ln>
            <a:noFill/>
          </a:ln>
        </p:spPr>
      </p:pic>
      <p:sp>
        <p:nvSpPr>
          <p:cNvPr id="536" name="Google Shape;536;p52"/>
          <p:cNvSpPr/>
          <p:nvPr/>
        </p:nvSpPr>
        <p:spPr>
          <a:xfrm>
            <a:off x="1329600" y="3622250"/>
            <a:ext cx="6546600" cy="197400"/>
          </a:xfrm>
          <a:prstGeom prst="rect">
            <a:avLst/>
          </a:prstGeom>
          <a:noFill/>
          <a:ln cap="flat" cmpd="sng" w="3810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537" name="Google Shape;537;p52"/>
          <p:cNvSpPr/>
          <p:nvPr/>
        </p:nvSpPr>
        <p:spPr>
          <a:xfrm>
            <a:off x="1329700" y="2654650"/>
            <a:ext cx="6546600" cy="197400"/>
          </a:xfrm>
          <a:prstGeom prst="rect">
            <a:avLst/>
          </a:prstGeom>
          <a:noFill/>
          <a:ln cap="flat" cmpd="sng" w="3810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53"/>
          <p:cNvSpPr txBox="1"/>
          <p:nvPr>
            <p:ph type="title"/>
          </p:nvPr>
        </p:nvSpPr>
        <p:spPr>
          <a:xfrm>
            <a:off x="457200" y="777478"/>
            <a:ext cx="8229600" cy="857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543" name="Google Shape;543;p53"/>
          <p:cNvSpPr txBox="1"/>
          <p:nvPr>
            <p:ph idx="1" type="body"/>
          </p:nvPr>
        </p:nvSpPr>
        <p:spPr>
          <a:xfrm>
            <a:off x="457200" y="1771650"/>
            <a:ext cx="8229600" cy="2914500"/>
          </a:xfrm>
          <a:prstGeom prst="rect">
            <a:avLst/>
          </a:prstGeom>
        </p:spPr>
        <p:txBody>
          <a:bodyPr anchorCtr="0" anchor="t" bIns="45700" lIns="91425" spcFirstLastPara="1" rIns="91425" wrap="square" tIns="45700">
            <a:normAutofit/>
          </a:bodyPr>
          <a:lstStyle/>
          <a:p>
            <a:pPr indent="0" lvl="0" marL="0" rtl="0" algn="l">
              <a:spcBef>
                <a:spcPts val="360"/>
              </a:spcBef>
              <a:spcAft>
                <a:spcPts val="1200"/>
              </a:spcAft>
              <a:buNone/>
            </a:pPr>
            <a:r>
              <a:t/>
            </a:r>
            <a:endParaRPr/>
          </a:p>
        </p:txBody>
      </p:sp>
      <p:sp>
        <p:nvSpPr>
          <p:cNvPr id="544" name="Google Shape;544;p5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45" name="Google Shape;545;p53" title="presentation_movie.mp4">
            <a:hlinkClick r:id="rId3"/>
          </p:cNvPr>
          <p:cNvPicPr preferRelativeResize="0"/>
          <p:nvPr/>
        </p:nvPicPr>
        <p:blipFill>
          <a:blip r:embed="rId4">
            <a:alphaModFix/>
          </a:blip>
          <a:stretch>
            <a:fillRect/>
          </a:stretch>
        </p:blipFill>
        <p:spPr>
          <a:xfrm>
            <a:off x="0" y="-5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1000"/>
                                        <p:tgtEl>
                                          <p:spTgt spid="5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nvSpPr>
        <p:spPr>
          <a:xfrm>
            <a:off x="457200" y="777478"/>
            <a:ext cx="8229600" cy="85725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2800">
                <a:solidFill>
                  <a:srgbClr val="434343"/>
                </a:solidFill>
              </a:rPr>
              <a:t>The goal is to scale to large networks</a:t>
            </a:r>
            <a:endParaRPr sz="2800">
              <a:solidFill>
                <a:srgbClr val="434343"/>
              </a:solidFill>
            </a:endParaRPr>
          </a:p>
        </p:txBody>
      </p:sp>
      <p:sp>
        <p:nvSpPr>
          <p:cNvPr id="91" name="Google Shape;91;p18"/>
          <p:cNvSpPr txBox="1"/>
          <p:nvPr/>
        </p:nvSpPr>
        <p:spPr>
          <a:xfrm>
            <a:off x="6495263" y="1731075"/>
            <a:ext cx="9282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solidFill>
                  <a:srgbClr val="434343"/>
                </a:solidFill>
              </a:rPr>
              <a:t>I-696</a:t>
            </a:r>
            <a:endParaRPr sz="2400">
              <a:solidFill>
                <a:srgbClr val="434343"/>
              </a:solidFill>
            </a:endParaRPr>
          </a:p>
        </p:txBody>
      </p:sp>
      <p:sp>
        <p:nvSpPr>
          <p:cNvPr id="92" name="Google Shape;92;p18"/>
          <p:cNvSpPr txBox="1"/>
          <p:nvPr/>
        </p:nvSpPr>
        <p:spPr>
          <a:xfrm>
            <a:off x="1189063" y="1771650"/>
            <a:ext cx="21807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solidFill>
                  <a:srgbClr val="434343"/>
                </a:solidFill>
              </a:rPr>
              <a:t>Simple Merge</a:t>
            </a:r>
            <a:endParaRPr sz="2400">
              <a:solidFill>
                <a:srgbClr val="434343"/>
              </a:solidFill>
            </a:endParaRPr>
          </a:p>
        </p:txBody>
      </p:sp>
      <p:pic>
        <p:nvPicPr>
          <p:cNvPr id="93" name="Google Shape;93;p18"/>
          <p:cNvPicPr preferRelativeResize="0"/>
          <p:nvPr/>
        </p:nvPicPr>
        <p:blipFill>
          <a:blip r:embed="rId3">
            <a:alphaModFix/>
          </a:blip>
          <a:stretch>
            <a:fillRect/>
          </a:stretch>
        </p:blipFill>
        <p:spPr>
          <a:xfrm>
            <a:off x="5065025" y="2462675"/>
            <a:ext cx="3761225" cy="2120500"/>
          </a:xfrm>
          <a:prstGeom prst="rect">
            <a:avLst/>
          </a:prstGeom>
          <a:noFill/>
          <a:ln>
            <a:noFill/>
          </a:ln>
        </p:spPr>
      </p:pic>
      <p:pic>
        <p:nvPicPr>
          <p:cNvPr id="94" name="Google Shape;94;p18"/>
          <p:cNvPicPr preferRelativeResize="0"/>
          <p:nvPr/>
        </p:nvPicPr>
        <p:blipFill rotWithShape="1">
          <a:blip r:embed="rId4">
            <a:alphaModFix/>
          </a:blip>
          <a:srcRect b="0" l="0" r="0" t="0"/>
          <a:stretch/>
        </p:blipFill>
        <p:spPr>
          <a:xfrm>
            <a:off x="457200" y="2462675"/>
            <a:ext cx="3644421" cy="2120500"/>
          </a:xfrm>
          <a:prstGeom prst="rect">
            <a:avLst/>
          </a:prstGeom>
          <a:noFill/>
          <a:ln>
            <a:noFill/>
          </a:ln>
        </p:spPr>
      </p:pic>
      <p:sp>
        <p:nvSpPr>
          <p:cNvPr id="95" name="Google Shape;95;p18"/>
          <p:cNvSpPr/>
          <p:nvPr/>
        </p:nvSpPr>
        <p:spPr>
          <a:xfrm>
            <a:off x="4345650" y="3361313"/>
            <a:ext cx="502800" cy="338700"/>
          </a:xfrm>
          <a:prstGeom prst="rightArrow">
            <a:avLst>
              <a:gd fmla="val 50000" name="adj1"/>
              <a:gd fmla="val 50000" name="adj2"/>
            </a:avLst>
          </a:prstGeom>
          <a:solidFill>
            <a:schemeClr val="lt2"/>
          </a:solidFill>
          <a:ln cap="flat" cmpd="sng" w="9525">
            <a:solidFill>
              <a:srgbClr val="38761D"/>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97" name="Google Shape;97;p18"/>
          <p:cNvPicPr preferRelativeResize="0"/>
          <p:nvPr/>
        </p:nvPicPr>
        <p:blipFill rotWithShape="1">
          <a:blip r:embed="rId5">
            <a:alphaModFix/>
          </a:blip>
          <a:srcRect b="0" l="0" r="0" t="0"/>
          <a:stretch/>
        </p:blipFill>
        <p:spPr>
          <a:xfrm>
            <a:off x="7555950" y="0"/>
            <a:ext cx="1588049" cy="77347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54"/>
          <p:cNvSpPr txBox="1"/>
          <p:nvPr/>
        </p:nvSpPr>
        <p:spPr>
          <a:xfrm>
            <a:off x="457200" y="1274150"/>
            <a:ext cx="8382000" cy="3412200"/>
          </a:xfrm>
          <a:prstGeom prst="rect">
            <a:avLst/>
          </a:prstGeom>
          <a:noFill/>
          <a:ln>
            <a:noFill/>
          </a:ln>
        </p:spPr>
        <p:txBody>
          <a:bodyPr anchorCtr="0" anchor="t" bIns="45700" lIns="91425" spcFirstLastPara="1" rIns="91425" wrap="square" tIns="45700">
            <a:noAutofit/>
          </a:bodyPr>
          <a:lstStyle/>
          <a:p>
            <a:pPr indent="-342900" lvl="0" marL="457200" marR="0" rtl="0" algn="l">
              <a:spcBef>
                <a:spcPts val="0"/>
              </a:spcBef>
              <a:spcAft>
                <a:spcPts val="0"/>
              </a:spcAft>
              <a:buClr>
                <a:srgbClr val="434343"/>
              </a:buClr>
              <a:buSzPts val="1800"/>
              <a:buChar char="●"/>
            </a:pPr>
            <a:r>
              <a:rPr lang="en" sz="1800">
                <a:solidFill>
                  <a:srgbClr val="434343"/>
                </a:solidFill>
              </a:rPr>
              <a:t>Selfish reward alone can work good enough in improving the traffic efficiency, though slightly worse than the mixed</a:t>
            </a:r>
            <a:endParaRPr>
              <a:solidFill>
                <a:srgbClr val="434343"/>
              </a:solidFill>
            </a:endParaRPr>
          </a:p>
        </p:txBody>
      </p:sp>
      <p:sp>
        <p:nvSpPr>
          <p:cNvPr id="551" name="Google Shape;551;p54"/>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52" name="Google Shape;552;p54"/>
          <p:cNvPicPr preferRelativeResize="0"/>
          <p:nvPr/>
        </p:nvPicPr>
        <p:blipFill rotWithShape="1">
          <a:blip r:embed="rId3">
            <a:alphaModFix/>
          </a:blip>
          <a:srcRect b="0" l="0" r="0" t="0"/>
          <a:stretch/>
        </p:blipFill>
        <p:spPr>
          <a:xfrm>
            <a:off x="7555950" y="0"/>
            <a:ext cx="1588049" cy="773474"/>
          </a:xfrm>
          <a:prstGeom prst="rect">
            <a:avLst/>
          </a:prstGeom>
          <a:noFill/>
          <a:ln>
            <a:noFill/>
          </a:ln>
        </p:spPr>
      </p:pic>
      <p:sp>
        <p:nvSpPr>
          <p:cNvPr id="553" name="Google Shape;553;p54"/>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rPr>
              <a:t>Ablation Study </a:t>
            </a:r>
            <a:r>
              <a:rPr lang="en" sz="2800">
                <a:solidFill>
                  <a:srgbClr val="434343"/>
                </a:solidFill>
              </a:rPr>
              <a:t>Reward Mixing</a:t>
            </a:r>
            <a:endParaRPr>
              <a:solidFill>
                <a:srgbClr val="434343"/>
              </a:solidFill>
            </a:endParaRPr>
          </a:p>
        </p:txBody>
      </p:sp>
      <p:pic>
        <p:nvPicPr>
          <p:cNvPr id="554" name="Google Shape;554;p54"/>
          <p:cNvPicPr preferRelativeResize="0"/>
          <p:nvPr/>
        </p:nvPicPr>
        <p:blipFill>
          <a:blip r:embed="rId4">
            <a:alphaModFix/>
          </a:blip>
          <a:stretch>
            <a:fillRect/>
          </a:stretch>
        </p:blipFill>
        <p:spPr>
          <a:xfrm>
            <a:off x="609656" y="1939678"/>
            <a:ext cx="7924687" cy="2810173"/>
          </a:xfrm>
          <a:prstGeom prst="rect">
            <a:avLst/>
          </a:prstGeom>
          <a:noFill/>
          <a:ln>
            <a:noFill/>
          </a:ln>
        </p:spPr>
      </p:pic>
      <p:sp>
        <p:nvSpPr>
          <p:cNvPr id="555" name="Google Shape;555;p54"/>
          <p:cNvSpPr/>
          <p:nvPr/>
        </p:nvSpPr>
        <p:spPr>
          <a:xfrm>
            <a:off x="1329700" y="2654650"/>
            <a:ext cx="6546600" cy="599700"/>
          </a:xfrm>
          <a:prstGeom prst="rect">
            <a:avLst/>
          </a:prstGeom>
          <a:noFill/>
          <a:ln cap="flat" cmpd="sng" w="3810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55"/>
          <p:cNvSpPr txBox="1"/>
          <p:nvPr>
            <p:ph idx="1" type="body"/>
          </p:nvPr>
        </p:nvSpPr>
        <p:spPr>
          <a:xfrm>
            <a:off x="457200" y="1406275"/>
            <a:ext cx="8229600" cy="3279900"/>
          </a:xfrm>
          <a:prstGeom prst="rect">
            <a:avLst/>
          </a:prstGeom>
        </p:spPr>
        <p:txBody>
          <a:bodyPr anchorCtr="0" anchor="t" bIns="45700" lIns="91425" spcFirstLastPara="1" rIns="91425" wrap="square" tIns="45700">
            <a:normAutofit/>
          </a:bodyPr>
          <a:lstStyle/>
          <a:p>
            <a:pPr indent="-355600" lvl="0" marL="457200" rtl="0" algn="l">
              <a:spcBef>
                <a:spcPts val="360"/>
              </a:spcBef>
              <a:spcAft>
                <a:spcPts val="0"/>
              </a:spcAft>
              <a:buClr>
                <a:srgbClr val="434343"/>
              </a:buClr>
              <a:buSzPts val="2000"/>
              <a:buChar char="●"/>
            </a:pPr>
            <a:r>
              <a:rPr lang="en" sz="2000">
                <a:solidFill>
                  <a:srgbClr val="434343"/>
                </a:solidFill>
              </a:rPr>
              <a:t>Expand to additional and more </a:t>
            </a:r>
            <a:r>
              <a:rPr b="1" lang="en" sz="2000">
                <a:solidFill>
                  <a:srgbClr val="434343"/>
                </a:solidFill>
              </a:rPr>
              <a:t>complicated</a:t>
            </a:r>
            <a:r>
              <a:rPr lang="en" sz="2000">
                <a:solidFill>
                  <a:srgbClr val="434343"/>
                </a:solidFill>
              </a:rPr>
              <a:t> road structures (i.e. multiple lanes, different merge points, multiple merge points)</a:t>
            </a:r>
            <a:br>
              <a:rPr lang="en" sz="2000">
                <a:solidFill>
                  <a:srgbClr val="434343"/>
                </a:solidFill>
              </a:rPr>
            </a:br>
            <a:endParaRPr sz="2000">
              <a:solidFill>
                <a:srgbClr val="434343"/>
              </a:solidFill>
            </a:endParaRPr>
          </a:p>
          <a:p>
            <a:pPr indent="-355600" lvl="0" marL="457200" rtl="0" algn="l">
              <a:spcBef>
                <a:spcPts val="0"/>
              </a:spcBef>
              <a:spcAft>
                <a:spcPts val="0"/>
              </a:spcAft>
              <a:buClr>
                <a:srgbClr val="434343"/>
              </a:buClr>
              <a:buSzPts val="2000"/>
              <a:buChar char="●"/>
            </a:pPr>
            <a:r>
              <a:rPr lang="en" sz="2000">
                <a:solidFill>
                  <a:srgbClr val="434343"/>
                </a:solidFill>
              </a:rPr>
              <a:t>Create general policies that can handle multiple road structures</a:t>
            </a:r>
            <a:br>
              <a:rPr lang="en" sz="2000">
                <a:solidFill>
                  <a:srgbClr val="434343"/>
                </a:solidFill>
              </a:rPr>
            </a:br>
            <a:endParaRPr sz="2000">
              <a:solidFill>
                <a:srgbClr val="434343"/>
              </a:solidFill>
            </a:endParaRPr>
          </a:p>
          <a:p>
            <a:pPr indent="-355600" lvl="0" marL="457200" rtl="0" algn="l">
              <a:spcBef>
                <a:spcPts val="0"/>
              </a:spcBef>
              <a:spcAft>
                <a:spcPts val="0"/>
              </a:spcAft>
              <a:buClr>
                <a:srgbClr val="434343"/>
              </a:buClr>
              <a:buSzPts val="2000"/>
              <a:buChar char="●"/>
            </a:pPr>
            <a:r>
              <a:rPr lang="en" sz="2000">
                <a:solidFill>
                  <a:srgbClr val="434343"/>
                </a:solidFill>
              </a:rPr>
              <a:t>Attempt to </a:t>
            </a:r>
            <a:r>
              <a:rPr b="1" lang="en" sz="2000">
                <a:solidFill>
                  <a:srgbClr val="434343"/>
                </a:solidFill>
              </a:rPr>
              <a:t>transfer</a:t>
            </a:r>
            <a:r>
              <a:rPr lang="en" sz="2000">
                <a:solidFill>
                  <a:srgbClr val="434343"/>
                </a:solidFill>
              </a:rPr>
              <a:t> learned policies to </a:t>
            </a:r>
            <a:r>
              <a:rPr b="1" lang="en" sz="2000">
                <a:solidFill>
                  <a:srgbClr val="434343"/>
                </a:solidFill>
              </a:rPr>
              <a:t>actual AVs</a:t>
            </a:r>
            <a:endParaRPr b="1" sz="2000">
              <a:solidFill>
                <a:srgbClr val="434343"/>
              </a:solidFill>
            </a:endParaRPr>
          </a:p>
        </p:txBody>
      </p:sp>
      <p:sp>
        <p:nvSpPr>
          <p:cNvPr id="561" name="Google Shape;561;p55"/>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62" name="Google Shape;562;p55"/>
          <p:cNvPicPr preferRelativeResize="0"/>
          <p:nvPr/>
        </p:nvPicPr>
        <p:blipFill rotWithShape="1">
          <a:blip r:embed="rId3">
            <a:alphaModFix/>
          </a:blip>
          <a:srcRect b="0" l="0" r="0" t="0"/>
          <a:stretch/>
        </p:blipFill>
        <p:spPr>
          <a:xfrm>
            <a:off x="7555950" y="0"/>
            <a:ext cx="1588049" cy="773474"/>
          </a:xfrm>
          <a:prstGeom prst="rect">
            <a:avLst/>
          </a:prstGeom>
          <a:noFill/>
          <a:ln>
            <a:noFill/>
          </a:ln>
        </p:spPr>
      </p:pic>
      <p:sp>
        <p:nvSpPr>
          <p:cNvPr id="563" name="Google Shape;563;p55"/>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rPr>
              <a:t>Future Work</a:t>
            </a:r>
            <a:endParaRPr>
              <a:solidFill>
                <a:srgbClr val="434343"/>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56"/>
          <p:cNvSpPr txBox="1"/>
          <p:nvPr>
            <p:ph idx="1" type="body"/>
          </p:nvPr>
        </p:nvSpPr>
        <p:spPr>
          <a:xfrm>
            <a:off x="457200" y="1406275"/>
            <a:ext cx="8229600" cy="3279900"/>
          </a:xfrm>
          <a:prstGeom prst="rect">
            <a:avLst/>
          </a:prstGeom>
        </p:spPr>
        <p:txBody>
          <a:bodyPr anchorCtr="0" anchor="t" bIns="45700" lIns="91425" spcFirstLastPara="1" rIns="91425" wrap="square" tIns="45700">
            <a:normAutofit/>
          </a:bodyPr>
          <a:lstStyle/>
          <a:p>
            <a:pPr indent="-355600" lvl="0" marL="457200" rtl="0" algn="l">
              <a:spcBef>
                <a:spcPts val="360"/>
              </a:spcBef>
              <a:spcAft>
                <a:spcPts val="0"/>
              </a:spcAft>
              <a:buClr>
                <a:srgbClr val="434343"/>
              </a:buClr>
              <a:buSzPts val="2000"/>
              <a:buChar char="●"/>
            </a:pPr>
            <a:r>
              <a:rPr b="1" lang="en" sz="2000">
                <a:solidFill>
                  <a:srgbClr val="434343"/>
                </a:solidFill>
              </a:rPr>
              <a:t>Open Networks </a:t>
            </a:r>
            <a:r>
              <a:rPr lang="en" sz="2000">
                <a:solidFill>
                  <a:srgbClr val="434343"/>
                </a:solidFill>
              </a:rPr>
              <a:t>provide additional challenges, such as </a:t>
            </a:r>
            <a:r>
              <a:rPr b="1" lang="en" sz="2000">
                <a:solidFill>
                  <a:srgbClr val="434343"/>
                </a:solidFill>
              </a:rPr>
              <a:t>exploiting inflows</a:t>
            </a:r>
            <a:br>
              <a:rPr b="1" lang="en" sz="2000">
                <a:solidFill>
                  <a:srgbClr val="434343"/>
                </a:solidFill>
              </a:rPr>
            </a:br>
            <a:endParaRPr b="1" sz="2000">
              <a:solidFill>
                <a:srgbClr val="434343"/>
              </a:solidFill>
            </a:endParaRPr>
          </a:p>
          <a:p>
            <a:pPr indent="-355600" lvl="0" marL="457200" rtl="0" algn="l">
              <a:spcBef>
                <a:spcPts val="0"/>
              </a:spcBef>
              <a:spcAft>
                <a:spcPts val="0"/>
              </a:spcAft>
              <a:buClr>
                <a:srgbClr val="434343"/>
              </a:buClr>
              <a:buSzPts val="2000"/>
              <a:buChar char="●"/>
            </a:pPr>
            <a:r>
              <a:rPr lang="en" sz="2000">
                <a:solidFill>
                  <a:srgbClr val="434343"/>
                </a:solidFill>
              </a:rPr>
              <a:t>RL can </a:t>
            </a:r>
            <a:r>
              <a:rPr b="1" lang="en" sz="2000">
                <a:solidFill>
                  <a:srgbClr val="434343"/>
                </a:solidFill>
              </a:rPr>
              <a:t>improve</a:t>
            </a:r>
            <a:r>
              <a:rPr lang="en" sz="2000">
                <a:solidFill>
                  <a:srgbClr val="434343"/>
                </a:solidFill>
              </a:rPr>
              <a:t> efficiency on </a:t>
            </a:r>
            <a:r>
              <a:rPr b="1" lang="en" sz="2000">
                <a:solidFill>
                  <a:srgbClr val="434343"/>
                </a:solidFill>
              </a:rPr>
              <a:t>larger</a:t>
            </a:r>
            <a:r>
              <a:rPr lang="en" sz="2000">
                <a:solidFill>
                  <a:srgbClr val="434343"/>
                </a:solidFill>
              </a:rPr>
              <a:t> road networks</a:t>
            </a:r>
            <a:br>
              <a:rPr lang="en" sz="2000">
                <a:solidFill>
                  <a:srgbClr val="434343"/>
                </a:solidFill>
              </a:rPr>
            </a:br>
            <a:endParaRPr sz="2000">
              <a:solidFill>
                <a:srgbClr val="434343"/>
              </a:solidFill>
            </a:endParaRPr>
          </a:p>
          <a:p>
            <a:pPr indent="-355600" lvl="0" marL="457200" rtl="0" algn="l">
              <a:spcBef>
                <a:spcPts val="0"/>
              </a:spcBef>
              <a:spcAft>
                <a:spcPts val="0"/>
              </a:spcAft>
              <a:buClr>
                <a:srgbClr val="434343"/>
              </a:buClr>
              <a:buSzPts val="2000"/>
              <a:buChar char="●"/>
            </a:pPr>
            <a:r>
              <a:rPr lang="en" sz="2000">
                <a:solidFill>
                  <a:srgbClr val="434343"/>
                </a:solidFill>
              </a:rPr>
              <a:t>We show a fully </a:t>
            </a:r>
            <a:r>
              <a:rPr b="1" lang="en" sz="2000">
                <a:solidFill>
                  <a:srgbClr val="434343"/>
                </a:solidFill>
              </a:rPr>
              <a:t>distributed </a:t>
            </a:r>
            <a:r>
              <a:rPr lang="en" sz="2000">
                <a:solidFill>
                  <a:srgbClr val="434343"/>
                </a:solidFill>
              </a:rPr>
              <a:t>policy that </a:t>
            </a:r>
            <a:r>
              <a:rPr b="1" lang="en" sz="2000">
                <a:solidFill>
                  <a:srgbClr val="434343"/>
                </a:solidFill>
              </a:rPr>
              <a:t>improves</a:t>
            </a:r>
            <a:r>
              <a:rPr lang="en" sz="2000">
                <a:solidFill>
                  <a:srgbClr val="434343"/>
                </a:solidFill>
              </a:rPr>
              <a:t> congestion </a:t>
            </a:r>
            <a:endParaRPr sz="2000">
              <a:solidFill>
                <a:srgbClr val="434343"/>
              </a:solidFill>
            </a:endParaRPr>
          </a:p>
        </p:txBody>
      </p:sp>
      <p:sp>
        <p:nvSpPr>
          <p:cNvPr id="569" name="Google Shape;569;p56"/>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70" name="Google Shape;570;p56"/>
          <p:cNvPicPr preferRelativeResize="0"/>
          <p:nvPr/>
        </p:nvPicPr>
        <p:blipFill rotWithShape="1">
          <a:blip r:embed="rId3">
            <a:alphaModFix/>
          </a:blip>
          <a:srcRect b="0" l="0" r="0" t="0"/>
          <a:stretch/>
        </p:blipFill>
        <p:spPr>
          <a:xfrm>
            <a:off x="7555950" y="0"/>
            <a:ext cx="1588049" cy="773474"/>
          </a:xfrm>
          <a:prstGeom prst="rect">
            <a:avLst/>
          </a:prstGeom>
          <a:noFill/>
          <a:ln>
            <a:noFill/>
          </a:ln>
        </p:spPr>
      </p:pic>
      <p:sp>
        <p:nvSpPr>
          <p:cNvPr id="571" name="Google Shape;571;p56"/>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rPr>
              <a:t>Summary</a:t>
            </a:r>
            <a:endParaRPr>
              <a:solidFill>
                <a:srgbClr val="434343"/>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6" name="Shape 576"/>
        <p:cNvGrpSpPr/>
        <p:nvPr/>
      </p:nvGrpSpPr>
      <p:grpSpPr>
        <a:xfrm>
          <a:off x="0" y="0"/>
          <a:ext cx="0" cy="0"/>
          <a:chOff x="0" y="0"/>
          <a:chExt cx="0" cy="0"/>
        </a:xfrm>
      </p:grpSpPr>
      <p:cxnSp>
        <p:nvCxnSpPr>
          <p:cNvPr id="577" name="Google Shape;577;p57"/>
          <p:cNvCxnSpPr/>
          <p:nvPr/>
        </p:nvCxnSpPr>
        <p:spPr>
          <a:xfrm>
            <a:off x="628650" y="3105150"/>
            <a:ext cx="5619900" cy="0"/>
          </a:xfrm>
          <a:prstGeom prst="straightConnector1">
            <a:avLst/>
          </a:prstGeom>
          <a:noFill/>
          <a:ln cap="flat" cmpd="sng" w="19050">
            <a:solidFill>
              <a:srgbClr val="BF5700"/>
            </a:solidFill>
            <a:prstDash val="solid"/>
            <a:round/>
            <a:headEnd len="sm" w="sm" type="none"/>
            <a:tailEnd len="sm" w="sm" type="none"/>
          </a:ln>
        </p:spPr>
      </p:cxnSp>
      <p:sp>
        <p:nvSpPr>
          <p:cNvPr id="578" name="Google Shape;578;p57"/>
          <p:cNvSpPr txBox="1"/>
          <p:nvPr/>
        </p:nvSpPr>
        <p:spPr>
          <a:xfrm>
            <a:off x="502920" y="1428750"/>
            <a:ext cx="7886700" cy="17526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None/>
            </a:pPr>
            <a:r>
              <a:rPr lang="en" sz="3000">
                <a:solidFill>
                  <a:srgbClr val="434343"/>
                </a:solidFill>
                <a:latin typeface="Arial Black"/>
                <a:ea typeface="Arial Black"/>
                <a:cs typeface="Arial Black"/>
                <a:sym typeface="Arial Black"/>
              </a:rPr>
              <a:t>Scalable Multi-Agent Driving Policies For Reducing Traffic Congestion</a:t>
            </a:r>
            <a:endParaRPr sz="3000">
              <a:solidFill>
                <a:srgbClr val="434343"/>
              </a:solidFill>
              <a:latin typeface="Arial Black"/>
              <a:ea typeface="Arial Black"/>
              <a:cs typeface="Arial Black"/>
              <a:sym typeface="Arial Black"/>
            </a:endParaRPr>
          </a:p>
        </p:txBody>
      </p:sp>
      <p:sp>
        <p:nvSpPr>
          <p:cNvPr id="579" name="Google Shape;579;p57"/>
          <p:cNvSpPr txBox="1"/>
          <p:nvPr/>
        </p:nvSpPr>
        <p:spPr>
          <a:xfrm>
            <a:off x="548640" y="3333749"/>
            <a:ext cx="7886700" cy="457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BF5700"/>
              </a:buClr>
              <a:buSzPts val="1400"/>
              <a:buFont typeface="Arial"/>
              <a:buNone/>
            </a:pPr>
            <a:r>
              <a:rPr b="1" i="0" lang="en" sz="1400" u="none" cap="none" strike="noStrike">
                <a:solidFill>
                  <a:srgbClr val="BF5700"/>
                </a:solidFill>
              </a:rPr>
              <a:t>Jiaxun Cui, William Macke, </a:t>
            </a:r>
            <a:r>
              <a:rPr b="1" lang="en">
                <a:solidFill>
                  <a:srgbClr val="BF5700"/>
                </a:solidFill>
              </a:rPr>
              <a:t>Harel Yedidsion, </a:t>
            </a:r>
            <a:r>
              <a:rPr b="1" i="0" lang="en" sz="1400" u="none" cap="none" strike="noStrike">
                <a:solidFill>
                  <a:srgbClr val="BF5700"/>
                </a:solidFill>
              </a:rPr>
              <a:t>Daniel Urieli, Peter Stone</a:t>
            </a:r>
            <a:endParaRPr b="1"/>
          </a:p>
        </p:txBody>
      </p:sp>
      <p:pic>
        <p:nvPicPr>
          <p:cNvPr id="580" name="Google Shape;580;p57"/>
          <p:cNvPicPr preferRelativeResize="0"/>
          <p:nvPr/>
        </p:nvPicPr>
        <p:blipFill rotWithShape="1">
          <a:blip r:embed="rId3">
            <a:alphaModFix/>
          </a:blip>
          <a:srcRect b="0" l="0" r="0" t="0"/>
          <a:stretch/>
        </p:blipFill>
        <p:spPr>
          <a:xfrm>
            <a:off x="5796804" y="179549"/>
            <a:ext cx="2432795" cy="1184911"/>
          </a:xfrm>
          <a:prstGeom prst="rect">
            <a:avLst/>
          </a:prstGeom>
          <a:noFill/>
          <a:ln>
            <a:noFill/>
          </a:ln>
        </p:spPr>
      </p:pic>
      <p:pic>
        <p:nvPicPr>
          <p:cNvPr descr="Learning Agents Research Group" id="581" name="Google Shape;581;p57"/>
          <p:cNvPicPr preferRelativeResize="0"/>
          <p:nvPr/>
        </p:nvPicPr>
        <p:blipFill rotWithShape="1">
          <a:blip r:embed="rId4">
            <a:alphaModFix/>
          </a:blip>
          <a:srcRect b="0" l="0" r="0" t="0"/>
          <a:stretch/>
        </p:blipFill>
        <p:spPr>
          <a:xfrm>
            <a:off x="665226" y="496259"/>
            <a:ext cx="1275322" cy="551491"/>
          </a:xfrm>
          <a:prstGeom prst="rect">
            <a:avLst/>
          </a:prstGeom>
          <a:noFill/>
          <a:ln>
            <a:noFill/>
          </a:ln>
        </p:spPr>
      </p:pic>
      <p:sp>
        <p:nvSpPr>
          <p:cNvPr id="582" name="Google Shape;582;p57"/>
          <p:cNvSpPr txBox="1"/>
          <p:nvPr/>
        </p:nvSpPr>
        <p:spPr>
          <a:xfrm>
            <a:off x="548640" y="4114800"/>
            <a:ext cx="7886700" cy="780600"/>
          </a:xfrm>
          <a:prstGeom prst="rect">
            <a:avLst/>
          </a:prstGeom>
          <a:noFill/>
          <a:ln>
            <a:noFill/>
          </a:ln>
        </p:spPr>
        <p:txBody>
          <a:bodyPr anchorCtr="0" anchor="b" bIns="45700" lIns="91425" spcFirstLastPara="1" rIns="91425" wrap="square" tIns="45700">
            <a:noAutofit/>
          </a:bodyPr>
          <a:lstStyle/>
          <a:p>
            <a:pPr indent="0" lvl="0" marL="0" marR="0" rtl="0" algn="l">
              <a:lnSpc>
                <a:spcPct val="30000"/>
              </a:lnSpc>
              <a:spcBef>
                <a:spcPts val="0"/>
              </a:spcBef>
              <a:spcAft>
                <a:spcPts val="0"/>
              </a:spcAft>
              <a:buClr>
                <a:srgbClr val="BF5700"/>
              </a:buClr>
              <a:buSzPts val="1200"/>
              <a:buFont typeface="Arial"/>
              <a:buNone/>
            </a:pPr>
            <a:r>
              <a:rPr b="1" i="0" lang="en" sz="1200" u="none" cap="none" strike="noStrike">
                <a:solidFill>
                  <a:srgbClr val="BF5700"/>
                </a:solidFill>
              </a:rPr>
              <a:t>Learning Agent Research Group</a:t>
            </a:r>
            <a:endParaRPr b="1" sz="1200"/>
          </a:p>
          <a:p>
            <a:pPr indent="0" lvl="0" marL="0" marR="0" rtl="0" algn="l">
              <a:lnSpc>
                <a:spcPct val="30000"/>
              </a:lnSpc>
              <a:spcBef>
                <a:spcPts val="1000"/>
              </a:spcBef>
              <a:spcAft>
                <a:spcPts val="0"/>
              </a:spcAft>
              <a:buClr>
                <a:srgbClr val="BF5700"/>
              </a:buClr>
              <a:buSzPts val="1200"/>
              <a:buFont typeface="Arial"/>
              <a:buNone/>
            </a:pPr>
            <a:r>
              <a:rPr b="1" i="0" lang="en" sz="1200" u="none" cap="none" strike="noStrike">
                <a:solidFill>
                  <a:srgbClr val="BF5700"/>
                </a:solidFill>
              </a:rPr>
              <a:t>The University of Texas at Austin</a:t>
            </a:r>
            <a:endParaRPr b="1" sz="1200"/>
          </a:p>
          <a:p>
            <a:pPr indent="0" lvl="0" marL="0" marR="0" rtl="0" algn="l">
              <a:lnSpc>
                <a:spcPct val="30000"/>
              </a:lnSpc>
              <a:spcBef>
                <a:spcPts val="1000"/>
              </a:spcBef>
              <a:spcAft>
                <a:spcPts val="0"/>
              </a:spcAft>
              <a:buClr>
                <a:srgbClr val="BF5700"/>
              </a:buClr>
              <a:buSzPts val="1200"/>
              <a:buFont typeface="Arial"/>
              <a:buNone/>
            </a:pPr>
            <a:r>
              <a:rPr b="1" i="0" lang="en" sz="1200" u="none" cap="none" strike="noStrike">
                <a:solidFill>
                  <a:srgbClr val="BF5700"/>
                </a:solidFill>
              </a:rPr>
              <a:t>General Motors</a:t>
            </a:r>
            <a:endParaRPr b="1" sz="1200"/>
          </a:p>
          <a:p>
            <a:pPr indent="0" lvl="0" marL="0" marR="0" rtl="0" algn="l">
              <a:lnSpc>
                <a:spcPct val="30000"/>
              </a:lnSpc>
              <a:spcBef>
                <a:spcPts val="1000"/>
              </a:spcBef>
              <a:spcAft>
                <a:spcPts val="0"/>
              </a:spcAft>
              <a:buClr>
                <a:srgbClr val="BF5700"/>
              </a:buClr>
              <a:buSzPts val="1200"/>
              <a:buFont typeface="Arial"/>
              <a:buNone/>
            </a:pPr>
            <a:r>
              <a:rPr b="1" i="0" lang="en" sz="1200" u="none" cap="none" strike="noStrike">
                <a:solidFill>
                  <a:srgbClr val="BF5700"/>
                </a:solidFill>
              </a:rPr>
              <a:t>Sony AI</a:t>
            </a:r>
            <a:endParaRPr b="1" sz="1200"/>
          </a:p>
        </p:txBody>
      </p:sp>
      <p:pic>
        <p:nvPicPr>
          <p:cNvPr id="583" name="Google Shape;583;p57"/>
          <p:cNvPicPr preferRelativeResize="0"/>
          <p:nvPr/>
        </p:nvPicPr>
        <p:blipFill rotWithShape="1">
          <a:blip r:embed="rId5">
            <a:alphaModFix/>
          </a:blip>
          <a:srcRect b="0" l="0" r="0" t="0"/>
          <a:stretch/>
        </p:blipFill>
        <p:spPr>
          <a:xfrm>
            <a:off x="8210427" y="533300"/>
            <a:ext cx="457222" cy="457200"/>
          </a:xfrm>
          <a:prstGeom prst="rect">
            <a:avLst/>
          </a:prstGeom>
          <a:noFill/>
          <a:ln>
            <a:noFill/>
          </a:ln>
        </p:spPr>
      </p:pic>
      <p:sp>
        <p:nvSpPr>
          <p:cNvPr id="584" name="Google Shape;584;p57"/>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nvSpPr>
        <p:spPr>
          <a:xfrm>
            <a:off x="457200" y="548876"/>
            <a:ext cx="8229600" cy="842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b="0" i="0" lang="en" sz="2800" u="none" cap="none" strike="noStrike">
                <a:solidFill>
                  <a:srgbClr val="C6531F"/>
                </a:solidFill>
                <a:latin typeface="Arial"/>
                <a:ea typeface="Arial"/>
                <a:cs typeface="Arial"/>
                <a:sym typeface="Arial"/>
              </a:rPr>
              <a:t>Problem Setting</a:t>
            </a:r>
            <a:endParaRPr b="0" i="0" sz="2800" u="none" cap="none" strike="noStrike">
              <a:solidFill>
                <a:srgbClr val="C6531F"/>
              </a:solidFill>
              <a:latin typeface="Arial"/>
              <a:ea typeface="Arial"/>
              <a:cs typeface="Arial"/>
              <a:sym typeface="Arial"/>
            </a:endParaRPr>
          </a:p>
        </p:txBody>
      </p:sp>
      <p:sp>
        <p:nvSpPr>
          <p:cNvPr id="104" name="Google Shape;104;p19"/>
          <p:cNvSpPr txBox="1"/>
          <p:nvPr/>
        </p:nvSpPr>
        <p:spPr>
          <a:xfrm>
            <a:off x="457200" y="1543050"/>
            <a:ext cx="8382000" cy="341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94429"/>
              </a:buClr>
              <a:buSzPts val="2000"/>
              <a:buFont typeface="Arial"/>
              <a:buNone/>
            </a:pPr>
            <a:r>
              <a:rPr b="0" i="0" lang="en" sz="2200" u="none" cap="none" strike="noStrike">
                <a:solidFill>
                  <a:srgbClr val="494429"/>
                </a:solidFill>
                <a:latin typeface="Arial"/>
                <a:ea typeface="Arial"/>
                <a:cs typeface="Arial"/>
                <a:sym typeface="Arial"/>
              </a:rPr>
              <a:t>Develop a multiagent driving policy for Autonomous Vehicles (AV) in a mixed autonomy setting, in </a:t>
            </a:r>
            <a:r>
              <a:rPr b="1" i="0" lang="en" sz="2200" u="none" cap="none" strike="noStrike">
                <a:solidFill>
                  <a:srgbClr val="C6531F"/>
                </a:solidFill>
                <a:latin typeface="Arial"/>
                <a:ea typeface="Arial"/>
                <a:cs typeface="Arial"/>
                <a:sym typeface="Arial"/>
              </a:rPr>
              <a:t>large</a:t>
            </a:r>
            <a:r>
              <a:rPr b="1" i="0" lang="en" sz="2200" u="none" cap="none" strike="noStrike">
                <a:solidFill>
                  <a:srgbClr val="C6531F"/>
                </a:solidFill>
              </a:rPr>
              <a:t>-scale</a:t>
            </a:r>
            <a:r>
              <a:rPr b="0" i="0" lang="en" sz="2200" u="none" cap="none" strike="noStrike">
                <a:solidFill>
                  <a:srgbClr val="C6531F"/>
                </a:solidFill>
                <a:latin typeface="Arial"/>
                <a:ea typeface="Arial"/>
                <a:cs typeface="Arial"/>
                <a:sym typeface="Arial"/>
              </a:rPr>
              <a:t>, </a:t>
            </a:r>
            <a:r>
              <a:rPr b="1" i="0" lang="en" sz="2200" u="none" cap="none" strike="noStrike">
                <a:solidFill>
                  <a:srgbClr val="C6531F"/>
                </a:solidFill>
                <a:latin typeface="Arial"/>
                <a:ea typeface="Arial"/>
                <a:cs typeface="Arial"/>
                <a:sym typeface="Arial"/>
              </a:rPr>
              <a:t>open</a:t>
            </a:r>
            <a:r>
              <a:rPr b="1" i="0" lang="en" sz="2200" u="none" cap="none" strike="noStrike">
                <a:solidFill>
                  <a:srgbClr val="494429"/>
                </a:solidFill>
              </a:rPr>
              <a:t> </a:t>
            </a:r>
            <a:r>
              <a:rPr i="0" lang="en" sz="2200" u="none" cap="none" strike="noStrike">
                <a:solidFill>
                  <a:srgbClr val="494429"/>
                </a:solidFill>
              </a:rPr>
              <a:t>road</a:t>
            </a:r>
            <a:r>
              <a:rPr b="1" i="0" lang="en" sz="2200" u="none" cap="none" strike="noStrike">
                <a:solidFill>
                  <a:srgbClr val="494429"/>
                </a:solidFill>
              </a:rPr>
              <a:t> </a:t>
            </a:r>
            <a:r>
              <a:rPr b="0" i="0" lang="en" sz="2200" u="none" cap="none" strike="noStrike">
                <a:solidFill>
                  <a:srgbClr val="494429"/>
                </a:solidFill>
                <a:latin typeface="Arial"/>
                <a:ea typeface="Arial"/>
                <a:cs typeface="Arial"/>
                <a:sym typeface="Arial"/>
              </a:rPr>
              <a:t>networks, to mitigate traffic congestion</a:t>
            </a:r>
            <a:endParaRPr sz="1600"/>
          </a:p>
          <a:p>
            <a:pPr indent="0" lvl="0" marL="0" marR="0" rtl="0" algn="l">
              <a:spcBef>
                <a:spcPts val="400"/>
              </a:spcBef>
              <a:spcAft>
                <a:spcPts val="0"/>
              </a:spcAft>
              <a:buClr>
                <a:srgbClr val="888888"/>
              </a:buClr>
              <a:buSzPts val="2000"/>
              <a:buFont typeface="Arial"/>
              <a:buNone/>
            </a:pPr>
            <a:r>
              <a:t/>
            </a:r>
            <a:endParaRPr sz="2000" u="sng">
              <a:solidFill>
                <a:srgbClr val="494429"/>
              </a:solidFill>
            </a:endParaRPr>
          </a:p>
          <a:p>
            <a:pPr indent="0" lvl="0" marL="0" marR="0" rtl="0" algn="l">
              <a:spcBef>
                <a:spcPts val="400"/>
              </a:spcBef>
              <a:spcAft>
                <a:spcPts val="0"/>
              </a:spcAft>
              <a:buClr>
                <a:srgbClr val="888888"/>
              </a:buClr>
              <a:buSzPts val="2000"/>
              <a:buFont typeface="Arial"/>
              <a:buNone/>
            </a:pPr>
            <a:r>
              <a:rPr lang="en" sz="2000" u="sng">
                <a:solidFill>
                  <a:srgbClr val="C6531F"/>
                </a:solidFill>
              </a:rPr>
              <a:t>Assumptions</a:t>
            </a:r>
            <a:endParaRPr i="0" sz="2000" u="sng" cap="none" strike="noStrike">
              <a:solidFill>
                <a:srgbClr val="C6531F"/>
              </a:solidFill>
            </a:endParaRPr>
          </a:p>
          <a:p>
            <a:pPr indent="-330200" lvl="0" marL="342900" marR="0" rtl="0" algn="l">
              <a:spcBef>
                <a:spcPts val="400"/>
              </a:spcBef>
              <a:spcAft>
                <a:spcPts val="0"/>
              </a:spcAft>
              <a:buClr>
                <a:srgbClr val="434343"/>
              </a:buClr>
              <a:buSzPts val="1800"/>
              <a:buFont typeface="Arial"/>
              <a:buChar char="-"/>
            </a:pPr>
            <a:r>
              <a:rPr b="0" i="0" lang="en" sz="1800" u="none" cap="none" strike="noStrike">
                <a:solidFill>
                  <a:srgbClr val="434343"/>
                </a:solidFill>
                <a:latin typeface="Arial"/>
                <a:ea typeface="Arial"/>
                <a:cs typeface="Arial"/>
                <a:sym typeface="Arial"/>
              </a:rPr>
              <a:t>Human driver behavior is homogen</a:t>
            </a:r>
            <a:r>
              <a:rPr lang="en" sz="1800">
                <a:solidFill>
                  <a:srgbClr val="434343"/>
                </a:solidFill>
              </a:rPr>
              <a:t>eous</a:t>
            </a:r>
            <a:r>
              <a:rPr b="0" i="0" lang="en" sz="1800" u="none" cap="none" strike="noStrike">
                <a:solidFill>
                  <a:srgbClr val="434343"/>
                </a:solidFill>
                <a:latin typeface="Arial"/>
                <a:ea typeface="Arial"/>
                <a:cs typeface="Arial"/>
                <a:sym typeface="Arial"/>
              </a:rPr>
              <a:t> (IDM) with randomness </a:t>
            </a:r>
            <a:endParaRPr b="0" i="0" sz="1800" u="none" cap="none" strike="noStrike">
              <a:solidFill>
                <a:srgbClr val="434343"/>
              </a:solidFill>
              <a:latin typeface="Arial"/>
              <a:ea typeface="Arial"/>
              <a:cs typeface="Arial"/>
              <a:sym typeface="Arial"/>
            </a:endParaRPr>
          </a:p>
          <a:p>
            <a:pPr indent="-342900" lvl="1" marL="914400" marR="0" rtl="0" algn="l">
              <a:spcBef>
                <a:spcPts val="400"/>
              </a:spcBef>
              <a:spcAft>
                <a:spcPts val="0"/>
              </a:spcAft>
              <a:buClr>
                <a:srgbClr val="434343"/>
              </a:buClr>
              <a:buSzPts val="1800"/>
              <a:buChar char="○"/>
            </a:pPr>
            <a:r>
              <a:rPr lang="en" sz="1800">
                <a:solidFill>
                  <a:srgbClr val="434343"/>
                </a:solidFill>
              </a:rPr>
              <a:t>IDM: Integrated Dynamic-Controller Module</a:t>
            </a:r>
            <a:endParaRPr sz="1800">
              <a:solidFill>
                <a:srgbClr val="434343"/>
              </a:solidFill>
            </a:endParaRPr>
          </a:p>
          <a:p>
            <a:pPr indent="-330200" lvl="0" marL="342900" marR="0" rtl="0" algn="l">
              <a:spcBef>
                <a:spcPts val="400"/>
              </a:spcBef>
              <a:spcAft>
                <a:spcPts val="0"/>
              </a:spcAft>
              <a:buClr>
                <a:srgbClr val="434343"/>
              </a:buClr>
              <a:buSzPts val="1800"/>
              <a:buFont typeface="Arial"/>
              <a:buChar char="-"/>
            </a:pPr>
            <a:r>
              <a:rPr b="0" i="0" lang="en" sz="1800" u="none" cap="none" strike="noStrike">
                <a:solidFill>
                  <a:srgbClr val="434343"/>
                </a:solidFill>
                <a:latin typeface="Arial"/>
                <a:ea typeface="Arial"/>
                <a:cs typeface="Arial"/>
                <a:sym typeface="Arial"/>
              </a:rPr>
              <a:t>Uniform Inflows</a:t>
            </a:r>
            <a:endParaRPr sz="1800">
              <a:solidFill>
                <a:srgbClr val="434343"/>
              </a:solidFill>
            </a:endParaRPr>
          </a:p>
          <a:p>
            <a:pPr indent="-330200" lvl="0" marL="342900" marR="0" rtl="0" algn="l">
              <a:spcBef>
                <a:spcPts val="400"/>
              </a:spcBef>
              <a:spcAft>
                <a:spcPts val="0"/>
              </a:spcAft>
              <a:buClr>
                <a:srgbClr val="434343"/>
              </a:buClr>
              <a:buSzPts val="1800"/>
              <a:buFont typeface="Arial"/>
              <a:buChar char="-"/>
            </a:pPr>
            <a:r>
              <a:rPr b="0" i="0" lang="en" sz="1800" u="none" cap="none" strike="noStrike">
                <a:solidFill>
                  <a:srgbClr val="434343"/>
                </a:solidFill>
                <a:latin typeface="Arial"/>
                <a:ea typeface="Arial"/>
                <a:cs typeface="Arial"/>
                <a:sym typeface="Arial"/>
              </a:rPr>
              <a:t>10% AVs and 90% Human-Driven vehicles</a:t>
            </a:r>
            <a:endParaRPr sz="1800">
              <a:solidFill>
                <a:srgbClr val="434343"/>
              </a:solidFill>
            </a:endParaRPr>
          </a:p>
          <a:p>
            <a:pPr indent="-330200" lvl="0" marL="342900" marR="0" rtl="0" algn="l">
              <a:spcBef>
                <a:spcPts val="400"/>
              </a:spcBef>
              <a:spcAft>
                <a:spcPts val="0"/>
              </a:spcAft>
              <a:buClr>
                <a:srgbClr val="434343"/>
              </a:buClr>
              <a:buSzPts val="1800"/>
              <a:buFont typeface="Arial"/>
              <a:buChar char="-"/>
            </a:pPr>
            <a:r>
              <a:rPr b="0" i="0" lang="en" sz="1800" u="none" cap="none" strike="noStrike">
                <a:solidFill>
                  <a:srgbClr val="434343"/>
                </a:solidFill>
                <a:latin typeface="Arial"/>
                <a:ea typeface="Arial"/>
                <a:cs typeface="Arial"/>
                <a:sym typeface="Arial"/>
              </a:rPr>
              <a:t>Uniform AV distribution</a:t>
            </a:r>
            <a:endParaRPr b="0" i="0" sz="1800" u="none" cap="none" strike="noStrike">
              <a:solidFill>
                <a:srgbClr val="434343"/>
              </a:solidFill>
              <a:latin typeface="Arial"/>
              <a:ea typeface="Arial"/>
              <a:cs typeface="Arial"/>
              <a:sym typeface="Arial"/>
            </a:endParaRPr>
          </a:p>
        </p:txBody>
      </p:sp>
      <p:sp>
        <p:nvSpPr>
          <p:cNvPr id="105" name="Google Shape;105;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106" name="Google Shape;106;p19"/>
          <p:cNvPicPr preferRelativeResize="0"/>
          <p:nvPr/>
        </p:nvPicPr>
        <p:blipFill rotWithShape="1">
          <a:blip r:embed="rId3">
            <a:alphaModFix/>
          </a:blip>
          <a:srcRect b="0" l="0" r="0" t="0"/>
          <a:stretch/>
        </p:blipFill>
        <p:spPr>
          <a:xfrm>
            <a:off x="7555950" y="0"/>
            <a:ext cx="1588049" cy="7734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latin typeface="Arial"/>
                <a:ea typeface="Arial"/>
                <a:cs typeface="Arial"/>
                <a:sym typeface="Arial"/>
              </a:rPr>
              <a:t>Challenges for </a:t>
            </a:r>
            <a:r>
              <a:rPr b="1" lang="en" sz="2800">
                <a:solidFill>
                  <a:srgbClr val="C6531F"/>
                </a:solidFill>
                <a:latin typeface="Arial"/>
                <a:ea typeface="Arial"/>
                <a:cs typeface="Arial"/>
                <a:sym typeface="Arial"/>
              </a:rPr>
              <a:t>Open and Large </a:t>
            </a:r>
            <a:r>
              <a:rPr lang="en" sz="2800">
                <a:solidFill>
                  <a:srgbClr val="C6531F"/>
                </a:solidFill>
                <a:latin typeface="Arial"/>
                <a:ea typeface="Arial"/>
                <a:cs typeface="Arial"/>
                <a:sym typeface="Arial"/>
              </a:rPr>
              <a:t>Network</a:t>
            </a:r>
            <a:endParaRPr>
              <a:solidFill>
                <a:srgbClr val="C6531F"/>
              </a:solidFill>
            </a:endParaRPr>
          </a:p>
        </p:txBody>
      </p:sp>
      <p:sp>
        <p:nvSpPr>
          <p:cNvPr id="113" name="Google Shape;113;p20"/>
          <p:cNvSpPr txBox="1"/>
          <p:nvPr/>
        </p:nvSpPr>
        <p:spPr>
          <a:xfrm>
            <a:off x="457200" y="1466850"/>
            <a:ext cx="8382000" cy="2914500"/>
          </a:xfrm>
          <a:prstGeom prst="rect">
            <a:avLst/>
          </a:prstGeom>
          <a:noFill/>
          <a:ln>
            <a:noFill/>
          </a:ln>
        </p:spPr>
        <p:txBody>
          <a:bodyPr anchorCtr="0" anchor="t" bIns="45700" lIns="91425" spcFirstLastPara="1" rIns="91425" wrap="square" tIns="45700">
            <a:noAutofit/>
          </a:bodyPr>
          <a:lstStyle/>
          <a:p>
            <a:pPr indent="-466090" lvl="0" marL="457200" marR="0" rtl="0" algn="l">
              <a:lnSpc>
                <a:spcPct val="100000"/>
              </a:lnSpc>
              <a:spcBef>
                <a:spcPts val="500"/>
              </a:spcBef>
              <a:spcAft>
                <a:spcPts val="0"/>
              </a:spcAft>
              <a:buSzPts val="2000"/>
              <a:buFont typeface="Calibri"/>
              <a:buChar char="●"/>
            </a:pPr>
            <a:r>
              <a:rPr lang="en" sz="2000">
                <a:latin typeface="Arial"/>
                <a:ea typeface="Arial"/>
                <a:cs typeface="Arial"/>
                <a:sym typeface="Arial"/>
              </a:rPr>
              <a:t>Large number of vehicles in the network (~10X)</a:t>
            </a:r>
            <a:endParaRPr sz="2000"/>
          </a:p>
          <a:p>
            <a:pPr indent="-355600" lvl="1" marL="914400" marR="0" rtl="0" algn="l">
              <a:lnSpc>
                <a:spcPct val="100000"/>
              </a:lnSpc>
              <a:spcBef>
                <a:spcPts val="500"/>
              </a:spcBef>
              <a:spcAft>
                <a:spcPts val="0"/>
              </a:spcAft>
              <a:buClr>
                <a:srgbClr val="3F3F3F"/>
              </a:buClr>
              <a:buSzPts val="2000"/>
              <a:buFont typeface="Calibri"/>
              <a:buChar char="○"/>
            </a:pPr>
            <a:r>
              <a:rPr lang="en" sz="1800">
                <a:solidFill>
                  <a:srgbClr val="3F3F3F"/>
                </a:solidFill>
              </a:rPr>
              <a:t>Policy search space increases</a:t>
            </a:r>
            <a:endParaRPr sz="1800"/>
          </a:p>
          <a:p>
            <a:pPr indent="-355600" lvl="1" marL="914400" marR="0" rtl="0" algn="l">
              <a:lnSpc>
                <a:spcPct val="100000"/>
              </a:lnSpc>
              <a:spcBef>
                <a:spcPts val="500"/>
              </a:spcBef>
              <a:spcAft>
                <a:spcPts val="0"/>
              </a:spcAft>
              <a:buClr>
                <a:srgbClr val="3F3F3F"/>
              </a:buClr>
              <a:buSzPts val="2000"/>
              <a:buFont typeface="Calibri"/>
              <a:buChar char="○"/>
            </a:pPr>
            <a:r>
              <a:rPr lang="en" sz="1800">
                <a:solidFill>
                  <a:srgbClr val="3F3F3F"/>
                </a:solidFill>
              </a:rPr>
              <a:t>Credit assignment becomes harder. </a:t>
            </a:r>
            <a:r>
              <a:rPr b="0" i="0" lang="en" sz="1800" u="none" cap="none" strike="noStrike">
                <a:solidFill>
                  <a:srgbClr val="3F3F3F"/>
                </a:solidFill>
                <a:latin typeface="Arial"/>
                <a:ea typeface="Arial"/>
                <a:cs typeface="Arial"/>
                <a:sym typeface="Arial"/>
              </a:rPr>
              <a:t>Any individual action has a much smaller effect on the entire system</a:t>
            </a:r>
            <a:endParaRPr sz="1800">
              <a:solidFill>
                <a:srgbClr val="3F3F3F"/>
              </a:solidFill>
            </a:endParaRPr>
          </a:p>
          <a:p>
            <a:pPr indent="-466090" lvl="0" marL="457200" marR="0" rtl="0" algn="l">
              <a:lnSpc>
                <a:spcPct val="100000"/>
              </a:lnSpc>
              <a:spcBef>
                <a:spcPts val="500"/>
              </a:spcBef>
              <a:spcAft>
                <a:spcPts val="0"/>
              </a:spcAft>
              <a:buSzPts val="2000"/>
              <a:buFont typeface="Calibri"/>
              <a:buChar char="●"/>
            </a:pPr>
            <a:r>
              <a:rPr lang="en" sz="2000">
                <a:latin typeface="Arial"/>
                <a:ea typeface="Arial"/>
                <a:cs typeface="Arial"/>
                <a:sym typeface="Arial"/>
              </a:rPr>
              <a:t>M</a:t>
            </a:r>
            <a:r>
              <a:rPr lang="en" sz="2000"/>
              <a:t>ore d</a:t>
            </a:r>
            <a:r>
              <a:rPr lang="en" sz="2000">
                <a:latin typeface="Arial"/>
                <a:ea typeface="Arial"/>
                <a:cs typeface="Arial"/>
                <a:sym typeface="Arial"/>
              </a:rPr>
              <a:t>elayed and nois</a:t>
            </a:r>
            <a:r>
              <a:rPr lang="en" sz="2000"/>
              <a:t>ier</a:t>
            </a:r>
            <a:r>
              <a:rPr lang="en" sz="2000">
                <a:latin typeface="Arial"/>
                <a:ea typeface="Arial"/>
                <a:cs typeface="Arial"/>
                <a:sym typeface="Arial"/>
              </a:rPr>
              <a:t> reward</a:t>
            </a:r>
            <a:endParaRPr sz="2000"/>
          </a:p>
          <a:p>
            <a:pPr indent="-466090" lvl="0" marL="457200" marR="0" rtl="0" algn="l">
              <a:lnSpc>
                <a:spcPct val="100000"/>
              </a:lnSpc>
              <a:spcBef>
                <a:spcPts val="500"/>
              </a:spcBef>
              <a:spcAft>
                <a:spcPts val="0"/>
              </a:spcAft>
              <a:buSzPts val="2000"/>
              <a:buFont typeface="Calibri"/>
              <a:buChar char="●"/>
            </a:pPr>
            <a:r>
              <a:rPr lang="en" sz="2000">
                <a:latin typeface="Arial"/>
                <a:ea typeface="Arial"/>
                <a:cs typeface="Arial"/>
                <a:sym typeface="Arial"/>
              </a:rPr>
              <a:t>Larger variance in number of AVs in the network</a:t>
            </a:r>
            <a:endParaRPr sz="2000">
              <a:latin typeface="Arial"/>
              <a:ea typeface="Arial"/>
              <a:cs typeface="Arial"/>
              <a:sym typeface="Arial"/>
            </a:endParaRPr>
          </a:p>
          <a:p>
            <a:pPr indent="-355600" lvl="1" marL="914400" rtl="0" algn="l">
              <a:lnSpc>
                <a:spcPct val="100000"/>
              </a:lnSpc>
              <a:spcBef>
                <a:spcPts val="500"/>
              </a:spcBef>
              <a:spcAft>
                <a:spcPts val="0"/>
              </a:spcAft>
              <a:buClr>
                <a:srgbClr val="3F3F3F"/>
              </a:buClr>
              <a:buSzPts val="2000"/>
              <a:buChar char="○"/>
            </a:pPr>
            <a:r>
              <a:rPr lang="en" sz="1800">
                <a:solidFill>
                  <a:srgbClr val="3F3F3F"/>
                </a:solidFill>
              </a:rPr>
              <a:t>When monitoring a fixed number of AV, it becomes harder to determine the right number of AVs to monitor </a:t>
            </a:r>
            <a:endParaRPr sz="1800">
              <a:solidFill>
                <a:srgbClr val="3F3F3F"/>
              </a:solidFill>
            </a:endParaRPr>
          </a:p>
          <a:p>
            <a:pPr indent="-466090" lvl="0" marL="457200" marR="0" rtl="0" algn="l">
              <a:lnSpc>
                <a:spcPct val="100000"/>
              </a:lnSpc>
              <a:spcBef>
                <a:spcPts val="500"/>
              </a:spcBef>
              <a:spcAft>
                <a:spcPts val="0"/>
              </a:spcAft>
              <a:buSzPts val="2000"/>
              <a:buChar char="●"/>
            </a:pPr>
            <a:r>
              <a:rPr lang="en" sz="2000"/>
              <a:t>Long Simulation time</a:t>
            </a:r>
            <a:endParaRPr sz="1800"/>
          </a:p>
          <a:p>
            <a:pPr indent="0" lvl="0" marL="0" marR="0" rtl="0" algn="l">
              <a:lnSpc>
                <a:spcPct val="80000"/>
              </a:lnSpc>
              <a:spcBef>
                <a:spcPts val="372"/>
              </a:spcBef>
              <a:spcAft>
                <a:spcPts val="0"/>
              </a:spcAft>
              <a:buNone/>
            </a:pPr>
            <a:r>
              <a:t/>
            </a:r>
            <a:endParaRPr sz="1800">
              <a:solidFill>
                <a:srgbClr val="3F3F3F"/>
              </a:solidFill>
            </a:endParaRPr>
          </a:p>
        </p:txBody>
      </p:sp>
      <p:sp>
        <p:nvSpPr>
          <p:cNvPr id="114" name="Google Shape;114;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115" name="Google Shape;115;p20"/>
          <p:cNvPicPr preferRelativeResize="0"/>
          <p:nvPr/>
        </p:nvPicPr>
        <p:blipFill rotWithShape="1">
          <a:blip r:embed="rId3">
            <a:alphaModFix/>
          </a:blip>
          <a:srcRect b="0" l="0" r="0" t="0"/>
          <a:stretch/>
        </p:blipFill>
        <p:spPr>
          <a:xfrm>
            <a:off x="7555950" y="0"/>
            <a:ext cx="1588049" cy="7734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p:nvPr/>
        </p:nvSpPr>
        <p:spPr>
          <a:xfrm>
            <a:off x="940250" y="1406275"/>
            <a:ext cx="7158600" cy="1652100"/>
          </a:xfrm>
          <a:prstGeom prst="roundRect">
            <a:avLst>
              <a:gd fmla="val 16667" name="adj"/>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2" name="Google Shape;122;p21"/>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rPr>
              <a:t>Our Solutions</a:t>
            </a:r>
            <a:endParaRPr b="0" i="0" sz="2800" u="none" cap="none" strike="noStrike">
              <a:solidFill>
                <a:srgbClr val="C6531F"/>
              </a:solidFill>
              <a:latin typeface="Arial"/>
              <a:ea typeface="Arial"/>
              <a:cs typeface="Arial"/>
              <a:sym typeface="Arial"/>
            </a:endParaRPr>
          </a:p>
        </p:txBody>
      </p:sp>
      <p:sp>
        <p:nvSpPr>
          <p:cNvPr id="123" name="Google Shape;123;p21"/>
          <p:cNvSpPr/>
          <p:nvPr/>
        </p:nvSpPr>
        <p:spPr>
          <a:xfrm>
            <a:off x="1232925" y="1978000"/>
            <a:ext cx="1991400" cy="857400"/>
          </a:xfrm>
          <a:prstGeom prst="roundRect">
            <a:avLst>
              <a:gd fmla="val 16667" name="adj"/>
            </a:avLst>
          </a:prstGeom>
          <a:solidFill>
            <a:srgbClr val="D9EAD3"/>
          </a:solidFill>
          <a:ln cap="flat" cmpd="sng" w="19050">
            <a:solidFill>
              <a:srgbClr val="434343"/>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34343"/>
                </a:solidFill>
              </a:rPr>
              <a:t>Centralized Policy</a:t>
            </a:r>
            <a:endParaRPr>
              <a:solidFill>
                <a:srgbClr val="434343"/>
              </a:solidFill>
            </a:endParaRPr>
          </a:p>
        </p:txBody>
      </p:sp>
      <p:pic>
        <p:nvPicPr>
          <p:cNvPr id="124" name="Google Shape;124;p21"/>
          <p:cNvPicPr preferRelativeResize="0"/>
          <p:nvPr/>
        </p:nvPicPr>
        <p:blipFill rotWithShape="1">
          <a:blip r:embed="rId3">
            <a:alphaModFix/>
          </a:blip>
          <a:srcRect b="0" l="0" r="0" t="0"/>
          <a:stretch/>
        </p:blipFill>
        <p:spPr>
          <a:xfrm>
            <a:off x="7555950" y="0"/>
            <a:ext cx="1588049" cy="773474"/>
          </a:xfrm>
          <a:prstGeom prst="rect">
            <a:avLst/>
          </a:prstGeom>
          <a:noFill/>
          <a:ln>
            <a:noFill/>
          </a:ln>
        </p:spPr>
      </p:pic>
      <p:sp>
        <p:nvSpPr>
          <p:cNvPr id="125" name="Google Shape;125;p21"/>
          <p:cNvSpPr/>
          <p:nvPr/>
        </p:nvSpPr>
        <p:spPr>
          <a:xfrm>
            <a:off x="3576300" y="1978000"/>
            <a:ext cx="1991400" cy="857400"/>
          </a:xfrm>
          <a:prstGeom prst="roundRect">
            <a:avLst>
              <a:gd fmla="val 16667" name="adj"/>
            </a:avLst>
          </a:prstGeom>
          <a:solidFill>
            <a:srgbClr val="D9EAD3"/>
          </a:solidFill>
          <a:ln cap="flat" cmpd="sng" w="19050">
            <a:solidFill>
              <a:srgbClr val="434343"/>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34343"/>
                </a:solidFill>
              </a:rPr>
              <a:t>Modular </a:t>
            </a:r>
            <a:r>
              <a:rPr lang="en">
                <a:solidFill>
                  <a:srgbClr val="434343"/>
                </a:solidFill>
              </a:rPr>
              <a:t>Policy</a:t>
            </a:r>
            <a:endParaRPr>
              <a:solidFill>
                <a:srgbClr val="434343"/>
              </a:solidFill>
            </a:endParaRPr>
          </a:p>
        </p:txBody>
      </p:sp>
      <p:sp>
        <p:nvSpPr>
          <p:cNvPr id="126" name="Google Shape;126;p21"/>
          <p:cNvSpPr/>
          <p:nvPr/>
        </p:nvSpPr>
        <p:spPr>
          <a:xfrm>
            <a:off x="5919675" y="1978000"/>
            <a:ext cx="1991400" cy="857400"/>
          </a:xfrm>
          <a:prstGeom prst="roundRect">
            <a:avLst>
              <a:gd fmla="val 16667" name="adj"/>
            </a:avLst>
          </a:prstGeom>
          <a:solidFill>
            <a:srgbClr val="D9EAD3"/>
          </a:solidFill>
          <a:ln cap="flat" cmpd="sng" w="19050">
            <a:solidFill>
              <a:srgbClr val="434343"/>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34343"/>
                </a:solidFill>
              </a:rPr>
              <a:t>Decentralized Policy</a:t>
            </a:r>
            <a:endParaRPr>
              <a:solidFill>
                <a:srgbClr val="434343"/>
              </a:solidFill>
            </a:endParaRPr>
          </a:p>
        </p:txBody>
      </p:sp>
      <p:sp>
        <p:nvSpPr>
          <p:cNvPr id="127" name="Google Shape;127;p21"/>
          <p:cNvSpPr/>
          <p:nvPr/>
        </p:nvSpPr>
        <p:spPr>
          <a:xfrm>
            <a:off x="2556975" y="3691900"/>
            <a:ext cx="1991400" cy="857400"/>
          </a:xfrm>
          <a:prstGeom prst="roundRect">
            <a:avLst>
              <a:gd fmla="val 16667" name="adj"/>
            </a:avLst>
          </a:prstGeom>
          <a:solidFill>
            <a:srgbClr val="D9D9D9"/>
          </a:solidFill>
          <a:ln cap="flat" cmpd="sng" w="19050">
            <a:solidFill>
              <a:srgbClr val="434343"/>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34343"/>
                </a:solidFill>
              </a:rPr>
              <a:t>Centralized Training</a:t>
            </a:r>
            <a:endParaRPr>
              <a:solidFill>
                <a:srgbClr val="434343"/>
              </a:solidFill>
            </a:endParaRPr>
          </a:p>
          <a:p>
            <a:pPr indent="0" lvl="0" marL="0" rtl="0" algn="ctr">
              <a:spcBef>
                <a:spcPts val="0"/>
              </a:spcBef>
              <a:spcAft>
                <a:spcPts val="0"/>
              </a:spcAft>
              <a:buNone/>
            </a:pPr>
            <a:r>
              <a:rPr lang="en">
                <a:solidFill>
                  <a:srgbClr val="434343"/>
                </a:solidFill>
              </a:rPr>
              <a:t>Decentralized Execution</a:t>
            </a:r>
            <a:endParaRPr>
              <a:solidFill>
                <a:srgbClr val="434343"/>
              </a:solidFill>
            </a:endParaRPr>
          </a:p>
        </p:txBody>
      </p:sp>
      <p:sp>
        <p:nvSpPr>
          <p:cNvPr id="128" name="Google Shape;128;p21"/>
          <p:cNvSpPr/>
          <p:nvPr/>
        </p:nvSpPr>
        <p:spPr>
          <a:xfrm>
            <a:off x="4806625" y="3691900"/>
            <a:ext cx="1991400" cy="857400"/>
          </a:xfrm>
          <a:prstGeom prst="roundRect">
            <a:avLst>
              <a:gd fmla="val 16667" name="adj"/>
            </a:avLst>
          </a:prstGeom>
          <a:solidFill>
            <a:srgbClr val="D9D9D9"/>
          </a:solidFill>
          <a:ln cap="flat" cmpd="sng" w="19050">
            <a:solidFill>
              <a:srgbClr val="434343"/>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34343"/>
                </a:solidFill>
              </a:rPr>
              <a:t>Hierarchical Learning</a:t>
            </a:r>
            <a:endParaRPr>
              <a:solidFill>
                <a:srgbClr val="434343"/>
              </a:solidFill>
            </a:endParaRPr>
          </a:p>
        </p:txBody>
      </p:sp>
      <p:sp>
        <p:nvSpPr>
          <p:cNvPr id="129" name="Google Shape;129;p21"/>
          <p:cNvSpPr txBox="1"/>
          <p:nvPr/>
        </p:nvSpPr>
        <p:spPr>
          <a:xfrm>
            <a:off x="1268300" y="1505825"/>
            <a:ext cx="230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In this paper</a:t>
            </a:r>
            <a:endParaRPr/>
          </a:p>
        </p:txBody>
      </p:sp>
      <p:sp>
        <p:nvSpPr>
          <p:cNvPr id="130" name="Google Shape;130;p21"/>
          <p:cNvSpPr/>
          <p:nvPr/>
        </p:nvSpPr>
        <p:spPr>
          <a:xfrm>
            <a:off x="940250" y="3172300"/>
            <a:ext cx="7158600" cy="1652100"/>
          </a:xfrm>
          <a:prstGeom prst="roundRect">
            <a:avLst>
              <a:gd fmla="val 16667" name="adj"/>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1"/>
          <p:cNvSpPr txBox="1"/>
          <p:nvPr/>
        </p:nvSpPr>
        <p:spPr>
          <a:xfrm>
            <a:off x="1268300" y="3239950"/>
            <a:ext cx="230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Ongoing</a:t>
            </a:r>
            <a:r>
              <a:rPr lang="en"/>
              <a:t> and future work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latin typeface="Arial"/>
                <a:ea typeface="Arial"/>
                <a:cs typeface="Arial"/>
                <a:sym typeface="Arial"/>
              </a:rPr>
              <a:t>Metrics</a:t>
            </a:r>
            <a:r>
              <a:rPr lang="en" sz="2800">
                <a:solidFill>
                  <a:srgbClr val="3F3F3F"/>
                </a:solidFill>
                <a:latin typeface="Arial"/>
                <a:ea typeface="Arial"/>
                <a:cs typeface="Arial"/>
                <a:sym typeface="Arial"/>
              </a:rPr>
              <a:t> – Choosing the right objective function </a:t>
            </a:r>
            <a:endParaRPr/>
          </a:p>
        </p:txBody>
      </p:sp>
      <p:sp>
        <p:nvSpPr>
          <p:cNvPr id="138" name="Google Shape;138;p22"/>
          <p:cNvSpPr txBox="1"/>
          <p:nvPr/>
        </p:nvSpPr>
        <p:spPr>
          <a:xfrm>
            <a:off x="457200" y="1619250"/>
            <a:ext cx="8382000" cy="2914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350"/>
              </a:spcBef>
              <a:spcAft>
                <a:spcPts val="0"/>
              </a:spcAft>
              <a:buClr>
                <a:srgbClr val="494429"/>
              </a:buClr>
              <a:buSzPts val="1750"/>
              <a:buFont typeface="Arial"/>
              <a:buNone/>
            </a:pPr>
            <a:r>
              <a:rPr lang="en" sz="1800">
                <a:solidFill>
                  <a:srgbClr val="434343"/>
                </a:solidFill>
                <a:latin typeface="Arial"/>
                <a:ea typeface="Arial"/>
                <a:cs typeface="Arial"/>
                <a:sym typeface="Arial"/>
              </a:rPr>
              <a:t>In open networks, improving the Average Speed metric</a:t>
            </a:r>
            <a:r>
              <a:rPr lang="en" sz="1800">
                <a:solidFill>
                  <a:srgbClr val="434343"/>
                </a:solidFill>
              </a:rPr>
              <a:t> </a:t>
            </a:r>
            <a:r>
              <a:rPr lang="en" sz="1800">
                <a:solidFill>
                  <a:srgbClr val="434343"/>
                </a:solidFill>
                <a:latin typeface="Arial"/>
                <a:ea typeface="Arial"/>
                <a:cs typeface="Arial"/>
                <a:sym typeface="Arial"/>
              </a:rPr>
              <a:t>can be achieved by reducing the number of vehicles in the system</a:t>
            </a:r>
            <a:endParaRPr sz="1800">
              <a:solidFill>
                <a:srgbClr val="434343"/>
              </a:solidFill>
            </a:endParaRPr>
          </a:p>
          <a:p>
            <a:pPr indent="0" lvl="0" marL="0" marR="0" rtl="0" algn="l">
              <a:lnSpc>
                <a:spcPct val="80000"/>
              </a:lnSpc>
              <a:spcBef>
                <a:spcPts val="325"/>
              </a:spcBef>
              <a:spcAft>
                <a:spcPts val="0"/>
              </a:spcAft>
              <a:buClr>
                <a:srgbClr val="888888"/>
              </a:buClr>
              <a:buSzPts val="1625"/>
              <a:buFont typeface="Arial"/>
              <a:buNone/>
            </a:pPr>
            <a:r>
              <a:t/>
            </a:r>
            <a:endParaRPr sz="1625">
              <a:solidFill>
                <a:srgbClr val="434343"/>
              </a:solidFill>
              <a:latin typeface="Arial"/>
              <a:ea typeface="Arial"/>
              <a:cs typeface="Arial"/>
              <a:sym typeface="Arial"/>
            </a:endParaRPr>
          </a:p>
          <a:p>
            <a:pPr indent="-330200" lvl="0" marL="457200" marR="0" rtl="0" algn="l">
              <a:lnSpc>
                <a:spcPct val="80000"/>
              </a:lnSpc>
              <a:spcBef>
                <a:spcPts val="325"/>
              </a:spcBef>
              <a:spcAft>
                <a:spcPts val="0"/>
              </a:spcAft>
              <a:buClr>
                <a:srgbClr val="434343"/>
              </a:buClr>
              <a:buSzPts val="1600"/>
              <a:buFont typeface="Arial"/>
              <a:buChar char="●"/>
            </a:pPr>
            <a:r>
              <a:rPr lang="en" sz="1600">
                <a:solidFill>
                  <a:srgbClr val="434343"/>
                </a:solidFill>
                <a:latin typeface="Arial"/>
                <a:ea typeface="Arial"/>
                <a:cs typeface="Arial"/>
                <a:sym typeface="Arial"/>
              </a:rPr>
              <a:t>Average Speed   - </a:t>
            </a:r>
            <a:endParaRPr sz="1600">
              <a:solidFill>
                <a:srgbClr val="434343"/>
              </a:solidFill>
            </a:endParaRPr>
          </a:p>
          <a:p>
            <a:pPr indent="-239712" lvl="0" marL="342900" marR="0" rtl="0" algn="l">
              <a:lnSpc>
                <a:spcPct val="80000"/>
              </a:lnSpc>
              <a:spcBef>
                <a:spcPts val="325"/>
              </a:spcBef>
              <a:spcAft>
                <a:spcPts val="0"/>
              </a:spcAft>
              <a:buClr>
                <a:srgbClr val="888888"/>
              </a:buClr>
              <a:buSzPts val="1625"/>
              <a:buFont typeface="Arial"/>
              <a:buNone/>
            </a:pPr>
            <a:r>
              <a:t/>
            </a:r>
            <a:endParaRPr sz="1600">
              <a:solidFill>
                <a:srgbClr val="434343"/>
              </a:solidFill>
              <a:latin typeface="Arial"/>
              <a:ea typeface="Arial"/>
              <a:cs typeface="Arial"/>
              <a:sym typeface="Arial"/>
            </a:endParaRPr>
          </a:p>
          <a:p>
            <a:pPr indent="-330200" lvl="0" marL="457200" marR="0" rtl="0" algn="l">
              <a:lnSpc>
                <a:spcPct val="80000"/>
              </a:lnSpc>
              <a:spcBef>
                <a:spcPts val="325"/>
              </a:spcBef>
              <a:spcAft>
                <a:spcPts val="0"/>
              </a:spcAft>
              <a:buClr>
                <a:srgbClr val="434343"/>
              </a:buClr>
              <a:buSzPts val="1600"/>
              <a:buFont typeface="Arial"/>
              <a:buChar char="●"/>
            </a:pPr>
            <a:r>
              <a:rPr lang="en" sz="1600">
                <a:solidFill>
                  <a:srgbClr val="434343"/>
                </a:solidFill>
                <a:latin typeface="Arial"/>
                <a:ea typeface="Arial"/>
                <a:cs typeface="Arial"/>
                <a:sym typeface="Arial"/>
              </a:rPr>
              <a:t>Inflows   -  vehicles/hour entering the system</a:t>
            </a:r>
            <a:endParaRPr sz="1600">
              <a:solidFill>
                <a:srgbClr val="434343"/>
              </a:solidFill>
            </a:endParaRPr>
          </a:p>
          <a:p>
            <a:pPr indent="-239712" lvl="0" marL="342900" marR="0" rtl="0" algn="l">
              <a:lnSpc>
                <a:spcPct val="80000"/>
              </a:lnSpc>
              <a:spcBef>
                <a:spcPts val="325"/>
              </a:spcBef>
              <a:spcAft>
                <a:spcPts val="0"/>
              </a:spcAft>
              <a:buClr>
                <a:srgbClr val="888888"/>
              </a:buClr>
              <a:buSzPts val="1625"/>
              <a:buFont typeface="Arial"/>
              <a:buNone/>
            </a:pPr>
            <a:r>
              <a:t/>
            </a:r>
            <a:endParaRPr sz="1600">
              <a:solidFill>
                <a:srgbClr val="434343"/>
              </a:solidFill>
              <a:latin typeface="Arial"/>
              <a:ea typeface="Arial"/>
              <a:cs typeface="Arial"/>
              <a:sym typeface="Arial"/>
            </a:endParaRPr>
          </a:p>
          <a:p>
            <a:pPr indent="-330200" lvl="0" marL="457200" marR="0" rtl="0" algn="l">
              <a:lnSpc>
                <a:spcPct val="80000"/>
              </a:lnSpc>
              <a:spcBef>
                <a:spcPts val="325"/>
              </a:spcBef>
              <a:spcAft>
                <a:spcPts val="0"/>
              </a:spcAft>
              <a:buClr>
                <a:srgbClr val="434343"/>
              </a:buClr>
              <a:buSzPts val="1600"/>
              <a:buFont typeface="Arial"/>
              <a:buChar char="●"/>
            </a:pPr>
            <a:r>
              <a:rPr b="1" lang="en" sz="1600">
                <a:solidFill>
                  <a:srgbClr val="434343"/>
                </a:solidFill>
                <a:latin typeface="Arial"/>
                <a:ea typeface="Arial"/>
                <a:cs typeface="Arial"/>
                <a:sym typeface="Arial"/>
              </a:rPr>
              <a:t>Outflows</a:t>
            </a:r>
            <a:r>
              <a:rPr lang="en" sz="1600">
                <a:solidFill>
                  <a:srgbClr val="434343"/>
                </a:solidFill>
                <a:latin typeface="Arial"/>
                <a:ea typeface="Arial"/>
                <a:cs typeface="Arial"/>
                <a:sym typeface="Arial"/>
              </a:rPr>
              <a:t>  -  vehicles/hour exiting the system</a:t>
            </a:r>
            <a:endParaRPr sz="1600">
              <a:solidFill>
                <a:srgbClr val="434343"/>
              </a:solidFill>
            </a:endParaRPr>
          </a:p>
          <a:p>
            <a:pPr indent="-239712" lvl="0" marL="342900" marR="0" rtl="0" algn="l">
              <a:lnSpc>
                <a:spcPct val="80000"/>
              </a:lnSpc>
              <a:spcBef>
                <a:spcPts val="325"/>
              </a:spcBef>
              <a:spcAft>
                <a:spcPts val="0"/>
              </a:spcAft>
              <a:buClr>
                <a:srgbClr val="888888"/>
              </a:buClr>
              <a:buSzPts val="1625"/>
              <a:buFont typeface="Arial"/>
              <a:buNone/>
            </a:pPr>
            <a:r>
              <a:t/>
            </a:r>
            <a:endParaRPr sz="1600">
              <a:solidFill>
                <a:srgbClr val="434343"/>
              </a:solidFill>
              <a:latin typeface="Arial"/>
              <a:ea typeface="Arial"/>
              <a:cs typeface="Arial"/>
              <a:sym typeface="Arial"/>
            </a:endParaRPr>
          </a:p>
          <a:p>
            <a:pPr indent="-330200" lvl="0" marL="457200" marR="0" rtl="0" algn="l">
              <a:lnSpc>
                <a:spcPct val="80000"/>
              </a:lnSpc>
              <a:spcBef>
                <a:spcPts val="325"/>
              </a:spcBef>
              <a:spcAft>
                <a:spcPts val="0"/>
              </a:spcAft>
              <a:buClr>
                <a:srgbClr val="434343"/>
              </a:buClr>
              <a:buSzPts val="1600"/>
              <a:buChar char="●"/>
            </a:pPr>
            <a:r>
              <a:rPr lang="en" sz="1600">
                <a:solidFill>
                  <a:srgbClr val="434343"/>
                </a:solidFill>
                <a:latin typeface="Arial"/>
                <a:ea typeface="Arial"/>
                <a:cs typeface="Arial"/>
                <a:sym typeface="Arial"/>
              </a:rPr>
              <a:t>Time Delay  </a:t>
            </a:r>
            <a:r>
              <a:rPr lang="en" sz="1600">
                <a:solidFill>
                  <a:srgbClr val="434343"/>
                </a:solidFill>
              </a:rPr>
              <a:t>-</a:t>
            </a:r>
            <a:r>
              <a:rPr lang="en" sz="1600">
                <a:solidFill>
                  <a:srgbClr val="434343"/>
                </a:solidFill>
                <a:latin typeface="Arial"/>
                <a:ea typeface="Arial"/>
                <a:cs typeface="Arial"/>
                <a:sym typeface="Arial"/>
              </a:rPr>
              <a:t>  (not supported in SUMO) </a:t>
            </a:r>
            <a:endParaRPr sz="1600">
              <a:solidFill>
                <a:srgbClr val="434343"/>
              </a:solidFill>
            </a:endParaRPr>
          </a:p>
          <a:p>
            <a:pPr indent="-239712" lvl="0" marL="342900" marR="0" rtl="0" algn="l">
              <a:lnSpc>
                <a:spcPct val="80000"/>
              </a:lnSpc>
              <a:spcBef>
                <a:spcPts val="325"/>
              </a:spcBef>
              <a:spcAft>
                <a:spcPts val="0"/>
              </a:spcAft>
              <a:buClr>
                <a:srgbClr val="888888"/>
              </a:buClr>
              <a:buSzPts val="1625"/>
              <a:buFont typeface="Arial"/>
              <a:buNone/>
            </a:pPr>
            <a:r>
              <a:t/>
            </a:r>
            <a:endParaRPr sz="1625">
              <a:solidFill>
                <a:srgbClr val="494429"/>
              </a:solidFill>
              <a:latin typeface="Arial"/>
              <a:ea typeface="Arial"/>
              <a:cs typeface="Arial"/>
              <a:sym typeface="Arial"/>
            </a:endParaRPr>
          </a:p>
          <a:p>
            <a:pPr indent="0" lvl="0" marL="0" marR="0" rtl="0" algn="l">
              <a:lnSpc>
                <a:spcPct val="80000"/>
              </a:lnSpc>
              <a:spcBef>
                <a:spcPts val="250"/>
              </a:spcBef>
              <a:spcAft>
                <a:spcPts val="0"/>
              </a:spcAft>
              <a:buClr>
                <a:srgbClr val="888888"/>
              </a:buClr>
              <a:buSzPts val="1250"/>
              <a:buFont typeface="Arial"/>
              <a:buNone/>
            </a:pPr>
            <a:r>
              <a:t/>
            </a:r>
            <a:endParaRPr sz="1250">
              <a:solidFill>
                <a:srgbClr val="494429"/>
              </a:solidFill>
              <a:latin typeface="Arial"/>
              <a:ea typeface="Arial"/>
              <a:cs typeface="Arial"/>
              <a:sym typeface="Arial"/>
            </a:endParaRPr>
          </a:p>
        </p:txBody>
      </p:sp>
      <p:pic>
        <p:nvPicPr>
          <p:cNvPr id="139" name="Google Shape;139;p22"/>
          <p:cNvPicPr preferRelativeResize="0"/>
          <p:nvPr/>
        </p:nvPicPr>
        <p:blipFill rotWithShape="1">
          <a:blip r:embed="rId3">
            <a:alphaModFix/>
          </a:blip>
          <a:srcRect b="0" l="0" r="0" t="0"/>
          <a:stretch/>
        </p:blipFill>
        <p:spPr>
          <a:xfrm>
            <a:off x="2694925" y="2282353"/>
            <a:ext cx="5991875" cy="716397"/>
          </a:xfrm>
          <a:prstGeom prst="rect">
            <a:avLst/>
          </a:prstGeom>
          <a:noFill/>
          <a:ln>
            <a:noFill/>
          </a:ln>
        </p:spPr>
      </p:pic>
      <p:sp>
        <p:nvSpPr>
          <p:cNvPr id="140" name="Google Shape;140;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141" name="Google Shape;141;p22"/>
          <p:cNvPicPr preferRelativeResize="0"/>
          <p:nvPr/>
        </p:nvPicPr>
        <p:blipFill rotWithShape="1">
          <a:blip r:embed="rId4">
            <a:alphaModFix/>
          </a:blip>
          <a:srcRect b="0" l="0" r="0" t="0"/>
          <a:stretch/>
        </p:blipFill>
        <p:spPr>
          <a:xfrm>
            <a:off x="7555950" y="0"/>
            <a:ext cx="1588049" cy="7734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3"/>
          <p:cNvSpPr txBox="1"/>
          <p:nvPr/>
        </p:nvSpPr>
        <p:spPr>
          <a:xfrm>
            <a:off x="457200" y="548878"/>
            <a:ext cx="8229600" cy="85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800"/>
              <a:buFont typeface="Arial"/>
              <a:buNone/>
            </a:pPr>
            <a:r>
              <a:rPr lang="en" sz="2800">
                <a:solidFill>
                  <a:srgbClr val="C6531F"/>
                </a:solidFill>
                <a:latin typeface="Arial"/>
                <a:ea typeface="Arial"/>
                <a:cs typeface="Arial"/>
                <a:sym typeface="Arial"/>
              </a:rPr>
              <a:t>Metrics</a:t>
            </a:r>
            <a:r>
              <a:rPr lang="en" sz="2800">
                <a:solidFill>
                  <a:srgbClr val="3F3F3F"/>
                </a:solidFill>
                <a:latin typeface="Arial"/>
                <a:ea typeface="Arial"/>
                <a:cs typeface="Arial"/>
                <a:sym typeface="Arial"/>
              </a:rPr>
              <a:t> – </a:t>
            </a:r>
            <a:r>
              <a:rPr lang="en" sz="2800">
                <a:solidFill>
                  <a:srgbClr val="3F3F3F"/>
                </a:solidFill>
              </a:rPr>
              <a:t>Average Speed Manipulation</a:t>
            </a:r>
            <a:r>
              <a:rPr lang="en" sz="2800">
                <a:solidFill>
                  <a:srgbClr val="3F3F3F"/>
                </a:solidFill>
                <a:latin typeface="Arial"/>
                <a:ea typeface="Arial"/>
                <a:cs typeface="Arial"/>
                <a:sym typeface="Arial"/>
              </a:rPr>
              <a:t> </a:t>
            </a:r>
            <a:endParaRPr/>
          </a:p>
        </p:txBody>
      </p:sp>
      <p:pic>
        <p:nvPicPr>
          <p:cNvPr id="148" name="Google Shape;148;p23"/>
          <p:cNvPicPr preferRelativeResize="0"/>
          <p:nvPr/>
        </p:nvPicPr>
        <p:blipFill>
          <a:blip r:embed="rId3">
            <a:alphaModFix/>
          </a:blip>
          <a:stretch>
            <a:fillRect/>
          </a:stretch>
        </p:blipFill>
        <p:spPr>
          <a:xfrm>
            <a:off x="734775" y="1178325"/>
            <a:ext cx="6980475" cy="4041701"/>
          </a:xfrm>
          <a:prstGeom prst="rect">
            <a:avLst/>
          </a:prstGeom>
          <a:noFill/>
          <a:ln>
            <a:noFill/>
          </a:ln>
        </p:spPr>
      </p:pic>
      <p:sp>
        <p:nvSpPr>
          <p:cNvPr id="149" name="Google Shape;149;p23"/>
          <p:cNvSpPr/>
          <p:nvPr/>
        </p:nvSpPr>
        <p:spPr>
          <a:xfrm>
            <a:off x="734775" y="2280900"/>
            <a:ext cx="1882800" cy="719400"/>
          </a:xfrm>
          <a:prstGeom prst="roundRect">
            <a:avLst>
              <a:gd fmla="val 16667" name="adj"/>
            </a:avLst>
          </a:prstGeom>
          <a:noFill/>
          <a:ln cap="flat" cmpd="sng" w="38100">
            <a:solidFill>
              <a:srgbClr val="E36C0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151" name="Google Shape;151;p23"/>
          <p:cNvPicPr preferRelativeResize="0"/>
          <p:nvPr/>
        </p:nvPicPr>
        <p:blipFill rotWithShape="1">
          <a:blip r:embed="rId4">
            <a:alphaModFix/>
          </a:blip>
          <a:srcRect b="0" l="0" r="0" t="0"/>
          <a:stretch/>
        </p:blipFill>
        <p:spPr>
          <a:xfrm>
            <a:off x="7555950" y="0"/>
            <a:ext cx="1588049" cy="7734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