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87" r:id="rId8"/>
    <p:sldId id="288" r:id="rId9"/>
    <p:sldId id="289" r:id="rId10"/>
    <p:sldId id="290" r:id="rId11"/>
    <p:sldId id="281" r:id="rId12"/>
    <p:sldId id="283" r:id="rId13"/>
    <p:sldId id="268" r:id="rId14"/>
    <p:sldId id="272" r:id="rId15"/>
    <p:sldId id="273" r:id="rId16"/>
    <p:sldId id="284" r:id="rId17"/>
    <p:sldId id="286" r:id="rId18"/>
    <p:sldId id="285" r:id="rId19"/>
    <p:sldId id="277" r:id="rId20"/>
    <p:sldId id="278" r:id="rId21"/>
    <p:sldId id="279" r:id="rId22"/>
    <p:sldId id="291"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Helvetica Neue" panose="02000503000000020004" pitchFamily="2" charset="0"/>
      <p:regular r:id="rId30"/>
      <p:bold r:id="rId31"/>
      <p:italic r:id="rId32"/>
      <p:boldItalic r:id="rId33"/>
    </p:embeddedFont>
    <p:embeddedFont>
      <p:font typeface="Rubik Medium" pitchFamily="2" charset="-79"/>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8"/>
    <p:restoredTop sz="94694"/>
  </p:normalViewPr>
  <p:slideViewPr>
    <p:cSldViewPr snapToGrid="0">
      <p:cViewPr varScale="1">
        <p:scale>
          <a:sx n="161" d="100"/>
          <a:sy n="161" d="100"/>
        </p:scale>
        <p:origin x="6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every! My name is Zifan Xu, a PhD student from University of Texas at Austin. In this video, I will present our work model-based meta automatic curriculum learning.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68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10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8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af68d0b2a_4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3af68d0b2a_4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More specifically, a learning dynamics model takes inputs of</a:t>
            </a:r>
            <a:endParaRPr/>
          </a:p>
          <a:p>
            <a:pPr marL="0" lvl="0" indent="0" algn="l" rtl="0">
              <a:spcBef>
                <a:spcPts val="0"/>
              </a:spcBef>
              <a:spcAft>
                <a:spcPts val="0"/>
              </a:spcAft>
              <a:buNone/>
            </a:pPr>
            <a:r>
              <a:rPr lang="en"/>
              <a:t>state (a state can be any useful information to predict the transferability, e.g. domain features and student’s knowledge)</a:t>
            </a:r>
            <a:endParaRPr/>
          </a:p>
          <a:p>
            <a:pPr marL="0" lvl="0" indent="0" algn="l" rtl="0">
              <a:spcBef>
                <a:spcPts val="0"/>
              </a:spcBef>
              <a:spcAft>
                <a:spcPts val="0"/>
              </a:spcAft>
              <a:buNone/>
            </a:pPr>
            <a:r>
              <a:rPr lang="en"/>
              <a:t>Training task w</a:t>
            </a:r>
            <a:endParaRPr/>
          </a:p>
          <a:p>
            <a:pPr marL="0" lvl="0" indent="0" algn="l" rtl="0">
              <a:spcBef>
                <a:spcPts val="0"/>
              </a:spcBef>
              <a:spcAft>
                <a:spcPts val="0"/>
              </a:spcAft>
              <a:buNone/>
            </a:pPr>
            <a:r>
              <a:rPr lang="en"/>
              <a:t>Validation task w prime</a:t>
            </a:r>
            <a:endParaRPr/>
          </a:p>
          <a:p>
            <a:pPr marL="0" lvl="0" indent="0" algn="l" rtl="0">
              <a:spcBef>
                <a:spcPts val="0"/>
              </a:spcBef>
              <a:spcAft>
                <a:spcPts val="0"/>
              </a:spcAft>
              <a:buNone/>
            </a:pPr>
            <a:r>
              <a:rPr lang="en"/>
              <a:t>To predict the transferability or learning progress the agent makes on the validation task w prime by training on task w.</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practical, a full information of the state is not accessible, instead, we use a context of history training tasks and losses to estimate the learning progress.</a:t>
            </a:r>
            <a:endParaRPr/>
          </a:p>
          <a:p>
            <a:pPr marL="0" lvl="0" indent="0" algn="l" rtl="0">
              <a:spcBef>
                <a:spcPts val="0"/>
              </a:spcBef>
              <a:spcAft>
                <a:spcPts val="0"/>
              </a:spcAft>
              <a:buNone/>
            </a:pPr>
            <a:r>
              <a:rPr lang="en"/>
              <a:t>A full diagram of learning dynamics model can be seen as below.</a:t>
            </a:r>
            <a:endParaRPr/>
          </a:p>
        </p:txBody>
      </p:sp>
      <p:sp>
        <p:nvSpPr>
          <p:cNvPr id="195" name="Google Shape;195;g13af68d0b2a_4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76f1478691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76f1478691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More specifically, a learning dynamics model takes inputs of</a:t>
            </a:r>
            <a:endParaRPr/>
          </a:p>
          <a:p>
            <a:pPr marL="0" lvl="0" indent="0" algn="l" rtl="0">
              <a:spcBef>
                <a:spcPts val="0"/>
              </a:spcBef>
              <a:spcAft>
                <a:spcPts val="0"/>
              </a:spcAft>
              <a:buNone/>
            </a:pPr>
            <a:r>
              <a:rPr lang="en"/>
              <a:t>state (a state can be any useful information to predict the transferability, e.g. domain features and student’s knowledge)</a:t>
            </a:r>
            <a:endParaRPr/>
          </a:p>
          <a:p>
            <a:pPr marL="0" lvl="0" indent="0" algn="l" rtl="0">
              <a:spcBef>
                <a:spcPts val="0"/>
              </a:spcBef>
              <a:spcAft>
                <a:spcPts val="0"/>
              </a:spcAft>
              <a:buNone/>
            </a:pPr>
            <a:r>
              <a:rPr lang="en"/>
              <a:t>Training task w</a:t>
            </a:r>
            <a:endParaRPr/>
          </a:p>
          <a:p>
            <a:pPr marL="0" lvl="0" indent="0" algn="l" rtl="0">
              <a:spcBef>
                <a:spcPts val="0"/>
              </a:spcBef>
              <a:spcAft>
                <a:spcPts val="0"/>
              </a:spcAft>
              <a:buNone/>
            </a:pPr>
            <a:r>
              <a:rPr lang="en"/>
              <a:t>Validation task w prime</a:t>
            </a:r>
            <a:endParaRPr/>
          </a:p>
          <a:p>
            <a:pPr marL="0" lvl="0" indent="0" algn="l" rtl="0">
              <a:spcBef>
                <a:spcPts val="0"/>
              </a:spcBef>
              <a:spcAft>
                <a:spcPts val="0"/>
              </a:spcAft>
              <a:buNone/>
            </a:pPr>
            <a:r>
              <a:rPr lang="en"/>
              <a:t>To predict the transferability or learning progress the agent makes on the validation task w prime by training on task w.</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practical, a full information of the state is not accessible, instead, we use a context of history training tasks and losses to estimate the learning progress.</a:t>
            </a:r>
            <a:endParaRPr/>
          </a:p>
          <a:p>
            <a:pPr marL="0" lvl="0" indent="0" algn="l" rtl="0">
              <a:spcBef>
                <a:spcPts val="0"/>
              </a:spcBef>
              <a:spcAft>
                <a:spcPts val="0"/>
              </a:spcAft>
              <a:buNone/>
            </a:pPr>
            <a:r>
              <a:rPr lang="en"/>
              <a:t>A full diagram of learning dynamics model can be seen as below.</a:t>
            </a:r>
            <a:endParaRPr/>
          </a:p>
        </p:txBody>
      </p:sp>
      <p:sp>
        <p:nvSpPr>
          <p:cNvPr id="257" name="Google Shape;257;g176f1478691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65610c58c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e65610c58c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More specifically, a learning dynamics model takes inputs of</a:t>
            </a:r>
            <a:endParaRPr/>
          </a:p>
          <a:p>
            <a:pPr marL="0" lvl="0" indent="0" algn="l" rtl="0">
              <a:spcBef>
                <a:spcPts val="0"/>
              </a:spcBef>
              <a:spcAft>
                <a:spcPts val="0"/>
              </a:spcAft>
              <a:buNone/>
            </a:pPr>
            <a:r>
              <a:rPr lang="en"/>
              <a:t>state (a state can be any useful information to predict the transferability, e.g. domain features and student’s knowledge)</a:t>
            </a:r>
            <a:endParaRPr/>
          </a:p>
          <a:p>
            <a:pPr marL="0" lvl="0" indent="0" algn="l" rtl="0">
              <a:spcBef>
                <a:spcPts val="0"/>
              </a:spcBef>
              <a:spcAft>
                <a:spcPts val="0"/>
              </a:spcAft>
              <a:buNone/>
            </a:pPr>
            <a:r>
              <a:rPr lang="en"/>
              <a:t>Training task w</a:t>
            </a:r>
            <a:endParaRPr/>
          </a:p>
          <a:p>
            <a:pPr marL="0" lvl="0" indent="0" algn="l" rtl="0">
              <a:spcBef>
                <a:spcPts val="0"/>
              </a:spcBef>
              <a:spcAft>
                <a:spcPts val="0"/>
              </a:spcAft>
              <a:buNone/>
            </a:pPr>
            <a:r>
              <a:rPr lang="en"/>
              <a:t>Validation task w prime</a:t>
            </a:r>
            <a:endParaRPr/>
          </a:p>
          <a:p>
            <a:pPr marL="0" lvl="0" indent="0" algn="l" rtl="0">
              <a:spcBef>
                <a:spcPts val="0"/>
              </a:spcBef>
              <a:spcAft>
                <a:spcPts val="0"/>
              </a:spcAft>
              <a:buNone/>
            </a:pPr>
            <a:r>
              <a:rPr lang="en"/>
              <a:t>To predict the transferability or learning progress the agent makes on the validation task w prime by training on task w.</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practical, a full information of the state is not accessible, instead, we use a context of history training tasks and losses to estimate the learning progress.</a:t>
            </a:r>
            <a:endParaRPr/>
          </a:p>
          <a:p>
            <a:pPr marL="0" lvl="0" indent="0" algn="l" rtl="0">
              <a:spcBef>
                <a:spcPts val="0"/>
              </a:spcBef>
              <a:spcAft>
                <a:spcPts val="0"/>
              </a:spcAft>
              <a:buNone/>
            </a:pPr>
            <a:r>
              <a:rPr lang="en"/>
              <a:t>A full diagram of learning dynamics model can be seen as below.</a:t>
            </a:r>
            <a:endParaRPr/>
          </a:p>
        </p:txBody>
      </p:sp>
      <p:sp>
        <p:nvSpPr>
          <p:cNvPr id="266" name="Google Shape;266;g1e65610c58c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65610c58c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e65610c58c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More specifically, a learning dynamics model takes inputs of</a:t>
            </a:r>
            <a:endParaRPr/>
          </a:p>
          <a:p>
            <a:pPr marL="0" lvl="0" indent="0" algn="l" rtl="0">
              <a:spcBef>
                <a:spcPts val="0"/>
              </a:spcBef>
              <a:spcAft>
                <a:spcPts val="0"/>
              </a:spcAft>
              <a:buNone/>
            </a:pPr>
            <a:r>
              <a:rPr lang="en"/>
              <a:t>state (a state can be any useful information to predict the transferability, e.g. domain features and student’s knowledge)</a:t>
            </a:r>
            <a:endParaRPr/>
          </a:p>
          <a:p>
            <a:pPr marL="0" lvl="0" indent="0" algn="l" rtl="0">
              <a:spcBef>
                <a:spcPts val="0"/>
              </a:spcBef>
              <a:spcAft>
                <a:spcPts val="0"/>
              </a:spcAft>
              <a:buNone/>
            </a:pPr>
            <a:r>
              <a:rPr lang="en"/>
              <a:t>Training task w</a:t>
            </a:r>
            <a:endParaRPr/>
          </a:p>
          <a:p>
            <a:pPr marL="0" lvl="0" indent="0" algn="l" rtl="0">
              <a:spcBef>
                <a:spcPts val="0"/>
              </a:spcBef>
              <a:spcAft>
                <a:spcPts val="0"/>
              </a:spcAft>
              <a:buNone/>
            </a:pPr>
            <a:r>
              <a:rPr lang="en"/>
              <a:t>Validation task w prime</a:t>
            </a:r>
            <a:endParaRPr/>
          </a:p>
          <a:p>
            <a:pPr marL="0" lvl="0" indent="0" algn="l" rtl="0">
              <a:spcBef>
                <a:spcPts val="0"/>
              </a:spcBef>
              <a:spcAft>
                <a:spcPts val="0"/>
              </a:spcAft>
              <a:buNone/>
            </a:pPr>
            <a:r>
              <a:rPr lang="en"/>
              <a:t>To predict the transferability or learning progress the agent makes on the validation task w prime by training on task w.</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practical, a full information of the state is not accessible, instead, we use a context of history training tasks and losses to estimate the learning progress.</a:t>
            </a:r>
            <a:endParaRPr/>
          </a:p>
          <a:p>
            <a:pPr marL="0" lvl="0" indent="0" algn="l" rtl="0">
              <a:spcBef>
                <a:spcPts val="0"/>
              </a:spcBef>
              <a:spcAft>
                <a:spcPts val="0"/>
              </a:spcAft>
              <a:buNone/>
            </a:pPr>
            <a:r>
              <a:rPr lang="en"/>
              <a:t>A full diagram of learning dynamics model can be seen as below.</a:t>
            </a:r>
            <a:endParaRPr/>
          </a:p>
        </p:txBody>
      </p:sp>
      <p:sp>
        <p:nvSpPr>
          <p:cNvPr id="266" name="Google Shape;266;g1e65610c58c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14867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65610c58c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e65610c58c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More specifically, a learning dynamics model takes inputs of</a:t>
            </a:r>
            <a:endParaRPr/>
          </a:p>
          <a:p>
            <a:pPr marL="0" lvl="0" indent="0" algn="l" rtl="0">
              <a:spcBef>
                <a:spcPts val="0"/>
              </a:spcBef>
              <a:spcAft>
                <a:spcPts val="0"/>
              </a:spcAft>
              <a:buNone/>
            </a:pPr>
            <a:r>
              <a:rPr lang="en"/>
              <a:t>state (a state can be any useful information to predict the transferability, e.g. domain features and student’s knowledge)</a:t>
            </a:r>
            <a:endParaRPr/>
          </a:p>
          <a:p>
            <a:pPr marL="0" lvl="0" indent="0" algn="l" rtl="0">
              <a:spcBef>
                <a:spcPts val="0"/>
              </a:spcBef>
              <a:spcAft>
                <a:spcPts val="0"/>
              </a:spcAft>
              <a:buNone/>
            </a:pPr>
            <a:r>
              <a:rPr lang="en"/>
              <a:t>Training task w</a:t>
            </a:r>
            <a:endParaRPr/>
          </a:p>
          <a:p>
            <a:pPr marL="0" lvl="0" indent="0" algn="l" rtl="0">
              <a:spcBef>
                <a:spcPts val="0"/>
              </a:spcBef>
              <a:spcAft>
                <a:spcPts val="0"/>
              </a:spcAft>
              <a:buNone/>
            </a:pPr>
            <a:r>
              <a:rPr lang="en"/>
              <a:t>Validation task w prime</a:t>
            </a:r>
            <a:endParaRPr/>
          </a:p>
          <a:p>
            <a:pPr marL="0" lvl="0" indent="0" algn="l" rtl="0">
              <a:spcBef>
                <a:spcPts val="0"/>
              </a:spcBef>
              <a:spcAft>
                <a:spcPts val="0"/>
              </a:spcAft>
              <a:buNone/>
            </a:pPr>
            <a:r>
              <a:rPr lang="en"/>
              <a:t>To predict the transferability or learning progress the agent makes on the validation task w prime by training on task w.</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practical, a full information of the state is not accessible, instead, we use a context of history training tasks and losses to estimate the learning progress.</a:t>
            </a:r>
            <a:endParaRPr/>
          </a:p>
          <a:p>
            <a:pPr marL="0" lvl="0" indent="0" algn="l" rtl="0">
              <a:spcBef>
                <a:spcPts val="0"/>
              </a:spcBef>
              <a:spcAft>
                <a:spcPts val="0"/>
              </a:spcAft>
              <a:buNone/>
            </a:pPr>
            <a:r>
              <a:rPr lang="en"/>
              <a:t>A full diagram of learning dynamics model can be seen as below.</a:t>
            </a:r>
            <a:endParaRPr/>
          </a:p>
        </p:txBody>
      </p:sp>
      <p:sp>
        <p:nvSpPr>
          <p:cNvPr id="266" name="Google Shape;266;g1e65610c58c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14200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65610c58c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e65610c58c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More specifically, a learning dynamics model takes inputs of</a:t>
            </a:r>
            <a:endParaRPr/>
          </a:p>
          <a:p>
            <a:pPr marL="0" lvl="0" indent="0" algn="l" rtl="0">
              <a:spcBef>
                <a:spcPts val="0"/>
              </a:spcBef>
              <a:spcAft>
                <a:spcPts val="0"/>
              </a:spcAft>
              <a:buNone/>
            </a:pPr>
            <a:r>
              <a:rPr lang="en"/>
              <a:t>state (a state can be any useful information to predict the transferability, e.g. domain features and student’s knowledge)</a:t>
            </a:r>
            <a:endParaRPr/>
          </a:p>
          <a:p>
            <a:pPr marL="0" lvl="0" indent="0" algn="l" rtl="0">
              <a:spcBef>
                <a:spcPts val="0"/>
              </a:spcBef>
              <a:spcAft>
                <a:spcPts val="0"/>
              </a:spcAft>
              <a:buNone/>
            </a:pPr>
            <a:r>
              <a:rPr lang="en"/>
              <a:t>Training task w</a:t>
            </a:r>
            <a:endParaRPr/>
          </a:p>
          <a:p>
            <a:pPr marL="0" lvl="0" indent="0" algn="l" rtl="0">
              <a:spcBef>
                <a:spcPts val="0"/>
              </a:spcBef>
              <a:spcAft>
                <a:spcPts val="0"/>
              </a:spcAft>
              <a:buNone/>
            </a:pPr>
            <a:r>
              <a:rPr lang="en"/>
              <a:t>Validation task w prime</a:t>
            </a:r>
            <a:endParaRPr/>
          </a:p>
          <a:p>
            <a:pPr marL="0" lvl="0" indent="0" algn="l" rtl="0">
              <a:spcBef>
                <a:spcPts val="0"/>
              </a:spcBef>
              <a:spcAft>
                <a:spcPts val="0"/>
              </a:spcAft>
              <a:buNone/>
            </a:pPr>
            <a:r>
              <a:rPr lang="en"/>
              <a:t>To predict the transferability or learning progress the agent makes on the validation task w prime by training on task w.</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practical, a full information of the state is not accessible, instead, we use a context of history training tasks and losses to estimate the learning progress.</a:t>
            </a:r>
            <a:endParaRPr/>
          </a:p>
          <a:p>
            <a:pPr marL="0" lvl="0" indent="0" algn="l" rtl="0">
              <a:spcBef>
                <a:spcPts val="0"/>
              </a:spcBef>
              <a:spcAft>
                <a:spcPts val="0"/>
              </a:spcAft>
              <a:buNone/>
            </a:pPr>
            <a:r>
              <a:rPr lang="en"/>
              <a:t>A full diagram of learning dynamics model can be seen as below.</a:t>
            </a:r>
            <a:endParaRPr/>
          </a:p>
        </p:txBody>
      </p:sp>
      <p:sp>
        <p:nvSpPr>
          <p:cNvPr id="266" name="Google Shape;266;g1e65610c58c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52810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76f147869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76f147869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af68d0b2a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13af68d0b2a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 curriculum learning problem is to learn a sequence of source tasks that can either</a:t>
            </a:r>
            <a:endParaRPr/>
          </a:p>
          <a:p>
            <a:pPr marL="0" lvl="0" indent="0" algn="l" rtl="0">
              <a:spcBef>
                <a:spcPts val="0"/>
              </a:spcBef>
              <a:spcAft>
                <a:spcPts val="0"/>
              </a:spcAft>
              <a:buNone/>
            </a:pPr>
            <a:r>
              <a:rPr lang="en"/>
              <a:t>Learn a target task more efficiently</a:t>
            </a:r>
            <a:endParaRPr/>
          </a:p>
          <a:p>
            <a:pPr marL="0" lvl="0" indent="0" algn="l" rtl="0">
              <a:spcBef>
                <a:spcPts val="0"/>
              </a:spcBef>
              <a:spcAft>
                <a:spcPts val="0"/>
              </a:spcAft>
              <a:buNone/>
            </a:pPr>
            <a:r>
              <a:rPr lang="en"/>
              <a:t>Or learning a target task that cannot be learned directly.</a:t>
            </a:r>
            <a:endParaRPr/>
          </a:p>
          <a:p>
            <a:pPr marL="0" lvl="0" indent="0" algn="l" rtl="0">
              <a:spcBef>
                <a:spcPts val="0"/>
              </a:spcBef>
              <a:spcAft>
                <a:spcPts val="0"/>
              </a:spcAft>
              <a:buNone/>
            </a:pPr>
            <a:r>
              <a:rPr lang="en"/>
              <a:t>For example here, to train an agent to play chess game, the learning can benefit from learning the chess board with simpler configuration then gradually extend to the full configuration.</a:t>
            </a:r>
            <a:endParaRPr/>
          </a:p>
        </p:txBody>
      </p:sp>
      <p:sp>
        <p:nvSpPr>
          <p:cNvPr id="67" name="Google Shape;67;g13af68d0b2a_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76f147869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76f147869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76f1478691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76f147869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af68d0b2a_4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3af68d0b2a_4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65610c58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1e65610c58c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 curriculum learning problem is to learn a sequence of source tasks that can either</a:t>
            </a:r>
            <a:endParaRPr/>
          </a:p>
          <a:p>
            <a:pPr marL="0" lvl="0" indent="0" algn="l" rtl="0">
              <a:spcBef>
                <a:spcPts val="0"/>
              </a:spcBef>
              <a:spcAft>
                <a:spcPts val="0"/>
              </a:spcAft>
              <a:buNone/>
            </a:pPr>
            <a:r>
              <a:rPr lang="en"/>
              <a:t>Learn a target task more efficiently</a:t>
            </a:r>
            <a:endParaRPr/>
          </a:p>
          <a:p>
            <a:pPr marL="0" lvl="0" indent="0" algn="l" rtl="0">
              <a:spcBef>
                <a:spcPts val="0"/>
              </a:spcBef>
              <a:spcAft>
                <a:spcPts val="0"/>
              </a:spcAft>
              <a:buNone/>
            </a:pPr>
            <a:r>
              <a:rPr lang="en"/>
              <a:t>Or learning a target task that cannot be learned directly.</a:t>
            </a:r>
            <a:endParaRPr/>
          </a:p>
          <a:p>
            <a:pPr marL="0" lvl="0" indent="0" algn="l" rtl="0">
              <a:spcBef>
                <a:spcPts val="0"/>
              </a:spcBef>
              <a:spcAft>
                <a:spcPts val="0"/>
              </a:spcAft>
              <a:buNone/>
            </a:pPr>
            <a:r>
              <a:rPr lang="en"/>
              <a:t>For example here, to train an agent to play chess game, the learning can benefit from learning the chess board with simpler configuration then gradually extend to the full configuration.</a:t>
            </a:r>
            <a:endParaRPr/>
          </a:p>
        </p:txBody>
      </p:sp>
      <p:sp>
        <p:nvSpPr>
          <p:cNvPr id="76" name="Google Shape;76;g1e65610c58c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af68d0b2a_4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13af68d0b2a_4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Sometimes, different students may benefit from similar curriculum. For example here, train bipedal walkers to pass through stumps with different height and spacings. Different embodiments can both benefit from training on small height and larger spacings first.</a:t>
            </a:r>
            <a:endParaRPr/>
          </a:p>
          <a:p>
            <a:pPr marL="0" lvl="0" indent="0" algn="l" rtl="0">
              <a:spcBef>
                <a:spcPts val="0"/>
              </a:spcBef>
              <a:spcAft>
                <a:spcPts val="0"/>
              </a:spcAft>
              <a:buNone/>
            </a:pPr>
            <a:endParaRPr/>
          </a:p>
          <a:p>
            <a:pPr marL="0" lvl="0" indent="0" algn="l" rtl="0">
              <a:spcBef>
                <a:spcPts val="0"/>
              </a:spcBef>
              <a:spcAft>
                <a:spcPts val="0"/>
              </a:spcAft>
              <a:buNone/>
            </a:pPr>
            <a:r>
              <a:rPr lang="en"/>
              <a:t>One nature questions is: </a:t>
            </a:r>
            <a:r>
              <a:rPr lang="en" sz="1400">
                <a:solidFill>
                  <a:schemeClr val="dk1"/>
                </a:solidFill>
                <a:latin typeface="Calibri"/>
                <a:ea typeface="Calibri"/>
                <a:cs typeface="Calibri"/>
                <a:sym typeface="Calibri"/>
              </a:rPr>
              <a:t>Can the </a:t>
            </a:r>
            <a:r>
              <a:rPr lang="en" sz="1400" b="1" i="1">
                <a:solidFill>
                  <a:schemeClr val="dk1"/>
                </a:solidFill>
                <a:latin typeface="Calibri"/>
                <a:ea typeface="Calibri"/>
                <a:cs typeface="Calibri"/>
                <a:sym typeface="Calibri"/>
              </a:rPr>
              <a:t>teacher</a:t>
            </a:r>
            <a:r>
              <a:rPr lang="en" sz="1400">
                <a:solidFill>
                  <a:schemeClr val="dk1"/>
                </a:solidFill>
                <a:latin typeface="Calibri"/>
                <a:ea typeface="Calibri"/>
                <a:cs typeface="Calibri"/>
                <a:sym typeface="Calibri"/>
              </a:rPr>
              <a:t> be meta-learned to generate curriculum for novel </a:t>
            </a:r>
            <a:r>
              <a:rPr lang="en" sz="1400" b="1" i="1">
                <a:solidFill>
                  <a:schemeClr val="dk1"/>
                </a:solidFill>
                <a:latin typeface="Calibri"/>
                <a:ea typeface="Calibri"/>
                <a:cs typeface="Calibri"/>
                <a:sym typeface="Calibri"/>
              </a:rPr>
              <a:t>students</a:t>
            </a:r>
            <a:r>
              <a:rPr lang="en" sz="1400">
                <a:solidFill>
                  <a:schemeClr val="dk1"/>
                </a:solidFill>
                <a:latin typeface="Calibri"/>
                <a:ea typeface="Calibri"/>
                <a:cs typeface="Calibri"/>
                <a:sym typeface="Calibri"/>
              </a:rPr>
              <a:t> in the future?</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 sz="1400">
                <a:solidFill>
                  <a:schemeClr val="dk1"/>
                </a:solidFill>
                <a:latin typeface="Calibri"/>
                <a:ea typeface="Calibri"/>
                <a:cs typeface="Calibri"/>
                <a:sym typeface="Calibri"/>
              </a:rPr>
              <a:t>We propose a meta curriculum learning method that meta learns a </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 sz="1400">
                <a:solidFill>
                  <a:schemeClr val="dk1"/>
                </a:solidFill>
                <a:latin typeface="Calibri"/>
                <a:ea typeface="Calibri"/>
                <a:cs typeface="Calibri"/>
                <a:sym typeface="Calibri"/>
              </a:rPr>
              <a:t>Learning dynamics model to predicts the transferability from any given task A to task B</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86" name="Google Shape;86;g13af68d0b2a_4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76f147869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176f1478691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Sometimes, different students may benefit from similar curriculum. For example here, train bipedal walkers to pass through stumps with different height and spacings. Different embodiments can both benefit from training on small height and larger spacings first.</a:t>
            </a:r>
            <a:endParaRPr/>
          </a:p>
          <a:p>
            <a:pPr marL="0" lvl="0" indent="0" algn="l" rtl="0">
              <a:spcBef>
                <a:spcPts val="0"/>
              </a:spcBef>
              <a:spcAft>
                <a:spcPts val="0"/>
              </a:spcAft>
              <a:buNone/>
            </a:pPr>
            <a:endParaRPr/>
          </a:p>
          <a:p>
            <a:pPr marL="0" lvl="0" indent="0" algn="l" rtl="0">
              <a:spcBef>
                <a:spcPts val="0"/>
              </a:spcBef>
              <a:spcAft>
                <a:spcPts val="0"/>
              </a:spcAft>
              <a:buNone/>
            </a:pPr>
            <a:r>
              <a:rPr lang="en"/>
              <a:t>One nature questions is: </a:t>
            </a:r>
            <a:r>
              <a:rPr lang="en" sz="1400">
                <a:solidFill>
                  <a:schemeClr val="dk1"/>
                </a:solidFill>
                <a:latin typeface="Calibri"/>
                <a:ea typeface="Calibri"/>
                <a:cs typeface="Calibri"/>
                <a:sym typeface="Calibri"/>
              </a:rPr>
              <a:t>Can the </a:t>
            </a:r>
            <a:r>
              <a:rPr lang="en" sz="1400" b="1" i="1">
                <a:solidFill>
                  <a:schemeClr val="dk1"/>
                </a:solidFill>
                <a:latin typeface="Calibri"/>
                <a:ea typeface="Calibri"/>
                <a:cs typeface="Calibri"/>
                <a:sym typeface="Calibri"/>
              </a:rPr>
              <a:t>teacher</a:t>
            </a:r>
            <a:r>
              <a:rPr lang="en" sz="1400">
                <a:solidFill>
                  <a:schemeClr val="dk1"/>
                </a:solidFill>
                <a:latin typeface="Calibri"/>
                <a:ea typeface="Calibri"/>
                <a:cs typeface="Calibri"/>
                <a:sym typeface="Calibri"/>
              </a:rPr>
              <a:t> be meta-learned to generate curriculum for novel </a:t>
            </a:r>
            <a:r>
              <a:rPr lang="en" sz="1400" b="1" i="1">
                <a:solidFill>
                  <a:schemeClr val="dk1"/>
                </a:solidFill>
                <a:latin typeface="Calibri"/>
                <a:ea typeface="Calibri"/>
                <a:cs typeface="Calibri"/>
                <a:sym typeface="Calibri"/>
              </a:rPr>
              <a:t>students</a:t>
            </a:r>
            <a:r>
              <a:rPr lang="en" sz="1400">
                <a:solidFill>
                  <a:schemeClr val="dk1"/>
                </a:solidFill>
                <a:latin typeface="Calibri"/>
                <a:ea typeface="Calibri"/>
                <a:cs typeface="Calibri"/>
                <a:sym typeface="Calibri"/>
              </a:rPr>
              <a:t> in the future?</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 sz="1400">
                <a:solidFill>
                  <a:schemeClr val="dk1"/>
                </a:solidFill>
                <a:latin typeface="Calibri"/>
                <a:ea typeface="Calibri"/>
                <a:cs typeface="Calibri"/>
                <a:sym typeface="Calibri"/>
              </a:rPr>
              <a:t>We propose a meta curriculum learning method that meta learns a </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 sz="1400">
                <a:solidFill>
                  <a:schemeClr val="dk1"/>
                </a:solidFill>
                <a:latin typeface="Calibri"/>
                <a:ea typeface="Calibri"/>
                <a:cs typeface="Calibri"/>
                <a:sym typeface="Calibri"/>
              </a:rPr>
              <a:t>Learning dynamics model to predicts the transferability from any given task A to task B</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6" name="Google Shape;96;g176f1478691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96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164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65610c5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65610c5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18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777478"/>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3F3F3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457200" y="1771650"/>
            <a:ext cx="8229600" cy="2914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rgbClr val="3F3F3F"/>
              </a:buClr>
              <a:buSzPts val="1800"/>
              <a:buChar char="•"/>
              <a:defRPr/>
            </a:lvl1pPr>
            <a:lvl2pPr marL="914400" lvl="1" indent="-342900" algn="l" rtl="0">
              <a:lnSpc>
                <a:spcPct val="100000"/>
              </a:lnSpc>
              <a:spcBef>
                <a:spcPts val="360"/>
              </a:spcBef>
              <a:spcAft>
                <a:spcPts val="0"/>
              </a:spcAft>
              <a:buClr>
                <a:srgbClr val="3F3F3F"/>
              </a:buClr>
              <a:buSzPts val="1800"/>
              <a:buChar char="–"/>
              <a:defRPr/>
            </a:lvl2pPr>
            <a:lvl3pPr marL="1371600" lvl="2" indent="-342900" algn="l" rtl="0">
              <a:lnSpc>
                <a:spcPct val="100000"/>
              </a:lnSpc>
              <a:spcBef>
                <a:spcPts val="360"/>
              </a:spcBef>
              <a:spcAft>
                <a:spcPts val="0"/>
              </a:spcAft>
              <a:buClr>
                <a:srgbClr val="3F3F3F"/>
              </a:buClr>
              <a:buSzPts val="1800"/>
              <a:buChar char="•"/>
              <a:defRPr/>
            </a:lvl3pPr>
            <a:lvl4pPr marL="1828800" lvl="3" indent="-342900" algn="l" rtl="0">
              <a:lnSpc>
                <a:spcPct val="100000"/>
              </a:lnSpc>
              <a:spcBef>
                <a:spcPts val="360"/>
              </a:spcBef>
              <a:spcAft>
                <a:spcPts val="0"/>
              </a:spcAft>
              <a:buClr>
                <a:srgbClr val="3F3F3F"/>
              </a:buClr>
              <a:buSzPts val="1800"/>
              <a:buChar char="–"/>
              <a:defRPr/>
            </a:lvl4pPr>
            <a:lvl5pPr marL="2286000" lvl="4" indent="-342900" algn="l" rtl="0">
              <a:lnSpc>
                <a:spcPct val="100000"/>
              </a:lnSpc>
              <a:spcBef>
                <a:spcPts val="360"/>
              </a:spcBef>
              <a:spcAft>
                <a:spcPts val="0"/>
              </a:spcAft>
              <a:buClr>
                <a:srgbClr val="3F3F3F"/>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p:nvPr/>
        </p:nvSpPr>
        <p:spPr>
          <a:xfrm>
            <a:off x="3794850" y="4823225"/>
            <a:ext cx="1554300" cy="3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CC6600"/>
                </a:solidFill>
                <a:latin typeface="Rubik Medium"/>
                <a:ea typeface="Rubik Medium"/>
                <a:cs typeface="Rubik Medium"/>
                <a:sym typeface="Rubik Medium"/>
              </a:rPr>
              <a:t>Zifan Xu et. al.    UT Austin</a:t>
            </a:r>
            <a:endParaRPr sz="850">
              <a:solidFill>
                <a:srgbClr val="CC6600"/>
              </a:solidFill>
              <a:latin typeface="Rubik Medium"/>
              <a:ea typeface="Rubik Medium"/>
              <a:cs typeface="Rubik Medium"/>
              <a:sym typeface="Rubik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svg"/><Relationship Id="rId2" Type="http://schemas.openxmlformats.org/officeDocument/2006/relationships/notesSlide" Target="../notesSlides/notesSlide10.xml"/><Relationship Id="rId16" Type="http://schemas.openxmlformats.org/officeDocument/2006/relationships/image" Target="../media/image16.svg"/><Relationship Id="rId1" Type="http://schemas.openxmlformats.org/officeDocument/2006/relationships/slideLayout" Target="../slideLayouts/slideLayout12.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13.png"/><Relationship Id="rId1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6.svg"/><Relationship Id="rId9" Type="http://schemas.openxmlformats.org/officeDocument/2006/relationships/image" Target="../media/image17.png"/><Relationship Id="rId1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png"/><Relationship Id="rId4" Type="http://schemas.openxmlformats.org/officeDocument/2006/relationships/image" Target="../media/image28.sv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8.png"/><Relationship Id="rId11" Type="http://schemas.openxmlformats.org/officeDocument/2006/relationships/image" Target="../media/image2.png"/><Relationship Id="rId5" Type="http://schemas.openxmlformats.org/officeDocument/2006/relationships/image" Target="../media/image47.jpg"/><Relationship Id="rId10" Type="http://schemas.openxmlformats.org/officeDocument/2006/relationships/image" Target="../media/image1.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sv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chemeClr val="dk2"/>
                </a:solidFill>
                <a:latin typeface="Arial"/>
                <a:ea typeface="Arial"/>
                <a:cs typeface="Arial"/>
                <a:sym typeface="Arial"/>
              </a:rPr>
              <a:t>1</a:t>
            </a:fld>
            <a:endParaRPr sz="1000">
              <a:solidFill>
                <a:schemeClr val="dk2"/>
              </a:solidFill>
              <a:latin typeface="Arial"/>
              <a:ea typeface="Arial"/>
              <a:cs typeface="Arial"/>
              <a:sym typeface="Arial"/>
            </a:endParaRPr>
          </a:p>
        </p:txBody>
      </p:sp>
      <p:pic>
        <p:nvPicPr>
          <p:cNvPr id="60" name="Google Shape;60;p14"/>
          <p:cNvPicPr preferRelativeResize="0"/>
          <p:nvPr/>
        </p:nvPicPr>
        <p:blipFill>
          <a:blip r:embed="rId3">
            <a:alphaModFix/>
          </a:blip>
          <a:stretch>
            <a:fillRect/>
          </a:stretch>
        </p:blipFill>
        <p:spPr>
          <a:xfrm>
            <a:off x="7676111" y="50725"/>
            <a:ext cx="1382625" cy="597875"/>
          </a:xfrm>
          <a:prstGeom prst="rect">
            <a:avLst/>
          </a:prstGeom>
          <a:noFill/>
          <a:ln>
            <a:noFill/>
          </a:ln>
        </p:spPr>
      </p:pic>
      <p:sp>
        <p:nvSpPr>
          <p:cNvPr id="61" name="Google Shape;61;p14"/>
          <p:cNvSpPr txBox="1"/>
          <p:nvPr/>
        </p:nvSpPr>
        <p:spPr>
          <a:xfrm>
            <a:off x="715950" y="2708225"/>
            <a:ext cx="7712100" cy="11985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b="1" dirty="0" err="1">
                <a:solidFill>
                  <a:srgbClr val="595959"/>
                </a:solidFill>
                <a:latin typeface="Helvetica Neue"/>
                <a:ea typeface="Helvetica Neue"/>
                <a:cs typeface="Helvetica Neue"/>
                <a:sym typeface="Helvetica Neue"/>
              </a:rPr>
              <a:t>Zifan</a:t>
            </a:r>
            <a:r>
              <a:rPr lang="en" b="1" dirty="0">
                <a:solidFill>
                  <a:srgbClr val="595959"/>
                </a:solidFill>
                <a:latin typeface="Helvetica Neue"/>
                <a:ea typeface="Helvetica Neue"/>
                <a:cs typeface="Helvetica Neue"/>
                <a:sym typeface="Helvetica Neue"/>
              </a:rPr>
              <a:t> Xu</a:t>
            </a:r>
            <a:r>
              <a:rPr lang="en" dirty="0">
                <a:solidFill>
                  <a:srgbClr val="595959"/>
                </a:solidFill>
                <a:latin typeface="Helvetica Neue"/>
                <a:ea typeface="Helvetica Neue"/>
                <a:cs typeface="Helvetica Neue"/>
                <a:sym typeface="Helvetica Neue"/>
              </a:rPr>
              <a:t>, </a:t>
            </a:r>
            <a:r>
              <a:rPr lang="en" dirty="0" err="1">
                <a:solidFill>
                  <a:srgbClr val="595959"/>
                </a:solidFill>
                <a:latin typeface="Helvetica Neue"/>
                <a:ea typeface="Helvetica Neue"/>
                <a:cs typeface="Helvetica Neue"/>
                <a:sym typeface="Helvetica Neue"/>
              </a:rPr>
              <a:t>Yulin</a:t>
            </a:r>
            <a:r>
              <a:rPr lang="en" dirty="0">
                <a:solidFill>
                  <a:srgbClr val="595959"/>
                </a:solidFill>
                <a:latin typeface="Helvetica Neue"/>
                <a:ea typeface="Helvetica Neue"/>
                <a:cs typeface="Helvetica Neue"/>
                <a:sym typeface="Helvetica Neue"/>
              </a:rPr>
              <a:t> Zhang, </a:t>
            </a:r>
            <a:r>
              <a:rPr lang="en" dirty="0" err="1">
                <a:solidFill>
                  <a:srgbClr val="595959"/>
                </a:solidFill>
                <a:latin typeface="Helvetica Neue"/>
                <a:ea typeface="Helvetica Neue"/>
                <a:cs typeface="Helvetica Neue"/>
                <a:sym typeface="Helvetica Neue"/>
              </a:rPr>
              <a:t>Shahaf</a:t>
            </a:r>
            <a:r>
              <a:rPr lang="en" dirty="0">
                <a:solidFill>
                  <a:srgbClr val="595959"/>
                </a:solidFill>
                <a:latin typeface="Helvetica Neue"/>
                <a:ea typeface="Helvetica Neue"/>
                <a:cs typeface="Helvetica Neue"/>
                <a:sym typeface="Helvetica Neue"/>
              </a:rPr>
              <a:t> S. </a:t>
            </a:r>
            <a:r>
              <a:rPr lang="en" dirty="0" err="1">
                <a:solidFill>
                  <a:srgbClr val="595959"/>
                </a:solidFill>
                <a:latin typeface="Helvetica Neue"/>
                <a:ea typeface="Helvetica Neue"/>
                <a:cs typeface="Helvetica Neue"/>
                <a:sym typeface="Helvetica Neue"/>
              </a:rPr>
              <a:t>Shperberg</a:t>
            </a:r>
            <a:r>
              <a:rPr lang="en" dirty="0">
                <a:solidFill>
                  <a:srgbClr val="595959"/>
                </a:solidFill>
                <a:latin typeface="Helvetica Neue"/>
                <a:ea typeface="Helvetica Neue"/>
                <a:cs typeface="Helvetica Neue"/>
                <a:sym typeface="Helvetica Neue"/>
              </a:rPr>
              <a:t>, </a:t>
            </a:r>
            <a:endParaRPr dirty="0">
              <a:solidFill>
                <a:srgbClr val="595959"/>
              </a:solidFill>
              <a:latin typeface="Helvetica Neue"/>
              <a:ea typeface="Helvetica Neue"/>
              <a:cs typeface="Helvetica Neue"/>
              <a:sym typeface="Helvetica Neue"/>
            </a:endParaRPr>
          </a:p>
          <a:p>
            <a:pPr marL="0" lvl="0" indent="0" algn="ctr" rtl="0">
              <a:spcBef>
                <a:spcPts val="1000"/>
              </a:spcBef>
              <a:spcAft>
                <a:spcPts val="0"/>
              </a:spcAft>
              <a:buNone/>
            </a:pPr>
            <a:r>
              <a:rPr lang="en" dirty="0" err="1">
                <a:solidFill>
                  <a:srgbClr val="595959"/>
                </a:solidFill>
                <a:latin typeface="Helvetica Neue"/>
                <a:ea typeface="Helvetica Neue"/>
                <a:cs typeface="Helvetica Neue"/>
                <a:sym typeface="Helvetica Neue"/>
              </a:rPr>
              <a:t>Reuth</a:t>
            </a:r>
            <a:r>
              <a:rPr lang="en" dirty="0">
                <a:solidFill>
                  <a:srgbClr val="595959"/>
                </a:solidFill>
                <a:latin typeface="Helvetica Neue"/>
                <a:ea typeface="Helvetica Neue"/>
                <a:cs typeface="Helvetica Neue"/>
                <a:sym typeface="Helvetica Neue"/>
              </a:rPr>
              <a:t> Mirsky, </a:t>
            </a:r>
            <a:r>
              <a:rPr lang="en" dirty="0" err="1">
                <a:solidFill>
                  <a:srgbClr val="595959"/>
                </a:solidFill>
                <a:latin typeface="Helvetica Neue"/>
                <a:ea typeface="Helvetica Neue"/>
                <a:cs typeface="Helvetica Neue"/>
                <a:sym typeface="Helvetica Neue"/>
              </a:rPr>
              <a:t>Yuqian</a:t>
            </a:r>
            <a:r>
              <a:rPr lang="en" dirty="0">
                <a:solidFill>
                  <a:srgbClr val="595959"/>
                </a:solidFill>
                <a:latin typeface="Helvetica Neue"/>
                <a:ea typeface="Helvetica Neue"/>
                <a:cs typeface="Helvetica Neue"/>
                <a:sym typeface="Helvetica Neue"/>
              </a:rPr>
              <a:t> Jiang, Bo Liu, Peter Stone</a:t>
            </a:r>
            <a:endParaRPr sz="2600" dirty="0">
              <a:solidFill>
                <a:srgbClr val="595959"/>
              </a:solidFill>
              <a:latin typeface="Helvetica Neue"/>
              <a:ea typeface="Helvetica Neue"/>
              <a:cs typeface="Helvetica Neue"/>
              <a:sym typeface="Helvetica Neue"/>
            </a:endParaRPr>
          </a:p>
        </p:txBody>
      </p:sp>
      <p:pic>
        <p:nvPicPr>
          <p:cNvPr id="62" name="Google Shape;62;p14"/>
          <p:cNvPicPr preferRelativeResize="0"/>
          <p:nvPr/>
        </p:nvPicPr>
        <p:blipFill>
          <a:blip r:embed="rId4">
            <a:alphaModFix/>
          </a:blip>
          <a:stretch>
            <a:fillRect/>
          </a:stretch>
        </p:blipFill>
        <p:spPr>
          <a:xfrm>
            <a:off x="101288" y="92925"/>
            <a:ext cx="3578772" cy="555675"/>
          </a:xfrm>
          <a:prstGeom prst="rect">
            <a:avLst/>
          </a:prstGeom>
          <a:noFill/>
          <a:ln>
            <a:noFill/>
          </a:ln>
        </p:spPr>
      </p:pic>
      <p:sp>
        <p:nvSpPr>
          <p:cNvPr id="63" name="Google Shape;63;p14"/>
          <p:cNvSpPr txBox="1"/>
          <p:nvPr/>
        </p:nvSpPr>
        <p:spPr>
          <a:xfrm>
            <a:off x="1334250" y="1362575"/>
            <a:ext cx="64755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a:solidFill>
                  <a:srgbClr val="CC6600"/>
                </a:solidFill>
                <a:latin typeface="Helvetica Neue"/>
                <a:ea typeface="Helvetica Neue"/>
                <a:cs typeface="Helvetica Neue"/>
                <a:sym typeface="Helvetica Neue"/>
              </a:rPr>
              <a:t>Model-based Meta Automatic</a:t>
            </a:r>
            <a:endParaRPr sz="3400">
              <a:solidFill>
                <a:srgbClr val="CC6600"/>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en" sz="3400">
                <a:solidFill>
                  <a:srgbClr val="CC6600"/>
                </a:solidFill>
                <a:latin typeface="Helvetica Neue"/>
                <a:ea typeface="Helvetica Neue"/>
                <a:cs typeface="Helvetica Neue"/>
                <a:sym typeface="Helvetica Neue"/>
              </a:rPr>
              <a:t>Curriculum Learning</a:t>
            </a:r>
            <a:endParaRPr sz="3400">
              <a:solidFill>
                <a:srgbClr val="CC6600"/>
              </a:solidFill>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7FBFE673-B659-B7F9-8160-831F9A3F7CA5}"/>
              </a:ext>
            </a:extLst>
          </p:cNvPr>
          <p:cNvSpPr txBox="1"/>
          <p:nvPr/>
        </p:nvSpPr>
        <p:spPr>
          <a:xfrm>
            <a:off x="2538249" y="4824550"/>
            <a:ext cx="4074259" cy="246221"/>
          </a:xfrm>
          <a:prstGeom prst="rect">
            <a:avLst/>
          </a:prstGeom>
          <a:noFill/>
        </p:spPr>
        <p:txBody>
          <a:bodyPr wrap="square">
            <a:spAutoFit/>
          </a:bodyPr>
          <a:lstStyle/>
          <a:p>
            <a:pPr algn="just"/>
            <a:r>
              <a:rPr lang="en-US" sz="1000" i="0" dirty="0">
                <a:solidFill>
                  <a:schemeClr val="tx1">
                    <a:lumMod val="50000"/>
                    <a:lumOff val="50000"/>
                  </a:schemeClr>
                </a:solidFill>
                <a:effectLst/>
                <a:latin typeface="Helvetica" pitchFamily="2" charset="0"/>
              </a:rPr>
              <a:t>Second Conference on Lifelong Learning Agents (</a:t>
            </a:r>
            <a:r>
              <a:rPr lang="en-US" sz="1000" i="0" dirty="0" err="1">
                <a:solidFill>
                  <a:schemeClr val="tx1">
                    <a:lumMod val="50000"/>
                    <a:lumOff val="50000"/>
                  </a:schemeClr>
                </a:solidFill>
                <a:effectLst/>
                <a:latin typeface="Helvetica" pitchFamily="2" charset="0"/>
              </a:rPr>
              <a:t>CoLLAs</a:t>
            </a:r>
            <a:r>
              <a:rPr lang="en-US" sz="1000" i="0" dirty="0">
                <a:solidFill>
                  <a:schemeClr val="tx1">
                    <a:lumMod val="50000"/>
                    <a:lumOff val="50000"/>
                  </a:schemeClr>
                </a:solidFill>
                <a:effectLst/>
                <a:latin typeface="Helvetica" pitchFamily="2" charset="0"/>
              </a:rPr>
              <a:t>)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Problem Definition</a:t>
            </a:r>
            <a:endParaRPr sz="2400">
              <a:solidFill>
                <a:srgbClr val="3F3F3F"/>
              </a:solidFill>
            </a:endParaRPr>
          </a:p>
        </p:txBody>
      </p:sp>
      <p:sp>
        <p:nvSpPr>
          <p:cNvPr id="109" name="Google Shape;109;p19"/>
          <p:cNvSpPr txBox="1"/>
          <p:nvPr/>
        </p:nvSpPr>
        <p:spPr>
          <a:xfrm>
            <a:off x="231975" y="921761"/>
            <a:ext cx="58905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Under Specified Domain:</a:t>
            </a:r>
          </a:p>
          <a:p>
            <a:pPr marL="139700" lvl="1">
              <a:buSzPts val="1400"/>
            </a:pPr>
            <a:endParaRPr lang="en" dirty="0">
              <a:latin typeface="Calibri"/>
              <a:ea typeface="Calibri"/>
              <a:cs typeface="Calibri"/>
              <a:sym typeface="Calibri"/>
            </a:endParaRPr>
          </a:p>
        </p:txBody>
      </p:sp>
      <p:sp>
        <p:nvSpPr>
          <p:cNvPr id="110" name="Google Shape;110;p19"/>
          <p:cNvSpPr txBox="1"/>
          <p:nvPr/>
        </p:nvSpPr>
        <p:spPr>
          <a:xfrm>
            <a:off x="231975" y="1573411"/>
            <a:ext cx="4185300" cy="163888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solidFill>
                  <a:schemeClr val="dk1"/>
                </a:solidFill>
                <a:latin typeface="Calibri"/>
                <a:ea typeface="Calibri"/>
                <a:cs typeface="Calibri"/>
                <a:sym typeface="Calibri"/>
              </a:rPr>
              <a:t>RL student:</a:t>
            </a:r>
            <a:endParaRPr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endParaRPr dirty="0">
              <a:latin typeface="Calibri"/>
              <a:ea typeface="Calibri"/>
              <a:cs typeface="Calibri"/>
              <a:sym typeface="Calibri"/>
            </a:endParaRPr>
          </a:p>
        </p:txBody>
      </p:sp>
      <p:sp>
        <p:nvSpPr>
          <p:cNvPr id="114" name="Google Shape;114;p19"/>
          <p:cNvSpPr txBox="1"/>
          <p:nvPr/>
        </p:nvSpPr>
        <p:spPr>
          <a:xfrm>
            <a:off x="231975" y="3215195"/>
            <a:ext cx="41853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Teacher: </a:t>
            </a:r>
            <a:endParaRPr dirty="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dirty="0">
                <a:latin typeface="Calibri"/>
                <a:ea typeface="Calibri"/>
                <a:cs typeface="Calibri"/>
                <a:sym typeface="Calibri"/>
              </a:rPr>
              <a:t> </a:t>
            </a:r>
            <a:endParaRPr dirty="0">
              <a:latin typeface="Calibri"/>
              <a:ea typeface="Calibri"/>
              <a:cs typeface="Calibri"/>
              <a:sym typeface="Calibri"/>
            </a:endParaRPr>
          </a:p>
        </p:txBody>
      </p:sp>
      <p:pic>
        <p:nvPicPr>
          <p:cNvPr id="5" name="Graphic 4">
            <a:extLst>
              <a:ext uri="{FF2B5EF4-FFF2-40B4-BE49-F238E27FC236}">
                <a16:creationId xmlns:a16="http://schemas.microsoft.com/office/drawing/2014/main" id="{193FD9C5-06E2-5FFF-1BF4-F0F8876F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25" y="1295984"/>
            <a:ext cx="3162300" cy="241300"/>
          </a:xfrm>
          <a:prstGeom prst="rect">
            <a:avLst/>
          </a:prstGeom>
        </p:spPr>
      </p:pic>
      <p:pic>
        <p:nvPicPr>
          <p:cNvPr id="13" name="Graphic 12">
            <a:extLst>
              <a:ext uri="{FF2B5EF4-FFF2-40B4-BE49-F238E27FC236}">
                <a16:creationId xmlns:a16="http://schemas.microsoft.com/office/drawing/2014/main" id="{8B0264E7-D20F-31D8-9DE4-A520663F8F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1625" y="3517406"/>
            <a:ext cx="2286000" cy="469900"/>
          </a:xfrm>
          <a:prstGeom prst="rect">
            <a:avLst/>
          </a:prstGeom>
        </p:spPr>
      </p:pic>
      <p:pic>
        <p:nvPicPr>
          <p:cNvPr id="19" name="Graphic 18">
            <a:extLst>
              <a:ext uri="{FF2B5EF4-FFF2-40B4-BE49-F238E27FC236}">
                <a16:creationId xmlns:a16="http://schemas.microsoft.com/office/drawing/2014/main" id="{1B0B7E91-0042-FA16-F4A0-E67758A1E6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250" y="1900899"/>
            <a:ext cx="2489200" cy="241300"/>
          </a:xfrm>
          <a:prstGeom prst="rect">
            <a:avLst/>
          </a:prstGeom>
        </p:spPr>
      </p:pic>
      <p:pic>
        <p:nvPicPr>
          <p:cNvPr id="21" name="Graphic 20">
            <a:extLst>
              <a:ext uri="{FF2B5EF4-FFF2-40B4-BE49-F238E27FC236}">
                <a16:creationId xmlns:a16="http://schemas.microsoft.com/office/drawing/2014/main" id="{3F70CB79-47F4-312E-D233-C70C7E9DD6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1250" y="2155711"/>
            <a:ext cx="3314700" cy="685800"/>
          </a:xfrm>
          <a:prstGeom prst="rect">
            <a:avLst/>
          </a:prstGeom>
        </p:spPr>
      </p:pic>
      <p:pic>
        <p:nvPicPr>
          <p:cNvPr id="25" name="Graphic 24">
            <a:extLst>
              <a:ext uri="{FF2B5EF4-FFF2-40B4-BE49-F238E27FC236}">
                <a16:creationId xmlns:a16="http://schemas.microsoft.com/office/drawing/2014/main" id="{30F44226-88A0-9B58-FB98-724FB6910C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1250" y="2901465"/>
            <a:ext cx="1981200" cy="241300"/>
          </a:xfrm>
          <a:prstGeom prst="rect">
            <a:avLst/>
          </a:prstGeom>
        </p:spPr>
      </p:pic>
      <p:pic>
        <p:nvPicPr>
          <p:cNvPr id="29" name="Graphic 28">
            <a:extLst>
              <a:ext uri="{FF2B5EF4-FFF2-40B4-BE49-F238E27FC236}">
                <a16:creationId xmlns:a16="http://schemas.microsoft.com/office/drawing/2014/main" id="{FD594B5D-FFFB-B0FB-E1A6-C07C6A6A482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09925" y="3472956"/>
            <a:ext cx="4102100" cy="1028700"/>
          </a:xfrm>
          <a:prstGeom prst="rect">
            <a:avLst/>
          </a:prstGeom>
        </p:spPr>
      </p:pic>
      <p:pic>
        <p:nvPicPr>
          <p:cNvPr id="31" name="Graphic 30">
            <a:extLst>
              <a:ext uri="{FF2B5EF4-FFF2-40B4-BE49-F238E27FC236}">
                <a16:creationId xmlns:a16="http://schemas.microsoft.com/office/drawing/2014/main" id="{B8F80E56-97EC-8610-A50A-426FA629B2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09925" y="1386549"/>
            <a:ext cx="3657600" cy="1028700"/>
          </a:xfrm>
          <a:prstGeom prst="rect">
            <a:avLst/>
          </a:prstGeom>
        </p:spPr>
      </p:pic>
      <p:sp>
        <p:nvSpPr>
          <p:cNvPr id="32" name="TextBox 31">
            <a:extLst>
              <a:ext uri="{FF2B5EF4-FFF2-40B4-BE49-F238E27FC236}">
                <a16:creationId xmlns:a16="http://schemas.microsoft.com/office/drawing/2014/main" id="{15A762B0-104E-A929-0595-97AF155FC716}"/>
              </a:ext>
            </a:extLst>
          </p:cNvPr>
          <p:cNvSpPr txBox="1"/>
          <p:nvPr/>
        </p:nvSpPr>
        <p:spPr>
          <a:xfrm>
            <a:off x="4572000" y="770518"/>
            <a:ext cx="3329758" cy="523220"/>
          </a:xfrm>
          <a:prstGeom prst="rect">
            <a:avLst/>
          </a:prstGeom>
          <a:noFill/>
        </p:spPr>
        <p:txBody>
          <a:bodyPr wrap="none" rtlCol="0">
            <a:spAutoFit/>
          </a:bodyPr>
          <a:lstStyle/>
          <a:p>
            <a:r>
              <a:rPr lang="en-US" dirty="0">
                <a:latin typeface="Calibri"/>
                <a:cs typeface="Calibri"/>
              </a:rPr>
              <a:t>Curriculum learning problem:</a:t>
            </a:r>
          </a:p>
          <a:p>
            <a:r>
              <a:rPr lang="en-US" dirty="0">
                <a:latin typeface="Calibri"/>
                <a:cs typeface="Calibri"/>
              </a:rPr>
              <a:t>optimizing teacher </a:t>
            </a:r>
            <a:r>
              <a:rPr lang="en-US" dirty="0" err="1">
                <a:latin typeface="Calibri"/>
                <a:cs typeface="Calibri"/>
              </a:rPr>
              <a:t>w.r.t.</a:t>
            </a:r>
            <a:r>
              <a:rPr lang="en-US" dirty="0">
                <a:latin typeface="Calibri"/>
                <a:cs typeface="Calibri"/>
              </a:rPr>
              <a:t> a </a:t>
            </a:r>
            <a:r>
              <a:rPr lang="en-US" dirty="0">
                <a:solidFill>
                  <a:srgbClr val="FF0000"/>
                </a:solidFill>
                <a:latin typeface="Calibri"/>
                <a:cs typeface="Calibri"/>
              </a:rPr>
              <a:t>fixed</a:t>
            </a:r>
            <a:r>
              <a:rPr lang="en-US" dirty="0">
                <a:latin typeface="Calibri"/>
                <a:cs typeface="Calibri"/>
              </a:rPr>
              <a:t> target task</a:t>
            </a:r>
          </a:p>
        </p:txBody>
      </p:sp>
      <p:sp>
        <p:nvSpPr>
          <p:cNvPr id="33" name="TextBox 32">
            <a:extLst>
              <a:ext uri="{FF2B5EF4-FFF2-40B4-BE49-F238E27FC236}">
                <a16:creationId xmlns:a16="http://schemas.microsoft.com/office/drawing/2014/main" id="{C24EB465-F2C8-5112-822F-B77148A6CFCE}"/>
              </a:ext>
            </a:extLst>
          </p:cNvPr>
          <p:cNvSpPr txBox="1"/>
          <p:nvPr/>
        </p:nvSpPr>
        <p:spPr>
          <a:xfrm>
            <a:off x="4572000" y="2881539"/>
            <a:ext cx="4012637" cy="523220"/>
          </a:xfrm>
          <a:prstGeom prst="rect">
            <a:avLst/>
          </a:prstGeom>
          <a:noFill/>
        </p:spPr>
        <p:txBody>
          <a:bodyPr wrap="none" rtlCol="0">
            <a:spAutoFit/>
          </a:bodyPr>
          <a:lstStyle/>
          <a:p>
            <a:r>
              <a:rPr lang="en-US" dirty="0">
                <a:latin typeface="Calibri"/>
                <a:cs typeface="Calibri"/>
              </a:rPr>
              <a:t>Meta-curriculum learning problem:</a:t>
            </a:r>
          </a:p>
          <a:p>
            <a:r>
              <a:rPr lang="en-US" dirty="0">
                <a:latin typeface="Calibri"/>
                <a:cs typeface="Calibri"/>
              </a:rPr>
              <a:t>optimizing teacher </a:t>
            </a:r>
            <a:r>
              <a:rPr lang="en-US" dirty="0" err="1">
                <a:latin typeface="Calibri"/>
                <a:cs typeface="Calibri"/>
              </a:rPr>
              <a:t>w.r.t.</a:t>
            </a:r>
            <a:r>
              <a:rPr lang="en-US" dirty="0">
                <a:latin typeface="Calibri"/>
                <a:cs typeface="Calibri"/>
              </a:rPr>
              <a:t> a </a:t>
            </a:r>
            <a:r>
              <a:rPr lang="en-US" dirty="0">
                <a:solidFill>
                  <a:srgbClr val="FF0000"/>
                </a:solidFill>
                <a:latin typeface="Calibri"/>
                <a:cs typeface="Calibri"/>
              </a:rPr>
              <a:t>distribution </a:t>
            </a:r>
            <a:r>
              <a:rPr lang="en-US" dirty="0">
                <a:solidFill>
                  <a:schemeClr val="tx1"/>
                </a:solidFill>
                <a:latin typeface="Calibri"/>
                <a:cs typeface="Calibri"/>
              </a:rPr>
              <a:t>of</a:t>
            </a:r>
            <a:r>
              <a:rPr lang="en-US" dirty="0">
                <a:latin typeface="Calibri"/>
                <a:cs typeface="Calibri"/>
              </a:rPr>
              <a:t> target task</a:t>
            </a:r>
          </a:p>
        </p:txBody>
      </p:sp>
      <p:sp>
        <p:nvSpPr>
          <p:cNvPr id="34" name="Rectangle 33">
            <a:extLst>
              <a:ext uri="{FF2B5EF4-FFF2-40B4-BE49-F238E27FC236}">
                <a16:creationId xmlns:a16="http://schemas.microsoft.com/office/drawing/2014/main" id="{750A655F-E8E9-98A5-A7D7-4A536DE0E730}"/>
              </a:ext>
            </a:extLst>
          </p:cNvPr>
          <p:cNvSpPr/>
          <p:nvPr/>
        </p:nvSpPr>
        <p:spPr>
          <a:xfrm>
            <a:off x="5251938" y="3472956"/>
            <a:ext cx="870537" cy="2596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86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Google Shape;110;p19">
            <a:extLst>
              <a:ext uri="{FF2B5EF4-FFF2-40B4-BE49-F238E27FC236}">
                <a16:creationId xmlns:a16="http://schemas.microsoft.com/office/drawing/2014/main" id="{A15A29DD-CF7A-B91B-58F2-62163EEE3457}"/>
              </a:ext>
            </a:extLst>
          </p:cNvPr>
          <p:cNvSpPr txBox="1"/>
          <p:nvPr/>
        </p:nvSpPr>
        <p:spPr>
          <a:xfrm>
            <a:off x="231975" y="933287"/>
            <a:ext cx="4185300" cy="160656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dirty="0">
                <a:solidFill>
                  <a:schemeClr val="dk1"/>
                </a:solidFill>
                <a:latin typeface="Calibri"/>
                <a:ea typeface="Calibri"/>
                <a:cs typeface="Calibri"/>
                <a:sym typeface="Calibri"/>
              </a:rPr>
              <a:t>M</a:t>
            </a:r>
            <a:r>
              <a:rPr lang="en" dirty="0" err="1">
                <a:solidFill>
                  <a:schemeClr val="dk1"/>
                </a:solidFill>
                <a:latin typeface="Calibri"/>
                <a:ea typeface="Calibri"/>
                <a:cs typeface="Calibri"/>
                <a:sym typeface="Calibri"/>
              </a:rPr>
              <a:t>yopic</a:t>
            </a:r>
            <a:r>
              <a:rPr lang="en" dirty="0">
                <a:solidFill>
                  <a:schemeClr val="dk1"/>
                </a:solidFill>
                <a:latin typeface="Calibri"/>
                <a:ea typeface="Calibri"/>
                <a:cs typeface="Calibri"/>
                <a:sym typeface="Calibri"/>
              </a:rPr>
              <a:t> approximation:</a:t>
            </a:r>
          </a:p>
          <a:p>
            <a:pPr marL="139700" lvl="0" algn="l" rtl="0">
              <a:spcBef>
                <a:spcPts val="0"/>
              </a:spcBef>
              <a:spcAft>
                <a:spcPts val="0"/>
              </a:spcAft>
              <a:buSzPts val="1400"/>
            </a:pPr>
            <a:endParaRPr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 dirty="0">
                <a:latin typeface="Calibri"/>
                <a:ea typeface="Calibri"/>
                <a:cs typeface="Calibri"/>
                <a:sym typeface="Calibri"/>
              </a:rPr>
              <a:t> </a:t>
            </a:r>
          </a:p>
          <a:p>
            <a:pPr marL="596900" lvl="1" algn="l" rtl="0">
              <a:lnSpc>
                <a:spcPct val="115000"/>
              </a:lnSpc>
              <a:spcBef>
                <a:spcPts val="0"/>
              </a:spcBef>
              <a:spcAft>
                <a:spcPts val="0"/>
              </a:spcAft>
              <a:buSzPts val="1400"/>
            </a:pPr>
            <a:r>
              <a:rPr lang="en-US"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endParaRPr dirty="0">
              <a:latin typeface="Calibri"/>
              <a:ea typeface="Calibri"/>
              <a:cs typeface="Calibri"/>
              <a:sym typeface="Calibri"/>
            </a:endParaRPr>
          </a:p>
        </p:txBody>
      </p:sp>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dirty="0">
                <a:solidFill>
                  <a:srgbClr val="3F3F3F"/>
                </a:solidFill>
              </a:rPr>
              <a:t>Assumptions</a:t>
            </a:r>
            <a:endParaRPr sz="2400" dirty="0">
              <a:solidFill>
                <a:srgbClr val="3F3F3F"/>
              </a:solidFill>
            </a:endParaRPr>
          </a:p>
        </p:txBody>
      </p:sp>
      <p:pic>
        <p:nvPicPr>
          <p:cNvPr id="7" name="Graphic 6">
            <a:extLst>
              <a:ext uri="{FF2B5EF4-FFF2-40B4-BE49-F238E27FC236}">
                <a16:creationId xmlns:a16="http://schemas.microsoft.com/office/drawing/2014/main" id="{7E2789BD-0C42-1AD8-B060-44E25BDD06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4199" y="1473131"/>
            <a:ext cx="3898900" cy="495300"/>
          </a:xfrm>
          <a:prstGeom prst="rect">
            <a:avLst/>
          </a:prstGeom>
        </p:spPr>
      </p:pic>
      <p:pic>
        <p:nvPicPr>
          <p:cNvPr id="14" name="Graphic 13">
            <a:extLst>
              <a:ext uri="{FF2B5EF4-FFF2-40B4-BE49-F238E27FC236}">
                <a16:creationId xmlns:a16="http://schemas.microsoft.com/office/drawing/2014/main" id="{9CD16A89-E2FE-EC8E-E47D-E3BB32CCD4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199" y="2233832"/>
            <a:ext cx="5930900" cy="1257300"/>
          </a:xfrm>
          <a:prstGeom prst="rect">
            <a:avLst/>
          </a:prstGeom>
        </p:spPr>
      </p:pic>
      <p:pic>
        <p:nvPicPr>
          <p:cNvPr id="18" name="Graphic 17">
            <a:extLst>
              <a:ext uri="{FF2B5EF4-FFF2-40B4-BE49-F238E27FC236}">
                <a16:creationId xmlns:a16="http://schemas.microsoft.com/office/drawing/2014/main" id="{082DF80A-A4DA-5A82-F636-368475767B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0553" y="3438935"/>
            <a:ext cx="3644900" cy="241300"/>
          </a:xfrm>
          <a:prstGeom prst="rect">
            <a:avLst/>
          </a:prstGeom>
        </p:spPr>
      </p:pic>
      <p:sp>
        <p:nvSpPr>
          <p:cNvPr id="20" name="Rectangle 19">
            <a:extLst>
              <a:ext uri="{FF2B5EF4-FFF2-40B4-BE49-F238E27FC236}">
                <a16:creationId xmlns:a16="http://schemas.microsoft.com/office/drawing/2014/main" id="{9E9527C5-188E-BC7B-2B7B-8BE8512CA177}"/>
              </a:ext>
            </a:extLst>
          </p:cNvPr>
          <p:cNvSpPr/>
          <p:nvPr/>
        </p:nvSpPr>
        <p:spPr>
          <a:xfrm>
            <a:off x="4572000" y="3438935"/>
            <a:ext cx="3737317" cy="2413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21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dirty="0">
                <a:solidFill>
                  <a:srgbClr val="3F3F3F"/>
                </a:solidFill>
              </a:rPr>
              <a:t>Assumptions</a:t>
            </a:r>
            <a:endParaRPr sz="2400" dirty="0">
              <a:solidFill>
                <a:srgbClr val="3F3F3F"/>
              </a:solidFill>
            </a:endParaRPr>
          </a:p>
        </p:txBody>
      </p:sp>
      <p:sp>
        <p:nvSpPr>
          <p:cNvPr id="3" name="Google Shape;110;p19">
            <a:extLst>
              <a:ext uri="{FF2B5EF4-FFF2-40B4-BE49-F238E27FC236}">
                <a16:creationId xmlns:a16="http://schemas.microsoft.com/office/drawing/2014/main" id="{4A8F0A96-2EC1-7CD4-A7E5-83E56DC1DCC8}"/>
              </a:ext>
            </a:extLst>
          </p:cNvPr>
          <p:cNvSpPr txBox="1"/>
          <p:nvPr/>
        </p:nvSpPr>
        <p:spPr>
          <a:xfrm>
            <a:off x="231975" y="945995"/>
            <a:ext cx="5667077" cy="18543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dirty="0">
                <a:solidFill>
                  <a:schemeClr val="dk1"/>
                </a:solidFill>
                <a:latin typeface="Calibri"/>
                <a:ea typeface="Calibri"/>
                <a:cs typeface="Calibri"/>
                <a:sym typeface="Calibri"/>
              </a:rPr>
              <a:t>Factorize parameters into controllable and uncontrollable</a:t>
            </a:r>
          </a:p>
          <a:p>
            <a:pPr marL="457200" lvl="0" indent="-317500" algn="l" rtl="0">
              <a:spcBef>
                <a:spcPts val="0"/>
              </a:spcBef>
              <a:spcAft>
                <a:spcPts val="0"/>
              </a:spcAft>
              <a:buSzPts val="1400"/>
              <a:buFont typeface="Calibri"/>
              <a:buChar char="●"/>
            </a:pPr>
            <a:endParaRPr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 dirty="0">
                <a:latin typeface="Calibri"/>
                <a:ea typeface="Calibri"/>
                <a:cs typeface="Calibri"/>
                <a:sym typeface="Calibri"/>
              </a:rPr>
              <a:t> </a:t>
            </a:r>
          </a:p>
          <a:p>
            <a:pPr marL="596900" lvl="1" algn="l" rtl="0">
              <a:lnSpc>
                <a:spcPct val="115000"/>
              </a:lnSpc>
              <a:spcBef>
                <a:spcPts val="0"/>
              </a:spcBef>
              <a:spcAft>
                <a:spcPts val="0"/>
              </a:spcAft>
              <a:buSzPts val="1400"/>
            </a:pPr>
            <a:r>
              <a:rPr lang="en" dirty="0">
                <a:latin typeface="Calibri"/>
                <a:ea typeface="Calibri"/>
                <a:cs typeface="Calibri"/>
                <a:sym typeface="Calibri"/>
              </a:rPr>
              <a:t> </a:t>
            </a: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p>
          <a:p>
            <a:pPr marL="596900" lvl="1" algn="l" rtl="0">
              <a:lnSpc>
                <a:spcPct val="115000"/>
              </a:lnSpc>
              <a:spcBef>
                <a:spcPts val="0"/>
              </a:spcBef>
              <a:spcAft>
                <a:spcPts val="0"/>
              </a:spcAft>
              <a:buSzPts val="1400"/>
            </a:pPr>
            <a:r>
              <a:rPr lang="en-US"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endParaRPr dirty="0">
              <a:latin typeface="Calibri"/>
              <a:ea typeface="Calibri"/>
              <a:cs typeface="Calibri"/>
              <a:sym typeface="Calibri"/>
            </a:endParaRPr>
          </a:p>
        </p:txBody>
      </p:sp>
      <p:pic>
        <p:nvPicPr>
          <p:cNvPr id="5" name="Graphic 4">
            <a:extLst>
              <a:ext uri="{FF2B5EF4-FFF2-40B4-BE49-F238E27FC236}">
                <a16:creationId xmlns:a16="http://schemas.microsoft.com/office/drawing/2014/main" id="{5A0BCF01-7E53-4A5C-E348-5327D7EEB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4199" y="1474107"/>
            <a:ext cx="2273300" cy="241300"/>
          </a:xfrm>
          <a:prstGeom prst="rect">
            <a:avLst/>
          </a:prstGeom>
        </p:spPr>
      </p:pic>
      <p:pic>
        <p:nvPicPr>
          <p:cNvPr id="10" name="Graphic 9">
            <a:extLst>
              <a:ext uri="{FF2B5EF4-FFF2-40B4-BE49-F238E27FC236}">
                <a16:creationId xmlns:a16="http://schemas.microsoft.com/office/drawing/2014/main" id="{A8623E51-E2AC-0F69-EEE2-04044416E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199" y="1963544"/>
            <a:ext cx="5791200" cy="254000"/>
          </a:xfrm>
          <a:prstGeom prst="rect">
            <a:avLst/>
          </a:prstGeom>
        </p:spPr>
      </p:pic>
      <p:pic>
        <p:nvPicPr>
          <p:cNvPr id="12" name="Graphic 11">
            <a:extLst>
              <a:ext uri="{FF2B5EF4-FFF2-40B4-BE49-F238E27FC236}">
                <a16:creationId xmlns:a16="http://schemas.microsoft.com/office/drawing/2014/main" id="{25A061D7-117C-D924-FA5F-F5B128A6B4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199" y="2472518"/>
            <a:ext cx="3822700" cy="469900"/>
          </a:xfrm>
          <a:prstGeom prst="rect">
            <a:avLst/>
          </a:prstGeom>
        </p:spPr>
      </p:pic>
      <p:pic>
        <p:nvPicPr>
          <p:cNvPr id="13" name="Google Shape;188;p25">
            <a:extLst>
              <a:ext uri="{FF2B5EF4-FFF2-40B4-BE49-F238E27FC236}">
                <a16:creationId xmlns:a16="http://schemas.microsoft.com/office/drawing/2014/main" id="{72165E7D-47C2-0B4F-2C6B-4B09CC952120}"/>
              </a:ext>
            </a:extLst>
          </p:cNvPr>
          <p:cNvPicPr preferRelativeResize="0"/>
          <p:nvPr/>
        </p:nvPicPr>
        <p:blipFill rotWithShape="1">
          <a:blip r:embed="rId9">
            <a:alphaModFix/>
          </a:blip>
          <a:srcRect l="27191" r="48402" b="13681"/>
          <a:stretch/>
        </p:blipFill>
        <p:spPr>
          <a:xfrm>
            <a:off x="5338026" y="2942418"/>
            <a:ext cx="1458050" cy="1859375"/>
          </a:xfrm>
          <a:prstGeom prst="rect">
            <a:avLst/>
          </a:prstGeom>
          <a:noFill/>
          <a:ln>
            <a:noFill/>
          </a:ln>
        </p:spPr>
      </p:pic>
      <p:sp>
        <p:nvSpPr>
          <p:cNvPr id="15" name="Google Shape;189;p25">
            <a:extLst>
              <a:ext uri="{FF2B5EF4-FFF2-40B4-BE49-F238E27FC236}">
                <a16:creationId xmlns:a16="http://schemas.microsoft.com/office/drawing/2014/main" id="{43F38B59-15A1-7466-EB69-E425432E33E2}"/>
              </a:ext>
            </a:extLst>
          </p:cNvPr>
          <p:cNvSpPr txBox="1"/>
          <p:nvPr/>
        </p:nvSpPr>
        <p:spPr>
          <a:xfrm>
            <a:off x="1096025" y="3562303"/>
            <a:ext cx="4764000" cy="723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dirty="0">
                <a:solidFill>
                  <a:srgbClr val="FF9900"/>
                </a:solidFill>
                <a:latin typeface="Calibri"/>
                <a:ea typeface="Calibri"/>
                <a:cs typeface="Calibri"/>
                <a:sym typeface="Calibri"/>
              </a:rPr>
              <a:t>Controllable</a:t>
            </a:r>
            <a:r>
              <a:rPr lang="en" dirty="0">
                <a:solidFill>
                  <a:schemeClr val="dk1"/>
                </a:solidFill>
                <a:latin typeface="Calibri"/>
                <a:ea typeface="Calibri"/>
                <a:cs typeface="Calibri"/>
                <a:sym typeface="Calibri"/>
              </a:rPr>
              <a:t> parameters: starting position</a:t>
            </a:r>
            <a:endParaRPr dirty="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 dirty="0">
                <a:solidFill>
                  <a:srgbClr val="FF0000"/>
                </a:solidFill>
                <a:latin typeface="Calibri"/>
                <a:ea typeface="Calibri"/>
                <a:cs typeface="Calibri"/>
                <a:sym typeface="Calibri"/>
              </a:rPr>
              <a:t>Uncontrollable</a:t>
            </a:r>
            <a:r>
              <a:rPr lang="en" dirty="0">
                <a:solidFill>
                  <a:schemeClr val="dk1"/>
                </a:solidFill>
                <a:latin typeface="Calibri"/>
                <a:ea typeface="Calibri"/>
                <a:cs typeface="Calibri"/>
                <a:sym typeface="Calibri"/>
              </a:rPr>
              <a:t> parameters: navigation environments </a:t>
            </a:r>
            <a:endParaRPr dirty="0"/>
          </a:p>
        </p:txBody>
      </p:sp>
      <p:pic>
        <p:nvPicPr>
          <p:cNvPr id="16" name="Google Shape;190;p25">
            <a:extLst>
              <a:ext uri="{FF2B5EF4-FFF2-40B4-BE49-F238E27FC236}">
                <a16:creationId xmlns:a16="http://schemas.microsoft.com/office/drawing/2014/main" id="{A6BA408B-E8B8-A5FE-8215-F8B5CF26885A}"/>
              </a:ext>
            </a:extLst>
          </p:cNvPr>
          <p:cNvPicPr preferRelativeResize="0"/>
          <p:nvPr/>
        </p:nvPicPr>
        <p:blipFill rotWithShape="1">
          <a:blip r:embed="rId10">
            <a:alphaModFix/>
          </a:blip>
          <a:srcRect l="56698" r="19927" b="13681"/>
          <a:stretch/>
        </p:blipFill>
        <p:spPr>
          <a:xfrm>
            <a:off x="6831276" y="2942418"/>
            <a:ext cx="1355501" cy="1859374"/>
          </a:xfrm>
          <a:prstGeom prst="rect">
            <a:avLst/>
          </a:prstGeom>
          <a:noFill/>
          <a:ln>
            <a:noFill/>
          </a:ln>
        </p:spPr>
      </p:pic>
    </p:spTree>
    <p:extLst>
      <p:ext uri="{BB962C8B-B14F-4D97-AF65-F5344CB8AC3E}">
        <p14:creationId xmlns:p14="http://schemas.microsoft.com/office/powerpoint/2010/main" val="111358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13</a:t>
            </a:fld>
            <a:endParaRPr/>
          </a:p>
        </p:txBody>
      </p:sp>
      <p:sp>
        <p:nvSpPr>
          <p:cNvPr id="198" name="Google Shape;198;p26"/>
          <p:cNvSpPr txBox="1"/>
          <p:nvPr/>
        </p:nvSpPr>
        <p:spPr>
          <a:xfrm>
            <a:off x="195250" y="134350"/>
            <a:ext cx="3966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Learning Dynamics Model</a:t>
            </a:r>
            <a:endParaRPr sz="2400">
              <a:solidFill>
                <a:srgbClr val="3F3F3F"/>
              </a:solidFill>
            </a:endParaRPr>
          </a:p>
        </p:txBody>
      </p:sp>
      <p:sp>
        <p:nvSpPr>
          <p:cNvPr id="199" name="Google Shape;199;p26"/>
          <p:cNvSpPr txBox="1"/>
          <p:nvPr/>
        </p:nvSpPr>
        <p:spPr>
          <a:xfrm>
            <a:off x="4772800" y="361613"/>
            <a:ext cx="146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Each sub-problem</a:t>
            </a:r>
            <a:endParaRPr sz="1200"/>
          </a:p>
        </p:txBody>
      </p:sp>
      <p:pic>
        <p:nvPicPr>
          <p:cNvPr id="2" name="Graphic 1">
            <a:extLst>
              <a:ext uri="{FF2B5EF4-FFF2-40B4-BE49-F238E27FC236}">
                <a16:creationId xmlns:a16="http://schemas.microsoft.com/office/drawing/2014/main" id="{961BD683-8EB7-1375-4C00-8FF3DB0020C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6086" b="15721"/>
          <a:stretch/>
        </p:blipFill>
        <p:spPr>
          <a:xfrm>
            <a:off x="4772800" y="730913"/>
            <a:ext cx="5930900" cy="857400"/>
          </a:xfrm>
          <a:prstGeom prst="rect">
            <a:avLst/>
          </a:prstGeom>
        </p:spPr>
      </p:pic>
      <p:pic>
        <p:nvPicPr>
          <p:cNvPr id="3" name="Graphic 2">
            <a:extLst>
              <a:ext uri="{FF2B5EF4-FFF2-40B4-BE49-F238E27FC236}">
                <a16:creationId xmlns:a16="http://schemas.microsoft.com/office/drawing/2014/main" id="{53238C89-8C7A-F033-CD96-485BF8C822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78444" t="58164" b="15721"/>
          <a:stretch/>
        </p:blipFill>
        <p:spPr>
          <a:xfrm>
            <a:off x="7827023" y="1544200"/>
            <a:ext cx="1278461" cy="328347"/>
          </a:xfrm>
          <a:prstGeom prst="rect">
            <a:avLst/>
          </a:prstGeom>
        </p:spPr>
      </p:pic>
      <p:sp>
        <p:nvSpPr>
          <p:cNvPr id="4" name="Google Shape;109;p19">
            <a:extLst>
              <a:ext uri="{FF2B5EF4-FFF2-40B4-BE49-F238E27FC236}">
                <a16:creationId xmlns:a16="http://schemas.microsoft.com/office/drawing/2014/main" id="{FAD7E3BF-69CF-E1EB-C399-9D064EB57F2E}"/>
              </a:ext>
            </a:extLst>
          </p:cNvPr>
          <p:cNvSpPr txBox="1"/>
          <p:nvPr/>
        </p:nvSpPr>
        <p:spPr>
          <a:xfrm>
            <a:off x="231975" y="921761"/>
            <a:ext cx="58905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Approximating local learning progress</a:t>
            </a:r>
          </a:p>
          <a:p>
            <a:pPr marL="139700" lvl="1">
              <a:buSzPts val="1400"/>
            </a:pPr>
            <a:endParaRPr lang="en" dirty="0">
              <a:latin typeface="Calibri"/>
              <a:ea typeface="Calibri"/>
              <a:cs typeface="Calibri"/>
              <a:sym typeface="Calibri"/>
            </a:endParaRPr>
          </a:p>
        </p:txBody>
      </p:sp>
      <p:pic>
        <p:nvPicPr>
          <p:cNvPr id="6" name="Graphic 5">
            <a:extLst>
              <a:ext uri="{FF2B5EF4-FFF2-40B4-BE49-F238E27FC236}">
                <a16:creationId xmlns:a16="http://schemas.microsoft.com/office/drawing/2014/main" id="{794D0648-3D21-3057-3A72-ECEAD64641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288" y="1321613"/>
            <a:ext cx="3022600" cy="266700"/>
          </a:xfrm>
          <a:prstGeom prst="rect">
            <a:avLst/>
          </a:prstGeom>
        </p:spPr>
      </p:pic>
      <mc:AlternateContent xmlns:mc="http://schemas.openxmlformats.org/markup-compatibility/2006" xmlns:a14="http://schemas.microsoft.com/office/drawing/2010/main">
        <mc:Choice Requires="a14">
          <p:sp>
            <p:nvSpPr>
              <p:cNvPr id="7" name="Google Shape;227;p28">
                <a:extLst>
                  <a:ext uri="{FF2B5EF4-FFF2-40B4-BE49-F238E27FC236}">
                    <a16:creationId xmlns:a16="http://schemas.microsoft.com/office/drawing/2014/main" id="{B0BD20E1-361E-8377-3EFC-972468180F1A}"/>
                  </a:ext>
                </a:extLst>
              </p:cNvPr>
              <p:cNvSpPr txBox="1"/>
              <p:nvPr/>
            </p:nvSpPr>
            <p:spPr>
              <a:xfrm>
                <a:off x="690585" y="1708373"/>
                <a:ext cx="4550400" cy="7537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Calibri"/>
                    <a:ea typeface="Calibri"/>
                    <a:cs typeface="Calibri"/>
                    <a:sym typeface="Calibri"/>
                  </a:rPr>
                  <a:t>Here </a:t>
                </a:r>
                <a14:m>
                  <m:oMath xmlns:m="http://schemas.openxmlformats.org/officeDocument/2006/math">
                    <m:r>
                      <a:rPr lang="en-US" sz="1200" b="0" i="1" smtClean="0">
                        <a:latin typeface="Cambria Math" panose="02040503050406030204" pitchFamily="18" charset="0"/>
                        <a:ea typeface="Calibri"/>
                        <a:cs typeface="Calibri"/>
                        <a:sym typeface="Calibri"/>
                      </a:rPr>
                      <m:t>𝑐</m:t>
                    </m:r>
                  </m:oMath>
                </a14:m>
                <a:r>
                  <a:rPr lang="en" sz="1200" dirty="0">
                    <a:latin typeface="Calibri"/>
                    <a:ea typeface="Calibri"/>
                    <a:cs typeface="Calibri"/>
                    <a:sym typeface="Calibri"/>
                  </a:rPr>
                  <a:t> is a contextual information that contains all the training histories. We assume </a:t>
                </a:r>
                <a14:m>
                  <m:oMath xmlns:m="http://schemas.openxmlformats.org/officeDocument/2006/math">
                    <m:r>
                      <a:rPr lang="en-US" sz="1200" b="0" i="1" smtClean="0">
                        <a:latin typeface="Cambria Math" panose="02040503050406030204" pitchFamily="18" charset="0"/>
                        <a:ea typeface="Calibri"/>
                        <a:cs typeface="Calibri"/>
                        <a:sym typeface="Calibri"/>
                      </a:rPr>
                      <m:t>𝑐</m:t>
                    </m:r>
                  </m:oMath>
                </a14:m>
                <a:r>
                  <a:rPr lang="en" sz="1200" dirty="0">
                    <a:latin typeface="Calibri"/>
                    <a:ea typeface="Calibri"/>
                    <a:cs typeface="Calibri"/>
                    <a:sym typeface="Calibri"/>
                  </a:rPr>
                  <a:t> can represent student’s state </a:t>
                </a:r>
                <a14:m>
                  <m:oMath xmlns:m="http://schemas.openxmlformats.org/officeDocument/2006/math">
                    <m:r>
                      <a:rPr lang="en" sz="1200" i="1" smtClean="0">
                        <a:latin typeface="Cambria Math" panose="02040503050406030204" pitchFamily="18" charset="0"/>
                        <a:ea typeface="Cambria Math" panose="02040503050406030204" pitchFamily="18" charset="0"/>
                        <a:cs typeface="Calibri"/>
                        <a:sym typeface="Calibri"/>
                      </a:rPr>
                      <m:t>𝜓</m:t>
                    </m:r>
                  </m:oMath>
                </a14:m>
                <a:r>
                  <a:rPr lang="en" sz="1200" dirty="0">
                    <a:latin typeface="Calibri"/>
                    <a:ea typeface="Calibri"/>
                    <a:cs typeface="Calibri"/>
                    <a:sym typeface="Calibri"/>
                  </a:rPr>
                  <a:t> and the uncontrollable </a:t>
                </a:r>
                <a14:m>
                  <m:oMath xmlns:m="http://schemas.openxmlformats.org/officeDocument/2006/math">
                    <m:sSub>
                      <m:sSubPr>
                        <m:ctrlPr>
                          <a:rPr lang="en-US" sz="1200" b="0" i="1" smtClean="0">
                            <a:latin typeface="Cambria Math" panose="02040503050406030204" pitchFamily="18" charset="0"/>
                            <a:cs typeface="Calibri"/>
                            <a:sym typeface="Calibri"/>
                          </a:rPr>
                        </m:ctrlPr>
                      </m:sSubPr>
                      <m:e>
                        <m:r>
                          <a:rPr lang="en-US" sz="1200" b="0" i="1" smtClean="0">
                            <a:latin typeface="Cambria Math" panose="02040503050406030204" pitchFamily="18" charset="0"/>
                            <a:cs typeface="Calibri"/>
                            <a:sym typeface="Calibri"/>
                          </a:rPr>
                          <m:t>𝑣</m:t>
                        </m:r>
                      </m:e>
                      <m:sub>
                        <m:r>
                          <a:rPr lang="en-US" sz="1200" b="0" i="1" smtClean="0">
                            <a:latin typeface="Cambria Math" panose="02040503050406030204" pitchFamily="18" charset="0"/>
                            <a:cs typeface="Calibri"/>
                            <a:sym typeface="Calibri"/>
                          </a:rPr>
                          <m:t>𝑡𝑎𝑟𝑔𝑒𝑡</m:t>
                        </m:r>
                      </m:sub>
                    </m:sSub>
                  </m:oMath>
                </a14:m>
                <a:r>
                  <a:rPr lang="en" sz="1200" dirty="0">
                    <a:latin typeface="Calibri"/>
                    <a:ea typeface="Calibri"/>
                    <a:cs typeface="Calibri"/>
                    <a:sym typeface="Calibri"/>
                  </a:rPr>
                  <a:t>. </a:t>
                </a:r>
                <a:endParaRPr sz="1200" b="1" i="1" dirty="0">
                  <a:latin typeface="Calibri"/>
                  <a:ea typeface="Calibri"/>
                  <a:cs typeface="Calibri"/>
                  <a:sym typeface="Calibri"/>
                </a:endParaRPr>
              </a:p>
            </p:txBody>
          </p:sp>
        </mc:Choice>
        <mc:Fallback xmlns="">
          <p:sp>
            <p:nvSpPr>
              <p:cNvPr id="7" name="Google Shape;227;p28">
                <a:extLst>
                  <a:ext uri="{FF2B5EF4-FFF2-40B4-BE49-F238E27FC236}">
                    <a16:creationId xmlns:a16="http://schemas.microsoft.com/office/drawing/2014/main" id="{B0BD20E1-361E-8377-3EFC-972468180F1A}"/>
                  </a:ext>
                </a:extLst>
              </p:cNvPr>
              <p:cNvSpPr txBox="1">
                <a:spLocks noRot="1" noChangeAspect="1" noMove="1" noResize="1" noEditPoints="1" noAdjustHandles="1" noChangeArrowheads="1" noChangeShapeType="1" noTextEdit="1"/>
              </p:cNvSpPr>
              <p:nvPr/>
            </p:nvSpPr>
            <p:spPr>
              <a:xfrm>
                <a:off x="690585" y="1708373"/>
                <a:ext cx="4550400" cy="753702"/>
              </a:xfrm>
              <a:prstGeom prst="rect">
                <a:avLst/>
              </a:prstGeom>
              <a:blipFill>
                <a:blip r:embed="rId7"/>
                <a:stretch>
                  <a:fillRect/>
                </a:stretch>
              </a:blipFill>
              <a:ln>
                <a:noFill/>
              </a:ln>
            </p:spPr>
            <p:txBody>
              <a:bodyPr/>
              <a:lstStyle/>
              <a:p>
                <a:r>
                  <a:rPr lang="en-US">
                    <a:noFill/>
                  </a:rPr>
                  <a:t> </a:t>
                </a:r>
              </a:p>
            </p:txBody>
          </p:sp>
        </mc:Fallback>
      </mc:AlternateContent>
      <p:pic>
        <p:nvPicPr>
          <p:cNvPr id="8" name="Picture 7" descr="A close-up of a card&#10;&#10;Description automatically generated">
            <a:extLst>
              <a:ext uri="{FF2B5EF4-FFF2-40B4-BE49-F238E27FC236}">
                <a16:creationId xmlns:a16="http://schemas.microsoft.com/office/drawing/2014/main" id="{82FC6E75-235E-86E7-462E-30783AC00EB7}"/>
              </a:ext>
            </a:extLst>
          </p:cNvPr>
          <p:cNvPicPr>
            <a:picLocks noChangeAspect="1"/>
          </p:cNvPicPr>
          <p:nvPr/>
        </p:nvPicPr>
        <p:blipFill rotWithShape="1">
          <a:blip r:embed="rId8"/>
          <a:srcRect t="20011" r="62594"/>
          <a:stretch/>
        </p:blipFill>
        <p:spPr>
          <a:xfrm>
            <a:off x="815926" y="2681426"/>
            <a:ext cx="2907323" cy="15693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14</a:t>
            </a:fld>
            <a:endParaRPr/>
          </a:p>
        </p:txBody>
      </p:sp>
      <p:sp>
        <p:nvSpPr>
          <p:cNvPr id="261" name="Google Shape;261;p30"/>
          <p:cNvSpPr txBox="1"/>
          <p:nvPr/>
        </p:nvSpPr>
        <p:spPr>
          <a:xfrm>
            <a:off x="244475" y="975625"/>
            <a:ext cx="67380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Meta-training phase: </a:t>
            </a:r>
            <a:r>
              <a:rPr lang="en">
                <a:solidFill>
                  <a:schemeClr val="dk1"/>
                </a:solidFill>
                <a:latin typeface="Calibri"/>
                <a:ea typeface="Calibri"/>
                <a:cs typeface="Calibri"/>
                <a:sym typeface="Calibri"/>
              </a:rPr>
              <a:t>freely sample multiple lifetimes with different target tasks</a:t>
            </a:r>
            <a:endParaRPr b="1" i="1">
              <a:latin typeface="Calibri"/>
              <a:ea typeface="Calibri"/>
              <a:cs typeface="Calibri"/>
              <a:sym typeface="Calibri"/>
            </a:endParaRPr>
          </a:p>
        </p:txBody>
      </p:sp>
      <p:sp>
        <p:nvSpPr>
          <p:cNvPr id="262" name="Google Shape;262;p30"/>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200" dirty="0">
                <a:solidFill>
                  <a:srgbClr val="3F3F3F"/>
                </a:solidFill>
              </a:rPr>
              <a:t>Model-based Meta Automatic Curriculum Learning (MM-ACL)</a:t>
            </a:r>
            <a:endParaRPr sz="2200" dirty="0">
              <a:solidFill>
                <a:srgbClr val="3F3F3F"/>
              </a:solidFill>
            </a:endParaRPr>
          </a:p>
        </p:txBody>
      </p:sp>
      <p:pic>
        <p:nvPicPr>
          <p:cNvPr id="2052" name="Picture 4">
            <a:extLst>
              <a:ext uri="{FF2B5EF4-FFF2-40B4-BE49-F238E27FC236}">
                <a16:creationId xmlns:a16="http://schemas.microsoft.com/office/drawing/2014/main" id="{A3A44741-A705-5431-BE1D-C76DA966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375825"/>
            <a:ext cx="3462528" cy="1536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3" name="Picture 4">
            <a:extLst>
              <a:ext uri="{FF2B5EF4-FFF2-40B4-BE49-F238E27FC236}">
                <a16:creationId xmlns:a16="http://schemas.microsoft.com/office/drawing/2014/main" id="{A08BDEC5-05A8-886D-506A-AD2DA4BEC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375825"/>
            <a:ext cx="3462528" cy="1536192"/>
          </a:xfrm>
          <a:prstGeom prst="rect">
            <a:avLst/>
          </a:prstGeom>
          <a:noFill/>
          <a:extLst>
            <a:ext uri="{909E8E84-426E-40DD-AFC4-6F175D3DCCD1}">
              <a14:hiddenFill xmlns:a14="http://schemas.microsoft.com/office/drawing/2010/main">
                <a:solidFill>
                  <a:srgbClr val="FFFFFF"/>
                </a:solidFill>
              </a14:hiddenFill>
            </a:ext>
          </a:extLst>
        </p:spPr>
      </p:pic>
      <p:sp>
        <p:nvSpPr>
          <p:cNvPr id="268" name="Google Shape;268;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15</a:t>
            </a:fld>
            <a:endParaRPr/>
          </a:p>
        </p:txBody>
      </p:sp>
      <p:sp>
        <p:nvSpPr>
          <p:cNvPr id="271" name="Google Shape;271;p31"/>
          <p:cNvSpPr txBox="1"/>
          <p:nvPr/>
        </p:nvSpPr>
        <p:spPr>
          <a:xfrm>
            <a:off x="244475" y="975625"/>
            <a:ext cx="51969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Meta-training phase</a:t>
            </a:r>
            <a:endParaRPr b="1" i="1">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73" name="Google Shape;273;p31"/>
              <p:cNvSpPr txBox="1"/>
              <p:nvPr/>
            </p:nvSpPr>
            <p:spPr>
              <a:xfrm>
                <a:off x="3831047" y="2031735"/>
                <a:ext cx="30000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Select source tasks at every </a:t>
                </a:r>
                <a14:m>
                  <m:oMath xmlns:m="http://schemas.openxmlformats.org/officeDocument/2006/math">
                    <m:r>
                      <a:rPr lang="en-US" b="0" i="1" smtClean="0">
                        <a:solidFill>
                          <a:schemeClr val="dk1"/>
                        </a:solidFill>
                        <a:latin typeface="Cambria Math" panose="02040503050406030204" pitchFamily="18" charset="0"/>
                        <a:ea typeface="Calibri"/>
                        <a:cs typeface="Calibri"/>
                        <a:sym typeface="Calibri"/>
                      </a:rPr>
                      <m:t>𝑘</m:t>
                    </m:r>
                  </m:oMath>
                </a14:m>
                <a:r>
                  <a:rPr lang="en" dirty="0">
                    <a:solidFill>
                      <a:schemeClr val="dk1"/>
                    </a:solidFill>
                    <a:latin typeface="Calibri"/>
                    <a:ea typeface="Calibri"/>
                    <a:cs typeface="Calibri"/>
                    <a:sym typeface="Calibri"/>
                  </a:rPr>
                  <a:t> iteration based on the meta-teacher</a:t>
                </a:r>
                <a:endParaRPr dirty="0"/>
              </a:p>
            </p:txBody>
          </p:sp>
        </mc:Choice>
        <mc:Fallback xmlns="">
          <p:sp>
            <p:nvSpPr>
              <p:cNvPr id="273" name="Google Shape;273;p31"/>
              <p:cNvSpPr txBox="1">
                <a:spLocks noRot="1" noChangeAspect="1" noMove="1" noResize="1" noEditPoints="1" noAdjustHandles="1" noChangeArrowheads="1" noChangeShapeType="1" noTextEdit="1"/>
              </p:cNvSpPr>
              <p:nvPr/>
            </p:nvSpPr>
            <p:spPr>
              <a:xfrm>
                <a:off x="3831047" y="2031735"/>
                <a:ext cx="3000000" cy="615523"/>
              </a:xfrm>
              <a:prstGeom prst="rect">
                <a:avLst/>
              </a:prstGeom>
              <a:blipFill>
                <a:blip r:embed="rId4"/>
                <a:stretch>
                  <a:fillRect l="-420" r="-1261" b="-2000"/>
                </a:stretch>
              </a:blipFill>
              <a:ln>
                <a:noFill/>
              </a:ln>
            </p:spPr>
            <p:txBody>
              <a:bodyPr/>
              <a:lstStyle/>
              <a:p>
                <a:r>
                  <a:rPr lang="en-US">
                    <a:noFill/>
                  </a:rPr>
                  <a:t> </a:t>
                </a:r>
              </a:p>
            </p:txBody>
          </p:sp>
        </mc:Fallback>
      </mc:AlternateContent>
      <p:sp>
        <p:nvSpPr>
          <p:cNvPr id="274" name="Google Shape;274;p31"/>
          <p:cNvSpPr/>
          <p:nvPr/>
        </p:nvSpPr>
        <p:spPr>
          <a:xfrm>
            <a:off x="2382957" y="1075845"/>
            <a:ext cx="2657856" cy="857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6" name="Picture 4">
            <a:extLst>
              <a:ext uri="{FF2B5EF4-FFF2-40B4-BE49-F238E27FC236}">
                <a16:creationId xmlns:a16="http://schemas.microsoft.com/office/drawing/2014/main" id="{E5C50CD1-FC61-783F-C7B3-41A0003CC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784" y="1086994"/>
            <a:ext cx="2657856" cy="64008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62;p30">
            <a:extLst>
              <a:ext uri="{FF2B5EF4-FFF2-40B4-BE49-F238E27FC236}">
                <a16:creationId xmlns:a16="http://schemas.microsoft.com/office/drawing/2014/main" id="{84FCD279-0F62-2800-29A1-68B77FC2BE87}"/>
              </a:ext>
            </a:extLst>
          </p:cNvPr>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200" dirty="0">
                <a:solidFill>
                  <a:srgbClr val="3F3F3F"/>
                </a:solidFill>
              </a:rPr>
              <a:t>Model-based Meta Automatic Curriculum Learning (MM-ACL)</a:t>
            </a:r>
            <a:endParaRPr sz="2200" dirty="0">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3" name="Picture 4">
            <a:extLst>
              <a:ext uri="{FF2B5EF4-FFF2-40B4-BE49-F238E27FC236}">
                <a16:creationId xmlns:a16="http://schemas.microsoft.com/office/drawing/2014/main" id="{A08BDEC5-05A8-886D-506A-AD2DA4BEC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375825"/>
            <a:ext cx="3462528" cy="1536192"/>
          </a:xfrm>
          <a:prstGeom prst="rect">
            <a:avLst/>
          </a:prstGeom>
          <a:noFill/>
          <a:extLst>
            <a:ext uri="{909E8E84-426E-40DD-AFC4-6F175D3DCCD1}">
              <a14:hiddenFill xmlns:a14="http://schemas.microsoft.com/office/drawing/2010/main">
                <a:solidFill>
                  <a:srgbClr val="FFFFFF"/>
                </a:solidFill>
              </a14:hiddenFill>
            </a:ext>
          </a:extLst>
        </p:spPr>
      </p:pic>
      <p:sp>
        <p:nvSpPr>
          <p:cNvPr id="268" name="Google Shape;268;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16</a:t>
            </a:fld>
            <a:endParaRPr/>
          </a:p>
        </p:txBody>
      </p:sp>
      <p:sp>
        <p:nvSpPr>
          <p:cNvPr id="271" name="Google Shape;271;p31"/>
          <p:cNvSpPr txBox="1"/>
          <p:nvPr/>
        </p:nvSpPr>
        <p:spPr>
          <a:xfrm>
            <a:off x="244475" y="975625"/>
            <a:ext cx="51969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Meta-training phase</a:t>
            </a:r>
            <a:endParaRPr b="1" i="1">
              <a:latin typeface="Calibri"/>
              <a:ea typeface="Calibri"/>
              <a:cs typeface="Calibri"/>
              <a:sym typeface="Calibri"/>
            </a:endParaRPr>
          </a:p>
        </p:txBody>
      </p:sp>
      <p:sp>
        <p:nvSpPr>
          <p:cNvPr id="273" name="Google Shape;273;p31"/>
          <p:cNvSpPr txBox="1"/>
          <p:nvPr/>
        </p:nvSpPr>
        <p:spPr>
          <a:xfrm>
            <a:off x="3831047" y="2031735"/>
            <a:ext cx="3000000" cy="615523"/>
          </a:xfrm>
          <a:prstGeom prst="rect">
            <a:avLst/>
          </a:prstGeom>
          <a:noFill/>
          <a:ln>
            <a:noFill/>
          </a:ln>
        </p:spPr>
        <p:txBody>
          <a:bodyPr spcFirstLastPara="1" wrap="square" lIns="91425" tIns="91425" rIns="91425" bIns="91425" anchor="t" anchorCtr="0">
            <a:spAutoFit/>
          </a:bodyPr>
          <a:lstStyle/>
          <a:p>
            <a:pPr lvl="0"/>
            <a:r>
              <a:rPr lang="en-US" dirty="0">
                <a:solidFill>
                  <a:schemeClr val="dk1"/>
                </a:solidFill>
                <a:latin typeface="Calibri"/>
                <a:ea typeface="Calibri"/>
                <a:cs typeface="Calibri"/>
                <a:sym typeface="Calibri"/>
              </a:rPr>
              <a:t>Perform cross validation to compute the local learning progress</a:t>
            </a:r>
            <a:endParaRPr lang="en-US" dirty="0"/>
          </a:p>
        </p:txBody>
      </p:sp>
      <p:pic>
        <p:nvPicPr>
          <p:cNvPr id="3076" name="Picture 4">
            <a:extLst>
              <a:ext uri="{FF2B5EF4-FFF2-40B4-BE49-F238E27FC236}">
                <a16:creationId xmlns:a16="http://schemas.microsoft.com/office/drawing/2014/main" id="{E5C50CD1-FC61-783F-C7B3-41A0003C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784" y="1086994"/>
            <a:ext cx="2657856" cy="6400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EF36BAF-478C-83D9-5B7B-F430552C6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7" y="1561702"/>
            <a:ext cx="1816608"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74;p31">
            <a:extLst>
              <a:ext uri="{FF2B5EF4-FFF2-40B4-BE49-F238E27FC236}">
                <a16:creationId xmlns:a16="http://schemas.microsoft.com/office/drawing/2014/main" id="{897EEC09-8165-A787-F2D3-DC3EE4975B23}"/>
              </a:ext>
            </a:extLst>
          </p:cNvPr>
          <p:cNvSpPr/>
          <p:nvPr/>
        </p:nvSpPr>
        <p:spPr>
          <a:xfrm>
            <a:off x="1975739" y="2111146"/>
            <a:ext cx="1578573" cy="517356"/>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2;p30">
            <a:extLst>
              <a:ext uri="{FF2B5EF4-FFF2-40B4-BE49-F238E27FC236}">
                <a16:creationId xmlns:a16="http://schemas.microsoft.com/office/drawing/2014/main" id="{2A7A934C-9E71-CDAF-C986-776B67851AC1}"/>
              </a:ext>
            </a:extLst>
          </p:cNvPr>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200" dirty="0">
                <a:solidFill>
                  <a:srgbClr val="3F3F3F"/>
                </a:solidFill>
              </a:rPr>
              <a:t>Model-based Meta Automatic Curriculum Learning (MM-ACL)</a:t>
            </a:r>
            <a:endParaRPr sz="2200" dirty="0">
              <a:solidFill>
                <a:srgbClr val="3F3F3F"/>
              </a:solidFill>
            </a:endParaRPr>
          </a:p>
        </p:txBody>
      </p:sp>
    </p:spTree>
    <p:extLst>
      <p:ext uri="{BB962C8B-B14F-4D97-AF65-F5344CB8AC3E}">
        <p14:creationId xmlns:p14="http://schemas.microsoft.com/office/powerpoint/2010/main" val="160593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3" name="Picture 4">
            <a:extLst>
              <a:ext uri="{FF2B5EF4-FFF2-40B4-BE49-F238E27FC236}">
                <a16:creationId xmlns:a16="http://schemas.microsoft.com/office/drawing/2014/main" id="{A08BDEC5-05A8-886D-506A-AD2DA4BEC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375825"/>
            <a:ext cx="3462528" cy="1536192"/>
          </a:xfrm>
          <a:prstGeom prst="rect">
            <a:avLst/>
          </a:prstGeom>
          <a:noFill/>
          <a:extLst>
            <a:ext uri="{909E8E84-426E-40DD-AFC4-6F175D3DCCD1}">
              <a14:hiddenFill xmlns:a14="http://schemas.microsoft.com/office/drawing/2010/main">
                <a:solidFill>
                  <a:srgbClr val="FFFFFF"/>
                </a:solidFill>
              </a14:hiddenFill>
            </a:ext>
          </a:extLst>
        </p:spPr>
      </p:pic>
      <p:sp>
        <p:nvSpPr>
          <p:cNvPr id="268" name="Google Shape;268;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17</a:t>
            </a:fld>
            <a:endParaRPr/>
          </a:p>
        </p:txBody>
      </p:sp>
      <p:sp>
        <p:nvSpPr>
          <p:cNvPr id="271" name="Google Shape;271;p31"/>
          <p:cNvSpPr txBox="1"/>
          <p:nvPr/>
        </p:nvSpPr>
        <p:spPr>
          <a:xfrm>
            <a:off x="244475" y="975625"/>
            <a:ext cx="51969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Meta-training phase</a:t>
            </a:r>
            <a:endParaRPr b="1" i="1">
              <a:latin typeface="Calibri"/>
              <a:ea typeface="Calibri"/>
              <a:cs typeface="Calibri"/>
              <a:sym typeface="Calibri"/>
            </a:endParaRPr>
          </a:p>
        </p:txBody>
      </p:sp>
      <p:pic>
        <p:nvPicPr>
          <p:cNvPr id="3076" name="Picture 4">
            <a:extLst>
              <a:ext uri="{FF2B5EF4-FFF2-40B4-BE49-F238E27FC236}">
                <a16:creationId xmlns:a16="http://schemas.microsoft.com/office/drawing/2014/main" id="{E5C50CD1-FC61-783F-C7B3-41A0003C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784" y="1086994"/>
            <a:ext cx="2657856" cy="6400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EF36BAF-478C-83D9-5B7B-F430552C6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7" y="1561702"/>
            <a:ext cx="181660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3C5D1C97-9A60-B30B-9AD6-587D397683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960" y="1375825"/>
            <a:ext cx="2090928" cy="1749552"/>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00;p33">
            <a:extLst>
              <a:ext uri="{FF2B5EF4-FFF2-40B4-BE49-F238E27FC236}">
                <a16:creationId xmlns:a16="http://schemas.microsoft.com/office/drawing/2014/main" id="{8C64DD11-A5D7-AF6E-D48B-604BF69ACF59}"/>
              </a:ext>
            </a:extLst>
          </p:cNvPr>
          <p:cNvSpPr txBox="1"/>
          <p:nvPr/>
        </p:nvSpPr>
        <p:spPr>
          <a:xfrm>
            <a:off x="5520449" y="2016175"/>
            <a:ext cx="2957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Add one data point to the replay buffer to update the meta-teacher</a:t>
            </a:r>
            <a:endParaRPr/>
          </a:p>
        </p:txBody>
      </p:sp>
      <p:sp>
        <p:nvSpPr>
          <p:cNvPr id="7" name="Google Shape;301;p33">
            <a:extLst>
              <a:ext uri="{FF2B5EF4-FFF2-40B4-BE49-F238E27FC236}">
                <a16:creationId xmlns:a16="http://schemas.microsoft.com/office/drawing/2014/main" id="{3A2731E6-97D0-AF97-4D38-6D98B109D403}"/>
              </a:ext>
            </a:extLst>
          </p:cNvPr>
          <p:cNvSpPr/>
          <p:nvPr/>
        </p:nvSpPr>
        <p:spPr>
          <a:xfrm>
            <a:off x="3678699" y="1833025"/>
            <a:ext cx="1758300" cy="981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62;p30">
            <a:extLst>
              <a:ext uri="{FF2B5EF4-FFF2-40B4-BE49-F238E27FC236}">
                <a16:creationId xmlns:a16="http://schemas.microsoft.com/office/drawing/2014/main" id="{09441EEB-0879-4360-CAF8-BBC749DA099A}"/>
              </a:ext>
            </a:extLst>
          </p:cNvPr>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200" dirty="0">
                <a:solidFill>
                  <a:srgbClr val="3F3F3F"/>
                </a:solidFill>
              </a:rPr>
              <a:t>Model-based Meta Automatic Curriculum Learning (MM-ACL)</a:t>
            </a:r>
            <a:endParaRPr sz="2200" dirty="0">
              <a:solidFill>
                <a:srgbClr val="3F3F3F"/>
              </a:solidFill>
            </a:endParaRPr>
          </a:p>
        </p:txBody>
      </p:sp>
    </p:spTree>
    <p:extLst>
      <p:ext uri="{BB962C8B-B14F-4D97-AF65-F5344CB8AC3E}">
        <p14:creationId xmlns:p14="http://schemas.microsoft.com/office/powerpoint/2010/main" val="211508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3" name="Picture 4">
            <a:extLst>
              <a:ext uri="{FF2B5EF4-FFF2-40B4-BE49-F238E27FC236}">
                <a16:creationId xmlns:a16="http://schemas.microsoft.com/office/drawing/2014/main" id="{A08BDEC5-05A8-886D-506A-AD2DA4BEC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375825"/>
            <a:ext cx="3462528" cy="1536192"/>
          </a:xfrm>
          <a:prstGeom prst="rect">
            <a:avLst/>
          </a:prstGeom>
          <a:noFill/>
          <a:extLst>
            <a:ext uri="{909E8E84-426E-40DD-AFC4-6F175D3DCCD1}">
              <a14:hiddenFill xmlns:a14="http://schemas.microsoft.com/office/drawing/2010/main">
                <a:solidFill>
                  <a:srgbClr val="FFFFFF"/>
                </a:solidFill>
              </a14:hiddenFill>
            </a:ext>
          </a:extLst>
        </p:spPr>
      </p:pic>
      <p:sp>
        <p:nvSpPr>
          <p:cNvPr id="268" name="Google Shape;268;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18</a:t>
            </a:fld>
            <a:endParaRPr/>
          </a:p>
        </p:txBody>
      </p:sp>
      <p:sp>
        <p:nvSpPr>
          <p:cNvPr id="271" name="Google Shape;271;p31"/>
          <p:cNvSpPr txBox="1"/>
          <p:nvPr/>
        </p:nvSpPr>
        <p:spPr>
          <a:xfrm>
            <a:off x="244475" y="975625"/>
            <a:ext cx="51969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Meta-training phase</a:t>
            </a:r>
            <a:endParaRPr b="1" i="1">
              <a:latin typeface="Calibri"/>
              <a:ea typeface="Calibri"/>
              <a:cs typeface="Calibri"/>
              <a:sym typeface="Calibri"/>
            </a:endParaRPr>
          </a:p>
        </p:txBody>
      </p:sp>
      <p:pic>
        <p:nvPicPr>
          <p:cNvPr id="3076" name="Picture 4">
            <a:extLst>
              <a:ext uri="{FF2B5EF4-FFF2-40B4-BE49-F238E27FC236}">
                <a16:creationId xmlns:a16="http://schemas.microsoft.com/office/drawing/2014/main" id="{E5C50CD1-FC61-783F-C7B3-41A0003C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784" y="1086994"/>
            <a:ext cx="2657856" cy="6400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EF36BAF-478C-83D9-5B7B-F430552C6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7" y="1561702"/>
            <a:ext cx="181660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3C5D1C97-9A60-B30B-9AD6-587D397683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960" y="1375825"/>
            <a:ext cx="2090928" cy="174955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13;p34">
            <a:extLst>
              <a:ext uri="{FF2B5EF4-FFF2-40B4-BE49-F238E27FC236}">
                <a16:creationId xmlns:a16="http://schemas.microsoft.com/office/drawing/2014/main" id="{92C11B57-61D3-8C16-DD07-27B2B22CE89B}"/>
              </a:ext>
            </a:extLst>
          </p:cNvPr>
          <p:cNvSpPr txBox="1"/>
          <p:nvPr/>
        </p:nvSpPr>
        <p:spPr>
          <a:xfrm>
            <a:off x="244475" y="3393675"/>
            <a:ext cx="58077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Meta-testing phase: deploy the meta-teacher on unseen target tasks from the the same distribution without cross validation</a:t>
            </a:r>
            <a:endParaRPr dirty="0">
              <a:latin typeface="Calibri"/>
              <a:ea typeface="Calibri"/>
              <a:cs typeface="Calibri"/>
              <a:sym typeface="Calibri"/>
            </a:endParaRPr>
          </a:p>
        </p:txBody>
      </p:sp>
      <p:sp>
        <p:nvSpPr>
          <p:cNvPr id="9" name="Google Shape;262;p30">
            <a:extLst>
              <a:ext uri="{FF2B5EF4-FFF2-40B4-BE49-F238E27FC236}">
                <a16:creationId xmlns:a16="http://schemas.microsoft.com/office/drawing/2014/main" id="{B2692CA0-E7FA-E1EE-8BFA-F1DC61BC7912}"/>
              </a:ext>
            </a:extLst>
          </p:cNvPr>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200" dirty="0">
                <a:solidFill>
                  <a:srgbClr val="3F3F3F"/>
                </a:solidFill>
              </a:rPr>
              <a:t>Model-based Meta Automatic Curriculum Learning (MM-ACL)</a:t>
            </a:r>
            <a:endParaRPr sz="2200" dirty="0">
              <a:solidFill>
                <a:srgbClr val="3F3F3F"/>
              </a:solidFill>
            </a:endParaRPr>
          </a:p>
        </p:txBody>
      </p:sp>
    </p:spTree>
    <p:extLst>
      <p:ext uri="{BB962C8B-B14F-4D97-AF65-F5344CB8AC3E}">
        <p14:creationId xmlns:p14="http://schemas.microsoft.com/office/powerpoint/2010/main" val="135967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35"/>
          <p:cNvPicPr preferRelativeResize="0"/>
          <p:nvPr/>
        </p:nvPicPr>
        <p:blipFill>
          <a:blip r:embed="rId3">
            <a:alphaModFix/>
          </a:blip>
          <a:stretch>
            <a:fillRect/>
          </a:stretch>
        </p:blipFill>
        <p:spPr>
          <a:xfrm>
            <a:off x="225650" y="1156225"/>
            <a:ext cx="2858975" cy="1588775"/>
          </a:xfrm>
          <a:prstGeom prst="rect">
            <a:avLst/>
          </a:prstGeom>
          <a:noFill/>
          <a:ln>
            <a:noFill/>
          </a:ln>
        </p:spPr>
      </p:pic>
      <p:pic>
        <p:nvPicPr>
          <p:cNvPr id="320" name="Google Shape;320;p35"/>
          <p:cNvPicPr preferRelativeResize="0"/>
          <p:nvPr/>
        </p:nvPicPr>
        <p:blipFill>
          <a:blip r:embed="rId4">
            <a:alphaModFix/>
          </a:blip>
          <a:stretch>
            <a:fillRect/>
          </a:stretch>
        </p:blipFill>
        <p:spPr>
          <a:xfrm>
            <a:off x="3398225" y="1186887"/>
            <a:ext cx="3415800" cy="1527450"/>
          </a:xfrm>
          <a:prstGeom prst="rect">
            <a:avLst/>
          </a:prstGeom>
          <a:noFill/>
          <a:ln>
            <a:noFill/>
          </a:ln>
        </p:spPr>
      </p:pic>
      <p:sp>
        <p:nvSpPr>
          <p:cNvPr id="321" name="Google Shape;321;p35"/>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dirty="0">
                <a:solidFill>
                  <a:srgbClr val="3F3F3F"/>
                </a:solidFill>
              </a:rPr>
              <a:t>Experiments</a:t>
            </a:r>
            <a:endParaRPr sz="2400" dirty="0">
              <a:solidFill>
                <a:srgbClr val="3F3F3F"/>
              </a:solidFill>
            </a:endParaRPr>
          </a:p>
        </p:txBody>
      </p:sp>
      <p:sp>
        <p:nvSpPr>
          <p:cNvPr id="322" name="Google Shape;322;p35"/>
          <p:cNvSpPr txBox="1"/>
          <p:nvPr/>
        </p:nvSpPr>
        <p:spPr>
          <a:xfrm>
            <a:off x="225650" y="858600"/>
            <a:ext cx="1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FourRoom</a:t>
            </a:r>
            <a:endParaRPr b="1"/>
          </a:p>
        </p:txBody>
      </p:sp>
      <p:sp>
        <p:nvSpPr>
          <p:cNvPr id="323" name="Google Shape;323;p35"/>
          <p:cNvSpPr txBox="1"/>
          <p:nvPr/>
        </p:nvSpPr>
        <p:spPr>
          <a:xfrm>
            <a:off x="3398225" y="858600"/>
            <a:ext cx="1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Habitat</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a:t>
            </a:fld>
            <a:endParaRPr/>
          </a:p>
        </p:txBody>
      </p:sp>
      <p:sp>
        <p:nvSpPr>
          <p:cNvPr id="70" name="Google Shape;70;p15"/>
          <p:cNvSpPr txBox="1"/>
          <p:nvPr/>
        </p:nvSpPr>
        <p:spPr>
          <a:xfrm>
            <a:off x="244475" y="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Curriculum Learning for RL</a:t>
            </a:r>
            <a:endParaRPr sz="2400">
              <a:solidFill>
                <a:srgbClr val="3F3F3F"/>
              </a:solidFill>
            </a:endParaRPr>
          </a:p>
        </p:txBody>
      </p:sp>
      <p:sp>
        <p:nvSpPr>
          <p:cNvPr id="71" name="Google Shape;71;p15"/>
          <p:cNvSpPr txBox="1"/>
          <p:nvPr/>
        </p:nvSpPr>
        <p:spPr>
          <a:xfrm>
            <a:off x="629625" y="959275"/>
            <a:ext cx="4528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Learning a sequence of </a:t>
            </a:r>
            <a:r>
              <a:rPr lang="en" b="1" i="1">
                <a:latin typeface="Calibri"/>
                <a:ea typeface="Calibri"/>
                <a:cs typeface="Calibri"/>
                <a:sym typeface="Calibri"/>
              </a:rPr>
              <a:t>source tasks</a:t>
            </a:r>
            <a:r>
              <a:rPr lang="en" i="1">
                <a:latin typeface="Calibri"/>
                <a:ea typeface="Calibri"/>
                <a:cs typeface="Calibri"/>
                <a:sym typeface="Calibri"/>
              </a:rPr>
              <a:t> </a:t>
            </a:r>
            <a:r>
              <a:rPr lang="en">
                <a:latin typeface="Calibri"/>
                <a:ea typeface="Calibri"/>
                <a:cs typeface="Calibri"/>
                <a:sym typeface="Calibri"/>
              </a:rPr>
              <a:t>that can either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learn a </a:t>
            </a:r>
            <a:r>
              <a:rPr lang="en" b="1" i="1">
                <a:latin typeface="Calibri"/>
                <a:ea typeface="Calibri"/>
                <a:cs typeface="Calibri"/>
                <a:sym typeface="Calibri"/>
              </a:rPr>
              <a:t>target task</a:t>
            </a:r>
            <a:r>
              <a:rPr lang="en">
                <a:latin typeface="Calibri"/>
                <a:ea typeface="Calibri"/>
                <a:cs typeface="Calibri"/>
                <a:sym typeface="Calibri"/>
              </a:rPr>
              <a:t> more efficiently</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learn a </a:t>
            </a:r>
            <a:r>
              <a:rPr lang="en" b="1" i="1">
                <a:latin typeface="Calibri"/>
                <a:ea typeface="Calibri"/>
                <a:cs typeface="Calibri"/>
                <a:sym typeface="Calibri"/>
              </a:rPr>
              <a:t>target task</a:t>
            </a:r>
            <a:r>
              <a:rPr lang="en">
                <a:latin typeface="Calibri"/>
                <a:ea typeface="Calibri"/>
                <a:cs typeface="Calibri"/>
                <a:sym typeface="Calibri"/>
              </a:rPr>
              <a:t> that cannot be learned directly</a:t>
            </a:r>
            <a:endParaRPr>
              <a:latin typeface="Calibri"/>
              <a:ea typeface="Calibri"/>
              <a:cs typeface="Calibri"/>
              <a:sym typeface="Calibri"/>
            </a:endParaRPr>
          </a:p>
        </p:txBody>
      </p:sp>
      <p:sp>
        <p:nvSpPr>
          <p:cNvPr id="72" name="Google Shape;72;p15"/>
          <p:cNvSpPr/>
          <p:nvPr/>
        </p:nvSpPr>
        <p:spPr>
          <a:xfrm>
            <a:off x="1411950" y="2070850"/>
            <a:ext cx="268800" cy="31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6"/>
          <p:cNvPicPr preferRelativeResize="0"/>
          <p:nvPr/>
        </p:nvPicPr>
        <p:blipFill>
          <a:blip r:embed="rId3">
            <a:alphaModFix/>
          </a:blip>
          <a:stretch>
            <a:fillRect/>
          </a:stretch>
        </p:blipFill>
        <p:spPr>
          <a:xfrm>
            <a:off x="225650" y="1156225"/>
            <a:ext cx="2858975" cy="1588775"/>
          </a:xfrm>
          <a:prstGeom prst="rect">
            <a:avLst/>
          </a:prstGeom>
          <a:noFill/>
          <a:ln>
            <a:noFill/>
          </a:ln>
        </p:spPr>
      </p:pic>
      <p:pic>
        <p:nvPicPr>
          <p:cNvPr id="329" name="Google Shape;329;p36"/>
          <p:cNvPicPr preferRelativeResize="0"/>
          <p:nvPr/>
        </p:nvPicPr>
        <p:blipFill>
          <a:blip r:embed="rId4">
            <a:alphaModFix/>
          </a:blip>
          <a:stretch>
            <a:fillRect/>
          </a:stretch>
        </p:blipFill>
        <p:spPr>
          <a:xfrm>
            <a:off x="3398225" y="1186887"/>
            <a:ext cx="3415800" cy="1527450"/>
          </a:xfrm>
          <a:prstGeom prst="rect">
            <a:avLst/>
          </a:prstGeom>
          <a:noFill/>
          <a:ln>
            <a:noFill/>
          </a:ln>
        </p:spPr>
      </p:pic>
      <p:sp>
        <p:nvSpPr>
          <p:cNvPr id="330" name="Google Shape;330;p36"/>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dirty="0">
                <a:solidFill>
                  <a:srgbClr val="3F3F3F"/>
                </a:solidFill>
              </a:rPr>
              <a:t>Results</a:t>
            </a:r>
            <a:endParaRPr sz="2400" dirty="0">
              <a:solidFill>
                <a:srgbClr val="3F3F3F"/>
              </a:solidFill>
            </a:endParaRPr>
          </a:p>
        </p:txBody>
      </p:sp>
      <p:sp>
        <p:nvSpPr>
          <p:cNvPr id="331" name="Google Shape;331;p36"/>
          <p:cNvSpPr txBox="1"/>
          <p:nvPr/>
        </p:nvSpPr>
        <p:spPr>
          <a:xfrm>
            <a:off x="225650" y="858600"/>
            <a:ext cx="1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FourRoom</a:t>
            </a:r>
            <a:endParaRPr b="1"/>
          </a:p>
        </p:txBody>
      </p:sp>
      <p:sp>
        <p:nvSpPr>
          <p:cNvPr id="332" name="Google Shape;332;p36"/>
          <p:cNvSpPr txBox="1"/>
          <p:nvPr/>
        </p:nvSpPr>
        <p:spPr>
          <a:xfrm>
            <a:off x="3398225" y="858600"/>
            <a:ext cx="1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Habitat</a:t>
            </a:r>
            <a:endParaRPr b="1"/>
          </a:p>
        </p:txBody>
      </p:sp>
      <p:pic>
        <p:nvPicPr>
          <p:cNvPr id="333" name="Google Shape;333;p36"/>
          <p:cNvPicPr preferRelativeResize="0"/>
          <p:nvPr/>
        </p:nvPicPr>
        <p:blipFill>
          <a:blip r:embed="rId5">
            <a:alphaModFix/>
          </a:blip>
          <a:stretch>
            <a:fillRect/>
          </a:stretch>
        </p:blipFill>
        <p:spPr>
          <a:xfrm>
            <a:off x="225650" y="2909475"/>
            <a:ext cx="7262474" cy="166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7"/>
          <p:cNvPicPr preferRelativeResize="0"/>
          <p:nvPr/>
        </p:nvPicPr>
        <p:blipFill>
          <a:blip r:embed="rId3">
            <a:alphaModFix/>
          </a:blip>
          <a:stretch>
            <a:fillRect/>
          </a:stretch>
        </p:blipFill>
        <p:spPr>
          <a:xfrm>
            <a:off x="225650" y="1156225"/>
            <a:ext cx="2858975" cy="1588775"/>
          </a:xfrm>
          <a:prstGeom prst="rect">
            <a:avLst/>
          </a:prstGeom>
          <a:noFill/>
          <a:ln>
            <a:noFill/>
          </a:ln>
        </p:spPr>
      </p:pic>
      <p:pic>
        <p:nvPicPr>
          <p:cNvPr id="339" name="Google Shape;339;p37"/>
          <p:cNvPicPr preferRelativeResize="0"/>
          <p:nvPr/>
        </p:nvPicPr>
        <p:blipFill>
          <a:blip r:embed="rId4">
            <a:alphaModFix/>
          </a:blip>
          <a:stretch>
            <a:fillRect/>
          </a:stretch>
        </p:blipFill>
        <p:spPr>
          <a:xfrm>
            <a:off x="3398225" y="1186887"/>
            <a:ext cx="3415800" cy="1527450"/>
          </a:xfrm>
          <a:prstGeom prst="rect">
            <a:avLst/>
          </a:prstGeom>
          <a:noFill/>
          <a:ln>
            <a:noFill/>
          </a:ln>
        </p:spPr>
      </p:pic>
      <p:sp>
        <p:nvSpPr>
          <p:cNvPr id="340" name="Google Shape;340;p37"/>
          <p:cNvSpPr txBox="1"/>
          <p:nvPr/>
        </p:nvSpPr>
        <p:spPr>
          <a:xfrm>
            <a:off x="195250" y="13435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dirty="0">
                <a:solidFill>
                  <a:srgbClr val="3F3F3F"/>
                </a:solidFill>
              </a:rPr>
              <a:t>Results</a:t>
            </a:r>
            <a:endParaRPr sz="2400" dirty="0">
              <a:solidFill>
                <a:srgbClr val="3F3F3F"/>
              </a:solidFill>
            </a:endParaRPr>
          </a:p>
        </p:txBody>
      </p:sp>
      <p:sp>
        <p:nvSpPr>
          <p:cNvPr id="341" name="Google Shape;341;p37"/>
          <p:cNvSpPr txBox="1"/>
          <p:nvPr/>
        </p:nvSpPr>
        <p:spPr>
          <a:xfrm>
            <a:off x="225650" y="858600"/>
            <a:ext cx="1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FourRoom</a:t>
            </a:r>
            <a:endParaRPr b="1"/>
          </a:p>
        </p:txBody>
      </p:sp>
      <p:sp>
        <p:nvSpPr>
          <p:cNvPr id="342" name="Google Shape;342;p37"/>
          <p:cNvSpPr txBox="1"/>
          <p:nvPr/>
        </p:nvSpPr>
        <p:spPr>
          <a:xfrm>
            <a:off x="3398225" y="858600"/>
            <a:ext cx="12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Habitat</a:t>
            </a:r>
            <a:endParaRPr b="1"/>
          </a:p>
        </p:txBody>
      </p:sp>
      <p:pic>
        <p:nvPicPr>
          <p:cNvPr id="343" name="Google Shape;343;p37"/>
          <p:cNvPicPr preferRelativeResize="0"/>
          <p:nvPr/>
        </p:nvPicPr>
        <p:blipFill>
          <a:blip r:embed="rId5">
            <a:alphaModFix/>
          </a:blip>
          <a:stretch>
            <a:fillRect/>
          </a:stretch>
        </p:blipFill>
        <p:spPr>
          <a:xfrm>
            <a:off x="225650" y="2826175"/>
            <a:ext cx="3370375" cy="1764850"/>
          </a:xfrm>
          <a:prstGeom prst="rect">
            <a:avLst/>
          </a:prstGeom>
          <a:noFill/>
          <a:ln>
            <a:noFill/>
          </a:ln>
        </p:spPr>
      </p:pic>
      <p:sp>
        <p:nvSpPr>
          <p:cNvPr id="344" name="Google Shape;344;p37"/>
          <p:cNvSpPr txBox="1"/>
          <p:nvPr/>
        </p:nvSpPr>
        <p:spPr>
          <a:xfrm>
            <a:off x="899675" y="4591025"/>
            <a:ext cx="1912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ItT: iteration to threshold</a:t>
            </a:r>
            <a:endParaRPr sz="1200"/>
          </a:p>
        </p:txBody>
      </p:sp>
      <p:sp>
        <p:nvSpPr>
          <p:cNvPr id="345" name="Google Shape;345;p37"/>
          <p:cNvSpPr/>
          <p:nvPr/>
        </p:nvSpPr>
        <p:spPr>
          <a:xfrm>
            <a:off x="445425" y="3179875"/>
            <a:ext cx="2894100" cy="168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59" name="Google Shape;259;p30"/>
          <p:cNvSpPr txBox="1"/>
          <p:nvPr/>
        </p:nvSpPr>
        <p:spPr>
          <a:xfrm>
            <a:off x="4038" y="345650"/>
            <a:ext cx="9240000" cy="8574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1018"/>
              <a:buFont typeface="Arial"/>
              <a:buNone/>
            </a:pPr>
            <a:r>
              <a:rPr lang="en" sz="3000">
                <a:solidFill>
                  <a:srgbClr val="CC6600"/>
                </a:solidFill>
                <a:latin typeface="Helvetica Neue"/>
                <a:ea typeface="Helvetica Neue"/>
                <a:cs typeface="Helvetica Neue"/>
                <a:sym typeface="Helvetica Neue"/>
              </a:rPr>
              <a:t>Model-based Meta Automatic Curriculum Learning</a:t>
            </a:r>
            <a:endParaRPr sz="3000">
              <a:solidFill>
                <a:srgbClr val="3F3F3F"/>
              </a:solidFill>
            </a:endParaRPr>
          </a:p>
        </p:txBody>
      </p:sp>
      <p:sp>
        <p:nvSpPr>
          <p:cNvPr id="263" name="Google Shape;263;p30"/>
          <p:cNvSpPr/>
          <p:nvPr/>
        </p:nvSpPr>
        <p:spPr>
          <a:xfrm>
            <a:off x="1500525" y="3410400"/>
            <a:ext cx="353100" cy="21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txBox="1"/>
          <p:nvPr/>
        </p:nvSpPr>
        <p:spPr>
          <a:xfrm>
            <a:off x="767975" y="1317200"/>
            <a:ext cx="7712100" cy="462600"/>
          </a:xfrm>
          <a:prstGeom prst="rect">
            <a:avLst/>
          </a:prstGeom>
          <a:noFill/>
          <a:ln>
            <a:noFill/>
          </a:ln>
        </p:spPr>
        <p:txBody>
          <a:bodyPr spcFirstLastPara="1" wrap="square" lIns="91425" tIns="91425" rIns="91425" bIns="91425" anchor="t" anchorCtr="0">
            <a:normAutofit fontScale="85000" lnSpcReduction="20000"/>
          </a:bodyPr>
          <a:lstStyle/>
          <a:p>
            <a:pPr marL="0" lvl="0" indent="0" algn="ctr" rtl="0">
              <a:spcBef>
                <a:spcPts val="0"/>
              </a:spcBef>
              <a:spcAft>
                <a:spcPts val="1000"/>
              </a:spcAft>
              <a:buNone/>
            </a:pPr>
            <a:r>
              <a:rPr lang="en" b="1">
                <a:solidFill>
                  <a:srgbClr val="595959"/>
                </a:solidFill>
                <a:latin typeface="Helvetica Neue"/>
                <a:ea typeface="Helvetica Neue"/>
                <a:cs typeface="Helvetica Neue"/>
                <a:sym typeface="Helvetica Neue"/>
              </a:rPr>
              <a:t>Zifan Xu</a:t>
            </a:r>
            <a:r>
              <a:rPr lang="en">
                <a:solidFill>
                  <a:srgbClr val="595959"/>
                </a:solidFill>
                <a:latin typeface="Helvetica Neue"/>
                <a:ea typeface="Helvetica Neue"/>
                <a:cs typeface="Helvetica Neue"/>
                <a:sym typeface="Helvetica Neue"/>
              </a:rPr>
              <a:t>, Yulin Zhang, Shahaf S. Shperberg, Reuth Mirsky, Yuqian Jiang, Bo Liu, Peter Stone </a:t>
            </a:r>
            <a:endParaRPr sz="2600">
              <a:solidFill>
                <a:srgbClr val="595959"/>
              </a:solidFill>
              <a:latin typeface="Helvetica Neue"/>
              <a:ea typeface="Helvetica Neue"/>
              <a:cs typeface="Helvetica Neue"/>
              <a:sym typeface="Helvetica Neue"/>
            </a:endParaRPr>
          </a:p>
        </p:txBody>
      </p:sp>
      <p:pic>
        <p:nvPicPr>
          <p:cNvPr id="265" name="Google Shape;265;p30"/>
          <p:cNvPicPr preferRelativeResize="0"/>
          <p:nvPr/>
        </p:nvPicPr>
        <p:blipFill rotWithShape="1">
          <a:blip r:embed="rId3">
            <a:alphaModFix/>
          </a:blip>
          <a:srcRect l="24706" t="12087" r="20740" b="42300"/>
          <a:stretch/>
        </p:blipFill>
        <p:spPr>
          <a:xfrm>
            <a:off x="1299880" y="1893950"/>
            <a:ext cx="850500" cy="850500"/>
          </a:xfrm>
          <a:prstGeom prst="roundRect">
            <a:avLst>
              <a:gd name="adj" fmla="val 16667"/>
            </a:avLst>
          </a:prstGeom>
          <a:noFill/>
          <a:ln w="28575" cap="flat" cmpd="sng">
            <a:solidFill>
              <a:schemeClr val="dk1"/>
            </a:solidFill>
            <a:prstDash val="solid"/>
            <a:round/>
            <a:headEnd type="none" w="sm" len="sm"/>
            <a:tailEnd type="none" w="sm" len="sm"/>
          </a:ln>
        </p:spPr>
      </p:pic>
      <p:pic>
        <p:nvPicPr>
          <p:cNvPr id="266" name="Google Shape;266;p30"/>
          <p:cNvPicPr preferRelativeResize="0"/>
          <p:nvPr/>
        </p:nvPicPr>
        <p:blipFill>
          <a:blip r:embed="rId4">
            <a:alphaModFix/>
          </a:blip>
          <a:stretch>
            <a:fillRect/>
          </a:stretch>
        </p:blipFill>
        <p:spPr>
          <a:xfrm flipH="1">
            <a:off x="2266175" y="1893950"/>
            <a:ext cx="850500" cy="850500"/>
          </a:xfrm>
          <a:prstGeom prst="roundRect">
            <a:avLst>
              <a:gd name="adj" fmla="val 16667"/>
            </a:avLst>
          </a:prstGeom>
          <a:noFill/>
          <a:ln>
            <a:noFill/>
          </a:ln>
        </p:spPr>
      </p:pic>
      <p:pic>
        <p:nvPicPr>
          <p:cNvPr id="267" name="Google Shape;267;p30"/>
          <p:cNvPicPr preferRelativeResize="0"/>
          <p:nvPr/>
        </p:nvPicPr>
        <p:blipFill rotWithShape="1">
          <a:blip r:embed="rId5">
            <a:alphaModFix/>
          </a:blip>
          <a:srcRect l="43577" t="14669" r="24397" b="37123"/>
          <a:stretch/>
        </p:blipFill>
        <p:spPr>
          <a:xfrm>
            <a:off x="3232475" y="1893950"/>
            <a:ext cx="850500" cy="850500"/>
          </a:xfrm>
          <a:prstGeom prst="roundRect">
            <a:avLst>
              <a:gd name="adj" fmla="val 16667"/>
            </a:avLst>
          </a:prstGeom>
          <a:noFill/>
          <a:ln>
            <a:noFill/>
          </a:ln>
        </p:spPr>
      </p:pic>
      <p:pic>
        <p:nvPicPr>
          <p:cNvPr id="268" name="Google Shape;268;p30"/>
          <p:cNvPicPr preferRelativeResize="0"/>
          <p:nvPr/>
        </p:nvPicPr>
        <p:blipFill>
          <a:blip r:embed="rId6">
            <a:alphaModFix/>
          </a:blip>
          <a:stretch>
            <a:fillRect/>
          </a:stretch>
        </p:blipFill>
        <p:spPr>
          <a:xfrm>
            <a:off x="4198775" y="1893950"/>
            <a:ext cx="850500" cy="850500"/>
          </a:xfrm>
          <a:prstGeom prst="roundRect">
            <a:avLst>
              <a:gd name="adj" fmla="val 16667"/>
            </a:avLst>
          </a:prstGeom>
          <a:noFill/>
          <a:ln>
            <a:noFill/>
          </a:ln>
        </p:spPr>
      </p:pic>
      <p:pic>
        <p:nvPicPr>
          <p:cNvPr id="269" name="Google Shape;269;p30"/>
          <p:cNvPicPr preferRelativeResize="0"/>
          <p:nvPr/>
        </p:nvPicPr>
        <p:blipFill>
          <a:blip r:embed="rId7">
            <a:alphaModFix/>
          </a:blip>
          <a:stretch>
            <a:fillRect/>
          </a:stretch>
        </p:blipFill>
        <p:spPr>
          <a:xfrm>
            <a:off x="5165075" y="1893950"/>
            <a:ext cx="850500" cy="850500"/>
          </a:xfrm>
          <a:prstGeom prst="roundRect">
            <a:avLst>
              <a:gd name="adj" fmla="val 16667"/>
            </a:avLst>
          </a:prstGeom>
          <a:noFill/>
          <a:ln>
            <a:noFill/>
          </a:ln>
        </p:spPr>
      </p:pic>
      <p:pic>
        <p:nvPicPr>
          <p:cNvPr id="270" name="Google Shape;270;p30"/>
          <p:cNvPicPr preferRelativeResize="0"/>
          <p:nvPr/>
        </p:nvPicPr>
        <p:blipFill>
          <a:blip r:embed="rId8">
            <a:alphaModFix/>
          </a:blip>
          <a:stretch>
            <a:fillRect/>
          </a:stretch>
        </p:blipFill>
        <p:spPr>
          <a:xfrm>
            <a:off x="6131375" y="1893950"/>
            <a:ext cx="850500" cy="850500"/>
          </a:xfrm>
          <a:prstGeom prst="roundRect">
            <a:avLst>
              <a:gd name="adj" fmla="val 16667"/>
            </a:avLst>
          </a:prstGeom>
          <a:noFill/>
          <a:ln>
            <a:noFill/>
          </a:ln>
        </p:spPr>
      </p:pic>
      <p:pic>
        <p:nvPicPr>
          <p:cNvPr id="271" name="Google Shape;271;p30"/>
          <p:cNvPicPr preferRelativeResize="0"/>
          <p:nvPr/>
        </p:nvPicPr>
        <p:blipFill rotWithShape="1">
          <a:blip r:embed="rId9">
            <a:alphaModFix/>
          </a:blip>
          <a:srcRect l="23854" r="47209" b="28088"/>
          <a:stretch/>
        </p:blipFill>
        <p:spPr>
          <a:xfrm>
            <a:off x="7097663" y="1893950"/>
            <a:ext cx="850500" cy="850500"/>
          </a:xfrm>
          <a:prstGeom prst="roundRect">
            <a:avLst>
              <a:gd name="adj" fmla="val 16667"/>
            </a:avLst>
          </a:prstGeom>
          <a:noFill/>
          <a:ln>
            <a:noFill/>
          </a:ln>
        </p:spPr>
      </p:pic>
      <p:pic>
        <p:nvPicPr>
          <p:cNvPr id="272" name="Google Shape;272;p30"/>
          <p:cNvPicPr preferRelativeResize="0"/>
          <p:nvPr/>
        </p:nvPicPr>
        <p:blipFill>
          <a:blip r:embed="rId10">
            <a:alphaModFix/>
          </a:blip>
          <a:stretch>
            <a:fillRect/>
          </a:stretch>
        </p:blipFill>
        <p:spPr>
          <a:xfrm>
            <a:off x="3880687" y="3859972"/>
            <a:ext cx="1382625" cy="597875"/>
          </a:xfrm>
          <a:prstGeom prst="rect">
            <a:avLst/>
          </a:prstGeom>
          <a:noFill/>
          <a:ln>
            <a:noFill/>
          </a:ln>
        </p:spPr>
      </p:pic>
      <p:pic>
        <p:nvPicPr>
          <p:cNvPr id="273" name="Google Shape;273;p30"/>
          <p:cNvPicPr preferRelativeResize="0"/>
          <p:nvPr/>
        </p:nvPicPr>
        <p:blipFill>
          <a:blip r:embed="rId11">
            <a:alphaModFix/>
          </a:blip>
          <a:stretch>
            <a:fillRect/>
          </a:stretch>
        </p:blipFill>
        <p:spPr>
          <a:xfrm>
            <a:off x="2782601" y="3095497"/>
            <a:ext cx="3578772" cy="55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3</a:t>
            </a:fld>
            <a:endParaRPr/>
          </a:p>
        </p:txBody>
      </p:sp>
      <p:sp>
        <p:nvSpPr>
          <p:cNvPr id="79" name="Google Shape;79;p16"/>
          <p:cNvSpPr txBox="1"/>
          <p:nvPr/>
        </p:nvSpPr>
        <p:spPr>
          <a:xfrm>
            <a:off x="244475" y="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Curriculum Learning for RL</a:t>
            </a:r>
            <a:endParaRPr sz="2400">
              <a:solidFill>
                <a:srgbClr val="3F3F3F"/>
              </a:solidFill>
            </a:endParaRPr>
          </a:p>
        </p:txBody>
      </p:sp>
      <p:sp>
        <p:nvSpPr>
          <p:cNvPr id="80" name="Google Shape;80;p16"/>
          <p:cNvSpPr txBox="1"/>
          <p:nvPr/>
        </p:nvSpPr>
        <p:spPr>
          <a:xfrm>
            <a:off x="629625" y="959275"/>
            <a:ext cx="4528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Learning a sequence of </a:t>
            </a:r>
            <a:r>
              <a:rPr lang="en" b="1" i="1">
                <a:latin typeface="Calibri"/>
                <a:ea typeface="Calibri"/>
                <a:cs typeface="Calibri"/>
                <a:sym typeface="Calibri"/>
              </a:rPr>
              <a:t>source tasks</a:t>
            </a:r>
            <a:r>
              <a:rPr lang="en" i="1">
                <a:latin typeface="Calibri"/>
                <a:ea typeface="Calibri"/>
                <a:cs typeface="Calibri"/>
                <a:sym typeface="Calibri"/>
              </a:rPr>
              <a:t> </a:t>
            </a:r>
            <a:r>
              <a:rPr lang="en">
                <a:latin typeface="Calibri"/>
                <a:ea typeface="Calibri"/>
                <a:cs typeface="Calibri"/>
                <a:sym typeface="Calibri"/>
              </a:rPr>
              <a:t>that can either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learn a </a:t>
            </a:r>
            <a:r>
              <a:rPr lang="en" b="1" i="1">
                <a:latin typeface="Calibri"/>
                <a:ea typeface="Calibri"/>
                <a:cs typeface="Calibri"/>
                <a:sym typeface="Calibri"/>
              </a:rPr>
              <a:t>target task</a:t>
            </a:r>
            <a:r>
              <a:rPr lang="en">
                <a:latin typeface="Calibri"/>
                <a:ea typeface="Calibri"/>
                <a:cs typeface="Calibri"/>
                <a:sym typeface="Calibri"/>
              </a:rPr>
              <a:t> more efficiently</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learn a </a:t>
            </a:r>
            <a:r>
              <a:rPr lang="en" b="1" i="1">
                <a:latin typeface="Calibri"/>
                <a:ea typeface="Calibri"/>
                <a:cs typeface="Calibri"/>
                <a:sym typeface="Calibri"/>
              </a:rPr>
              <a:t>target task</a:t>
            </a:r>
            <a:r>
              <a:rPr lang="en">
                <a:latin typeface="Calibri"/>
                <a:ea typeface="Calibri"/>
                <a:cs typeface="Calibri"/>
                <a:sym typeface="Calibri"/>
              </a:rPr>
              <a:t> that cannot be learned directly</a:t>
            </a:r>
            <a:endParaRPr>
              <a:latin typeface="Calibri"/>
              <a:ea typeface="Calibri"/>
              <a:cs typeface="Calibri"/>
              <a:sym typeface="Calibri"/>
            </a:endParaRPr>
          </a:p>
        </p:txBody>
      </p:sp>
      <p:pic>
        <p:nvPicPr>
          <p:cNvPr id="81" name="Google Shape;81;p16"/>
          <p:cNvPicPr preferRelativeResize="0"/>
          <p:nvPr/>
        </p:nvPicPr>
        <p:blipFill>
          <a:blip r:embed="rId3">
            <a:alphaModFix/>
          </a:blip>
          <a:stretch>
            <a:fillRect/>
          </a:stretch>
        </p:blipFill>
        <p:spPr>
          <a:xfrm>
            <a:off x="1372327" y="2069825"/>
            <a:ext cx="5973901" cy="2154125"/>
          </a:xfrm>
          <a:prstGeom prst="rect">
            <a:avLst/>
          </a:prstGeom>
          <a:noFill/>
          <a:ln>
            <a:noFill/>
          </a:ln>
        </p:spPr>
      </p:pic>
      <p:sp>
        <p:nvSpPr>
          <p:cNvPr id="82" name="Google Shape;82;p16"/>
          <p:cNvSpPr/>
          <p:nvPr/>
        </p:nvSpPr>
        <p:spPr>
          <a:xfrm>
            <a:off x="1411950" y="2070850"/>
            <a:ext cx="268800" cy="31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a:t>
            </a:fld>
            <a:endParaRPr/>
          </a:p>
        </p:txBody>
      </p:sp>
      <p:sp>
        <p:nvSpPr>
          <p:cNvPr id="89" name="Google Shape;89;p17"/>
          <p:cNvSpPr txBox="1"/>
          <p:nvPr/>
        </p:nvSpPr>
        <p:spPr>
          <a:xfrm>
            <a:off x="244475" y="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Meta Curriculum Learning</a:t>
            </a:r>
            <a:endParaRPr sz="2400">
              <a:solidFill>
                <a:srgbClr val="3F3F3F"/>
              </a:solidFill>
            </a:endParaRPr>
          </a:p>
        </p:txBody>
      </p:sp>
      <p:sp>
        <p:nvSpPr>
          <p:cNvPr id="90" name="Google Shape;90;p17"/>
          <p:cNvSpPr txBox="1"/>
          <p:nvPr/>
        </p:nvSpPr>
        <p:spPr>
          <a:xfrm>
            <a:off x="629625" y="959275"/>
            <a:ext cx="58905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Different </a:t>
            </a:r>
            <a:r>
              <a:rPr lang="en" b="1" i="1">
                <a:latin typeface="Calibri"/>
                <a:ea typeface="Calibri"/>
                <a:cs typeface="Calibri"/>
                <a:sym typeface="Calibri"/>
              </a:rPr>
              <a:t>target tasks</a:t>
            </a:r>
            <a:r>
              <a:rPr lang="en">
                <a:latin typeface="Calibri"/>
                <a:ea typeface="Calibri"/>
                <a:cs typeface="Calibri"/>
                <a:sym typeface="Calibri"/>
              </a:rPr>
              <a:t> may benefit from similar curricula</a:t>
            </a:r>
            <a:endParaRPr>
              <a:latin typeface="Calibri"/>
              <a:ea typeface="Calibri"/>
              <a:cs typeface="Calibri"/>
              <a:sym typeface="Calibri"/>
            </a:endParaRPr>
          </a:p>
        </p:txBody>
      </p:sp>
      <p:pic>
        <p:nvPicPr>
          <p:cNvPr id="91" name="Google Shape;91;p17"/>
          <p:cNvPicPr preferRelativeResize="0"/>
          <p:nvPr/>
        </p:nvPicPr>
        <p:blipFill>
          <a:blip r:embed="rId3">
            <a:alphaModFix/>
          </a:blip>
          <a:stretch>
            <a:fillRect/>
          </a:stretch>
        </p:blipFill>
        <p:spPr>
          <a:xfrm>
            <a:off x="1672510" y="1525975"/>
            <a:ext cx="5798966" cy="2154125"/>
          </a:xfrm>
          <a:prstGeom prst="rect">
            <a:avLst/>
          </a:prstGeom>
          <a:noFill/>
          <a:ln>
            <a:noFill/>
          </a:ln>
        </p:spPr>
      </p:pic>
      <p:sp>
        <p:nvSpPr>
          <p:cNvPr id="92" name="Google Shape;92;p17"/>
          <p:cNvSpPr/>
          <p:nvPr/>
        </p:nvSpPr>
        <p:spPr>
          <a:xfrm>
            <a:off x="1672500" y="1602175"/>
            <a:ext cx="268800" cy="31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5</a:t>
            </a:fld>
            <a:endParaRPr/>
          </a:p>
        </p:txBody>
      </p:sp>
      <p:sp>
        <p:nvSpPr>
          <p:cNvPr id="99" name="Google Shape;99;p18"/>
          <p:cNvSpPr txBox="1"/>
          <p:nvPr/>
        </p:nvSpPr>
        <p:spPr>
          <a:xfrm>
            <a:off x="629625" y="959275"/>
            <a:ext cx="58905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Different </a:t>
            </a:r>
            <a:r>
              <a:rPr lang="en" b="1" i="1">
                <a:latin typeface="Calibri"/>
                <a:ea typeface="Calibri"/>
                <a:cs typeface="Calibri"/>
                <a:sym typeface="Calibri"/>
              </a:rPr>
              <a:t>target tasks</a:t>
            </a:r>
            <a:r>
              <a:rPr lang="en">
                <a:latin typeface="Calibri"/>
                <a:ea typeface="Calibri"/>
                <a:cs typeface="Calibri"/>
                <a:sym typeface="Calibri"/>
              </a:rPr>
              <a:t> may benefit from similar curriculum</a:t>
            </a:r>
            <a:endParaRPr>
              <a:latin typeface="Calibri"/>
              <a:ea typeface="Calibri"/>
              <a:cs typeface="Calibri"/>
              <a:sym typeface="Calibri"/>
            </a:endParaRPr>
          </a:p>
        </p:txBody>
      </p:sp>
      <p:pic>
        <p:nvPicPr>
          <p:cNvPr id="100" name="Google Shape;100;p18"/>
          <p:cNvPicPr preferRelativeResize="0"/>
          <p:nvPr/>
        </p:nvPicPr>
        <p:blipFill>
          <a:blip r:embed="rId3">
            <a:alphaModFix/>
          </a:blip>
          <a:stretch>
            <a:fillRect/>
          </a:stretch>
        </p:blipFill>
        <p:spPr>
          <a:xfrm>
            <a:off x="1672510" y="1525975"/>
            <a:ext cx="5798966" cy="2154125"/>
          </a:xfrm>
          <a:prstGeom prst="rect">
            <a:avLst/>
          </a:prstGeom>
          <a:noFill/>
          <a:ln>
            <a:noFill/>
          </a:ln>
        </p:spPr>
      </p:pic>
      <p:sp>
        <p:nvSpPr>
          <p:cNvPr id="101" name="Google Shape;101;p18"/>
          <p:cNvSpPr/>
          <p:nvPr/>
        </p:nvSpPr>
        <p:spPr>
          <a:xfrm>
            <a:off x="1672500" y="1602175"/>
            <a:ext cx="268800" cy="31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629625" y="3775125"/>
            <a:ext cx="74343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Can the </a:t>
            </a:r>
            <a:r>
              <a:rPr lang="en" b="1" i="1">
                <a:latin typeface="Calibri"/>
                <a:ea typeface="Calibri"/>
                <a:cs typeface="Calibri"/>
                <a:sym typeface="Calibri"/>
              </a:rPr>
              <a:t>teacher</a:t>
            </a:r>
            <a:r>
              <a:rPr lang="en">
                <a:latin typeface="Calibri"/>
                <a:ea typeface="Calibri"/>
                <a:cs typeface="Calibri"/>
                <a:sym typeface="Calibri"/>
              </a:rPr>
              <a:t> be meta-learned to generate curriculum for novel </a:t>
            </a:r>
            <a:r>
              <a:rPr lang="en" b="1" i="1">
                <a:latin typeface="Calibri"/>
                <a:ea typeface="Calibri"/>
                <a:cs typeface="Calibri"/>
                <a:sym typeface="Calibri"/>
              </a:rPr>
              <a:t>target tasks</a:t>
            </a:r>
            <a:r>
              <a:rPr lang="en">
                <a:latin typeface="Calibri"/>
                <a:ea typeface="Calibri"/>
                <a:cs typeface="Calibri"/>
                <a:sym typeface="Calibri"/>
              </a:rPr>
              <a:t> in the future?</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(1) Do not rely on heuristic; (2) optimize the true objective of the curriculum learning problem</a:t>
            </a:r>
            <a:endParaRPr>
              <a:latin typeface="Calibri"/>
              <a:ea typeface="Calibri"/>
              <a:cs typeface="Calibri"/>
              <a:sym typeface="Calibri"/>
            </a:endParaRPr>
          </a:p>
        </p:txBody>
      </p:sp>
      <p:sp>
        <p:nvSpPr>
          <p:cNvPr id="103" name="Google Shape;103;p18"/>
          <p:cNvSpPr txBox="1"/>
          <p:nvPr/>
        </p:nvSpPr>
        <p:spPr>
          <a:xfrm>
            <a:off x="244475" y="3"/>
            <a:ext cx="82296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Meta Curriculum Learning</a:t>
            </a:r>
            <a:endParaRPr sz="240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Problem Definition</a:t>
            </a:r>
            <a:endParaRPr sz="2400">
              <a:solidFill>
                <a:srgbClr val="3F3F3F"/>
              </a:solidFill>
            </a:endParaRPr>
          </a:p>
        </p:txBody>
      </p:sp>
      <p:sp>
        <p:nvSpPr>
          <p:cNvPr id="109" name="Google Shape;109;p19"/>
          <p:cNvSpPr txBox="1"/>
          <p:nvPr/>
        </p:nvSpPr>
        <p:spPr>
          <a:xfrm>
            <a:off x="231975" y="921761"/>
            <a:ext cx="58905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Under Specified Domain:</a:t>
            </a:r>
          </a:p>
          <a:p>
            <a:pPr marL="139700" lvl="1">
              <a:buSzPts val="1400"/>
            </a:pPr>
            <a:endParaRPr lang="en" dirty="0">
              <a:latin typeface="Calibri"/>
              <a:ea typeface="Calibri"/>
              <a:cs typeface="Calibri"/>
              <a:sym typeface="Calibri"/>
            </a:endParaRPr>
          </a:p>
        </p:txBody>
      </p:sp>
      <p:pic>
        <p:nvPicPr>
          <p:cNvPr id="5" name="Graphic 4">
            <a:extLst>
              <a:ext uri="{FF2B5EF4-FFF2-40B4-BE49-F238E27FC236}">
                <a16:creationId xmlns:a16="http://schemas.microsoft.com/office/drawing/2014/main" id="{193FD9C5-06E2-5FFF-1BF4-F0F8876F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25" y="1295984"/>
            <a:ext cx="3162300" cy="241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Problem Definition</a:t>
            </a:r>
            <a:endParaRPr sz="2400">
              <a:solidFill>
                <a:srgbClr val="3F3F3F"/>
              </a:solidFill>
            </a:endParaRPr>
          </a:p>
        </p:txBody>
      </p:sp>
      <p:sp>
        <p:nvSpPr>
          <p:cNvPr id="109" name="Google Shape;109;p19"/>
          <p:cNvSpPr txBox="1"/>
          <p:nvPr/>
        </p:nvSpPr>
        <p:spPr>
          <a:xfrm>
            <a:off x="231975" y="921761"/>
            <a:ext cx="58905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Under Specified Domain:</a:t>
            </a:r>
          </a:p>
          <a:p>
            <a:pPr marL="139700" lvl="1">
              <a:buSzPts val="1400"/>
            </a:pPr>
            <a:endParaRPr lang="en" dirty="0">
              <a:latin typeface="Calibri"/>
              <a:ea typeface="Calibri"/>
              <a:cs typeface="Calibri"/>
              <a:sym typeface="Calibri"/>
            </a:endParaRPr>
          </a:p>
        </p:txBody>
      </p:sp>
      <p:sp>
        <p:nvSpPr>
          <p:cNvPr id="110" name="Google Shape;110;p19"/>
          <p:cNvSpPr txBox="1"/>
          <p:nvPr/>
        </p:nvSpPr>
        <p:spPr>
          <a:xfrm>
            <a:off x="231975" y="1573411"/>
            <a:ext cx="4185300" cy="163888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solidFill>
                  <a:schemeClr val="dk1"/>
                </a:solidFill>
                <a:latin typeface="Calibri"/>
                <a:ea typeface="Calibri"/>
                <a:cs typeface="Calibri"/>
                <a:sym typeface="Calibri"/>
              </a:rPr>
              <a:t>RL student:</a:t>
            </a:r>
            <a:endParaRPr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endParaRPr dirty="0">
              <a:latin typeface="Calibri"/>
              <a:ea typeface="Calibri"/>
              <a:cs typeface="Calibri"/>
              <a:sym typeface="Calibri"/>
            </a:endParaRPr>
          </a:p>
        </p:txBody>
      </p:sp>
      <p:pic>
        <p:nvPicPr>
          <p:cNvPr id="5" name="Graphic 4">
            <a:extLst>
              <a:ext uri="{FF2B5EF4-FFF2-40B4-BE49-F238E27FC236}">
                <a16:creationId xmlns:a16="http://schemas.microsoft.com/office/drawing/2014/main" id="{193FD9C5-06E2-5FFF-1BF4-F0F8876F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25" y="1295984"/>
            <a:ext cx="3162300" cy="241300"/>
          </a:xfrm>
          <a:prstGeom prst="rect">
            <a:avLst/>
          </a:prstGeom>
        </p:spPr>
      </p:pic>
      <p:pic>
        <p:nvPicPr>
          <p:cNvPr id="19" name="Graphic 18">
            <a:extLst>
              <a:ext uri="{FF2B5EF4-FFF2-40B4-BE49-F238E27FC236}">
                <a16:creationId xmlns:a16="http://schemas.microsoft.com/office/drawing/2014/main" id="{1B0B7E91-0042-FA16-F4A0-E67758A1E6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250" y="1900899"/>
            <a:ext cx="2489200" cy="241300"/>
          </a:xfrm>
          <a:prstGeom prst="rect">
            <a:avLst/>
          </a:prstGeom>
        </p:spPr>
      </p:pic>
      <p:pic>
        <p:nvPicPr>
          <p:cNvPr id="25" name="Graphic 24">
            <a:extLst>
              <a:ext uri="{FF2B5EF4-FFF2-40B4-BE49-F238E27FC236}">
                <a16:creationId xmlns:a16="http://schemas.microsoft.com/office/drawing/2014/main" id="{30F44226-88A0-9B58-FB98-724FB6910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250" y="2901465"/>
            <a:ext cx="1981200" cy="241300"/>
          </a:xfrm>
          <a:prstGeom prst="rect">
            <a:avLst/>
          </a:prstGeom>
        </p:spPr>
      </p:pic>
      <p:pic>
        <p:nvPicPr>
          <p:cNvPr id="6" name="Graphic 5">
            <a:extLst>
              <a:ext uri="{FF2B5EF4-FFF2-40B4-BE49-F238E27FC236}">
                <a16:creationId xmlns:a16="http://schemas.microsoft.com/office/drawing/2014/main" id="{58E8CD1C-3E7B-08E4-223F-77894E6B40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8684" y="2166459"/>
            <a:ext cx="3314700" cy="685800"/>
          </a:xfrm>
          <a:prstGeom prst="rect">
            <a:avLst/>
          </a:prstGeom>
        </p:spPr>
      </p:pic>
    </p:spTree>
    <p:extLst>
      <p:ext uri="{BB962C8B-B14F-4D97-AF65-F5344CB8AC3E}">
        <p14:creationId xmlns:p14="http://schemas.microsoft.com/office/powerpoint/2010/main" val="15126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Problem Definition</a:t>
            </a:r>
            <a:endParaRPr sz="2400">
              <a:solidFill>
                <a:srgbClr val="3F3F3F"/>
              </a:solidFill>
            </a:endParaRPr>
          </a:p>
        </p:txBody>
      </p:sp>
      <p:sp>
        <p:nvSpPr>
          <p:cNvPr id="109" name="Google Shape;109;p19"/>
          <p:cNvSpPr txBox="1"/>
          <p:nvPr/>
        </p:nvSpPr>
        <p:spPr>
          <a:xfrm>
            <a:off x="231975" y="921761"/>
            <a:ext cx="58905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Under Specified Domain:</a:t>
            </a:r>
          </a:p>
          <a:p>
            <a:pPr marL="139700" lvl="1">
              <a:buSzPts val="1400"/>
            </a:pPr>
            <a:endParaRPr lang="en" dirty="0">
              <a:latin typeface="Calibri"/>
              <a:ea typeface="Calibri"/>
              <a:cs typeface="Calibri"/>
              <a:sym typeface="Calibri"/>
            </a:endParaRPr>
          </a:p>
        </p:txBody>
      </p:sp>
      <p:sp>
        <p:nvSpPr>
          <p:cNvPr id="110" name="Google Shape;110;p19"/>
          <p:cNvSpPr txBox="1"/>
          <p:nvPr/>
        </p:nvSpPr>
        <p:spPr>
          <a:xfrm>
            <a:off x="231975" y="1573411"/>
            <a:ext cx="4185300" cy="163888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solidFill>
                  <a:schemeClr val="dk1"/>
                </a:solidFill>
                <a:latin typeface="Calibri"/>
                <a:ea typeface="Calibri"/>
                <a:cs typeface="Calibri"/>
                <a:sym typeface="Calibri"/>
              </a:rPr>
              <a:t>RL student:</a:t>
            </a:r>
            <a:endParaRPr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endParaRPr dirty="0">
              <a:latin typeface="Calibri"/>
              <a:ea typeface="Calibri"/>
              <a:cs typeface="Calibri"/>
              <a:sym typeface="Calibri"/>
            </a:endParaRPr>
          </a:p>
        </p:txBody>
      </p:sp>
      <p:sp>
        <p:nvSpPr>
          <p:cNvPr id="114" name="Google Shape;114;p19"/>
          <p:cNvSpPr txBox="1"/>
          <p:nvPr/>
        </p:nvSpPr>
        <p:spPr>
          <a:xfrm>
            <a:off x="231975" y="3215195"/>
            <a:ext cx="41853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Teacher: </a:t>
            </a:r>
            <a:endParaRPr dirty="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dirty="0">
                <a:latin typeface="Calibri"/>
                <a:ea typeface="Calibri"/>
                <a:cs typeface="Calibri"/>
                <a:sym typeface="Calibri"/>
              </a:rPr>
              <a:t> </a:t>
            </a:r>
            <a:endParaRPr dirty="0">
              <a:latin typeface="Calibri"/>
              <a:ea typeface="Calibri"/>
              <a:cs typeface="Calibri"/>
              <a:sym typeface="Calibri"/>
            </a:endParaRPr>
          </a:p>
        </p:txBody>
      </p:sp>
      <p:pic>
        <p:nvPicPr>
          <p:cNvPr id="5" name="Graphic 4">
            <a:extLst>
              <a:ext uri="{FF2B5EF4-FFF2-40B4-BE49-F238E27FC236}">
                <a16:creationId xmlns:a16="http://schemas.microsoft.com/office/drawing/2014/main" id="{193FD9C5-06E2-5FFF-1BF4-F0F8876F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25" y="1295984"/>
            <a:ext cx="3162300" cy="241300"/>
          </a:xfrm>
          <a:prstGeom prst="rect">
            <a:avLst/>
          </a:prstGeom>
        </p:spPr>
      </p:pic>
      <p:pic>
        <p:nvPicPr>
          <p:cNvPr id="13" name="Graphic 12">
            <a:extLst>
              <a:ext uri="{FF2B5EF4-FFF2-40B4-BE49-F238E27FC236}">
                <a16:creationId xmlns:a16="http://schemas.microsoft.com/office/drawing/2014/main" id="{8B0264E7-D20F-31D8-9DE4-A520663F8F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1625" y="3517406"/>
            <a:ext cx="2286000" cy="469900"/>
          </a:xfrm>
          <a:prstGeom prst="rect">
            <a:avLst/>
          </a:prstGeom>
        </p:spPr>
      </p:pic>
      <p:pic>
        <p:nvPicPr>
          <p:cNvPr id="19" name="Graphic 18">
            <a:extLst>
              <a:ext uri="{FF2B5EF4-FFF2-40B4-BE49-F238E27FC236}">
                <a16:creationId xmlns:a16="http://schemas.microsoft.com/office/drawing/2014/main" id="{1B0B7E91-0042-FA16-F4A0-E67758A1E6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250" y="1900899"/>
            <a:ext cx="2489200" cy="241300"/>
          </a:xfrm>
          <a:prstGeom prst="rect">
            <a:avLst/>
          </a:prstGeom>
        </p:spPr>
      </p:pic>
      <p:pic>
        <p:nvPicPr>
          <p:cNvPr id="25" name="Graphic 24">
            <a:extLst>
              <a:ext uri="{FF2B5EF4-FFF2-40B4-BE49-F238E27FC236}">
                <a16:creationId xmlns:a16="http://schemas.microsoft.com/office/drawing/2014/main" id="{30F44226-88A0-9B58-FB98-724FB6910C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1250" y="2901465"/>
            <a:ext cx="1981200" cy="241300"/>
          </a:xfrm>
          <a:prstGeom prst="rect">
            <a:avLst/>
          </a:prstGeom>
        </p:spPr>
      </p:pic>
      <p:pic>
        <p:nvPicPr>
          <p:cNvPr id="2" name="Graphic 1">
            <a:extLst>
              <a:ext uri="{FF2B5EF4-FFF2-40B4-BE49-F238E27FC236}">
                <a16:creationId xmlns:a16="http://schemas.microsoft.com/office/drawing/2014/main" id="{756262FE-82FF-8DBD-0FC7-178DD1AFA8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8684" y="2166459"/>
            <a:ext cx="3314700" cy="685800"/>
          </a:xfrm>
          <a:prstGeom prst="rect">
            <a:avLst/>
          </a:prstGeom>
        </p:spPr>
      </p:pic>
    </p:spTree>
    <p:extLst>
      <p:ext uri="{BB962C8B-B14F-4D97-AF65-F5344CB8AC3E}">
        <p14:creationId xmlns:p14="http://schemas.microsoft.com/office/powerpoint/2010/main" val="412565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p:nvPr/>
        </p:nvSpPr>
        <p:spPr>
          <a:xfrm>
            <a:off x="231975" y="0"/>
            <a:ext cx="2816100" cy="857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400">
                <a:solidFill>
                  <a:srgbClr val="3F3F3F"/>
                </a:solidFill>
              </a:rPr>
              <a:t>Problem Definition</a:t>
            </a:r>
            <a:endParaRPr sz="2400">
              <a:solidFill>
                <a:srgbClr val="3F3F3F"/>
              </a:solidFill>
            </a:endParaRPr>
          </a:p>
        </p:txBody>
      </p:sp>
      <p:sp>
        <p:nvSpPr>
          <p:cNvPr id="109" name="Google Shape;109;p19"/>
          <p:cNvSpPr txBox="1"/>
          <p:nvPr/>
        </p:nvSpPr>
        <p:spPr>
          <a:xfrm>
            <a:off x="231975" y="921761"/>
            <a:ext cx="58905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Under Specified Domain:</a:t>
            </a:r>
          </a:p>
          <a:p>
            <a:pPr marL="139700" lvl="1">
              <a:buSzPts val="1400"/>
            </a:pPr>
            <a:endParaRPr lang="en" dirty="0">
              <a:latin typeface="Calibri"/>
              <a:ea typeface="Calibri"/>
              <a:cs typeface="Calibri"/>
              <a:sym typeface="Calibri"/>
            </a:endParaRPr>
          </a:p>
        </p:txBody>
      </p:sp>
      <p:sp>
        <p:nvSpPr>
          <p:cNvPr id="110" name="Google Shape;110;p19"/>
          <p:cNvSpPr txBox="1"/>
          <p:nvPr/>
        </p:nvSpPr>
        <p:spPr>
          <a:xfrm>
            <a:off x="231975" y="1573411"/>
            <a:ext cx="4185300" cy="163888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solidFill>
                  <a:schemeClr val="dk1"/>
                </a:solidFill>
                <a:latin typeface="Calibri"/>
                <a:ea typeface="Calibri"/>
                <a:cs typeface="Calibri"/>
                <a:sym typeface="Calibri"/>
              </a:rPr>
              <a:t>RL student:</a:t>
            </a:r>
            <a:endParaRPr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endParaRPr lang="en-US" dirty="0">
              <a:latin typeface="Calibri"/>
              <a:ea typeface="Calibri"/>
              <a:cs typeface="Calibri"/>
              <a:sym typeface="Calibri"/>
            </a:endParaRPr>
          </a:p>
          <a:p>
            <a:pPr marL="914400" lvl="1" indent="-317500" algn="l" rtl="0">
              <a:lnSpc>
                <a:spcPct val="115000"/>
              </a:lnSpc>
              <a:spcBef>
                <a:spcPts val="0"/>
              </a:spcBef>
              <a:spcAft>
                <a:spcPts val="0"/>
              </a:spcAft>
              <a:buSzPts val="1400"/>
              <a:buFont typeface="Calibri"/>
              <a:buChar char="○"/>
            </a:pPr>
            <a:r>
              <a:rPr lang="en-US" dirty="0">
                <a:latin typeface="Calibri"/>
                <a:ea typeface="Calibri"/>
                <a:cs typeface="Calibri"/>
                <a:sym typeface="Calibri"/>
              </a:rPr>
              <a:t>  </a:t>
            </a:r>
            <a:endParaRPr dirty="0">
              <a:latin typeface="Calibri"/>
              <a:ea typeface="Calibri"/>
              <a:cs typeface="Calibri"/>
              <a:sym typeface="Calibri"/>
            </a:endParaRPr>
          </a:p>
        </p:txBody>
      </p:sp>
      <p:sp>
        <p:nvSpPr>
          <p:cNvPr id="114" name="Google Shape;114;p19"/>
          <p:cNvSpPr txBox="1"/>
          <p:nvPr/>
        </p:nvSpPr>
        <p:spPr>
          <a:xfrm>
            <a:off x="231975" y="3215195"/>
            <a:ext cx="4185300" cy="61552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dirty="0">
                <a:latin typeface="Calibri"/>
                <a:ea typeface="Calibri"/>
                <a:cs typeface="Calibri"/>
                <a:sym typeface="Calibri"/>
              </a:rPr>
              <a:t>Teacher: </a:t>
            </a:r>
            <a:endParaRPr dirty="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dirty="0">
                <a:latin typeface="Calibri"/>
                <a:ea typeface="Calibri"/>
                <a:cs typeface="Calibri"/>
                <a:sym typeface="Calibri"/>
              </a:rPr>
              <a:t> </a:t>
            </a:r>
            <a:endParaRPr dirty="0">
              <a:latin typeface="Calibri"/>
              <a:ea typeface="Calibri"/>
              <a:cs typeface="Calibri"/>
              <a:sym typeface="Calibri"/>
            </a:endParaRPr>
          </a:p>
        </p:txBody>
      </p:sp>
      <p:pic>
        <p:nvPicPr>
          <p:cNvPr id="5" name="Graphic 4">
            <a:extLst>
              <a:ext uri="{FF2B5EF4-FFF2-40B4-BE49-F238E27FC236}">
                <a16:creationId xmlns:a16="http://schemas.microsoft.com/office/drawing/2014/main" id="{193FD9C5-06E2-5FFF-1BF4-F0F8876F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25" y="1295984"/>
            <a:ext cx="3162300" cy="241300"/>
          </a:xfrm>
          <a:prstGeom prst="rect">
            <a:avLst/>
          </a:prstGeom>
        </p:spPr>
      </p:pic>
      <p:pic>
        <p:nvPicPr>
          <p:cNvPr id="13" name="Graphic 12">
            <a:extLst>
              <a:ext uri="{FF2B5EF4-FFF2-40B4-BE49-F238E27FC236}">
                <a16:creationId xmlns:a16="http://schemas.microsoft.com/office/drawing/2014/main" id="{8B0264E7-D20F-31D8-9DE4-A520663F8F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1625" y="3517406"/>
            <a:ext cx="2286000" cy="469900"/>
          </a:xfrm>
          <a:prstGeom prst="rect">
            <a:avLst/>
          </a:prstGeom>
        </p:spPr>
      </p:pic>
      <p:pic>
        <p:nvPicPr>
          <p:cNvPr id="19" name="Graphic 18">
            <a:extLst>
              <a:ext uri="{FF2B5EF4-FFF2-40B4-BE49-F238E27FC236}">
                <a16:creationId xmlns:a16="http://schemas.microsoft.com/office/drawing/2014/main" id="{1B0B7E91-0042-FA16-F4A0-E67758A1E6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250" y="1900899"/>
            <a:ext cx="2489200" cy="241300"/>
          </a:xfrm>
          <a:prstGeom prst="rect">
            <a:avLst/>
          </a:prstGeom>
        </p:spPr>
      </p:pic>
      <p:pic>
        <p:nvPicPr>
          <p:cNvPr id="25" name="Graphic 24">
            <a:extLst>
              <a:ext uri="{FF2B5EF4-FFF2-40B4-BE49-F238E27FC236}">
                <a16:creationId xmlns:a16="http://schemas.microsoft.com/office/drawing/2014/main" id="{30F44226-88A0-9B58-FB98-724FB6910C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1250" y="2901465"/>
            <a:ext cx="1981200" cy="241300"/>
          </a:xfrm>
          <a:prstGeom prst="rect">
            <a:avLst/>
          </a:prstGeom>
        </p:spPr>
      </p:pic>
      <p:pic>
        <p:nvPicPr>
          <p:cNvPr id="31" name="Graphic 30">
            <a:extLst>
              <a:ext uri="{FF2B5EF4-FFF2-40B4-BE49-F238E27FC236}">
                <a16:creationId xmlns:a16="http://schemas.microsoft.com/office/drawing/2014/main" id="{B8F80E56-97EC-8610-A50A-426FA629B2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09925" y="1386549"/>
            <a:ext cx="3657600" cy="1028700"/>
          </a:xfrm>
          <a:prstGeom prst="rect">
            <a:avLst/>
          </a:prstGeom>
        </p:spPr>
      </p:pic>
      <p:sp>
        <p:nvSpPr>
          <p:cNvPr id="32" name="TextBox 31">
            <a:extLst>
              <a:ext uri="{FF2B5EF4-FFF2-40B4-BE49-F238E27FC236}">
                <a16:creationId xmlns:a16="http://schemas.microsoft.com/office/drawing/2014/main" id="{15A762B0-104E-A929-0595-97AF155FC716}"/>
              </a:ext>
            </a:extLst>
          </p:cNvPr>
          <p:cNvSpPr txBox="1"/>
          <p:nvPr/>
        </p:nvSpPr>
        <p:spPr>
          <a:xfrm>
            <a:off x="4572000" y="770518"/>
            <a:ext cx="3329758" cy="523220"/>
          </a:xfrm>
          <a:prstGeom prst="rect">
            <a:avLst/>
          </a:prstGeom>
          <a:noFill/>
        </p:spPr>
        <p:txBody>
          <a:bodyPr wrap="none" rtlCol="0">
            <a:spAutoFit/>
          </a:bodyPr>
          <a:lstStyle/>
          <a:p>
            <a:r>
              <a:rPr lang="en-US" dirty="0">
                <a:latin typeface="Calibri"/>
                <a:cs typeface="Calibri"/>
              </a:rPr>
              <a:t>Curriculum learning problem:</a:t>
            </a:r>
          </a:p>
          <a:p>
            <a:r>
              <a:rPr lang="en-US" dirty="0">
                <a:latin typeface="Calibri"/>
                <a:cs typeface="Calibri"/>
              </a:rPr>
              <a:t>optimizing teacher </a:t>
            </a:r>
            <a:r>
              <a:rPr lang="en-US" dirty="0" err="1">
                <a:latin typeface="Calibri"/>
                <a:cs typeface="Calibri"/>
              </a:rPr>
              <a:t>w.r.t.</a:t>
            </a:r>
            <a:r>
              <a:rPr lang="en-US" dirty="0">
                <a:latin typeface="Calibri"/>
                <a:cs typeface="Calibri"/>
              </a:rPr>
              <a:t> a </a:t>
            </a:r>
            <a:r>
              <a:rPr lang="en-US" dirty="0">
                <a:solidFill>
                  <a:srgbClr val="FF0000"/>
                </a:solidFill>
                <a:latin typeface="Calibri"/>
                <a:cs typeface="Calibri"/>
              </a:rPr>
              <a:t>fixed</a:t>
            </a:r>
            <a:r>
              <a:rPr lang="en-US" dirty="0">
                <a:latin typeface="Calibri"/>
                <a:cs typeface="Calibri"/>
              </a:rPr>
              <a:t> target task</a:t>
            </a:r>
          </a:p>
        </p:txBody>
      </p:sp>
      <p:pic>
        <p:nvPicPr>
          <p:cNvPr id="2" name="Graphic 1">
            <a:extLst>
              <a:ext uri="{FF2B5EF4-FFF2-40B4-BE49-F238E27FC236}">
                <a16:creationId xmlns:a16="http://schemas.microsoft.com/office/drawing/2014/main" id="{5F2258F5-1C57-4E33-A349-1A2B335ED9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41250" y="2155711"/>
            <a:ext cx="3314700" cy="685800"/>
          </a:xfrm>
          <a:prstGeom prst="rect">
            <a:avLst/>
          </a:prstGeom>
        </p:spPr>
      </p:pic>
    </p:spTree>
    <p:extLst>
      <p:ext uri="{BB962C8B-B14F-4D97-AF65-F5344CB8AC3E}">
        <p14:creationId xmlns:p14="http://schemas.microsoft.com/office/powerpoint/2010/main" val="26704824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1484</Words>
  <Application>Microsoft Macintosh PowerPoint</Application>
  <PresentationFormat>On-screen Show (16:9)</PresentationFormat>
  <Paragraphs>201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Cambria Math</vt:lpstr>
      <vt:lpstr>Helvetica Neue</vt:lpstr>
      <vt:lpstr>Arial</vt:lpstr>
      <vt:lpstr>Helvetica</vt:lpstr>
      <vt:lpstr>Rubik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Xu, Zifan</cp:lastModifiedBy>
  <cp:revision>3</cp:revision>
  <dcterms:modified xsi:type="dcterms:W3CDTF">2023-07-18T00:07:11Z</dcterms:modified>
</cp:coreProperties>
</file>