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8" r:id="rId4"/>
    <p:sldId id="287" r:id="rId5"/>
    <p:sldId id="286" r:id="rId6"/>
    <p:sldId id="272" r:id="rId7"/>
    <p:sldId id="262" r:id="rId8"/>
    <p:sldId id="263" r:id="rId9"/>
    <p:sldId id="266" r:id="rId10"/>
    <p:sldId id="267" r:id="rId11"/>
    <p:sldId id="288" r:id="rId12"/>
    <p:sldId id="273" r:id="rId13"/>
    <p:sldId id="274" r:id="rId14"/>
    <p:sldId id="275" r:id="rId15"/>
    <p:sldId id="276" r:id="rId16"/>
    <p:sldId id="280" r:id="rId17"/>
    <p:sldId id="281" r:id="rId18"/>
    <p:sldId id="285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ECA"/>
    <a:srgbClr val="CBB4DC"/>
    <a:srgbClr val="CC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6388" autoAdjust="0"/>
  </p:normalViewPr>
  <p:slideViewPr>
    <p:cSldViewPr snapToGrid="0">
      <p:cViewPr varScale="1">
        <p:scale>
          <a:sx n="101" d="100"/>
          <a:sy n="101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5B2FD1-190C-9A58-07D3-9624B54678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A1756-6777-838C-E304-0F4564F371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2D74-B84F-4839-BF18-A4ECA9112404}" type="datetimeFigureOut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79CFA-F8DB-7D09-D550-4902D5B85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ko-KR" dirty="0"/>
              <a:t>Jinsoo Park, UT Austin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1E17A-5BF3-11A9-D018-2BE7932739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22645-2946-4741-BF65-33B9593DDA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04692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86868-F78B-45C2-AEFE-50C800C5B799}" type="datetimeFigureOut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ko-KR" dirty="0"/>
              <a:t>Jinsoo Park, UT Austin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538A8-FCA4-4EB6-B5D9-DE3EAC4611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7782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Hi,</a:t>
            </a:r>
            <a:r>
              <a:rPr lang="ko-KR" altLang="en-US" dirty="0"/>
              <a:t> </a:t>
            </a:r>
            <a:r>
              <a:rPr lang="en-US" altLang="ko-KR" dirty="0"/>
              <a:t>my</a:t>
            </a:r>
            <a:r>
              <a:rPr lang="ko-KR" altLang="en-US" dirty="0"/>
              <a:t> </a:t>
            </a:r>
            <a:r>
              <a:rPr lang="en-US" altLang="ko-KR" dirty="0"/>
              <a:t>name</a:t>
            </a:r>
            <a:r>
              <a:rPr lang="ko-KR" altLang="en-US" dirty="0"/>
              <a:t> </a:t>
            </a:r>
            <a:r>
              <a:rPr lang="en-US" altLang="ko-KR" dirty="0"/>
              <a:t>is</a:t>
            </a:r>
            <a:r>
              <a:rPr lang="ko-KR" altLang="en-US" dirty="0"/>
              <a:t> </a:t>
            </a:r>
            <a:r>
              <a:rPr lang="en-US" altLang="ko-KR" dirty="0"/>
              <a:t>Jinsoo</a:t>
            </a:r>
            <a:r>
              <a:rPr lang="ko-KR" altLang="en-US" dirty="0"/>
              <a:t> </a:t>
            </a:r>
            <a:r>
              <a:rPr lang="en-US" altLang="ko-KR" dirty="0"/>
              <a:t>Park,</a:t>
            </a:r>
            <a:r>
              <a:rPr lang="ko-KR" altLang="en-US" dirty="0"/>
              <a:t> </a:t>
            </a:r>
            <a:r>
              <a:rPr lang="en-US" altLang="ko-KR" dirty="0"/>
              <a:t>Ph.D.</a:t>
            </a:r>
            <a:r>
              <a:rPr lang="ko-KR" altLang="en-US" dirty="0"/>
              <a:t> </a:t>
            </a:r>
            <a:r>
              <a:rPr lang="en-US" altLang="ko-KR" dirty="0"/>
              <a:t>student</a:t>
            </a:r>
            <a:r>
              <a:rPr lang="ko-KR" altLang="en-US" dirty="0"/>
              <a:t> </a:t>
            </a:r>
            <a:r>
              <a:rPr lang="en-US" altLang="ko-KR" dirty="0"/>
              <a:t>from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university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 err="1"/>
              <a:t>texas</a:t>
            </a:r>
            <a:r>
              <a:rPr lang="ko-KR" altLang="en-US" dirty="0"/>
              <a:t> </a:t>
            </a:r>
            <a:r>
              <a:rPr lang="en-US" altLang="ko-KR" dirty="0"/>
              <a:t>at </a:t>
            </a:r>
            <a:r>
              <a:rPr lang="en-US" altLang="ko-KR" dirty="0" err="1"/>
              <a:t>austin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Today, I will present about our paper, “learning perceptual hallucination for multi-robot navigation in narrow hallways”.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410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 similar approach can be applied to robots for indoor navigation by blocking parts of the LiDAR scans.</a:t>
            </a:r>
          </a:p>
          <a:p>
            <a:r>
              <a:rPr lang="en-US" altLang="ko-KR" dirty="0"/>
              <a:t>We can use virtual obstacles to block unnecessary or even harmful observations of other robots to allow for more stable multi-robot navigation.</a:t>
            </a:r>
          </a:p>
          <a:p>
            <a:endParaRPr lang="en-US" altLang="ko-KR" dirty="0"/>
          </a:p>
          <a:p>
            <a:r>
              <a:rPr lang="ko-KR" altLang="en-US" dirty="0"/>
              <a:t>아마도 여기까지 </a:t>
            </a:r>
            <a:r>
              <a:rPr lang="en-US" altLang="ko-KR" dirty="0"/>
              <a:t>2</a:t>
            </a:r>
            <a:r>
              <a:rPr lang="ko-KR" altLang="en-US" dirty="0"/>
              <a:t>분</a:t>
            </a:r>
            <a:r>
              <a:rPr lang="en-US" altLang="ko-KR" dirty="0"/>
              <a:t>~2</a:t>
            </a:r>
            <a:r>
              <a:rPr lang="ko-KR" altLang="en-US" dirty="0"/>
              <a:t>분 </a:t>
            </a:r>
            <a:r>
              <a:rPr lang="en-US" altLang="ko-KR" dirty="0"/>
              <a:t>30</a:t>
            </a:r>
            <a:r>
              <a:rPr lang="ko-KR" altLang="en-US" dirty="0"/>
              <a:t>초</a:t>
            </a:r>
            <a:r>
              <a:rPr lang="en-US" altLang="ko-KR" dirty="0"/>
              <a:t>!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276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 similar approach can be applied to robots for indoor navigation by blocking parts of the LiDAR scans.</a:t>
            </a:r>
          </a:p>
          <a:p>
            <a:r>
              <a:rPr lang="en-US" altLang="ko-KR" dirty="0"/>
              <a:t>We can use virtual obstacles to block unnecessary or even harmful observations of other robots to allow for more stable multi-robot navigation.</a:t>
            </a:r>
          </a:p>
          <a:p>
            <a:endParaRPr lang="en-US" altLang="ko-KR" dirty="0"/>
          </a:p>
          <a:p>
            <a:r>
              <a:rPr lang="ko-KR" altLang="en-US" dirty="0"/>
              <a:t>아마도 여기까지 </a:t>
            </a:r>
            <a:r>
              <a:rPr lang="en-US" altLang="ko-KR" dirty="0"/>
              <a:t>2</a:t>
            </a:r>
            <a:r>
              <a:rPr lang="ko-KR" altLang="en-US" dirty="0"/>
              <a:t>분</a:t>
            </a:r>
            <a:r>
              <a:rPr lang="en-US" altLang="ko-KR" dirty="0"/>
              <a:t>~2</a:t>
            </a:r>
            <a:r>
              <a:rPr lang="ko-KR" altLang="en-US" dirty="0"/>
              <a:t>분 </a:t>
            </a:r>
            <a:r>
              <a:rPr lang="en-US" altLang="ko-KR" dirty="0"/>
              <a:t>30</a:t>
            </a:r>
            <a:r>
              <a:rPr lang="ko-KR" altLang="en-US" dirty="0"/>
              <a:t>초</a:t>
            </a:r>
            <a:r>
              <a:rPr lang="en-US" altLang="ko-KR" dirty="0"/>
              <a:t>!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898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Now, let's delve into the proposed method of this paper, perceptual hallucination for hallway passing.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570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latin typeface="Ariel"/>
              </a:rPr>
              <a:t>Imagine a scenario where two robots has to pass each other in the narrow hallway.</a:t>
            </a:r>
          </a:p>
          <a:p>
            <a:r>
              <a:rPr lang="en-US" altLang="ko-KR" sz="1200" dirty="0">
                <a:latin typeface="Ariel"/>
              </a:rPr>
              <a:t>Assume that the hallway is barely wide enough for two robots to pass each other.</a:t>
            </a:r>
          </a:p>
          <a:p>
            <a:r>
              <a:rPr lang="en-US" altLang="ko-KR" sz="1200" dirty="0">
                <a:latin typeface="Ariel"/>
              </a:rPr>
              <a:t>And robots are using a popular ROS navigation stack such as E-Band planner.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1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Here’s what will most likely to happened without our approach, PHHP.</a:t>
            </a:r>
          </a:p>
          <a:p>
            <a:r>
              <a:rPr lang="en-US" altLang="ko-KR" dirty="0"/>
              <a:t>navigation system designed for the single robot navigation tends to have as large margin as possible, or in other word, they love to maneuver through the center of the hallway.</a:t>
            </a:r>
          </a:p>
          <a:p>
            <a:r>
              <a:rPr lang="en-US" altLang="ko-KR" dirty="0"/>
              <a:t>Hence, if we </a:t>
            </a:r>
            <a:r>
              <a:rPr lang="en-US" altLang="ko-KR" dirty="0" err="1"/>
              <a:t>directely</a:t>
            </a:r>
            <a:r>
              <a:rPr lang="en-US" altLang="ko-KR" dirty="0"/>
              <a:t> deploy robots in this scenario, both robots will be most likely to failed to reach the goal since there is not enough room for robots to pass the opponents.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992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 dirty="0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011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771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presentation will focus on the hallway passing problem and present a novel solution using the perceptual hallucination.</a:t>
            </a:r>
          </a:p>
          <a:p>
            <a:endParaRPr lang="en-US" altLang="ko-KR" dirty="0"/>
          </a:p>
          <a:p>
            <a:r>
              <a:rPr lang="en-US" altLang="ko-KR" dirty="0"/>
              <a:t>1</a:t>
            </a:r>
            <a:r>
              <a:rPr lang="ko-KR" altLang="en-US" dirty="0"/>
              <a:t>분 소요됨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545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Finally, we tested our approach in a variety of environments.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927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We tested 2 PHHP configurations in 3 different simulated hallways: I-, L-, and T-shaped.</a:t>
            </a:r>
          </a:p>
          <a:p>
            <a:pPr algn="l"/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The simulation results indicate that the one trained with L-shaped hallway performs better than the one with I-shaped hallway.</a:t>
            </a:r>
          </a:p>
          <a:p>
            <a:pPr algn="l"/>
            <a:endParaRPr lang="en-US" altLang="ko-KR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We also compared PHHP with </a:t>
            </a:r>
            <a:r>
              <a:rPr lang="en-US" altLang="ko-KR" b="0" i="0" dirty="0" err="1">
                <a:solidFill>
                  <a:srgbClr val="374151"/>
                </a:solidFill>
                <a:effectLst/>
                <a:latin typeface="Söhne"/>
              </a:rPr>
              <a:t>nh_orca</a:t>
            </a:r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, right-lane-following baseline, and halting approach in an environment with communication noise.</a:t>
            </a:r>
          </a:p>
          <a:p>
            <a:pPr algn="l"/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The figure on the right shows that PHHP achieves better performance than all other alternative approaches, even with 5% of communication noise.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12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Nowadays, many service robots are developed and deployed in buildings.</a:t>
            </a:r>
            <a:endParaRPr lang="en-US" altLang="ko-KR" dirty="0"/>
          </a:p>
          <a:p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Hyundai presents the 'room service robot' and the 'restaurant serving robot', while Toyota showcases the 'Human Support Robot’.</a:t>
            </a:r>
          </a:p>
          <a:p>
            <a:r>
              <a:rPr lang="en-US" altLang="ko-KR" dirty="0"/>
              <a:t>As the number of indoor robots increases, the need for a better navigation strategy is rapidly increasing.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732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Finally, I'd like to conclude this presentation by showing how PHHP works in a real-world environment.</a:t>
            </a:r>
          </a:p>
          <a:p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??????</a:t>
            </a:r>
            <a:br>
              <a:rPr lang="en-US" altLang="ko-KR" dirty="0"/>
            </a:b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This video only provides a brief explanation, so if you are interested in our paper, please refer to the paper.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09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Hi,</a:t>
            </a:r>
            <a:r>
              <a:rPr lang="ko-KR" altLang="en-US" dirty="0"/>
              <a:t> </a:t>
            </a:r>
            <a:r>
              <a:rPr lang="en-US" altLang="ko-KR" dirty="0"/>
              <a:t>my</a:t>
            </a:r>
            <a:r>
              <a:rPr lang="ko-KR" altLang="en-US" dirty="0"/>
              <a:t> </a:t>
            </a:r>
            <a:r>
              <a:rPr lang="en-US" altLang="ko-KR" dirty="0"/>
              <a:t>name</a:t>
            </a:r>
            <a:r>
              <a:rPr lang="ko-KR" altLang="en-US" dirty="0"/>
              <a:t> </a:t>
            </a:r>
            <a:r>
              <a:rPr lang="en-US" altLang="ko-KR" dirty="0"/>
              <a:t>is</a:t>
            </a:r>
            <a:r>
              <a:rPr lang="ko-KR" altLang="en-US" dirty="0"/>
              <a:t> </a:t>
            </a:r>
            <a:r>
              <a:rPr lang="en-US" altLang="ko-KR" dirty="0"/>
              <a:t>Jinsoo</a:t>
            </a:r>
            <a:r>
              <a:rPr lang="ko-KR" altLang="en-US" dirty="0"/>
              <a:t> </a:t>
            </a:r>
            <a:r>
              <a:rPr lang="en-US" altLang="ko-KR" dirty="0"/>
              <a:t>Park,</a:t>
            </a:r>
            <a:r>
              <a:rPr lang="ko-KR" altLang="en-US" dirty="0"/>
              <a:t> </a:t>
            </a:r>
            <a:r>
              <a:rPr lang="en-US" altLang="ko-KR" dirty="0"/>
              <a:t>Ph.D.</a:t>
            </a:r>
            <a:r>
              <a:rPr lang="ko-KR" altLang="en-US" dirty="0"/>
              <a:t> </a:t>
            </a:r>
            <a:r>
              <a:rPr lang="en-US" altLang="ko-KR" dirty="0"/>
              <a:t>student</a:t>
            </a:r>
            <a:r>
              <a:rPr lang="ko-KR" altLang="en-US" dirty="0"/>
              <a:t> </a:t>
            </a:r>
            <a:r>
              <a:rPr lang="en-US" altLang="ko-KR" dirty="0"/>
              <a:t>from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university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 err="1"/>
              <a:t>texas</a:t>
            </a:r>
            <a:r>
              <a:rPr lang="ko-KR" altLang="en-US" dirty="0"/>
              <a:t> </a:t>
            </a:r>
            <a:r>
              <a:rPr lang="en-US" altLang="ko-KR" dirty="0"/>
              <a:t>at </a:t>
            </a:r>
            <a:r>
              <a:rPr lang="en-US" altLang="ko-KR" dirty="0" err="1"/>
              <a:t>austin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Today, I will present about our paper, “learning perceptual hallucination for multi-robot navigation in narrow hallways”.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425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And when we look at the floorplan of buildings, indoor navigation can be categorized into two types.</a:t>
            </a:r>
          </a:p>
          <a:p>
            <a:r>
              <a:rPr lang="en-US" altLang="ko-KR" b="0" i="0" dirty="0">
                <a:solidFill>
                  <a:srgbClr val="374151"/>
                </a:solidFill>
                <a:effectLst/>
                <a:latin typeface="Söhne"/>
              </a:rPr>
              <a:t>One that happens at the narrow hallway, such as following or passing, and the other is navigating a large open space, such as an auditorium.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73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presentation will focus on the hallway passing problem and present a novel solution using the perceptual hallucination.</a:t>
            </a:r>
          </a:p>
          <a:p>
            <a:endParaRPr lang="en-US" altLang="ko-KR" dirty="0"/>
          </a:p>
          <a:p>
            <a:r>
              <a:rPr lang="en-US" altLang="ko-KR" dirty="0"/>
              <a:t>1</a:t>
            </a:r>
            <a:r>
              <a:rPr lang="ko-KR" altLang="en-US" dirty="0"/>
              <a:t>분 소요됨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45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e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33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Before we delve into the details of our paper, let me briefly introduce the motivation behind our research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15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.Have you ever seen a horse race?</a:t>
            </a:r>
          </a:p>
          <a:p>
            <a:r>
              <a:rPr lang="en-US" altLang="ko-KR" dirty="0"/>
              <a:t>Surprisingly, horses have almost 360-degree vision and are fearful of being chased by others.</a:t>
            </a:r>
          </a:p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959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Therefore, if we were to use horses in a race, a dangerous situation could occur if a horse becomes frightened by the other horses chasing from behind.</a:t>
            </a:r>
          </a:p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7518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To ensure safety, people equip horses with </a:t>
            </a:r>
            <a:r>
              <a:rPr lang="en-US" altLang="ko-KR" dirty="0" err="1"/>
              <a:t>eyemask</a:t>
            </a:r>
            <a:r>
              <a:rPr lang="en-US" altLang="ko-KR" dirty="0"/>
              <a:t> that limits the field of view of the horses during the race to prevent them from being spooked by sudden movements from behind.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ko-KR"/>
              <a:t>Jinsoo Park, UT Austin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38A8-FCA4-4EB6-B5D9-DE3EAC4611D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1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F052-6540-C6CD-51D5-DDD81E463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84F80-343E-FF66-E570-1A3AC2F4A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99CB8-9FD0-C66B-4452-7B6DB3D2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F8753-249C-3980-A8AE-03EEFDDA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AC175-AA3B-C3AB-A918-A41E816E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5216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5834-DD0B-F93E-0BEB-21992986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2CA4B-76B4-905E-2392-C4D654296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6B995-C5BF-6E75-429B-3D0B948FA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C857-719B-4D24-A307-7754D8155815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523E9-079A-6A85-0F49-FBFAFE50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ACC80-5EFE-72EA-D28F-021CFCB3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02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AD6A5-BC62-A31C-59F8-470A8D32E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8425E-3772-A823-F0C9-146556A01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4DBD4-183E-98CF-38FE-134BBE20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0677-D9BF-409E-9108-471831B5A035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8D53F-6243-AD55-00E7-39703988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14E4D-D04D-7342-A2D2-B682BA93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888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C680-CE0C-2BDB-1F24-768E01FD6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225F2-0A54-FC1D-94DC-E0FE7C406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58690-9F86-F65B-C97D-A9F871C3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44DFE-C658-8304-340A-03CB77125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3C067-F89C-DCFB-3F4B-BC8A6217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28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F68B-1C0B-9CE7-1F9C-568366E4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D8C25-7A95-37AC-F7E8-0B075FFF0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8D55E-422F-2475-E60A-9EF262D9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257F-AA33-4EF5-B431-BD545A5F49AE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6A8BC-8345-3A17-9C56-B0EAAC7B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8A-8986-FAE6-3C75-1FC679C0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865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1C253-D3CA-4ADC-C613-6172ACD5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A051-BDA9-58A7-95D8-665A75E20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D7FB9-ECD8-BDE6-EE61-4E04ADB3A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3797B-754C-176F-8E35-7B478102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74F4-E23C-488D-988C-83BC6B1902E5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E2C7C-2E41-E2C2-9DF8-64C93CF3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7FA63-615D-575A-8E71-5C3AAA3B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623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FD9A-2E15-6F60-CB4B-567B903B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B7F9C-896B-C086-B1C3-58C460AA2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B2873-A4ED-610A-CCAB-212592F9D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5E016-D209-E518-B6C0-C2BBC2270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110D6-A100-75C3-70BA-0FC5BC84C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A2C11-AD35-30DB-3ED2-CFC0EF36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7E9D-3EF7-49AE-B030-734DFFC66380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D76A-6280-3042-0382-C9E5B1AA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DABC6-A541-65A0-4B47-101D3A7D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085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25B7-AEFB-F46C-8280-4CB3F629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69B55-7282-4856-B4AF-7206556B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9000-E1EF-4E24-A578-A47F2FAD8B03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09AF5-CD43-1648-E27F-9E2825D7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85B5E-27CC-918F-C767-8DD120EC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210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C2B5E-01EC-A83C-0670-7351E5CE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D612-BA22-4B0D-9A87-AAEA2037941A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2505-B27A-8D38-B8C8-878E1516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7040-3C41-4988-91E5-0E5A06EC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695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C405-E383-D4F1-70B1-79F2885A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457EA-A134-3A17-F48A-D365ADB1E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92783-E301-86B4-D790-1A91263BC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2E7B6-092E-5169-DFE1-D10E5EDB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0FDB-1301-4246-B184-1D4EEDFD8EEB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1C821-4B29-B574-C24A-F5918D44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D5531-1870-C053-0F7A-1C6384A3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50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C8B4D-262A-8069-DD7E-64709E40E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C86612-46DD-8429-03D3-533204D42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9EF5A-92E9-EC41-13CF-6A62622B6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D7717-B163-B5C9-DFFD-20BD145D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E84C-4AC7-4815-B5DD-CB44C4367442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87413-C4FE-2DCA-37C3-5291890B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2DC3D-A3FE-693D-E2BB-72E4FF69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86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162B6-A95B-D492-54FF-0344B6E0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9EEA6-66D7-B5A0-6015-977616005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7562A-C0C1-1716-883D-8B07DECFA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EA620-209A-4411-9F8B-8365E2EE0A8C}" type="datetime1">
              <a:rPr lang="ko-KR" altLang="en-US" smtClean="0"/>
              <a:t>2023-05-01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6674F-37E4-0713-6271-693BC4B36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4711E-C41B-DB46-E387-343BF31AF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E4BE-C9C6-4BF1-B1B6-7E2F3950A5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864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5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80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84FCEB3-496E-AC9F-C859-148B7D4B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9656"/>
            <a:ext cx="2308226" cy="10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CF3D464-7C14-F078-07F2-0846DF638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23818" r="22493" b="22399"/>
          <a:stretch/>
        </p:blipFill>
        <p:spPr bwMode="auto">
          <a:xfrm>
            <a:off x="6358007" y="407770"/>
            <a:ext cx="5858283" cy="58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42094-4307-BE06-1EB1-37B29B429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403" y="1122363"/>
            <a:ext cx="10928521" cy="2387600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Arial Black" panose="020B0A04020102020204" pitchFamily="34" charset="0"/>
              </a:rPr>
              <a:t>Learning Perceptual Hallucination for</a:t>
            </a:r>
            <a:br>
              <a:rPr lang="en-US" altLang="ko-KR" sz="3600" dirty="0">
                <a:latin typeface="Arial Black" panose="020B0A04020102020204" pitchFamily="34" charset="0"/>
              </a:rPr>
            </a:br>
            <a:r>
              <a:rPr lang="en-US" altLang="ko-KR" sz="3600" dirty="0">
                <a:latin typeface="Arial Black" panose="020B0A04020102020204" pitchFamily="34" charset="0"/>
              </a:rPr>
              <a:t>Multi-Robot Navigation in Narrow Hallways</a:t>
            </a:r>
            <a:endParaRPr lang="ko-KR" alt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8F12F-FDF7-7290-F648-AB1A7CEFF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138" y="4226010"/>
            <a:ext cx="9935862" cy="1031789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/>
              <a:t>Jin-Soo Park</a:t>
            </a:r>
            <a:r>
              <a:rPr lang="en-US" altLang="ko-KR" sz="2000" baseline="30000" dirty="0"/>
              <a:t>1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Xuesu</a:t>
            </a:r>
            <a:r>
              <a:rPr lang="en-US" altLang="ko-KR" sz="2000" dirty="0"/>
              <a:t> Xiao</a:t>
            </a:r>
            <a:r>
              <a:rPr lang="en-US" altLang="ko-KR" sz="2000" baseline="30000" dirty="0"/>
              <a:t>2,5</a:t>
            </a:r>
            <a:r>
              <a:rPr lang="en-US" altLang="ko-KR" sz="2000" dirty="0"/>
              <a:t>, Garrett Warnell</a:t>
            </a:r>
            <a:r>
              <a:rPr lang="en-US" altLang="ko-KR" sz="2000" baseline="30000" dirty="0"/>
              <a:t>1,3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Harel</a:t>
            </a:r>
            <a:r>
              <a:rPr lang="en-US" altLang="ko-KR" sz="2000" dirty="0"/>
              <a:t> Yedidsion</a:t>
            </a:r>
            <a:r>
              <a:rPr lang="en-US" altLang="ko-KR" sz="2000" baseline="30000" dirty="0"/>
              <a:t>1</a:t>
            </a:r>
            <a:r>
              <a:rPr lang="en-US" altLang="ko-KR" sz="2000" dirty="0"/>
              <a:t>, Peter Stone</a:t>
            </a:r>
            <a:r>
              <a:rPr lang="en-US" altLang="ko-KR" sz="2000" baseline="30000" dirty="0"/>
              <a:t>1,4</a:t>
            </a:r>
          </a:p>
          <a:p>
            <a:pPr algn="l"/>
            <a:endParaRPr lang="ko-KR" alt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481BF-B3E7-BFE5-03F5-05463707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</a:t>
            </a:fld>
            <a:endParaRPr lang="ko-KR" altLang="en-US"/>
          </a:p>
        </p:txBody>
      </p:sp>
      <p:pic>
        <p:nvPicPr>
          <p:cNvPr id="7" name="Google Shape;66;p15">
            <a:extLst>
              <a:ext uri="{FF2B5EF4-FFF2-40B4-BE49-F238E27FC236}">
                <a16:creationId xmlns:a16="http://schemas.microsoft.com/office/drawing/2014/main" id="{CF851D0C-7705-A023-B2A3-7E5918C13A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052" t="23609" r="12298" b="24005"/>
          <a:stretch/>
        </p:blipFill>
        <p:spPr>
          <a:xfrm>
            <a:off x="732138" y="4962972"/>
            <a:ext cx="2421995" cy="83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7;p15" descr="Learning Agents Research Group">
            <a:extLst>
              <a:ext uri="{FF2B5EF4-FFF2-40B4-BE49-F238E27FC236}">
                <a16:creationId xmlns:a16="http://schemas.microsoft.com/office/drawing/2014/main" id="{F4B4AA40-DA5A-5896-7A61-04FBBB40EE4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2138" y="657920"/>
            <a:ext cx="1940320" cy="8390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0A59D1-225D-BE41-8D1D-C1198CF19B30}"/>
              </a:ext>
            </a:extLst>
          </p:cNvPr>
          <p:cNvCxnSpPr>
            <a:cxnSpLocks/>
          </p:cNvCxnSpPr>
          <p:nvPr/>
        </p:nvCxnSpPr>
        <p:spPr>
          <a:xfrm>
            <a:off x="-1" y="3888509"/>
            <a:ext cx="7580871" cy="0"/>
          </a:xfrm>
          <a:prstGeom prst="line">
            <a:avLst/>
          </a:prstGeom>
          <a:ln w="76200">
            <a:solidFill>
              <a:srgbClr val="CC55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D3CF03-44D6-7B59-554B-12F9BD986E5D}"/>
              </a:ext>
            </a:extLst>
          </p:cNvPr>
          <p:cNvSpPr/>
          <p:nvPr/>
        </p:nvSpPr>
        <p:spPr>
          <a:xfrm>
            <a:off x="-1" y="2409568"/>
            <a:ext cx="376881" cy="1019431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7AD9B78-D5BD-1A2B-6EF7-3FC110DFE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93" y="5008694"/>
            <a:ext cx="1997454" cy="70094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3757BF6-FE95-D180-7FE9-96ABAA131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056" y="5950982"/>
            <a:ext cx="2473386" cy="64523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A005EF5-DC94-6085-3625-D50F2A4DD0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40276" r="16414" b="45067"/>
          <a:stretch/>
        </p:blipFill>
        <p:spPr>
          <a:xfrm>
            <a:off x="3560043" y="5994916"/>
            <a:ext cx="4250059" cy="53341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E30FE9A-12F6-A4CE-F192-047B5A3AA1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51" y="4748575"/>
            <a:ext cx="1437810" cy="9361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8284-87AF-585C-A479-039D27CCAF0F}"/>
              </a:ext>
            </a:extLst>
          </p:cNvPr>
          <p:cNvSpPr txBox="1"/>
          <p:nvPr/>
        </p:nvSpPr>
        <p:spPr>
          <a:xfrm>
            <a:off x="599567" y="48635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F08D9-DEB8-665B-0600-255B7207B3D7}"/>
              </a:ext>
            </a:extLst>
          </p:cNvPr>
          <p:cNvSpPr txBox="1"/>
          <p:nvPr/>
        </p:nvSpPr>
        <p:spPr>
          <a:xfrm>
            <a:off x="3484082" y="48635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113E25-EEAC-0967-F505-C0D54E80ECE9}"/>
              </a:ext>
            </a:extLst>
          </p:cNvPr>
          <p:cNvSpPr txBox="1"/>
          <p:nvPr/>
        </p:nvSpPr>
        <p:spPr>
          <a:xfrm>
            <a:off x="5464857" y="48588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9F84C-B158-51B5-60A6-C5264AA83380}"/>
              </a:ext>
            </a:extLst>
          </p:cNvPr>
          <p:cNvSpPr txBox="1"/>
          <p:nvPr/>
        </p:nvSpPr>
        <p:spPr>
          <a:xfrm>
            <a:off x="591684" y="57663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CDE2B-DFE9-20A4-5630-9407666CA5FC}"/>
              </a:ext>
            </a:extLst>
          </p:cNvPr>
          <p:cNvSpPr txBox="1"/>
          <p:nvPr/>
        </p:nvSpPr>
        <p:spPr>
          <a:xfrm>
            <a:off x="3391729" y="576622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934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tial Circle 13">
            <a:extLst>
              <a:ext uri="{FF2B5EF4-FFF2-40B4-BE49-F238E27FC236}">
                <a16:creationId xmlns:a16="http://schemas.microsoft.com/office/drawing/2014/main" id="{E4217964-D7D4-B636-27BD-237FA84CC20D}"/>
              </a:ext>
            </a:extLst>
          </p:cNvPr>
          <p:cNvSpPr/>
          <p:nvPr/>
        </p:nvSpPr>
        <p:spPr>
          <a:xfrm>
            <a:off x="2323075" y="1574891"/>
            <a:ext cx="2483708" cy="2483708"/>
          </a:xfrm>
          <a:prstGeom prst="pie">
            <a:avLst>
              <a:gd name="adj1" fmla="val 11067337"/>
              <a:gd name="adj2" fmla="val 10522580"/>
            </a:avLst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D62CC0-B12B-395C-E8F7-183EDFDC3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02" y="2564452"/>
            <a:ext cx="885659" cy="4649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Inspiration (Horse race)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8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3603AF-3C7E-CF0F-399C-32AB7805D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3" y="3196514"/>
            <a:ext cx="885659" cy="464971"/>
          </a:xfrm>
          <a:prstGeom prst="rect">
            <a:avLst/>
          </a:prstGeom>
        </p:spPr>
      </p:pic>
      <p:pic>
        <p:nvPicPr>
          <p:cNvPr id="10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E6D487-337B-AE97-362B-A9CE53C0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93" y="1978629"/>
            <a:ext cx="885659" cy="464971"/>
          </a:xfrm>
          <a:prstGeom prst="rect">
            <a:avLst/>
          </a:prstGeom>
        </p:spPr>
      </p:pic>
      <p:pic>
        <p:nvPicPr>
          <p:cNvPr id="11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DBDF4-BE6E-6086-902F-6961CDF5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84" y="2816745"/>
            <a:ext cx="885659" cy="464971"/>
          </a:xfrm>
          <a:prstGeom prst="rect">
            <a:avLst/>
          </a:prstGeom>
        </p:spPr>
      </p:pic>
      <p:pic>
        <p:nvPicPr>
          <p:cNvPr id="12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21A97E-A55A-5261-CD35-AAA54319C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59" y="2098857"/>
            <a:ext cx="885659" cy="464971"/>
          </a:xfrm>
          <a:prstGeom prst="rect">
            <a:avLst/>
          </a:prstGeom>
        </p:spPr>
      </p:pic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7FDE38F4-EEDE-42BF-FA5B-4DC54900D593}"/>
              </a:ext>
            </a:extLst>
          </p:cNvPr>
          <p:cNvSpPr txBox="1">
            <a:spLocks/>
          </p:cNvSpPr>
          <p:nvPr/>
        </p:nvSpPr>
        <p:spPr>
          <a:xfrm>
            <a:off x="838200" y="4525700"/>
            <a:ext cx="10515600" cy="1830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000" dirty="0">
              <a:solidFill>
                <a:srgbClr val="374151"/>
              </a:solidFill>
              <a:latin typeface="Ariel"/>
            </a:endParaRP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1AB07E56-0C7A-E5E3-B107-97FE9D6C3156}"/>
              </a:ext>
            </a:extLst>
          </p:cNvPr>
          <p:cNvSpPr txBox="1">
            <a:spLocks/>
          </p:cNvSpPr>
          <p:nvPr/>
        </p:nvSpPr>
        <p:spPr>
          <a:xfrm>
            <a:off x="838200" y="4525701"/>
            <a:ext cx="10515600" cy="1830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 dirty="0">
              <a:solidFill>
                <a:srgbClr val="374151"/>
              </a:solidFill>
              <a:latin typeface="Arie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0C820E-D8FC-2E51-6B5E-5CACDD53A5E2}"/>
              </a:ext>
            </a:extLst>
          </p:cNvPr>
          <p:cNvSpPr/>
          <p:nvPr/>
        </p:nvSpPr>
        <p:spPr>
          <a:xfrm>
            <a:off x="7397750" y="2336800"/>
            <a:ext cx="1282700" cy="533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Wheel Icon">
            <a:extLst>
              <a:ext uri="{FF2B5EF4-FFF2-40B4-BE49-F238E27FC236}">
                <a16:creationId xmlns:a16="http://schemas.microsoft.com/office/drawing/2014/main" id="{3BB98B0C-85F5-9189-3F48-AC5704BF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667" y1="37778" x2="50667" y2="3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39" y="2696758"/>
            <a:ext cx="411435" cy="41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heel Icon">
            <a:extLst>
              <a:ext uri="{FF2B5EF4-FFF2-40B4-BE49-F238E27FC236}">
                <a16:creationId xmlns:a16="http://schemas.microsoft.com/office/drawing/2014/main" id="{1FD202F9-79CA-FB92-EB98-7A72F581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667" y1="37778" x2="50667" y2="3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65" y="2696757"/>
            <a:ext cx="411435" cy="41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290571-EBEE-3C6E-1546-544F441C04AB}"/>
              </a:ext>
            </a:extLst>
          </p:cNvPr>
          <p:cNvSpPr/>
          <p:nvPr/>
        </p:nvSpPr>
        <p:spPr>
          <a:xfrm>
            <a:off x="8680451" y="1313579"/>
            <a:ext cx="1233049" cy="2580173"/>
          </a:xfrm>
          <a:custGeom>
            <a:avLst/>
            <a:gdLst>
              <a:gd name="connsiteX0" fmla="*/ 350430 w 1233049"/>
              <a:gd name="connsiteY0" fmla="*/ 0 h 2580173"/>
              <a:gd name="connsiteX1" fmla="*/ 1225360 w 1233049"/>
              <a:gd name="connsiteY1" fmla="*/ 755677 h 2580173"/>
              <a:gd name="connsiteX2" fmla="*/ 1233049 w 1233049"/>
              <a:gd name="connsiteY2" fmla="*/ 775447 h 2580173"/>
              <a:gd name="connsiteX3" fmla="*/ 1149291 w 1233049"/>
              <a:gd name="connsiteY3" fmla="*/ 810574 h 2580173"/>
              <a:gd name="connsiteX4" fmla="*/ 1149942 w 1233049"/>
              <a:gd name="connsiteY4" fmla="*/ 814016 h 2580173"/>
              <a:gd name="connsiteX5" fmla="*/ 1148325 w 1233049"/>
              <a:gd name="connsiteY5" fmla="*/ 813521 h 2580173"/>
              <a:gd name="connsiteX6" fmla="*/ 1069138 w 1233049"/>
              <a:gd name="connsiteY6" fmla="*/ 1072531 h 2580173"/>
              <a:gd name="connsiteX7" fmla="*/ 712455 w 1233049"/>
              <a:gd name="connsiteY7" fmla="*/ 1144923 h 2580173"/>
              <a:gd name="connsiteX8" fmla="*/ 1018059 w 1233049"/>
              <a:gd name="connsiteY8" fmla="*/ 1379862 h 2580173"/>
              <a:gd name="connsiteX9" fmla="*/ 875555 w 1233049"/>
              <a:gd name="connsiteY9" fmla="*/ 1692968 h 2580173"/>
              <a:gd name="connsiteX10" fmla="*/ 1212506 w 1233049"/>
              <a:gd name="connsiteY10" fmla="*/ 1846323 h 2580173"/>
              <a:gd name="connsiteX11" fmla="*/ 1164742 w 1233049"/>
              <a:gd name="connsiteY11" fmla="*/ 1945796 h 2580173"/>
              <a:gd name="connsiteX12" fmla="*/ 349216 w 1233049"/>
              <a:gd name="connsiteY12" fmla="*/ 2580173 h 2580173"/>
              <a:gd name="connsiteX13" fmla="*/ 0 w 1233049"/>
              <a:gd name="connsiteY13" fmla="*/ 1289922 h 258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3049" h="2580173">
                <a:moveTo>
                  <a:pt x="350430" y="0"/>
                </a:moveTo>
                <a:cubicBezTo>
                  <a:pt x="750823" y="108774"/>
                  <a:pt x="1066965" y="392723"/>
                  <a:pt x="1225360" y="755677"/>
                </a:cubicBezTo>
                <a:lnTo>
                  <a:pt x="1233049" y="775447"/>
                </a:lnTo>
                <a:lnTo>
                  <a:pt x="1149291" y="810574"/>
                </a:lnTo>
                <a:lnTo>
                  <a:pt x="1149942" y="814016"/>
                </a:lnTo>
                <a:lnTo>
                  <a:pt x="1148325" y="813521"/>
                </a:lnTo>
                <a:lnTo>
                  <a:pt x="1069138" y="1072531"/>
                </a:lnTo>
                <a:lnTo>
                  <a:pt x="712455" y="1144923"/>
                </a:lnTo>
                <a:lnTo>
                  <a:pt x="1018059" y="1379862"/>
                </a:lnTo>
                <a:lnTo>
                  <a:pt x="875555" y="1692968"/>
                </a:lnTo>
                <a:lnTo>
                  <a:pt x="1212506" y="1846323"/>
                </a:lnTo>
                <a:lnTo>
                  <a:pt x="1164742" y="1945796"/>
                </a:lnTo>
                <a:cubicBezTo>
                  <a:pt x="993123" y="2250328"/>
                  <a:pt x="704200" y="2484094"/>
                  <a:pt x="349216" y="2580173"/>
                </a:cubicBezTo>
                <a:lnTo>
                  <a:pt x="0" y="1289922"/>
                </a:lnTo>
                <a:close/>
              </a:path>
            </a:pathLst>
          </a:cu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A37D1010-B109-906A-D257-874895297276}"/>
              </a:ext>
            </a:extLst>
          </p:cNvPr>
          <p:cNvSpPr/>
          <p:nvPr/>
        </p:nvSpPr>
        <p:spPr>
          <a:xfrm>
            <a:off x="9412015" y="2147139"/>
            <a:ext cx="833377" cy="833377"/>
          </a:xfrm>
          <a:prstGeom prst="star5">
            <a:avLst/>
          </a:prstGeom>
          <a:solidFill>
            <a:srgbClr val="CC5500"/>
          </a:solidFill>
          <a:ln>
            <a:solidFill>
              <a:srgbClr val="CC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0E132C9-A046-9456-9EEB-4723541CD8ED}"/>
              </a:ext>
            </a:extLst>
          </p:cNvPr>
          <p:cNvSpPr/>
          <p:nvPr/>
        </p:nvSpPr>
        <p:spPr>
          <a:xfrm>
            <a:off x="8675989" y="2305655"/>
            <a:ext cx="1212506" cy="1588097"/>
          </a:xfrm>
          <a:custGeom>
            <a:avLst/>
            <a:gdLst>
              <a:gd name="connsiteX0" fmla="*/ 80915 w 1212506"/>
              <a:gd name="connsiteY0" fmla="*/ 0 h 1588097"/>
              <a:gd name="connsiteX1" fmla="*/ 129709 w 1212506"/>
              <a:gd name="connsiteY1" fmla="*/ 59139 h 1588097"/>
              <a:gd name="connsiteX2" fmla="*/ 442833 w 1212506"/>
              <a:gd name="connsiteY2" fmla="*/ 188839 h 1588097"/>
              <a:gd name="connsiteX3" fmla="*/ 510271 w 1212506"/>
              <a:gd name="connsiteY3" fmla="*/ 183737 h 1588097"/>
              <a:gd name="connsiteX4" fmla="*/ 518114 w 1212506"/>
              <a:gd name="connsiteY4" fmla="*/ 181929 h 1588097"/>
              <a:gd name="connsiteX5" fmla="*/ 520806 w 1212506"/>
              <a:gd name="connsiteY5" fmla="*/ 194315 h 1588097"/>
              <a:gd name="connsiteX6" fmla="*/ 1070888 w 1212506"/>
              <a:gd name="connsiteY6" fmla="*/ 74731 h 1588097"/>
              <a:gd name="connsiteX7" fmla="*/ 1069138 w 1212506"/>
              <a:gd name="connsiteY7" fmla="*/ 80455 h 1588097"/>
              <a:gd name="connsiteX8" fmla="*/ 712455 w 1212506"/>
              <a:gd name="connsiteY8" fmla="*/ 152847 h 1588097"/>
              <a:gd name="connsiteX9" fmla="*/ 1018059 w 1212506"/>
              <a:gd name="connsiteY9" fmla="*/ 387786 h 1588097"/>
              <a:gd name="connsiteX10" fmla="*/ 875555 w 1212506"/>
              <a:gd name="connsiteY10" fmla="*/ 700892 h 1588097"/>
              <a:gd name="connsiteX11" fmla="*/ 1212506 w 1212506"/>
              <a:gd name="connsiteY11" fmla="*/ 854247 h 1588097"/>
              <a:gd name="connsiteX12" fmla="*/ 1164742 w 1212506"/>
              <a:gd name="connsiteY12" fmla="*/ 953720 h 1588097"/>
              <a:gd name="connsiteX13" fmla="*/ 349216 w 1212506"/>
              <a:gd name="connsiteY13" fmla="*/ 1588097 h 1588097"/>
              <a:gd name="connsiteX14" fmla="*/ 0 w 1212506"/>
              <a:gd name="connsiteY14" fmla="*/ 297846 h 158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2506" h="1588097">
                <a:moveTo>
                  <a:pt x="80915" y="0"/>
                </a:moveTo>
                <a:lnTo>
                  <a:pt x="129709" y="59139"/>
                </a:lnTo>
                <a:cubicBezTo>
                  <a:pt x="209844" y="139274"/>
                  <a:pt x="320551" y="188839"/>
                  <a:pt x="442833" y="188839"/>
                </a:cubicBezTo>
                <a:cubicBezTo>
                  <a:pt x="465761" y="188839"/>
                  <a:pt x="488282" y="187097"/>
                  <a:pt x="510271" y="183737"/>
                </a:cubicBezTo>
                <a:lnTo>
                  <a:pt x="518114" y="181929"/>
                </a:lnTo>
                <a:lnTo>
                  <a:pt x="520806" y="194315"/>
                </a:lnTo>
                <a:lnTo>
                  <a:pt x="1070888" y="74731"/>
                </a:lnTo>
                <a:lnTo>
                  <a:pt x="1069138" y="80455"/>
                </a:lnTo>
                <a:lnTo>
                  <a:pt x="712455" y="152847"/>
                </a:lnTo>
                <a:lnTo>
                  <a:pt x="1018059" y="387786"/>
                </a:lnTo>
                <a:lnTo>
                  <a:pt x="875555" y="700892"/>
                </a:lnTo>
                <a:lnTo>
                  <a:pt x="1212506" y="854247"/>
                </a:lnTo>
                <a:lnTo>
                  <a:pt x="1164742" y="953720"/>
                </a:lnTo>
                <a:cubicBezTo>
                  <a:pt x="993123" y="1258252"/>
                  <a:pt x="704200" y="1492018"/>
                  <a:pt x="349216" y="1588097"/>
                </a:cubicBezTo>
                <a:lnTo>
                  <a:pt x="0" y="297846"/>
                </a:lnTo>
                <a:close/>
              </a:path>
            </a:pathLst>
          </a:cu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78F2398-4FFC-10CB-DD9E-F4875B25B6BD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CB5E9B-08FE-404C-07A9-3E149A7C199F}"/>
              </a:ext>
            </a:extLst>
          </p:cNvPr>
          <p:cNvGrpSpPr/>
          <p:nvPr/>
        </p:nvGrpSpPr>
        <p:grpSpPr>
          <a:xfrm>
            <a:off x="1151138" y="4203855"/>
            <a:ext cx="9889724" cy="907668"/>
            <a:chOff x="1228114" y="4203855"/>
            <a:chExt cx="9889724" cy="9076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413C0B-C33F-AC66-F9C1-AA2F7D6EE61E}"/>
                </a:ext>
              </a:extLst>
            </p:cNvPr>
            <p:cNvSpPr txBox="1"/>
            <p:nvPr/>
          </p:nvSpPr>
          <p:spPr>
            <a:xfrm>
              <a:off x="1228114" y="4203855"/>
              <a:ext cx="1896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Hypothesis</a:t>
              </a:r>
              <a:endParaRPr lang="ko-KR" altLang="en-US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AED7680-3129-5D8F-7499-9998C15A33A0}"/>
                </a:ext>
              </a:extLst>
            </p:cNvPr>
            <p:cNvSpPr/>
            <p:nvPr/>
          </p:nvSpPr>
          <p:spPr>
            <a:xfrm>
              <a:off x="1229710" y="4525700"/>
              <a:ext cx="9888128" cy="585823"/>
            </a:xfrm>
            <a:prstGeom prst="rect">
              <a:avLst/>
            </a:prstGeom>
            <a:noFill/>
            <a:ln>
              <a:solidFill>
                <a:srgbClr val="CC55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indent="0">
                <a:buNone/>
              </a:pPr>
              <a:r>
                <a:rPr lang="en-US" altLang="ko-KR" sz="1800" dirty="0">
                  <a:solidFill>
                    <a:srgbClr val="374151"/>
                  </a:solidFill>
                  <a:latin typeface="Ariel"/>
                </a:rPr>
                <a:t>Robots with classical single-robot navigation system may suffer similar problem in that observing other robots ends up with dangerous behaviors than not observing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97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61C0BABB-66AC-FE4B-6508-E09FF6B94C58}"/>
              </a:ext>
            </a:extLst>
          </p:cNvPr>
          <p:cNvSpPr/>
          <p:nvPr/>
        </p:nvSpPr>
        <p:spPr>
          <a:xfrm>
            <a:off x="2323075" y="1574891"/>
            <a:ext cx="2483708" cy="2483708"/>
          </a:xfrm>
          <a:prstGeom prst="pie">
            <a:avLst>
              <a:gd name="adj1" fmla="val 18256590"/>
              <a:gd name="adj2" fmla="val 3366118"/>
            </a:avLst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Partial Circle 13">
            <a:extLst>
              <a:ext uri="{FF2B5EF4-FFF2-40B4-BE49-F238E27FC236}">
                <a16:creationId xmlns:a16="http://schemas.microsoft.com/office/drawing/2014/main" id="{E4217964-D7D4-B636-27BD-237FA84CC20D}"/>
              </a:ext>
            </a:extLst>
          </p:cNvPr>
          <p:cNvSpPr/>
          <p:nvPr/>
        </p:nvSpPr>
        <p:spPr>
          <a:xfrm>
            <a:off x="2323075" y="1574891"/>
            <a:ext cx="2483708" cy="2483708"/>
          </a:xfrm>
          <a:prstGeom prst="pie">
            <a:avLst>
              <a:gd name="adj1" fmla="val 11067337"/>
              <a:gd name="adj2" fmla="val 10522580"/>
            </a:avLst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D62CC0-B12B-395C-E8F7-183EDFDC3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02" y="2564452"/>
            <a:ext cx="885659" cy="4649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Inspiration (Horse race)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8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3603AF-3C7E-CF0F-399C-32AB7805D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3" y="3196514"/>
            <a:ext cx="885659" cy="464971"/>
          </a:xfrm>
          <a:prstGeom prst="rect">
            <a:avLst/>
          </a:prstGeom>
        </p:spPr>
      </p:pic>
      <p:pic>
        <p:nvPicPr>
          <p:cNvPr id="10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E6D487-337B-AE97-362B-A9CE53C0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93" y="1978629"/>
            <a:ext cx="885659" cy="464971"/>
          </a:xfrm>
          <a:prstGeom prst="rect">
            <a:avLst/>
          </a:prstGeom>
        </p:spPr>
      </p:pic>
      <p:pic>
        <p:nvPicPr>
          <p:cNvPr id="11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DBDF4-BE6E-6086-902F-6961CDF5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84" y="2816745"/>
            <a:ext cx="885659" cy="464971"/>
          </a:xfrm>
          <a:prstGeom prst="rect">
            <a:avLst/>
          </a:prstGeom>
        </p:spPr>
      </p:pic>
      <p:pic>
        <p:nvPicPr>
          <p:cNvPr id="12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21A97E-A55A-5261-CD35-AAA54319C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59" y="2098857"/>
            <a:ext cx="885659" cy="464971"/>
          </a:xfrm>
          <a:prstGeom prst="rect">
            <a:avLst/>
          </a:prstGeom>
        </p:spPr>
      </p:pic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7FDE38F4-EEDE-42BF-FA5B-4DC54900D593}"/>
              </a:ext>
            </a:extLst>
          </p:cNvPr>
          <p:cNvSpPr txBox="1">
            <a:spLocks/>
          </p:cNvSpPr>
          <p:nvPr/>
        </p:nvSpPr>
        <p:spPr>
          <a:xfrm>
            <a:off x="838200" y="4525700"/>
            <a:ext cx="10515600" cy="1830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000" dirty="0">
              <a:solidFill>
                <a:srgbClr val="374151"/>
              </a:solidFill>
              <a:latin typeface="Ariel"/>
            </a:endParaRP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1AB07E56-0C7A-E5E3-B107-97FE9D6C3156}"/>
              </a:ext>
            </a:extLst>
          </p:cNvPr>
          <p:cNvSpPr txBox="1">
            <a:spLocks/>
          </p:cNvSpPr>
          <p:nvPr/>
        </p:nvSpPr>
        <p:spPr>
          <a:xfrm>
            <a:off x="838200" y="4525701"/>
            <a:ext cx="10515600" cy="18306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000" dirty="0">
              <a:solidFill>
                <a:srgbClr val="374151"/>
              </a:solidFill>
              <a:latin typeface="Ariel"/>
            </a:endParaRPr>
          </a:p>
          <a:p>
            <a:endParaRPr lang="en-US" altLang="ko-KR" sz="2000" dirty="0">
              <a:solidFill>
                <a:srgbClr val="374151"/>
              </a:solidFill>
              <a:latin typeface="Ariel"/>
            </a:endParaRPr>
          </a:p>
          <a:p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Hence, similar solution can be applied to robots for indoor navigation by blocking 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Ariel"/>
              </a:rPr>
              <a:t>LiDAR scans</a:t>
            </a:r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.</a:t>
            </a:r>
          </a:p>
          <a:p>
            <a:r>
              <a:rPr lang="en-US" altLang="ko-KR" sz="2000" dirty="0">
                <a:solidFill>
                  <a:srgbClr val="7030A0"/>
                </a:solidFill>
                <a:latin typeface="Ariel"/>
              </a:rPr>
              <a:t>Virtual obstacles</a:t>
            </a:r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 can be used to block the unnecessary or even harmful observation of the </a:t>
            </a:r>
            <a:r>
              <a:rPr lang="en-US" altLang="ko-KR" sz="2000" dirty="0">
                <a:solidFill>
                  <a:srgbClr val="CC5500"/>
                </a:solidFill>
                <a:latin typeface="Ariel"/>
              </a:rPr>
              <a:t>other robots</a:t>
            </a:r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, allowing more stable multi-robot navigation.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0C820E-D8FC-2E51-6B5E-5CACDD53A5E2}"/>
              </a:ext>
            </a:extLst>
          </p:cNvPr>
          <p:cNvSpPr/>
          <p:nvPr/>
        </p:nvSpPr>
        <p:spPr>
          <a:xfrm>
            <a:off x="7397750" y="2336800"/>
            <a:ext cx="1282700" cy="533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Wheel Icon">
            <a:extLst>
              <a:ext uri="{FF2B5EF4-FFF2-40B4-BE49-F238E27FC236}">
                <a16:creationId xmlns:a16="http://schemas.microsoft.com/office/drawing/2014/main" id="{3BB98B0C-85F5-9189-3F48-AC5704BF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667" y1="37778" x2="50667" y2="3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39" y="2696758"/>
            <a:ext cx="411435" cy="41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heel Icon">
            <a:extLst>
              <a:ext uri="{FF2B5EF4-FFF2-40B4-BE49-F238E27FC236}">
                <a16:creationId xmlns:a16="http://schemas.microsoft.com/office/drawing/2014/main" id="{1FD202F9-79CA-FB92-EB98-7A72F581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667" y1="37778" x2="50667" y2="3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65" y="2696757"/>
            <a:ext cx="411435" cy="41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290571-EBEE-3C6E-1546-544F441C04AB}"/>
              </a:ext>
            </a:extLst>
          </p:cNvPr>
          <p:cNvSpPr/>
          <p:nvPr/>
        </p:nvSpPr>
        <p:spPr>
          <a:xfrm>
            <a:off x="8680451" y="1313579"/>
            <a:ext cx="1233049" cy="2580173"/>
          </a:xfrm>
          <a:custGeom>
            <a:avLst/>
            <a:gdLst>
              <a:gd name="connsiteX0" fmla="*/ 350430 w 1233049"/>
              <a:gd name="connsiteY0" fmla="*/ 0 h 2580173"/>
              <a:gd name="connsiteX1" fmla="*/ 1225360 w 1233049"/>
              <a:gd name="connsiteY1" fmla="*/ 755677 h 2580173"/>
              <a:gd name="connsiteX2" fmla="*/ 1233049 w 1233049"/>
              <a:gd name="connsiteY2" fmla="*/ 775447 h 2580173"/>
              <a:gd name="connsiteX3" fmla="*/ 1149291 w 1233049"/>
              <a:gd name="connsiteY3" fmla="*/ 810574 h 2580173"/>
              <a:gd name="connsiteX4" fmla="*/ 1149942 w 1233049"/>
              <a:gd name="connsiteY4" fmla="*/ 814016 h 2580173"/>
              <a:gd name="connsiteX5" fmla="*/ 1148325 w 1233049"/>
              <a:gd name="connsiteY5" fmla="*/ 813521 h 2580173"/>
              <a:gd name="connsiteX6" fmla="*/ 1069138 w 1233049"/>
              <a:gd name="connsiteY6" fmla="*/ 1072531 h 2580173"/>
              <a:gd name="connsiteX7" fmla="*/ 712455 w 1233049"/>
              <a:gd name="connsiteY7" fmla="*/ 1144923 h 2580173"/>
              <a:gd name="connsiteX8" fmla="*/ 1018059 w 1233049"/>
              <a:gd name="connsiteY8" fmla="*/ 1379862 h 2580173"/>
              <a:gd name="connsiteX9" fmla="*/ 875555 w 1233049"/>
              <a:gd name="connsiteY9" fmla="*/ 1692968 h 2580173"/>
              <a:gd name="connsiteX10" fmla="*/ 1212506 w 1233049"/>
              <a:gd name="connsiteY10" fmla="*/ 1846323 h 2580173"/>
              <a:gd name="connsiteX11" fmla="*/ 1164742 w 1233049"/>
              <a:gd name="connsiteY11" fmla="*/ 1945796 h 2580173"/>
              <a:gd name="connsiteX12" fmla="*/ 349216 w 1233049"/>
              <a:gd name="connsiteY12" fmla="*/ 2580173 h 2580173"/>
              <a:gd name="connsiteX13" fmla="*/ 0 w 1233049"/>
              <a:gd name="connsiteY13" fmla="*/ 1289922 h 258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3049" h="2580173">
                <a:moveTo>
                  <a:pt x="350430" y="0"/>
                </a:moveTo>
                <a:cubicBezTo>
                  <a:pt x="750823" y="108774"/>
                  <a:pt x="1066965" y="392723"/>
                  <a:pt x="1225360" y="755677"/>
                </a:cubicBezTo>
                <a:lnTo>
                  <a:pt x="1233049" y="775447"/>
                </a:lnTo>
                <a:lnTo>
                  <a:pt x="1149291" y="810574"/>
                </a:lnTo>
                <a:lnTo>
                  <a:pt x="1149942" y="814016"/>
                </a:lnTo>
                <a:lnTo>
                  <a:pt x="1148325" y="813521"/>
                </a:lnTo>
                <a:lnTo>
                  <a:pt x="1069138" y="1072531"/>
                </a:lnTo>
                <a:lnTo>
                  <a:pt x="712455" y="1144923"/>
                </a:lnTo>
                <a:lnTo>
                  <a:pt x="1018059" y="1379862"/>
                </a:lnTo>
                <a:lnTo>
                  <a:pt x="875555" y="1692968"/>
                </a:lnTo>
                <a:lnTo>
                  <a:pt x="1212506" y="1846323"/>
                </a:lnTo>
                <a:lnTo>
                  <a:pt x="1164742" y="1945796"/>
                </a:lnTo>
                <a:cubicBezTo>
                  <a:pt x="993123" y="2250328"/>
                  <a:pt x="704200" y="2484094"/>
                  <a:pt x="349216" y="2580173"/>
                </a:cubicBezTo>
                <a:lnTo>
                  <a:pt x="0" y="1289922"/>
                </a:lnTo>
                <a:close/>
              </a:path>
            </a:pathLst>
          </a:cu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A37D1010-B109-906A-D257-874895297276}"/>
              </a:ext>
            </a:extLst>
          </p:cNvPr>
          <p:cNvSpPr/>
          <p:nvPr/>
        </p:nvSpPr>
        <p:spPr>
          <a:xfrm>
            <a:off x="9412015" y="2147139"/>
            <a:ext cx="833377" cy="833377"/>
          </a:xfrm>
          <a:prstGeom prst="star5">
            <a:avLst/>
          </a:prstGeom>
          <a:solidFill>
            <a:srgbClr val="CC5500"/>
          </a:solidFill>
          <a:ln>
            <a:solidFill>
              <a:srgbClr val="CC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0E132C9-A046-9456-9EEB-4723541CD8ED}"/>
              </a:ext>
            </a:extLst>
          </p:cNvPr>
          <p:cNvSpPr/>
          <p:nvPr/>
        </p:nvSpPr>
        <p:spPr>
          <a:xfrm>
            <a:off x="8675989" y="2305655"/>
            <a:ext cx="1212506" cy="1588097"/>
          </a:xfrm>
          <a:custGeom>
            <a:avLst/>
            <a:gdLst>
              <a:gd name="connsiteX0" fmla="*/ 80915 w 1212506"/>
              <a:gd name="connsiteY0" fmla="*/ 0 h 1588097"/>
              <a:gd name="connsiteX1" fmla="*/ 129709 w 1212506"/>
              <a:gd name="connsiteY1" fmla="*/ 59139 h 1588097"/>
              <a:gd name="connsiteX2" fmla="*/ 442833 w 1212506"/>
              <a:gd name="connsiteY2" fmla="*/ 188839 h 1588097"/>
              <a:gd name="connsiteX3" fmla="*/ 510271 w 1212506"/>
              <a:gd name="connsiteY3" fmla="*/ 183737 h 1588097"/>
              <a:gd name="connsiteX4" fmla="*/ 518114 w 1212506"/>
              <a:gd name="connsiteY4" fmla="*/ 181929 h 1588097"/>
              <a:gd name="connsiteX5" fmla="*/ 520806 w 1212506"/>
              <a:gd name="connsiteY5" fmla="*/ 194315 h 1588097"/>
              <a:gd name="connsiteX6" fmla="*/ 1070888 w 1212506"/>
              <a:gd name="connsiteY6" fmla="*/ 74731 h 1588097"/>
              <a:gd name="connsiteX7" fmla="*/ 1069138 w 1212506"/>
              <a:gd name="connsiteY7" fmla="*/ 80455 h 1588097"/>
              <a:gd name="connsiteX8" fmla="*/ 712455 w 1212506"/>
              <a:gd name="connsiteY8" fmla="*/ 152847 h 1588097"/>
              <a:gd name="connsiteX9" fmla="*/ 1018059 w 1212506"/>
              <a:gd name="connsiteY9" fmla="*/ 387786 h 1588097"/>
              <a:gd name="connsiteX10" fmla="*/ 875555 w 1212506"/>
              <a:gd name="connsiteY10" fmla="*/ 700892 h 1588097"/>
              <a:gd name="connsiteX11" fmla="*/ 1212506 w 1212506"/>
              <a:gd name="connsiteY11" fmla="*/ 854247 h 1588097"/>
              <a:gd name="connsiteX12" fmla="*/ 1164742 w 1212506"/>
              <a:gd name="connsiteY12" fmla="*/ 953720 h 1588097"/>
              <a:gd name="connsiteX13" fmla="*/ 349216 w 1212506"/>
              <a:gd name="connsiteY13" fmla="*/ 1588097 h 1588097"/>
              <a:gd name="connsiteX14" fmla="*/ 0 w 1212506"/>
              <a:gd name="connsiteY14" fmla="*/ 297846 h 158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2506" h="1588097">
                <a:moveTo>
                  <a:pt x="80915" y="0"/>
                </a:moveTo>
                <a:lnTo>
                  <a:pt x="129709" y="59139"/>
                </a:lnTo>
                <a:cubicBezTo>
                  <a:pt x="209844" y="139274"/>
                  <a:pt x="320551" y="188839"/>
                  <a:pt x="442833" y="188839"/>
                </a:cubicBezTo>
                <a:cubicBezTo>
                  <a:pt x="465761" y="188839"/>
                  <a:pt x="488282" y="187097"/>
                  <a:pt x="510271" y="183737"/>
                </a:cubicBezTo>
                <a:lnTo>
                  <a:pt x="518114" y="181929"/>
                </a:lnTo>
                <a:lnTo>
                  <a:pt x="520806" y="194315"/>
                </a:lnTo>
                <a:lnTo>
                  <a:pt x="1070888" y="74731"/>
                </a:lnTo>
                <a:lnTo>
                  <a:pt x="1069138" y="80455"/>
                </a:lnTo>
                <a:lnTo>
                  <a:pt x="712455" y="152847"/>
                </a:lnTo>
                <a:lnTo>
                  <a:pt x="1018059" y="387786"/>
                </a:lnTo>
                <a:lnTo>
                  <a:pt x="875555" y="700892"/>
                </a:lnTo>
                <a:lnTo>
                  <a:pt x="1212506" y="854247"/>
                </a:lnTo>
                <a:lnTo>
                  <a:pt x="1164742" y="953720"/>
                </a:lnTo>
                <a:cubicBezTo>
                  <a:pt x="993123" y="1258252"/>
                  <a:pt x="704200" y="1492018"/>
                  <a:pt x="349216" y="1588097"/>
                </a:cubicBezTo>
                <a:lnTo>
                  <a:pt x="0" y="297846"/>
                </a:lnTo>
                <a:close/>
              </a:path>
            </a:pathLst>
          </a:cu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78F2398-4FFC-10CB-DD9E-F4875B25B6BD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D04B2B-9ACF-4D06-F411-D92C81E35B26}"/>
              </a:ext>
            </a:extLst>
          </p:cNvPr>
          <p:cNvGrpSpPr/>
          <p:nvPr/>
        </p:nvGrpSpPr>
        <p:grpSpPr>
          <a:xfrm>
            <a:off x="1151138" y="4203855"/>
            <a:ext cx="9889724" cy="907668"/>
            <a:chOff x="1228114" y="4203855"/>
            <a:chExt cx="9889724" cy="90766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6067FEA-862A-D7A7-3335-4331509D649D}"/>
                </a:ext>
              </a:extLst>
            </p:cNvPr>
            <p:cNvSpPr txBox="1"/>
            <p:nvPr/>
          </p:nvSpPr>
          <p:spPr>
            <a:xfrm>
              <a:off x="1228114" y="4203855"/>
              <a:ext cx="1896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Hypothesis</a:t>
              </a:r>
              <a:endParaRPr lang="ko-KR" altLang="en-US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3FB803-B231-A246-896B-A494DB4327DC}"/>
                </a:ext>
              </a:extLst>
            </p:cNvPr>
            <p:cNvSpPr/>
            <p:nvPr/>
          </p:nvSpPr>
          <p:spPr>
            <a:xfrm>
              <a:off x="1229710" y="4525700"/>
              <a:ext cx="9888128" cy="585823"/>
            </a:xfrm>
            <a:prstGeom prst="rect">
              <a:avLst/>
            </a:prstGeom>
            <a:noFill/>
            <a:ln>
              <a:solidFill>
                <a:srgbClr val="CC55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indent="0">
                <a:buNone/>
              </a:pPr>
              <a:r>
                <a:rPr lang="en-US" altLang="ko-KR" sz="1800" dirty="0">
                  <a:solidFill>
                    <a:srgbClr val="374151"/>
                  </a:solidFill>
                  <a:latin typeface="Ariel"/>
                </a:rPr>
                <a:t>Robots with classical single-robot navigation system may suffer similar problem in that observing other robots ends up with dangerous behaviors than not observing it.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A3C5989-96C7-6996-9CF2-393A3600AB69}"/>
              </a:ext>
            </a:extLst>
          </p:cNvPr>
          <p:cNvSpPr/>
          <p:nvPr/>
        </p:nvSpPr>
        <p:spPr>
          <a:xfrm>
            <a:off x="8725214" y="1690688"/>
            <a:ext cx="811272" cy="811272"/>
          </a:xfrm>
          <a:prstGeom prst="ellipse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7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48" grpId="0" animBg="1"/>
      <p:bldP spid="63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8242E4-83D2-03AB-3966-38F25FD7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atinLnBrk="0"/>
            <a:r>
              <a:rPr lang="en-US" altLang="ko-KR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7687B1-5021-1FE0-0047-95D4F9E8F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/>
            <a:endParaRPr lang="en-US" altLang="ko-KR" sz="2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A07B6-AAF5-11CE-6FCC-1F943B953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23818" r="22493" b="22399"/>
          <a:stretch/>
        </p:blipFill>
        <p:spPr bwMode="auto">
          <a:xfrm>
            <a:off x="6546348" y="1056888"/>
            <a:ext cx="5776965" cy="574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D95D-57DC-778F-56A2-4402F1F4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spcAft>
                <a:spcPts val="600"/>
              </a:spcAft>
            </a:pPr>
            <a:fld id="{8118E4BE-C9C6-4BF1-B1B6-7E2F3950A53B}" type="slidenum">
              <a:rPr lang="en-US" altLang="ko-KR" smtClean="0"/>
              <a:pPr latinLnBrk="0">
                <a:spcAft>
                  <a:spcPts val="600"/>
                </a:spcAft>
              </a:pPr>
              <a:t>12</a:t>
            </a:fld>
            <a:endParaRPr lang="en-US" altLang="ko-KR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6640820-EE40-C9AD-9EA1-15910363165A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331E82A-3EA9-06D6-A7F0-B63E73139FC1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3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3BCD297-6C8E-BE8B-4111-55820C632C24}"/>
              </a:ext>
            </a:extLst>
          </p:cNvPr>
          <p:cNvCxnSpPr>
            <a:cxnSpLocks/>
          </p:cNvCxnSpPr>
          <p:nvPr/>
        </p:nvCxnSpPr>
        <p:spPr>
          <a:xfrm>
            <a:off x="3477490" y="2301346"/>
            <a:ext cx="0" cy="569161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7CD1B1-8D08-8217-29EC-C6C202BD04FE}"/>
              </a:ext>
            </a:extLst>
          </p:cNvPr>
          <p:cNvSpPr/>
          <p:nvPr/>
        </p:nvSpPr>
        <p:spPr>
          <a:xfrm>
            <a:off x="3246186" y="2469246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</a:t>
            </a:r>
            <a:endParaRPr lang="ko-KR" alt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Perceptual Hallucination for Hallway Passing (</a:t>
            </a:r>
            <a:r>
              <a:rPr lang="en-US" altLang="ko-KR" sz="3600" b="1" dirty="0">
                <a:latin typeface="Arial (Headings)"/>
              </a:rPr>
              <a:t>PHHP</a:t>
            </a:r>
            <a:r>
              <a:rPr lang="en-US" altLang="ko-KR" sz="3600" dirty="0">
                <a:latin typeface="Arial (Headings)"/>
              </a:rPr>
              <a:t>)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3954161"/>
            <a:ext cx="11374396" cy="2222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>
                <a:latin typeface="Ariel"/>
              </a:rPr>
              <a:t>Example scenario</a:t>
            </a:r>
          </a:p>
          <a:p>
            <a:pPr lvl="1"/>
            <a:r>
              <a:rPr lang="en-US" altLang="ko-KR" sz="2000" dirty="0">
                <a:latin typeface="Ariel"/>
              </a:rPr>
              <a:t>Objective: Two robots have to pass each other in a narrow hallway.</a:t>
            </a:r>
          </a:p>
          <a:p>
            <a:pPr lvl="1"/>
            <a:r>
              <a:rPr lang="en-US" altLang="ko-KR" sz="2000" dirty="0">
                <a:latin typeface="Ariel"/>
              </a:rPr>
              <a:t>Environment: The hallway is barely wide enough for two robots to pass each other simultaneously.</a:t>
            </a:r>
          </a:p>
          <a:p>
            <a:pPr lvl="1"/>
            <a:r>
              <a:rPr lang="en-US" altLang="ko-KR" sz="2000" dirty="0">
                <a:latin typeface="Ariel"/>
              </a:rPr>
              <a:t>Robots: Robots are using a popular ROS navigation stack. (e.g., E-Band planner)</a:t>
            </a:r>
          </a:p>
          <a:p>
            <a:endParaRPr lang="ko-KR" altLang="en-US" sz="2000" dirty="0">
              <a:latin typeface="Arie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0036D-0951-899A-EFD7-1CB1288B0EFA}"/>
              </a:ext>
            </a:extLst>
          </p:cNvPr>
          <p:cNvSpPr/>
          <p:nvPr/>
        </p:nvSpPr>
        <p:spPr>
          <a:xfrm>
            <a:off x="2885303" y="1598990"/>
            <a:ext cx="5554362" cy="91698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963F8E-7056-777D-21F0-E1CFD17846F9}"/>
              </a:ext>
            </a:extLst>
          </p:cNvPr>
          <p:cNvSpPr/>
          <p:nvPr/>
        </p:nvSpPr>
        <p:spPr>
          <a:xfrm>
            <a:off x="2885303" y="3334935"/>
            <a:ext cx="5554362" cy="91698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F8DE9E-30ED-9524-F53B-B2C7D86FA1A5}"/>
              </a:ext>
            </a:extLst>
          </p:cNvPr>
          <p:cNvGrpSpPr/>
          <p:nvPr/>
        </p:nvGrpSpPr>
        <p:grpSpPr>
          <a:xfrm>
            <a:off x="3569805" y="2282308"/>
            <a:ext cx="1297821" cy="639032"/>
            <a:chOff x="3054165" y="2168375"/>
            <a:chExt cx="1399042" cy="6888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631F77-D130-5509-320F-50C94B2A9F2F}"/>
                </a:ext>
              </a:extLst>
            </p:cNvPr>
            <p:cNvGrpSpPr/>
            <p:nvPr/>
          </p:nvGrpSpPr>
          <p:grpSpPr>
            <a:xfrm>
              <a:off x="3054165" y="2168375"/>
              <a:ext cx="1145481" cy="688872"/>
              <a:chOff x="7397750" y="2336800"/>
              <a:chExt cx="1282700" cy="7713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C6449C8-120A-77B3-5D48-9154D25947B5}"/>
                  </a:ext>
                </a:extLst>
              </p:cNvPr>
              <p:cNvSpPr/>
              <p:nvPr/>
            </p:nvSpPr>
            <p:spPr>
              <a:xfrm>
                <a:off x="7397750" y="2336800"/>
                <a:ext cx="1282700" cy="5334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" name="Picture 2" descr="Wheel Icon">
                <a:extLst>
                  <a:ext uri="{FF2B5EF4-FFF2-40B4-BE49-F238E27FC236}">
                    <a16:creationId xmlns:a16="http://schemas.microsoft.com/office/drawing/2014/main" id="{5A3AC3F8-84D6-4345-A51A-D1D8A3C335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139" y="2696758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Wheel Icon">
                <a:extLst>
                  <a:ext uri="{FF2B5EF4-FFF2-40B4-BE49-F238E27FC236}">
                    <a16:creationId xmlns:a16="http://schemas.microsoft.com/office/drawing/2014/main" id="{43A33625-6D01-A9EC-F208-F5BEFCC00E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9165" y="2696757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9848A0-C8E5-33C9-9E79-A49B7550DBA8}"/>
                </a:ext>
              </a:extLst>
            </p:cNvPr>
            <p:cNvGrpSpPr/>
            <p:nvPr/>
          </p:nvGrpSpPr>
          <p:grpSpPr>
            <a:xfrm>
              <a:off x="3946630" y="2185127"/>
              <a:ext cx="506577" cy="304697"/>
              <a:chOff x="3953557" y="2185127"/>
              <a:chExt cx="506577" cy="304697"/>
            </a:xfrm>
          </p:grpSpPr>
          <p:pic>
            <p:nvPicPr>
              <p:cNvPr id="1026" name="Picture 2" descr="Flashlight, Light, Torch Icon - Flashlight PNG Image | Transparent PNG Free  Download on SeekPNG">
                <a:extLst>
                  <a:ext uri="{FF2B5EF4-FFF2-40B4-BE49-F238E27FC236}">
                    <a16:creationId xmlns:a16="http://schemas.microsoft.com/office/drawing/2014/main" id="{B60D5940-B212-A4C6-12FF-D3F39ED70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602" y1="12270" x2="46602" y2="12270"/>
                            <a14:foregroundMark x1="41100" y1="17791" x2="41100" y2="17791"/>
                            <a14:foregroundMark x1="36246" y1="25153" x2="36246" y2="25153"/>
                            <a14:foregroundMark x1="33333" y1="34969" x2="33333" y2="34969"/>
                            <a14:foregroundMark x1="32039" y1="41718" x2="32039" y2="41718"/>
                            <a14:backgroundMark x1="62783" y1="64417" x2="62783" y2="64417"/>
                            <a14:backgroundMark x1="62783" y1="64417" x2="62783" y2="64417"/>
                            <a14:backgroundMark x1="60518" y1="56442" x2="60841" y2="50920"/>
                            <a14:backgroundMark x1="62783" y1="58896" x2="62783" y2="69325"/>
                            <a14:backgroundMark x1="66343" y1="60736" x2="64401" y2="840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34" t="6265" r="49428" b="50106"/>
              <a:stretch/>
            </p:blipFill>
            <p:spPr bwMode="auto">
              <a:xfrm rot="8100000">
                <a:off x="4179015" y="2200622"/>
                <a:ext cx="281119" cy="27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Flash, light, torch Icon in Essential UI">
                <a:extLst>
                  <a:ext uri="{FF2B5EF4-FFF2-40B4-BE49-F238E27FC236}">
                    <a16:creationId xmlns:a16="http://schemas.microsoft.com/office/drawing/2014/main" id="{560879F3-7BEE-1A3F-7F17-B9E361FB4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63111" y1="15556" x2="63111" y2="15556"/>
                            <a14:backgroundMark x1="48000" y1="28444" x2="48000" y2="28444"/>
                            <a14:backgroundMark x1="64889" y1="63111" x2="64889" y2="63111"/>
                            <a14:backgroundMark x1="54667" y1="71556" x2="54667" y2="71556"/>
                            <a14:backgroundMark x1="47111" y1="72000" x2="60444" y2="80444"/>
                            <a14:backgroundMark x1="63556" y1="48444" x2="46222" y2="84000"/>
                            <a14:backgroundMark x1="40444" y1="61333" x2="70222" y2="99556"/>
                            <a14:backgroundMark x1="32889" y1="35556" x2="76000" y2="59556"/>
                            <a14:backgroundMark x1="76000" y1="35556" x2="56000" y2="68444"/>
                            <a14:backgroundMark x1="61778" y1="56000" x2="72444" y2="24000"/>
                            <a14:backgroundMark x1="38222" y1="36889" x2="45333" y2="78222"/>
                            <a14:backgroundMark x1="31556" y1="33778" x2="59556" y2="33333"/>
                            <a14:backgroundMark x1="59556" y1="33333" x2="72444" y2="3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953557" y="2185127"/>
                <a:ext cx="304697" cy="304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B6FEC0-8479-AB63-9F8F-01D36CA951BE}"/>
              </a:ext>
            </a:extLst>
          </p:cNvPr>
          <p:cNvCxnSpPr/>
          <p:nvPr/>
        </p:nvCxnSpPr>
        <p:spPr>
          <a:xfrm>
            <a:off x="8333509" y="1690688"/>
            <a:ext cx="0" cy="1644247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1CA67-A642-26FD-624F-530F0AC630F2}"/>
              </a:ext>
            </a:extLst>
          </p:cNvPr>
          <p:cNvGrpSpPr/>
          <p:nvPr/>
        </p:nvGrpSpPr>
        <p:grpSpPr>
          <a:xfrm flipH="1">
            <a:off x="6477000" y="2273453"/>
            <a:ext cx="1297821" cy="639032"/>
            <a:chOff x="3054165" y="2168375"/>
            <a:chExt cx="1399042" cy="6888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54AA1C3-1A03-22DC-E263-4DC1A1CE564E}"/>
                </a:ext>
              </a:extLst>
            </p:cNvPr>
            <p:cNvGrpSpPr/>
            <p:nvPr/>
          </p:nvGrpSpPr>
          <p:grpSpPr>
            <a:xfrm>
              <a:off x="3054165" y="2168375"/>
              <a:ext cx="1145481" cy="688872"/>
              <a:chOff x="7397750" y="2336800"/>
              <a:chExt cx="1282700" cy="771393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8F2102F-985A-7852-6D32-B9568FBCE46D}"/>
                  </a:ext>
                </a:extLst>
              </p:cNvPr>
              <p:cNvSpPr/>
              <p:nvPr/>
            </p:nvSpPr>
            <p:spPr>
              <a:xfrm>
                <a:off x="7397750" y="2336800"/>
                <a:ext cx="1282700" cy="5334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0" name="Picture 2" descr="Wheel Icon">
                <a:extLst>
                  <a:ext uri="{FF2B5EF4-FFF2-40B4-BE49-F238E27FC236}">
                    <a16:creationId xmlns:a16="http://schemas.microsoft.com/office/drawing/2014/main" id="{BA7793A8-62A3-3EAE-A2CA-19DC7C7777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139" y="2696758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Wheel Icon">
                <a:extLst>
                  <a:ext uri="{FF2B5EF4-FFF2-40B4-BE49-F238E27FC236}">
                    <a16:creationId xmlns:a16="http://schemas.microsoft.com/office/drawing/2014/main" id="{4F19DA79-D23D-0411-81F5-DE489B1AF6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9165" y="2696757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3C3890-C1D9-75FD-EA37-D13993085883}"/>
                </a:ext>
              </a:extLst>
            </p:cNvPr>
            <p:cNvGrpSpPr/>
            <p:nvPr/>
          </p:nvGrpSpPr>
          <p:grpSpPr>
            <a:xfrm>
              <a:off x="3946630" y="2185127"/>
              <a:ext cx="506577" cy="304697"/>
              <a:chOff x="3953557" y="2185127"/>
              <a:chExt cx="506577" cy="304697"/>
            </a:xfrm>
          </p:grpSpPr>
          <p:pic>
            <p:nvPicPr>
              <p:cNvPr id="27" name="Picture 2" descr="Flashlight, Light, Torch Icon - Flashlight PNG Image | Transparent PNG Free  Download on SeekPNG">
                <a:extLst>
                  <a:ext uri="{FF2B5EF4-FFF2-40B4-BE49-F238E27FC236}">
                    <a16:creationId xmlns:a16="http://schemas.microsoft.com/office/drawing/2014/main" id="{6BE65A70-F5AB-7C19-EFAA-17F1EB0D8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602" y1="12270" x2="46602" y2="12270"/>
                            <a14:foregroundMark x1="41100" y1="17791" x2="41100" y2="17791"/>
                            <a14:foregroundMark x1="36246" y1="25153" x2="36246" y2="25153"/>
                            <a14:foregroundMark x1="33333" y1="34969" x2="33333" y2="34969"/>
                            <a14:foregroundMark x1="32039" y1="41718" x2="32039" y2="41718"/>
                            <a14:backgroundMark x1="62783" y1="64417" x2="62783" y2="64417"/>
                            <a14:backgroundMark x1="62783" y1="64417" x2="62783" y2="64417"/>
                            <a14:backgroundMark x1="60518" y1="56442" x2="60841" y2="50920"/>
                            <a14:backgroundMark x1="62783" y1="58896" x2="62783" y2="69325"/>
                            <a14:backgroundMark x1="66343" y1="60736" x2="64401" y2="840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34" t="6265" r="49428" b="50106"/>
              <a:stretch/>
            </p:blipFill>
            <p:spPr bwMode="auto">
              <a:xfrm rot="8100000">
                <a:off x="4179015" y="2200622"/>
                <a:ext cx="281119" cy="27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Flash, light, torch Icon in Essential UI">
                <a:extLst>
                  <a:ext uri="{FF2B5EF4-FFF2-40B4-BE49-F238E27FC236}">
                    <a16:creationId xmlns:a16="http://schemas.microsoft.com/office/drawing/2014/main" id="{58658A8C-24BE-89F6-5093-DB4B36265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63111" y1="15556" x2="63111" y2="15556"/>
                            <a14:backgroundMark x1="48000" y1="28444" x2="48000" y2="28444"/>
                            <a14:backgroundMark x1="64889" y1="63111" x2="64889" y2="63111"/>
                            <a14:backgroundMark x1="54667" y1="71556" x2="54667" y2="71556"/>
                            <a14:backgroundMark x1="47111" y1="72000" x2="60444" y2="80444"/>
                            <a14:backgroundMark x1="63556" y1="48444" x2="46222" y2="84000"/>
                            <a14:backgroundMark x1="40444" y1="61333" x2="70222" y2="99556"/>
                            <a14:backgroundMark x1="32889" y1="35556" x2="76000" y2="59556"/>
                            <a14:backgroundMark x1="76000" y1="35556" x2="56000" y2="68444"/>
                            <a14:backgroundMark x1="61778" y1="56000" x2="72444" y2="24000"/>
                            <a14:backgroundMark x1="38222" y1="36889" x2="45333" y2="78222"/>
                            <a14:backgroundMark x1="31556" y1="33778" x2="59556" y2="33333"/>
                            <a14:backgroundMark x1="59556" y1="33333" x2="72444" y2="3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953557" y="2185127"/>
                <a:ext cx="304697" cy="304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EFB6F9A-E63A-84F9-DBFC-2B62D4FE6539}"/>
              </a:ext>
            </a:extLst>
          </p:cNvPr>
          <p:cNvSpPr/>
          <p:nvPr/>
        </p:nvSpPr>
        <p:spPr>
          <a:xfrm>
            <a:off x="8124493" y="2368285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2.4</a:t>
            </a:r>
            <a:endParaRPr lang="ko-KR" altLang="en-US" sz="1400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FB954EB-1564-298D-E398-D7BA33380341}"/>
              </a:ext>
            </a:extLst>
          </p:cNvPr>
          <p:cNvSpPr/>
          <p:nvPr/>
        </p:nvSpPr>
        <p:spPr>
          <a:xfrm>
            <a:off x="4726874" y="2636020"/>
            <a:ext cx="418979" cy="2075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572E58BC-20D1-D1D0-16D0-9CA04CA84F49}"/>
              </a:ext>
            </a:extLst>
          </p:cNvPr>
          <p:cNvSpPr/>
          <p:nvPr/>
        </p:nvSpPr>
        <p:spPr>
          <a:xfrm rot="10800000">
            <a:off x="6263873" y="2636020"/>
            <a:ext cx="418979" cy="2075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A83C224-DBF9-C6D4-9DCF-071122725DCC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21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3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Perceptual Hallucination for Hallway Passing (</a:t>
            </a:r>
            <a:r>
              <a:rPr lang="en-US" altLang="ko-KR" sz="3600" b="1" dirty="0">
                <a:latin typeface="Arial (Headings)"/>
              </a:rPr>
              <a:t>PHHP</a:t>
            </a:r>
            <a:r>
              <a:rPr lang="en-US" altLang="ko-KR" sz="3600" dirty="0">
                <a:latin typeface="Arial (Headings)"/>
              </a:rPr>
              <a:t>)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3954161"/>
            <a:ext cx="11374396" cy="2222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>
                <a:latin typeface="Ariel"/>
              </a:rPr>
              <a:t>Without </a:t>
            </a:r>
            <a:r>
              <a:rPr lang="en-US" altLang="ko-KR" sz="2000" b="1" dirty="0">
                <a:latin typeface="Ariel"/>
              </a:rPr>
              <a:t>PHHP</a:t>
            </a:r>
          </a:p>
          <a:p>
            <a:r>
              <a:rPr lang="en-US" altLang="ko-KR" sz="2000" dirty="0">
                <a:latin typeface="Ariel"/>
              </a:rPr>
              <a:t>Navigation systems designed for single robot navigation tend to leave a large margin on both sides.</a:t>
            </a:r>
          </a:p>
          <a:p>
            <a:r>
              <a:rPr lang="en-US" altLang="ko-KR" sz="2000" dirty="0">
                <a:latin typeface="Ariel"/>
              </a:rPr>
              <a:t>Robots are highly likely to fail to reach their goal, as there may not be enough space for them to pass each other.</a:t>
            </a:r>
            <a:endParaRPr lang="ko-KR" altLang="en-US" sz="2000" dirty="0">
              <a:latin typeface="Arie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2C3F0E-30F3-D213-6182-314743D92A63}"/>
              </a:ext>
            </a:extLst>
          </p:cNvPr>
          <p:cNvGrpSpPr/>
          <p:nvPr/>
        </p:nvGrpSpPr>
        <p:grpSpPr>
          <a:xfrm>
            <a:off x="2885303" y="1598990"/>
            <a:ext cx="5684930" cy="1827643"/>
            <a:chOff x="2885303" y="1598990"/>
            <a:chExt cx="5684930" cy="182764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3BCD297-6C8E-BE8B-4111-55820C632C24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90" y="2301346"/>
              <a:ext cx="0" cy="569161"/>
            </a:xfrm>
            <a:prstGeom prst="straightConnector1">
              <a:avLst/>
            </a:prstGeom>
            <a:ln>
              <a:solidFill>
                <a:srgbClr val="CC55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7CD1B1-8D08-8217-29EC-C6C202BD04FE}"/>
                </a:ext>
              </a:extLst>
            </p:cNvPr>
            <p:cNvSpPr/>
            <p:nvPr/>
          </p:nvSpPr>
          <p:spPr>
            <a:xfrm>
              <a:off x="3246186" y="2469246"/>
              <a:ext cx="445740" cy="246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/>
                <a:t>1</a:t>
              </a:r>
              <a:endParaRPr lang="ko-KR" altLang="en-US" sz="1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10036D-0951-899A-EFD7-1CB1288B0EFA}"/>
                </a:ext>
              </a:extLst>
            </p:cNvPr>
            <p:cNvSpPr/>
            <p:nvPr/>
          </p:nvSpPr>
          <p:spPr>
            <a:xfrm>
              <a:off x="2885303" y="1598990"/>
              <a:ext cx="5554362" cy="91698"/>
            </a:xfrm>
            <a:prstGeom prst="rect">
              <a:avLst/>
            </a:prstGeom>
            <a:pattFill prst="weave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963F8E-7056-777D-21F0-E1CFD17846F9}"/>
                </a:ext>
              </a:extLst>
            </p:cNvPr>
            <p:cNvSpPr/>
            <p:nvPr/>
          </p:nvSpPr>
          <p:spPr>
            <a:xfrm>
              <a:off x="2885303" y="3334935"/>
              <a:ext cx="5554362" cy="91698"/>
            </a:xfrm>
            <a:prstGeom prst="rect">
              <a:avLst/>
            </a:prstGeom>
            <a:pattFill prst="weave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9F8DE9E-30ED-9524-F53B-B2C7D86FA1A5}"/>
                </a:ext>
              </a:extLst>
            </p:cNvPr>
            <p:cNvGrpSpPr/>
            <p:nvPr/>
          </p:nvGrpSpPr>
          <p:grpSpPr>
            <a:xfrm>
              <a:off x="3569805" y="2282308"/>
              <a:ext cx="1297821" cy="639032"/>
              <a:chOff x="3054165" y="2168375"/>
              <a:chExt cx="1399042" cy="68887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C631F77-D130-5509-320F-50C94B2A9F2F}"/>
                  </a:ext>
                </a:extLst>
              </p:cNvPr>
              <p:cNvGrpSpPr/>
              <p:nvPr/>
            </p:nvGrpSpPr>
            <p:grpSpPr>
              <a:xfrm>
                <a:off x="3054165" y="2168375"/>
                <a:ext cx="1145481" cy="688872"/>
                <a:chOff x="7397750" y="2336800"/>
                <a:chExt cx="1282700" cy="771393"/>
              </a:xfrm>
            </p:grpSpPr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FC6449C8-120A-77B3-5D48-9154D25947B5}"/>
                    </a:ext>
                  </a:extLst>
                </p:cNvPr>
                <p:cNvSpPr/>
                <p:nvPr/>
              </p:nvSpPr>
              <p:spPr>
                <a:xfrm>
                  <a:off x="7397750" y="2336800"/>
                  <a:ext cx="1282700" cy="5334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7" name="Picture 2" descr="Wheel Icon">
                  <a:extLst>
                    <a:ext uri="{FF2B5EF4-FFF2-40B4-BE49-F238E27FC236}">
                      <a16:creationId xmlns:a16="http://schemas.microsoft.com/office/drawing/2014/main" id="{5A3AC3F8-84D6-4345-A51A-D1D8A3C335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50667" y1="37778" x2="50667" y2="3777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3139" y="2696758"/>
                  <a:ext cx="411435" cy="4114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2" descr="Wheel Icon">
                  <a:extLst>
                    <a:ext uri="{FF2B5EF4-FFF2-40B4-BE49-F238E27FC236}">
                      <a16:creationId xmlns:a16="http://schemas.microsoft.com/office/drawing/2014/main" id="{43A33625-6D01-A9EC-F208-F5BEFCC00E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50667" y1="37778" x2="50667" y2="3777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99165" y="2696757"/>
                  <a:ext cx="411435" cy="4114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F9848A0-C8E5-33C9-9E79-A49B7550DBA8}"/>
                  </a:ext>
                </a:extLst>
              </p:cNvPr>
              <p:cNvGrpSpPr/>
              <p:nvPr/>
            </p:nvGrpSpPr>
            <p:grpSpPr>
              <a:xfrm>
                <a:off x="3946630" y="2185127"/>
                <a:ext cx="506577" cy="304697"/>
                <a:chOff x="3953557" y="2185127"/>
                <a:chExt cx="506577" cy="304697"/>
              </a:xfrm>
            </p:grpSpPr>
            <p:pic>
              <p:nvPicPr>
                <p:cNvPr id="1026" name="Picture 2" descr="Flashlight, Light, Torch Icon - Flashlight PNG Image | Transparent PNG Free  Download on SeekPNG">
                  <a:extLst>
                    <a:ext uri="{FF2B5EF4-FFF2-40B4-BE49-F238E27FC236}">
                      <a16:creationId xmlns:a16="http://schemas.microsoft.com/office/drawing/2014/main" id="{B60D5940-B212-A4C6-12FF-D3F39ED70E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>
                              <a14:foregroundMark x1="46602" y1="12270" x2="46602" y2="12270"/>
                              <a14:foregroundMark x1="41100" y1="17791" x2="41100" y2="17791"/>
                              <a14:foregroundMark x1="36246" y1="25153" x2="36246" y2="25153"/>
                              <a14:foregroundMark x1="33333" y1="34969" x2="33333" y2="34969"/>
                              <a14:foregroundMark x1="32039" y1="41718" x2="32039" y2="41718"/>
                              <a14:backgroundMark x1="62783" y1="64417" x2="62783" y2="64417"/>
                              <a14:backgroundMark x1="62783" y1="64417" x2="62783" y2="64417"/>
                              <a14:backgroundMark x1="60518" y1="56442" x2="60841" y2="50920"/>
                              <a14:backgroundMark x1="62783" y1="58896" x2="62783" y2="69325"/>
                              <a14:backgroundMark x1="66343" y1="60736" x2="64401" y2="8404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34" t="6265" r="49428" b="50106"/>
                <a:stretch/>
              </p:blipFill>
              <p:spPr bwMode="auto">
                <a:xfrm rot="8100000">
                  <a:off x="4179015" y="2200622"/>
                  <a:ext cx="281119" cy="2737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Flash, light, torch Icon in Essential UI">
                  <a:extLst>
                    <a:ext uri="{FF2B5EF4-FFF2-40B4-BE49-F238E27FC236}">
                      <a16:creationId xmlns:a16="http://schemas.microsoft.com/office/drawing/2014/main" id="{560879F3-7BEE-1A3F-7F17-B9E361FB4B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63111" y1="15556" x2="63111" y2="15556"/>
                              <a14:backgroundMark x1="48000" y1="28444" x2="48000" y2="28444"/>
                              <a14:backgroundMark x1="64889" y1="63111" x2="64889" y2="63111"/>
                              <a14:backgroundMark x1="54667" y1="71556" x2="54667" y2="71556"/>
                              <a14:backgroundMark x1="47111" y1="72000" x2="60444" y2="80444"/>
                              <a14:backgroundMark x1="63556" y1="48444" x2="46222" y2="84000"/>
                              <a14:backgroundMark x1="40444" y1="61333" x2="70222" y2="99556"/>
                              <a14:backgroundMark x1="32889" y1="35556" x2="76000" y2="59556"/>
                              <a14:backgroundMark x1="76000" y1="35556" x2="56000" y2="68444"/>
                              <a14:backgroundMark x1="61778" y1="56000" x2="72444" y2="24000"/>
                              <a14:backgroundMark x1="38222" y1="36889" x2="45333" y2="78222"/>
                              <a14:backgroundMark x1="31556" y1="33778" x2="59556" y2="33333"/>
                              <a14:backgroundMark x1="59556" y1="33333" x2="72444" y2="33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3953557" y="2185127"/>
                  <a:ext cx="304697" cy="3046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0B6FEC0-8479-AB63-9F8F-01D36CA951BE}"/>
                </a:ext>
              </a:extLst>
            </p:cNvPr>
            <p:cNvCxnSpPr/>
            <p:nvPr/>
          </p:nvCxnSpPr>
          <p:spPr>
            <a:xfrm>
              <a:off x="8333509" y="1690688"/>
              <a:ext cx="0" cy="1644247"/>
            </a:xfrm>
            <a:prstGeom prst="straightConnector1">
              <a:avLst/>
            </a:prstGeom>
            <a:ln>
              <a:solidFill>
                <a:srgbClr val="CC55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41CA67-A642-26FD-624F-530F0AC630F2}"/>
                </a:ext>
              </a:extLst>
            </p:cNvPr>
            <p:cNvGrpSpPr/>
            <p:nvPr/>
          </p:nvGrpSpPr>
          <p:grpSpPr>
            <a:xfrm flipH="1">
              <a:off x="6477000" y="2273453"/>
              <a:ext cx="1297821" cy="639032"/>
              <a:chOff x="3054165" y="2168375"/>
              <a:chExt cx="1399042" cy="68887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54AA1C3-1A03-22DC-E263-4DC1A1CE564E}"/>
                  </a:ext>
                </a:extLst>
              </p:cNvPr>
              <p:cNvGrpSpPr/>
              <p:nvPr/>
            </p:nvGrpSpPr>
            <p:grpSpPr>
              <a:xfrm>
                <a:off x="3054165" y="2168375"/>
                <a:ext cx="1145481" cy="688872"/>
                <a:chOff x="7397750" y="2336800"/>
                <a:chExt cx="1282700" cy="771393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78F2102F-985A-7852-6D32-B9568FBCE46D}"/>
                    </a:ext>
                  </a:extLst>
                </p:cNvPr>
                <p:cNvSpPr/>
                <p:nvPr/>
              </p:nvSpPr>
              <p:spPr>
                <a:xfrm>
                  <a:off x="7397750" y="2336800"/>
                  <a:ext cx="1282700" cy="5334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30" name="Picture 2" descr="Wheel Icon">
                  <a:extLst>
                    <a:ext uri="{FF2B5EF4-FFF2-40B4-BE49-F238E27FC236}">
                      <a16:creationId xmlns:a16="http://schemas.microsoft.com/office/drawing/2014/main" id="{BA7793A8-62A3-3EAE-A2CA-19DC7C7777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50667" y1="37778" x2="50667" y2="3777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3139" y="2696758"/>
                  <a:ext cx="411435" cy="4114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" descr="Wheel Icon">
                  <a:extLst>
                    <a:ext uri="{FF2B5EF4-FFF2-40B4-BE49-F238E27FC236}">
                      <a16:creationId xmlns:a16="http://schemas.microsoft.com/office/drawing/2014/main" id="{4F19DA79-D23D-0411-81F5-DE489B1AF6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50667" y1="37778" x2="50667" y2="3777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99165" y="2696757"/>
                  <a:ext cx="411435" cy="4114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83C3890-C1D9-75FD-EA37-D13993085883}"/>
                  </a:ext>
                </a:extLst>
              </p:cNvPr>
              <p:cNvGrpSpPr/>
              <p:nvPr/>
            </p:nvGrpSpPr>
            <p:grpSpPr>
              <a:xfrm>
                <a:off x="3946630" y="2185127"/>
                <a:ext cx="506577" cy="304697"/>
                <a:chOff x="3953557" y="2185127"/>
                <a:chExt cx="506577" cy="304697"/>
              </a:xfrm>
            </p:grpSpPr>
            <p:pic>
              <p:nvPicPr>
                <p:cNvPr id="27" name="Picture 2" descr="Flashlight, Light, Torch Icon - Flashlight PNG Image | Transparent PNG Free  Download on SeekPNG">
                  <a:extLst>
                    <a:ext uri="{FF2B5EF4-FFF2-40B4-BE49-F238E27FC236}">
                      <a16:creationId xmlns:a16="http://schemas.microsoft.com/office/drawing/2014/main" id="{6BE65A70-F5AB-7C19-EFAA-17F1EB0D89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>
                              <a14:foregroundMark x1="46602" y1="12270" x2="46602" y2="12270"/>
                              <a14:foregroundMark x1="41100" y1="17791" x2="41100" y2="17791"/>
                              <a14:foregroundMark x1="36246" y1="25153" x2="36246" y2="25153"/>
                              <a14:foregroundMark x1="33333" y1="34969" x2="33333" y2="34969"/>
                              <a14:foregroundMark x1="32039" y1="41718" x2="32039" y2="41718"/>
                              <a14:backgroundMark x1="62783" y1="64417" x2="62783" y2="64417"/>
                              <a14:backgroundMark x1="62783" y1="64417" x2="62783" y2="64417"/>
                              <a14:backgroundMark x1="60518" y1="56442" x2="60841" y2="50920"/>
                              <a14:backgroundMark x1="62783" y1="58896" x2="62783" y2="69325"/>
                              <a14:backgroundMark x1="66343" y1="60736" x2="64401" y2="8404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34" t="6265" r="49428" b="50106"/>
                <a:stretch/>
              </p:blipFill>
              <p:spPr bwMode="auto">
                <a:xfrm rot="8100000">
                  <a:off x="4179015" y="2200622"/>
                  <a:ext cx="281119" cy="2737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4" descr="Flash, light, torch Icon in Essential UI">
                  <a:extLst>
                    <a:ext uri="{FF2B5EF4-FFF2-40B4-BE49-F238E27FC236}">
                      <a16:creationId xmlns:a16="http://schemas.microsoft.com/office/drawing/2014/main" id="{58658A8C-24BE-89F6-5093-DB4B362652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63111" y1="15556" x2="63111" y2="15556"/>
                              <a14:backgroundMark x1="48000" y1="28444" x2="48000" y2="28444"/>
                              <a14:backgroundMark x1="64889" y1="63111" x2="64889" y2="63111"/>
                              <a14:backgroundMark x1="54667" y1="71556" x2="54667" y2="71556"/>
                              <a14:backgroundMark x1="47111" y1="72000" x2="60444" y2="80444"/>
                              <a14:backgroundMark x1="63556" y1="48444" x2="46222" y2="84000"/>
                              <a14:backgroundMark x1="40444" y1="61333" x2="70222" y2="99556"/>
                              <a14:backgroundMark x1="32889" y1="35556" x2="76000" y2="59556"/>
                              <a14:backgroundMark x1="76000" y1="35556" x2="56000" y2="68444"/>
                              <a14:backgroundMark x1="61778" y1="56000" x2="72444" y2="24000"/>
                              <a14:backgroundMark x1="38222" y1="36889" x2="45333" y2="78222"/>
                              <a14:backgroundMark x1="31556" y1="33778" x2="59556" y2="33333"/>
                              <a14:backgroundMark x1="59556" y1="33333" x2="72444" y2="33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3953557" y="2185127"/>
                  <a:ext cx="304697" cy="3046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FB6F9A-E63A-84F9-DBFC-2B62D4FE6539}"/>
                </a:ext>
              </a:extLst>
            </p:cNvPr>
            <p:cNvSpPr/>
            <p:nvPr/>
          </p:nvSpPr>
          <p:spPr>
            <a:xfrm>
              <a:off x="8124493" y="2368285"/>
              <a:ext cx="445740" cy="246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/>
                <a:t>2.4</a:t>
              </a:r>
              <a:endParaRPr lang="ko-KR" altLang="en-US" sz="14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562506B-B9B7-3392-9273-8AE30A567F62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>
              <a:off x="7243518" y="1690688"/>
              <a:ext cx="0" cy="582765"/>
            </a:xfrm>
            <a:prstGeom prst="straightConnector1">
              <a:avLst/>
            </a:prstGeom>
            <a:ln>
              <a:solidFill>
                <a:srgbClr val="CC55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29F02A3-1968-9C41-32BB-A541083361A9}"/>
                </a:ext>
              </a:extLst>
            </p:cNvPr>
            <p:cNvCxnSpPr>
              <a:cxnSpLocks/>
            </p:cNvCxnSpPr>
            <p:nvPr/>
          </p:nvCxnSpPr>
          <p:spPr>
            <a:xfrm>
              <a:off x="7243518" y="2750920"/>
              <a:ext cx="0" cy="584015"/>
            </a:xfrm>
            <a:prstGeom prst="straightConnector1">
              <a:avLst/>
            </a:prstGeom>
            <a:ln>
              <a:solidFill>
                <a:srgbClr val="CC55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B3CD40-491D-B6C3-D544-CD7DF4A0F320}"/>
                </a:ext>
              </a:extLst>
            </p:cNvPr>
            <p:cNvSpPr/>
            <p:nvPr/>
          </p:nvSpPr>
          <p:spPr>
            <a:xfrm>
              <a:off x="6978594" y="1835840"/>
              <a:ext cx="535507" cy="295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/>
                <a:t>0.7</a:t>
              </a:r>
              <a:endParaRPr lang="ko-KR" altLang="en-US" sz="14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EAE5B9-D62F-33FF-76BB-42619020EE0B}"/>
                </a:ext>
              </a:extLst>
            </p:cNvPr>
            <p:cNvSpPr/>
            <p:nvPr/>
          </p:nvSpPr>
          <p:spPr>
            <a:xfrm>
              <a:off x="6975764" y="2893950"/>
              <a:ext cx="535507" cy="295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/>
                <a:t>0.7</a:t>
              </a:r>
              <a:endParaRPr lang="ko-KR" altLang="en-US" sz="14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7B24FC9-64D9-432A-C4B3-6539D6078D79}"/>
                </a:ext>
              </a:extLst>
            </p:cNvPr>
            <p:cNvCxnSpPr>
              <a:cxnSpLocks/>
            </p:cNvCxnSpPr>
            <p:nvPr/>
          </p:nvCxnSpPr>
          <p:spPr>
            <a:xfrm>
              <a:off x="7243513" y="1690687"/>
              <a:ext cx="0" cy="582765"/>
            </a:xfrm>
            <a:prstGeom prst="straightConnector1">
              <a:avLst/>
            </a:prstGeom>
            <a:ln>
              <a:solidFill>
                <a:srgbClr val="CC55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A4626B-2C47-BEFD-6F66-E86FD363AEBB}"/>
                </a:ext>
              </a:extLst>
            </p:cNvPr>
            <p:cNvCxnSpPr>
              <a:cxnSpLocks/>
            </p:cNvCxnSpPr>
            <p:nvPr/>
          </p:nvCxnSpPr>
          <p:spPr>
            <a:xfrm>
              <a:off x="7243513" y="2750919"/>
              <a:ext cx="0" cy="584015"/>
            </a:xfrm>
            <a:prstGeom prst="straightConnector1">
              <a:avLst/>
            </a:prstGeom>
            <a:ln>
              <a:solidFill>
                <a:srgbClr val="CC55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AE30B8C-3A10-E709-452C-216828CC7EC9}"/>
                </a:ext>
              </a:extLst>
            </p:cNvPr>
            <p:cNvSpPr/>
            <p:nvPr/>
          </p:nvSpPr>
          <p:spPr>
            <a:xfrm>
              <a:off x="6978589" y="1835839"/>
              <a:ext cx="535507" cy="295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/>
                <a:t>0.7</a:t>
              </a:r>
              <a:endParaRPr lang="ko-KR" altLang="en-US" sz="14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198B2A8-32DE-7A43-545B-88CC4BE84C54}"/>
              </a:ext>
            </a:extLst>
          </p:cNvPr>
          <p:cNvSpPr txBox="1"/>
          <p:nvPr/>
        </p:nvSpPr>
        <p:spPr>
          <a:xfrm>
            <a:off x="1469863" y="1790147"/>
            <a:ext cx="154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el"/>
              </a:rPr>
              <a:t>Without</a:t>
            </a:r>
            <a:r>
              <a:rPr lang="en-US" altLang="ko-KR" dirty="0">
                <a:latin typeface="Ariel"/>
              </a:rPr>
              <a:t> </a:t>
            </a:r>
            <a:r>
              <a:rPr lang="en-US" altLang="ko-KR" b="1" dirty="0">
                <a:latin typeface="Ariel"/>
              </a:rPr>
              <a:t>PHHP</a:t>
            </a:r>
            <a:endParaRPr lang="ko-KR" altLang="en-US" b="1" dirty="0">
              <a:latin typeface="Ariel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B18403B-6C63-55F6-14ED-E811207514AE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9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845 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" dur="18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Perceptual Hallucination for Hallway Passing (</a:t>
            </a:r>
            <a:r>
              <a:rPr lang="en-US" altLang="ko-KR" sz="3600" b="1" dirty="0">
                <a:latin typeface="Arial (Headings)"/>
              </a:rPr>
              <a:t>PHHP</a:t>
            </a:r>
            <a:r>
              <a:rPr lang="en-US" altLang="ko-KR" sz="3600" dirty="0">
                <a:latin typeface="Arial (Headings)"/>
              </a:rPr>
              <a:t>)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3954161"/>
            <a:ext cx="11374396" cy="2222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Ariel"/>
              </a:rPr>
              <a:t>With</a:t>
            </a:r>
            <a:r>
              <a:rPr lang="en-US" altLang="ko-KR" sz="2000" dirty="0">
                <a:latin typeface="Ariel"/>
              </a:rPr>
              <a:t> </a:t>
            </a:r>
            <a:r>
              <a:rPr lang="en-US" altLang="ko-KR" sz="2000" b="1" dirty="0">
                <a:latin typeface="Ariel"/>
              </a:rPr>
              <a:t>PHHP</a:t>
            </a:r>
          </a:p>
          <a:p>
            <a:r>
              <a:rPr lang="en-US" altLang="ko-KR" sz="2000" dirty="0">
                <a:solidFill>
                  <a:srgbClr val="7030A0"/>
                </a:solidFill>
                <a:latin typeface="Ariel"/>
              </a:rPr>
              <a:t>Virtual obstacle </a:t>
            </a:r>
            <a:r>
              <a:rPr lang="en-US" altLang="ko-KR" sz="2000" dirty="0">
                <a:latin typeface="Ariel"/>
              </a:rPr>
              <a:t>will block the Lidar scan, preventing the opponent robot from being observed.</a:t>
            </a:r>
          </a:p>
          <a:p>
            <a:r>
              <a:rPr lang="en-US" altLang="ko-KR" sz="2000" dirty="0">
                <a:latin typeface="Ariel"/>
              </a:rPr>
              <a:t>The manipulated scan tricks the navigation stack into presuming that there is enough space to pass.</a:t>
            </a:r>
          </a:p>
          <a:p>
            <a:r>
              <a:rPr lang="en-US" altLang="ko-KR" sz="2000" dirty="0">
                <a:latin typeface="Ariel"/>
              </a:rPr>
              <a:t>By the time when the robot passes the </a:t>
            </a:r>
            <a:r>
              <a:rPr lang="en-US" altLang="ko-KR" sz="2000" dirty="0">
                <a:solidFill>
                  <a:srgbClr val="7030A0"/>
                </a:solidFill>
                <a:latin typeface="Ariel"/>
              </a:rPr>
              <a:t>virtual obstacle</a:t>
            </a:r>
            <a:r>
              <a:rPr lang="en-US" altLang="ko-KR" sz="2000" dirty="0">
                <a:latin typeface="Ariel"/>
              </a:rPr>
              <a:t>, the other robot with </a:t>
            </a:r>
            <a:r>
              <a:rPr lang="en-US" altLang="ko-KR" sz="2000" b="1" dirty="0">
                <a:latin typeface="Ariel"/>
              </a:rPr>
              <a:t>PHHP</a:t>
            </a:r>
            <a:r>
              <a:rPr lang="en-US" altLang="ko-KR" sz="2000" dirty="0">
                <a:latin typeface="Ariel"/>
              </a:rPr>
              <a:t> also move to the side of the hallway, providing enough space for both robots to pass.</a:t>
            </a:r>
            <a:endParaRPr lang="ko-KR" altLang="en-US" sz="2000" dirty="0">
              <a:latin typeface="Arie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98B2A8-32DE-7A43-545B-88CC4BE84C54}"/>
              </a:ext>
            </a:extLst>
          </p:cNvPr>
          <p:cNvSpPr txBox="1"/>
          <p:nvPr/>
        </p:nvSpPr>
        <p:spPr>
          <a:xfrm>
            <a:off x="1469863" y="1790147"/>
            <a:ext cx="154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el"/>
              </a:rPr>
              <a:t>Without</a:t>
            </a:r>
            <a:r>
              <a:rPr lang="en-US" altLang="ko-KR" dirty="0">
                <a:latin typeface="Ariel"/>
              </a:rPr>
              <a:t> </a:t>
            </a:r>
            <a:r>
              <a:rPr lang="en-US" altLang="ko-KR" b="1" dirty="0">
                <a:latin typeface="Ariel"/>
              </a:rPr>
              <a:t>PHHP</a:t>
            </a:r>
            <a:endParaRPr lang="ko-KR" altLang="en-US" b="1" dirty="0">
              <a:latin typeface="Arie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B3E4AB-3F28-71F5-15F0-02FF65AF6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43" y="2139160"/>
            <a:ext cx="2850127" cy="920576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B36993-D691-F300-5ED6-7ED701D0954B}"/>
              </a:ext>
            </a:extLst>
          </p:cNvPr>
          <p:cNvCxnSpPr>
            <a:cxnSpLocks/>
          </p:cNvCxnSpPr>
          <p:nvPr/>
        </p:nvCxnSpPr>
        <p:spPr>
          <a:xfrm>
            <a:off x="5313058" y="2301346"/>
            <a:ext cx="0" cy="569161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6E14682-BC2B-45D4-F80E-B41CF21424D9}"/>
              </a:ext>
            </a:extLst>
          </p:cNvPr>
          <p:cNvSpPr/>
          <p:nvPr/>
        </p:nvSpPr>
        <p:spPr>
          <a:xfrm>
            <a:off x="5081754" y="2469246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</a:t>
            </a:r>
            <a:endParaRPr lang="ko-KR" altLang="en-US" sz="1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2A8877-A153-572B-D920-7ACDEA7438CA}"/>
              </a:ext>
            </a:extLst>
          </p:cNvPr>
          <p:cNvSpPr/>
          <p:nvPr/>
        </p:nvSpPr>
        <p:spPr>
          <a:xfrm>
            <a:off x="5215323" y="1598990"/>
            <a:ext cx="5554362" cy="91698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09FF35-D9DD-BBA5-F326-98CF6E3C2AB0}"/>
              </a:ext>
            </a:extLst>
          </p:cNvPr>
          <p:cNvSpPr/>
          <p:nvPr/>
        </p:nvSpPr>
        <p:spPr>
          <a:xfrm>
            <a:off x="5215323" y="3334935"/>
            <a:ext cx="5554362" cy="91698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9A59C6-B6A9-05A6-95EC-CF5BEE6EC8BB}"/>
              </a:ext>
            </a:extLst>
          </p:cNvPr>
          <p:cNvGrpSpPr/>
          <p:nvPr/>
        </p:nvGrpSpPr>
        <p:grpSpPr>
          <a:xfrm>
            <a:off x="5405373" y="2282308"/>
            <a:ext cx="1297821" cy="639032"/>
            <a:chOff x="3054165" y="2168375"/>
            <a:chExt cx="1399042" cy="68887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41DE03-23F5-88E8-2321-03FEBE75A052}"/>
                </a:ext>
              </a:extLst>
            </p:cNvPr>
            <p:cNvGrpSpPr/>
            <p:nvPr/>
          </p:nvGrpSpPr>
          <p:grpSpPr>
            <a:xfrm>
              <a:off x="3054165" y="2168375"/>
              <a:ext cx="1145481" cy="688872"/>
              <a:chOff x="7397750" y="2336800"/>
              <a:chExt cx="1282700" cy="771393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BF1D222D-0818-4C0B-A682-7A4B365D5ACF}"/>
                  </a:ext>
                </a:extLst>
              </p:cNvPr>
              <p:cNvSpPr/>
              <p:nvPr/>
            </p:nvSpPr>
            <p:spPr>
              <a:xfrm>
                <a:off x="7397750" y="2336800"/>
                <a:ext cx="1282700" cy="5334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7" name="Picture 2" descr="Wheel Icon">
                <a:extLst>
                  <a:ext uri="{FF2B5EF4-FFF2-40B4-BE49-F238E27FC236}">
                    <a16:creationId xmlns:a16="http://schemas.microsoft.com/office/drawing/2014/main" id="{4C23FB79-E3D7-33EE-2845-6C804B4609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139" y="2696758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Wheel Icon">
                <a:extLst>
                  <a:ext uri="{FF2B5EF4-FFF2-40B4-BE49-F238E27FC236}">
                    <a16:creationId xmlns:a16="http://schemas.microsoft.com/office/drawing/2014/main" id="{27A94C99-9F05-6EB7-D639-E40611D99C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9165" y="2696757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6DB12A4-41F1-8A26-7DD6-93A55C66AC43}"/>
                </a:ext>
              </a:extLst>
            </p:cNvPr>
            <p:cNvGrpSpPr/>
            <p:nvPr/>
          </p:nvGrpSpPr>
          <p:grpSpPr>
            <a:xfrm>
              <a:off x="3946630" y="2185127"/>
              <a:ext cx="506577" cy="304697"/>
              <a:chOff x="3953557" y="2185127"/>
              <a:chExt cx="506577" cy="304697"/>
            </a:xfrm>
          </p:grpSpPr>
          <p:pic>
            <p:nvPicPr>
              <p:cNvPr id="44" name="Picture 2" descr="Flashlight, Light, Torch Icon - Flashlight PNG Image | Transparent PNG Free  Download on SeekPNG">
                <a:extLst>
                  <a:ext uri="{FF2B5EF4-FFF2-40B4-BE49-F238E27FC236}">
                    <a16:creationId xmlns:a16="http://schemas.microsoft.com/office/drawing/2014/main" id="{DB7825F6-AD9E-8DA6-C038-83A6668904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6602" y1="12270" x2="46602" y2="12270"/>
                            <a14:foregroundMark x1="41100" y1="17791" x2="41100" y2="17791"/>
                            <a14:foregroundMark x1="36246" y1="25153" x2="36246" y2="25153"/>
                            <a14:foregroundMark x1="33333" y1="34969" x2="33333" y2="34969"/>
                            <a14:foregroundMark x1="32039" y1="41718" x2="32039" y2="41718"/>
                            <a14:backgroundMark x1="62783" y1="64417" x2="62783" y2="64417"/>
                            <a14:backgroundMark x1="62783" y1="64417" x2="62783" y2="64417"/>
                            <a14:backgroundMark x1="60518" y1="56442" x2="60841" y2="50920"/>
                            <a14:backgroundMark x1="62783" y1="58896" x2="62783" y2="69325"/>
                            <a14:backgroundMark x1="66343" y1="60736" x2="64401" y2="840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34" t="6265" r="49428" b="50106"/>
              <a:stretch/>
            </p:blipFill>
            <p:spPr bwMode="auto">
              <a:xfrm rot="8100000">
                <a:off x="4179015" y="2200622"/>
                <a:ext cx="281119" cy="27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Flash, light, torch Icon in Essential UI">
                <a:extLst>
                  <a:ext uri="{FF2B5EF4-FFF2-40B4-BE49-F238E27FC236}">
                    <a16:creationId xmlns:a16="http://schemas.microsoft.com/office/drawing/2014/main" id="{D84B62BE-68F5-AE22-F40D-62B45B29E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63111" y1="15556" x2="63111" y2="15556"/>
                            <a14:backgroundMark x1="48000" y1="28444" x2="48000" y2="28444"/>
                            <a14:backgroundMark x1="64889" y1="63111" x2="64889" y2="63111"/>
                            <a14:backgroundMark x1="54667" y1="71556" x2="54667" y2="71556"/>
                            <a14:backgroundMark x1="47111" y1="72000" x2="60444" y2="80444"/>
                            <a14:backgroundMark x1="63556" y1="48444" x2="46222" y2="84000"/>
                            <a14:backgroundMark x1="40444" y1="61333" x2="70222" y2="99556"/>
                            <a14:backgroundMark x1="32889" y1="35556" x2="76000" y2="59556"/>
                            <a14:backgroundMark x1="76000" y1="35556" x2="56000" y2="68444"/>
                            <a14:backgroundMark x1="61778" y1="56000" x2="72444" y2="24000"/>
                            <a14:backgroundMark x1="38222" y1="36889" x2="45333" y2="78222"/>
                            <a14:backgroundMark x1="31556" y1="33778" x2="59556" y2="33333"/>
                            <a14:backgroundMark x1="59556" y1="33333" x2="72444" y2="3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953557" y="2185127"/>
                <a:ext cx="304697" cy="304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D4E8EB4-955F-594B-9572-6304F5F4537D}"/>
              </a:ext>
            </a:extLst>
          </p:cNvPr>
          <p:cNvCxnSpPr/>
          <p:nvPr/>
        </p:nvCxnSpPr>
        <p:spPr>
          <a:xfrm>
            <a:off x="10663529" y="1690688"/>
            <a:ext cx="0" cy="1644247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E61D379-099A-495E-0A32-C3FBAD630495}"/>
              </a:ext>
            </a:extLst>
          </p:cNvPr>
          <p:cNvGrpSpPr/>
          <p:nvPr/>
        </p:nvGrpSpPr>
        <p:grpSpPr>
          <a:xfrm flipH="1">
            <a:off x="9118594" y="2273453"/>
            <a:ext cx="1297821" cy="639032"/>
            <a:chOff x="3054165" y="2168375"/>
            <a:chExt cx="1399042" cy="68887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C453ACA-716F-F26B-8405-FEBEC546FDAE}"/>
                </a:ext>
              </a:extLst>
            </p:cNvPr>
            <p:cNvGrpSpPr/>
            <p:nvPr/>
          </p:nvGrpSpPr>
          <p:grpSpPr>
            <a:xfrm>
              <a:off x="3054165" y="2168375"/>
              <a:ext cx="1145481" cy="688872"/>
              <a:chOff x="7397750" y="2336800"/>
              <a:chExt cx="1282700" cy="771393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C2CF7BDB-C861-001C-BDD3-6ADF4B9E0ED1}"/>
                  </a:ext>
                </a:extLst>
              </p:cNvPr>
              <p:cNvSpPr/>
              <p:nvPr/>
            </p:nvSpPr>
            <p:spPr>
              <a:xfrm>
                <a:off x="7397750" y="2336800"/>
                <a:ext cx="1282700" cy="5334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6" name="Picture 2" descr="Wheel Icon">
                <a:extLst>
                  <a:ext uri="{FF2B5EF4-FFF2-40B4-BE49-F238E27FC236}">
                    <a16:creationId xmlns:a16="http://schemas.microsoft.com/office/drawing/2014/main" id="{63EACF26-AC6B-79D5-CB1B-A1B33BC450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139" y="2696758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Wheel Icon">
                <a:extLst>
                  <a:ext uri="{FF2B5EF4-FFF2-40B4-BE49-F238E27FC236}">
                    <a16:creationId xmlns:a16="http://schemas.microsoft.com/office/drawing/2014/main" id="{9FA3094C-2AB4-5A2C-B614-6DEECAF1E9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9165" y="2696757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CF1EC66-81E4-37CC-7DC6-A56758D224D5}"/>
                </a:ext>
              </a:extLst>
            </p:cNvPr>
            <p:cNvGrpSpPr/>
            <p:nvPr/>
          </p:nvGrpSpPr>
          <p:grpSpPr>
            <a:xfrm>
              <a:off x="3946630" y="2185127"/>
              <a:ext cx="506577" cy="304697"/>
              <a:chOff x="3953557" y="2185127"/>
              <a:chExt cx="506577" cy="304697"/>
            </a:xfrm>
          </p:grpSpPr>
          <p:pic>
            <p:nvPicPr>
              <p:cNvPr id="53" name="Picture 2" descr="Flashlight, Light, Torch Icon - Flashlight PNG Image | Transparent PNG Free  Download on SeekPNG">
                <a:extLst>
                  <a:ext uri="{FF2B5EF4-FFF2-40B4-BE49-F238E27FC236}">
                    <a16:creationId xmlns:a16="http://schemas.microsoft.com/office/drawing/2014/main" id="{A28BA19F-34F5-2E80-4CD2-0774093B8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6602" y1="12270" x2="46602" y2="12270"/>
                            <a14:foregroundMark x1="41100" y1="17791" x2="41100" y2="17791"/>
                            <a14:foregroundMark x1="36246" y1="25153" x2="36246" y2="25153"/>
                            <a14:foregroundMark x1="33333" y1="34969" x2="33333" y2="34969"/>
                            <a14:foregroundMark x1="32039" y1="41718" x2="32039" y2="41718"/>
                            <a14:backgroundMark x1="62783" y1="64417" x2="62783" y2="64417"/>
                            <a14:backgroundMark x1="62783" y1="64417" x2="62783" y2="64417"/>
                            <a14:backgroundMark x1="60518" y1="56442" x2="60841" y2="50920"/>
                            <a14:backgroundMark x1="62783" y1="58896" x2="62783" y2="69325"/>
                            <a14:backgroundMark x1="66343" y1="60736" x2="64401" y2="840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34" t="6265" r="49428" b="50106"/>
              <a:stretch/>
            </p:blipFill>
            <p:spPr bwMode="auto">
              <a:xfrm rot="8100000">
                <a:off x="4179015" y="2200622"/>
                <a:ext cx="281119" cy="27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4" descr="Flash, light, torch Icon in Essential UI">
                <a:extLst>
                  <a:ext uri="{FF2B5EF4-FFF2-40B4-BE49-F238E27FC236}">
                    <a16:creationId xmlns:a16="http://schemas.microsoft.com/office/drawing/2014/main" id="{EE36D30A-97B7-22AC-0824-AB5E2E0772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63111" y1="15556" x2="63111" y2="15556"/>
                            <a14:backgroundMark x1="48000" y1="28444" x2="48000" y2="28444"/>
                            <a14:backgroundMark x1="64889" y1="63111" x2="64889" y2="63111"/>
                            <a14:backgroundMark x1="54667" y1="71556" x2="54667" y2="71556"/>
                            <a14:backgroundMark x1="47111" y1="72000" x2="60444" y2="80444"/>
                            <a14:backgroundMark x1="63556" y1="48444" x2="46222" y2="84000"/>
                            <a14:backgroundMark x1="40444" y1="61333" x2="70222" y2="99556"/>
                            <a14:backgroundMark x1="32889" y1="35556" x2="76000" y2="59556"/>
                            <a14:backgroundMark x1="76000" y1="35556" x2="56000" y2="68444"/>
                            <a14:backgroundMark x1="61778" y1="56000" x2="72444" y2="24000"/>
                            <a14:backgroundMark x1="38222" y1="36889" x2="45333" y2="78222"/>
                            <a14:backgroundMark x1="31556" y1="33778" x2="59556" y2="33333"/>
                            <a14:backgroundMark x1="59556" y1="33333" x2="72444" y2="3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953557" y="2185127"/>
                <a:ext cx="304697" cy="304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E522BF7-DE5E-8912-6F4F-E89924AF0EAB}"/>
              </a:ext>
            </a:extLst>
          </p:cNvPr>
          <p:cNvSpPr/>
          <p:nvPr/>
        </p:nvSpPr>
        <p:spPr>
          <a:xfrm>
            <a:off x="10454513" y="2368285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2.4</a:t>
            </a:r>
            <a:endParaRPr lang="ko-KR" altLang="en-US" sz="1400" dirty="0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0E3A4BDE-9B72-2E94-484E-F52D0DC99CD4}"/>
              </a:ext>
            </a:extLst>
          </p:cNvPr>
          <p:cNvSpPr txBox="1"/>
          <p:nvPr/>
        </p:nvSpPr>
        <p:spPr>
          <a:xfrm>
            <a:off x="5119961" y="1259146"/>
            <a:ext cx="154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Ariel"/>
              </a:rPr>
              <a:t>With</a:t>
            </a:r>
            <a:r>
              <a:rPr lang="en-US" altLang="ko-KR" dirty="0">
                <a:latin typeface="Ariel"/>
              </a:rPr>
              <a:t> </a:t>
            </a:r>
            <a:r>
              <a:rPr lang="en-US" altLang="ko-KR" b="1" dirty="0">
                <a:latin typeface="Ariel"/>
              </a:rPr>
              <a:t>PHHP</a:t>
            </a:r>
            <a:endParaRPr lang="ko-KR" altLang="en-US" b="1" dirty="0">
              <a:latin typeface="Ariel"/>
            </a:endParaRP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EF9E3276-B595-67E9-D72E-67B8BF6E44D8}"/>
              </a:ext>
            </a:extLst>
          </p:cNvPr>
          <p:cNvSpPr/>
          <p:nvPr/>
        </p:nvSpPr>
        <p:spPr>
          <a:xfrm>
            <a:off x="7715159" y="1709485"/>
            <a:ext cx="2765205" cy="889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F5F3AB3F-3846-713A-FB3B-ED1C65658676}"/>
              </a:ext>
            </a:extLst>
          </p:cNvPr>
          <p:cNvCxnSpPr>
            <a:cxnSpLocks/>
          </p:cNvCxnSpPr>
          <p:nvPr/>
        </p:nvCxnSpPr>
        <p:spPr>
          <a:xfrm>
            <a:off x="9097762" y="1675617"/>
            <a:ext cx="0" cy="923680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E258EF5-ACAD-8EF1-F8B7-1E56CADE88C5}"/>
              </a:ext>
            </a:extLst>
          </p:cNvPr>
          <p:cNvSpPr/>
          <p:nvPr/>
        </p:nvSpPr>
        <p:spPr>
          <a:xfrm>
            <a:off x="8888746" y="2000999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1.2</a:t>
            </a:r>
            <a:endParaRPr lang="ko-KR" altLang="en-US" sz="1400" dirty="0"/>
          </a:p>
        </p:txBody>
      </p: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585350C3-0274-B062-3506-39241B4335EE}"/>
              </a:ext>
            </a:extLst>
          </p:cNvPr>
          <p:cNvSpPr/>
          <p:nvPr/>
        </p:nvSpPr>
        <p:spPr>
          <a:xfrm>
            <a:off x="6813973" y="1690688"/>
            <a:ext cx="1422077" cy="889812"/>
          </a:xfrm>
          <a:prstGeom prst="round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04CA8580-9CAC-D0F2-113E-C569CFCBF94D}"/>
              </a:ext>
            </a:extLst>
          </p:cNvPr>
          <p:cNvSpPr/>
          <p:nvPr/>
        </p:nvSpPr>
        <p:spPr>
          <a:xfrm>
            <a:off x="6812640" y="1689304"/>
            <a:ext cx="1422077" cy="889812"/>
          </a:xfrm>
          <a:prstGeom prst="round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37" name="PHHP@ICRA23_v4_720x480_M">
            <a:hlinkClick r:id="" action="ppaction://media"/>
            <a:extLst>
              <a:ext uri="{FF2B5EF4-FFF2-40B4-BE49-F238E27FC236}">
                <a16:creationId xmlns:a16="http://schemas.microsoft.com/office/drawing/2014/main" id="{F4E6F37C-3378-1B65-9E7D-519652E8D4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000" end="73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4152" y="1343310"/>
            <a:ext cx="4238453" cy="233042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29FC69A-BC01-B0C7-EFD9-577F1ACC0C25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73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000" fill="hold"/>
                                        <p:tgtEl>
                                          <p:spTgt spid="10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C 0.02227 0.01296 0.02605 0.03403 0.04818 0.04722 C 0.06237 0.05625 0.09883 0.05347 0.1237 0.05347 C 0.1487 0.0537 0.18399 0.05694 0.19805 0.04791 C 0.22045 0.03472 0.22761 0.01319 0.25 1.85185E-6 " pathEditMode="relative" rAng="0" ptsTypes="AAAAA">
                                      <p:cBhvr>
                                        <p:cTn id="3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C -0.0237 -0.0132 -0.02252 -0.03148 -0.04622 -0.04421 C -0.06081 -0.05278 -0.10195 -0.05162 -0.13034 -0.05185 C -0.15885 -0.05208 -0.20221 -0.05417 -0.21666 -0.0456 C -0.2401 -0.03287 -0.23919 -0.01296 -0.2625 7.40741E-7 " pathEditMode="relative" rAng="0" ptsTypes="AAAAA">
                                      <p:cBhvr>
                                        <p:cTn id="36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2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1037"/>
                </p:tgtEl>
              </p:cMediaNode>
            </p:video>
          </p:childTnLst>
        </p:cTn>
      </p:par>
    </p:tnLst>
    <p:bldLst>
      <p:bldP spid="38" grpId="0" animBg="1"/>
      <p:bldP spid="1029" grpId="0" animBg="1"/>
      <p:bldP spid="1029" grpId="1" animBg="1"/>
      <p:bldP spid="1031" grpId="0" animBg="1"/>
      <p:bldP spid="1031" grpId="1" animBg="1"/>
      <p:bldP spid="1027" grpId="0" animBg="1"/>
      <p:bldP spid="1027" grpId="1" animBg="1"/>
      <p:bldP spid="10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E49965F-2E8A-E364-4347-496694411671}"/>
              </a:ext>
            </a:extLst>
          </p:cNvPr>
          <p:cNvCxnSpPr>
            <a:cxnSpLocks/>
          </p:cNvCxnSpPr>
          <p:nvPr/>
        </p:nvCxnSpPr>
        <p:spPr>
          <a:xfrm>
            <a:off x="7526141" y="5251073"/>
            <a:ext cx="0" cy="441583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Perceptual Hallucination for Hallway Passing (</a:t>
            </a:r>
            <a:r>
              <a:rPr lang="en-US" altLang="ko-KR" sz="3600" b="1" dirty="0">
                <a:latin typeface="Arial (Headings)"/>
              </a:rPr>
              <a:t>PHHP</a:t>
            </a:r>
            <a:r>
              <a:rPr lang="en-US" altLang="ko-KR" sz="3600" dirty="0">
                <a:latin typeface="Arial (Headings)"/>
              </a:rPr>
              <a:t>)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1825625"/>
            <a:ext cx="11374396" cy="4351338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latin typeface="Ariel"/>
              </a:rPr>
              <a:t>Single robot navigation, represented by the ROS navigation stack, often requires reducing speed (E-Band) or frequent replanning (DWA) to maneuver in narrow spaces for safety reasons.</a:t>
            </a:r>
          </a:p>
          <a:p>
            <a:r>
              <a:rPr lang="en-US" altLang="ko-KR" sz="2000" dirty="0">
                <a:latin typeface="Ariel"/>
              </a:rPr>
              <a:t>Virtual obstacles effectively reduce the width of the hallway.</a:t>
            </a:r>
          </a:p>
          <a:p>
            <a:r>
              <a:rPr lang="en-US" altLang="ko-KR" sz="2000" dirty="0">
                <a:latin typeface="Ariel"/>
              </a:rPr>
              <a:t>Hence, it is important to find the minimal virtual obstacle to achieve the fastest time-to-destination or best performance.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2DB03E-0BAD-AEB3-CF69-D819D5BE77AD}"/>
              </a:ext>
            </a:extLst>
          </p:cNvPr>
          <p:cNvCxnSpPr>
            <a:cxnSpLocks/>
          </p:cNvCxnSpPr>
          <p:nvPr/>
        </p:nvCxnSpPr>
        <p:spPr>
          <a:xfrm>
            <a:off x="1891116" y="4934995"/>
            <a:ext cx="0" cy="522807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C121B-64FF-00D3-B217-1BAD8ED949C6}"/>
              </a:ext>
            </a:extLst>
          </p:cNvPr>
          <p:cNvCxnSpPr>
            <a:cxnSpLocks/>
          </p:cNvCxnSpPr>
          <p:nvPr/>
        </p:nvCxnSpPr>
        <p:spPr>
          <a:xfrm>
            <a:off x="5658496" y="4532716"/>
            <a:ext cx="0" cy="1240292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18AF5ED-6D88-F0E6-70A0-DCF162426E0F}"/>
              </a:ext>
            </a:extLst>
          </p:cNvPr>
          <p:cNvSpPr/>
          <p:nvPr/>
        </p:nvSpPr>
        <p:spPr>
          <a:xfrm>
            <a:off x="5443768" y="5016125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2.4</a:t>
            </a:r>
            <a:endParaRPr lang="ko-KR" alt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FB45D-1887-3917-6878-973D11C22ED8}"/>
              </a:ext>
            </a:extLst>
          </p:cNvPr>
          <p:cNvSpPr/>
          <p:nvPr/>
        </p:nvSpPr>
        <p:spPr>
          <a:xfrm>
            <a:off x="1723574" y="5113256"/>
            <a:ext cx="339704" cy="18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</a:t>
            </a:r>
            <a:endParaRPr lang="ko-KR" alt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F5E1C4-1FCD-BB1F-9B2B-EA1F97CA1B3F}"/>
              </a:ext>
            </a:extLst>
          </p:cNvPr>
          <p:cNvSpPr/>
          <p:nvPr/>
        </p:nvSpPr>
        <p:spPr>
          <a:xfrm>
            <a:off x="1448541" y="4450023"/>
            <a:ext cx="4233046" cy="69884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FAD33-94AD-B2E8-0723-5CF09DE03A27}"/>
              </a:ext>
            </a:extLst>
          </p:cNvPr>
          <p:cNvSpPr/>
          <p:nvPr/>
        </p:nvSpPr>
        <p:spPr>
          <a:xfrm>
            <a:off x="1448541" y="5773008"/>
            <a:ext cx="4233046" cy="69884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A1B4B6-D975-64C9-B4D6-F4FA8813AAB3}"/>
              </a:ext>
            </a:extLst>
          </p:cNvPr>
          <p:cNvGrpSpPr/>
          <p:nvPr/>
        </p:nvGrpSpPr>
        <p:grpSpPr>
          <a:xfrm>
            <a:off x="1970208" y="4970788"/>
            <a:ext cx="989085" cy="487014"/>
            <a:chOff x="3054165" y="2168375"/>
            <a:chExt cx="1399042" cy="6888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65934F-188B-6D9B-4317-595B171A9B66}"/>
                </a:ext>
              </a:extLst>
            </p:cNvPr>
            <p:cNvGrpSpPr/>
            <p:nvPr/>
          </p:nvGrpSpPr>
          <p:grpSpPr>
            <a:xfrm>
              <a:off x="3054165" y="2168375"/>
              <a:ext cx="1145481" cy="688872"/>
              <a:chOff x="7397750" y="2336800"/>
              <a:chExt cx="1282700" cy="771393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352DDD1-E03B-464C-36FE-0152C4179182}"/>
                  </a:ext>
                </a:extLst>
              </p:cNvPr>
              <p:cNvSpPr/>
              <p:nvPr/>
            </p:nvSpPr>
            <p:spPr>
              <a:xfrm>
                <a:off x="7397750" y="2336800"/>
                <a:ext cx="1282700" cy="5334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" name="Picture 2" descr="Wheel Icon">
                <a:extLst>
                  <a:ext uri="{FF2B5EF4-FFF2-40B4-BE49-F238E27FC236}">
                    <a16:creationId xmlns:a16="http://schemas.microsoft.com/office/drawing/2014/main" id="{4AC91E24-FDE0-BB90-DC59-1C2E570F96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139" y="2696758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Wheel Icon">
                <a:extLst>
                  <a:ext uri="{FF2B5EF4-FFF2-40B4-BE49-F238E27FC236}">
                    <a16:creationId xmlns:a16="http://schemas.microsoft.com/office/drawing/2014/main" id="{7C501E18-E308-55BD-F7D2-B6BFEF0902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9165" y="2696757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8B8113-6B90-3C43-64AB-C79BE76CE49B}"/>
                </a:ext>
              </a:extLst>
            </p:cNvPr>
            <p:cNvGrpSpPr/>
            <p:nvPr/>
          </p:nvGrpSpPr>
          <p:grpSpPr>
            <a:xfrm>
              <a:off x="3946630" y="2185127"/>
              <a:ext cx="506577" cy="304697"/>
              <a:chOff x="3953557" y="2185127"/>
              <a:chExt cx="506577" cy="304697"/>
            </a:xfrm>
          </p:grpSpPr>
          <p:pic>
            <p:nvPicPr>
              <p:cNvPr id="14" name="Picture 2" descr="Flashlight, Light, Torch Icon - Flashlight PNG Image | Transparent PNG Free  Download on SeekPNG">
                <a:extLst>
                  <a:ext uri="{FF2B5EF4-FFF2-40B4-BE49-F238E27FC236}">
                    <a16:creationId xmlns:a16="http://schemas.microsoft.com/office/drawing/2014/main" id="{8F344089-7084-D9D9-1548-639941DD0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602" y1="12270" x2="46602" y2="12270"/>
                            <a14:foregroundMark x1="41100" y1="17791" x2="41100" y2="17791"/>
                            <a14:foregroundMark x1="36246" y1="25153" x2="36246" y2="25153"/>
                            <a14:foregroundMark x1="33333" y1="34969" x2="33333" y2="34969"/>
                            <a14:foregroundMark x1="32039" y1="41718" x2="32039" y2="41718"/>
                            <a14:backgroundMark x1="62783" y1="64417" x2="62783" y2="64417"/>
                            <a14:backgroundMark x1="62783" y1="64417" x2="62783" y2="64417"/>
                            <a14:backgroundMark x1="60518" y1="56442" x2="60841" y2="50920"/>
                            <a14:backgroundMark x1="62783" y1="58896" x2="62783" y2="69325"/>
                            <a14:backgroundMark x1="66343" y1="60736" x2="64401" y2="840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34" t="6265" r="49428" b="50106"/>
              <a:stretch/>
            </p:blipFill>
            <p:spPr bwMode="auto">
              <a:xfrm rot="8100000">
                <a:off x="4179015" y="2200622"/>
                <a:ext cx="281119" cy="27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Flash, light, torch Icon in Essential UI">
                <a:extLst>
                  <a:ext uri="{FF2B5EF4-FFF2-40B4-BE49-F238E27FC236}">
                    <a16:creationId xmlns:a16="http://schemas.microsoft.com/office/drawing/2014/main" id="{42A4BB2A-307F-C777-67FB-82171DBDE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63111" y1="15556" x2="63111" y2="15556"/>
                            <a14:backgroundMark x1="48000" y1="28444" x2="48000" y2="28444"/>
                            <a14:backgroundMark x1="64889" y1="63111" x2="64889" y2="63111"/>
                            <a14:backgroundMark x1="54667" y1="71556" x2="54667" y2="71556"/>
                            <a14:backgroundMark x1="47111" y1="72000" x2="60444" y2="80444"/>
                            <a14:backgroundMark x1="63556" y1="48444" x2="46222" y2="84000"/>
                            <a14:backgroundMark x1="40444" y1="61333" x2="70222" y2="99556"/>
                            <a14:backgroundMark x1="32889" y1="35556" x2="76000" y2="59556"/>
                            <a14:backgroundMark x1="76000" y1="35556" x2="56000" y2="68444"/>
                            <a14:backgroundMark x1="61778" y1="56000" x2="72444" y2="24000"/>
                            <a14:backgroundMark x1="38222" y1="36889" x2="45333" y2="78222"/>
                            <a14:backgroundMark x1="31556" y1="33778" x2="59556" y2="33333"/>
                            <a14:backgroundMark x1="59556" y1="33333" x2="72444" y2="3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953557" y="2185127"/>
                <a:ext cx="304697" cy="304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05613ED-F4B4-2DF8-3BAF-BDA54BB65F0B}"/>
              </a:ext>
            </a:extLst>
          </p:cNvPr>
          <p:cNvSpPr/>
          <p:nvPr/>
        </p:nvSpPr>
        <p:spPr>
          <a:xfrm>
            <a:off x="7356289" y="5417629"/>
            <a:ext cx="339704" cy="18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</a:t>
            </a:r>
            <a:endParaRPr lang="ko-KR" altLang="en-US" sz="1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D123E8-DE89-DD4D-A6D4-CF664A66DEA2}"/>
              </a:ext>
            </a:extLst>
          </p:cNvPr>
          <p:cNvSpPr/>
          <p:nvPr/>
        </p:nvSpPr>
        <p:spPr>
          <a:xfrm>
            <a:off x="7081256" y="4456165"/>
            <a:ext cx="4233046" cy="69884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BA3ACD-50A7-E4BB-4E41-6A18AADDBC3F}"/>
              </a:ext>
            </a:extLst>
          </p:cNvPr>
          <p:cNvSpPr/>
          <p:nvPr/>
        </p:nvSpPr>
        <p:spPr>
          <a:xfrm>
            <a:off x="7081256" y="5770110"/>
            <a:ext cx="4233046" cy="69884"/>
          </a:xfrm>
          <a:prstGeom prst="rect">
            <a:avLst/>
          </a:prstGeom>
          <a:pattFill prst="weave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549538-88D3-FB8A-A38C-5A7D93ADE225}"/>
              </a:ext>
            </a:extLst>
          </p:cNvPr>
          <p:cNvGrpSpPr/>
          <p:nvPr/>
        </p:nvGrpSpPr>
        <p:grpSpPr>
          <a:xfrm>
            <a:off x="7602923" y="5275161"/>
            <a:ext cx="989085" cy="487014"/>
            <a:chOff x="3054165" y="2168375"/>
            <a:chExt cx="1399042" cy="68887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E71E4F7-60E5-7C2D-03CB-D6D2C5C9FA23}"/>
                </a:ext>
              </a:extLst>
            </p:cNvPr>
            <p:cNvGrpSpPr/>
            <p:nvPr/>
          </p:nvGrpSpPr>
          <p:grpSpPr>
            <a:xfrm>
              <a:off x="3054165" y="2168375"/>
              <a:ext cx="1145481" cy="688872"/>
              <a:chOff x="7397750" y="2336800"/>
              <a:chExt cx="1282700" cy="771393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2C758C4-A94A-40EB-6DA5-F8107CCA6029}"/>
                  </a:ext>
                </a:extLst>
              </p:cNvPr>
              <p:cNvSpPr/>
              <p:nvPr/>
            </p:nvSpPr>
            <p:spPr>
              <a:xfrm>
                <a:off x="7397750" y="2336800"/>
                <a:ext cx="1282700" cy="5334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5" name="Picture 2" descr="Wheel Icon">
                <a:extLst>
                  <a:ext uri="{FF2B5EF4-FFF2-40B4-BE49-F238E27FC236}">
                    <a16:creationId xmlns:a16="http://schemas.microsoft.com/office/drawing/2014/main" id="{8B7808BE-30B2-6488-1C1D-97665221A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139" y="2696758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Wheel Icon">
                <a:extLst>
                  <a:ext uri="{FF2B5EF4-FFF2-40B4-BE49-F238E27FC236}">
                    <a16:creationId xmlns:a16="http://schemas.microsoft.com/office/drawing/2014/main" id="{0FDE8B54-5EA9-CC1A-7DD1-DD43576821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667" y1="37778" x2="50667" y2="37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9165" y="2696757"/>
                <a:ext cx="411435" cy="411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5D7F848-500C-EE08-8D03-DD3672626C5C}"/>
                </a:ext>
              </a:extLst>
            </p:cNvPr>
            <p:cNvGrpSpPr/>
            <p:nvPr/>
          </p:nvGrpSpPr>
          <p:grpSpPr>
            <a:xfrm>
              <a:off x="3946630" y="2185127"/>
              <a:ext cx="506577" cy="304697"/>
              <a:chOff x="3953557" y="2185127"/>
              <a:chExt cx="506577" cy="304697"/>
            </a:xfrm>
          </p:grpSpPr>
          <p:pic>
            <p:nvPicPr>
              <p:cNvPr id="42" name="Picture 2" descr="Flashlight, Light, Torch Icon - Flashlight PNG Image | Transparent PNG Free  Download on SeekPNG">
                <a:extLst>
                  <a:ext uri="{FF2B5EF4-FFF2-40B4-BE49-F238E27FC236}">
                    <a16:creationId xmlns:a16="http://schemas.microsoft.com/office/drawing/2014/main" id="{8425E858-98D0-DC23-9AC1-CEC9FFCFB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602" y1="12270" x2="46602" y2="12270"/>
                            <a14:foregroundMark x1="41100" y1="17791" x2="41100" y2="17791"/>
                            <a14:foregroundMark x1="36246" y1="25153" x2="36246" y2="25153"/>
                            <a14:foregroundMark x1="33333" y1="34969" x2="33333" y2="34969"/>
                            <a14:foregroundMark x1="32039" y1="41718" x2="32039" y2="41718"/>
                            <a14:backgroundMark x1="62783" y1="64417" x2="62783" y2="64417"/>
                            <a14:backgroundMark x1="62783" y1="64417" x2="62783" y2="64417"/>
                            <a14:backgroundMark x1="60518" y1="56442" x2="60841" y2="50920"/>
                            <a14:backgroundMark x1="62783" y1="58896" x2="62783" y2="69325"/>
                            <a14:backgroundMark x1="66343" y1="60736" x2="64401" y2="840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34" t="6265" r="49428" b="50106"/>
              <a:stretch/>
            </p:blipFill>
            <p:spPr bwMode="auto">
              <a:xfrm rot="8100000">
                <a:off x="4179015" y="2200622"/>
                <a:ext cx="281119" cy="27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Flash, light, torch Icon in Essential UI">
                <a:extLst>
                  <a:ext uri="{FF2B5EF4-FFF2-40B4-BE49-F238E27FC236}">
                    <a16:creationId xmlns:a16="http://schemas.microsoft.com/office/drawing/2014/main" id="{C9ECA97B-5ED4-FBA6-3997-AF9760036F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63111" y1="15556" x2="63111" y2="15556"/>
                            <a14:backgroundMark x1="48000" y1="28444" x2="48000" y2="28444"/>
                            <a14:backgroundMark x1="64889" y1="63111" x2="64889" y2="63111"/>
                            <a14:backgroundMark x1="54667" y1="71556" x2="54667" y2="71556"/>
                            <a14:backgroundMark x1="47111" y1="72000" x2="60444" y2="80444"/>
                            <a14:backgroundMark x1="63556" y1="48444" x2="46222" y2="84000"/>
                            <a14:backgroundMark x1="40444" y1="61333" x2="70222" y2="99556"/>
                            <a14:backgroundMark x1="32889" y1="35556" x2="76000" y2="59556"/>
                            <a14:backgroundMark x1="76000" y1="35556" x2="56000" y2="68444"/>
                            <a14:backgroundMark x1="61778" y1="56000" x2="72444" y2="24000"/>
                            <a14:backgroundMark x1="38222" y1="36889" x2="45333" y2="78222"/>
                            <a14:backgroundMark x1="31556" y1="33778" x2="59556" y2="33333"/>
                            <a14:backgroundMark x1="59556" y1="33333" x2="72444" y2="3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953557" y="2185127"/>
                <a:ext cx="304697" cy="304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55CE8F58-CC4D-CDD2-0E47-F27517AF0BFF}"/>
              </a:ext>
            </a:extLst>
          </p:cNvPr>
          <p:cNvSpPr/>
          <p:nvPr/>
        </p:nvSpPr>
        <p:spPr>
          <a:xfrm>
            <a:off x="8598170" y="5317902"/>
            <a:ext cx="678929" cy="31141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0.5m/s</a:t>
            </a:r>
            <a:endParaRPr lang="ko-KR" altLang="en-US" sz="11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5697659-20A0-4084-E7F5-931EBAF9AA18}"/>
              </a:ext>
            </a:extLst>
          </p:cNvPr>
          <p:cNvCxnSpPr>
            <a:cxnSpLocks/>
          </p:cNvCxnSpPr>
          <p:nvPr/>
        </p:nvCxnSpPr>
        <p:spPr>
          <a:xfrm>
            <a:off x="10230422" y="5194386"/>
            <a:ext cx="0" cy="567789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67DAC890-E682-DC7C-07B5-11358F47117A}"/>
              </a:ext>
            </a:extLst>
          </p:cNvPr>
          <p:cNvSpPr/>
          <p:nvPr/>
        </p:nvSpPr>
        <p:spPr>
          <a:xfrm>
            <a:off x="10007552" y="5369878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1.2</a:t>
            </a:r>
            <a:endParaRPr lang="ko-KR" altLang="en-US" sz="1400" dirty="0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F57674B1-9DDA-8376-3304-24FAF523C2FC}"/>
              </a:ext>
            </a:extLst>
          </p:cNvPr>
          <p:cNvSpPr/>
          <p:nvPr/>
        </p:nvSpPr>
        <p:spPr>
          <a:xfrm>
            <a:off x="2983287" y="5023543"/>
            <a:ext cx="1432383" cy="31141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1.0m/s</a:t>
            </a:r>
            <a:endParaRPr lang="ko-KR" altLang="en-US" sz="1100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C682340-5379-1514-97B1-A08975CEEA62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DCB14E-1B87-E859-5D82-7D21C0D966E7}"/>
              </a:ext>
            </a:extLst>
          </p:cNvPr>
          <p:cNvCxnSpPr>
            <a:cxnSpLocks/>
          </p:cNvCxnSpPr>
          <p:nvPr/>
        </p:nvCxnSpPr>
        <p:spPr>
          <a:xfrm>
            <a:off x="11296715" y="4523391"/>
            <a:ext cx="0" cy="1240292"/>
          </a:xfrm>
          <a:prstGeom prst="straightConnector1">
            <a:avLst/>
          </a:prstGeom>
          <a:ln>
            <a:solidFill>
              <a:srgbClr val="CC55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8B03E0C-58AF-3255-72D1-8D46AB485AB3}"/>
              </a:ext>
            </a:extLst>
          </p:cNvPr>
          <p:cNvSpPr/>
          <p:nvPr/>
        </p:nvSpPr>
        <p:spPr>
          <a:xfrm>
            <a:off x="11081987" y="5006800"/>
            <a:ext cx="445740" cy="24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2.4</a:t>
            </a:r>
            <a:endParaRPr lang="ko-KR" altLang="en-US" sz="14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5CE9BD-F9CC-E9F6-934F-74C9216EA98E}"/>
              </a:ext>
            </a:extLst>
          </p:cNvPr>
          <p:cNvSpPr/>
          <p:nvPr/>
        </p:nvSpPr>
        <p:spPr>
          <a:xfrm>
            <a:off x="7172734" y="4543329"/>
            <a:ext cx="3767378" cy="633777"/>
          </a:xfrm>
          <a:prstGeom prst="round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07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Perceptual Hallucination for Hallway Passing (</a:t>
            </a:r>
            <a:r>
              <a:rPr lang="en-US" altLang="ko-KR" sz="3600" b="1" dirty="0">
                <a:latin typeface="Arial (Headings)"/>
              </a:rPr>
              <a:t>PHHP</a:t>
            </a:r>
            <a:r>
              <a:rPr lang="en-US" altLang="ko-KR" sz="3600" dirty="0">
                <a:latin typeface="Arial (Headings)"/>
              </a:rPr>
              <a:t>)</a:t>
            </a:r>
            <a:endParaRPr lang="ko-KR" altLang="en-US" sz="3600" dirty="0">
              <a:latin typeface="Arial (Headings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E876DF-BC06-D849-AE43-CC431D9AE4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880" y="1825625"/>
                <a:ext cx="11374396" cy="4351338"/>
              </a:xfr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r>
                  <a:rPr lang="en-US" altLang="ko-KR" sz="2000" dirty="0">
                    <a:latin typeface="Ariel"/>
                  </a:rPr>
                  <a:t>We optimized the size and placement of virtual obstacles for </a:t>
                </a:r>
                <a:r>
                  <a:rPr lang="en-US" altLang="ko-KR" sz="2000" b="1" dirty="0">
                    <a:latin typeface="Ariel"/>
                  </a:rPr>
                  <a:t>I-shaped </a:t>
                </a:r>
                <a:r>
                  <a:rPr lang="en-US" altLang="ko-KR" sz="2000" dirty="0">
                    <a:latin typeface="Ariel"/>
                  </a:rPr>
                  <a:t>(straight) hallways and </a:t>
                </a:r>
                <a:r>
                  <a:rPr lang="en-US" altLang="ko-KR" sz="2000" b="1" dirty="0">
                    <a:latin typeface="Ariel"/>
                  </a:rPr>
                  <a:t>L-shaped</a:t>
                </a:r>
                <a:r>
                  <a:rPr lang="en-US" altLang="ko-KR" sz="2000" dirty="0">
                    <a:latin typeface="Ariel"/>
                  </a:rPr>
                  <a:t> hallways using Covariance Matrix Adaptation Evolution Strategy (CMA-ES).</a:t>
                </a:r>
              </a:p>
              <a:p>
                <a:r>
                  <a:rPr lang="en-US" altLang="ko-KR" sz="2000" dirty="0">
                    <a:latin typeface="Ariel"/>
                  </a:rPr>
                  <a:t>The optimal configurations for each environments are as follows:</a:t>
                </a:r>
              </a:p>
              <a:p>
                <a:endParaRPr lang="en-US" altLang="ko-KR" sz="2000" dirty="0">
                  <a:latin typeface="Ariel"/>
                </a:endParaRPr>
              </a:p>
              <a:p>
                <a:endParaRPr lang="en-US" altLang="ko-KR" sz="2000" dirty="0">
                  <a:latin typeface="Ariel"/>
                </a:endParaRPr>
              </a:p>
              <a:p>
                <a:endParaRPr lang="en-US" altLang="ko-KR" sz="2000" dirty="0">
                  <a:latin typeface="Ariel"/>
                </a:endParaRPr>
              </a:p>
              <a:p>
                <a:r>
                  <a:rPr lang="en-US" altLang="ko-KR" sz="2000" dirty="0">
                    <a:latin typeface="Ariel"/>
                  </a:rPr>
                  <a:t>Each variable is defined relative to the plan of the robot. Note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𝒃𝒆𝒈𝒊𝒏</m:t>
                        </m:r>
                      </m:sub>
                    </m:sSub>
                  </m:oMath>
                </a14:m>
                <a:r>
                  <a:rPr lang="en-US" altLang="ko-KR" sz="2000" dirty="0">
                    <a:latin typeface="Arie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𝒃𝒆𝒈𝒊𝒏</m:t>
                        </m:r>
                      </m:sub>
                    </m:sSub>
                  </m:oMath>
                </a14:m>
                <a:r>
                  <a:rPr lang="en-US" altLang="ko-KR" sz="2000" dirty="0">
                    <a:latin typeface="Ariel"/>
                  </a:rPr>
                  <a:t> are fraction.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E876DF-BC06-D849-AE43-CC431D9AE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880" y="1825625"/>
                <a:ext cx="11374396" cy="4351338"/>
              </a:xfrm>
              <a:blipFill>
                <a:blip r:embed="rId3"/>
                <a:stretch>
                  <a:fillRect l="-482" t="-14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17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20">
                <a:extLst>
                  <a:ext uri="{FF2B5EF4-FFF2-40B4-BE49-F238E27FC236}">
                    <a16:creationId xmlns:a16="http://schemas.microsoft.com/office/drawing/2014/main" id="{1E1B027F-1FDF-1EC1-9B7D-563279AA8F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910215"/>
                  </p:ext>
                </p:extLst>
              </p:nvPr>
            </p:nvGraphicFramePr>
            <p:xfrm>
              <a:off x="3292302" y="2867342"/>
              <a:ext cx="5543552" cy="112331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85900">
                      <a:extLst>
                        <a:ext uri="{9D8B030D-6E8A-4147-A177-3AD203B41FA5}">
                          <a16:colId xmlns:a16="http://schemas.microsoft.com/office/drawing/2014/main" val="1530162283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2602623666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2253073389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1384947867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1947554258"/>
                        </a:ext>
                      </a:extLst>
                    </a:gridCol>
                  </a:tblGrid>
                  <a:tr h="29286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Environment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Radius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>
                              <a:latin typeface="Ariel"/>
                            </a:rPr>
                            <a:t>𝜟</a:t>
                          </a:r>
                          <a:r>
                            <a:rPr lang="en-US" altLang="ko-KR" dirty="0">
                              <a:latin typeface="Ariel"/>
                            </a:rPr>
                            <a:t>r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  <m:t>𝒃𝒆𝒈𝒊𝒏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altLang="ko-KR" b="1" i="1" smtClean="0">
                                        <a:latin typeface="Cambria Math" panose="02040503050406030204" pitchFamily="18" charset="0"/>
                                      </a:rPr>
                                      <m:t>𝒆𝒏𝒅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2212792"/>
                      </a:ext>
                    </a:extLst>
                  </a:tr>
                  <a:tr h="273407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I-shaped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0.7590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0.7888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0.4845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0.4910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36626108"/>
                      </a:ext>
                    </a:extLst>
                  </a:tr>
                  <a:tr h="273407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L-shaped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0.5122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0.5661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0.4842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0.5001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26030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20">
                <a:extLst>
                  <a:ext uri="{FF2B5EF4-FFF2-40B4-BE49-F238E27FC236}">
                    <a16:creationId xmlns:a16="http://schemas.microsoft.com/office/drawing/2014/main" id="{1E1B027F-1FDF-1EC1-9B7D-563279AA8F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910215"/>
                  </p:ext>
                </p:extLst>
              </p:nvPr>
            </p:nvGraphicFramePr>
            <p:xfrm>
              <a:off x="3292302" y="2867342"/>
              <a:ext cx="5543552" cy="112331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85900">
                      <a:extLst>
                        <a:ext uri="{9D8B030D-6E8A-4147-A177-3AD203B41FA5}">
                          <a16:colId xmlns:a16="http://schemas.microsoft.com/office/drawing/2014/main" val="1530162283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2602623666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2253073389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1384947867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1947554258"/>
                        </a:ext>
                      </a:extLst>
                    </a:gridCol>
                  </a:tblGrid>
                  <a:tr h="39179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Environment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Radius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>
                              <a:latin typeface="Ariel"/>
                            </a:rPr>
                            <a:t>𝜟</a:t>
                          </a:r>
                          <a:r>
                            <a:rPr lang="en-US" altLang="ko-KR" dirty="0">
                              <a:latin typeface="Ariel"/>
                            </a:rPr>
                            <a:t>r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4"/>
                          <a:stretch>
                            <a:fillRect l="-348193" t="-10769" r="-103012" b="-2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4"/>
                          <a:stretch>
                            <a:fillRect l="-445509" t="-10769" r="-2395" b="-20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22127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I-shaped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0.7590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0.7888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0.4845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0.4910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366261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L-shaped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0.5122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0.5661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0.4842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latin typeface="Ariel"/>
                            </a:rPr>
                            <a:t>0.5001</a:t>
                          </a:r>
                          <a:endParaRPr lang="ko-KR" altLang="en-US" dirty="0">
                            <a:latin typeface="Ariel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26030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03F7AE89-02DD-6097-47BE-77648201E9EA}"/>
              </a:ext>
            </a:extLst>
          </p:cNvPr>
          <p:cNvSpPr/>
          <p:nvPr/>
        </p:nvSpPr>
        <p:spPr>
          <a:xfrm>
            <a:off x="2357541" y="5467350"/>
            <a:ext cx="572039" cy="365125"/>
          </a:xfrm>
          <a:prstGeom prst="homePlate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313170E-8335-C683-7D43-831249CA24C1}"/>
              </a:ext>
            </a:extLst>
          </p:cNvPr>
          <p:cNvSpPr/>
          <p:nvPr/>
        </p:nvSpPr>
        <p:spPr>
          <a:xfrm>
            <a:off x="2946400" y="5461000"/>
            <a:ext cx="6965950" cy="381000"/>
          </a:xfrm>
          <a:custGeom>
            <a:avLst/>
            <a:gdLst>
              <a:gd name="connsiteX0" fmla="*/ 0 w 6965950"/>
              <a:gd name="connsiteY0" fmla="*/ 177800 h 381000"/>
              <a:gd name="connsiteX1" fmla="*/ 342900 w 6965950"/>
              <a:gd name="connsiteY1" fmla="*/ 184150 h 381000"/>
              <a:gd name="connsiteX2" fmla="*/ 533400 w 6965950"/>
              <a:gd name="connsiteY2" fmla="*/ 146050 h 381000"/>
              <a:gd name="connsiteX3" fmla="*/ 609600 w 6965950"/>
              <a:gd name="connsiteY3" fmla="*/ 133350 h 381000"/>
              <a:gd name="connsiteX4" fmla="*/ 679450 w 6965950"/>
              <a:gd name="connsiteY4" fmla="*/ 114300 h 381000"/>
              <a:gd name="connsiteX5" fmla="*/ 742950 w 6965950"/>
              <a:gd name="connsiteY5" fmla="*/ 95250 h 381000"/>
              <a:gd name="connsiteX6" fmla="*/ 825500 w 6965950"/>
              <a:gd name="connsiteY6" fmla="*/ 82550 h 381000"/>
              <a:gd name="connsiteX7" fmla="*/ 984250 w 6965950"/>
              <a:gd name="connsiteY7" fmla="*/ 114300 h 381000"/>
              <a:gd name="connsiteX8" fmla="*/ 1054100 w 6965950"/>
              <a:gd name="connsiteY8" fmla="*/ 158750 h 381000"/>
              <a:gd name="connsiteX9" fmla="*/ 1143000 w 6965950"/>
              <a:gd name="connsiteY9" fmla="*/ 196850 h 381000"/>
              <a:gd name="connsiteX10" fmla="*/ 1346200 w 6965950"/>
              <a:gd name="connsiteY10" fmla="*/ 292100 h 381000"/>
              <a:gd name="connsiteX11" fmla="*/ 1727200 w 6965950"/>
              <a:gd name="connsiteY11" fmla="*/ 381000 h 381000"/>
              <a:gd name="connsiteX12" fmla="*/ 1981200 w 6965950"/>
              <a:gd name="connsiteY12" fmla="*/ 374650 h 381000"/>
              <a:gd name="connsiteX13" fmla="*/ 2400300 w 6965950"/>
              <a:gd name="connsiteY13" fmla="*/ 222250 h 381000"/>
              <a:gd name="connsiteX14" fmla="*/ 2844800 w 6965950"/>
              <a:gd name="connsiteY14" fmla="*/ 88900 h 381000"/>
              <a:gd name="connsiteX15" fmla="*/ 3136900 w 6965950"/>
              <a:gd name="connsiteY15" fmla="*/ 6350 h 381000"/>
              <a:gd name="connsiteX16" fmla="*/ 3302000 w 6965950"/>
              <a:gd name="connsiteY16" fmla="*/ 0 h 381000"/>
              <a:gd name="connsiteX17" fmla="*/ 3479800 w 6965950"/>
              <a:gd name="connsiteY17" fmla="*/ 38100 h 381000"/>
              <a:gd name="connsiteX18" fmla="*/ 3937000 w 6965950"/>
              <a:gd name="connsiteY18" fmla="*/ 184150 h 381000"/>
              <a:gd name="connsiteX19" fmla="*/ 4064000 w 6965950"/>
              <a:gd name="connsiteY19" fmla="*/ 196850 h 381000"/>
              <a:gd name="connsiteX20" fmla="*/ 4178300 w 6965950"/>
              <a:gd name="connsiteY20" fmla="*/ 209550 h 381000"/>
              <a:gd name="connsiteX21" fmla="*/ 4279900 w 6965950"/>
              <a:gd name="connsiteY21" fmla="*/ 196850 h 381000"/>
              <a:gd name="connsiteX22" fmla="*/ 4349750 w 6965950"/>
              <a:gd name="connsiteY22" fmla="*/ 152400 h 381000"/>
              <a:gd name="connsiteX23" fmla="*/ 4400550 w 6965950"/>
              <a:gd name="connsiteY23" fmla="*/ 133350 h 381000"/>
              <a:gd name="connsiteX24" fmla="*/ 4495800 w 6965950"/>
              <a:gd name="connsiteY24" fmla="*/ 158750 h 381000"/>
              <a:gd name="connsiteX25" fmla="*/ 4622800 w 6965950"/>
              <a:gd name="connsiteY25" fmla="*/ 260350 h 381000"/>
              <a:gd name="connsiteX26" fmla="*/ 4794250 w 6965950"/>
              <a:gd name="connsiteY26" fmla="*/ 361950 h 381000"/>
              <a:gd name="connsiteX27" fmla="*/ 5143500 w 6965950"/>
              <a:gd name="connsiteY27" fmla="*/ 317500 h 381000"/>
              <a:gd name="connsiteX28" fmla="*/ 5295900 w 6965950"/>
              <a:gd name="connsiteY28" fmla="*/ 279400 h 381000"/>
              <a:gd name="connsiteX29" fmla="*/ 5429250 w 6965950"/>
              <a:gd name="connsiteY29" fmla="*/ 260350 h 381000"/>
              <a:gd name="connsiteX30" fmla="*/ 5505450 w 6965950"/>
              <a:gd name="connsiteY30" fmla="*/ 241300 h 381000"/>
              <a:gd name="connsiteX31" fmla="*/ 5632450 w 6965950"/>
              <a:gd name="connsiteY31" fmla="*/ 209550 h 381000"/>
              <a:gd name="connsiteX32" fmla="*/ 6178550 w 6965950"/>
              <a:gd name="connsiteY32" fmla="*/ 203200 h 381000"/>
              <a:gd name="connsiteX33" fmla="*/ 6318250 w 6965950"/>
              <a:gd name="connsiteY33" fmla="*/ 196850 h 381000"/>
              <a:gd name="connsiteX34" fmla="*/ 6965950 w 6965950"/>
              <a:gd name="connsiteY34" fmla="*/ 1778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965950" h="381000" extrusionOk="0">
                <a:moveTo>
                  <a:pt x="0" y="177800"/>
                </a:moveTo>
                <a:cubicBezTo>
                  <a:pt x="102684" y="172752"/>
                  <a:pt x="220373" y="190293"/>
                  <a:pt x="342900" y="184150"/>
                </a:cubicBezTo>
                <a:cubicBezTo>
                  <a:pt x="528327" y="182985"/>
                  <a:pt x="423397" y="171626"/>
                  <a:pt x="533400" y="146050"/>
                </a:cubicBezTo>
                <a:cubicBezTo>
                  <a:pt x="556242" y="142243"/>
                  <a:pt x="583861" y="142006"/>
                  <a:pt x="609600" y="133350"/>
                </a:cubicBezTo>
                <a:cubicBezTo>
                  <a:pt x="626930" y="124802"/>
                  <a:pt x="657514" y="121537"/>
                  <a:pt x="679450" y="114300"/>
                </a:cubicBezTo>
                <a:cubicBezTo>
                  <a:pt x="705829" y="108838"/>
                  <a:pt x="722306" y="97988"/>
                  <a:pt x="742950" y="95250"/>
                </a:cubicBezTo>
                <a:cubicBezTo>
                  <a:pt x="763872" y="88374"/>
                  <a:pt x="793658" y="90855"/>
                  <a:pt x="825500" y="82550"/>
                </a:cubicBezTo>
                <a:cubicBezTo>
                  <a:pt x="877455" y="83962"/>
                  <a:pt x="926398" y="106486"/>
                  <a:pt x="984250" y="114300"/>
                </a:cubicBezTo>
                <a:cubicBezTo>
                  <a:pt x="1016773" y="126577"/>
                  <a:pt x="1031907" y="146569"/>
                  <a:pt x="1054100" y="158750"/>
                </a:cubicBezTo>
                <a:cubicBezTo>
                  <a:pt x="1075671" y="172486"/>
                  <a:pt x="1115413" y="184017"/>
                  <a:pt x="1143000" y="196850"/>
                </a:cubicBezTo>
                <a:cubicBezTo>
                  <a:pt x="1239438" y="246084"/>
                  <a:pt x="1243755" y="260260"/>
                  <a:pt x="1346200" y="292100"/>
                </a:cubicBezTo>
                <a:cubicBezTo>
                  <a:pt x="1569199" y="362974"/>
                  <a:pt x="1549714" y="355385"/>
                  <a:pt x="1727200" y="381000"/>
                </a:cubicBezTo>
                <a:cubicBezTo>
                  <a:pt x="1796101" y="366839"/>
                  <a:pt x="1872642" y="386267"/>
                  <a:pt x="1981200" y="374650"/>
                </a:cubicBezTo>
                <a:cubicBezTo>
                  <a:pt x="2072275" y="344187"/>
                  <a:pt x="2328484" y="235214"/>
                  <a:pt x="2400300" y="222250"/>
                </a:cubicBezTo>
                <a:cubicBezTo>
                  <a:pt x="2531308" y="149598"/>
                  <a:pt x="2691151" y="168118"/>
                  <a:pt x="2844800" y="88900"/>
                </a:cubicBezTo>
                <a:cubicBezTo>
                  <a:pt x="2947517" y="37125"/>
                  <a:pt x="3042719" y="16309"/>
                  <a:pt x="3136900" y="6350"/>
                </a:cubicBezTo>
                <a:cubicBezTo>
                  <a:pt x="3207408" y="2230"/>
                  <a:pt x="3237333" y="2514"/>
                  <a:pt x="3302000" y="0"/>
                </a:cubicBezTo>
                <a:cubicBezTo>
                  <a:pt x="3368665" y="-636"/>
                  <a:pt x="3411320" y="26043"/>
                  <a:pt x="3479800" y="38100"/>
                </a:cubicBezTo>
                <a:cubicBezTo>
                  <a:pt x="3625277" y="70868"/>
                  <a:pt x="3791339" y="174672"/>
                  <a:pt x="3937000" y="184150"/>
                </a:cubicBezTo>
                <a:cubicBezTo>
                  <a:pt x="3985231" y="189357"/>
                  <a:pt x="4021538" y="188319"/>
                  <a:pt x="4064000" y="196850"/>
                </a:cubicBezTo>
                <a:cubicBezTo>
                  <a:pt x="4120705" y="195435"/>
                  <a:pt x="4133467" y="216567"/>
                  <a:pt x="4178300" y="209550"/>
                </a:cubicBezTo>
                <a:cubicBezTo>
                  <a:pt x="4211342" y="207808"/>
                  <a:pt x="4245354" y="211994"/>
                  <a:pt x="4279900" y="196850"/>
                </a:cubicBezTo>
                <a:cubicBezTo>
                  <a:pt x="4304919" y="186580"/>
                  <a:pt x="4331702" y="167251"/>
                  <a:pt x="4349750" y="152400"/>
                </a:cubicBezTo>
                <a:cubicBezTo>
                  <a:pt x="4365564" y="140042"/>
                  <a:pt x="4385306" y="140764"/>
                  <a:pt x="4400550" y="133350"/>
                </a:cubicBezTo>
                <a:cubicBezTo>
                  <a:pt x="4428406" y="142671"/>
                  <a:pt x="4466700" y="144223"/>
                  <a:pt x="4495800" y="158750"/>
                </a:cubicBezTo>
                <a:cubicBezTo>
                  <a:pt x="4538190" y="170909"/>
                  <a:pt x="4582388" y="225687"/>
                  <a:pt x="4622800" y="260350"/>
                </a:cubicBezTo>
                <a:cubicBezTo>
                  <a:pt x="4705004" y="319876"/>
                  <a:pt x="4709755" y="319927"/>
                  <a:pt x="4794250" y="361950"/>
                </a:cubicBezTo>
                <a:cubicBezTo>
                  <a:pt x="4972253" y="353178"/>
                  <a:pt x="4958284" y="363961"/>
                  <a:pt x="5143500" y="317500"/>
                </a:cubicBezTo>
                <a:cubicBezTo>
                  <a:pt x="5196981" y="312063"/>
                  <a:pt x="5244950" y="284966"/>
                  <a:pt x="5295900" y="279400"/>
                </a:cubicBezTo>
                <a:cubicBezTo>
                  <a:pt x="5346662" y="279717"/>
                  <a:pt x="5376599" y="272159"/>
                  <a:pt x="5429250" y="260350"/>
                </a:cubicBezTo>
                <a:cubicBezTo>
                  <a:pt x="5453752" y="251328"/>
                  <a:pt x="5487214" y="249041"/>
                  <a:pt x="5505450" y="241300"/>
                </a:cubicBezTo>
                <a:cubicBezTo>
                  <a:pt x="5568880" y="223633"/>
                  <a:pt x="5557694" y="213305"/>
                  <a:pt x="5632450" y="209550"/>
                </a:cubicBezTo>
                <a:cubicBezTo>
                  <a:pt x="5823285" y="225672"/>
                  <a:pt x="6004194" y="212911"/>
                  <a:pt x="6178550" y="203200"/>
                </a:cubicBezTo>
                <a:cubicBezTo>
                  <a:pt x="6221204" y="195851"/>
                  <a:pt x="6261941" y="207653"/>
                  <a:pt x="6318250" y="196850"/>
                </a:cubicBezTo>
                <a:cubicBezTo>
                  <a:pt x="7022888" y="194383"/>
                  <a:pt x="6775448" y="195390"/>
                  <a:pt x="6965950" y="177800"/>
                </a:cubicBezTo>
              </a:path>
            </a:pathLst>
          </a:custGeom>
          <a:noFill/>
          <a:ln w="50800" cap="flat" cmpd="sng">
            <a:solidFill>
              <a:srgbClr val="CC5500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65950"/>
                      <a:gd name="connsiteY0" fmla="*/ 177800 h 381000"/>
                      <a:gd name="connsiteX1" fmla="*/ 342900 w 6965950"/>
                      <a:gd name="connsiteY1" fmla="*/ 184150 h 381000"/>
                      <a:gd name="connsiteX2" fmla="*/ 533400 w 6965950"/>
                      <a:gd name="connsiteY2" fmla="*/ 146050 h 381000"/>
                      <a:gd name="connsiteX3" fmla="*/ 609600 w 6965950"/>
                      <a:gd name="connsiteY3" fmla="*/ 133350 h 381000"/>
                      <a:gd name="connsiteX4" fmla="*/ 679450 w 6965950"/>
                      <a:gd name="connsiteY4" fmla="*/ 114300 h 381000"/>
                      <a:gd name="connsiteX5" fmla="*/ 742950 w 6965950"/>
                      <a:gd name="connsiteY5" fmla="*/ 95250 h 381000"/>
                      <a:gd name="connsiteX6" fmla="*/ 825500 w 6965950"/>
                      <a:gd name="connsiteY6" fmla="*/ 82550 h 381000"/>
                      <a:gd name="connsiteX7" fmla="*/ 984250 w 6965950"/>
                      <a:gd name="connsiteY7" fmla="*/ 114300 h 381000"/>
                      <a:gd name="connsiteX8" fmla="*/ 1054100 w 6965950"/>
                      <a:gd name="connsiteY8" fmla="*/ 158750 h 381000"/>
                      <a:gd name="connsiteX9" fmla="*/ 1143000 w 6965950"/>
                      <a:gd name="connsiteY9" fmla="*/ 196850 h 381000"/>
                      <a:gd name="connsiteX10" fmla="*/ 1346200 w 6965950"/>
                      <a:gd name="connsiteY10" fmla="*/ 292100 h 381000"/>
                      <a:gd name="connsiteX11" fmla="*/ 1727200 w 6965950"/>
                      <a:gd name="connsiteY11" fmla="*/ 381000 h 381000"/>
                      <a:gd name="connsiteX12" fmla="*/ 1981200 w 6965950"/>
                      <a:gd name="connsiteY12" fmla="*/ 374650 h 381000"/>
                      <a:gd name="connsiteX13" fmla="*/ 2400300 w 6965950"/>
                      <a:gd name="connsiteY13" fmla="*/ 222250 h 381000"/>
                      <a:gd name="connsiteX14" fmla="*/ 2844800 w 6965950"/>
                      <a:gd name="connsiteY14" fmla="*/ 88900 h 381000"/>
                      <a:gd name="connsiteX15" fmla="*/ 3136900 w 6965950"/>
                      <a:gd name="connsiteY15" fmla="*/ 6350 h 381000"/>
                      <a:gd name="connsiteX16" fmla="*/ 3302000 w 6965950"/>
                      <a:gd name="connsiteY16" fmla="*/ 0 h 381000"/>
                      <a:gd name="connsiteX17" fmla="*/ 3479800 w 6965950"/>
                      <a:gd name="connsiteY17" fmla="*/ 38100 h 381000"/>
                      <a:gd name="connsiteX18" fmla="*/ 3937000 w 6965950"/>
                      <a:gd name="connsiteY18" fmla="*/ 184150 h 381000"/>
                      <a:gd name="connsiteX19" fmla="*/ 4064000 w 6965950"/>
                      <a:gd name="connsiteY19" fmla="*/ 196850 h 381000"/>
                      <a:gd name="connsiteX20" fmla="*/ 4178300 w 6965950"/>
                      <a:gd name="connsiteY20" fmla="*/ 209550 h 381000"/>
                      <a:gd name="connsiteX21" fmla="*/ 4279900 w 6965950"/>
                      <a:gd name="connsiteY21" fmla="*/ 196850 h 381000"/>
                      <a:gd name="connsiteX22" fmla="*/ 4349750 w 6965950"/>
                      <a:gd name="connsiteY22" fmla="*/ 152400 h 381000"/>
                      <a:gd name="connsiteX23" fmla="*/ 4400550 w 6965950"/>
                      <a:gd name="connsiteY23" fmla="*/ 133350 h 381000"/>
                      <a:gd name="connsiteX24" fmla="*/ 4495800 w 6965950"/>
                      <a:gd name="connsiteY24" fmla="*/ 158750 h 381000"/>
                      <a:gd name="connsiteX25" fmla="*/ 4622800 w 6965950"/>
                      <a:gd name="connsiteY25" fmla="*/ 260350 h 381000"/>
                      <a:gd name="connsiteX26" fmla="*/ 4794250 w 6965950"/>
                      <a:gd name="connsiteY26" fmla="*/ 361950 h 381000"/>
                      <a:gd name="connsiteX27" fmla="*/ 5143500 w 6965950"/>
                      <a:gd name="connsiteY27" fmla="*/ 317500 h 381000"/>
                      <a:gd name="connsiteX28" fmla="*/ 5295900 w 6965950"/>
                      <a:gd name="connsiteY28" fmla="*/ 279400 h 381000"/>
                      <a:gd name="connsiteX29" fmla="*/ 5429250 w 6965950"/>
                      <a:gd name="connsiteY29" fmla="*/ 260350 h 381000"/>
                      <a:gd name="connsiteX30" fmla="*/ 5505450 w 6965950"/>
                      <a:gd name="connsiteY30" fmla="*/ 241300 h 381000"/>
                      <a:gd name="connsiteX31" fmla="*/ 5632450 w 6965950"/>
                      <a:gd name="connsiteY31" fmla="*/ 209550 h 381000"/>
                      <a:gd name="connsiteX32" fmla="*/ 6178550 w 6965950"/>
                      <a:gd name="connsiteY32" fmla="*/ 203200 h 381000"/>
                      <a:gd name="connsiteX33" fmla="*/ 6318250 w 6965950"/>
                      <a:gd name="connsiteY33" fmla="*/ 196850 h 381000"/>
                      <a:gd name="connsiteX34" fmla="*/ 6965950 w 6965950"/>
                      <a:gd name="connsiteY34" fmla="*/ 177800 h 381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965950" h="381000">
                        <a:moveTo>
                          <a:pt x="0" y="177800"/>
                        </a:moveTo>
                        <a:cubicBezTo>
                          <a:pt x="114300" y="179917"/>
                          <a:pt x="228621" y="187197"/>
                          <a:pt x="342900" y="184150"/>
                        </a:cubicBezTo>
                        <a:cubicBezTo>
                          <a:pt x="512391" y="179630"/>
                          <a:pt x="426380" y="171531"/>
                          <a:pt x="533400" y="146050"/>
                        </a:cubicBezTo>
                        <a:cubicBezTo>
                          <a:pt x="558450" y="140086"/>
                          <a:pt x="584437" y="138820"/>
                          <a:pt x="609600" y="133350"/>
                        </a:cubicBezTo>
                        <a:cubicBezTo>
                          <a:pt x="633183" y="128223"/>
                          <a:pt x="656245" y="120930"/>
                          <a:pt x="679450" y="114300"/>
                        </a:cubicBezTo>
                        <a:cubicBezTo>
                          <a:pt x="700698" y="108229"/>
                          <a:pt x="721356" y="99944"/>
                          <a:pt x="742950" y="95250"/>
                        </a:cubicBezTo>
                        <a:cubicBezTo>
                          <a:pt x="770155" y="89336"/>
                          <a:pt x="797983" y="86783"/>
                          <a:pt x="825500" y="82550"/>
                        </a:cubicBezTo>
                        <a:cubicBezTo>
                          <a:pt x="878417" y="93133"/>
                          <a:pt x="933055" y="97235"/>
                          <a:pt x="984250" y="114300"/>
                        </a:cubicBezTo>
                        <a:cubicBezTo>
                          <a:pt x="1010432" y="123027"/>
                          <a:pt x="1029615" y="146018"/>
                          <a:pt x="1054100" y="158750"/>
                        </a:cubicBezTo>
                        <a:cubicBezTo>
                          <a:pt x="1082704" y="173624"/>
                          <a:pt x="1113966" y="182834"/>
                          <a:pt x="1143000" y="196850"/>
                        </a:cubicBezTo>
                        <a:cubicBezTo>
                          <a:pt x="1236776" y="242121"/>
                          <a:pt x="1243704" y="259733"/>
                          <a:pt x="1346200" y="292100"/>
                        </a:cubicBezTo>
                        <a:cubicBezTo>
                          <a:pt x="1568828" y="362403"/>
                          <a:pt x="1548777" y="354237"/>
                          <a:pt x="1727200" y="381000"/>
                        </a:cubicBezTo>
                        <a:lnTo>
                          <a:pt x="1981200" y="374650"/>
                        </a:lnTo>
                        <a:cubicBezTo>
                          <a:pt x="2079135" y="361295"/>
                          <a:pt x="2337238" y="243462"/>
                          <a:pt x="2400300" y="222250"/>
                        </a:cubicBezTo>
                        <a:cubicBezTo>
                          <a:pt x="2546918" y="172933"/>
                          <a:pt x="2698695" y="139719"/>
                          <a:pt x="2844800" y="88900"/>
                        </a:cubicBezTo>
                        <a:cubicBezTo>
                          <a:pt x="2952299" y="51509"/>
                          <a:pt x="3023225" y="20269"/>
                          <a:pt x="3136900" y="6350"/>
                        </a:cubicBezTo>
                        <a:cubicBezTo>
                          <a:pt x="3191566" y="-344"/>
                          <a:pt x="3246967" y="2117"/>
                          <a:pt x="3302000" y="0"/>
                        </a:cubicBezTo>
                        <a:cubicBezTo>
                          <a:pt x="3361267" y="12700"/>
                          <a:pt x="3421744" y="20683"/>
                          <a:pt x="3479800" y="38100"/>
                        </a:cubicBezTo>
                        <a:cubicBezTo>
                          <a:pt x="3604019" y="75366"/>
                          <a:pt x="3789621" y="158359"/>
                          <a:pt x="3937000" y="184150"/>
                        </a:cubicBezTo>
                        <a:cubicBezTo>
                          <a:pt x="3978908" y="191484"/>
                          <a:pt x="4021689" y="192396"/>
                          <a:pt x="4064000" y="196850"/>
                        </a:cubicBezTo>
                        <a:lnTo>
                          <a:pt x="4178300" y="209550"/>
                        </a:lnTo>
                        <a:cubicBezTo>
                          <a:pt x="4212167" y="205317"/>
                          <a:pt x="4247521" y="207643"/>
                          <a:pt x="4279900" y="196850"/>
                        </a:cubicBezTo>
                        <a:cubicBezTo>
                          <a:pt x="4306082" y="188123"/>
                          <a:pt x="4325328" y="165254"/>
                          <a:pt x="4349750" y="152400"/>
                        </a:cubicBezTo>
                        <a:cubicBezTo>
                          <a:pt x="4365754" y="143977"/>
                          <a:pt x="4383617" y="139700"/>
                          <a:pt x="4400550" y="133350"/>
                        </a:cubicBezTo>
                        <a:cubicBezTo>
                          <a:pt x="4432300" y="141817"/>
                          <a:pt x="4467270" y="142447"/>
                          <a:pt x="4495800" y="158750"/>
                        </a:cubicBezTo>
                        <a:cubicBezTo>
                          <a:pt x="4542870" y="185647"/>
                          <a:pt x="4579281" y="228021"/>
                          <a:pt x="4622800" y="260350"/>
                        </a:cubicBezTo>
                        <a:cubicBezTo>
                          <a:pt x="4704383" y="320955"/>
                          <a:pt x="4711675" y="320663"/>
                          <a:pt x="4794250" y="361950"/>
                        </a:cubicBezTo>
                        <a:cubicBezTo>
                          <a:pt x="4970501" y="354900"/>
                          <a:pt x="4958791" y="363677"/>
                          <a:pt x="5143500" y="317500"/>
                        </a:cubicBezTo>
                        <a:cubicBezTo>
                          <a:pt x="5194300" y="304800"/>
                          <a:pt x="5243857" y="285183"/>
                          <a:pt x="5295900" y="279400"/>
                        </a:cubicBezTo>
                        <a:cubicBezTo>
                          <a:pt x="5348303" y="273577"/>
                          <a:pt x="5374903" y="271672"/>
                          <a:pt x="5429250" y="260350"/>
                        </a:cubicBezTo>
                        <a:cubicBezTo>
                          <a:pt x="5454881" y="255010"/>
                          <a:pt x="5480372" y="248823"/>
                          <a:pt x="5505450" y="241300"/>
                        </a:cubicBezTo>
                        <a:cubicBezTo>
                          <a:pt x="5567861" y="222577"/>
                          <a:pt x="5556210" y="211884"/>
                          <a:pt x="5632450" y="209550"/>
                        </a:cubicBezTo>
                        <a:cubicBezTo>
                          <a:pt x="5814410" y="203980"/>
                          <a:pt x="5996517" y="205317"/>
                          <a:pt x="6178550" y="203200"/>
                        </a:cubicBezTo>
                        <a:cubicBezTo>
                          <a:pt x="6225117" y="201083"/>
                          <a:pt x="6271650" y="198015"/>
                          <a:pt x="6318250" y="196850"/>
                        </a:cubicBezTo>
                        <a:cubicBezTo>
                          <a:pt x="6962153" y="180752"/>
                          <a:pt x="6738727" y="234606"/>
                          <a:pt x="6965950" y="17780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C03609-42C4-6002-2D55-788F4823EDA2}"/>
              </a:ext>
            </a:extLst>
          </p:cNvPr>
          <p:cNvSpPr/>
          <p:nvPr/>
        </p:nvSpPr>
        <p:spPr>
          <a:xfrm>
            <a:off x="4634555" y="4682132"/>
            <a:ext cx="2703210" cy="935237"/>
          </a:xfrm>
          <a:custGeom>
            <a:avLst/>
            <a:gdLst>
              <a:gd name="connsiteX0" fmla="*/ 1589730 w 2703210"/>
              <a:gd name="connsiteY0" fmla="*/ 0 h 935237"/>
              <a:gd name="connsiteX1" fmla="*/ 1765472 w 2703210"/>
              <a:gd name="connsiteY1" fmla="*/ 53682 h 935237"/>
              <a:gd name="connsiteX2" fmla="*/ 1770283 w 2703210"/>
              <a:gd name="connsiteY2" fmla="*/ 57650 h 935237"/>
              <a:gd name="connsiteX3" fmla="*/ 1777208 w 2703210"/>
              <a:gd name="connsiteY3" fmla="*/ 55501 h 935237"/>
              <a:gd name="connsiteX4" fmla="*/ 1840555 w 2703210"/>
              <a:gd name="connsiteY4" fmla="*/ 49115 h 935237"/>
              <a:gd name="connsiteX5" fmla="*/ 2101199 w 2703210"/>
              <a:gd name="connsiteY5" fmla="*/ 187698 h 935237"/>
              <a:gd name="connsiteX6" fmla="*/ 2102107 w 2703210"/>
              <a:gd name="connsiteY6" fmla="*/ 189372 h 935237"/>
              <a:gd name="connsiteX7" fmla="*/ 2154880 w 2703210"/>
              <a:gd name="connsiteY7" fmla="*/ 184052 h 935237"/>
              <a:gd name="connsiteX8" fmla="*/ 2277230 w 2703210"/>
              <a:gd name="connsiteY8" fmla="*/ 208753 h 935237"/>
              <a:gd name="connsiteX9" fmla="*/ 2325321 w 2703210"/>
              <a:gd name="connsiteY9" fmla="*/ 234856 h 935237"/>
              <a:gd name="connsiteX10" fmla="*/ 2325538 w 2703210"/>
              <a:gd name="connsiteY10" fmla="*/ 234789 h 935237"/>
              <a:gd name="connsiteX11" fmla="*/ 2388885 w 2703210"/>
              <a:gd name="connsiteY11" fmla="*/ 228403 h 935237"/>
              <a:gd name="connsiteX12" fmla="*/ 2703210 w 2703210"/>
              <a:gd name="connsiteY12" fmla="*/ 542728 h 935237"/>
              <a:gd name="connsiteX13" fmla="*/ 2388885 w 2703210"/>
              <a:gd name="connsiteY13" fmla="*/ 857053 h 935237"/>
              <a:gd name="connsiteX14" fmla="*/ 2266536 w 2703210"/>
              <a:gd name="connsiteY14" fmla="*/ 832352 h 935237"/>
              <a:gd name="connsiteX15" fmla="*/ 2218444 w 2703210"/>
              <a:gd name="connsiteY15" fmla="*/ 806249 h 935237"/>
              <a:gd name="connsiteX16" fmla="*/ 2218228 w 2703210"/>
              <a:gd name="connsiteY16" fmla="*/ 806316 h 935237"/>
              <a:gd name="connsiteX17" fmla="*/ 2154880 w 2703210"/>
              <a:gd name="connsiteY17" fmla="*/ 812702 h 935237"/>
              <a:gd name="connsiteX18" fmla="*/ 1894237 w 2703210"/>
              <a:gd name="connsiteY18" fmla="*/ 674119 h 935237"/>
              <a:gd name="connsiteX19" fmla="*/ 1893328 w 2703210"/>
              <a:gd name="connsiteY19" fmla="*/ 672445 h 935237"/>
              <a:gd name="connsiteX20" fmla="*/ 1840555 w 2703210"/>
              <a:gd name="connsiteY20" fmla="*/ 677765 h 935237"/>
              <a:gd name="connsiteX21" fmla="*/ 1664813 w 2703210"/>
              <a:gd name="connsiteY21" fmla="*/ 624084 h 935237"/>
              <a:gd name="connsiteX22" fmla="*/ 1660003 w 2703210"/>
              <a:gd name="connsiteY22" fmla="*/ 620115 h 935237"/>
              <a:gd name="connsiteX23" fmla="*/ 1653078 w 2703210"/>
              <a:gd name="connsiteY23" fmla="*/ 622264 h 935237"/>
              <a:gd name="connsiteX24" fmla="*/ 1589730 w 2703210"/>
              <a:gd name="connsiteY24" fmla="*/ 628650 h 935237"/>
              <a:gd name="connsiteX25" fmla="*/ 1526383 w 2703210"/>
              <a:gd name="connsiteY25" fmla="*/ 622264 h 935237"/>
              <a:gd name="connsiteX26" fmla="*/ 1514581 w 2703210"/>
              <a:gd name="connsiteY26" fmla="*/ 618601 h 935237"/>
              <a:gd name="connsiteX27" fmla="*/ 1481250 w 2703210"/>
              <a:gd name="connsiteY27" fmla="*/ 636692 h 935237"/>
              <a:gd name="connsiteX28" fmla="*/ 1358900 w 2703210"/>
              <a:gd name="connsiteY28" fmla="*/ 661393 h 935237"/>
              <a:gd name="connsiteX29" fmla="*/ 1295553 w 2703210"/>
              <a:gd name="connsiteY29" fmla="*/ 655007 h 935237"/>
              <a:gd name="connsiteX30" fmla="*/ 1259798 w 2703210"/>
              <a:gd name="connsiteY30" fmla="*/ 643908 h 935237"/>
              <a:gd name="connsiteX31" fmla="*/ 1217725 w 2703210"/>
              <a:gd name="connsiteY31" fmla="*/ 669435 h 935237"/>
              <a:gd name="connsiteX32" fmla="*/ 1166432 w 2703210"/>
              <a:gd name="connsiteY32" fmla="*/ 685357 h 935237"/>
              <a:gd name="connsiteX33" fmla="*/ 1165237 w 2703210"/>
              <a:gd name="connsiteY33" fmla="*/ 686806 h 935237"/>
              <a:gd name="connsiteX34" fmla="*/ 942975 w 2703210"/>
              <a:gd name="connsiteY34" fmla="*/ 778869 h 935237"/>
              <a:gd name="connsiteX35" fmla="*/ 879628 w 2703210"/>
              <a:gd name="connsiteY35" fmla="*/ 772483 h 935237"/>
              <a:gd name="connsiteX36" fmla="*/ 845252 w 2703210"/>
              <a:gd name="connsiteY36" fmla="*/ 761812 h 935237"/>
              <a:gd name="connsiteX37" fmla="*/ 790423 w 2703210"/>
              <a:gd name="connsiteY37" fmla="*/ 778832 h 935237"/>
              <a:gd name="connsiteX38" fmla="*/ 727075 w 2703210"/>
              <a:gd name="connsiteY38" fmla="*/ 785218 h 935237"/>
              <a:gd name="connsiteX39" fmla="*/ 706922 w 2703210"/>
              <a:gd name="connsiteY39" fmla="*/ 783187 h 935237"/>
              <a:gd name="connsiteX40" fmla="*/ 674164 w 2703210"/>
              <a:gd name="connsiteY40" fmla="*/ 811547 h 935237"/>
              <a:gd name="connsiteX41" fmla="*/ 574523 w 2703210"/>
              <a:gd name="connsiteY41" fmla="*/ 850667 h 935237"/>
              <a:gd name="connsiteX42" fmla="*/ 520960 w 2703210"/>
              <a:gd name="connsiteY42" fmla="*/ 856067 h 935237"/>
              <a:gd name="connsiteX43" fmla="*/ 490067 w 2703210"/>
              <a:gd name="connsiteY43" fmla="*/ 881556 h 935237"/>
              <a:gd name="connsiteX44" fmla="*/ 314325 w 2703210"/>
              <a:gd name="connsiteY44" fmla="*/ 935237 h 935237"/>
              <a:gd name="connsiteX45" fmla="*/ 0 w 2703210"/>
              <a:gd name="connsiteY45" fmla="*/ 620912 h 935237"/>
              <a:gd name="connsiteX46" fmla="*/ 250978 w 2703210"/>
              <a:gd name="connsiteY46" fmla="*/ 312973 h 935237"/>
              <a:gd name="connsiteX47" fmla="*/ 304541 w 2703210"/>
              <a:gd name="connsiteY47" fmla="*/ 307574 h 935237"/>
              <a:gd name="connsiteX48" fmla="*/ 335433 w 2703210"/>
              <a:gd name="connsiteY48" fmla="*/ 282085 h 935237"/>
              <a:gd name="connsiteX49" fmla="*/ 511175 w 2703210"/>
              <a:gd name="connsiteY49" fmla="*/ 228403 h 935237"/>
              <a:gd name="connsiteX50" fmla="*/ 527354 w 2703210"/>
              <a:gd name="connsiteY50" fmla="*/ 230034 h 935237"/>
              <a:gd name="connsiteX51" fmla="*/ 551333 w 2703210"/>
              <a:gd name="connsiteY51" fmla="*/ 210250 h 935237"/>
              <a:gd name="connsiteX52" fmla="*/ 727075 w 2703210"/>
              <a:gd name="connsiteY52" fmla="*/ 156568 h 935237"/>
              <a:gd name="connsiteX53" fmla="*/ 790423 w 2703210"/>
              <a:gd name="connsiteY53" fmla="*/ 162954 h 935237"/>
              <a:gd name="connsiteX54" fmla="*/ 824799 w 2703210"/>
              <a:gd name="connsiteY54" fmla="*/ 173625 h 935237"/>
              <a:gd name="connsiteX55" fmla="*/ 871919 w 2703210"/>
              <a:gd name="connsiteY55" fmla="*/ 158998 h 935237"/>
              <a:gd name="connsiteX56" fmla="*/ 873114 w 2703210"/>
              <a:gd name="connsiteY56" fmla="*/ 157549 h 935237"/>
              <a:gd name="connsiteX57" fmla="*/ 1095375 w 2703210"/>
              <a:gd name="connsiteY57" fmla="*/ 65486 h 935237"/>
              <a:gd name="connsiteX58" fmla="*/ 1158723 w 2703210"/>
              <a:gd name="connsiteY58" fmla="*/ 71872 h 935237"/>
              <a:gd name="connsiteX59" fmla="*/ 1191325 w 2703210"/>
              <a:gd name="connsiteY59" fmla="*/ 81992 h 935237"/>
              <a:gd name="connsiteX60" fmla="*/ 1236551 w 2703210"/>
              <a:gd name="connsiteY60" fmla="*/ 57444 h 935237"/>
              <a:gd name="connsiteX61" fmla="*/ 1358900 w 2703210"/>
              <a:gd name="connsiteY61" fmla="*/ 32743 h 935237"/>
              <a:gd name="connsiteX62" fmla="*/ 1422248 w 2703210"/>
              <a:gd name="connsiteY62" fmla="*/ 39129 h 935237"/>
              <a:gd name="connsiteX63" fmla="*/ 1434050 w 2703210"/>
              <a:gd name="connsiteY63" fmla="*/ 42792 h 935237"/>
              <a:gd name="connsiteX64" fmla="*/ 1467381 w 2703210"/>
              <a:gd name="connsiteY64" fmla="*/ 24701 h 935237"/>
              <a:gd name="connsiteX65" fmla="*/ 1589730 w 2703210"/>
              <a:gd name="connsiteY65" fmla="*/ 0 h 93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03210" h="935237">
                <a:moveTo>
                  <a:pt x="1589730" y="0"/>
                </a:moveTo>
                <a:cubicBezTo>
                  <a:pt x="1654829" y="0"/>
                  <a:pt x="1715306" y="19790"/>
                  <a:pt x="1765472" y="53682"/>
                </a:cubicBezTo>
                <a:lnTo>
                  <a:pt x="1770283" y="57650"/>
                </a:lnTo>
                <a:lnTo>
                  <a:pt x="1777208" y="55501"/>
                </a:lnTo>
                <a:cubicBezTo>
                  <a:pt x="1797670" y="51314"/>
                  <a:pt x="1818856" y="49115"/>
                  <a:pt x="1840555" y="49115"/>
                </a:cubicBezTo>
                <a:cubicBezTo>
                  <a:pt x="1949053" y="49115"/>
                  <a:pt x="2044712" y="104087"/>
                  <a:pt x="2101199" y="187698"/>
                </a:cubicBezTo>
                <a:lnTo>
                  <a:pt x="2102107" y="189372"/>
                </a:lnTo>
                <a:lnTo>
                  <a:pt x="2154880" y="184052"/>
                </a:lnTo>
                <a:cubicBezTo>
                  <a:pt x="2198279" y="184052"/>
                  <a:pt x="2239624" y="192847"/>
                  <a:pt x="2277230" y="208753"/>
                </a:cubicBezTo>
                <a:lnTo>
                  <a:pt x="2325321" y="234856"/>
                </a:lnTo>
                <a:lnTo>
                  <a:pt x="2325538" y="234789"/>
                </a:lnTo>
                <a:cubicBezTo>
                  <a:pt x="2346000" y="230602"/>
                  <a:pt x="2367186" y="228403"/>
                  <a:pt x="2388885" y="228403"/>
                </a:cubicBezTo>
                <a:cubicBezTo>
                  <a:pt x="2562482" y="228403"/>
                  <a:pt x="2703210" y="369131"/>
                  <a:pt x="2703210" y="542728"/>
                </a:cubicBezTo>
                <a:cubicBezTo>
                  <a:pt x="2703210" y="716325"/>
                  <a:pt x="2562482" y="857053"/>
                  <a:pt x="2388885" y="857053"/>
                </a:cubicBezTo>
                <a:cubicBezTo>
                  <a:pt x="2345486" y="857053"/>
                  <a:pt x="2304141" y="848258"/>
                  <a:pt x="2266536" y="832352"/>
                </a:cubicBezTo>
                <a:lnTo>
                  <a:pt x="2218444" y="806249"/>
                </a:lnTo>
                <a:lnTo>
                  <a:pt x="2218228" y="806316"/>
                </a:lnTo>
                <a:cubicBezTo>
                  <a:pt x="2197766" y="810503"/>
                  <a:pt x="2176580" y="812702"/>
                  <a:pt x="2154880" y="812702"/>
                </a:cubicBezTo>
                <a:cubicBezTo>
                  <a:pt x="2046382" y="812702"/>
                  <a:pt x="1950723" y="757730"/>
                  <a:pt x="1894237" y="674119"/>
                </a:cubicBezTo>
                <a:lnTo>
                  <a:pt x="1893328" y="672445"/>
                </a:lnTo>
                <a:lnTo>
                  <a:pt x="1840555" y="677765"/>
                </a:lnTo>
                <a:cubicBezTo>
                  <a:pt x="1775456" y="677765"/>
                  <a:pt x="1714980" y="657975"/>
                  <a:pt x="1664813" y="624084"/>
                </a:cubicBezTo>
                <a:lnTo>
                  <a:pt x="1660003" y="620115"/>
                </a:lnTo>
                <a:lnTo>
                  <a:pt x="1653078" y="622264"/>
                </a:lnTo>
                <a:cubicBezTo>
                  <a:pt x="1632616" y="626451"/>
                  <a:pt x="1611430" y="628650"/>
                  <a:pt x="1589730" y="628650"/>
                </a:cubicBezTo>
                <a:cubicBezTo>
                  <a:pt x="1568031" y="628650"/>
                  <a:pt x="1546845" y="626451"/>
                  <a:pt x="1526383" y="622264"/>
                </a:cubicBezTo>
                <a:lnTo>
                  <a:pt x="1514581" y="618601"/>
                </a:lnTo>
                <a:lnTo>
                  <a:pt x="1481250" y="636692"/>
                </a:lnTo>
                <a:cubicBezTo>
                  <a:pt x="1443644" y="652598"/>
                  <a:pt x="1402300" y="661393"/>
                  <a:pt x="1358900" y="661393"/>
                </a:cubicBezTo>
                <a:cubicBezTo>
                  <a:pt x="1337201" y="661393"/>
                  <a:pt x="1316015" y="659194"/>
                  <a:pt x="1295553" y="655007"/>
                </a:cubicBezTo>
                <a:lnTo>
                  <a:pt x="1259798" y="643908"/>
                </a:lnTo>
                <a:lnTo>
                  <a:pt x="1217725" y="669435"/>
                </a:lnTo>
                <a:lnTo>
                  <a:pt x="1166432" y="685357"/>
                </a:lnTo>
                <a:lnTo>
                  <a:pt x="1165237" y="686806"/>
                </a:lnTo>
                <a:cubicBezTo>
                  <a:pt x="1108355" y="743687"/>
                  <a:pt x="1029774" y="778869"/>
                  <a:pt x="942975" y="778869"/>
                </a:cubicBezTo>
                <a:cubicBezTo>
                  <a:pt x="921276" y="778869"/>
                  <a:pt x="900090" y="776670"/>
                  <a:pt x="879628" y="772483"/>
                </a:cubicBezTo>
                <a:lnTo>
                  <a:pt x="845252" y="761812"/>
                </a:lnTo>
                <a:lnTo>
                  <a:pt x="790423" y="778832"/>
                </a:lnTo>
                <a:cubicBezTo>
                  <a:pt x="769961" y="783019"/>
                  <a:pt x="748775" y="785218"/>
                  <a:pt x="727075" y="785218"/>
                </a:cubicBezTo>
                <a:lnTo>
                  <a:pt x="706922" y="783187"/>
                </a:lnTo>
                <a:lnTo>
                  <a:pt x="674164" y="811547"/>
                </a:lnTo>
                <a:cubicBezTo>
                  <a:pt x="643921" y="829924"/>
                  <a:pt x="610331" y="843340"/>
                  <a:pt x="574523" y="850667"/>
                </a:cubicBezTo>
                <a:lnTo>
                  <a:pt x="520960" y="856067"/>
                </a:lnTo>
                <a:lnTo>
                  <a:pt x="490067" y="881556"/>
                </a:lnTo>
                <a:cubicBezTo>
                  <a:pt x="439901" y="915447"/>
                  <a:pt x="379424" y="935237"/>
                  <a:pt x="314325" y="935237"/>
                </a:cubicBezTo>
                <a:cubicBezTo>
                  <a:pt x="140728" y="935237"/>
                  <a:pt x="0" y="794509"/>
                  <a:pt x="0" y="620912"/>
                </a:cubicBezTo>
                <a:cubicBezTo>
                  <a:pt x="0" y="469015"/>
                  <a:pt x="107745" y="342283"/>
                  <a:pt x="250978" y="312973"/>
                </a:cubicBezTo>
                <a:lnTo>
                  <a:pt x="304541" y="307574"/>
                </a:lnTo>
                <a:lnTo>
                  <a:pt x="335433" y="282085"/>
                </a:lnTo>
                <a:cubicBezTo>
                  <a:pt x="385600" y="248193"/>
                  <a:pt x="446076" y="228403"/>
                  <a:pt x="511175" y="228403"/>
                </a:cubicBezTo>
                <a:lnTo>
                  <a:pt x="527354" y="230034"/>
                </a:lnTo>
                <a:lnTo>
                  <a:pt x="551333" y="210250"/>
                </a:lnTo>
                <a:cubicBezTo>
                  <a:pt x="601500" y="176358"/>
                  <a:pt x="661976" y="156568"/>
                  <a:pt x="727075" y="156568"/>
                </a:cubicBezTo>
                <a:cubicBezTo>
                  <a:pt x="748775" y="156568"/>
                  <a:pt x="769961" y="158767"/>
                  <a:pt x="790423" y="162954"/>
                </a:cubicBezTo>
                <a:lnTo>
                  <a:pt x="824799" y="173625"/>
                </a:lnTo>
                <a:lnTo>
                  <a:pt x="871919" y="158998"/>
                </a:lnTo>
                <a:lnTo>
                  <a:pt x="873114" y="157549"/>
                </a:lnTo>
                <a:cubicBezTo>
                  <a:pt x="929995" y="100668"/>
                  <a:pt x="1008577" y="65486"/>
                  <a:pt x="1095375" y="65486"/>
                </a:cubicBezTo>
                <a:cubicBezTo>
                  <a:pt x="1117075" y="65486"/>
                  <a:pt x="1138261" y="67685"/>
                  <a:pt x="1158723" y="71872"/>
                </a:cubicBezTo>
                <a:lnTo>
                  <a:pt x="1191325" y="81992"/>
                </a:lnTo>
                <a:lnTo>
                  <a:pt x="1236551" y="57444"/>
                </a:lnTo>
                <a:cubicBezTo>
                  <a:pt x="1274156" y="41538"/>
                  <a:pt x="1315501" y="32743"/>
                  <a:pt x="1358900" y="32743"/>
                </a:cubicBezTo>
                <a:cubicBezTo>
                  <a:pt x="1380600" y="32743"/>
                  <a:pt x="1401786" y="34942"/>
                  <a:pt x="1422248" y="39129"/>
                </a:cubicBezTo>
                <a:lnTo>
                  <a:pt x="1434050" y="42792"/>
                </a:lnTo>
                <a:lnTo>
                  <a:pt x="1467381" y="24701"/>
                </a:lnTo>
                <a:cubicBezTo>
                  <a:pt x="1504986" y="8795"/>
                  <a:pt x="1546331" y="0"/>
                  <a:pt x="1589730" y="0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7FA148A-3180-8C69-439E-04F4BBF156FD}"/>
              </a:ext>
            </a:extLst>
          </p:cNvPr>
          <p:cNvCxnSpPr>
            <a:endCxn id="34" idx="45"/>
          </p:cNvCxnSpPr>
          <p:nvPr/>
        </p:nvCxnSpPr>
        <p:spPr>
          <a:xfrm flipH="1" flipV="1">
            <a:off x="4634555" y="5303044"/>
            <a:ext cx="293045" cy="5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B1141B-1BC9-8CF7-42B6-63400511809D}"/>
              </a:ext>
            </a:extLst>
          </p:cNvPr>
          <p:cNvCxnSpPr/>
          <p:nvPr/>
        </p:nvCxnSpPr>
        <p:spPr>
          <a:xfrm flipH="1" flipV="1">
            <a:off x="4927600" y="5303044"/>
            <a:ext cx="196850" cy="449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2A26F56-BA71-8ABB-528B-93FFD33EB970}"/>
              </a:ext>
            </a:extLst>
          </p:cNvPr>
          <p:cNvSpPr txBox="1"/>
          <p:nvPr/>
        </p:nvSpPr>
        <p:spPr>
          <a:xfrm>
            <a:off x="4975225" y="5335488"/>
            <a:ext cx="1695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Cambria Math" panose="02040503050406030204" pitchFamily="18" charset="0"/>
              </a:rPr>
              <a:t>𝜟</a:t>
            </a:r>
            <a:r>
              <a:rPr lang="en-US" altLang="ko-KR" sz="1400" b="1" dirty="0">
                <a:latin typeface="Ariel"/>
              </a:rPr>
              <a:t>r</a:t>
            </a:r>
            <a:endParaRPr lang="ko-KR" altLang="en-US" sz="1400" b="1" dirty="0">
              <a:latin typeface="Arie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4F2B63-C872-E015-441D-7FE63E780E7F}"/>
              </a:ext>
            </a:extLst>
          </p:cNvPr>
          <p:cNvSpPr txBox="1"/>
          <p:nvPr/>
        </p:nvSpPr>
        <p:spPr>
          <a:xfrm>
            <a:off x="4473402" y="5018286"/>
            <a:ext cx="1695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Ariel"/>
              </a:rPr>
              <a:t>Radius</a:t>
            </a:r>
            <a:endParaRPr lang="ko-KR" altLang="en-US" sz="1400" b="1" dirty="0">
              <a:latin typeface="Ariel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CC3AF01-3F71-507D-56F1-59D7A1F34351}"/>
              </a:ext>
            </a:extLst>
          </p:cNvPr>
          <p:cNvCxnSpPr>
            <a:endCxn id="22" idx="19"/>
          </p:cNvCxnSpPr>
          <p:nvPr/>
        </p:nvCxnSpPr>
        <p:spPr>
          <a:xfrm flipH="1">
            <a:off x="7010400" y="5249333"/>
            <a:ext cx="42333" cy="4085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AF9968D-0E51-2FEF-48C0-CFEC8B4D08E2}"/>
                  </a:ext>
                </a:extLst>
              </p:cNvPr>
              <p:cNvSpPr txBox="1"/>
              <p:nvPr/>
            </p:nvSpPr>
            <p:spPr>
              <a:xfrm>
                <a:off x="4634555" y="6004335"/>
                <a:ext cx="1120602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𝒃𝒆𝒈𝒊𝒏</m:t>
                          </m:r>
                        </m:sub>
                      </m:sSub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AF9968D-0E51-2FEF-48C0-CFEC8B4D0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555" y="6004335"/>
                <a:ext cx="1120602" cy="391902"/>
              </a:xfrm>
              <a:prstGeom prst="rect">
                <a:avLst/>
              </a:prstGeom>
              <a:blipFill>
                <a:blip r:embed="rId5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EFFCF62-CA39-AC6E-53AE-D2E358401832}"/>
                  </a:ext>
                </a:extLst>
              </p:cNvPr>
              <p:cNvSpPr txBox="1"/>
              <p:nvPr/>
            </p:nvSpPr>
            <p:spPr>
              <a:xfrm>
                <a:off x="6429375" y="5989915"/>
                <a:ext cx="1120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𝒆𝒏𝒅</m:t>
                          </m:r>
                        </m:sub>
                      </m:sSub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EFFCF62-CA39-AC6E-53AE-D2E358401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5989915"/>
                <a:ext cx="1120602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C694327-3F2E-2C44-E922-E4ABF80FED5A}"/>
              </a:ext>
            </a:extLst>
          </p:cNvPr>
          <p:cNvCxnSpPr>
            <a:cxnSpLocks/>
          </p:cNvCxnSpPr>
          <p:nvPr/>
        </p:nvCxnSpPr>
        <p:spPr>
          <a:xfrm flipH="1" flipV="1">
            <a:off x="5124450" y="5824948"/>
            <a:ext cx="70406" cy="296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C932C7C-E96B-8B86-4436-188FC1560F6D}"/>
              </a:ext>
            </a:extLst>
          </p:cNvPr>
          <p:cNvCxnSpPr>
            <a:cxnSpLocks/>
          </p:cNvCxnSpPr>
          <p:nvPr/>
        </p:nvCxnSpPr>
        <p:spPr>
          <a:xfrm flipV="1">
            <a:off x="6976803" y="5742881"/>
            <a:ext cx="33597" cy="39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5076E3D-545C-1CF3-1667-F8D47EEB331A}"/>
              </a:ext>
            </a:extLst>
          </p:cNvPr>
          <p:cNvCxnSpPr/>
          <p:nvPr/>
        </p:nvCxnSpPr>
        <p:spPr>
          <a:xfrm flipV="1">
            <a:off x="2929580" y="5657850"/>
            <a:ext cx="0" cy="282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62D2143-B1A6-BC1D-AAF9-AEA40D45387A}"/>
              </a:ext>
            </a:extLst>
          </p:cNvPr>
          <p:cNvCxnSpPr/>
          <p:nvPr/>
        </p:nvCxnSpPr>
        <p:spPr>
          <a:xfrm flipV="1">
            <a:off x="9798050" y="5742881"/>
            <a:ext cx="0" cy="324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2F3A127-5702-B374-729C-19E1A1714297}"/>
                  </a:ext>
                </a:extLst>
              </p:cNvPr>
              <p:cNvSpPr txBox="1"/>
              <p:nvPr/>
            </p:nvSpPr>
            <p:spPr>
              <a:xfrm>
                <a:off x="2364237" y="5869001"/>
                <a:ext cx="1120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2F3A127-5702-B374-729C-19E1A1714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237" y="5869001"/>
                <a:ext cx="112060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201189B-BB71-F27D-027B-569C8B66643F}"/>
                  </a:ext>
                </a:extLst>
              </p:cNvPr>
              <p:cNvSpPr txBox="1"/>
              <p:nvPr/>
            </p:nvSpPr>
            <p:spPr>
              <a:xfrm>
                <a:off x="9237749" y="5992946"/>
                <a:ext cx="1120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201189B-BB71-F27D-027B-569C8B66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749" y="5992946"/>
                <a:ext cx="112060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6D1B9A5-F03A-1BDE-A78D-FF7BE1A20430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0107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8242E4-83D2-03AB-3966-38F25FD7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atinLnBrk="0"/>
            <a:r>
              <a:rPr lang="en-US" altLang="ko-KR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7687B1-5021-1FE0-0047-95D4F9E8F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/>
            <a:endParaRPr lang="en-US" altLang="ko-KR" sz="2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A07B6-AAF5-11CE-6FCC-1F943B953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23818" r="22493" b="22399"/>
          <a:stretch/>
        </p:blipFill>
        <p:spPr bwMode="auto">
          <a:xfrm>
            <a:off x="6546348" y="1056888"/>
            <a:ext cx="5776965" cy="574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D95D-57DC-778F-56A2-4402F1F4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spcAft>
                <a:spcPts val="600"/>
              </a:spcAft>
            </a:pPr>
            <a:fld id="{8118E4BE-C9C6-4BF1-B1B6-7E2F3950A53B}" type="slidenum">
              <a:rPr lang="en-US" altLang="ko-KR" smtClean="0"/>
              <a:pPr latinLnBrk="0">
                <a:spcAft>
                  <a:spcPts val="600"/>
                </a:spcAft>
              </a:pPr>
              <a:t>18</a:t>
            </a:fld>
            <a:endParaRPr lang="en-US" altLang="ko-KR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6640820-EE40-C9AD-9EA1-15910363165A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9303E07-2F89-CAAD-B245-E97EEFF24E39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3979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Simulation results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4248149"/>
            <a:ext cx="11374396" cy="1928813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latin typeface="Ariel"/>
              </a:rPr>
              <a:t>(Left) The performance of </a:t>
            </a:r>
            <a:r>
              <a:rPr lang="en-US" altLang="ko-KR" sz="2000" b="1" dirty="0">
                <a:latin typeface="Ariel"/>
              </a:rPr>
              <a:t>PHHP</a:t>
            </a:r>
            <a:r>
              <a:rPr lang="en-US" altLang="ko-KR" sz="2000" dirty="0">
                <a:latin typeface="Ariel"/>
              </a:rPr>
              <a:t> trained with L-shape hallway is better in all three test environments.</a:t>
            </a:r>
          </a:p>
          <a:p>
            <a:r>
              <a:rPr lang="en-US" altLang="ko-KR" sz="2000" dirty="0">
                <a:latin typeface="Ariel"/>
              </a:rPr>
              <a:t>(Right) </a:t>
            </a:r>
            <a:r>
              <a:rPr lang="en-US" altLang="ko-KR" sz="2000" b="1" dirty="0">
                <a:latin typeface="Ariel"/>
              </a:rPr>
              <a:t>PHHP</a:t>
            </a:r>
            <a:r>
              <a:rPr lang="en-US" altLang="ko-KR" sz="2000" dirty="0">
                <a:latin typeface="Ariel"/>
              </a:rPr>
              <a:t> achieves better performance than all other alternative approaches, even with 5% of communication noise.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B204325-C3DC-7993-00D5-2B5074C9C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01" y="1539883"/>
            <a:ext cx="4877820" cy="262151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27C6CE-FC4D-4496-117D-85F43BBE4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646" y="1536943"/>
            <a:ext cx="6291630" cy="2621512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03CCB38-7921-FC1F-2786-348B68E3E256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ED16C-BAB4-8DB9-D514-4EE76121ED1A}"/>
              </a:ext>
            </a:extLst>
          </p:cNvPr>
          <p:cNvCxnSpPr/>
          <p:nvPr/>
        </p:nvCxnSpPr>
        <p:spPr>
          <a:xfrm>
            <a:off x="5404646" y="1443789"/>
            <a:ext cx="0" cy="2564446"/>
          </a:xfrm>
          <a:prstGeom prst="line">
            <a:avLst/>
          </a:prstGeom>
          <a:ln w="38100">
            <a:solidFill>
              <a:srgbClr val="CC55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05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Motivation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1825625"/>
            <a:ext cx="11374396" cy="4351338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latin typeface="Ariel"/>
              </a:rPr>
              <a:t>Nowadays, many service robots are being developed and deployed.</a:t>
            </a:r>
          </a:p>
          <a:p>
            <a:r>
              <a:rPr lang="en-US" altLang="ko-KR" sz="2400" dirty="0">
                <a:latin typeface="Ariel"/>
              </a:rPr>
              <a:t>The need for better indoor navigation when sharing the same space with other robots has become more important.</a:t>
            </a:r>
            <a:endParaRPr lang="ko-KR" altLang="en-US" sz="2400" dirty="0">
              <a:latin typeface="Arie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  <p:pic>
        <p:nvPicPr>
          <p:cNvPr id="2050" name="Picture 2" descr="Hyundai unveils an autonomous room service robot | Move Electric">
            <a:extLst>
              <a:ext uri="{FF2B5EF4-FFF2-40B4-BE49-F238E27FC236}">
                <a16:creationId xmlns:a16="http://schemas.microsoft.com/office/drawing/2014/main" id="{C53356A1-50D9-1B8A-2013-DF1F145F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4" y="3135163"/>
            <a:ext cx="4495800" cy="29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yundai unveils mobile service robot for restaurants">
            <a:extLst>
              <a:ext uri="{FF2B5EF4-FFF2-40B4-BE49-F238E27FC236}">
                <a16:creationId xmlns:a16="http://schemas.microsoft.com/office/drawing/2014/main" id="{BECB57C0-C7AD-40D0-6198-A81956A2A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51810"/>
          <a:stretch/>
        </p:blipFill>
        <p:spPr bwMode="auto">
          <a:xfrm>
            <a:off x="6493935" y="3135163"/>
            <a:ext cx="1632409" cy="297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YOTA Human Support Robot (HSR) | NVIDIA Developer">
            <a:extLst>
              <a:ext uri="{FF2B5EF4-FFF2-40B4-BE49-F238E27FC236}">
                <a16:creationId xmlns:a16="http://schemas.microsoft.com/office/drawing/2014/main" id="{8F6640F6-BDE9-2990-F1F8-F7A1D1C89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6" r="28409"/>
          <a:stretch/>
        </p:blipFill>
        <p:spPr bwMode="auto">
          <a:xfrm>
            <a:off x="9274995" y="3135163"/>
            <a:ext cx="2067521" cy="297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EB4D3-B6CA-D17A-00F1-CF92296BA14C}"/>
              </a:ext>
            </a:extLst>
          </p:cNvPr>
          <p:cNvSpPr txBox="1"/>
          <p:nvPr/>
        </p:nvSpPr>
        <p:spPr>
          <a:xfrm>
            <a:off x="8933917" y="6118400"/>
            <a:ext cx="2096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Toyota (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 Support Robot</a:t>
            </a:r>
            <a:r>
              <a:rPr lang="en-US" altLang="ko-K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35DF5-6581-A7EB-73E9-140013A2C16B}"/>
              </a:ext>
            </a:extLst>
          </p:cNvPr>
          <p:cNvSpPr txBox="1"/>
          <p:nvPr/>
        </p:nvSpPr>
        <p:spPr>
          <a:xfrm>
            <a:off x="6470646" y="6118400"/>
            <a:ext cx="1678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Hyundai (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Serving Robot</a:t>
            </a:r>
            <a:r>
              <a:rPr lang="en-US" altLang="ko-K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69A99-DCC2-8093-35AE-FA1C56E2B397}"/>
              </a:ext>
            </a:extLst>
          </p:cNvPr>
          <p:cNvSpPr txBox="1"/>
          <p:nvPr/>
        </p:nvSpPr>
        <p:spPr>
          <a:xfrm>
            <a:off x="1581348" y="6118399"/>
            <a:ext cx="3032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Hyundai (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Room Service Robot</a:t>
            </a:r>
            <a:r>
              <a:rPr lang="en-US" altLang="ko-K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Real-world results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5099049"/>
            <a:ext cx="11374396" cy="1077913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latin typeface="Ariel"/>
              </a:rPr>
              <a:t>We also tested </a:t>
            </a:r>
            <a:r>
              <a:rPr lang="en-US" altLang="ko-KR" sz="2200" b="1" dirty="0">
                <a:latin typeface="Ariel"/>
              </a:rPr>
              <a:t>PHHP </a:t>
            </a:r>
            <a:r>
              <a:rPr lang="en-US" altLang="ko-KR" sz="2200" dirty="0">
                <a:latin typeface="Ariel"/>
              </a:rPr>
              <a:t>in various real-world environments.</a:t>
            </a:r>
          </a:p>
          <a:p>
            <a:r>
              <a:rPr lang="en-US" altLang="ko-KR" sz="2200" dirty="0">
                <a:latin typeface="Ariel"/>
              </a:rPr>
              <a:t>Notably, no collisions or turnarounds were observed during the entire set of 192 experiments.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AD98E-FF79-809E-ED04-C6DB7701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868" y="1383193"/>
            <a:ext cx="6680419" cy="381738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2C5288-A803-FF1A-F5F7-61028783287C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5640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84FCEB3-496E-AC9F-C859-148B7D4B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9656"/>
            <a:ext cx="2308226" cy="10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CF3D464-7C14-F078-07F2-0846DF638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23818" r="22493" b="22399"/>
          <a:stretch/>
        </p:blipFill>
        <p:spPr bwMode="auto">
          <a:xfrm>
            <a:off x="6358007" y="407770"/>
            <a:ext cx="5858283" cy="58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42094-4307-BE06-1EB1-37B29B429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403" y="1122363"/>
            <a:ext cx="10928521" cy="2387600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Arial Black" panose="020B0A04020102020204" pitchFamily="34" charset="0"/>
              </a:rPr>
              <a:t>Learning Perceptual Hallucination for</a:t>
            </a:r>
            <a:br>
              <a:rPr lang="en-US" altLang="ko-KR" sz="3600" dirty="0">
                <a:latin typeface="Arial Black" panose="020B0A04020102020204" pitchFamily="34" charset="0"/>
              </a:rPr>
            </a:br>
            <a:r>
              <a:rPr lang="en-US" altLang="ko-KR" sz="3600" dirty="0">
                <a:latin typeface="Arial Black" panose="020B0A04020102020204" pitchFamily="34" charset="0"/>
              </a:rPr>
              <a:t>Multi-Robot Navigation in Narrow Hallways</a:t>
            </a:r>
            <a:endParaRPr lang="ko-KR" alt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8F12F-FDF7-7290-F648-AB1A7CEFF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138" y="4226010"/>
            <a:ext cx="9935862" cy="1031789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/>
              <a:t>Jin-Soo Park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Xuesu</a:t>
            </a:r>
            <a:r>
              <a:rPr lang="en-US" altLang="ko-KR" sz="2000" dirty="0"/>
              <a:t> Xiao, Garrett Warnell, </a:t>
            </a:r>
            <a:r>
              <a:rPr lang="en-US" altLang="ko-KR" sz="2000" dirty="0" err="1"/>
              <a:t>Harel</a:t>
            </a:r>
            <a:r>
              <a:rPr lang="en-US" altLang="ko-KR" sz="2000" dirty="0"/>
              <a:t> </a:t>
            </a:r>
            <a:r>
              <a:rPr lang="en-US" altLang="ko-KR" sz="2000" dirty="0" err="1"/>
              <a:t>Yedidsion</a:t>
            </a:r>
            <a:r>
              <a:rPr lang="en-US" altLang="ko-KR" sz="2000" dirty="0"/>
              <a:t>, Peter Stone</a:t>
            </a:r>
          </a:p>
          <a:p>
            <a:pPr algn="l"/>
            <a:endParaRPr lang="ko-KR" alt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481BF-B3E7-BFE5-03F5-05463707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21</a:t>
            </a:fld>
            <a:endParaRPr lang="ko-KR" altLang="en-US" dirty="0"/>
          </a:p>
        </p:txBody>
      </p:sp>
      <p:pic>
        <p:nvPicPr>
          <p:cNvPr id="8" name="Google Shape;67;p15" descr="Learning Agents Research Group">
            <a:extLst>
              <a:ext uri="{FF2B5EF4-FFF2-40B4-BE49-F238E27FC236}">
                <a16:creationId xmlns:a16="http://schemas.microsoft.com/office/drawing/2014/main" id="{F4B4AA40-DA5A-5896-7A61-04FBBB40EE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138" y="657920"/>
            <a:ext cx="1940320" cy="8390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0A59D1-225D-BE41-8D1D-C1198CF19B30}"/>
              </a:ext>
            </a:extLst>
          </p:cNvPr>
          <p:cNvCxnSpPr>
            <a:cxnSpLocks/>
          </p:cNvCxnSpPr>
          <p:nvPr/>
        </p:nvCxnSpPr>
        <p:spPr>
          <a:xfrm>
            <a:off x="-1" y="3888509"/>
            <a:ext cx="7580871" cy="0"/>
          </a:xfrm>
          <a:prstGeom prst="line">
            <a:avLst/>
          </a:prstGeom>
          <a:ln w="76200">
            <a:solidFill>
              <a:srgbClr val="CC55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D3CF03-44D6-7B59-554B-12F9BD986E5D}"/>
              </a:ext>
            </a:extLst>
          </p:cNvPr>
          <p:cNvSpPr/>
          <p:nvPr/>
        </p:nvSpPr>
        <p:spPr>
          <a:xfrm>
            <a:off x="-1" y="2409568"/>
            <a:ext cx="376881" cy="1019431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BD243ECF-45C3-A59E-650D-5434B6C51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09" y="4567248"/>
            <a:ext cx="1986981" cy="1986981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A4FD3-FCC9-0C98-9E55-569DE8FF0C7F}"/>
              </a:ext>
            </a:extLst>
          </p:cNvPr>
          <p:cNvSpPr txBox="1"/>
          <p:nvPr/>
        </p:nvSpPr>
        <p:spPr>
          <a:xfrm>
            <a:off x="4550978" y="6488668"/>
            <a:ext cx="309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Scan to view paper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02491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Motivation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1825625"/>
            <a:ext cx="11374396" cy="4351338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latin typeface="Ariel"/>
              </a:rPr>
              <a:t>Nowadays, many service robots are being developed and deployed.</a:t>
            </a:r>
          </a:p>
          <a:p>
            <a:r>
              <a:rPr lang="en-US" altLang="ko-KR" sz="2400" dirty="0">
                <a:latin typeface="Ariel"/>
              </a:rPr>
              <a:t>The need for better indoor navigation when sharing the same space with other robots has become more important.</a:t>
            </a:r>
          </a:p>
          <a:p>
            <a:r>
              <a:rPr lang="en-US" altLang="ko-KR" sz="2400" dirty="0">
                <a:latin typeface="Ariel"/>
              </a:rPr>
              <a:t>Most building structures can be categorized into: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1800" dirty="0">
                <a:latin typeface="Ariel"/>
              </a:rPr>
              <a:t> </a:t>
            </a:r>
            <a:r>
              <a:rPr lang="en-US" altLang="ko-KR" sz="1800" dirty="0">
                <a:solidFill>
                  <a:srgbClr val="FF0000"/>
                </a:solidFill>
                <a:latin typeface="Ariel"/>
              </a:rPr>
              <a:t>narrow hallways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1800" dirty="0">
                <a:latin typeface="Ariel"/>
              </a:rPr>
              <a:t> </a:t>
            </a:r>
            <a:r>
              <a:rPr lang="en-US" altLang="ko-KR" sz="1800" dirty="0">
                <a:solidFill>
                  <a:srgbClr val="00B050"/>
                </a:solidFill>
                <a:latin typeface="Ariel"/>
              </a:rPr>
              <a:t>open spaces</a:t>
            </a:r>
            <a:r>
              <a:rPr lang="en-US" altLang="ko-KR" sz="1800" dirty="0">
                <a:latin typeface="Ariel"/>
              </a:rPr>
              <a:t> (atrium)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7CF651-7022-38A1-E3BB-E29B0420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930" y="3166109"/>
            <a:ext cx="4739670" cy="310054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3CC1B1B9-844C-2126-9416-19C6BB868553}"/>
              </a:ext>
            </a:extLst>
          </p:cNvPr>
          <p:cNvSpPr/>
          <p:nvPr/>
        </p:nvSpPr>
        <p:spPr>
          <a:xfrm>
            <a:off x="8261350" y="4551282"/>
            <a:ext cx="1123950" cy="330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3D37C4-2FD7-5341-A717-18CE6A7B38A2}"/>
              </a:ext>
            </a:extLst>
          </p:cNvPr>
          <p:cNvSpPr/>
          <p:nvPr/>
        </p:nvSpPr>
        <p:spPr>
          <a:xfrm>
            <a:off x="9442450" y="3429000"/>
            <a:ext cx="863599" cy="123825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CE645E-03C2-F1DE-F5A5-3B962D013D1E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6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Motivation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1825625"/>
            <a:ext cx="11374396" cy="4351338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latin typeface="Ariel"/>
              </a:rPr>
              <a:t>Nowadays, many service robots are being developed and deployed.</a:t>
            </a:r>
          </a:p>
          <a:p>
            <a:r>
              <a:rPr lang="en-US" altLang="ko-KR" sz="2400" dirty="0">
                <a:latin typeface="Ariel"/>
              </a:rPr>
              <a:t>The need for better indoor navigation when sharing the same space with other robots has become more important.</a:t>
            </a:r>
          </a:p>
          <a:p>
            <a:r>
              <a:rPr lang="en-US" altLang="ko-KR" sz="2400" dirty="0">
                <a:latin typeface="Ariel"/>
              </a:rPr>
              <a:t>Most building structures can be categorized into: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1800" dirty="0">
                <a:latin typeface="Ariel"/>
              </a:rPr>
              <a:t> </a:t>
            </a:r>
            <a:r>
              <a:rPr lang="en-US" altLang="ko-KR" sz="1800" dirty="0">
                <a:solidFill>
                  <a:srgbClr val="FF0000"/>
                </a:solidFill>
                <a:latin typeface="Ariel"/>
              </a:rPr>
              <a:t>narrow hallways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sz="1800" dirty="0">
                <a:latin typeface="Ariel"/>
              </a:rPr>
              <a:t> </a:t>
            </a:r>
            <a:r>
              <a:rPr lang="en-US" altLang="ko-KR" sz="1800" dirty="0">
                <a:solidFill>
                  <a:srgbClr val="00B050"/>
                </a:solidFill>
                <a:latin typeface="Ariel"/>
              </a:rPr>
              <a:t>open spaces</a:t>
            </a:r>
            <a:r>
              <a:rPr lang="en-US" altLang="ko-KR" sz="1800" dirty="0">
                <a:latin typeface="Ariel"/>
              </a:rPr>
              <a:t> (atrium)</a:t>
            </a:r>
          </a:p>
          <a:p>
            <a:endParaRPr lang="en-US" altLang="ko-KR" sz="2200" dirty="0">
              <a:latin typeface="Ariel"/>
            </a:endParaRPr>
          </a:p>
          <a:p>
            <a:r>
              <a:rPr lang="en-US" altLang="ko-KR" sz="2200" dirty="0">
                <a:latin typeface="Ariel"/>
              </a:rPr>
              <a:t>This presentation will focus on the </a:t>
            </a:r>
            <a:r>
              <a:rPr lang="en-US" altLang="ko-KR" sz="2200" dirty="0">
                <a:solidFill>
                  <a:srgbClr val="FF0000"/>
                </a:solidFill>
                <a:latin typeface="Ariel"/>
              </a:rPr>
              <a:t>hallway passing problem </a:t>
            </a:r>
            <a:r>
              <a:rPr lang="en-US" altLang="ko-KR" sz="2200" dirty="0">
                <a:latin typeface="Ariel"/>
              </a:rPr>
              <a:t>and present a novel solution using </a:t>
            </a:r>
            <a:r>
              <a:rPr lang="en-US" altLang="ko-KR" sz="2200" b="1" dirty="0">
                <a:solidFill>
                  <a:srgbClr val="7030A0"/>
                </a:solidFill>
                <a:latin typeface="Ariel"/>
              </a:rPr>
              <a:t>perceptual hallucination</a:t>
            </a:r>
            <a:r>
              <a:rPr lang="en-US" altLang="ko-KR" sz="2200" dirty="0">
                <a:latin typeface="Ariel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B5D1E3-487A-7114-EE15-9DC5D3F50BAF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4774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2829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Related works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76DF-BC06-D849-AE43-CC431D9A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0" y="1825625"/>
            <a:ext cx="113743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dirty="0">
                <a:latin typeface="Ariel"/>
              </a:rPr>
              <a:t>There are several prior works to solve decentralized multi-robot navigation problems in a confined space.</a:t>
            </a:r>
          </a:p>
          <a:p>
            <a:r>
              <a:rPr lang="en-US" altLang="ko-KR" sz="2200" dirty="0">
                <a:latin typeface="Ariel"/>
              </a:rPr>
              <a:t>Velocity obstacle-based approaches</a:t>
            </a:r>
          </a:p>
          <a:p>
            <a:pPr lvl="1"/>
            <a:r>
              <a:rPr lang="en-US" altLang="ko-KR" sz="1800" dirty="0">
                <a:latin typeface="Ariel"/>
              </a:rPr>
              <a:t>Reciprocal n-body collision avoidance (ORCA)</a:t>
            </a:r>
          </a:p>
          <a:p>
            <a:pPr lvl="1"/>
            <a:r>
              <a:rPr lang="en-US" altLang="ko-KR" sz="1800" dirty="0">
                <a:latin typeface="Ariel"/>
              </a:rPr>
              <a:t>Optimal reciprocal collision avoidance for multiple non-holonomic robot (NH-ORCA)</a:t>
            </a:r>
          </a:p>
          <a:p>
            <a:r>
              <a:rPr lang="en-US" altLang="ko-KR" sz="2200" dirty="0">
                <a:latin typeface="Ariel"/>
              </a:rPr>
              <a:t>End-to-end Reinforcement Learning-based approaches</a:t>
            </a:r>
          </a:p>
          <a:p>
            <a:pPr lvl="1"/>
            <a:r>
              <a:rPr lang="en-US" altLang="ko-KR" sz="1800" dirty="0">
                <a:latin typeface="Ariel"/>
              </a:rPr>
              <a:t>Distributed multi-robot collision avoidance via deep reinforcement learning for navigation in complex scenario</a:t>
            </a:r>
          </a:p>
          <a:p>
            <a:pPr lvl="1"/>
            <a:r>
              <a:rPr lang="en-US" altLang="ko-KR" sz="1800" dirty="0" err="1">
                <a:latin typeface="Ariel"/>
              </a:rPr>
              <a:t>Deepmnavigate</a:t>
            </a:r>
            <a:r>
              <a:rPr lang="en-US" altLang="ko-KR" sz="1800" dirty="0">
                <a:latin typeface="Ariel"/>
              </a:rPr>
              <a:t>: Deep reinforced multi-robot navigation unifying local &amp; global collision avoidance</a:t>
            </a:r>
          </a:p>
          <a:p>
            <a:pPr marL="0" indent="0">
              <a:buNone/>
            </a:pPr>
            <a:endParaRPr lang="en-US" altLang="ko-KR" sz="2200" dirty="0">
              <a:latin typeface="Ariel"/>
            </a:endParaRPr>
          </a:p>
          <a:p>
            <a:pPr marL="0" indent="0">
              <a:buNone/>
            </a:pPr>
            <a:r>
              <a:rPr lang="en-US" altLang="ko-KR" sz="2200" dirty="0">
                <a:effectLst/>
                <a:latin typeface="Ariel"/>
                <a:cs typeface="Times New Roman" panose="02020603050405020304" pitchFamily="18" charset="0"/>
              </a:rPr>
              <a:t>Note that velocity obstacles require </a:t>
            </a:r>
            <a:r>
              <a:rPr lang="en-US" altLang="ko-KR" sz="2200" b="1" dirty="0">
                <a:effectLst/>
                <a:latin typeface="Ariel"/>
                <a:cs typeface="Times New Roman" panose="02020603050405020304" pitchFamily="18" charset="0"/>
              </a:rPr>
              <a:t>perfect sensing </a:t>
            </a:r>
            <a:r>
              <a:rPr lang="en-US" altLang="ko-KR" sz="2200" dirty="0">
                <a:effectLst/>
                <a:latin typeface="Ariel"/>
                <a:cs typeface="Times New Roman" panose="02020603050405020304" pitchFamily="18" charset="0"/>
              </a:rPr>
              <a:t>or </a:t>
            </a:r>
            <a:r>
              <a:rPr lang="en-US" altLang="ko-KR" sz="2200" b="1" dirty="0">
                <a:effectLst/>
                <a:latin typeface="Ariel"/>
                <a:cs typeface="Times New Roman" panose="02020603050405020304" pitchFamily="18" charset="0"/>
              </a:rPr>
              <a:t>intensive communication</a:t>
            </a:r>
            <a:r>
              <a:rPr lang="en-US" altLang="ko-KR" sz="2200" dirty="0">
                <a:effectLst/>
                <a:latin typeface="Ariel"/>
                <a:cs typeface="Times New Roman" panose="02020603050405020304" pitchFamily="18" charset="0"/>
              </a:rPr>
              <a:t>, while RL-based approaches often result in unexplainable behavior, which may result in </a:t>
            </a:r>
            <a:r>
              <a:rPr lang="en-US" altLang="ko-KR" sz="2200" b="1" dirty="0">
                <a:effectLst/>
                <a:latin typeface="Ariel"/>
                <a:cs typeface="Times New Roman" panose="02020603050405020304" pitchFamily="18" charset="0"/>
              </a:rPr>
              <a:t>dangerous behavior</a:t>
            </a:r>
            <a:r>
              <a:rPr lang="en-US" altLang="ko-KR" sz="2200" dirty="0">
                <a:effectLst/>
                <a:latin typeface="Ariel"/>
                <a:cs typeface="Times New Roman" panose="02020603050405020304" pitchFamily="18" charset="0"/>
              </a:rPr>
              <a:t>.</a:t>
            </a:r>
            <a:endParaRPr lang="en-US" altLang="ko-KR" sz="2200" dirty="0">
              <a:latin typeface="Arie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B5D1E3-487A-7114-EE15-9DC5D3F50BAF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173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8242E4-83D2-03AB-3966-38F25FD7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atinLnBrk="0"/>
            <a:r>
              <a:rPr lang="en-US" altLang="ko-KR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Approach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7687B1-5021-1FE0-0047-95D4F9E8F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/>
            <a:endParaRPr lang="en-US" altLang="ko-KR" sz="2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A07B6-AAF5-11CE-6FCC-1F943B953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23818" r="22493" b="22399"/>
          <a:stretch/>
        </p:blipFill>
        <p:spPr bwMode="auto">
          <a:xfrm>
            <a:off x="6546348" y="1056888"/>
            <a:ext cx="5776965" cy="574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D95D-57DC-778F-56A2-4402F1F4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spcAft>
                <a:spcPts val="600"/>
              </a:spcAft>
            </a:pPr>
            <a:fld id="{8118E4BE-C9C6-4BF1-B1B6-7E2F3950A53B}" type="slidenum">
              <a:rPr lang="en-US" altLang="ko-KR" smtClean="0"/>
              <a:pPr latinLnBrk="0">
                <a:spcAft>
                  <a:spcPts val="600"/>
                </a:spcAft>
              </a:pPr>
              <a:t>6</a:t>
            </a:fld>
            <a:endParaRPr lang="en-US" altLang="ko-KR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6640820-EE40-C9AD-9EA1-15910363165A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EF3C563-F5A7-DF97-6CE7-CCB619F8CA31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909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C95BA6EB-0C24-933D-F53E-98A4E1830196}"/>
              </a:ext>
            </a:extLst>
          </p:cNvPr>
          <p:cNvSpPr/>
          <p:nvPr/>
        </p:nvSpPr>
        <p:spPr>
          <a:xfrm>
            <a:off x="2322342" y="1574891"/>
            <a:ext cx="2483708" cy="2483708"/>
          </a:xfrm>
          <a:prstGeom prst="pie">
            <a:avLst>
              <a:gd name="adj1" fmla="val 11067337"/>
              <a:gd name="adj2" fmla="val 10522580"/>
            </a:avLst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Structure and Function of the Eye | Veterian Key">
            <a:extLst>
              <a:ext uri="{FF2B5EF4-FFF2-40B4-BE49-F238E27FC236}">
                <a16:creationId xmlns:a16="http://schemas.microsoft.com/office/drawing/2014/main" id="{D9393875-50DF-90B6-9FAB-344C46F86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5765" y="1192736"/>
            <a:ext cx="31623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E6D487-337B-AE97-362B-A9CE53C0A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93" y="1978629"/>
            <a:ext cx="885659" cy="4649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Inspiration (Horse race)</a:t>
            </a:r>
            <a:endParaRPr lang="ko-KR" altLang="en-US" sz="3600" dirty="0">
              <a:latin typeface="Arial (Headings)"/>
            </a:endParaRPr>
          </a:p>
        </p:txBody>
      </p:sp>
      <p:pic>
        <p:nvPicPr>
          <p:cNvPr id="7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0482CF-E0A3-F892-5DA0-5688C8982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89" y="2563828"/>
            <a:ext cx="885659" cy="4649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8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3603AF-3C7E-CF0F-399C-32AB7805D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3" y="3196514"/>
            <a:ext cx="885659" cy="464971"/>
          </a:xfrm>
          <a:prstGeom prst="rect">
            <a:avLst/>
          </a:prstGeom>
        </p:spPr>
      </p:pic>
      <p:pic>
        <p:nvPicPr>
          <p:cNvPr id="11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DBDF4-BE6E-6086-902F-6961CDF5C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84" y="2816745"/>
            <a:ext cx="885659" cy="464971"/>
          </a:xfrm>
          <a:prstGeom prst="rect">
            <a:avLst/>
          </a:prstGeom>
        </p:spPr>
      </p:pic>
      <p:pic>
        <p:nvPicPr>
          <p:cNvPr id="12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21A97E-A55A-5261-CD35-AAA54319C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59" y="2098857"/>
            <a:ext cx="885659" cy="464971"/>
          </a:xfrm>
          <a:prstGeom prst="rect">
            <a:avLst/>
          </a:prstGeom>
        </p:spPr>
      </p:pic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20C09734-2D3B-7FAF-27C1-8A4E5BF19079}"/>
              </a:ext>
            </a:extLst>
          </p:cNvPr>
          <p:cNvSpPr txBox="1">
            <a:spLocks/>
          </p:cNvSpPr>
          <p:nvPr/>
        </p:nvSpPr>
        <p:spPr>
          <a:xfrm>
            <a:off x="838200" y="4525701"/>
            <a:ext cx="10515600" cy="165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Horses can see 350 – 357 degrees and have a great fear of being chased.</a:t>
            </a:r>
          </a:p>
          <a:p>
            <a:endParaRPr lang="ko-KR" altLang="en-US" sz="2000" dirty="0">
              <a:latin typeface="Ariel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F42CF79-4E8C-3200-AD01-FB460B21E46C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37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C95BA6EB-0C24-933D-F53E-98A4E1830196}"/>
              </a:ext>
            </a:extLst>
          </p:cNvPr>
          <p:cNvSpPr/>
          <p:nvPr/>
        </p:nvSpPr>
        <p:spPr>
          <a:xfrm>
            <a:off x="2324066" y="1574891"/>
            <a:ext cx="2483708" cy="2483708"/>
          </a:xfrm>
          <a:prstGeom prst="pie">
            <a:avLst>
              <a:gd name="adj1" fmla="val 11067337"/>
              <a:gd name="adj2" fmla="val 10522580"/>
            </a:avLst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3F1A7-F882-C5D0-8667-9150E1B04C7E}"/>
              </a:ext>
            </a:extLst>
          </p:cNvPr>
          <p:cNvGrpSpPr/>
          <p:nvPr/>
        </p:nvGrpSpPr>
        <p:grpSpPr>
          <a:xfrm>
            <a:off x="2323075" y="1574891"/>
            <a:ext cx="2483708" cy="2483708"/>
            <a:chOff x="4582350" y="2491926"/>
            <a:chExt cx="2483708" cy="2483708"/>
          </a:xfrm>
        </p:grpSpPr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E4217964-D7D4-B636-27BD-237FA84CC20D}"/>
                </a:ext>
              </a:extLst>
            </p:cNvPr>
            <p:cNvSpPr/>
            <p:nvPr/>
          </p:nvSpPr>
          <p:spPr>
            <a:xfrm>
              <a:off x="4582350" y="2491926"/>
              <a:ext cx="2483708" cy="2483708"/>
            </a:xfrm>
            <a:prstGeom prst="pie">
              <a:avLst>
                <a:gd name="adj1" fmla="val 11067337"/>
                <a:gd name="adj2" fmla="val 10522580"/>
              </a:avLst>
            </a:prstGeom>
            <a:solidFill>
              <a:schemeClr val="accent6">
                <a:lumMod val="40000"/>
                <a:lumOff val="6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BA4535-15C4-2184-F2C4-854436339F82}"/>
                </a:ext>
              </a:extLst>
            </p:cNvPr>
            <p:cNvGrpSpPr/>
            <p:nvPr/>
          </p:nvGrpSpPr>
          <p:grpSpPr>
            <a:xfrm>
              <a:off x="5301477" y="3206111"/>
              <a:ext cx="1066468" cy="740347"/>
              <a:chOff x="6678244" y="3708934"/>
              <a:chExt cx="1066468" cy="740347"/>
            </a:xfrm>
          </p:grpSpPr>
          <p:pic>
            <p:nvPicPr>
              <p:cNvPr id="1028" name="Picture 4" descr="마크 느낌표 일러스트 Vectors, Clipart &amp; Illustrations for Free Download - illustAC">
                <a:extLst>
                  <a:ext uri="{FF2B5EF4-FFF2-40B4-BE49-F238E27FC236}">
                    <a16:creationId xmlns:a16="http://schemas.microsoft.com/office/drawing/2014/main" id="{85086DD3-BA2D-611F-EF3B-EE2041FDEE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353" b="90000" l="10000" r="90000">
                            <a14:foregroundMark x1="61176" y1="7353" x2="61176" y2="7353"/>
                            <a14:foregroundMark x1="46176" y1="79412" x2="46176" y2="794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850" y="3708934"/>
                <a:ext cx="507862" cy="507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Content Placeholder 6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FD62CC0-B12B-395C-E8F7-183EDFDC3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8244" y="3984310"/>
                <a:ext cx="885659" cy="464971"/>
              </a:xfrm>
              <a:prstGeom prst="rect">
                <a:avLst/>
              </a:prstGeom>
            </p:spPr>
          </p:pic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Inspiration (Horse race)</a:t>
            </a:r>
            <a:endParaRPr lang="ko-KR" altLang="en-US" sz="3600" dirty="0">
              <a:latin typeface="Arial (Headings)"/>
            </a:endParaRPr>
          </a:p>
        </p:txBody>
      </p:sp>
      <p:pic>
        <p:nvPicPr>
          <p:cNvPr id="7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0482CF-E0A3-F892-5DA0-5688C8982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89" y="2563828"/>
            <a:ext cx="885659" cy="4649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8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3603AF-3C7E-CF0F-399C-32AB7805D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3" y="3196514"/>
            <a:ext cx="885659" cy="464971"/>
          </a:xfrm>
          <a:prstGeom prst="rect">
            <a:avLst/>
          </a:prstGeom>
        </p:spPr>
      </p:pic>
      <p:pic>
        <p:nvPicPr>
          <p:cNvPr id="10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E6D487-337B-AE97-362B-A9CE53C0A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93" y="1978629"/>
            <a:ext cx="885659" cy="464971"/>
          </a:xfrm>
          <a:prstGeom prst="rect">
            <a:avLst/>
          </a:prstGeom>
        </p:spPr>
      </p:pic>
      <p:pic>
        <p:nvPicPr>
          <p:cNvPr id="11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DBDF4-BE6E-6086-902F-6961CDF5C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84" y="2816745"/>
            <a:ext cx="885659" cy="464971"/>
          </a:xfrm>
          <a:prstGeom prst="rect">
            <a:avLst/>
          </a:prstGeom>
        </p:spPr>
      </p:pic>
      <p:pic>
        <p:nvPicPr>
          <p:cNvPr id="12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21A97E-A55A-5261-CD35-AAA54319C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59" y="2098857"/>
            <a:ext cx="885659" cy="464971"/>
          </a:xfrm>
          <a:prstGeom prst="rect">
            <a:avLst/>
          </a:prstGeom>
        </p:spPr>
      </p:pic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7FDE38F4-EEDE-42BF-FA5B-4DC54900D593}"/>
              </a:ext>
            </a:extLst>
          </p:cNvPr>
          <p:cNvSpPr txBox="1">
            <a:spLocks/>
          </p:cNvSpPr>
          <p:nvPr/>
        </p:nvSpPr>
        <p:spPr>
          <a:xfrm>
            <a:off x="838200" y="4525701"/>
            <a:ext cx="10515600" cy="165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Horses can see 350 – 357 degrees and have a great fear of being chased.</a:t>
            </a:r>
          </a:p>
          <a:p>
            <a:r>
              <a:rPr lang="en-US" altLang="ko-KR" sz="2000" b="0" i="0" dirty="0">
                <a:solidFill>
                  <a:srgbClr val="374151"/>
                </a:solidFill>
                <a:effectLst/>
                <a:latin typeface="Ariel"/>
              </a:rPr>
              <a:t>If we hold a horse race, a dangerous situation can occur if a horse becomes frightened by the other horses chasing from behind.</a:t>
            </a:r>
            <a:endParaRPr lang="en-US" altLang="ko-KR" sz="2000" dirty="0">
              <a:solidFill>
                <a:srgbClr val="374151"/>
              </a:solidFill>
              <a:latin typeface="Ariel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F6B81C1-0D02-C07D-D24B-C926D15DA54A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455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06705 0.025 C 0.08099 0.03056 0.10195 0.0338 0.12395 0.0338 C 0.14895 0.0338 0.16901 0.03056 0.18294 0.025 L 0.25 0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9167E-6 1.85185E-6 L 0.04166 -0.07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38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75E-6 -2.22222E-6 L 0.06679 -0.0294 C 0.08073 -0.03588 0.0983 -0.0368 0.10742 -0.03819 C 0.1164 -0.03935 0.10677 -0.04398 0.12083 -0.0375 C 0.14297 -0.02801 0.1164 -0.04653 0.13893 -0.0368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8.33333E-7 -4.81481E-6 L 0.07266 -0.02523 " pathEditMode="relative" rAng="0" ptsTypes="AA">
                                      <p:cBhvr>
                                        <p:cTn id="18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127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04675 0.003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3F1A7-F882-C5D0-8667-9150E1B04C7E}"/>
              </a:ext>
            </a:extLst>
          </p:cNvPr>
          <p:cNvGrpSpPr/>
          <p:nvPr/>
        </p:nvGrpSpPr>
        <p:grpSpPr>
          <a:xfrm>
            <a:off x="2323075" y="1574891"/>
            <a:ext cx="2483708" cy="2483708"/>
            <a:chOff x="4582350" y="2491926"/>
            <a:chExt cx="2483708" cy="2483708"/>
          </a:xfrm>
        </p:grpSpPr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E4217964-D7D4-B636-27BD-237FA84CC20D}"/>
                </a:ext>
              </a:extLst>
            </p:cNvPr>
            <p:cNvSpPr/>
            <p:nvPr/>
          </p:nvSpPr>
          <p:spPr>
            <a:xfrm>
              <a:off x="4582350" y="2491926"/>
              <a:ext cx="2483708" cy="2483708"/>
            </a:xfrm>
            <a:prstGeom prst="pie">
              <a:avLst>
                <a:gd name="adj1" fmla="val 11067337"/>
                <a:gd name="adj2" fmla="val 10522580"/>
              </a:avLst>
            </a:prstGeom>
            <a:solidFill>
              <a:schemeClr val="accent6">
                <a:lumMod val="40000"/>
                <a:lumOff val="6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" name="Content Placeholder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FD62CC0-B12B-395C-E8F7-183EDFDC3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477" y="3481487"/>
              <a:ext cx="885659" cy="46497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5122E0-618A-AEF6-F5E0-D48266915599}"/>
              </a:ext>
            </a:extLst>
          </p:cNvPr>
          <p:cNvGrpSpPr/>
          <p:nvPr/>
        </p:nvGrpSpPr>
        <p:grpSpPr>
          <a:xfrm>
            <a:off x="2323075" y="1574891"/>
            <a:ext cx="2483708" cy="2483708"/>
            <a:chOff x="4582350" y="2491926"/>
            <a:chExt cx="2483708" cy="2483708"/>
          </a:xfrm>
        </p:grpSpPr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61C0BABB-66AC-FE4B-6508-E09FF6B94C58}"/>
                </a:ext>
              </a:extLst>
            </p:cNvPr>
            <p:cNvSpPr/>
            <p:nvPr/>
          </p:nvSpPr>
          <p:spPr>
            <a:xfrm>
              <a:off x="4582350" y="2491926"/>
              <a:ext cx="2483708" cy="2483708"/>
            </a:xfrm>
            <a:prstGeom prst="pie">
              <a:avLst>
                <a:gd name="adj1" fmla="val 18227278"/>
                <a:gd name="adj2" fmla="val 3366118"/>
              </a:avLst>
            </a:prstGeom>
            <a:solidFill>
              <a:schemeClr val="accent6">
                <a:lumMod val="40000"/>
                <a:lumOff val="6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9" name="Content Placeholder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DABE9B5D-C5EF-C1D1-5454-FF1487BF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477" y="3481487"/>
              <a:ext cx="885659" cy="46497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3E09AF8-2ABB-D5DB-B8FA-DEE10D8BB546}"/>
              </a:ext>
            </a:extLst>
          </p:cNvPr>
          <p:cNvSpPr/>
          <p:nvPr/>
        </p:nvSpPr>
        <p:spPr>
          <a:xfrm>
            <a:off x="-18536" y="790832"/>
            <a:ext cx="376881" cy="469559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61E4-8B5E-B946-76FB-9F911ED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0" y="365125"/>
            <a:ext cx="10976920" cy="1325563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(Headings)"/>
              </a:rPr>
              <a:t>Inspiration (Horse race)</a:t>
            </a:r>
            <a:endParaRPr lang="ko-KR" altLang="en-US" sz="3600" dirty="0">
              <a:latin typeface="Arial (Headings)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B260-58FC-92A9-0AFE-99DCFF98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BE-C9C6-4BF1-B1B6-7E2F3950A53B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1F9330-7B58-291E-3224-135B9DA1AAAE}"/>
              </a:ext>
            </a:extLst>
          </p:cNvPr>
          <p:cNvSpPr txBox="1">
            <a:spLocks/>
          </p:cNvSpPr>
          <p:nvPr/>
        </p:nvSpPr>
        <p:spPr>
          <a:xfrm>
            <a:off x="37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</a:t>
            </a:r>
            <a:endParaRPr lang="ko-KR" altLang="en-US" dirty="0"/>
          </a:p>
        </p:txBody>
      </p:sp>
      <p:pic>
        <p:nvPicPr>
          <p:cNvPr id="8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3603AF-3C7E-CF0F-399C-32AB7805D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3" y="3196514"/>
            <a:ext cx="885659" cy="464971"/>
          </a:xfrm>
          <a:prstGeom prst="rect">
            <a:avLst/>
          </a:prstGeom>
        </p:spPr>
      </p:pic>
      <p:pic>
        <p:nvPicPr>
          <p:cNvPr id="10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E6D487-337B-AE97-362B-A9CE53C0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93" y="1978629"/>
            <a:ext cx="885659" cy="464971"/>
          </a:xfrm>
          <a:prstGeom prst="rect">
            <a:avLst/>
          </a:prstGeom>
        </p:spPr>
      </p:pic>
      <p:pic>
        <p:nvPicPr>
          <p:cNvPr id="11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DBDF4-BE6E-6086-902F-6961CDF5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84" y="2816745"/>
            <a:ext cx="885659" cy="464971"/>
          </a:xfrm>
          <a:prstGeom prst="rect">
            <a:avLst/>
          </a:prstGeom>
        </p:spPr>
      </p:pic>
      <p:pic>
        <p:nvPicPr>
          <p:cNvPr id="12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21A97E-A55A-5261-CD35-AAA54319C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59" y="2098857"/>
            <a:ext cx="885659" cy="464971"/>
          </a:xfrm>
          <a:prstGeom prst="rect">
            <a:avLst/>
          </a:prstGeom>
        </p:spPr>
      </p:pic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7FDE38F4-EEDE-42BF-FA5B-4DC54900D593}"/>
              </a:ext>
            </a:extLst>
          </p:cNvPr>
          <p:cNvSpPr txBox="1">
            <a:spLocks/>
          </p:cNvSpPr>
          <p:nvPr/>
        </p:nvSpPr>
        <p:spPr>
          <a:xfrm>
            <a:off x="838200" y="4525700"/>
            <a:ext cx="10515600" cy="1830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Horses can see 350 – 357 degrees and have a great fear of being chased.</a:t>
            </a:r>
          </a:p>
          <a:p>
            <a:r>
              <a:rPr lang="en-US" altLang="ko-KR" sz="2000" b="0" i="0" dirty="0">
                <a:solidFill>
                  <a:srgbClr val="374151"/>
                </a:solidFill>
                <a:effectLst/>
                <a:latin typeface="Ariel"/>
              </a:rPr>
              <a:t>If we hold a horse race, a dangerous situation can occur if a horse becomes frightened by the other horses chasing from behind.</a:t>
            </a:r>
          </a:p>
          <a:p>
            <a:r>
              <a:rPr lang="en-US" altLang="ko-KR" sz="2000" dirty="0">
                <a:solidFill>
                  <a:srgbClr val="374151"/>
                </a:solidFill>
                <a:latin typeface="Ariel"/>
              </a:rPr>
              <a:t>Hence, blinkers are used in horse racing to prevent horses from being spooked by sudden movements from behind to increase the safety.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8A3F7E8-758B-B9C0-909F-DDFF25264D68}"/>
              </a:ext>
            </a:extLst>
          </p:cNvPr>
          <p:cNvSpPr txBox="1">
            <a:spLocks/>
          </p:cNvSpPr>
          <p:nvPr/>
        </p:nvSpPr>
        <p:spPr>
          <a:xfrm>
            <a:off x="376879" y="6356350"/>
            <a:ext cx="3305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/>
              <a:t>Jinsoo Park, The University of Texas at Austin</a:t>
            </a:r>
            <a:endParaRPr lang="ko-KR" altLang="en-US" dirty="0"/>
          </a:p>
        </p:txBody>
      </p:sp>
      <p:pic>
        <p:nvPicPr>
          <p:cNvPr id="7" name="Picture 2" descr="눈가면의 중요성 : 네이버 블로그">
            <a:extLst>
              <a:ext uri="{FF2B5EF4-FFF2-40B4-BE49-F238E27FC236}">
                <a16:creationId xmlns:a16="http://schemas.microsoft.com/office/drawing/2014/main" id="{E6E210FC-C3BE-F0E2-24EC-4DA5BD012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29" y="823954"/>
            <a:ext cx="2677774" cy="34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06705 0.025 C 0.08099 0.03056 0.10195 0.0338 0.12395 0.0338 C 0.14895 0.0338 0.16901 0.03056 0.18294 0.025 L 0.25 0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06679 -0.0294 C 0.08073 -0.03588 0.0983 -0.0368 0.10742 -0.03819 C 0.1164 -0.03935 0.10677 -0.04398 0.12083 -0.0375 C 0.14297 -0.02801 0.1164 -0.04653 0.13893 -0.0368 " pathEditMode="relative" rAng="0" ptsTypes="AAAAA">
                                      <p:cBhvr>
                                        <p:cTn id="17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0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266 -0.02523 " pathEditMode="relative" rAng="0" ptsTypes="AA">
                                      <p:cBhvr>
                                        <p:cTn id="19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127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04675 0.003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832 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10450</TotalTime>
  <Words>2081</Words>
  <Application>Microsoft Office PowerPoint</Application>
  <PresentationFormat>Widescreen</PresentationFormat>
  <Paragraphs>278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 (Headings)</vt:lpstr>
      <vt:lpstr>Ariel</vt:lpstr>
      <vt:lpstr>noto</vt:lpstr>
      <vt:lpstr>Söhne</vt:lpstr>
      <vt:lpstr>맑은 고딕</vt:lpstr>
      <vt:lpstr>Arial</vt:lpstr>
      <vt:lpstr>Arial Black</vt:lpstr>
      <vt:lpstr>Calibri</vt:lpstr>
      <vt:lpstr>Cambria Math</vt:lpstr>
      <vt:lpstr>Office Theme</vt:lpstr>
      <vt:lpstr>Learning Perceptual Hallucination for Multi-Robot Navigation in Narrow Hallways</vt:lpstr>
      <vt:lpstr>Motivation</vt:lpstr>
      <vt:lpstr>Motivation</vt:lpstr>
      <vt:lpstr>Motivation</vt:lpstr>
      <vt:lpstr>Related works</vt:lpstr>
      <vt:lpstr>Approach</vt:lpstr>
      <vt:lpstr>Inspiration (Horse race)</vt:lpstr>
      <vt:lpstr>Inspiration (Horse race)</vt:lpstr>
      <vt:lpstr>Inspiration (Horse race)</vt:lpstr>
      <vt:lpstr>Inspiration (Horse race)</vt:lpstr>
      <vt:lpstr>Inspiration (Horse race)</vt:lpstr>
      <vt:lpstr>Description</vt:lpstr>
      <vt:lpstr>Perceptual Hallucination for Hallway Passing (PHHP)</vt:lpstr>
      <vt:lpstr>Perceptual Hallucination for Hallway Passing (PHHP)</vt:lpstr>
      <vt:lpstr>Perceptual Hallucination for Hallway Passing (PHHP)</vt:lpstr>
      <vt:lpstr>Perceptual Hallucination for Hallway Passing (PHHP)</vt:lpstr>
      <vt:lpstr>Perceptual Hallucination for Hallway Passing (PHHP)</vt:lpstr>
      <vt:lpstr>Results</vt:lpstr>
      <vt:lpstr>Simulation results</vt:lpstr>
      <vt:lpstr>Real-world results</vt:lpstr>
      <vt:lpstr>Learning Perceptual Hallucination for Multi-Robot Navigation in Narrow Hallways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Perceptual Hallucination for Multi-Robot Navigation in Narrow Hallways</dc:title>
  <dc:creator>Park, Jin soo</dc:creator>
  <cp:lastModifiedBy>Park, Jin soo</cp:lastModifiedBy>
  <cp:revision>24</cp:revision>
  <dcterms:created xsi:type="dcterms:W3CDTF">2023-04-03T11:13:43Z</dcterms:created>
  <dcterms:modified xsi:type="dcterms:W3CDTF">2023-05-01T22:14:17Z</dcterms:modified>
</cp:coreProperties>
</file>