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7" r:id="rId2"/>
    <p:sldId id="765" r:id="rId3"/>
    <p:sldId id="810" r:id="rId4"/>
    <p:sldId id="811" r:id="rId5"/>
    <p:sldId id="766" r:id="rId6"/>
    <p:sldId id="806" r:id="rId7"/>
    <p:sldId id="610" r:id="rId8"/>
    <p:sldId id="780" r:id="rId9"/>
    <p:sldId id="784" r:id="rId10"/>
    <p:sldId id="785" r:id="rId11"/>
    <p:sldId id="726" r:id="rId12"/>
    <p:sldId id="797" r:id="rId13"/>
    <p:sldId id="729" r:id="rId14"/>
    <p:sldId id="809" r:id="rId15"/>
    <p:sldId id="728" r:id="rId16"/>
    <p:sldId id="730" r:id="rId17"/>
    <p:sldId id="736" r:id="rId18"/>
    <p:sldId id="738" r:id="rId19"/>
    <p:sldId id="746" r:id="rId20"/>
    <p:sldId id="749" r:id="rId21"/>
    <p:sldId id="751" r:id="rId22"/>
    <p:sldId id="759" r:id="rId23"/>
    <p:sldId id="808" r:id="rId24"/>
    <p:sldId id="802" r:id="rId25"/>
    <p:sldId id="812" r:id="rId26"/>
    <p:sldId id="815" r:id="rId27"/>
    <p:sldId id="813" r:id="rId28"/>
    <p:sldId id="814" r:id="rId29"/>
    <p:sldId id="805" r:id="rId30"/>
    <p:sldId id="807" r:id="rId31"/>
    <p:sldId id="803" r:id="rId32"/>
  </p:sldIdLst>
  <p:sldSz cx="9144000" cy="6858000" type="screen4x3"/>
  <p:notesSz cx="6858000" cy="9144000"/>
  <p:defaultTextStyle>
    <a:defPPr>
      <a:defRPr lang="en-US"/>
    </a:defPPr>
    <a:lvl1pPr algn="l" defTabSz="455613"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5613" indent="1588" algn="l" defTabSz="455613"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defTabSz="455613"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defTabSz="455613"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defTabSz="455613"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E73E5D"/>
    <a:srgbClr val="FF7471"/>
    <a:srgbClr val="0100F3"/>
    <a:srgbClr val="6C63FF"/>
    <a:srgbClr val="5D5EA2"/>
    <a:srgbClr val="8E8FF6"/>
    <a:srgbClr val="7677CC"/>
    <a:srgbClr val="378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84810" autoAdjust="0"/>
  </p:normalViewPr>
  <p:slideViewPr>
    <p:cSldViewPr snapToGrid="0" snapToObjects="1">
      <p:cViewPr varScale="1">
        <p:scale>
          <a:sx n="99" d="100"/>
          <a:sy n="99" d="100"/>
        </p:scale>
        <p:origin x="1608" y="72"/>
      </p:cViewPr>
      <p:guideLst>
        <p:guide orient="horz" pos="2160"/>
        <p:guide pos="2880"/>
      </p:guideLst>
    </p:cSldViewPr>
  </p:slideViewPr>
  <p:outlineViewPr>
    <p:cViewPr>
      <p:scale>
        <a:sx n="33" d="100"/>
        <a:sy n="33" d="100"/>
      </p:scale>
      <p:origin x="0" y="276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0D93AF0-41E3-43E1-A2AD-6C8E8BF71BA0}" type="datetime1">
              <a:rPr lang="en-US"/>
              <a:pPr/>
              <a:t>4/22/2015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B6B783E-17DD-47C5-8C74-C3DD0AD17FCD}" type="slidenum">
              <a:rPr lang="en-US"/>
              <a:pPr/>
              <a:t>‹#›</a:t>
            </a:fld>
            <a:endParaRPr lang="en-US"/>
          </a:p>
        </p:txBody>
      </p:sp>
    </p:spTree>
    <p:extLst>
      <p:ext uri="{BB962C8B-B14F-4D97-AF65-F5344CB8AC3E}">
        <p14:creationId xmlns:p14="http://schemas.microsoft.com/office/powerpoint/2010/main" val="2429243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0293AA6-1E3A-43B7-AD47-3218FADDA215}" type="datetime1">
              <a:rPr lang="en-US"/>
              <a:pPr/>
              <a:t>4/22/2015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72DC164-E0EB-4C90-ADAD-9C8EC1D371F7}" type="slidenum">
              <a:rPr lang="en-US"/>
              <a:pPr/>
              <a:t>‹#›</a:t>
            </a:fld>
            <a:endParaRPr lang="en-US"/>
          </a:p>
        </p:txBody>
      </p:sp>
    </p:spTree>
    <p:extLst>
      <p:ext uri="{BB962C8B-B14F-4D97-AF65-F5344CB8AC3E}">
        <p14:creationId xmlns:p14="http://schemas.microsoft.com/office/powerpoint/2010/main" val="3077210087"/>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5763" algn="l" defTabSz="457153" rtl="0" eaLnBrk="1" latinLnBrk="0" hangingPunct="1">
      <a:defRPr sz="1200" kern="1200">
        <a:solidFill>
          <a:schemeClr val="tx1"/>
        </a:solidFill>
        <a:latin typeface="+mn-lt"/>
        <a:ea typeface="+mn-ea"/>
        <a:cs typeface="+mn-cs"/>
      </a:defRPr>
    </a:lvl6pPr>
    <a:lvl7pPr marL="2742915" algn="l" defTabSz="457153" rtl="0" eaLnBrk="1" latinLnBrk="0" hangingPunct="1">
      <a:defRPr sz="1200" kern="1200">
        <a:solidFill>
          <a:schemeClr val="tx1"/>
        </a:solidFill>
        <a:latin typeface="+mn-lt"/>
        <a:ea typeface="+mn-ea"/>
        <a:cs typeface="+mn-cs"/>
      </a:defRPr>
    </a:lvl7pPr>
    <a:lvl8pPr marL="3200068" algn="l" defTabSz="457153" rtl="0" eaLnBrk="1" latinLnBrk="0" hangingPunct="1">
      <a:defRPr sz="1200" kern="1200">
        <a:solidFill>
          <a:schemeClr val="tx1"/>
        </a:solidFill>
        <a:latin typeface="+mn-lt"/>
        <a:ea typeface="+mn-ea"/>
        <a:cs typeface="+mn-cs"/>
      </a:defRPr>
    </a:lvl8pPr>
    <a:lvl9pPr marL="3657220" algn="l" defTabSz="457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Good morning everyone, I am </a:t>
            </a:r>
            <a:r>
              <a:rPr lang="en-US" dirty="0" err="1" smtClean="0"/>
              <a:t>Fei</a:t>
            </a:r>
            <a:r>
              <a:rPr lang="en-US" dirty="0" smtClean="0"/>
              <a:t> Fang from University</a:t>
            </a:r>
            <a:r>
              <a:rPr lang="en-US" baseline="0" dirty="0" smtClean="0"/>
              <a:t> of Southern California. Today</a:t>
            </a:r>
            <a:r>
              <a:rPr lang="en-US" dirty="0" smtClean="0"/>
              <a:t> </a:t>
            </a:r>
            <a:r>
              <a:rPr lang="en-US" baseline="0" dirty="0" smtClean="0"/>
              <a:t>I would like to introduce our work on Green Security Games, where we </a:t>
            </a:r>
            <a:r>
              <a:rPr lang="en-US" sz="1200" b="0" i="0" u="none" strike="noStrike" kern="1200" baseline="0" dirty="0" smtClean="0">
                <a:solidFill>
                  <a:schemeClr val="tx1"/>
                </a:solidFill>
                <a:latin typeface="+mn-lt"/>
                <a:ea typeface="ＭＳ Ｐゴシック" charset="-128"/>
                <a:cs typeface="ＭＳ Ｐゴシック" charset="-128"/>
              </a:rPr>
              <a:t>design defender strategies against frequent adversarial actions such as poaching and illegal fishing.</a:t>
            </a:r>
            <a:r>
              <a:rPr lang="en-US" baseline="0" dirty="0" smtClean="0"/>
              <a:t> This is joint work with Peter Stone from UT Austin and my advisor </a:t>
            </a:r>
            <a:r>
              <a:rPr lang="en-US" baseline="0" dirty="0" err="1" smtClean="0"/>
              <a:t>Milind</a:t>
            </a:r>
            <a:r>
              <a:rPr lang="en-US" baseline="0" dirty="0" smtClean="0"/>
              <a:t> </a:t>
            </a:r>
            <a:r>
              <a:rPr lang="en-US" baseline="0" dirty="0" err="1" smtClean="0"/>
              <a:t>Tambe</a:t>
            </a:r>
            <a:r>
              <a:rPr lang="en-US" baseline="0" dirty="0" smtClean="0"/>
              <a:t>.</a:t>
            </a:r>
          </a:p>
          <a:p>
            <a:endParaRPr lang="en-US" baseline="0" dirty="0" smtClean="0"/>
          </a:p>
          <a:p>
            <a:r>
              <a:rPr lang="en-US" baseline="0" dirty="0" smtClean="0"/>
              <a:t>This talk would include more recent work so you may find the title is slightly different.</a:t>
            </a:r>
            <a:endParaRPr lang="en-US" dirty="0"/>
          </a:p>
        </p:txBody>
      </p:sp>
    </p:spTree>
    <p:extLst>
      <p:ext uri="{BB962C8B-B14F-4D97-AF65-F5344CB8AC3E}">
        <p14:creationId xmlns:p14="http://schemas.microsoft.com/office/powerpoint/2010/main" val="372455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sz="1200" dirty="0" smtClean="0"/>
                  <a:t>We</a:t>
                </a:r>
                <a:r>
                  <a:rPr lang="en-US" altLang="zh-CN" sz="1200" baseline="0" dirty="0" smtClean="0"/>
                  <a:t> also know that the attackers are </a:t>
                </a:r>
                <a:r>
                  <a:rPr lang="en-US" altLang="zh-CN" sz="1200" baseline="0" dirty="0" err="1" smtClean="0"/>
                  <a:t>boundedly</a:t>
                </a:r>
                <a:r>
                  <a:rPr lang="en-US" altLang="zh-CN" sz="1200" baseline="0" dirty="0" smtClean="0"/>
                  <a:t> rational in choosing targets, meaning they may not always go for the target with the highest expected utility. So we adopt the SUQR model, the best model for attackers’ bounded rationality when tested against human subjects. This models says that the attacker will choose more promising targets with higher probability. And the judgement on which target is more promising is based on the attacker’s evaluation on key properties of the targets</a:t>
                </a:r>
              </a:p>
              <a:p>
                <a:r>
                  <a:rPr lang="en-US" altLang="zh-CN" sz="1200" baseline="0" dirty="0" smtClean="0"/>
                  <a:t>will choose a target </a:t>
                </a:r>
                <a:r>
                  <a:rPr lang="en-US" altLang="zh-CN" sz="1200" baseline="0" dirty="0" err="1" smtClean="0"/>
                  <a:t>i</a:t>
                </a:r>
                <a:r>
                  <a:rPr lang="en-US" altLang="zh-CN" sz="1200" baseline="0" dirty="0" smtClean="0"/>
                  <a:t> with probability </a:t>
                </a:r>
                <a:r>
                  <a:rPr lang="en-US" altLang="zh-CN" sz="1200" baseline="0" dirty="0" err="1" smtClean="0"/>
                  <a:t>q_i</a:t>
                </a:r>
                <a:r>
                  <a:rPr lang="en-US" altLang="zh-CN" sz="1200" baseline="0" dirty="0" smtClean="0"/>
                  <a:t>, which is a non-convex function of the reward, penalty and defender strategy. Note that omega 1, 2, 3 are parameters that describes how the attacker evaluate different targets and the parameters are different from attacker to attacker.</a:t>
                </a:r>
                <a:endParaRPr lang="en-US" dirty="0"/>
              </a:p>
            </p:txBody>
          </p:sp>
        </mc:Choice>
        <mc:Fallback xmlns="">
          <p:sp>
            <p:nvSpPr>
              <p:cNvPr id="3" name="Notes Placeholder 2"/>
              <p:cNvSpPr>
                <a:spLocks noGrp="1"/>
              </p:cNvSpPr>
              <p:nvPr>
                <p:ph type="body" idx="1"/>
              </p:nvPr>
            </p:nvSpPr>
            <p:spPr/>
            <p:txBody>
              <a:bodyPr/>
              <a:lstStyle/>
              <a:p>
                <a:pPr marL="0" marR="0" lvl="2" indent="0" algn="l" defTabSz="455613" rtl="0" eaLnBrk="0" fontAlgn="base" latinLnBrk="0" hangingPunct="0">
                  <a:lnSpc>
                    <a:spcPct val="100000"/>
                  </a:lnSpc>
                  <a:spcBef>
                    <a:spcPct val="30000"/>
                  </a:spcBef>
                  <a:spcAft>
                    <a:spcPct val="0"/>
                  </a:spcAft>
                  <a:buClrTx/>
                  <a:buSzTx/>
                  <a:buFontTx/>
                  <a:buNone/>
                  <a:tabLst/>
                  <a:defRPr/>
                </a:pPr>
                <a:r>
                  <a:rPr lang="en-US" altLang="zh-CN" sz="2400" dirty="0" smtClean="0"/>
                  <a:t>May not have up-to-date information</a:t>
                </a:r>
              </a:p>
              <a:p>
                <a:r>
                  <a:rPr lang="en-US" altLang="zh-CN" sz="1200" dirty="0" smtClean="0"/>
                  <a:t>probability </a:t>
                </a:r>
                <a:r>
                  <a:rPr lang="en-US" altLang="zh-CN" sz="1200" dirty="0"/>
                  <a:t>of attacking target </a:t>
                </a:r>
                <a:r>
                  <a:rPr lang="en-US" altLang="zh-CN" sz="1200" i="0" dirty="0">
                    <a:latin typeface="Cambria Math" panose="02040503050406030204" pitchFamily="18" charset="0"/>
                  </a:rPr>
                  <a:t>𝑖</a:t>
                </a:r>
                <a:r>
                  <a:rPr lang="en-US" altLang="zh-CN" sz="1200" dirty="0"/>
                  <a:t> given </a:t>
                </a:r>
                <a:r>
                  <a:rPr lang="en-US" altLang="zh-CN" sz="1200" i="0">
                    <a:latin typeface="Cambria Math" panose="02040503050406030204" pitchFamily="18" charset="0"/>
                  </a:rPr>
                  <a:t>𝜂^𝑡</a:t>
                </a:r>
                <a:r>
                  <a:rPr lang="en-US" altLang="zh-CN" sz="1200" dirty="0">
                    <a:latin typeface="Cambria Math" panose="02040503050406030204" pitchFamily="18" charset="0"/>
                  </a:rPr>
                  <a:t> is </a:t>
                </a:r>
                <a:endParaRPr lang="en-US" dirty="0"/>
              </a:p>
            </p:txBody>
          </p:sp>
        </mc:Fallback>
      </mc:AlternateContent>
      <p:sp>
        <p:nvSpPr>
          <p:cNvPr id="4" name="Slide Number Placeholder 3"/>
          <p:cNvSpPr>
            <a:spLocks noGrp="1"/>
          </p:cNvSpPr>
          <p:nvPr>
            <p:ph type="sldNum" sz="quarter" idx="10"/>
          </p:nvPr>
        </p:nvSpPr>
        <p:spPr/>
        <p:txBody>
          <a:bodyPr/>
          <a:lstStyle/>
          <a:p>
            <a:fld id="{172DC164-E0EB-4C90-ADAD-9C8EC1D371F7}" type="slidenum">
              <a:rPr lang="en-US" smtClean="0"/>
              <a:pPr/>
              <a:t>10</a:t>
            </a:fld>
            <a:endParaRPr lang="en-US"/>
          </a:p>
        </p:txBody>
      </p:sp>
    </p:spTree>
    <p:extLst>
      <p:ext uri="{BB962C8B-B14F-4D97-AF65-F5344CB8AC3E}">
        <p14:creationId xmlns:p14="http://schemas.microsoft.com/office/powerpoint/2010/main" val="322229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414338"/>
            <a:r>
              <a:rPr lang="en-US" dirty="0" smtClean="0">
                <a:ea typeface="ＭＳ Ｐゴシック" pitchFamily="34" charset="-128"/>
              </a:rPr>
              <a:t>Based on this model, when all the parameters are known, we propose planning </a:t>
            </a:r>
            <a:r>
              <a:rPr lang="en-US" baseline="0" dirty="0" smtClean="0">
                <a:ea typeface="ＭＳ Ｐゴシック" pitchFamily="34" charset="-128"/>
              </a:rPr>
              <a:t>algorithms that design defender strategies for each round of the game. In this talk, I will use a special case as an example, which is the attackers always respond to the defender strategy in the last round, meaning the attackers’ understanding about the defender strategy is always delayed by one round.</a:t>
            </a:r>
            <a:endParaRPr lang="en-US" dirty="0" smtClean="0">
              <a:ea typeface="ＭＳ Ｐゴシック" pitchFamily="34" charset="-128"/>
            </a:endParaRPr>
          </a:p>
        </p:txBody>
      </p:sp>
      <p:sp>
        <p:nvSpPr>
          <p:cNvPr id="35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C9D2997-0371-4009-8ED1-B9FD1949FC93}" type="slidenum">
              <a:rPr lang="en-US" sz="1200">
                <a:latin typeface="Calibri" pitchFamily="34" charset="0"/>
              </a:rPr>
              <a:pPr algn="r" eaLnBrk="1" hangingPunct="1"/>
              <a:t>11</a:t>
            </a:fld>
            <a:endParaRPr lang="en-US" sz="1200">
              <a:latin typeface="Calibri" pitchFamily="34" charset="0"/>
            </a:endParaRPr>
          </a:p>
        </p:txBody>
      </p:sp>
    </p:spTree>
    <p:extLst>
      <p:ext uri="{BB962C8B-B14F-4D97-AF65-F5344CB8AC3E}">
        <p14:creationId xmlns:p14="http://schemas.microsoft.com/office/powerpoint/2010/main" val="106206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we need to plan for defender strategy change to exploit</a:t>
            </a:r>
            <a:r>
              <a:rPr lang="en-US" baseline="0" dirty="0" smtClean="0"/>
              <a:t> the attackers’ delayed observation. </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12</a:t>
            </a:fld>
            <a:endParaRPr lang="en-US"/>
          </a:p>
        </p:txBody>
      </p:sp>
    </p:spTree>
    <p:extLst>
      <p:ext uri="{BB962C8B-B14F-4D97-AF65-F5344CB8AC3E}">
        <p14:creationId xmlns:p14="http://schemas.microsoft.com/office/powerpoint/2010/main" val="24015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781051" lvl="2" indent="-293688">
                  <a:spcAft>
                    <a:spcPts val="1275"/>
                  </a:spcAft>
                  <a:buSzPct val="80000"/>
                </a:pPr>
                <a:r>
                  <a:rPr lang="en-US" altLang="zh-CN" sz="2400" dirty="0" smtClean="0"/>
                  <a:t>Build a large Mathematical Program (MP), optimize over all rounds simultaneously</a:t>
                </a:r>
              </a:p>
              <a:p>
                <a:pPr marL="781051" lvl="2" indent="-293688">
                  <a:spcAft>
                    <a:spcPts val="1275"/>
                  </a:spcAft>
                  <a:buSzPct val="80000"/>
                </a:pPr>
                <a:r>
                  <a:rPr lang="en-US" altLang="zh-CN" sz="2400" dirty="0" smtClean="0"/>
                  <a:t>Non-convex</a:t>
                </a:r>
                <a:r>
                  <a:rPr lang="en-US" altLang="zh-CN" sz="2400" dirty="0"/>
                  <a:t>, large number of </a:t>
                </a:r>
                <a:r>
                  <a:rPr lang="en-US" altLang="zh-CN" sz="2400" dirty="0" smtClean="0"/>
                  <a:t>variables </a:t>
                </a:r>
                <a14:m>
                  <m:oMath xmlns:m="http://schemas.openxmlformats.org/officeDocument/2006/math">
                    <m:r>
                      <a:rPr lang="en-US" altLang="zh-CN" sz="2400" b="0" i="1" smtClean="0">
                        <a:latin typeface="Cambria Math" panose="02040503050406030204" pitchFamily="18" charset="0"/>
                      </a:rPr>
                      <m:t>→</m:t>
                    </m:r>
                  </m:oMath>
                </a14:m>
                <a:r>
                  <a:rPr lang="en-US" altLang="zh-CN" sz="2400" dirty="0" smtClean="0"/>
                  <a:t> computationally expensive when </a:t>
                </a:r>
                <a14:m>
                  <m:oMath xmlns:m="http://schemas.openxmlformats.org/officeDocument/2006/math">
                    <m:r>
                      <a:rPr lang="en-US" altLang="zh-CN" sz="2400" b="0" i="1" smtClean="0">
                        <a:latin typeface="Cambria Math" panose="02040503050406030204" pitchFamily="18" charset="0"/>
                      </a:rPr>
                      <m:t>𝑇</m:t>
                    </m:r>
                  </m:oMath>
                </a14:m>
                <a:r>
                  <a:rPr lang="en-US" altLang="zh-CN" sz="2400" dirty="0" smtClean="0"/>
                  <a:t> is large</a:t>
                </a:r>
                <a:endParaRPr lang="en-US" altLang="zh-CN" sz="2400" dirty="0"/>
              </a:p>
              <a:p>
                <a:endParaRPr lang="en-US" dirty="0"/>
              </a:p>
            </p:txBody>
          </p:sp>
        </mc:Choice>
        <mc:Fallback xmlns="">
          <p:sp>
            <p:nvSpPr>
              <p:cNvPr id="3" name="Notes Placeholder 2"/>
              <p:cNvSpPr>
                <a:spLocks noGrp="1"/>
              </p:cNvSpPr>
              <p:nvPr>
                <p:ph type="body" idx="1"/>
              </p:nvPr>
            </p:nvSpPr>
            <p:spPr/>
            <p:txBody>
              <a:bodyPr/>
              <a:lstStyle/>
              <a:p>
                <a:pPr marL="781051" lvl="2" indent="-293688">
                  <a:spcAft>
                    <a:spcPts val="1275"/>
                  </a:spcAft>
                  <a:buSzPct val="80000"/>
                </a:pPr>
                <a:r>
                  <a:rPr lang="en-US" altLang="zh-CN" sz="2400" dirty="0" smtClean="0"/>
                  <a:t>Build a large Mathematical Program (MP), optimize over all rounds simultaneously</a:t>
                </a:r>
              </a:p>
              <a:p>
                <a:pPr marL="781051" lvl="2" indent="-293688">
                  <a:spcAft>
                    <a:spcPts val="1275"/>
                  </a:spcAft>
                  <a:buSzPct val="80000"/>
                </a:pPr>
                <a:r>
                  <a:rPr lang="en-US" altLang="zh-CN" sz="2400" dirty="0" smtClean="0"/>
                  <a:t>Non-convex</a:t>
                </a:r>
                <a:r>
                  <a:rPr lang="en-US" altLang="zh-CN" sz="2400" dirty="0"/>
                  <a:t>, large number of </a:t>
                </a:r>
                <a:r>
                  <a:rPr lang="en-US" altLang="zh-CN" sz="2400" dirty="0" smtClean="0"/>
                  <a:t>variables </a:t>
                </a:r>
                <a:r>
                  <a:rPr lang="en-US" altLang="zh-CN" sz="2400" b="0" i="0" smtClean="0">
                    <a:latin typeface="Cambria Math" panose="02040503050406030204" pitchFamily="18" charset="0"/>
                  </a:rPr>
                  <a:t>→</a:t>
                </a:r>
                <a:r>
                  <a:rPr lang="en-US" altLang="zh-CN" sz="2400" dirty="0" smtClean="0"/>
                  <a:t> computationally expensive when </a:t>
                </a:r>
                <a:r>
                  <a:rPr lang="en-US" altLang="zh-CN" sz="2400" b="0" i="0" smtClean="0">
                    <a:latin typeface="Cambria Math" panose="02040503050406030204" pitchFamily="18" charset="0"/>
                  </a:rPr>
                  <a:t>𝑇</a:t>
                </a:r>
                <a:r>
                  <a:rPr lang="en-US" altLang="zh-CN" sz="2400" dirty="0" smtClean="0"/>
                  <a:t> is large</a:t>
                </a:r>
                <a:endParaRPr lang="en-US" altLang="zh-CN" sz="2400" dirty="0"/>
              </a:p>
              <a:p>
                <a:endParaRPr lang="en-US" dirty="0"/>
              </a:p>
            </p:txBody>
          </p:sp>
        </mc:Fallback>
      </mc:AlternateContent>
      <p:sp>
        <p:nvSpPr>
          <p:cNvPr id="4" name="Slide Number Placeholder 3"/>
          <p:cNvSpPr>
            <a:spLocks noGrp="1"/>
          </p:cNvSpPr>
          <p:nvPr>
            <p:ph type="sldNum" sz="quarter" idx="10"/>
          </p:nvPr>
        </p:nvSpPr>
        <p:spPr/>
        <p:txBody>
          <a:bodyPr/>
          <a:lstStyle/>
          <a:p>
            <a:fld id="{172DC164-E0EB-4C90-ADAD-9C8EC1D371F7}" type="slidenum">
              <a:rPr lang="en-US" smtClean="0"/>
              <a:pPr/>
              <a:t>13</a:t>
            </a:fld>
            <a:endParaRPr lang="en-US"/>
          </a:p>
        </p:txBody>
      </p:sp>
    </p:spTree>
    <p:extLst>
      <p:ext uri="{BB962C8B-B14F-4D97-AF65-F5344CB8AC3E}">
        <p14:creationId xmlns:p14="http://schemas.microsoft.com/office/powerpoint/2010/main" val="26505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en-US" altLang="zh-CN" sz="2400" dirty="0" smtClean="0"/>
                  <a:t>Attacking probability for current round is known to defender</a:t>
                </a:r>
              </a:p>
              <a:p>
                <a:pPr lvl="1"/>
                <a:r>
                  <a:rPr lang="en-US" altLang="zh-CN" sz="2400" dirty="0" smtClean="0"/>
                  <a:t>Consider current </a:t>
                </a:r>
                <a:r>
                  <a:rPr lang="en-US" altLang="zh-CN" sz="2400" dirty="0"/>
                  <a:t>round utility </a:t>
                </a:r>
                <a:r>
                  <a:rPr lang="en-US" altLang="zh-CN" sz="2400" dirty="0" smtClean="0"/>
                  <a:t>only</a:t>
                </a:r>
              </a:p>
              <a:p>
                <a:pPr lvl="1"/>
                <a:r>
                  <a:rPr lang="en-US" altLang="zh-CN" sz="2400" dirty="0" smtClean="0"/>
                  <a:t>Ignore </a:t>
                </a:r>
                <a:r>
                  <a:rPr lang="en-US" altLang="zh-CN" sz="2400" dirty="0"/>
                  <a:t>impact of current strategy in the </a:t>
                </a:r>
                <a:r>
                  <a:rPr lang="en-US" altLang="zh-CN" sz="2400" dirty="0" smtClean="0"/>
                  <a:t>future </a:t>
                </a:r>
                <a14:m>
                  <m:oMath xmlns:m="http://schemas.openxmlformats.org/officeDocument/2006/math">
                    <m:r>
                      <a:rPr lang="en-US" altLang="zh-CN" sz="2400" b="0" i="1" smtClean="0">
                        <a:latin typeface="Cambria Math" panose="02040503050406030204" pitchFamily="18" charset="0"/>
                      </a:rPr>
                      <m:t>→</m:t>
                    </m:r>
                  </m:oMath>
                </a14:m>
                <a:r>
                  <a:rPr lang="en-US" altLang="zh-CN" sz="2400" dirty="0" smtClean="0"/>
                  <a:t> high degradation when it is not the last round of the game</a:t>
                </a:r>
                <a:endParaRPr lang="en-US" altLang="zh-CN" sz="2400" dirty="0"/>
              </a:p>
            </p:txBody>
          </p:sp>
        </mc:Choice>
        <mc:Fallback xmlns="">
          <p:sp>
            <p:nvSpPr>
              <p:cNvPr id="3" name="Notes Placeholder 2"/>
              <p:cNvSpPr>
                <a:spLocks noGrp="1"/>
              </p:cNvSpPr>
              <p:nvPr>
                <p:ph type="body" idx="1"/>
              </p:nvPr>
            </p:nvSpPr>
            <p:spPr/>
            <p:txBody>
              <a:bodyPr/>
              <a:lstStyle/>
              <a:p>
                <a:pPr lvl="1"/>
                <a:r>
                  <a:rPr lang="en-US" altLang="zh-CN" sz="2400" dirty="0" smtClean="0"/>
                  <a:t>Attacking probability for current round is known to </a:t>
                </a:r>
                <a:r>
                  <a:rPr lang="en-US" altLang="zh-CN" sz="2400" dirty="0" smtClean="0"/>
                  <a:t>defender</a:t>
                </a:r>
              </a:p>
              <a:p>
                <a:pPr lvl="1"/>
                <a:r>
                  <a:rPr lang="en-US" altLang="zh-CN" sz="2400" dirty="0" smtClean="0"/>
                  <a:t>Consider current </a:t>
                </a:r>
                <a:r>
                  <a:rPr lang="en-US" altLang="zh-CN" sz="2400" dirty="0"/>
                  <a:t>round utility </a:t>
                </a:r>
                <a:r>
                  <a:rPr lang="en-US" altLang="zh-CN" sz="2400" dirty="0" smtClean="0"/>
                  <a:t>only</a:t>
                </a:r>
              </a:p>
              <a:p>
                <a:pPr lvl="1"/>
                <a:r>
                  <a:rPr lang="en-US" altLang="zh-CN" sz="2400" dirty="0" smtClean="0"/>
                  <a:t>Ignore </a:t>
                </a:r>
                <a:r>
                  <a:rPr lang="en-US" altLang="zh-CN" sz="2400" dirty="0"/>
                  <a:t>impact of current strategy in the </a:t>
                </a:r>
                <a:r>
                  <a:rPr lang="en-US" altLang="zh-CN" sz="2400" dirty="0" smtClean="0"/>
                  <a:t>future </a:t>
                </a:r>
                <a:r>
                  <a:rPr lang="en-US" altLang="zh-CN" sz="2400" b="0" i="0" smtClean="0">
                    <a:latin typeface="Cambria Math" panose="02040503050406030204" pitchFamily="18" charset="0"/>
                  </a:rPr>
                  <a:t>→</a:t>
                </a:r>
                <a:r>
                  <a:rPr lang="en-US" altLang="zh-CN" sz="2400" dirty="0" smtClean="0"/>
                  <a:t> high degradation when it is not the last round of the </a:t>
                </a:r>
                <a:r>
                  <a:rPr lang="en-US" altLang="zh-CN" sz="2400" dirty="0" smtClean="0"/>
                  <a:t>game</a:t>
                </a:r>
                <a:endParaRPr lang="en-US" altLang="zh-CN" sz="2400" dirty="0"/>
              </a:p>
            </p:txBody>
          </p:sp>
        </mc:Fallback>
      </mc:AlternateContent>
      <p:sp>
        <p:nvSpPr>
          <p:cNvPr id="4" name="Slide Number Placeholder 3"/>
          <p:cNvSpPr>
            <a:spLocks noGrp="1"/>
          </p:cNvSpPr>
          <p:nvPr>
            <p:ph type="sldNum" sz="quarter" idx="10"/>
          </p:nvPr>
        </p:nvSpPr>
        <p:spPr/>
        <p:txBody>
          <a:bodyPr/>
          <a:lstStyle/>
          <a:p>
            <a:fld id="{172DC164-E0EB-4C90-ADAD-9C8EC1D371F7}" type="slidenum">
              <a:rPr lang="en-US" smtClean="0"/>
              <a:pPr/>
              <a:t>14</a:t>
            </a:fld>
            <a:endParaRPr lang="en-US"/>
          </a:p>
        </p:txBody>
      </p:sp>
    </p:spTree>
    <p:extLst>
      <p:ext uri="{BB962C8B-B14F-4D97-AF65-F5344CB8AC3E}">
        <p14:creationId xmlns:p14="http://schemas.microsoft.com/office/powerpoint/2010/main" val="1359863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use an example</a:t>
            </a:r>
            <a:r>
              <a:rPr lang="en-US" altLang="zh-CN" baseline="0" dirty="0" smtClean="0"/>
              <a:t> to illustrate the problem, three targets moves between terminals A and B. The schedule of a target </a:t>
            </a:r>
            <a:r>
              <a:rPr lang="en-US" altLang="zh-CN" baseline="0" dirty="0" err="1" smtClean="0"/>
              <a:t>F_q</a:t>
            </a:r>
            <a:r>
              <a:rPr lang="en-US" altLang="zh-CN" baseline="0" dirty="0" smtClean="0"/>
              <a:t> is a mapping from time to distance. </a:t>
            </a:r>
          </a:p>
          <a:p>
            <a:r>
              <a:rPr lang="en-US" altLang="zh-CN" baseline="0" dirty="0" smtClean="0"/>
              <a:t>A patroller moves along AB, and provide protection to targets within protection radius. In this example, patroller P1 is protecting target F2.</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15</a:t>
            </a:fld>
            <a:endParaRPr lang="en-US"/>
          </a:p>
        </p:txBody>
      </p:sp>
    </p:spTree>
    <p:extLst>
      <p:ext uri="{BB962C8B-B14F-4D97-AF65-F5344CB8AC3E}">
        <p14:creationId xmlns:p14="http://schemas.microsoft.com/office/powerpoint/2010/main" val="496342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use an example</a:t>
            </a:r>
            <a:r>
              <a:rPr lang="en-US" altLang="zh-CN" baseline="0" dirty="0" smtClean="0"/>
              <a:t> to illustrate the problem, three targets moves between terminals A and B. The schedule of a target </a:t>
            </a:r>
            <a:r>
              <a:rPr lang="en-US" altLang="zh-CN" baseline="0" dirty="0" err="1" smtClean="0"/>
              <a:t>F_q</a:t>
            </a:r>
            <a:r>
              <a:rPr lang="en-US" altLang="zh-CN" baseline="0" dirty="0" smtClean="0"/>
              <a:t> is a mapping from time to distance. </a:t>
            </a:r>
          </a:p>
          <a:p>
            <a:r>
              <a:rPr lang="en-US" altLang="zh-CN" baseline="0" dirty="0" smtClean="0"/>
              <a:t>A patroller moves along AB, and provide protection to targets within protection radius. In this example, patroller P1 is protecting target F2.</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16</a:t>
            </a:fld>
            <a:endParaRPr lang="en-US"/>
          </a:p>
        </p:txBody>
      </p:sp>
    </p:spTree>
    <p:extLst>
      <p:ext uri="{BB962C8B-B14F-4D97-AF65-F5344CB8AC3E}">
        <p14:creationId xmlns:p14="http://schemas.microsoft.com/office/powerpoint/2010/main" val="2230788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414338"/>
            <a:r>
              <a:rPr lang="en-US" altLang="zh-CN" dirty="0" smtClean="0">
                <a:ea typeface="ＭＳ Ｐゴシック" pitchFamily="34" charset="-128"/>
              </a:rPr>
              <a:t>The</a:t>
            </a:r>
            <a:r>
              <a:rPr lang="en-US" altLang="zh-CN" baseline="0" dirty="0" smtClean="0">
                <a:ea typeface="ＭＳ Ｐゴシック" pitchFamily="34" charset="-128"/>
              </a:rPr>
              <a:t> planning algorithms assume that all parameters are known, however, it may not true and learning from attack data is necessary.</a:t>
            </a:r>
          </a:p>
        </p:txBody>
      </p:sp>
      <p:sp>
        <p:nvSpPr>
          <p:cNvPr id="35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C9D2997-0371-4009-8ED1-B9FD1949FC93}" type="slidenum">
              <a:rPr lang="en-US" sz="1200">
                <a:latin typeface="Calibri" pitchFamily="34" charset="0"/>
              </a:rPr>
              <a:pPr algn="r" eaLnBrk="1" hangingPunct="1"/>
              <a:t>17</a:t>
            </a:fld>
            <a:endParaRPr lang="en-US" sz="1200">
              <a:latin typeface="Calibri" pitchFamily="34" charset="0"/>
            </a:endParaRPr>
          </a:p>
        </p:txBody>
      </p:sp>
    </p:spTree>
    <p:extLst>
      <p:ext uri="{BB962C8B-B14F-4D97-AF65-F5344CB8AC3E}">
        <p14:creationId xmlns:p14="http://schemas.microsoft.com/office/powerpoint/2010/main" val="7225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1" indent="0" algn="l" defTabSz="455613" rtl="0" eaLnBrk="0" fontAlgn="base" latinLnBrk="0" hangingPunct="0">
              <a:lnSpc>
                <a:spcPct val="100000"/>
              </a:lnSpc>
              <a:spcBef>
                <a:spcPct val="30000"/>
              </a:spcBef>
              <a:spcAft>
                <a:spcPct val="0"/>
              </a:spcAft>
              <a:buClrTx/>
              <a:buSzTx/>
              <a:buFontTx/>
              <a:buNone/>
              <a:tabLst/>
              <a:defRPr/>
            </a:pPr>
            <a:r>
              <a:rPr lang="en-US" altLang="zh-CN" sz="2400" dirty="0" smtClean="0">
                <a:ea typeface="ＭＳ Ｐゴシック" pitchFamily="34" charset="-128"/>
              </a:rPr>
              <a:t>Our</a:t>
            </a:r>
            <a:r>
              <a:rPr lang="en-US" altLang="zh-CN" sz="2400" baseline="0" dirty="0" smtClean="0">
                <a:ea typeface="ＭＳ Ｐゴシック" pitchFamily="34" charset="-128"/>
              </a:rPr>
              <a:t> work focus on </a:t>
            </a:r>
            <a:r>
              <a:rPr lang="en-US" altLang="zh-CN" sz="2400" dirty="0" smtClean="0">
                <a:ea typeface="ＭＳ Ｐゴシック" pitchFamily="34" charset="-128"/>
              </a:rPr>
              <a:t>learning</a:t>
            </a:r>
            <a:r>
              <a:rPr lang="en-US" altLang="zh-CN" sz="2400" baseline="0" dirty="0" smtClean="0">
                <a:ea typeface="ＭＳ Ｐゴシック" pitchFamily="34" charset="-128"/>
              </a:rPr>
              <a:t> the omega parameters that describe the attackers’ characteristic in choosing which target to attack. Previous work on learning these parameters in green security domains focus on maximum likelihood estimation, which may lead to highly biased results. as there may not be sufficient number of data, and in many cases, the data in green security domains could be anonymous. For example, the patrollers may only find the snares placed on the ground without knowing who placed it.</a:t>
            </a:r>
          </a:p>
          <a:p>
            <a:pPr marL="0" marR="0" lvl="1" indent="0" algn="l" defTabSz="455613" rtl="0" eaLnBrk="0" fontAlgn="base" latinLnBrk="0" hangingPunct="0">
              <a:lnSpc>
                <a:spcPct val="100000"/>
              </a:lnSpc>
              <a:spcBef>
                <a:spcPct val="30000"/>
              </a:spcBef>
              <a:spcAft>
                <a:spcPct val="0"/>
              </a:spcAft>
              <a:buClrTx/>
              <a:buSzTx/>
              <a:buFontTx/>
              <a:buNone/>
              <a:tabLst/>
              <a:defRPr/>
            </a:pPr>
            <a:endParaRPr lang="en-US" sz="2400" baseline="0" dirty="0" smtClean="0">
              <a:ea typeface="ＭＳ Ｐゴシック" pitchFamily="34" charset="-128"/>
            </a:endParaRPr>
          </a:p>
          <a:p>
            <a:pPr marL="0" marR="0" lvl="1" indent="0" algn="l" defTabSz="455613" rtl="0" eaLnBrk="0" fontAlgn="base" latinLnBrk="0" hangingPunct="0">
              <a:lnSpc>
                <a:spcPct val="100000"/>
              </a:lnSpc>
              <a:spcBef>
                <a:spcPct val="30000"/>
              </a:spcBef>
              <a:spcAft>
                <a:spcPct val="0"/>
              </a:spcAft>
              <a:buClrTx/>
              <a:buSzTx/>
              <a:buFontTx/>
              <a:buNone/>
              <a:tabLst/>
              <a:defRPr/>
            </a:pPr>
            <a:r>
              <a:rPr lang="en-US" altLang="zh-CN" sz="2400" baseline="0" dirty="0" smtClean="0">
                <a:ea typeface="ＭＳ Ｐゴシック" pitchFamily="34" charset="-128"/>
              </a:rPr>
              <a:t>Our learning algorithms calculates a posterior distribution of each data point in every round, and use the average distribution to calculate the strategy for next round.</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18</a:t>
            </a:fld>
            <a:endParaRPr lang="en-US"/>
          </a:p>
        </p:txBody>
      </p:sp>
    </p:spTree>
    <p:extLst>
      <p:ext uri="{BB962C8B-B14F-4D97-AF65-F5344CB8AC3E}">
        <p14:creationId xmlns:p14="http://schemas.microsoft.com/office/powerpoint/2010/main" val="1154814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414338"/>
            <a:r>
              <a:rPr lang="en-US" altLang="zh-CN" dirty="0" smtClean="0">
                <a:ea typeface="ＭＳ Ｐゴシック" pitchFamily="34" charset="-128"/>
              </a:rPr>
              <a:t>For the rest</a:t>
            </a:r>
            <a:r>
              <a:rPr lang="en-US" altLang="zh-CN" baseline="0" dirty="0" smtClean="0">
                <a:ea typeface="ＭＳ Ｐゴシック" pitchFamily="34" charset="-128"/>
              </a:rPr>
              <a:t> of the presentation, I will go through the first two contributions in detail. For simplicity, we use single patroller as an example and multiple patrollers case can be found in the paper. We will then show the experimental results, discuss related work, followed by a conclusion. </a:t>
            </a:r>
            <a:r>
              <a:rPr lang="en-US" altLang="zh-CN" dirty="0" smtClean="0"/>
              <a:t>The discussion about equilibrium</a:t>
            </a:r>
            <a:r>
              <a:rPr lang="en-US" altLang="zh-CN" baseline="0" dirty="0" smtClean="0"/>
              <a:t> refinement is </a:t>
            </a:r>
            <a:r>
              <a:rPr lang="en-US" altLang="zh-CN" dirty="0" smtClean="0"/>
              <a:t>not covered in this presentation, please</a:t>
            </a:r>
            <a:r>
              <a:rPr lang="en-US" altLang="zh-CN" baseline="0" dirty="0" smtClean="0"/>
              <a:t> refer to the paper if you are interested</a:t>
            </a:r>
            <a:r>
              <a:rPr lang="en-US" altLang="zh-CN" dirty="0" smtClean="0"/>
              <a:t>. </a:t>
            </a:r>
            <a:endParaRPr lang="en-US" dirty="0" smtClean="0">
              <a:ea typeface="ＭＳ Ｐゴシック" pitchFamily="34" charset="-128"/>
            </a:endParaRPr>
          </a:p>
        </p:txBody>
      </p:sp>
      <p:sp>
        <p:nvSpPr>
          <p:cNvPr id="35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C9D2997-0371-4009-8ED1-B9FD1949FC93}" type="slidenum">
              <a:rPr lang="en-US" sz="1200">
                <a:latin typeface="Calibri" pitchFamily="34" charset="0"/>
              </a:rPr>
              <a:pPr algn="r" eaLnBrk="1" hangingPunct="1"/>
              <a:t>19</a:t>
            </a:fld>
            <a:endParaRPr lang="en-US" sz="1200">
              <a:latin typeface="Calibri" pitchFamily="34" charset="0"/>
            </a:endParaRPr>
          </a:p>
        </p:txBody>
      </p:sp>
    </p:spTree>
    <p:extLst>
      <p:ext uri="{BB962C8B-B14F-4D97-AF65-F5344CB8AC3E}">
        <p14:creationId xmlns:p14="http://schemas.microsoft.com/office/powerpoint/2010/main" val="42181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5250" lvl="1" indent="0" eaLnBrk="1" hangingPunct="1">
              <a:lnSpc>
                <a:spcPct val="90000"/>
              </a:lnSpc>
              <a:spcAft>
                <a:spcPts val="1275"/>
              </a:spcAft>
              <a:buClr>
                <a:srgbClr val="000000"/>
              </a:buClr>
              <a:buSzPct val="80000"/>
              <a:buFont typeface="Wingdings" pitchFamily="2" charset="2"/>
              <a:buNone/>
            </a:pPr>
            <a:r>
              <a:rPr lang="en-US" altLang="zh-CN" dirty="0" smtClean="0">
                <a:solidFill>
                  <a:srgbClr val="000000"/>
                </a:solidFill>
                <a:latin typeface="Times New Roman" pitchFamily="18" charset="0"/>
              </a:rPr>
              <a:t>The work is motivated by green security problems,</a:t>
            </a:r>
            <a:r>
              <a:rPr lang="en-US" altLang="zh-CN" baseline="0" dirty="0" smtClean="0">
                <a:solidFill>
                  <a:srgbClr val="000000"/>
                </a:solidFill>
                <a:latin typeface="Times New Roman" pitchFamily="18" charset="0"/>
              </a:rPr>
              <a:t> </a:t>
            </a:r>
            <a:r>
              <a:rPr lang="en-US" altLang="zh-CN" dirty="0" smtClean="0">
                <a:solidFill>
                  <a:srgbClr val="000000"/>
                </a:solidFill>
                <a:latin typeface="Times New Roman" pitchFamily="18" charset="0"/>
              </a:rPr>
              <a:t>including protecting wildlife from illegal poaching, and protecting fish stocks</a:t>
            </a:r>
            <a:r>
              <a:rPr lang="en-US" altLang="zh-CN" baseline="0" dirty="0" smtClean="0">
                <a:solidFill>
                  <a:srgbClr val="000000"/>
                </a:solidFill>
                <a:latin typeface="Times New Roman" pitchFamily="18" charset="0"/>
              </a:rPr>
              <a:t> from illegal over-fishing. </a:t>
            </a:r>
          </a:p>
          <a:p>
            <a:pPr marL="95250" lvl="1" indent="0" eaLnBrk="1" hangingPunct="1">
              <a:lnSpc>
                <a:spcPct val="90000"/>
              </a:lnSpc>
              <a:spcAft>
                <a:spcPts val="1275"/>
              </a:spcAft>
              <a:buClr>
                <a:srgbClr val="000000"/>
              </a:buClr>
              <a:buSzPct val="80000"/>
              <a:buFont typeface="Wingdings" pitchFamily="2" charset="2"/>
              <a:buNone/>
            </a:pPr>
            <a:r>
              <a:rPr lang="en-US" altLang="zh-CN" baseline="0" dirty="0" smtClean="0">
                <a:solidFill>
                  <a:srgbClr val="000000"/>
                </a:solidFill>
                <a:latin typeface="Times New Roman" pitchFamily="18" charset="0"/>
              </a:rPr>
              <a:t>Tigers and other wildlife species are in danger of extinction from poaching, due to </a:t>
            </a:r>
            <a:r>
              <a:rPr lang="en-US" baseline="0" dirty="0" smtClean="0"/>
              <a:t>the demands of illegal wildlife trade market. In the past century, the population of tigers has dropped over 95 percent. The poachers can place traps or wired snares on the ground to catch the animals, as shown in picture in the middle. To combat such illegal activities, government agencies and non-government has launched programs </a:t>
            </a:r>
            <a:r>
              <a:rPr lang="en-US" sz="1200" b="0" i="0" u="none" strike="noStrike" kern="1200" baseline="0" dirty="0" smtClean="0">
                <a:solidFill>
                  <a:schemeClr val="tx1"/>
                </a:solidFill>
                <a:latin typeface="+mn-lt"/>
                <a:ea typeface="ＭＳ Ｐゴシック" charset="-128"/>
                <a:cs typeface="+mn-cs"/>
              </a:rPr>
              <a:t>including implementing effective enforcement of protected areas through well-trained patrollers. </a:t>
            </a:r>
            <a:r>
              <a:rPr lang="en-US" altLang="zh-CN" baseline="0" dirty="0" smtClean="0">
                <a:solidFill>
                  <a:srgbClr val="000000"/>
                </a:solidFill>
                <a:latin typeface="Times New Roman" pitchFamily="18" charset="0"/>
              </a:rPr>
              <a:t>Patrollers can save animals by confiscating the snares on the ground before they trap any animals. However it is impossible for them to always cover the whole protected area, and there is a need for strategic patrolling.</a:t>
            </a:r>
          </a:p>
          <a:p>
            <a:pPr marL="95250" lvl="1" indent="0" eaLnBrk="1" hangingPunct="1">
              <a:lnSpc>
                <a:spcPct val="90000"/>
              </a:lnSpc>
              <a:spcAft>
                <a:spcPts val="1275"/>
              </a:spcAft>
              <a:buClr>
                <a:srgbClr val="000000"/>
              </a:buClr>
              <a:buSzPct val="80000"/>
              <a:buFont typeface="Wingdings" pitchFamily="2" charset="2"/>
              <a:buNone/>
            </a:pPr>
            <a:endParaRPr lang="en-US" altLang="zh-CN" dirty="0" smtClean="0">
              <a:solidFill>
                <a:srgbClr val="000000"/>
              </a:solidFill>
              <a:latin typeface="Times New Roman" pitchFamily="18" charset="0"/>
            </a:endParaRPr>
          </a:p>
          <a:p>
            <a:pPr lvl="0" eaLnBrk="1" hangingPunct="1">
              <a:lnSpc>
                <a:spcPct val="90000"/>
              </a:lnSpc>
              <a:spcAft>
                <a:spcPts val="1275"/>
              </a:spcAft>
              <a:buClr>
                <a:srgbClr val="000000"/>
              </a:buClr>
              <a:buSzPct val="80000"/>
              <a:buFont typeface="Wingdings" pitchFamily="2" charset="2"/>
              <a:buNone/>
            </a:pPr>
            <a:r>
              <a:rPr lang="en-US" altLang="zh-CN" dirty="0" smtClean="0">
                <a:solidFill>
                  <a:srgbClr val="000000"/>
                </a:solidFill>
                <a:latin typeface="Times New Roman" pitchFamily="18" charset="0"/>
              </a:rPr>
              <a:t>A similar challenge</a:t>
            </a:r>
            <a:r>
              <a:rPr lang="en-US" altLang="zh-CN" baseline="0" dirty="0" smtClean="0">
                <a:solidFill>
                  <a:srgbClr val="000000"/>
                </a:solidFill>
                <a:latin typeface="Times New Roman" pitchFamily="18" charset="0"/>
              </a:rPr>
              <a:t> is faced by officers who try to protect fish stocks from illegal fishing.</a:t>
            </a:r>
            <a:endParaRPr lang="en-US" altLang="zh-CN" dirty="0" smtClean="0">
              <a:solidFill>
                <a:srgbClr val="000000"/>
              </a:solidFill>
              <a:latin typeface="Times New Roman" pitchFamily="18" charset="0"/>
            </a:endParaRPr>
          </a:p>
        </p:txBody>
      </p:sp>
      <p:sp>
        <p:nvSpPr>
          <p:cNvPr id="4" name="Slide Number Placeholder 3"/>
          <p:cNvSpPr>
            <a:spLocks noGrp="1"/>
          </p:cNvSpPr>
          <p:nvPr>
            <p:ph type="sldNum" sz="quarter" idx="10"/>
          </p:nvPr>
        </p:nvSpPr>
        <p:spPr/>
        <p:txBody>
          <a:bodyPr/>
          <a:lstStyle/>
          <a:p>
            <a:fld id="{172DC164-E0EB-4C90-ADAD-9C8EC1D371F7}" type="slidenum">
              <a:rPr lang="en-US" smtClean="0"/>
              <a:pPr/>
              <a:t>2</a:t>
            </a:fld>
            <a:endParaRPr lang="en-US"/>
          </a:p>
        </p:txBody>
      </p:sp>
    </p:spTree>
    <p:extLst>
      <p:ext uri="{BB962C8B-B14F-4D97-AF65-F5344CB8AC3E}">
        <p14:creationId xmlns:p14="http://schemas.microsoft.com/office/powerpoint/2010/main" val="4243331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414338"/>
            <a:r>
              <a:rPr lang="en-US" altLang="zh-CN" dirty="0" smtClean="0">
                <a:ea typeface="ＭＳ Ｐゴシック" pitchFamily="34" charset="-128"/>
              </a:rPr>
              <a:t>For the rest</a:t>
            </a:r>
            <a:r>
              <a:rPr lang="en-US" altLang="zh-CN" baseline="0" dirty="0" smtClean="0">
                <a:ea typeface="ＭＳ Ｐゴシック" pitchFamily="34" charset="-128"/>
              </a:rPr>
              <a:t> of the presentation, I will go through the first two contributions in detail. For simplicity, we use single patroller as an example and multiple patrollers case can be found in the paper. We will then show the experimental results, discuss related work, followed by a conclusion. </a:t>
            </a:r>
            <a:r>
              <a:rPr lang="en-US" altLang="zh-CN" dirty="0" smtClean="0"/>
              <a:t>The discussion about equilibrium</a:t>
            </a:r>
            <a:r>
              <a:rPr lang="en-US" altLang="zh-CN" baseline="0" dirty="0" smtClean="0"/>
              <a:t> refinement is </a:t>
            </a:r>
            <a:r>
              <a:rPr lang="en-US" altLang="zh-CN" dirty="0" smtClean="0"/>
              <a:t>not covered in this presentation, please</a:t>
            </a:r>
            <a:r>
              <a:rPr lang="en-US" altLang="zh-CN" baseline="0" dirty="0" smtClean="0"/>
              <a:t> refer to the paper if you are interested</a:t>
            </a:r>
            <a:r>
              <a:rPr lang="en-US" altLang="zh-CN" dirty="0" smtClean="0"/>
              <a:t>. </a:t>
            </a:r>
            <a:endParaRPr lang="en-US" dirty="0" smtClean="0">
              <a:ea typeface="ＭＳ Ｐゴシック" pitchFamily="34" charset="-128"/>
            </a:endParaRPr>
          </a:p>
        </p:txBody>
      </p:sp>
      <p:sp>
        <p:nvSpPr>
          <p:cNvPr id="35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C9D2997-0371-4009-8ED1-B9FD1949FC93}" type="slidenum">
              <a:rPr lang="en-US" sz="1200">
                <a:latin typeface="Calibri" pitchFamily="34" charset="0"/>
              </a:rPr>
              <a:pPr algn="r" eaLnBrk="1" hangingPunct="1"/>
              <a:t>22</a:t>
            </a:fld>
            <a:endParaRPr lang="en-US" sz="1200">
              <a:latin typeface="Calibri" pitchFamily="34" charset="0"/>
            </a:endParaRPr>
          </a:p>
        </p:txBody>
      </p:sp>
    </p:spTree>
    <p:extLst>
      <p:ext uri="{BB962C8B-B14F-4D97-AF65-F5344CB8AC3E}">
        <p14:creationId xmlns:p14="http://schemas.microsoft.com/office/powerpoint/2010/main" val="933038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23</a:t>
            </a:fld>
            <a:endParaRPr lang="en-US"/>
          </a:p>
        </p:txBody>
      </p:sp>
    </p:spTree>
    <p:extLst>
      <p:ext uri="{BB962C8B-B14F-4D97-AF65-F5344CB8AC3E}">
        <p14:creationId xmlns:p14="http://schemas.microsoft.com/office/powerpoint/2010/main" val="348351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Now let me summarize</a:t>
            </a:r>
            <a:r>
              <a:rPr lang="en-US" altLang="zh-CN" baseline="0" dirty="0" smtClean="0"/>
              <a:t> the presentation</a:t>
            </a:r>
            <a:r>
              <a:rPr lang="en-US" baseline="0" dirty="0" smtClean="0"/>
              <a:t>, </a:t>
            </a:r>
            <a:r>
              <a:rPr lang="en-US" altLang="zh-CN" baseline="0" dirty="0" smtClean="0"/>
              <a:t>first </a:t>
            </a:r>
            <a:r>
              <a:rPr lang="en-US" baseline="0" dirty="0" smtClean="0"/>
              <a:t>we </a:t>
            </a:r>
            <a:r>
              <a:rPr lang="en-US" altLang="zh-CN" baseline="0" dirty="0" smtClean="0"/>
              <a:t>proposed</a:t>
            </a:r>
            <a:r>
              <a:rPr lang="en-US" baseline="0" dirty="0" smtClean="0"/>
              <a:t> a novel …..</a:t>
            </a:r>
          </a:p>
          <a:p>
            <a:r>
              <a:rPr lang="en-US" baseline="0" dirty="0" smtClean="0"/>
              <a:t>We introduce a </a:t>
            </a:r>
            <a:r>
              <a:rPr lang="en-US" altLang="zh-CN" baseline="0" dirty="0" smtClean="0"/>
              <a:t>LP based</a:t>
            </a:r>
            <a:r>
              <a:rPr lang="en-US" baseline="0" dirty="0" smtClean="0"/>
              <a:t> …… to solve the game.</a:t>
            </a:r>
          </a:p>
          <a:p>
            <a:r>
              <a:rPr lang="en-US" baseline="0" dirty="0" smtClean="0"/>
              <a:t>We then discussed the concept of equilibrium refinement</a:t>
            </a:r>
          </a:p>
          <a:p>
            <a:r>
              <a:rPr lang="en-US" baseline="0" dirty="0" smtClean="0"/>
              <a:t>And finally, we show the experimental results and the deployment of the work in the ferry protection domain.</a:t>
            </a:r>
          </a:p>
          <a:p>
            <a:r>
              <a:rPr lang="en-US" altLang="zh-CN" baseline="0" dirty="0" smtClean="0"/>
              <a:t>Thank you all for your attention.</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24</a:t>
            </a:fld>
            <a:endParaRPr lang="en-US"/>
          </a:p>
        </p:txBody>
      </p:sp>
    </p:spTree>
    <p:extLst>
      <p:ext uri="{BB962C8B-B14F-4D97-AF65-F5344CB8AC3E}">
        <p14:creationId xmlns:p14="http://schemas.microsoft.com/office/powerpoint/2010/main" val="1334234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solidFill>
                  <a:srgbClr val="000000"/>
                </a:solidFill>
                <a:latin typeface="Times New Roman" pitchFamily="18" charset="0"/>
              </a:rPr>
              <a:t>You may hear about poachers who hunt the animals by guns, but many other poachers will place wired snares as shown here or other types of traps on the ground to catch the animals and this is the type of poaching that we will discuss in this talk. </a:t>
            </a:r>
            <a:endParaRPr lang="en-US" dirty="0" smtClean="0"/>
          </a:p>
          <a:p>
            <a:r>
              <a:rPr lang="en-US" dirty="0" smtClean="0"/>
              <a:t>Let</a:t>
            </a:r>
            <a:r>
              <a:rPr lang="en-US" baseline="0" dirty="0" smtClean="0"/>
              <a:t> us have a closer look into the problem of preventing poaching. </a:t>
            </a:r>
            <a:r>
              <a:rPr lang="en-US" dirty="0" smtClean="0"/>
              <a:t>We talk to domain expert</a:t>
            </a:r>
            <a:r>
              <a:rPr lang="en-US" baseline="0" dirty="0" smtClean="0"/>
              <a:t> Andrew Lemieux</a:t>
            </a:r>
            <a:endParaRPr lang="en-US" dirty="0" smtClean="0"/>
          </a:p>
          <a:p>
            <a:r>
              <a:rPr lang="en-US" dirty="0" err="1" smtClean="0"/>
              <a:t>Milind</a:t>
            </a:r>
            <a:r>
              <a:rPr lang="en-US" dirty="0" smtClean="0"/>
              <a:t> visited </a:t>
            </a:r>
            <a:r>
              <a:rPr lang="en-US" dirty="0" err="1" smtClean="0"/>
              <a:t>Sunderbans</a:t>
            </a:r>
            <a:r>
              <a:rPr lang="en-US" dirty="0" smtClean="0"/>
              <a:t>,</a:t>
            </a:r>
            <a:r>
              <a:rPr lang="en-US" baseline="0" dirty="0" smtClean="0"/>
              <a:t> a national region </a:t>
            </a:r>
            <a:r>
              <a:rPr lang="en-US" dirty="0" smtClean="0"/>
              <a:t>in Bangladesh</a:t>
            </a:r>
          </a:p>
          <a:p>
            <a:pPr marL="0" marR="0" indent="0" algn="l" defTabSz="455613" rtl="0" eaLnBrk="0" fontAlgn="base" latinLnBrk="0" hangingPunct="0">
              <a:lnSpc>
                <a:spcPct val="100000"/>
              </a:lnSpc>
              <a:spcBef>
                <a:spcPct val="30000"/>
              </a:spcBef>
              <a:spcAft>
                <a:spcPct val="0"/>
              </a:spcAft>
              <a:buClrTx/>
              <a:buSzTx/>
              <a:buFontTx/>
              <a:buNone/>
              <a:tabLst/>
              <a:defRPr/>
            </a:pPr>
            <a:r>
              <a:rPr lang="en-US" dirty="0" smtClean="0"/>
              <a:t>Rangers can free trapped animals, confiscate snares</a:t>
            </a:r>
          </a:p>
          <a:p>
            <a:r>
              <a:rPr lang="en-US" dirty="0" smtClean="0"/>
              <a:t>Rangers have handheld GPS and their </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29</a:t>
            </a:fld>
            <a:endParaRPr lang="en-US"/>
          </a:p>
        </p:txBody>
      </p:sp>
    </p:spTree>
    <p:extLst>
      <p:ext uri="{BB962C8B-B14F-4D97-AF65-F5344CB8AC3E}">
        <p14:creationId xmlns:p14="http://schemas.microsoft.com/office/powerpoint/2010/main" val="2416712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framework</a:t>
            </a:r>
            <a:r>
              <a:rPr lang="en-US" baseline="0" dirty="0" smtClean="0"/>
              <a:t> of green security games is that the defender first plans her strategy, local guards then executes patrols, at the same time and the poachers will choose where to attack based on a maybe-delayed observation about the defender strategy. Then the defender can learn from the attack data collected, improve her model about the poachers’ behavior and re-plan her strategy for next round.</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30</a:t>
            </a:fld>
            <a:endParaRPr lang="en-US"/>
          </a:p>
        </p:txBody>
      </p:sp>
    </p:spTree>
    <p:extLst>
      <p:ext uri="{BB962C8B-B14F-4D97-AF65-F5344CB8AC3E}">
        <p14:creationId xmlns:p14="http://schemas.microsoft.com/office/powerpoint/2010/main" val="3999567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31</a:t>
            </a:fld>
            <a:endParaRPr lang="en-US"/>
          </a:p>
        </p:txBody>
      </p:sp>
    </p:spTree>
    <p:extLst>
      <p:ext uri="{BB962C8B-B14F-4D97-AF65-F5344CB8AC3E}">
        <p14:creationId xmlns:p14="http://schemas.microsoft.com/office/powerpoint/2010/main" val="209777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Now let me summarize</a:t>
            </a:r>
            <a:r>
              <a:rPr lang="en-US" altLang="zh-CN" baseline="0" dirty="0" smtClean="0"/>
              <a:t> the presentation</a:t>
            </a:r>
            <a:r>
              <a:rPr lang="en-US" baseline="0" dirty="0" smtClean="0"/>
              <a:t>, </a:t>
            </a:r>
            <a:r>
              <a:rPr lang="en-US" altLang="zh-CN" baseline="0" dirty="0" smtClean="0"/>
              <a:t>first </a:t>
            </a:r>
            <a:r>
              <a:rPr lang="en-US" baseline="0" dirty="0" smtClean="0"/>
              <a:t>we </a:t>
            </a:r>
            <a:r>
              <a:rPr lang="en-US" altLang="zh-CN" baseline="0" dirty="0" smtClean="0"/>
              <a:t>proposed</a:t>
            </a:r>
            <a:r>
              <a:rPr lang="en-US" baseline="0" dirty="0" smtClean="0"/>
              <a:t> a novel …..</a:t>
            </a:r>
          </a:p>
          <a:p>
            <a:r>
              <a:rPr lang="en-US" baseline="0" dirty="0" smtClean="0"/>
              <a:t>We introduce a </a:t>
            </a:r>
            <a:r>
              <a:rPr lang="en-US" altLang="zh-CN" baseline="0" dirty="0" smtClean="0"/>
              <a:t>LP based</a:t>
            </a:r>
            <a:r>
              <a:rPr lang="en-US" baseline="0" dirty="0" smtClean="0"/>
              <a:t> …… to solve the game.</a:t>
            </a:r>
          </a:p>
          <a:p>
            <a:r>
              <a:rPr lang="en-US" baseline="0" dirty="0" smtClean="0"/>
              <a:t>We then discussed the concept of equilibrium refinement</a:t>
            </a:r>
          </a:p>
          <a:p>
            <a:r>
              <a:rPr lang="en-US" baseline="0" dirty="0" smtClean="0"/>
              <a:t>And finally, we show the experimental results and the deployment of the work in the ferry protection domain.</a:t>
            </a:r>
          </a:p>
          <a:p>
            <a:r>
              <a:rPr lang="en-US" altLang="zh-CN" baseline="0" dirty="0" smtClean="0"/>
              <a:t>Thank you all for your attention.</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3</a:t>
            </a:fld>
            <a:endParaRPr lang="en-US"/>
          </a:p>
        </p:txBody>
      </p:sp>
    </p:spTree>
    <p:extLst>
      <p:ext uri="{BB962C8B-B14F-4D97-AF65-F5344CB8AC3E}">
        <p14:creationId xmlns:p14="http://schemas.microsoft.com/office/powerpoint/2010/main" val="53702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Now let me summarize</a:t>
            </a:r>
            <a:r>
              <a:rPr lang="en-US" altLang="zh-CN" baseline="0" dirty="0" smtClean="0"/>
              <a:t> the presentation</a:t>
            </a:r>
            <a:r>
              <a:rPr lang="en-US" baseline="0" dirty="0" smtClean="0"/>
              <a:t>, </a:t>
            </a:r>
            <a:r>
              <a:rPr lang="en-US" altLang="zh-CN" baseline="0" dirty="0" smtClean="0"/>
              <a:t>first </a:t>
            </a:r>
            <a:r>
              <a:rPr lang="en-US" baseline="0" dirty="0" smtClean="0"/>
              <a:t>we </a:t>
            </a:r>
            <a:r>
              <a:rPr lang="en-US" altLang="zh-CN" baseline="0" dirty="0" smtClean="0"/>
              <a:t>proposed</a:t>
            </a:r>
            <a:r>
              <a:rPr lang="en-US" baseline="0" dirty="0" smtClean="0"/>
              <a:t> a novel …..</a:t>
            </a:r>
          </a:p>
          <a:p>
            <a:r>
              <a:rPr lang="en-US" baseline="0" dirty="0" smtClean="0"/>
              <a:t>We introduce a </a:t>
            </a:r>
            <a:r>
              <a:rPr lang="en-US" altLang="zh-CN" baseline="0" dirty="0" smtClean="0"/>
              <a:t>LP based</a:t>
            </a:r>
            <a:r>
              <a:rPr lang="en-US" baseline="0" dirty="0" smtClean="0"/>
              <a:t> …… to solve the game.</a:t>
            </a:r>
          </a:p>
          <a:p>
            <a:r>
              <a:rPr lang="en-US" baseline="0" dirty="0" smtClean="0"/>
              <a:t>We then discussed the concept of equilibrium refinement</a:t>
            </a:r>
          </a:p>
          <a:p>
            <a:r>
              <a:rPr lang="en-US" baseline="0" dirty="0" smtClean="0"/>
              <a:t>And finally, we show the experimental results and the deployment of the work in the ferry protection domain.</a:t>
            </a:r>
          </a:p>
          <a:p>
            <a:r>
              <a:rPr lang="en-US" altLang="zh-CN" baseline="0" dirty="0" smtClean="0"/>
              <a:t>Thank you all for your attention.</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4</a:t>
            </a:fld>
            <a:endParaRPr lang="en-US"/>
          </a:p>
        </p:txBody>
      </p:sp>
    </p:spTree>
    <p:extLst>
      <p:ext uri="{BB962C8B-B14F-4D97-AF65-F5344CB8AC3E}">
        <p14:creationId xmlns:p14="http://schemas.microsoft.com/office/powerpoint/2010/main" val="52603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previous work, security games has been proposed to handle the strategic</a:t>
            </a:r>
            <a:r>
              <a:rPr lang="en-US" baseline="0" dirty="0" smtClean="0"/>
              <a:t> </a:t>
            </a:r>
            <a:r>
              <a:rPr lang="en-US" dirty="0" smtClean="0"/>
              <a:t>resource allocation problem for</a:t>
            </a:r>
            <a:r>
              <a:rPr lang="en-US" baseline="0" dirty="0" smtClean="0"/>
              <a:t> protecting infrastructure such as flights and ports, and many successfully applications have been deployed. However, the problem for protecting wildlife and fisheries is very different. The most important difference is that in such green security problem, there can be frequent and repeated adversary interaction. Unlike in infrastructure security problems where there are very limited number of attacks, poachers place snares and check the status of the snares frequently. So the one-shot game model for protecting infrastructure does not apply to green security domains. And because of the frequent attacks in green security domains, there are much more attack data available. Also, the attackers in green security domains are less strategic, as they have to make decisions frequently and they do not have enough time to make extensive surveillance before each of their attacks. So it is more important to consider the attackers’ bounded rationality and limited surveillance.</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5</a:t>
            </a:fld>
            <a:endParaRPr lang="en-US"/>
          </a:p>
        </p:txBody>
      </p:sp>
    </p:spTree>
    <p:extLst>
      <p:ext uri="{BB962C8B-B14F-4D97-AF65-F5344CB8AC3E}">
        <p14:creationId xmlns:p14="http://schemas.microsoft.com/office/powerpoint/2010/main" val="97941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5613" rtl="0" eaLnBrk="0" fontAlgn="base" latinLnBrk="0" hangingPunct="0">
              <a:lnSpc>
                <a:spcPct val="100000"/>
              </a:lnSpc>
              <a:spcBef>
                <a:spcPct val="30000"/>
              </a:spcBef>
              <a:spcAft>
                <a:spcPct val="0"/>
              </a:spcAft>
              <a:buClrTx/>
              <a:buSzTx/>
              <a:buFontTx/>
              <a:buNone/>
              <a:tabLst/>
              <a:defRPr/>
            </a:pPr>
            <a:r>
              <a:rPr lang="en-US" dirty="0" smtClean="0"/>
              <a:t>Due to all these differences, a new model is needed for</a:t>
            </a:r>
            <a:r>
              <a:rPr lang="en-US" baseline="0" dirty="0" smtClean="0"/>
              <a:t> green security problems. In this work, we </a:t>
            </a:r>
            <a:r>
              <a:rPr lang="en-US" sz="1200" b="0" i="0" u="none" strike="noStrike" kern="1200" baseline="0" dirty="0" smtClean="0">
                <a:solidFill>
                  <a:schemeClr val="tx1"/>
                </a:solidFill>
                <a:latin typeface="+mn-lt"/>
                <a:ea typeface="ＭＳ Ｐゴシック" charset="-128"/>
                <a:cs typeface="ＭＳ Ｐゴシック" charset="-128"/>
              </a:rPr>
              <a:t>introduce Green Security Games, a novel game model for green security domains with a generalized </a:t>
            </a:r>
            <a:r>
              <a:rPr lang="en-US" sz="1200" b="0" i="0" u="none" strike="noStrike" kern="1200" baseline="0" dirty="0" err="1" smtClean="0">
                <a:solidFill>
                  <a:schemeClr val="tx1"/>
                </a:solidFill>
                <a:latin typeface="+mn-lt"/>
                <a:ea typeface="ＭＳ Ｐゴシック" charset="-128"/>
                <a:cs typeface="ＭＳ Ｐゴシック" charset="-128"/>
              </a:rPr>
              <a:t>Stackelberg</a:t>
            </a:r>
            <a:r>
              <a:rPr lang="en-US" sz="1200" b="0" i="0" u="none" strike="noStrike" kern="1200" baseline="0" dirty="0" smtClean="0">
                <a:solidFill>
                  <a:schemeClr val="tx1"/>
                </a:solidFill>
                <a:latin typeface="+mn-lt"/>
                <a:ea typeface="ＭＳ Ｐゴシック" charset="-128"/>
                <a:cs typeface="ＭＳ Ｐゴシック" charset="-128"/>
              </a:rPr>
              <a:t> assumption. The </a:t>
            </a:r>
            <a:r>
              <a:rPr lang="en-US" sz="1200" b="0" i="0" u="none" strike="noStrike" kern="1200" baseline="0" dirty="0" err="1" smtClean="0">
                <a:solidFill>
                  <a:schemeClr val="tx1"/>
                </a:solidFill>
                <a:latin typeface="+mn-lt"/>
                <a:ea typeface="ＭＳ Ｐゴシック" charset="-128"/>
                <a:cs typeface="ＭＳ Ｐゴシック" charset="-128"/>
              </a:rPr>
              <a:t>Stackelberg</a:t>
            </a:r>
            <a:r>
              <a:rPr lang="en-US" sz="1200" b="0" i="0" u="none" strike="noStrike" kern="1200" baseline="0" dirty="0" smtClean="0">
                <a:solidFill>
                  <a:schemeClr val="tx1"/>
                </a:solidFill>
                <a:latin typeface="+mn-lt"/>
                <a:ea typeface="ＭＳ Ｐゴシック" charset="-128"/>
                <a:cs typeface="ＭＳ Ｐゴシック" charset="-128"/>
              </a:rPr>
              <a:t> assumption is the standard assumption used in infrastructure security games that the defender will commit to a strategy first, and then the attacker will conduct surveillance to fully observe the defender’s strategy before taking action. This assumption is also used in some prior work for green security domains. However, this assumption may not always hold as the poachers or the illegal </a:t>
            </a:r>
            <a:r>
              <a:rPr lang="en-US" sz="1200" b="0" i="0" u="none" strike="noStrike" kern="1200" baseline="0" dirty="0" err="1" smtClean="0">
                <a:solidFill>
                  <a:schemeClr val="tx1"/>
                </a:solidFill>
                <a:latin typeface="+mn-lt"/>
                <a:ea typeface="ＭＳ Ｐゴシック" charset="-128"/>
                <a:cs typeface="ＭＳ Ｐゴシック" charset="-128"/>
              </a:rPr>
              <a:t>fishmen</a:t>
            </a:r>
            <a:r>
              <a:rPr lang="en-US" sz="1200" b="0" i="0" u="none" strike="noStrike" kern="1200" baseline="0" dirty="0" smtClean="0">
                <a:solidFill>
                  <a:schemeClr val="tx1"/>
                </a:solidFill>
                <a:latin typeface="+mn-lt"/>
                <a:ea typeface="ＭＳ Ｐゴシック" charset="-128"/>
                <a:cs typeface="ＭＳ Ｐゴシック" charset="-128"/>
              </a:rPr>
              <a:t> take actions frequently and may not have time to fully observe the defender’s current strategy. </a:t>
            </a:r>
          </a:p>
          <a:p>
            <a:pPr marL="0" marR="0" indent="0" algn="l" defTabSz="455613"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ＭＳ Ｐゴシック" charset="-128"/>
              <a:cs typeface="ＭＳ Ｐゴシック" charset="-128"/>
            </a:endParaRPr>
          </a:p>
          <a:p>
            <a:pPr marL="0" marR="0" indent="0" algn="l" defTabSz="455613"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rPr>
              <a:t>Actually, because they may not make long-time surveillance before taking actions, when the defender decides to change her strategy in one day, the poachers may not get a timely update about this change, and may still respond to what they believe the defender strategy is, which is already outdated. So the defender can benefit from the strategy change if planned carefully. This leads to our second contribution, which is to design a sequence of defender strategies, meaning the defender should exploit the attackers’ delayed observation and plan for strategy change.</a:t>
            </a:r>
          </a:p>
          <a:p>
            <a:pPr marL="0" marR="0" indent="0" algn="l" defTabSz="455613"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ＭＳ Ｐゴシック" charset="-128"/>
            </a:endParaRPr>
          </a:p>
          <a:p>
            <a:pPr marL="0" marR="0" indent="0" algn="l" defTabSz="455613"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rPr>
              <a:t>The third contribution of the work is to incorporate planning and learning. Given the attack data collected by the patrollers, the defender can learn a better model about the poachers’ behavior, which can be used to improve the defender’s planning.</a:t>
            </a:r>
          </a:p>
        </p:txBody>
      </p:sp>
      <p:sp>
        <p:nvSpPr>
          <p:cNvPr id="4" name="Slide Number Placeholder 3"/>
          <p:cNvSpPr>
            <a:spLocks noGrp="1"/>
          </p:cNvSpPr>
          <p:nvPr>
            <p:ph type="sldNum" sz="quarter" idx="10"/>
          </p:nvPr>
        </p:nvSpPr>
        <p:spPr/>
        <p:txBody>
          <a:bodyPr/>
          <a:lstStyle/>
          <a:p>
            <a:fld id="{172DC164-E0EB-4C90-ADAD-9C8EC1D371F7}" type="slidenum">
              <a:rPr lang="en-US" smtClean="0"/>
              <a:pPr/>
              <a:t>6</a:t>
            </a:fld>
            <a:endParaRPr lang="en-US"/>
          </a:p>
        </p:txBody>
      </p:sp>
    </p:spTree>
    <p:extLst>
      <p:ext uri="{BB962C8B-B14F-4D97-AF65-F5344CB8AC3E}">
        <p14:creationId xmlns:p14="http://schemas.microsoft.com/office/powerpoint/2010/main" val="38867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414338"/>
            <a:r>
              <a:rPr lang="en-US" altLang="zh-CN" dirty="0" smtClean="0">
                <a:ea typeface="ＭＳ Ｐゴシック" pitchFamily="34" charset="-128"/>
              </a:rPr>
              <a:t>For the rest</a:t>
            </a:r>
            <a:r>
              <a:rPr lang="en-US" altLang="zh-CN" baseline="0" dirty="0" smtClean="0">
                <a:ea typeface="ＭＳ Ｐゴシック" pitchFamily="34" charset="-128"/>
              </a:rPr>
              <a:t> of the presentation, I will go through our Green Security Game model, and provide the high level ideas of our planning and learning algorithm, followed by experimental results and future work,</a:t>
            </a:r>
            <a:endParaRPr lang="en-US" dirty="0" smtClean="0">
              <a:ea typeface="ＭＳ Ｐゴシック" pitchFamily="34" charset="-128"/>
            </a:endParaRPr>
          </a:p>
        </p:txBody>
      </p:sp>
      <p:sp>
        <p:nvSpPr>
          <p:cNvPr id="35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C9D2997-0371-4009-8ED1-B9FD1949FC93}" type="slidenum">
              <a:rPr lang="en-US" sz="1200">
                <a:latin typeface="Calibri" pitchFamily="34" charset="0"/>
              </a:rPr>
              <a:pPr algn="r" eaLnBrk="1" hangingPunct="1"/>
              <a:t>7</a:t>
            </a:fld>
            <a:endParaRPr lang="en-US" sz="1200">
              <a:latin typeface="Calibri" pitchFamily="34" charset="0"/>
            </a:endParaRPr>
          </a:p>
        </p:txBody>
      </p:sp>
    </p:spTree>
    <p:extLst>
      <p:ext uri="{BB962C8B-B14F-4D97-AF65-F5344CB8AC3E}">
        <p14:creationId xmlns:p14="http://schemas.microsoft.com/office/powerpoint/2010/main" val="28510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model the frequent and repeated interaction, we model the problem as a repeated game with T rounds, each round corresponds to a period of time, say a month for the players to take actions. The protected area is discretized into multiple subareas, each can be seen as a target. In each round, the defender chooses a mixed strategy, for example</a:t>
            </a:r>
          </a:p>
          <a:p>
            <a:r>
              <a:rPr lang="en-US" baseline="0" dirty="0" smtClean="0"/>
              <a:t>There are K patrollers who will decide where to patrol every day. In this talk, we consider the special case where each patroller will choose a sub-area every day and do extensive patrols in that area. The defender is faced with a population of attackers, and each attacker will choose in which subarea to place snares every day.</a:t>
            </a:r>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8</a:t>
            </a:fld>
            <a:endParaRPr lang="en-US"/>
          </a:p>
        </p:txBody>
      </p:sp>
    </p:spTree>
    <p:extLst>
      <p:ext uri="{BB962C8B-B14F-4D97-AF65-F5344CB8AC3E}">
        <p14:creationId xmlns:p14="http://schemas.microsoft.com/office/powerpoint/2010/main" val="370584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2" indent="0" algn="l" defTabSz="455613" rtl="0" eaLnBrk="0" fontAlgn="base" latinLnBrk="0" hangingPunct="0">
              <a:lnSpc>
                <a:spcPct val="100000"/>
              </a:lnSpc>
              <a:spcBef>
                <a:spcPct val="30000"/>
              </a:spcBef>
              <a:spcAft>
                <a:spcPct val="0"/>
              </a:spcAft>
              <a:buClrTx/>
              <a:buSzTx/>
              <a:buFontTx/>
              <a:buNone/>
              <a:tabLst/>
              <a:defRPr/>
            </a:pPr>
            <a:r>
              <a:rPr lang="en-US" altLang="zh-CN" sz="2400" dirty="0" smtClean="0"/>
              <a:t>We know that the attackers may not have up-to-date information about the defender strategy</a:t>
            </a:r>
            <a:r>
              <a:rPr lang="en-US" altLang="zh-CN" sz="2400" baseline="0" dirty="0" smtClean="0"/>
              <a:t>. For example, on one day in March, when the poacher needs to decide where to place snares, he does not know what is the defender strategy that is currently used in March. Naturally, he will take into account what he observed or learned from other poachers from the past. So we estimate the attackers’ belief about the defender strategy in current round, denoted by </a:t>
            </a:r>
            <a:r>
              <a:rPr lang="en-US" altLang="zh-CN" sz="2400" baseline="0" dirty="0" err="1" smtClean="0"/>
              <a:t>eta^t</a:t>
            </a:r>
            <a:r>
              <a:rPr lang="en-US" altLang="zh-CN" sz="2400" baseline="0" dirty="0" smtClean="0"/>
              <a:t>, as a convex combination of the defender strategies used in recent rounds. This is a generalization of the perfect </a:t>
            </a:r>
            <a:r>
              <a:rPr lang="en-US" altLang="zh-CN" sz="2400" baseline="0" dirty="0" err="1" smtClean="0"/>
              <a:t>Stackelberg</a:t>
            </a:r>
            <a:r>
              <a:rPr lang="en-US" altLang="zh-CN" sz="2400" baseline="0" dirty="0" smtClean="0"/>
              <a:t> assumption which says the attackers belief is always up-to-date. This generalized assumption provides more flexibility and better fits the situation in green security domains.</a:t>
            </a:r>
            <a:endParaRPr lang="en-US" altLang="zh-CN" sz="2400" dirty="0" smtClean="0"/>
          </a:p>
          <a:p>
            <a:endParaRPr lang="en-US" dirty="0"/>
          </a:p>
        </p:txBody>
      </p:sp>
      <p:sp>
        <p:nvSpPr>
          <p:cNvPr id="4" name="Slide Number Placeholder 3"/>
          <p:cNvSpPr>
            <a:spLocks noGrp="1"/>
          </p:cNvSpPr>
          <p:nvPr>
            <p:ph type="sldNum" sz="quarter" idx="10"/>
          </p:nvPr>
        </p:nvSpPr>
        <p:spPr/>
        <p:txBody>
          <a:bodyPr/>
          <a:lstStyle/>
          <a:p>
            <a:fld id="{172DC164-E0EB-4C90-ADAD-9C8EC1D371F7}" type="slidenum">
              <a:rPr lang="en-US" smtClean="0"/>
              <a:pPr/>
              <a:t>9</a:t>
            </a:fld>
            <a:endParaRPr lang="en-US"/>
          </a:p>
        </p:txBody>
      </p:sp>
    </p:spTree>
    <p:extLst>
      <p:ext uri="{BB962C8B-B14F-4D97-AF65-F5344CB8AC3E}">
        <p14:creationId xmlns:p14="http://schemas.microsoft.com/office/powerpoint/2010/main" val="421060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33350" y="122238"/>
            <a:ext cx="568325" cy="571500"/>
          </a:xfrm>
          <a:prstGeom prst="rect">
            <a:avLst/>
          </a:prstGeom>
          <a:solidFill>
            <a:srgbClr val="CC0000"/>
          </a:solidFill>
          <a:ln w="12700">
            <a:solidFill>
              <a:srgbClr val="CC00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5" name="Rectangle 4"/>
          <p:cNvSpPr>
            <a:spLocks noChangeArrowheads="1"/>
          </p:cNvSpPr>
          <p:nvPr userDrawn="1"/>
        </p:nvSpPr>
        <p:spPr bwMode="auto">
          <a:xfrm>
            <a:off x="484188" y="3082925"/>
            <a:ext cx="8659812" cy="69850"/>
          </a:xfrm>
          <a:prstGeom prst="rect">
            <a:avLst/>
          </a:prstGeom>
          <a:solidFill>
            <a:srgbClr val="FFFF00"/>
          </a:solidFill>
          <a:ln w="12700">
            <a:solidFill>
              <a:srgbClr val="FFFF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7" name="Rectangle 4"/>
          <p:cNvSpPr>
            <a:spLocks noChangeArrowheads="1"/>
          </p:cNvSpPr>
          <p:nvPr userDrawn="1"/>
        </p:nvSpPr>
        <p:spPr bwMode="auto">
          <a:xfrm>
            <a:off x="484188" y="3152775"/>
            <a:ext cx="8659812" cy="77788"/>
          </a:xfrm>
          <a:prstGeom prst="rect">
            <a:avLst/>
          </a:prstGeom>
          <a:solidFill>
            <a:srgbClr val="CC0000"/>
          </a:solidFill>
          <a:ln w="12700">
            <a:solidFill>
              <a:srgbClr val="CC00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8" name="Rectangle 4"/>
          <p:cNvSpPr>
            <a:spLocks noChangeArrowheads="1"/>
          </p:cNvSpPr>
          <p:nvPr userDrawn="1"/>
        </p:nvSpPr>
        <p:spPr bwMode="auto">
          <a:xfrm>
            <a:off x="8580438" y="179388"/>
            <a:ext cx="355600" cy="319087"/>
          </a:xfrm>
          <a:prstGeom prst="rect">
            <a:avLst/>
          </a:prstGeom>
          <a:solidFill>
            <a:srgbClr val="FFCC00"/>
          </a:solidFill>
          <a:ln w="12700">
            <a:solidFill>
              <a:srgbClr val="FFCC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121859" name="Rectangle 1"/>
          <p:cNvSpPr>
            <a:spLocks noGrp="1" noChangeArrowheads="1"/>
          </p:cNvSpPr>
          <p:nvPr>
            <p:ph type="ctrTitle"/>
          </p:nvPr>
        </p:nvSpPr>
        <p:spPr>
          <a:xfrm>
            <a:off x="685440" y="2094251"/>
            <a:ext cx="7773120" cy="507831"/>
          </a:xfrm>
        </p:spPr>
        <p:txBody>
          <a:bodyPr anchor="ctr"/>
          <a:lstStyle>
            <a:lvl1pPr>
              <a:defRPr smtClean="0"/>
            </a:lvl1pPr>
          </a:lstStyle>
          <a:p>
            <a:r>
              <a:rPr lang="en-US" altLang="zh-TW" smtClean="0"/>
              <a:t>Click to edit Master title style</a:t>
            </a:r>
          </a:p>
        </p:txBody>
      </p:sp>
      <p:sp>
        <p:nvSpPr>
          <p:cNvPr id="121860" name="Rectangle 2"/>
          <p:cNvSpPr>
            <a:spLocks noGrp="1" noChangeArrowheads="1"/>
          </p:cNvSpPr>
          <p:nvPr>
            <p:ph type="subTitle" idx="1"/>
          </p:nvPr>
        </p:nvSpPr>
        <p:spPr>
          <a:xfrm>
            <a:off x="701280" y="3885528"/>
            <a:ext cx="6220800" cy="253916"/>
          </a:xfrm>
        </p:spPr>
        <p:txBody>
          <a:bodyPr>
            <a:spAutoFit/>
          </a:bodyPr>
          <a:lstStyle>
            <a:lvl1pPr marL="96462" indent="0">
              <a:buFont typeface="Wingdings" pitchFamily="2" charset="2"/>
              <a:buNone/>
              <a:defRPr sz="1800" b="1" smtClean="0"/>
            </a:lvl1pPr>
          </a:lstStyle>
          <a:p>
            <a:r>
              <a:rPr lang="en-US" altLang="zh-TW" smtClean="0"/>
              <a:t>Click to edit Master subtitle style</a:t>
            </a:r>
          </a:p>
        </p:txBody>
      </p:sp>
      <p:sp>
        <p:nvSpPr>
          <p:cNvPr id="2" name="Date Placeholder 1"/>
          <p:cNvSpPr>
            <a:spLocks noGrp="1"/>
          </p:cNvSpPr>
          <p:nvPr>
            <p:ph type="dt" sz="half" idx="10"/>
          </p:nvPr>
        </p:nvSpPr>
        <p:spPr/>
        <p:txBody>
          <a:bodyPr/>
          <a:lstStyle/>
          <a:p>
            <a:fld id="{FCA74FB3-9F7E-4AA9-BC0D-AE522EC41BF7}" type="datetime1">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DBB31-E9AC-40A3-8693-7EF2E67BC7A0}" type="slidenum">
              <a:rPr lang="en-US" smtClean="0"/>
              <a:t>‹#›</a:t>
            </a:fld>
            <a:endParaRPr lang="en-US" dirty="0"/>
          </a:p>
        </p:txBody>
      </p:sp>
    </p:spTree>
    <p:extLst>
      <p:ext uri="{BB962C8B-B14F-4D97-AF65-F5344CB8AC3E}">
        <p14:creationId xmlns:p14="http://schemas.microsoft.com/office/powerpoint/2010/main" val="102716611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68263" y="65088"/>
            <a:ext cx="357187" cy="322262"/>
          </a:xfrm>
          <a:prstGeom prst="rect">
            <a:avLst/>
          </a:prstGeom>
          <a:solidFill>
            <a:srgbClr val="CC0000"/>
          </a:solidFill>
          <a:ln w="12700">
            <a:solidFill>
              <a:srgbClr val="CC00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5" name="Rectangle 4"/>
          <p:cNvSpPr>
            <a:spLocks noChangeArrowheads="1"/>
          </p:cNvSpPr>
          <p:nvPr userDrawn="1"/>
        </p:nvSpPr>
        <p:spPr bwMode="auto">
          <a:xfrm>
            <a:off x="8442325" y="871538"/>
            <a:ext cx="357188" cy="322262"/>
          </a:xfrm>
          <a:prstGeom prst="rect">
            <a:avLst/>
          </a:prstGeom>
          <a:solidFill>
            <a:srgbClr val="FFCC00"/>
          </a:solidFill>
          <a:ln w="12700">
            <a:solidFill>
              <a:srgbClr val="FFCC00"/>
            </a:solidFill>
            <a:miter lim="800000"/>
            <a:headEnd/>
            <a:tailEnd/>
          </a:ln>
        </p:spPr>
        <p:txBody>
          <a:bodyPr wrap="none" lIns="82927" tIns="41464" rIns="82927" bIns="41464" anchor="ctr"/>
          <a:lstStyle/>
          <a:p>
            <a:pPr eaLnBrk="0" hangingPunct="0"/>
            <a:endParaRPr lang="en-US" sz="2000">
              <a:latin typeface="Times New Roman" pitchFamily="18" charset="0"/>
            </a:endParaRPr>
          </a:p>
        </p:txBody>
      </p:sp>
      <p:sp>
        <p:nvSpPr>
          <p:cNvPr id="7" name="Line 9"/>
          <p:cNvSpPr>
            <a:spLocks noChangeShapeType="1"/>
          </p:cNvSpPr>
          <p:nvPr userDrawn="1"/>
        </p:nvSpPr>
        <p:spPr bwMode="auto">
          <a:xfrm>
            <a:off x="493713" y="1077913"/>
            <a:ext cx="8156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82927" tIns="41464" rIns="82927" bIns="41464"/>
          <a:lstStyle/>
          <a:p>
            <a:endParaRPr lang="en-US"/>
          </a:p>
        </p:txBody>
      </p:sp>
      <p:sp>
        <p:nvSpPr>
          <p:cNvPr id="11" name="Content Placeholder 2"/>
          <p:cNvSpPr>
            <a:spLocks noGrp="1"/>
          </p:cNvSpPr>
          <p:nvPr>
            <p:ph idx="10"/>
          </p:nvPr>
        </p:nvSpPr>
        <p:spPr>
          <a:xfrm>
            <a:off x="563040" y="1700819"/>
            <a:ext cx="8087040" cy="43550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7442" name="Rectangle 2"/>
          <p:cNvSpPr>
            <a:spLocks noGrp="1" noChangeArrowheads="1"/>
          </p:cNvSpPr>
          <p:nvPr>
            <p:ph type="ctrTitle"/>
          </p:nvPr>
        </p:nvSpPr>
        <p:spPr>
          <a:xfrm>
            <a:off x="563043" y="570843"/>
            <a:ext cx="7773120" cy="507831"/>
          </a:xfrm>
        </p:spPr>
        <p:txBody>
          <a:bodyPr/>
          <a:lstStyle>
            <a:lvl1pPr algn="ctr">
              <a:buSzPct val="100000"/>
              <a:buFont typeface="Times New Roman" pitchFamily="18" charset="0"/>
              <a:buNone/>
              <a:defRPr>
                <a:latin typeface="Times New Roman" pitchFamily="18" charset="0"/>
              </a:defRPr>
            </a:lvl1pPr>
          </a:lstStyle>
          <a:p>
            <a:r>
              <a:rPr lang="en-US" dirty="0"/>
              <a:t>Click to edit Master title style</a:t>
            </a:r>
          </a:p>
        </p:txBody>
      </p:sp>
      <p:sp>
        <p:nvSpPr>
          <p:cNvPr id="2" name="Date Placeholder 1"/>
          <p:cNvSpPr>
            <a:spLocks noGrp="1"/>
          </p:cNvSpPr>
          <p:nvPr>
            <p:ph type="dt" sz="half" idx="11"/>
          </p:nvPr>
        </p:nvSpPr>
        <p:spPr/>
        <p:txBody>
          <a:bodyPr/>
          <a:lstStyle/>
          <a:p>
            <a:fld id="{6ACE5793-C147-401A-A816-F46255DA727C}" type="datetime1">
              <a:rPr lang="en-US" smtClean="0"/>
              <a:t>4/22/2015</a:t>
            </a:fld>
            <a:endParaRPr lang="en-US"/>
          </a:p>
        </p:txBody>
      </p:sp>
      <p:sp>
        <p:nvSpPr>
          <p:cNvPr id="3" name="Footer Placeholder 2"/>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6ADBB31-E9AC-40A3-8693-7EF2E67BC7A0}" type="slidenum">
              <a:rPr lang="en-US" smtClean="0"/>
              <a:t>‹#›</a:t>
            </a:fld>
            <a:endParaRPr lang="en-US" dirty="0"/>
          </a:p>
        </p:txBody>
      </p:sp>
    </p:spTree>
    <p:extLst>
      <p:ext uri="{BB962C8B-B14F-4D97-AF65-F5344CB8AC3E}">
        <p14:creationId xmlns:p14="http://schemas.microsoft.com/office/powerpoint/2010/main" val="3053042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953000"/>
          </a:xfrm>
        </p:spPr>
        <p:txBody>
          <a:bodyPr/>
          <a:lstStyle>
            <a:lvl1pPr>
              <a:defRPr sz="28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AB0162-B41D-46AA-9369-CDFBCD72922C}" type="datetime1">
              <a:rPr lang="en-US" smtClean="0"/>
              <a:t>4/22/2015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fld id="{72EC892C-1663-42AE-9A18-6BFA2962DADA}" type="slidenum">
              <a:rPr lang="en-US" smtClean="0"/>
              <a:pPr/>
              <a:t>‹#›</a:t>
            </a:fld>
            <a:endParaRPr lang="en-US" dirty="0"/>
          </a:p>
        </p:txBody>
      </p:sp>
      <p:sp>
        <p:nvSpPr>
          <p:cNvPr id="9" name="Rectangle 1"/>
          <p:cNvSpPr>
            <a:spLocks noChangeArrowheads="1"/>
          </p:cNvSpPr>
          <p:nvPr userDrawn="1"/>
        </p:nvSpPr>
        <p:spPr bwMode="auto">
          <a:xfrm>
            <a:off x="74613" y="71438"/>
            <a:ext cx="393700" cy="355600"/>
          </a:xfrm>
          <a:prstGeom prst="rect">
            <a:avLst/>
          </a:prstGeom>
          <a:solidFill>
            <a:srgbClr val="CC0000"/>
          </a:solidFill>
          <a:ln w="126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Rectangle 2"/>
          <p:cNvSpPr>
            <a:spLocks noChangeArrowheads="1"/>
          </p:cNvSpPr>
          <p:nvPr userDrawn="1"/>
        </p:nvSpPr>
        <p:spPr bwMode="auto">
          <a:xfrm>
            <a:off x="8483600" y="1011239"/>
            <a:ext cx="393700" cy="355600"/>
          </a:xfrm>
          <a:prstGeom prst="rect">
            <a:avLst/>
          </a:prstGeom>
          <a:solidFill>
            <a:srgbClr val="FFCC00"/>
          </a:solidFill>
          <a:ln w="126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Line 4"/>
          <p:cNvSpPr>
            <a:spLocks noChangeShapeType="1"/>
          </p:cNvSpPr>
          <p:nvPr userDrawn="1"/>
        </p:nvSpPr>
        <p:spPr bwMode="auto">
          <a:xfrm>
            <a:off x="468313" y="1189039"/>
            <a:ext cx="8231187" cy="0"/>
          </a:xfrm>
          <a:prstGeom prst="line">
            <a:avLst/>
          </a:prstGeom>
          <a:noFill/>
          <a:ln w="381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6134593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84188" y="173038"/>
            <a:ext cx="8166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zh-TW" smtClean="0"/>
              <a:t>Click to edit the title text format</a:t>
            </a:r>
          </a:p>
        </p:txBody>
      </p:sp>
      <p:sp>
        <p:nvSpPr>
          <p:cNvPr id="1027" name="Rectangle 2"/>
          <p:cNvSpPr>
            <a:spLocks noGrp="1" noChangeArrowheads="1"/>
          </p:cNvSpPr>
          <p:nvPr>
            <p:ph type="body" idx="1"/>
          </p:nvPr>
        </p:nvSpPr>
        <p:spPr bwMode="auto">
          <a:xfrm>
            <a:off x="563563" y="1700213"/>
            <a:ext cx="80867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zh-TW" smtClean="0"/>
              <a:t>Click to edit the outline text format</a:t>
            </a:r>
          </a:p>
          <a:p>
            <a:pPr lvl="1"/>
            <a:r>
              <a:rPr lang="en-GB" altLang="zh-TW" smtClean="0"/>
              <a:t>Second Outline Level</a:t>
            </a:r>
          </a:p>
          <a:p>
            <a:pPr lvl="2"/>
            <a:r>
              <a:rPr lang="en-GB" altLang="zh-TW" smtClean="0"/>
              <a:t>Third Outline Level</a:t>
            </a:r>
          </a:p>
          <a:p>
            <a:pPr lvl="3"/>
            <a:r>
              <a:rPr lang="en-GB" altLang="zh-TW" smtClean="0"/>
              <a:t>Fourth Outline Level</a:t>
            </a:r>
          </a:p>
          <a:p>
            <a:pPr lvl="4"/>
            <a:r>
              <a:rPr lang="en-GB" altLang="zh-TW" smtClean="0"/>
              <a:t>Fifth Outline Level</a:t>
            </a:r>
          </a:p>
          <a:p>
            <a:pPr lvl="4"/>
            <a:r>
              <a:rPr lang="en-GB" altLang="zh-TW" smtClean="0"/>
              <a:t>Sixth Outline Level</a:t>
            </a:r>
          </a:p>
          <a:p>
            <a:pPr lvl="4"/>
            <a:r>
              <a:rPr lang="en-GB" altLang="zh-TW" smtClean="0"/>
              <a:t>Seventh Outline Level</a:t>
            </a:r>
          </a:p>
          <a:p>
            <a:pPr lvl="4"/>
            <a:r>
              <a:rPr lang="en-GB" altLang="zh-TW" smtClean="0"/>
              <a:t>Eighth Outline Level</a:t>
            </a:r>
          </a:p>
          <a:p>
            <a:pPr lvl="4"/>
            <a:r>
              <a:rPr lang="en-GB" altLang="zh-TW" smtClean="0"/>
              <a:t>Ninth Outline Level</a:t>
            </a:r>
          </a:p>
        </p:txBody>
      </p:sp>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DBB31-E9AC-40A3-8693-7EF2E67BC7A0}" type="slidenum">
              <a:rPr lang="en-US" smtClean="0"/>
              <a:t>‹#›</a:t>
            </a:fld>
            <a:endParaRPr lang="en-US" dirty="0"/>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2708A-25C0-4AA5-825B-41A42FEB449C}" type="datetime1">
              <a:rPr lang="en-US" smtClean="0"/>
              <a:t>4/22/2015</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timing>
    <p:tnLst>
      <p:par>
        <p:cTn id="1" dur="indefinite" restart="never" nodeType="tmRoot"/>
      </p:par>
    </p:tnLst>
  </p:timing>
  <p:hf hdr="0" ftr="0" dt="0"/>
  <p:txStyles>
    <p:titleStyle>
      <a:lvl1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mj-lt"/>
          <a:ea typeface="ＭＳ Ｐゴシック" charset="-128"/>
          <a:cs typeface="ＭＳ Ｐゴシック" charset="-128"/>
        </a:defRPr>
      </a:lvl1pPr>
      <a:lvl2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2pPr>
      <a:lvl3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3pPr>
      <a:lvl4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4pPr>
      <a:lvl5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5pPr>
      <a:lvl6pPr marL="414683"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6pPr>
      <a:lvl7pPr marL="829366"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7pPr>
      <a:lvl8pPr marL="1244049"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8pPr>
      <a:lvl9pPr marL="1658732"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9pPr>
    </p:titleStyle>
    <p:bodyStyle>
      <a:lvl1pPr marL="388938" indent="-293688" algn="l" defTabSz="414338" rtl="0" eaLnBrk="0" fontAlgn="base" hangingPunct="0">
        <a:lnSpc>
          <a:spcPct val="90000"/>
        </a:lnSpc>
        <a:spcBef>
          <a:spcPct val="0"/>
        </a:spcBef>
        <a:spcAft>
          <a:spcPts val="1275"/>
        </a:spcAft>
        <a:buClr>
          <a:srgbClr val="000000"/>
        </a:buClr>
        <a:buSzPct val="80000"/>
        <a:buFont typeface="Wingdings" pitchFamily="2" charset="2"/>
        <a:buChar char="n"/>
        <a:defRPr sz="2500">
          <a:solidFill>
            <a:srgbClr val="000000"/>
          </a:solidFill>
          <a:latin typeface="+mn-lt"/>
          <a:ea typeface="ＭＳ Ｐゴシック" charset="-128"/>
          <a:cs typeface="ＭＳ Ｐゴシック" charset="-128"/>
        </a:defRPr>
      </a:lvl1pPr>
      <a:lvl2pPr marL="781050" indent="-258763" algn="l" defTabSz="414338" rtl="0" eaLnBrk="0" fontAlgn="base" hangingPunct="0">
        <a:lnSpc>
          <a:spcPct val="90000"/>
        </a:lnSpc>
        <a:spcBef>
          <a:spcPct val="0"/>
        </a:spcBef>
        <a:spcAft>
          <a:spcPts val="1013"/>
        </a:spcAft>
        <a:buClr>
          <a:srgbClr val="000000"/>
        </a:buClr>
        <a:buSzPct val="50000"/>
        <a:buFont typeface="Wingdings" pitchFamily="2" charset="2"/>
        <a:buChar char="n"/>
        <a:defRPr>
          <a:solidFill>
            <a:srgbClr val="000000"/>
          </a:solidFill>
          <a:latin typeface="+mn-lt"/>
          <a:ea typeface="ＭＳ Ｐゴシック" charset="-128"/>
        </a:defRPr>
      </a:lvl2pPr>
      <a:lvl3pPr marL="1173163" indent="-195263" algn="l" defTabSz="414338" rtl="0" eaLnBrk="0" fontAlgn="base" hangingPunct="0">
        <a:lnSpc>
          <a:spcPct val="90000"/>
        </a:lnSpc>
        <a:spcBef>
          <a:spcPct val="0"/>
        </a:spcBef>
        <a:spcAft>
          <a:spcPts val="763"/>
        </a:spcAft>
        <a:buClr>
          <a:srgbClr val="000000"/>
        </a:buClr>
        <a:buSzPct val="50000"/>
        <a:buFont typeface="Wingdings" pitchFamily="2" charset="2"/>
        <a:buChar char="n"/>
        <a:defRPr>
          <a:solidFill>
            <a:srgbClr val="000000"/>
          </a:solidFill>
          <a:latin typeface="+mn-lt"/>
          <a:ea typeface="ＭＳ Ｐゴシック" charset="-128"/>
        </a:defRPr>
      </a:lvl3pPr>
      <a:lvl4pPr marL="1563688" indent="-193675" algn="l" defTabSz="414338" rtl="0" eaLnBrk="0" fontAlgn="base" hangingPunct="0">
        <a:spcBef>
          <a:spcPct val="0"/>
        </a:spcBef>
        <a:spcAft>
          <a:spcPts val="500"/>
        </a:spcAft>
        <a:buClr>
          <a:srgbClr val="000000"/>
        </a:buClr>
        <a:buSzPct val="50000"/>
        <a:buFont typeface="Wingdings" pitchFamily="2" charset="2"/>
        <a:buChar char="n"/>
        <a:defRPr>
          <a:solidFill>
            <a:srgbClr val="000000"/>
          </a:solidFill>
          <a:latin typeface="+mn-lt"/>
          <a:ea typeface="ＭＳ Ｐゴシック" charset="-128"/>
        </a:defRPr>
      </a:lvl4pPr>
      <a:lvl5pPr marL="1955800" indent="-195263" algn="l" defTabSz="414338" rtl="0" eaLnBrk="0" fontAlgn="base" hangingPunct="0">
        <a:spcBef>
          <a:spcPct val="0"/>
        </a:spcBef>
        <a:spcAft>
          <a:spcPts val="238"/>
        </a:spcAft>
        <a:buClr>
          <a:srgbClr val="000000"/>
        </a:buClr>
        <a:buSzPct val="50000"/>
        <a:buFont typeface="Wingdings" pitchFamily="2" charset="2"/>
        <a:buChar char="n"/>
        <a:defRPr>
          <a:solidFill>
            <a:srgbClr val="000000"/>
          </a:solidFill>
          <a:latin typeface="+mn-lt"/>
          <a:ea typeface="ＭＳ Ｐゴシック" charset="-128"/>
        </a:defRPr>
      </a:lvl5pPr>
      <a:lvl6pPr marL="2371469" indent="-195823" algn="l" defTabSz="414683" rtl="0" eaLnBrk="0" fontAlgn="base" hangingPunct="0">
        <a:spcBef>
          <a:spcPct val="0"/>
        </a:spcBef>
        <a:spcAft>
          <a:spcPts val="239"/>
        </a:spcAft>
        <a:buClr>
          <a:srgbClr val="000000"/>
        </a:buClr>
        <a:buFont typeface="StarBats" charset="0"/>
        <a:buBlip>
          <a:blip r:embed="rId5"/>
        </a:buBlip>
        <a:defRPr sz="2200">
          <a:solidFill>
            <a:srgbClr val="000000"/>
          </a:solidFill>
          <a:latin typeface="+mn-lt"/>
        </a:defRPr>
      </a:lvl6pPr>
      <a:lvl7pPr marL="2786153" indent="-195823" algn="l" defTabSz="414683" rtl="0" eaLnBrk="0" fontAlgn="base" hangingPunct="0">
        <a:spcBef>
          <a:spcPct val="0"/>
        </a:spcBef>
        <a:spcAft>
          <a:spcPts val="239"/>
        </a:spcAft>
        <a:buClr>
          <a:srgbClr val="000000"/>
        </a:buClr>
        <a:buFont typeface="StarBats" charset="0"/>
        <a:buBlip>
          <a:blip r:embed="rId5"/>
        </a:buBlip>
        <a:defRPr sz="2200">
          <a:solidFill>
            <a:srgbClr val="000000"/>
          </a:solidFill>
          <a:latin typeface="+mn-lt"/>
        </a:defRPr>
      </a:lvl7pPr>
      <a:lvl8pPr marL="3200836" indent="-195823" algn="l" defTabSz="414683" rtl="0" eaLnBrk="0" fontAlgn="base" hangingPunct="0">
        <a:spcBef>
          <a:spcPct val="0"/>
        </a:spcBef>
        <a:spcAft>
          <a:spcPts val="239"/>
        </a:spcAft>
        <a:buClr>
          <a:srgbClr val="000000"/>
        </a:buClr>
        <a:buFont typeface="StarBats" charset="0"/>
        <a:buBlip>
          <a:blip r:embed="rId5"/>
        </a:buBlip>
        <a:defRPr sz="2200">
          <a:solidFill>
            <a:srgbClr val="000000"/>
          </a:solidFill>
          <a:latin typeface="+mn-lt"/>
        </a:defRPr>
      </a:lvl8pPr>
      <a:lvl9pPr marL="3615519" indent="-195823" algn="l" defTabSz="414683" rtl="0" eaLnBrk="0" fontAlgn="base" hangingPunct="0">
        <a:spcBef>
          <a:spcPct val="0"/>
        </a:spcBef>
        <a:spcAft>
          <a:spcPts val="239"/>
        </a:spcAft>
        <a:buClr>
          <a:srgbClr val="000000"/>
        </a:buClr>
        <a:buFont typeface="StarBats" charset="0"/>
        <a:buBlip>
          <a:blip r:embed="rId5"/>
        </a:buBlip>
        <a:defRPr sz="2200">
          <a:solidFill>
            <a:srgbClr val="000000"/>
          </a:solidFill>
          <a:latin typeface="+mn-lt"/>
        </a:defRPr>
      </a:lvl9pPr>
    </p:bodyStyle>
    <p:otherStyle>
      <a:defPPr>
        <a:defRPr lang="en-US"/>
      </a:defPPr>
      <a:lvl1pPr marL="0" algn="l" defTabSz="829366" rtl="0" eaLnBrk="1" latinLnBrk="0" hangingPunct="1">
        <a:defRPr sz="1600" kern="1200">
          <a:solidFill>
            <a:schemeClr val="tx1"/>
          </a:solidFill>
          <a:latin typeface="+mn-lt"/>
          <a:ea typeface="+mn-ea"/>
          <a:cs typeface="+mn-cs"/>
        </a:defRPr>
      </a:lvl1pPr>
      <a:lvl2pPr marL="414683" algn="l" defTabSz="829366" rtl="0" eaLnBrk="1" latinLnBrk="0" hangingPunct="1">
        <a:defRPr sz="1600" kern="1200">
          <a:solidFill>
            <a:schemeClr val="tx1"/>
          </a:solidFill>
          <a:latin typeface="+mn-lt"/>
          <a:ea typeface="+mn-ea"/>
          <a:cs typeface="+mn-cs"/>
        </a:defRPr>
      </a:lvl2pPr>
      <a:lvl3pPr marL="829366" algn="l" defTabSz="829366" rtl="0" eaLnBrk="1" latinLnBrk="0" hangingPunct="1">
        <a:defRPr sz="1600" kern="1200">
          <a:solidFill>
            <a:schemeClr val="tx1"/>
          </a:solidFill>
          <a:latin typeface="+mn-lt"/>
          <a:ea typeface="+mn-ea"/>
          <a:cs typeface="+mn-cs"/>
        </a:defRPr>
      </a:lvl3pPr>
      <a:lvl4pPr marL="1244049" algn="l" defTabSz="829366" rtl="0" eaLnBrk="1" latinLnBrk="0" hangingPunct="1">
        <a:defRPr sz="1600" kern="1200">
          <a:solidFill>
            <a:schemeClr val="tx1"/>
          </a:solidFill>
          <a:latin typeface="+mn-lt"/>
          <a:ea typeface="+mn-ea"/>
          <a:cs typeface="+mn-cs"/>
        </a:defRPr>
      </a:lvl4pPr>
      <a:lvl5pPr marL="1658732" algn="l" defTabSz="829366" rtl="0" eaLnBrk="1" latinLnBrk="0" hangingPunct="1">
        <a:defRPr sz="1600" kern="1200">
          <a:solidFill>
            <a:schemeClr val="tx1"/>
          </a:solidFill>
          <a:latin typeface="+mn-lt"/>
          <a:ea typeface="+mn-ea"/>
          <a:cs typeface="+mn-cs"/>
        </a:defRPr>
      </a:lvl5pPr>
      <a:lvl6pPr marL="2073416" algn="l" defTabSz="829366" rtl="0" eaLnBrk="1" latinLnBrk="0" hangingPunct="1">
        <a:defRPr sz="1600" kern="1200">
          <a:solidFill>
            <a:schemeClr val="tx1"/>
          </a:solidFill>
          <a:latin typeface="+mn-lt"/>
          <a:ea typeface="+mn-ea"/>
          <a:cs typeface="+mn-cs"/>
        </a:defRPr>
      </a:lvl6pPr>
      <a:lvl7pPr marL="2488099" algn="l" defTabSz="829366" rtl="0" eaLnBrk="1" latinLnBrk="0" hangingPunct="1">
        <a:defRPr sz="1600" kern="1200">
          <a:solidFill>
            <a:schemeClr val="tx1"/>
          </a:solidFill>
          <a:latin typeface="+mn-lt"/>
          <a:ea typeface="+mn-ea"/>
          <a:cs typeface="+mn-cs"/>
        </a:defRPr>
      </a:lvl7pPr>
      <a:lvl8pPr marL="2902782" algn="l" defTabSz="829366" rtl="0" eaLnBrk="1" latinLnBrk="0" hangingPunct="1">
        <a:defRPr sz="1600" kern="1200">
          <a:solidFill>
            <a:schemeClr val="tx1"/>
          </a:solidFill>
          <a:latin typeface="+mn-lt"/>
          <a:ea typeface="+mn-ea"/>
          <a:cs typeface="+mn-cs"/>
        </a:defRPr>
      </a:lvl8pPr>
      <a:lvl9pPr marL="3317465" algn="l" defTabSz="82936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0.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0.png"/><Relationship Id="rId4" Type="http://schemas.openxmlformats.org/officeDocument/2006/relationships/image" Target="../media/image300.png"/></Relationships>
</file>

<file path=ppt/slides/_rels/slide1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google.com/url?sa=i&amp;rct=j&amp;q=&amp;esrc=s&amp;frm=1&amp;source=images&amp;cd=&amp;cad=rja&amp;docid=wpBcwjxieLDbgM&amp;tbnid=vaE0_oKQu3-xsM:&amp;ved=0CAUQjRw&amp;url=http://www.greenvitals.net/greenvitalsnet/2010/7/27/experts-reassure-public-of-seafood-safety-as-gulf-of-mexico.html&amp;ei=11eFUbjrMYmE9QShjoDIDQ&amp;psig=AFQjCNHqi3MFAnwoI9j_WGuQMTwoAp05Bw&amp;ust=1367779384259717"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2.jpe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wpBcwjxieLDbgM&amp;tbnid=vaE0_oKQu3-xsM:&amp;ved=0CAUQjRw&amp;url=http://www.greenvitals.net/greenvitalsnet/2010/7/27/experts-reassure-public-of-seafood-safety-as-gulf-of-mexico.html&amp;ei=11eFUbjrMYmE9QShjoDIDQ&amp;psig=AFQjCNHqi3MFAnwoI9j_WGuQMTwoAp05Bw&amp;ust=1367779384259717" TargetMode="External"/><Relationship Id="rId11" Type="http://schemas.openxmlformats.org/officeDocument/2006/relationships/image" Target="../media/image25.png"/><Relationship Id="rId5" Type="http://schemas.openxmlformats.org/officeDocument/2006/relationships/image" Target="../media/image22.jpeg"/><Relationship Id="rId10" Type="http://schemas.openxmlformats.org/officeDocument/2006/relationships/image" Target="../media/image24.png"/><Relationship Id="rId4" Type="http://schemas.openxmlformats.org/officeDocument/2006/relationships/image" Target="../media/image21.jpeg"/><Relationship Id="rId9" Type="http://schemas.openxmlformats.org/officeDocument/2006/relationships/image" Target="../media/image2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p:cNvSpPr>
            <a:spLocks noGrp="1" noChangeArrowheads="1"/>
          </p:cNvSpPr>
          <p:nvPr>
            <p:ph type="ctrTitle"/>
          </p:nvPr>
        </p:nvSpPr>
        <p:spPr>
          <a:xfrm>
            <a:off x="701675" y="1508443"/>
            <a:ext cx="7772400" cy="1477328"/>
          </a:xfrm>
        </p:spPr>
        <p:txBody>
          <a:bodyPr/>
          <a:lstStyle/>
          <a:p>
            <a:pPr algn="ctr"/>
            <a:r>
              <a:rPr lang="en-US" sz="3200" smtClean="0">
                <a:ea typeface="ＭＳ Ｐゴシック" pitchFamily="34" charset="-128"/>
              </a:rPr>
              <a:t>When Security Games Go Green:</a:t>
            </a:r>
            <a:br>
              <a:rPr lang="en-US" sz="3200" smtClean="0">
                <a:ea typeface="ＭＳ Ｐゴシック" pitchFamily="34" charset="-128"/>
              </a:rPr>
            </a:br>
            <a:r>
              <a:rPr lang="en-US" sz="3200" smtClean="0">
                <a:ea typeface="ＭＳ Ｐゴシック" pitchFamily="34" charset="-128"/>
              </a:rPr>
              <a:t>Designing Defender Strategies to Prevent Poaching and Illegal Fishing</a:t>
            </a:r>
            <a:endParaRPr lang="en-US" altLang="zh-TW" sz="2800" dirty="0">
              <a:ea typeface="PMingLiU" pitchFamily="18" charset="-120"/>
            </a:endParaRPr>
          </a:p>
        </p:txBody>
      </p:sp>
      <p:sp>
        <p:nvSpPr>
          <p:cNvPr id="6146" name="Rectangle 5"/>
          <p:cNvSpPr>
            <a:spLocks noGrp="1" noChangeArrowheads="1"/>
          </p:cNvSpPr>
          <p:nvPr>
            <p:ph type="subTitle" idx="1"/>
          </p:nvPr>
        </p:nvSpPr>
        <p:spPr>
          <a:xfrm>
            <a:off x="423863" y="3749675"/>
            <a:ext cx="8296275" cy="1496820"/>
          </a:xfrm>
        </p:spPr>
        <p:txBody>
          <a:bodyPr/>
          <a:lstStyle/>
          <a:p>
            <a:pPr marL="95250" algn="ctr"/>
            <a:r>
              <a:rPr lang="en-US" altLang="zh-TW" sz="2800" smtClean="0">
                <a:ea typeface="PMingLiU" pitchFamily="18" charset="-120"/>
              </a:rPr>
              <a:t>Fei Fang</a:t>
            </a:r>
            <a:r>
              <a:rPr lang="en-US" altLang="zh-TW" sz="2800" baseline="30000" smtClean="0">
                <a:ea typeface="PMingLiU" pitchFamily="18" charset="-120"/>
              </a:rPr>
              <a:t>1</a:t>
            </a:r>
            <a:r>
              <a:rPr lang="en-US" altLang="zh-TW" sz="2800" smtClean="0">
                <a:ea typeface="PMingLiU" pitchFamily="18" charset="-120"/>
              </a:rPr>
              <a:t>, Peter Stone</a:t>
            </a:r>
            <a:r>
              <a:rPr lang="en-US" altLang="zh-TW" sz="2800" baseline="30000" smtClean="0">
                <a:ea typeface="PMingLiU" pitchFamily="18" charset="-120"/>
              </a:rPr>
              <a:t>2</a:t>
            </a:r>
            <a:r>
              <a:rPr lang="en-US" altLang="zh-TW" sz="2800" smtClean="0">
                <a:ea typeface="PMingLiU" pitchFamily="18" charset="-120"/>
              </a:rPr>
              <a:t>, Milind Tambe</a:t>
            </a:r>
            <a:r>
              <a:rPr lang="en-US" altLang="zh-TW" sz="2800" baseline="30000" smtClean="0">
                <a:ea typeface="PMingLiU" pitchFamily="18" charset="-120"/>
              </a:rPr>
              <a:t>1</a:t>
            </a:r>
          </a:p>
          <a:p>
            <a:pPr marL="95250" algn="ctr"/>
            <a:r>
              <a:rPr lang="en-US" altLang="zh-TW" sz="2800" smtClean="0">
                <a:ea typeface="PMingLiU" pitchFamily="18" charset="-120"/>
              </a:rPr>
              <a:t>University of Southern California</a:t>
            </a:r>
            <a:r>
              <a:rPr lang="en-US" altLang="zh-TW" sz="2800" baseline="30000" smtClean="0">
                <a:ea typeface="PMingLiU" pitchFamily="18" charset="-120"/>
              </a:rPr>
              <a:t>1</a:t>
            </a:r>
          </a:p>
          <a:p>
            <a:pPr marL="95250" algn="ctr"/>
            <a:r>
              <a:rPr lang="en-US" altLang="zh-TW" sz="2800" smtClean="0">
                <a:ea typeface="PMingLiU" pitchFamily="18" charset="-120"/>
              </a:rPr>
              <a:t>University of Texas at Austin</a:t>
            </a:r>
            <a:r>
              <a:rPr lang="en-US" altLang="zh-TW" sz="2800" baseline="30000" smtClean="0">
                <a:ea typeface="PMingLiU" pitchFamily="18" charset="-120"/>
              </a:rPr>
              <a:t>2</a:t>
            </a:r>
            <a:endParaRPr lang="en-US" altLang="zh-TW" sz="2800" baseline="30000" dirty="0" smtClean="0">
              <a:ea typeface="PMingLiU" pitchFamily="18" charset="-120"/>
            </a:endParaRPr>
          </a:p>
        </p:txBody>
      </p:sp>
      <p:sp>
        <p:nvSpPr>
          <p:cNvPr id="6147" name="TextBox 3"/>
          <p:cNvSpPr txBox="1">
            <a:spLocks noChangeArrowheads="1"/>
          </p:cNvSpPr>
          <p:nvPr/>
        </p:nvSpPr>
        <p:spPr bwMode="auto">
          <a:xfrm>
            <a:off x="-1041400" y="3175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p>
        </p:txBody>
      </p:sp>
    </p:spTree>
  </p:cSld>
  <p:clrMapOvr>
    <a:masterClrMapping/>
  </p:clrMapOvr>
  <p:transition advTm="156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63040" y="1268361"/>
            <a:ext cx="8087040" cy="4787475"/>
          </a:xfrm>
        </p:spPr>
        <p:txBody>
          <a:bodyPr/>
          <a:lstStyle/>
          <a:p>
            <a:pPr marL="388938" lvl="1" indent="-293688">
              <a:spcAft>
                <a:spcPts val="1275"/>
              </a:spcAft>
              <a:buSzPct val="80000"/>
            </a:pPr>
            <a:r>
              <a:rPr lang="en-US" altLang="zh-CN" sz="2400" dirty="0" smtClean="0"/>
              <a:t>Attacker </a:t>
            </a:r>
            <a:r>
              <a:rPr lang="en-US" altLang="zh-CN" sz="2400" dirty="0"/>
              <a:t>chooses target </a:t>
            </a:r>
            <a:r>
              <a:rPr lang="en-US" altLang="zh-CN" sz="2400" dirty="0" smtClean="0"/>
              <a:t>with bounded rationality</a:t>
            </a:r>
          </a:p>
          <a:p>
            <a:pPr marL="781051" lvl="2" indent="-293688">
              <a:spcAft>
                <a:spcPts val="1275"/>
              </a:spcAft>
              <a:buSzPct val="80000"/>
            </a:pPr>
            <a:r>
              <a:rPr lang="en-US" altLang="zh-CN" sz="2400" dirty="0" smtClean="0"/>
              <a:t>Following </a:t>
            </a:r>
            <a:r>
              <a:rPr lang="en-US" altLang="zh-CN" sz="2400" dirty="0"/>
              <a:t>the SUQR </a:t>
            </a:r>
            <a:r>
              <a:rPr lang="en-US" altLang="zh-CN" sz="2400" dirty="0" smtClean="0"/>
              <a:t>model</a:t>
            </a:r>
          </a:p>
          <a:p>
            <a:pPr marL="1171576" lvl="3" indent="-293688">
              <a:spcAft>
                <a:spcPts val="1275"/>
              </a:spcAft>
              <a:buSzPct val="80000"/>
            </a:pPr>
            <a:r>
              <a:rPr lang="en-US" altLang="zh-CN" sz="2400" dirty="0" smtClean="0"/>
              <a:t>Choose </a:t>
            </a:r>
            <a:r>
              <a:rPr lang="en-US" altLang="zh-CN" sz="2400" u="sng" dirty="0" smtClean="0"/>
              <a:t>more promising targets</a:t>
            </a:r>
            <a:r>
              <a:rPr lang="en-US" altLang="zh-CN" sz="2400" dirty="0" smtClean="0"/>
              <a:t> with higher probability</a:t>
            </a:r>
          </a:p>
          <a:p>
            <a:pPr marL="1171576" lvl="3" indent="-293688">
              <a:spcAft>
                <a:spcPts val="1275"/>
              </a:spcAft>
              <a:buSzPct val="80000"/>
            </a:pPr>
            <a:r>
              <a:rPr lang="en-US" altLang="zh-CN" sz="2400" dirty="0" smtClean="0"/>
              <a:t>Evaluation on key properties</a:t>
            </a:r>
          </a:p>
          <a:p>
            <a:pPr marL="781051" lvl="2" indent="-293688">
              <a:spcAft>
                <a:spcPts val="1275"/>
              </a:spcAft>
              <a:buSzPct val="80000"/>
            </a:pPr>
            <a:r>
              <a:rPr lang="en-US" altLang="zh-CN" sz="2400" dirty="0"/>
              <a:t>Attackers have different characteristics (parameters</a:t>
            </a:r>
            <a:r>
              <a:rPr lang="en-US" altLang="zh-CN" sz="2400" dirty="0" smtClean="0"/>
              <a:t>)</a:t>
            </a:r>
          </a:p>
          <a:p>
            <a:pPr marL="388938" lvl="1" indent="-293688">
              <a:spcAft>
                <a:spcPts val="1275"/>
              </a:spcAft>
              <a:buSzPct val="80000"/>
            </a:pPr>
            <a:endParaRPr lang="en-US" altLang="zh-CN" sz="2400" dirty="0" smtClean="0"/>
          </a:p>
        </p:txBody>
      </p:sp>
      <p:sp>
        <p:nvSpPr>
          <p:cNvPr id="3" name="Title 2"/>
          <p:cNvSpPr>
            <a:spLocks noGrp="1"/>
          </p:cNvSpPr>
          <p:nvPr>
            <p:ph type="ctrTitle"/>
          </p:nvPr>
        </p:nvSpPr>
        <p:spPr/>
        <p:txBody>
          <a:bodyPr/>
          <a:lstStyle/>
          <a:p>
            <a:r>
              <a:rPr lang="en-US" dirty="0" smtClean="0"/>
              <a:t>Green </a:t>
            </a:r>
            <a:r>
              <a:rPr lang="en-US" dirty="0"/>
              <a:t>Security Game Model</a:t>
            </a:r>
          </a:p>
        </p:txBody>
      </p:sp>
      <p:sp>
        <p:nvSpPr>
          <p:cNvPr id="4" name="Slide Number Placeholder 3"/>
          <p:cNvSpPr>
            <a:spLocks noGrp="1"/>
          </p:cNvSpPr>
          <p:nvPr>
            <p:ph type="sldNum" sz="quarter" idx="13"/>
          </p:nvPr>
        </p:nvSpPr>
        <p:spPr/>
        <p:txBody>
          <a:bodyPr/>
          <a:lstStyle/>
          <a:p>
            <a:fld id="{F6ADBB31-E9AC-40A3-8693-7EF2E67BC7A0}" type="slidenum">
              <a:rPr lang="en-US" smtClean="0"/>
              <a:t>10</a:t>
            </a:fld>
            <a:endParaRPr lang="en-US" dirty="0"/>
          </a:p>
        </p:txBody>
      </p:sp>
    </p:spTree>
    <p:extLst>
      <p:ext uri="{BB962C8B-B14F-4D97-AF65-F5344CB8AC3E}">
        <p14:creationId xmlns:p14="http://schemas.microsoft.com/office/powerpoint/2010/main" val="358265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ctrTitle" idx="4294967295"/>
          </p:nvPr>
        </p:nvSpPr>
        <p:spPr>
          <a:xfrm>
            <a:off x="563563" y="542925"/>
            <a:ext cx="7772400" cy="508000"/>
          </a:xfrm>
        </p:spPr>
        <p:txBody>
          <a:bodyPr/>
          <a:lstStyle/>
          <a:p>
            <a:pPr algn="ctr">
              <a:buSzPct val="100000"/>
              <a:buFont typeface="Times New Roman" pitchFamily="18" charset="0"/>
              <a:buNone/>
            </a:pPr>
            <a:r>
              <a:rPr lang="en-US" sz="3200" dirty="0" smtClean="0">
                <a:ea typeface="ＭＳ Ｐゴシック" pitchFamily="34" charset="-128"/>
              </a:rPr>
              <a:t>Outline</a:t>
            </a:r>
          </a:p>
        </p:txBody>
      </p:sp>
      <p:sp>
        <p:nvSpPr>
          <p:cNvPr id="34818" name="Content Placeholder 1"/>
          <p:cNvSpPr txBox="1">
            <a:spLocks/>
          </p:cNvSpPr>
          <p:nvPr/>
        </p:nvSpPr>
        <p:spPr bwMode="auto">
          <a:xfrm>
            <a:off x="563563" y="1568450"/>
            <a:ext cx="80867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8938" indent="-293688" defTabSz="414338" eaLnBrk="0" hangingPunct="0">
              <a:defRPr sz="2400">
                <a:solidFill>
                  <a:schemeClr val="tx1"/>
                </a:solidFill>
                <a:latin typeface="Arial" pitchFamily="34" charset="0"/>
                <a:ea typeface="ＭＳ Ｐゴシック" pitchFamily="34" charset="-128"/>
              </a:defRPr>
            </a:lvl1pPr>
            <a:lvl2pPr marL="742950" indent="-285750" defTabSz="414338" eaLnBrk="0" hangingPunct="0">
              <a:defRPr sz="2400">
                <a:solidFill>
                  <a:schemeClr val="tx1"/>
                </a:solidFill>
                <a:latin typeface="Arial" pitchFamily="34" charset="0"/>
                <a:ea typeface="ＭＳ Ｐゴシック" pitchFamily="34" charset="-128"/>
              </a:defRPr>
            </a:lvl2pPr>
            <a:lvl3pPr marL="1143000" indent="-228600" defTabSz="414338" eaLnBrk="0" hangingPunct="0">
              <a:defRPr sz="2400">
                <a:solidFill>
                  <a:schemeClr val="tx1"/>
                </a:solidFill>
                <a:latin typeface="Arial" pitchFamily="34" charset="0"/>
                <a:ea typeface="ＭＳ Ｐゴシック" pitchFamily="34" charset="-128"/>
              </a:defRPr>
            </a:lvl3pPr>
            <a:lvl4pPr marL="1600200" indent="-228600" defTabSz="414338" eaLnBrk="0" hangingPunct="0">
              <a:defRPr sz="2400">
                <a:solidFill>
                  <a:schemeClr val="tx1"/>
                </a:solidFill>
                <a:latin typeface="Arial" pitchFamily="34" charset="0"/>
                <a:ea typeface="ＭＳ Ｐゴシック" pitchFamily="34" charset="-128"/>
              </a:defRPr>
            </a:lvl4pPr>
            <a:lvl5pPr marL="2057400" indent="-228600" defTabSz="414338" eaLnBrk="0" hangingPunct="0">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Background and Motivation</a:t>
            </a:r>
          </a:p>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Contributions</a:t>
            </a:r>
            <a:endParaRPr lang="en-US" altLang="zh-CN" sz="3200" b="1" i="1" u="sng" dirty="0" smtClean="0">
              <a:solidFill>
                <a:schemeClr val="bg1">
                  <a:lumMod val="65000"/>
                </a:schemeClr>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Green Security Game </a:t>
            </a:r>
            <a:r>
              <a:rPr lang="en-US" sz="3200" dirty="0">
                <a:solidFill>
                  <a:schemeClr val="bg1">
                    <a:lumMod val="65000"/>
                  </a:schemeClr>
                </a:solidFill>
                <a:latin typeface="Times New Roman" pitchFamily="18" charset="0"/>
              </a:rPr>
              <a:t>Model</a:t>
            </a:r>
          </a:p>
          <a:p>
            <a:pPr>
              <a:lnSpc>
                <a:spcPct val="90000"/>
              </a:lnSpc>
              <a:spcAft>
                <a:spcPts val="1275"/>
              </a:spcAft>
              <a:buClr>
                <a:srgbClr val="000000"/>
              </a:buClr>
              <a:buSzPct val="80000"/>
              <a:buFont typeface="Wingdings" pitchFamily="2" charset="2"/>
              <a:buChar char="n"/>
            </a:pPr>
            <a:r>
              <a:rPr lang="en-US" altLang="zh-CN" sz="3200" b="1" i="1" u="sng" dirty="0">
                <a:solidFill>
                  <a:srgbClr val="000000"/>
                </a:solidFill>
                <a:latin typeface="Times New Roman" pitchFamily="18" charset="0"/>
              </a:rPr>
              <a:t>Planning</a:t>
            </a:r>
          </a:p>
          <a:p>
            <a:pPr>
              <a:lnSpc>
                <a:spcPct val="90000"/>
              </a:lnSpc>
              <a:spcAft>
                <a:spcPts val="1275"/>
              </a:spcAft>
              <a:buClr>
                <a:srgbClr val="000000"/>
              </a:buClr>
              <a:buSzPct val="80000"/>
              <a:buFont typeface="Wingdings" pitchFamily="2" charset="2"/>
              <a:buChar char="n"/>
            </a:pPr>
            <a:r>
              <a:rPr lang="en-US" altLang="zh-CN" sz="3200" dirty="0" smtClean="0">
                <a:solidFill>
                  <a:srgbClr val="000000"/>
                </a:solidFill>
                <a:latin typeface="Times New Roman" pitchFamily="18" charset="0"/>
              </a:rPr>
              <a:t>Planning and Learning</a:t>
            </a:r>
            <a:endParaRPr lang="en-US" sz="3200" dirty="0" smtClean="0">
              <a:solidFill>
                <a:srgbClr val="000000"/>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smtClean="0">
                <a:solidFill>
                  <a:srgbClr val="000000"/>
                </a:solidFill>
                <a:latin typeface="Times New Roman" pitchFamily="18" charset="0"/>
              </a:rPr>
              <a:t>E</a:t>
            </a:r>
            <a:r>
              <a:rPr lang="en-US" sz="3200" dirty="0" smtClean="0">
                <a:solidFill>
                  <a:srgbClr val="000000"/>
                </a:solidFill>
                <a:latin typeface="Times New Roman" pitchFamily="18" charset="0"/>
              </a:rPr>
              <a:t>xperimental Results</a:t>
            </a:r>
          </a:p>
          <a:p>
            <a:pPr>
              <a:lnSpc>
                <a:spcPct val="90000"/>
              </a:lnSpc>
              <a:spcAft>
                <a:spcPts val="1275"/>
              </a:spcAft>
              <a:buClr>
                <a:srgbClr val="000000"/>
              </a:buClr>
              <a:buSzPct val="80000"/>
              <a:buFont typeface="Wingdings" pitchFamily="2" charset="2"/>
              <a:buChar char="n"/>
            </a:pPr>
            <a:r>
              <a:rPr lang="en-US" sz="3200" dirty="0" smtClean="0">
                <a:solidFill>
                  <a:srgbClr val="000000"/>
                </a:solidFill>
                <a:latin typeface="Times New Roman" pitchFamily="18" charset="0"/>
              </a:rPr>
              <a:t>Future Work and Conclusion</a:t>
            </a:r>
            <a:endParaRPr lang="en-US" sz="3200" dirty="0">
              <a:solidFill>
                <a:srgbClr val="000000"/>
              </a:solidFill>
              <a:latin typeface="Times New Roman" pitchFamily="18" charset="0"/>
            </a:endParaRPr>
          </a:p>
        </p:txBody>
      </p:sp>
      <p:sp>
        <p:nvSpPr>
          <p:cNvPr id="4" name="Right Brace 3"/>
          <p:cNvSpPr/>
          <p:nvPr/>
        </p:nvSpPr>
        <p:spPr bwMode="auto">
          <a:xfrm>
            <a:off x="4909532" y="3558619"/>
            <a:ext cx="342900" cy="8001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5277832" y="3698319"/>
                <a:ext cx="15265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𝜂</m:t>
                          </m:r>
                        </m:e>
                        <m:sup>
                          <m:r>
                            <a:rPr lang="en-US" b="0" i="1" smtClean="0">
                              <a:latin typeface="Cambria Math"/>
                            </a:rPr>
                            <m:t>𝑡</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𝑡</m:t>
                          </m:r>
                          <m:r>
                            <a:rPr lang="en-US" b="0" i="1" smtClean="0">
                              <a:latin typeface="Cambria Math"/>
                            </a:rPr>
                            <m:t>−1</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277832" y="3698319"/>
                <a:ext cx="1526508" cy="461665"/>
              </a:xfrm>
              <a:prstGeom prst="rect">
                <a:avLst/>
              </a:prstGeom>
              <a:blipFill rotWithShape="0">
                <a:blip r:embed="rId3"/>
                <a:stretch>
                  <a:fillRect b="-13333"/>
                </a:stretch>
              </a:blipFill>
            </p:spPr>
            <p:txBody>
              <a:bodyPr/>
              <a:lstStyle/>
              <a:p>
                <a:r>
                  <a:rPr lang="en-US">
                    <a:noFill/>
                  </a:rPr>
                  <a:t> </a:t>
                </a:r>
              </a:p>
            </p:txBody>
          </p:sp>
        </mc:Fallback>
      </mc:AlternateContent>
      <p:sp>
        <p:nvSpPr>
          <p:cNvPr id="2" name="Slide Number Placeholder 1"/>
          <p:cNvSpPr>
            <a:spLocks noGrp="1"/>
          </p:cNvSpPr>
          <p:nvPr>
            <p:ph type="sldNum" sz="quarter" idx="13"/>
          </p:nvPr>
        </p:nvSpPr>
        <p:spPr/>
        <p:txBody>
          <a:bodyPr/>
          <a:lstStyle/>
          <a:p>
            <a:fld id="{F6ADBB31-E9AC-40A3-8693-7EF2E67BC7A0}" type="slidenum">
              <a:rPr lang="en-US" smtClean="0"/>
              <a:t>11</a:t>
            </a:fld>
            <a:endParaRPr lang="en-US" dirty="0"/>
          </a:p>
        </p:txBody>
      </p:sp>
    </p:spTree>
    <p:extLst>
      <p:ext uri="{BB962C8B-B14F-4D97-AF65-F5344CB8AC3E}">
        <p14:creationId xmlns:p14="http://schemas.microsoft.com/office/powerpoint/2010/main" val="3774777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066" y="3553062"/>
            <a:ext cx="3080436" cy="2815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2" name="Content Placeholder 1"/>
              <p:cNvSpPr>
                <a:spLocks noGrp="1"/>
              </p:cNvSpPr>
              <p:nvPr>
                <p:ph idx="10"/>
              </p:nvPr>
            </p:nvSpPr>
            <p:spPr>
              <a:xfrm>
                <a:off x="563040" y="1323447"/>
                <a:ext cx="8087040" cy="4355017"/>
              </a:xfrm>
            </p:spPr>
            <p:txBody>
              <a:bodyPr/>
              <a:lstStyle/>
              <a:p>
                <a:r>
                  <a:rPr lang="en-US" sz="2400" dirty="0" smtClean="0"/>
                  <a:t>Exploit attackers’ delayed observation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𝜂</m:t>
                        </m:r>
                      </m:e>
                      <m:sup>
                        <m:r>
                          <a:rPr lang="en-US" sz="2400" b="0" i="1" smtClean="0">
                            <a:latin typeface="Cambria Math" panose="02040503050406030204" pitchFamily="18" charset="0"/>
                          </a:rPr>
                          <m:t>𝑡</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𝑡</m:t>
                        </m:r>
                        <m:r>
                          <a:rPr lang="en-US" sz="2400" b="0" i="1" smtClean="0">
                            <a:latin typeface="Cambria Math" panose="02040503050406030204" pitchFamily="18" charset="0"/>
                          </a:rPr>
                          <m:t>−1</m:t>
                        </m:r>
                      </m:sup>
                    </m:sSup>
                  </m:oMath>
                </a14:m>
                <a:r>
                  <a:rPr lang="en-US" sz="2400" dirty="0" smtClean="0"/>
                  <a:t>)</a:t>
                </a:r>
                <a:endParaRPr lang="en-US" sz="1700" dirty="0" smtClean="0"/>
              </a:p>
              <a:p>
                <a:r>
                  <a:rPr lang="en-US" altLang="zh-CN" sz="2400" dirty="0" smtClean="0"/>
                  <a:t>A simple example: </a:t>
                </a:r>
              </a:p>
              <a:p>
                <a:pPr lvl="1"/>
                <a:r>
                  <a:rPr lang="en-US" altLang="zh-CN" sz="2400" dirty="0" smtClean="0"/>
                  <a:t>Patrol </a:t>
                </a:r>
                <a:r>
                  <a:rPr lang="en-US" altLang="zh-CN" sz="2400" dirty="0"/>
                  <a:t>Plan A: </a:t>
                </a:r>
                <a:r>
                  <a:rPr lang="en-US" altLang="zh-CN" sz="2400" dirty="0" smtClean="0"/>
                  <a:t>always uniformly </a:t>
                </a:r>
                <a:r>
                  <a:rPr lang="en-US" altLang="zh-CN" sz="2400" dirty="0"/>
                  <a:t>random</a:t>
                </a:r>
              </a:p>
              <a:p>
                <a:pPr lvl="1"/>
                <a:r>
                  <a:rPr lang="en-US" altLang="zh-CN" sz="2400" dirty="0"/>
                  <a:t>Patrol Plan B: change her </a:t>
                </a:r>
                <a:r>
                  <a:rPr lang="en-US" altLang="zh-CN" sz="2400" dirty="0" smtClean="0"/>
                  <a:t>strategy deliberately, </a:t>
                </a:r>
                <a:r>
                  <a:rPr lang="en-US" altLang="zh-CN" sz="2400" dirty="0"/>
                  <a:t>detect more snares </a:t>
                </a:r>
                <a:r>
                  <a:rPr lang="en-US" altLang="zh-CN" sz="2400" dirty="0" smtClean="0"/>
                  <a:t>overall</a:t>
                </a: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0"/>
              </p:nvPr>
            </p:nvSpPr>
            <p:spPr>
              <a:xfrm>
                <a:off x="563040" y="1323447"/>
                <a:ext cx="8087040" cy="4355017"/>
              </a:xfrm>
              <a:blipFill rotWithShape="0">
                <a:blip r:embed="rId4"/>
                <a:stretch>
                  <a:fillRect l="-452" t="-2937" r="-2487"/>
                </a:stretch>
              </a:blipFill>
            </p:spPr>
            <p:txBody>
              <a:bodyPr/>
              <a:lstStyle/>
              <a:p>
                <a:r>
                  <a:rPr lang="en-US">
                    <a:noFill/>
                  </a:rPr>
                  <a:t> </a:t>
                </a:r>
              </a:p>
            </p:txBody>
          </p:sp>
        </mc:Fallback>
      </mc:AlternateContent>
      <p:sp>
        <p:nvSpPr>
          <p:cNvPr id="3" name="Title 2"/>
          <p:cNvSpPr>
            <a:spLocks noGrp="1"/>
          </p:cNvSpPr>
          <p:nvPr>
            <p:ph type="ctrTitle"/>
          </p:nvPr>
        </p:nvSpPr>
        <p:spPr/>
        <p:txBody>
          <a:bodyPr/>
          <a:lstStyle/>
          <a:p>
            <a:r>
              <a:rPr lang="en-US" dirty="0" smtClean="0"/>
              <a:t>Planning</a:t>
            </a: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3405653091"/>
              </p:ext>
            </p:extLst>
          </p:nvPr>
        </p:nvGraphicFramePr>
        <p:xfrm>
          <a:off x="5193620" y="3809005"/>
          <a:ext cx="2818266" cy="1371600"/>
        </p:xfrm>
        <a:graphic>
          <a:graphicData uri="http://schemas.openxmlformats.org/drawingml/2006/table">
            <a:tbl>
              <a:tblPr firstRow="1" bandRow="1">
                <a:tableStyleId>{5C22544A-7EE6-4342-B048-85BDC9FD1C3A}</a:tableStyleId>
              </a:tblPr>
              <a:tblGrid>
                <a:gridCol w="939422"/>
                <a:gridCol w="939422"/>
                <a:gridCol w="939422"/>
              </a:tblGrid>
              <a:tr h="370840">
                <a:tc>
                  <a:txBody>
                    <a:bodyPr/>
                    <a:lstStyle/>
                    <a:p>
                      <a:pPr algn="ctr"/>
                      <a:endParaRPr lang="en-US" sz="2400" dirty="0"/>
                    </a:p>
                  </a:txBody>
                  <a:tcPr/>
                </a:tc>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r>
              <a:tr h="370840">
                <a:tc>
                  <a:txBody>
                    <a:bodyPr/>
                    <a:lstStyle/>
                    <a:p>
                      <a:pPr algn="ctr"/>
                      <a:r>
                        <a:rPr lang="en-US" sz="2400" dirty="0" smtClean="0"/>
                        <a:t>N</a:t>
                      </a:r>
                      <a:endParaRPr lang="en-US" sz="2400" dirty="0"/>
                    </a:p>
                  </a:txBody>
                  <a:tcPr/>
                </a:tc>
                <a:tc>
                  <a:txBody>
                    <a:bodyPr/>
                    <a:lstStyle/>
                    <a:p>
                      <a:pPr algn="ctr"/>
                      <a:r>
                        <a:rPr lang="en-US" sz="2400" dirty="0" smtClean="0"/>
                        <a:t>80%</a:t>
                      </a:r>
                      <a:endParaRPr lang="en-US" sz="2400" dirty="0"/>
                    </a:p>
                  </a:txBody>
                  <a:tcPr/>
                </a:tc>
                <a:tc>
                  <a:txBody>
                    <a:bodyPr/>
                    <a:lstStyle/>
                    <a:p>
                      <a:pPr algn="ctr"/>
                      <a:r>
                        <a:rPr lang="en-US" sz="2400" dirty="0" smtClean="0"/>
                        <a:t>20%</a:t>
                      </a:r>
                      <a:endParaRPr lang="en-US" sz="2400" dirty="0"/>
                    </a:p>
                  </a:txBody>
                  <a:tcPr/>
                </a:tc>
              </a:tr>
              <a:tr h="370840">
                <a:tc>
                  <a:txBody>
                    <a:bodyPr/>
                    <a:lstStyle/>
                    <a:p>
                      <a:pPr algn="ctr"/>
                      <a:r>
                        <a:rPr lang="en-US" sz="2400" dirty="0" smtClean="0"/>
                        <a:t>S</a:t>
                      </a:r>
                      <a:endParaRPr lang="en-US" sz="2400" dirty="0"/>
                    </a:p>
                  </a:txBody>
                  <a:tcPr/>
                </a:tc>
                <a:tc>
                  <a:txBody>
                    <a:bodyPr/>
                    <a:lstStyle/>
                    <a:p>
                      <a:pPr algn="ctr"/>
                      <a:r>
                        <a:rPr lang="en-US" sz="2400" dirty="0" smtClean="0"/>
                        <a:t>20%</a:t>
                      </a:r>
                      <a:endParaRPr lang="en-US" sz="2400" dirty="0"/>
                    </a:p>
                  </a:txBody>
                  <a:tcPr/>
                </a:tc>
                <a:tc>
                  <a:txBody>
                    <a:bodyPr/>
                    <a:lstStyle/>
                    <a:p>
                      <a:pPr algn="ctr"/>
                      <a:r>
                        <a:rPr lang="en-US" sz="2400" dirty="0" smtClean="0"/>
                        <a:t>80%</a:t>
                      </a:r>
                      <a:endParaRPr lang="en-US" sz="2400" dirty="0"/>
                    </a:p>
                  </a:txBody>
                  <a:tcPr/>
                </a:tc>
              </a:tr>
            </a:tbl>
          </a:graphicData>
        </a:graphic>
      </p:graphicFrame>
      <p:grpSp>
        <p:nvGrpSpPr>
          <p:cNvPr id="29" name="Group 28"/>
          <p:cNvGrpSpPr/>
          <p:nvPr/>
        </p:nvGrpSpPr>
        <p:grpSpPr>
          <a:xfrm>
            <a:off x="1511268" y="3766060"/>
            <a:ext cx="2794032" cy="2592746"/>
            <a:chOff x="2665408" y="1496284"/>
            <a:chExt cx="2112759" cy="2046679"/>
          </a:xfrm>
        </p:grpSpPr>
        <p:sp>
          <p:nvSpPr>
            <p:cNvPr id="30" name="Rectangle 29"/>
            <p:cNvSpPr/>
            <p:nvPr/>
          </p:nvSpPr>
          <p:spPr>
            <a:xfrm>
              <a:off x="3379386" y="1496284"/>
              <a:ext cx="684803"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00B050"/>
                  </a:solidFill>
                  <a:effectLst>
                    <a:outerShdw blurRad="63500" dir="3600000" algn="tl" rotWithShape="0">
                      <a:srgbClr val="000000">
                        <a:alpha val="70000"/>
                      </a:srgbClr>
                    </a:outerShdw>
                  </a:effectLst>
                </a:rPr>
                <a:t>N</a:t>
              </a:r>
              <a:endParaRPr lang="en-US" sz="5400" b="0" cap="none" spc="0" dirty="0">
                <a:ln w="18415" cmpd="sng">
                  <a:solidFill>
                    <a:srgbClr val="FFFFFF"/>
                  </a:solidFill>
                  <a:prstDash val="solid"/>
                </a:ln>
                <a:solidFill>
                  <a:srgbClr val="00B050"/>
                </a:solidFill>
                <a:effectLst>
                  <a:outerShdw blurRad="63500" dir="3600000" algn="tl" rotWithShape="0">
                    <a:srgbClr val="000000">
                      <a:alpha val="70000"/>
                    </a:srgbClr>
                  </a:outerShdw>
                </a:effectLst>
              </a:endParaRPr>
            </a:p>
          </p:txBody>
        </p:sp>
        <p:sp>
          <p:nvSpPr>
            <p:cNvPr id="31" name="Rectangle 30"/>
            <p:cNvSpPr/>
            <p:nvPr/>
          </p:nvSpPr>
          <p:spPr>
            <a:xfrm>
              <a:off x="3398621" y="2619633"/>
              <a:ext cx="646331"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00B050"/>
                  </a:solidFill>
                  <a:effectLst>
                    <a:outerShdw blurRad="63500" dir="3600000" algn="tl" rotWithShape="0">
                      <a:srgbClr val="000000">
                        <a:alpha val="70000"/>
                      </a:srgbClr>
                    </a:outerShdw>
                  </a:effectLst>
                </a:rPr>
                <a:t>S</a:t>
              </a:r>
              <a:endParaRPr lang="en-US" sz="5400" b="0" cap="none" spc="0" dirty="0">
                <a:ln w="18415" cmpd="sng">
                  <a:solidFill>
                    <a:srgbClr val="FFFFFF"/>
                  </a:solidFill>
                  <a:prstDash val="solid"/>
                </a:ln>
                <a:solidFill>
                  <a:srgbClr val="00B050"/>
                </a:solidFill>
                <a:effectLst>
                  <a:outerShdw blurRad="63500" dir="3600000" algn="tl" rotWithShape="0">
                    <a:srgbClr val="000000">
                      <a:alpha val="70000"/>
                    </a:srgbClr>
                  </a:outerShdw>
                </a:effectLst>
              </a:endParaRPr>
            </a:p>
          </p:txBody>
        </p:sp>
        <p:cxnSp>
          <p:nvCxnSpPr>
            <p:cNvPr id="32" name="Straight Connector 31"/>
            <p:cNvCxnSpPr/>
            <p:nvPr/>
          </p:nvCxnSpPr>
          <p:spPr bwMode="auto">
            <a:xfrm>
              <a:off x="2665408" y="2487195"/>
              <a:ext cx="2112759" cy="0"/>
            </a:xfrm>
            <a:prstGeom prst="line">
              <a:avLst/>
            </a:prstGeom>
            <a:solidFill>
              <a:srgbClr val="00B8FF"/>
            </a:solidFill>
            <a:ln w="57150" cap="flat" cmpd="sng" algn="ctr">
              <a:solidFill>
                <a:srgbClr val="00B050"/>
              </a:solidFill>
              <a:prstDash val="solid"/>
              <a:round/>
              <a:headEnd type="none" w="med" len="med"/>
              <a:tailEnd type="none" w="med" len="med"/>
            </a:ln>
            <a:effectLst/>
          </p:spPr>
        </p:cxnSp>
      </p:grpSp>
      <p:sp>
        <p:nvSpPr>
          <p:cNvPr id="4" name="Slide Number Placeholder 3"/>
          <p:cNvSpPr>
            <a:spLocks noGrp="1"/>
          </p:cNvSpPr>
          <p:nvPr>
            <p:ph type="sldNum" sz="quarter" idx="13"/>
          </p:nvPr>
        </p:nvSpPr>
        <p:spPr/>
        <p:txBody>
          <a:bodyPr/>
          <a:lstStyle/>
          <a:p>
            <a:fld id="{F6ADBB31-E9AC-40A3-8693-7EF2E67BC7A0}" type="slidenum">
              <a:rPr lang="en-US" smtClean="0"/>
              <a:t>12</a:t>
            </a:fld>
            <a:endParaRPr lang="en-US" dirty="0"/>
          </a:p>
        </p:txBody>
      </p:sp>
    </p:spTree>
    <p:extLst>
      <p:ext uri="{BB962C8B-B14F-4D97-AF65-F5344CB8AC3E}">
        <p14:creationId xmlns:p14="http://schemas.microsoft.com/office/powerpoint/2010/main" val="263846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62" y="3066346"/>
            <a:ext cx="3381696" cy="3091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2" name="Content Placeholder 1"/>
              <p:cNvSpPr>
                <a:spLocks noGrp="1"/>
              </p:cNvSpPr>
              <p:nvPr>
                <p:ph idx="10"/>
              </p:nvPr>
            </p:nvSpPr>
            <p:spPr>
              <a:xfrm>
                <a:off x="563040" y="1244339"/>
                <a:ext cx="8087040" cy="4811498"/>
              </a:xfrm>
            </p:spPr>
            <p:txBody>
              <a:bodyPr/>
              <a:lstStyle/>
              <a:p>
                <a:pPr marL="388938" lvl="1" indent="-293688">
                  <a:spcAft>
                    <a:spcPts val="1275"/>
                  </a:spcAft>
                  <a:buSzPct val="80000"/>
                </a:pPr>
                <a:r>
                  <a:rPr lang="en-US" altLang="zh-CN" sz="2400" dirty="0" smtClean="0"/>
                  <a:t>Solve directly</a:t>
                </a:r>
                <a:endParaRPr lang="en-US" altLang="zh-CN" sz="2400" dirty="0" smtClean="0">
                  <a:solidFill>
                    <a:srgbClr val="C00000"/>
                  </a:solidFill>
                </a:endParaRPr>
              </a:p>
              <a:p>
                <a:pPr marL="781051" lvl="2" indent="-293688">
                  <a:spcAft>
                    <a:spcPts val="1275"/>
                  </a:spcAft>
                  <a:buSzPct val="80000"/>
                </a:pPr>
                <a:r>
                  <a:rPr lang="en-US" altLang="zh-CN" sz="2400" dirty="0" smtClean="0"/>
                  <a:t>Optimize over all rounds </a:t>
                </a:r>
                <a14:m>
                  <m:oMath xmlns:m="http://schemas.openxmlformats.org/officeDocument/2006/math">
                    <m:r>
                      <a:rPr lang="en-US" altLang="zh-CN" sz="2400" b="0" i="1" smtClean="0">
                        <a:latin typeface="Cambria Math" panose="02040503050406030204" pitchFamily="18" charset="0"/>
                      </a:rPr>
                      <m:t>→</m:t>
                    </m:r>
                  </m:oMath>
                </a14:m>
                <a:r>
                  <a:rPr lang="en-US" altLang="zh-CN" sz="2400" dirty="0" smtClean="0"/>
                  <a:t> computationally expensive</a:t>
                </a:r>
                <a:endParaRPr lang="en-US" altLang="zh-CN" sz="2400" dirty="0"/>
              </a:p>
            </p:txBody>
          </p:sp>
        </mc:Choice>
        <mc:Fallback xmlns="">
          <p:sp>
            <p:nvSpPr>
              <p:cNvPr id="2" name="Content Placeholder 1"/>
              <p:cNvSpPr>
                <a:spLocks noGrp="1" noRot="1" noChangeAspect="1" noMove="1" noResize="1" noEditPoints="1" noAdjustHandles="1" noChangeArrowheads="1" noChangeShapeType="1" noTextEdit="1"/>
              </p:cNvSpPr>
              <p:nvPr>
                <p:ph idx="10"/>
              </p:nvPr>
            </p:nvSpPr>
            <p:spPr>
              <a:xfrm>
                <a:off x="563040" y="1244339"/>
                <a:ext cx="8087040" cy="4811498"/>
              </a:xfrm>
              <a:blipFill rotWithShape="0">
                <a:blip r:embed="rId4"/>
                <a:stretch>
                  <a:fillRect l="-452" t="-2662"/>
                </a:stretch>
              </a:blipFill>
            </p:spPr>
            <p:txBody>
              <a:bodyPr/>
              <a:lstStyle/>
              <a:p>
                <a:r>
                  <a:rPr lang="en-US">
                    <a:noFill/>
                  </a:rPr>
                  <a:t> </a:t>
                </a:r>
              </a:p>
            </p:txBody>
          </p:sp>
        </mc:Fallback>
      </mc:AlternateContent>
      <p:sp>
        <p:nvSpPr>
          <p:cNvPr id="3" name="Title 2"/>
          <p:cNvSpPr>
            <a:spLocks noGrp="1"/>
          </p:cNvSpPr>
          <p:nvPr>
            <p:ph type="ctrTitle"/>
          </p:nvPr>
        </p:nvSpPr>
        <p:spPr/>
        <p:txBody>
          <a:bodyPr/>
          <a:lstStyle/>
          <a:p>
            <a:r>
              <a:rPr lang="en-US" dirty="0" smtClean="0"/>
              <a:t>Planning</a:t>
            </a:r>
            <a:endParaRPr lang="en-US" dirty="0"/>
          </a:p>
        </p:txBody>
      </p:sp>
      <p:sp>
        <p:nvSpPr>
          <p:cNvPr id="4" name="Rectangle 3"/>
          <p:cNvSpPr/>
          <p:nvPr/>
        </p:nvSpPr>
        <p:spPr>
          <a:xfrm>
            <a:off x="2732265" y="855980"/>
            <a:ext cx="530915" cy="923330"/>
          </a:xfrm>
          <a:prstGeom prst="rect">
            <a:avLst/>
          </a:prstGeom>
          <a:noFill/>
        </p:spPr>
        <p:txBody>
          <a:bodyPr wrap="none" lIns="91440" tIns="45720" rIns="91440" bIns="45720">
            <a:spAutoFit/>
          </a:bodyPr>
          <a:lstStyle/>
          <a:p>
            <a:pPr algn="ctr"/>
            <a:r>
              <a:rPr lang="en-US" sz="5400" b="0" cap="none" spc="0" dirty="0" smtClean="0">
                <a:ln w="0"/>
                <a:solidFill>
                  <a:srgbClr val="C00000"/>
                </a:solidFill>
                <a:effectLst>
                  <a:outerShdw blurRad="38100" dist="19050" dir="2700000" algn="tl" rotWithShape="0">
                    <a:schemeClr val="dk1">
                      <a:alpha val="40000"/>
                    </a:schemeClr>
                  </a:outerShdw>
                </a:effectLst>
              </a:rPr>
              <a:t>x</a:t>
            </a:r>
            <a:endParaRPr lang="en-US" sz="5400" b="0" cap="none" spc="0" dirty="0">
              <a:ln w="0"/>
              <a:solidFill>
                <a:srgbClr val="C00000"/>
              </a:solidFill>
              <a:effectLst>
                <a:outerShdw blurRad="38100" dist="19050" dir="2700000" algn="tl" rotWithShape="0">
                  <a:schemeClr val="dk1">
                    <a:alpha val="40000"/>
                  </a:scheme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206066828"/>
              </p:ext>
            </p:extLst>
          </p:nvPr>
        </p:nvGraphicFramePr>
        <p:xfrm>
          <a:off x="1959428" y="2261556"/>
          <a:ext cx="4354285" cy="457200"/>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37084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bl>
          </a:graphicData>
        </a:graphic>
      </p:graphicFrame>
      <p:sp>
        <p:nvSpPr>
          <p:cNvPr id="8" name="Oval 7"/>
          <p:cNvSpPr/>
          <p:nvPr/>
        </p:nvSpPr>
        <p:spPr bwMode="auto">
          <a:xfrm>
            <a:off x="1896734" y="2283328"/>
            <a:ext cx="889540" cy="457200"/>
          </a:xfrm>
          <a:prstGeom prst="ellipse">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780586319"/>
              </p:ext>
            </p:extLst>
          </p:nvPr>
        </p:nvGraphicFramePr>
        <p:xfrm>
          <a:off x="5016500" y="3248138"/>
          <a:ext cx="3210232" cy="2931160"/>
        </p:xfrm>
        <a:graphic>
          <a:graphicData uri="http://schemas.openxmlformats.org/drawingml/2006/table">
            <a:tbl>
              <a:tblPr firstRow="1" bandRow="1">
                <a:tableStyleId>{2D5ABB26-0587-4C30-8999-92F81FD0307C}</a:tableStyleId>
              </a:tblPr>
              <a:tblGrid>
                <a:gridCol w="401279"/>
                <a:gridCol w="401279"/>
                <a:gridCol w="401279"/>
                <a:gridCol w="401279"/>
                <a:gridCol w="401279"/>
                <a:gridCol w="401279"/>
                <a:gridCol w="401279"/>
                <a:gridCol w="401279"/>
              </a:tblGrid>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Right Arrow 10"/>
          <p:cNvSpPr/>
          <p:nvPr/>
        </p:nvSpPr>
        <p:spPr bwMode="auto">
          <a:xfrm>
            <a:off x="4199380" y="4219212"/>
            <a:ext cx="725715" cy="406400"/>
          </a:xfrm>
          <a:prstGeom prst="rightArrow">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5" name="Slide Number Placeholder 4"/>
          <p:cNvSpPr>
            <a:spLocks noGrp="1"/>
          </p:cNvSpPr>
          <p:nvPr>
            <p:ph type="sldNum" sz="quarter" idx="13"/>
          </p:nvPr>
        </p:nvSpPr>
        <p:spPr>
          <a:xfrm>
            <a:off x="6457950" y="6337300"/>
            <a:ext cx="2057400" cy="365125"/>
          </a:xfrm>
        </p:spPr>
        <p:txBody>
          <a:bodyPr/>
          <a:lstStyle/>
          <a:p>
            <a:fld id="{F6ADBB31-E9AC-40A3-8693-7EF2E67BC7A0}" type="slidenum">
              <a:rPr lang="en-US" smtClean="0"/>
              <a:t>13</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472020350"/>
              </p:ext>
            </p:extLst>
          </p:nvPr>
        </p:nvGraphicFramePr>
        <p:xfrm>
          <a:off x="781049" y="3133721"/>
          <a:ext cx="3200400" cy="3008904"/>
        </p:xfrm>
        <a:graphic>
          <a:graphicData uri="http://schemas.openxmlformats.org/drawingml/2006/table">
            <a:tbl>
              <a:tblPr firstRow="1" bandRow="1">
                <a:tableStyleId>{F5AB1C69-6EDB-4FF4-983F-18BD219EF322}</a:tableStyleId>
              </a:tblPr>
              <a:tblGrid>
                <a:gridCol w="400050"/>
                <a:gridCol w="400050"/>
                <a:gridCol w="400050"/>
                <a:gridCol w="400050"/>
                <a:gridCol w="400050"/>
                <a:gridCol w="400050"/>
                <a:gridCol w="400050"/>
                <a:gridCol w="400050"/>
              </a:tblGrid>
              <a:tr h="3761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707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63040" y="1244339"/>
            <a:ext cx="8087040" cy="4811498"/>
          </a:xfrm>
        </p:spPr>
        <p:txBody>
          <a:bodyPr/>
          <a:lstStyle/>
          <a:p>
            <a:r>
              <a:rPr lang="en-US" sz="2400" dirty="0" smtClean="0"/>
              <a:t>Solve greedily</a:t>
            </a:r>
          </a:p>
          <a:p>
            <a:pPr lvl="1"/>
            <a:r>
              <a:rPr lang="en-US" altLang="zh-CN" sz="2400" dirty="0" smtClean="0"/>
              <a:t>Consider current </a:t>
            </a:r>
            <a:r>
              <a:rPr lang="en-US" altLang="zh-CN" sz="2400" dirty="0"/>
              <a:t>round utility </a:t>
            </a:r>
            <a:r>
              <a:rPr lang="en-US" altLang="zh-CN" sz="2400" dirty="0" smtClean="0"/>
              <a:t>only</a:t>
            </a:r>
          </a:p>
          <a:p>
            <a:pPr lvl="1"/>
            <a:r>
              <a:rPr lang="en-US" altLang="zh-CN" sz="2400" dirty="0" smtClean="0"/>
              <a:t>Ignore </a:t>
            </a:r>
            <a:r>
              <a:rPr lang="en-US" altLang="zh-CN" sz="2400" dirty="0"/>
              <a:t>impact of current strategy in the </a:t>
            </a:r>
            <a:r>
              <a:rPr lang="en-US" altLang="zh-CN" sz="2400" dirty="0" smtClean="0"/>
              <a:t>future</a:t>
            </a:r>
            <a:endParaRPr lang="en-US" sz="2400" dirty="0"/>
          </a:p>
        </p:txBody>
      </p:sp>
      <p:sp>
        <p:nvSpPr>
          <p:cNvPr id="3" name="Title 2"/>
          <p:cNvSpPr>
            <a:spLocks noGrp="1"/>
          </p:cNvSpPr>
          <p:nvPr>
            <p:ph type="ctrTitle"/>
          </p:nvPr>
        </p:nvSpPr>
        <p:spPr/>
        <p:txBody>
          <a:bodyPr/>
          <a:lstStyle/>
          <a:p>
            <a:r>
              <a:rPr lang="en-US" dirty="0" smtClean="0"/>
              <a:t>Planning</a:t>
            </a:r>
            <a:endParaRPr lang="en-US" dirty="0"/>
          </a:p>
        </p:txBody>
      </p:sp>
      <p:sp>
        <p:nvSpPr>
          <p:cNvPr id="4" name="Rectangle 3"/>
          <p:cNvSpPr/>
          <p:nvPr/>
        </p:nvSpPr>
        <p:spPr>
          <a:xfrm>
            <a:off x="2732265" y="855980"/>
            <a:ext cx="530915" cy="923330"/>
          </a:xfrm>
          <a:prstGeom prst="rect">
            <a:avLst/>
          </a:prstGeom>
          <a:noFill/>
        </p:spPr>
        <p:txBody>
          <a:bodyPr wrap="none" lIns="91440" tIns="45720" rIns="91440" bIns="45720">
            <a:spAutoFit/>
          </a:bodyPr>
          <a:lstStyle/>
          <a:p>
            <a:pPr algn="ctr"/>
            <a:r>
              <a:rPr lang="en-US" sz="5400" b="0" cap="none" spc="0" dirty="0" smtClean="0">
                <a:ln w="0"/>
                <a:solidFill>
                  <a:srgbClr val="C00000"/>
                </a:solidFill>
                <a:effectLst>
                  <a:outerShdw blurRad="38100" dist="19050" dir="2700000" algn="tl" rotWithShape="0">
                    <a:schemeClr val="dk1">
                      <a:alpha val="40000"/>
                    </a:schemeClr>
                  </a:outerShdw>
                </a:effectLst>
              </a:rPr>
              <a:t>x</a:t>
            </a:r>
            <a:endParaRPr lang="en-US" sz="5400" b="0" cap="none" spc="0" dirty="0">
              <a:ln w="0"/>
              <a:solidFill>
                <a:srgbClr val="C00000"/>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1945888" y="2628215"/>
              <a:ext cx="5065485" cy="914400"/>
            </p:xfrm>
            <a:graphic>
              <a:graphicData uri="http://schemas.openxmlformats.org/drawingml/2006/table">
                <a:tbl>
                  <a:tblPr firstRow="1" bandRow="1">
                    <a:tableStyleId>{5C22544A-7EE6-4342-B048-85BDC9FD1C3A}</a:tableStyleId>
                  </a:tblPr>
                  <a:tblGrid>
                    <a:gridCol w="1013097"/>
                    <a:gridCol w="1013097"/>
                    <a:gridCol w="1013097"/>
                    <a:gridCol w="1013097"/>
                    <a:gridCol w="1013097"/>
                  </a:tblGrid>
                  <a:tr h="37084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r h="370840">
                    <a:tc>
                      <a:txBody>
                        <a:bodyP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1</m:t>
                                    </m:r>
                                  </m:sup>
                                </m:sSup>
                              </m:oMath>
                            </m:oMathPara>
                          </a14:m>
                          <a:endParaRPr lang="en-US" sz="2400" dirty="0"/>
                        </a:p>
                      </a:txBody>
                      <a:tcPr/>
                    </a:tc>
                    <a:tc>
                      <a:txBody>
                        <a:bodyPr/>
                        <a:lstStyle/>
                        <a:p>
                          <a:pPr algn="ct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r>
                            <a:rPr lang="en-US" sz="2400" dirty="0" smtClean="0"/>
                            <a:t>?</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165965914"/>
                  </p:ext>
                </p:extLst>
              </p:nvPr>
            </p:nvGraphicFramePr>
            <p:xfrm>
              <a:off x="1945888" y="2628215"/>
              <a:ext cx="5065485" cy="914400"/>
            </p:xfrm>
            <a:graphic>
              <a:graphicData uri="http://schemas.openxmlformats.org/drawingml/2006/table">
                <a:tbl>
                  <a:tblPr firstRow="1" bandRow="1">
                    <a:tableStyleId>{5C22544A-7EE6-4342-B048-85BDC9FD1C3A}</a:tableStyleId>
                  </a:tblPr>
                  <a:tblGrid>
                    <a:gridCol w="1013097"/>
                    <a:gridCol w="1013097"/>
                    <a:gridCol w="1013097"/>
                    <a:gridCol w="1013097"/>
                    <a:gridCol w="1013097"/>
                  </a:tblGrid>
                  <a:tr h="45720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r h="457200">
                    <a:tc>
                      <a:txBody>
                        <a:bodyPr/>
                        <a:lstStyle/>
                        <a:p>
                          <a:endParaRPr lang="en-US"/>
                        </a:p>
                      </a:txBody>
                      <a:tcPr>
                        <a:blipFill rotWithShape="0">
                          <a:blip r:embed="rId3"/>
                          <a:stretch>
                            <a:fillRect l="-602" t="-112000" r="-403614" b="-29333"/>
                          </a:stretch>
                        </a:blipFill>
                      </a:tcPr>
                    </a:tc>
                    <a:tc>
                      <a:txBody>
                        <a:bodyPr/>
                        <a:lstStyle/>
                        <a:p>
                          <a:endParaRPr lang="en-US"/>
                        </a:p>
                      </a:txBody>
                      <a:tcPr>
                        <a:blipFill rotWithShape="0">
                          <a:blip r:embed="rId3"/>
                          <a:stretch>
                            <a:fillRect l="-100000" t="-112000" r="-301198" b="-29333"/>
                          </a:stretch>
                        </a:blipFill>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mc:Fallback>
      </mc:AlternateContent>
      <p:sp>
        <p:nvSpPr>
          <p:cNvPr id="8" name="Oval 7"/>
          <p:cNvSpPr/>
          <p:nvPr/>
        </p:nvSpPr>
        <p:spPr bwMode="auto">
          <a:xfrm>
            <a:off x="6051377" y="4063999"/>
            <a:ext cx="427649" cy="462889"/>
          </a:xfrm>
          <a:prstGeom prst="ellipse">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568097249"/>
              </p:ext>
            </p:extLst>
          </p:nvPr>
        </p:nvGraphicFramePr>
        <p:xfrm>
          <a:off x="4855622" y="3768197"/>
          <a:ext cx="3210232" cy="2931160"/>
        </p:xfrm>
        <a:graphic>
          <a:graphicData uri="http://schemas.openxmlformats.org/drawingml/2006/table">
            <a:tbl>
              <a:tblPr firstRow="1" bandRow="1">
                <a:tableStyleId>{2D5ABB26-0587-4C30-8999-92F81FD0307C}</a:tableStyleId>
              </a:tblPr>
              <a:tblGrid>
                <a:gridCol w="401279"/>
                <a:gridCol w="401279"/>
                <a:gridCol w="401279"/>
                <a:gridCol w="401279"/>
                <a:gridCol w="401279"/>
                <a:gridCol w="401279"/>
                <a:gridCol w="401279"/>
                <a:gridCol w="401279"/>
              </a:tblGrid>
              <a:tr h="366395">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ight Arrow 12"/>
          <p:cNvSpPr/>
          <p:nvPr/>
        </p:nvSpPr>
        <p:spPr bwMode="auto">
          <a:xfrm>
            <a:off x="4011060" y="5005613"/>
            <a:ext cx="725715" cy="406400"/>
          </a:xfrm>
          <a:prstGeom prst="rightArrow">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3034008" y="2637953"/>
            <a:ext cx="889540" cy="457200"/>
          </a:xfrm>
          <a:prstGeom prst="ellipse">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6429721" y="5180569"/>
            <a:ext cx="427649" cy="462889"/>
          </a:xfrm>
          <a:prstGeom prst="ellipse">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5" name="Slide Number Placeholder 4"/>
          <p:cNvSpPr>
            <a:spLocks noGrp="1"/>
          </p:cNvSpPr>
          <p:nvPr>
            <p:ph type="sldNum" sz="quarter" idx="13"/>
          </p:nvPr>
        </p:nvSpPr>
        <p:spPr/>
        <p:txBody>
          <a:bodyPr/>
          <a:lstStyle/>
          <a:p>
            <a:fld id="{F6ADBB31-E9AC-40A3-8693-7EF2E67BC7A0}" type="slidenum">
              <a:rPr lang="en-US" smtClean="0"/>
              <a:t>14</a:t>
            </a:fld>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52" y="3634983"/>
            <a:ext cx="3381696" cy="3091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7" name="Table 16"/>
          <p:cNvGraphicFramePr>
            <a:graphicFrameLocks noGrp="1"/>
          </p:cNvGraphicFramePr>
          <p:nvPr>
            <p:extLst>
              <p:ext uri="{D42A27DB-BD31-4B8C-83A1-F6EECF244321}">
                <p14:modId xmlns:p14="http://schemas.microsoft.com/office/powerpoint/2010/main" val="4155440139"/>
              </p:ext>
            </p:extLst>
          </p:nvPr>
        </p:nvGraphicFramePr>
        <p:xfrm>
          <a:off x="632539" y="3688677"/>
          <a:ext cx="3200400" cy="3008904"/>
        </p:xfrm>
        <a:graphic>
          <a:graphicData uri="http://schemas.openxmlformats.org/drawingml/2006/table">
            <a:tbl>
              <a:tblPr firstRow="1" bandRow="1">
                <a:tableStyleId>{F5AB1C69-6EDB-4FF4-983F-18BD219EF322}</a:tableStyleId>
              </a:tblPr>
              <a:tblGrid>
                <a:gridCol w="400050"/>
                <a:gridCol w="400050"/>
                <a:gridCol w="400050"/>
                <a:gridCol w="400050"/>
                <a:gridCol w="400050"/>
                <a:gridCol w="400050"/>
                <a:gridCol w="400050"/>
                <a:gridCol w="400050"/>
              </a:tblGrid>
              <a:tr h="3761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3504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113643"/>
            <a:ext cx="7773120" cy="984885"/>
          </a:xfrm>
        </p:spPr>
        <p:txBody>
          <a:bodyPr/>
          <a:lstStyle/>
          <a:p>
            <a:r>
              <a:rPr lang="en-US" altLang="zh-CN" sz="3200" dirty="0" smtClean="0"/>
              <a:t>Planning</a:t>
            </a:r>
            <a:br>
              <a:rPr lang="en-US" altLang="zh-CN" sz="3200" dirty="0" smtClean="0"/>
            </a:br>
            <a:r>
              <a:rPr lang="en-US" altLang="zh-CN" sz="3200" dirty="0" err="1" smtClean="0"/>
              <a:t>PlanAhead</a:t>
            </a:r>
            <a:r>
              <a:rPr lang="en-US" altLang="zh-CN" sz="3200" dirty="0" smtClean="0"/>
              <a:t>-M</a:t>
            </a:r>
            <a:endParaRPr lang="en-US" sz="3200" dirty="0"/>
          </a:p>
        </p:txBody>
      </p:sp>
      <p:sp>
        <p:nvSpPr>
          <p:cNvPr id="26" name="Content Placeholder 1"/>
          <p:cNvSpPr>
            <a:spLocks noGrp="1"/>
          </p:cNvSpPr>
          <p:nvPr>
            <p:ph idx="10"/>
          </p:nvPr>
        </p:nvSpPr>
        <p:spPr>
          <a:xfrm>
            <a:off x="563040" y="1314451"/>
            <a:ext cx="8087040" cy="1730408"/>
          </a:xfrm>
        </p:spPr>
        <p:txBody>
          <a:bodyPr/>
          <a:lstStyle/>
          <a:p>
            <a:r>
              <a:rPr lang="en-US" altLang="zh-CN" sz="2400" dirty="0" err="1" smtClean="0"/>
              <a:t>PlanAhead</a:t>
            </a:r>
            <a:r>
              <a:rPr lang="en-US" altLang="zh-CN" sz="2400" dirty="0" smtClean="0"/>
              <a:t>-M</a:t>
            </a:r>
          </a:p>
          <a:p>
            <a:pPr lvl="1"/>
            <a:r>
              <a:rPr lang="en-US" altLang="zh-CN" sz="2400" dirty="0" smtClean="0"/>
              <a:t>Look ahead M steps: find an optimal strategy for current round as if it is the </a:t>
            </a:r>
            <a:r>
              <a:rPr lang="en-US" altLang="zh-CN" sz="2400" dirty="0" err="1" smtClean="0"/>
              <a:t>M</a:t>
            </a:r>
            <a:r>
              <a:rPr lang="en-US" altLang="zh-CN" sz="2400" baseline="30000" dirty="0" err="1" smtClean="0"/>
              <a:t>th</a:t>
            </a:r>
            <a:r>
              <a:rPr lang="en-US" altLang="zh-CN" sz="2400" dirty="0"/>
              <a:t> </a:t>
            </a:r>
            <a:r>
              <a:rPr lang="en-US" altLang="zh-CN" sz="2400" dirty="0" smtClean="0"/>
              <a:t>last round of the game</a:t>
            </a:r>
          </a:p>
          <a:p>
            <a:pPr lvl="1"/>
            <a:r>
              <a:rPr lang="en-US" altLang="zh-CN" sz="2400" dirty="0" smtClean="0"/>
              <a:t>Sliding window of size M. Example with M=2</a:t>
            </a:r>
          </a:p>
        </p:txBody>
      </p:sp>
      <p:graphicFrame>
        <p:nvGraphicFramePr>
          <p:cNvPr id="2" name="Table 1"/>
          <p:cNvGraphicFramePr>
            <a:graphicFrameLocks noGrp="1"/>
          </p:cNvGraphicFramePr>
          <p:nvPr>
            <p:extLst>
              <p:ext uri="{D42A27DB-BD31-4B8C-83A1-F6EECF244321}">
                <p14:modId xmlns:p14="http://schemas.microsoft.com/office/powerpoint/2010/main" val="523451796"/>
              </p:ext>
            </p:extLst>
          </p:nvPr>
        </p:nvGraphicFramePr>
        <p:xfrm>
          <a:off x="2089634" y="3949184"/>
          <a:ext cx="4354285" cy="457200"/>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37084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bl>
          </a:graphicData>
        </a:graphic>
      </p:graphicFrame>
      <p:cxnSp>
        <p:nvCxnSpPr>
          <p:cNvPr id="6" name="Straight Arrow Connector 5"/>
          <p:cNvCxnSpPr/>
          <p:nvPr/>
        </p:nvCxnSpPr>
        <p:spPr bwMode="auto">
          <a:xfrm>
            <a:off x="2534134" y="3650734"/>
            <a:ext cx="0" cy="29845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p:cxnSp>
        <p:nvCxnSpPr>
          <p:cNvPr id="9" name="Straight Arrow Connector 8"/>
          <p:cNvCxnSpPr/>
          <p:nvPr/>
        </p:nvCxnSpPr>
        <p:spPr bwMode="auto">
          <a:xfrm>
            <a:off x="2534134" y="3650734"/>
            <a:ext cx="825500" cy="29845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2" name="TextBox 11"/>
              <p:cNvSpPr txBox="1"/>
              <p:nvPr/>
            </p:nvSpPr>
            <p:spPr>
              <a:xfrm>
                <a:off x="2267434" y="3239869"/>
                <a:ext cx="1334468"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a:rPr>
                            <m:t>𝑬</m:t>
                          </m:r>
                        </m:e>
                        <m:sup>
                          <m:r>
                            <a:rPr lang="en-US" b="1" i="1" smtClean="0">
                              <a:solidFill>
                                <a:srgbClr val="00B050"/>
                              </a:solidFill>
                              <a:latin typeface="Cambria Math"/>
                            </a:rPr>
                            <m:t>𝟏</m:t>
                          </m:r>
                        </m:sup>
                      </m:sSup>
                      <m:r>
                        <a:rPr lang="en-US" b="1" i="0" smtClean="0">
                          <a:solidFill>
                            <a:srgbClr val="00B050"/>
                          </a:solidFill>
                          <a:latin typeface="Cambria Math"/>
                        </a:rPr>
                        <m:t>+</m:t>
                      </m:r>
                      <m:sSup>
                        <m:sSupPr>
                          <m:ctrlPr>
                            <a:rPr lang="en-US" b="1" i="1" smtClean="0">
                              <a:solidFill>
                                <a:srgbClr val="00B050"/>
                              </a:solidFill>
                              <a:latin typeface="Cambria Math" panose="02040503050406030204" pitchFamily="18" charset="0"/>
                            </a:rPr>
                          </m:ctrlPr>
                        </m:sSupPr>
                        <m:e>
                          <m:acc>
                            <m:accPr>
                              <m:chr m:val="̅"/>
                              <m:ctrlPr>
                                <a:rPr lang="en-US" b="1" i="1" smtClean="0">
                                  <a:solidFill>
                                    <a:srgbClr val="00B050"/>
                                  </a:solidFill>
                                  <a:latin typeface="Cambria Math" panose="02040503050406030204" pitchFamily="18" charset="0"/>
                                </a:rPr>
                              </m:ctrlPr>
                            </m:accPr>
                            <m:e>
                              <m:r>
                                <a:rPr lang="en-US" b="1" i="1" smtClean="0">
                                  <a:solidFill>
                                    <a:srgbClr val="00B050"/>
                                  </a:solidFill>
                                  <a:latin typeface="Cambria Math"/>
                                </a:rPr>
                                <m:t>𝑬</m:t>
                              </m:r>
                            </m:e>
                          </m:acc>
                        </m:e>
                        <m:sup>
                          <m:r>
                            <a:rPr lang="en-US" b="1" i="1" smtClean="0">
                              <a:solidFill>
                                <a:srgbClr val="00B050"/>
                              </a:solidFill>
                              <a:latin typeface="Cambria Math"/>
                            </a:rPr>
                            <m:t>𝟐</m:t>
                          </m:r>
                        </m:sup>
                      </m:sSup>
                    </m:oMath>
                  </m:oMathPara>
                </a14:m>
                <a:endParaRPr lang="en-US" b="1" dirty="0">
                  <a:solidFill>
                    <a:srgbClr val="00B05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267434" y="3239869"/>
                <a:ext cx="1334468" cy="470000"/>
              </a:xfrm>
              <a:prstGeom prst="rect">
                <a:avLst/>
              </a:prstGeom>
              <a:blipFill rotWithShape="0">
                <a:blip r:embed="rId3"/>
                <a:stretch>
                  <a:fillRect r="-20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258034" y="4573369"/>
                <a:ext cx="1334468"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a:rPr>
                            <m:t>𝑬</m:t>
                          </m:r>
                        </m:e>
                        <m:sup>
                          <m:r>
                            <a:rPr lang="en-US" b="1" i="1" smtClean="0">
                              <a:solidFill>
                                <a:srgbClr val="00B050"/>
                              </a:solidFill>
                              <a:latin typeface="Cambria Math"/>
                            </a:rPr>
                            <m:t>𝟐</m:t>
                          </m:r>
                        </m:sup>
                      </m:sSup>
                      <m:r>
                        <a:rPr lang="en-US" b="1" i="0" smtClean="0">
                          <a:solidFill>
                            <a:srgbClr val="00B050"/>
                          </a:solidFill>
                          <a:latin typeface="Cambria Math"/>
                        </a:rPr>
                        <m:t>+</m:t>
                      </m:r>
                      <m:sSup>
                        <m:sSupPr>
                          <m:ctrlPr>
                            <a:rPr lang="en-US" b="1" i="1" smtClean="0">
                              <a:solidFill>
                                <a:srgbClr val="00B050"/>
                              </a:solidFill>
                              <a:latin typeface="Cambria Math" panose="02040503050406030204" pitchFamily="18" charset="0"/>
                            </a:rPr>
                          </m:ctrlPr>
                        </m:sSupPr>
                        <m:e>
                          <m:acc>
                            <m:accPr>
                              <m:chr m:val="̅"/>
                              <m:ctrlPr>
                                <a:rPr lang="en-US" b="1" i="1" smtClean="0">
                                  <a:solidFill>
                                    <a:srgbClr val="00B050"/>
                                  </a:solidFill>
                                  <a:latin typeface="Cambria Math" panose="02040503050406030204" pitchFamily="18" charset="0"/>
                                </a:rPr>
                              </m:ctrlPr>
                            </m:accPr>
                            <m:e>
                              <m:r>
                                <a:rPr lang="en-US" b="1" i="1" smtClean="0">
                                  <a:solidFill>
                                    <a:srgbClr val="00B050"/>
                                  </a:solidFill>
                                  <a:latin typeface="Cambria Math"/>
                                </a:rPr>
                                <m:t>𝑬</m:t>
                              </m:r>
                            </m:e>
                          </m:acc>
                        </m:e>
                        <m:sup>
                          <m:r>
                            <a:rPr lang="en-US" b="1" i="1" smtClean="0">
                              <a:solidFill>
                                <a:srgbClr val="00B050"/>
                              </a:solidFill>
                              <a:latin typeface="Cambria Math"/>
                            </a:rPr>
                            <m:t>𝟑</m:t>
                          </m:r>
                        </m:sup>
                      </m:sSup>
                    </m:oMath>
                  </m:oMathPara>
                </a14:m>
                <a:endParaRPr lang="en-US" b="1" dirty="0">
                  <a:solidFill>
                    <a:srgbClr val="00B05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258034" y="4573369"/>
                <a:ext cx="1334468" cy="470000"/>
              </a:xfrm>
              <a:prstGeom prst="rect">
                <a:avLst/>
              </a:prstGeom>
              <a:blipFill rotWithShape="0">
                <a:blip r:embed="rId4"/>
                <a:stretch>
                  <a:fillRect r="-20548"/>
                </a:stretch>
              </a:blipFill>
            </p:spPr>
            <p:txBody>
              <a:bodyPr/>
              <a:lstStyle/>
              <a:p>
                <a:r>
                  <a:rPr lang="en-US">
                    <a:noFill/>
                  </a:rPr>
                  <a:t> </a:t>
                </a:r>
              </a:p>
            </p:txBody>
          </p:sp>
        </mc:Fallback>
      </mc:AlternateContent>
      <p:cxnSp>
        <p:nvCxnSpPr>
          <p:cNvPr id="23" name="Straight Arrow Connector 22"/>
          <p:cNvCxnSpPr/>
          <p:nvPr/>
        </p:nvCxnSpPr>
        <p:spPr bwMode="auto">
          <a:xfrm flipV="1">
            <a:off x="3435834" y="4330185"/>
            <a:ext cx="0" cy="304799"/>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p:cxnSp>
        <p:nvCxnSpPr>
          <p:cNvPr id="30" name="Straight Arrow Connector 29"/>
          <p:cNvCxnSpPr>
            <a:endCxn id="2" idx="2"/>
          </p:cNvCxnSpPr>
          <p:nvPr/>
        </p:nvCxnSpPr>
        <p:spPr bwMode="auto">
          <a:xfrm flipV="1">
            <a:off x="3435834" y="4406384"/>
            <a:ext cx="830942" cy="22860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p:cxnSp>
        <p:nvCxnSpPr>
          <p:cNvPr id="32" name="Straight Arrow Connector 31"/>
          <p:cNvCxnSpPr/>
          <p:nvPr/>
        </p:nvCxnSpPr>
        <p:spPr bwMode="auto">
          <a:xfrm>
            <a:off x="4261334" y="3650734"/>
            <a:ext cx="0" cy="29845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p:cxnSp>
        <p:nvCxnSpPr>
          <p:cNvPr id="33" name="Straight Arrow Connector 32"/>
          <p:cNvCxnSpPr/>
          <p:nvPr/>
        </p:nvCxnSpPr>
        <p:spPr bwMode="auto">
          <a:xfrm>
            <a:off x="4261334" y="3650734"/>
            <a:ext cx="825500" cy="29845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34" name="TextBox 33"/>
              <p:cNvSpPr txBox="1"/>
              <p:nvPr/>
            </p:nvSpPr>
            <p:spPr>
              <a:xfrm>
                <a:off x="3994634" y="3239869"/>
                <a:ext cx="1334468"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a:rPr>
                            <m:t>𝑬</m:t>
                          </m:r>
                        </m:e>
                        <m:sup>
                          <m:r>
                            <a:rPr lang="en-US" b="1" i="1" smtClean="0">
                              <a:solidFill>
                                <a:srgbClr val="00B050"/>
                              </a:solidFill>
                              <a:latin typeface="Cambria Math"/>
                            </a:rPr>
                            <m:t>𝟑</m:t>
                          </m:r>
                        </m:sup>
                      </m:sSup>
                      <m:r>
                        <a:rPr lang="en-US" b="1" i="0" smtClean="0">
                          <a:solidFill>
                            <a:srgbClr val="00B050"/>
                          </a:solidFill>
                          <a:latin typeface="Cambria Math"/>
                        </a:rPr>
                        <m:t>+</m:t>
                      </m:r>
                      <m:sSup>
                        <m:sSupPr>
                          <m:ctrlPr>
                            <a:rPr lang="en-US" b="1" i="1" smtClean="0">
                              <a:solidFill>
                                <a:srgbClr val="00B050"/>
                              </a:solidFill>
                              <a:latin typeface="Cambria Math" panose="02040503050406030204" pitchFamily="18" charset="0"/>
                            </a:rPr>
                          </m:ctrlPr>
                        </m:sSupPr>
                        <m:e>
                          <m:acc>
                            <m:accPr>
                              <m:chr m:val="̅"/>
                              <m:ctrlPr>
                                <a:rPr lang="en-US" b="1" i="1" smtClean="0">
                                  <a:solidFill>
                                    <a:srgbClr val="00B050"/>
                                  </a:solidFill>
                                  <a:latin typeface="Cambria Math" panose="02040503050406030204" pitchFamily="18" charset="0"/>
                                </a:rPr>
                              </m:ctrlPr>
                            </m:accPr>
                            <m:e>
                              <m:r>
                                <a:rPr lang="en-US" b="1" i="1" smtClean="0">
                                  <a:solidFill>
                                    <a:srgbClr val="00B050"/>
                                  </a:solidFill>
                                  <a:latin typeface="Cambria Math"/>
                                </a:rPr>
                                <m:t>𝑬</m:t>
                              </m:r>
                            </m:e>
                          </m:acc>
                        </m:e>
                        <m:sup>
                          <m:r>
                            <a:rPr lang="en-US" b="1" i="1" smtClean="0">
                              <a:solidFill>
                                <a:srgbClr val="00B050"/>
                              </a:solidFill>
                              <a:latin typeface="Cambria Math"/>
                            </a:rPr>
                            <m:t>𝟒</m:t>
                          </m:r>
                        </m:sup>
                      </m:sSup>
                    </m:oMath>
                  </m:oMathPara>
                </a14:m>
                <a:endParaRPr lang="en-US" b="1" dirty="0">
                  <a:solidFill>
                    <a:srgbClr val="00B05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994634" y="3239869"/>
                <a:ext cx="1334468" cy="470000"/>
              </a:xfrm>
              <a:prstGeom prst="rect">
                <a:avLst/>
              </a:prstGeom>
              <a:blipFill rotWithShape="0">
                <a:blip r:embed="rId5"/>
                <a:stretch>
                  <a:fillRect r="-20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947134" y="4560669"/>
                <a:ext cx="1334468" cy="475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a:rPr>
                            <m:t>𝑬</m:t>
                          </m:r>
                        </m:e>
                        <m:sup>
                          <m:r>
                            <a:rPr lang="en-US" b="1" i="1" smtClean="0">
                              <a:solidFill>
                                <a:srgbClr val="00B050"/>
                              </a:solidFill>
                              <a:latin typeface="Cambria Math"/>
                            </a:rPr>
                            <m:t>𝟒</m:t>
                          </m:r>
                        </m:sup>
                      </m:sSup>
                      <m:r>
                        <a:rPr lang="en-US" b="1" i="0" smtClean="0">
                          <a:solidFill>
                            <a:srgbClr val="00B050"/>
                          </a:solidFill>
                          <a:latin typeface="Cambria Math"/>
                        </a:rPr>
                        <m:t>+</m:t>
                      </m:r>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a:rPr>
                            <m:t>𝑬</m:t>
                          </m:r>
                        </m:e>
                        <m:sup>
                          <m:r>
                            <a:rPr lang="en-US" b="1" i="1" smtClean="0">
                              <a:solidFill>
                                <a:srgbClr val="00B050"/>
                              </a:solidFill>
                              <a:latin typeface="Cambria Math"/>
                            </a:rPr>
                            <m:t>𝟓</m:t>
                          </m:r>
                        </m:sup>
                      </m:sSup>
                    </m:oMath>
                  </m:oMathPara>
                </a14:m>
                <a:endParaRPr lang="en-US"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947134" y="4560669"/>
                <a:ext cx="1334468" cy="475451"/>
              </a:xfrm>
              <a:prstGeom prst="rect">
                <a:avLst/>
              </a:prstGeom>
              <a:blipFill rotWithShape="0">
                <a:blip r:embed="rId6"/>
                <a:stretch>
                  <a:fillRect/>
                </a:stretch>
              </a:blipFill>
            </p:spPr>
            <p:txBody>
              <a:bodyPr/>
              <a:lstStyle/>
              <a:p>
                <a:r>
                  <a:rPr lang="en-US">
                    <a:noFill/>
                  </a:rPr>
                  <a:t> </a:t>
                </a:r>
              </a:p>
            </p:txBody>
          </p:sp>
        </mc:Fallback>
      </mc:AlternateContent>
      <p:cxnSp>
        <p:nvCxnSpPr>
          <p:cNvPr id="36" name="Straight Arrow Connector 35"/>
          <p:cNvCxnSpPr/>
          <p:nvPr/>
        </p:nvCxnSpPr>
        <p:spPr bwMode="auto">
          <a:xfrm flipV="1">
            <a:off x="5124934" y="4317485"/>
            <a:ext cx="0" cy="304799"/>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p:cxnSp>
        <p:nvCxnSpPr>
          <p:cNvPr id="37" name="Straight Arrow Connector 36"/>
          <p:cNvCxnSpPr/>
          <p:nvPr/>
        </p:nvCxnSpPr>
        <p:spPr bwMode="auto">
          <a:xfrm flipV="1">
            <a:off x="5124934" y="4393684"/>
            <a:ext cx="830942" cy="228600"/>
          </a:xfrm>
          <a:prstGeom prst="straightConnector1">
            <a:avLst/>
          </a:prstGeom>
          <a:solidFill>
            <a:srgbClr val="00B8FF"/>
          </a:solidFill>
          <a:ln w="38100" cap="flat" cmpd="sng" algn="ctr">
            <a:solidFill>
              <a:schemeClr val="accent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43" name="Content Placeholder 1"/>
              <p:cNvSpPr txBox="1">
                <a:spLocks/>
              </p:cNvSpPr>
              <p:nvPr/>
            </p:nvSpPr>
            <p:spPr bwMode="auto">
              <a:xfrm>
                <a:off x="618348" y="5432327"/>
                <a:ext cx="8087040" cy="844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8938" indent="-293688" algn="l" defTabSz="414338" rtl="0" eaLnBrk="0" fontAlgn="base" hangingPunct="0">
                  <a:lnSpc>
                    <a:spcPct val="90000"/>
                  </a:lnSpc>
                  <a:spcBef>
                    <a:spcPct val="0"/>
                  </a:spcBef>
                  <a:spcAft>
                    <a:spcPts val="1275"/>
                  </a:spcAft>
                  <a:buClr>
                    <a:srgbClr val="000000"/>
                  </a:buClr>
                  <a:buSzPct val="80000"/>
                  <a:buFont typeface="Wingdings" pitchFamily="2" charset="2"/>
                  <a:buChar char="n"/>
                  <a:defRPr sz="2500">
                    <a:solidFill>
                      <a:srgbClr val="000000"/>
                    </a:solidFill>
                    <a:latin typeface="+mn-lt"/>
                    <a:ea typeface="ＭＳ Ｐゴシック" charset="-128"/>
                    <a:cs typeface="ＭＳ Ｐゴシック" charset="-128"/>
                  </a:defRPr>
                </a:lvl1pPr>
                <a:lvl2pPr marL="781050" indent="-258763" algn="l" defTabSz="414338" rtl="0" eaLnBrk="0" fontAlgn="base" hangingPunct="0">
                  <a:lnSpc>
                    <a:spcPct val="90000"/>
                  </a:lnSpc>
                  <a:spcBef>
                    <a:spcPct val="0"/>
                  </a:spcBef>
                  <a:spcAft>
                    <a:spcPts val="1013"/>
                  </a:spcAft>
                  <a:buClr>
                    <a:srgbClr val="000000"/>
                  </a:buClr>
                  <a:buSzPct val="50000"/>
                  <a:buFont typeface="Wingdings" pitchFamily="2" charset="2"/>
                  <a:buChar char="n"/>
                  <a:defRPr>
                    <a:solidFill>
                      <a:srgbClr val="000000"/>
                    </a:solidFill>
                    <a:latin typeface="+mn-lt"/>
                    <a:ea typeface="ＭＳ Ｐゴシック" charset="-128"/>
                  </a:defRPr>
                </a:lvl2pPr>
                <a:lvl3pPr marL="1173163" indent="-195263" algn="l" defTabSz="414338" rtl="0" eaLnBrk="0" fontAlgn="base" hangingPunct="0">
                  <a:lnSpc>
                    <a:spcPct val="90000"/>
                  </a:lnSpc>
                  <a:spcBef>
                    <a:spcPct val="0"/>
                  </a:spcBef>
                  <a:spcAft>
                    <a:spcPts val="763"/>
                  </a:spcAft>
                  <a:buClr>
                    <a:srgbClr val="000000"/>
                  </a:buClr>
                  <a:buSzPct val="50000"/>
                  <a:buFont typeface="Wingdings" pitchFamily="2" charset="2"/>
                  <a:buChar char="n"/>
                  <a:defRPr>
                    <a:solidFill>
                      <a:srgbClr val="000000"/>
                    </a:solidFill>
                    <a:latin typeface="+mn-lt"/>
                    <a:ea typeface="ＭＳ Ｐゴシック" charset="-128"/>
                  </a:defRPr>
                </a:lvl3pPr>
                <a:lvl4pPr marL="1563688" indent="-193675" algn="l" defTabSz="414338" rtl="0" eaLnBrk="0" fontAlgn="base" hangingPunct="0">
                  <a:spcBef>
                    <a:spcPct val="0"/>
                  </a:spcBef>
                  <a:spcAft>
                    <a:spcPts val="500"/>
                  </a:spcAft>
                  <a:buClr>
                    <a:srgbClr val="000000"/>
                  </a:buClr>
                  <a:buSzPct val="50000"/>
                  <a:buFont typeface="Wingdings" pitchFamily="2" charset="2"/>
                  <a:buChar char="n"/>
                  <a:defRPr>
                    <a:solidFill>
                      <a:srgbClr val="000000"/>
                    </a:solidFill>
                    <a:latin typeface="+mn-lt"/>
                    <a:ea typeface="ＭＳ Ｐゴシック" charset="-128"/>
                  </a:defRPr>
                </a:lvl4pPr>
                <a:lvl5pPr marL="1955800" indent="-195263" algn="l" defTabSz="414338" rtl="0" eaLnBrk="0" fontAlgn="base" hangingPunct="0">
                  <a:spcBef>
                    <a:spcPct val="0"/>
                  </a:spcBef>
                  <a:spcAft>
                    <a:spcPts val="238"/>
                  </a:spcAft>
                  <a:buClr>
                    <a:srgbClr val="000000"/>
                  </a:buClr>
                  <a:buSzPct val="50000"/>
                  <a:buFont typeface="Wingdings" pitchFamily="2" charset="2"/>
                  <a:buChar char="n"/>
                  <a:defRPr>
                    <a:solidFill>
                      <a:srgbClr val="000000"/>
                    </a:solidFill>
                    <a:latin typeface="+mn-lt"/>
                    <a:ea typeface="ＭＳ Ｐゴシック" charset="-128"/>
                  </a:defRPr>
                </a:lvl5pPr>
                <a:lvl6pPr marL="2371469" indent="-195823" algn="l" defTabSz="414683" rtl="0" eaLnBrk="0" fontAlgn="base" hangingPunct="0">
                  <a:spcBef>
                    <a:spcPct val="0"/>
                  </a:spcBef>
                  <a:spcAft>
                    <a:spcPts val="239"/>
                  </a:spcAft>
                  <a:buClr>
                    <a:srgbClr val="000000"/>
                  </a:buClr>
                  <a:buFont typeface="StarBats" charset="0"/>
                  <a:buBlip>
                    <a:blip r:embed="rId7"/>
                  </a:buBlip>
                  <a:defRPr sz="2200">
                    <a:solidFill>
                      <a:srgbClr val="000000"/>
                    </a:solidFill>
                    <a:latin typeface="+mn-lt"/>
                  </a:defRPr>
                </a:lvl6pPr>
                <a:lvl7pPr marL="2786153" indent="-195823" algn="l" defTabSz="414683" rtl="0" eaLnBrk="0" fontAlgn="base" hangingPunct="0">
                  <a:spcBef>
                    <a:spcPct val="0"/>
                  </a:spcBef>
                  <a:spcAft>
                    <a:spcPts val="239"/>
                  </a:spcAft>
                  <a:buClr>
                    <a:srgbClr val="000000"/>
                  </a:buClr>
                  <a:buFont typeface="StarBats" charset="0"/>
                  <a:buBlip>
                    <a:blip r:embed="rId7"/>
                  </a:buBlip>
                  <a:defRPr sz="2200">
                    <a:solidFill>
                      <a:srgbClr val="000000"/>
                    </a:solidFill>
                    <a:latin typeface="+mn-lt"/>
                  </a:defRPr>
                </a:lvl7pPr>
                <a:lvl8pPr marL="3200836" indent="-195823" algn="l" defTabSz="414683" rtl="0" eaLnBrk="0" fontAlgn="base" hangingPunct="0">
                  <a:spcBef>
                    <a:spcPct val="0"/>
                  </a:spcBef>
                  <a:spcAft>
                    <a:spcPts val="239"/>
                  </a:spcAft>
                  <a:buClr>
                    <a:srgbClr val="000000"/>
                  </a:buClr>
                  <a:buFont typeface="StarBats" charset="0"/>
                  <a:buBlip>
                    <a:blip r:embed="rId7"/>
                  </a:buBlip>
                  <a:defRPr sz="2200">
                    <a:solidFill>
                      <a:srgbClr val="000000"/>
                    </a:solidFill>
                    <a:latin typeface="+mn-lt"/>
                  </a:defRPr>
                </a:lvl8pPr>
                <a:lvl9pPr marL="3615519" indent="-195823" algn="l" defTabSz="414683" rtl="0" eaLnBrk="0" fontAlgn="base" hangingPunct="0">
                  <a:spcBef>
                    <a:spcPct val="0"/>
                  </a:spcBef>
                  <a:spcAft>
                    <a:spcPts val="239"/>
                  </a:spcAft>
                  <a:buClr>
                    <a:srgbClr val="000000"/>
                  </a:buClr>
                  <a:buFont typeface="StarBats" charset="0"/>
                  <a:buBlip>
                    <a:blip r:embed="rId7"/>
                  </a:buBlip>
                  <a:defRPr sz="2200">
                    <a:solidFill>
                      <a:srgbClr val="000000"/>
                    </a:solidFill>
                    <a:latin typeface="+mn-lt"/>
                  </a:defRPr>
                </a:lvl9pPr>
              </a:lstStyle>
              <a:p>
                <a:r>
                  <a:rPr lang="en-US" altLang="zh-CN" sz="2400" kern="0" dirty="0" smtClean="0"/>
                  <a:t>Add discount factor </a:t>
                </a:r>
                <a14:m>
                  <m:oMath xmlns:m="http://schemas.openxmlformats.org/officeDocument/2006/math">
                    <m:r>
                      <a:rPr lang="en-US" altLang="zh-CN" sz="2400" i="1" kern="0" smtClean="0">
                        <a:latin typeface="Cambria Math"/>
                      </a:rPr>
                      <m:t>𝛾</m:t>
                    </m:r>
                  </m:oMath>
                </a14:m>
                <a:r>
                  <a:rPr lang="en-US" altLang="zh-CN" sz="2400" kern="0" dirty="0" smtClean="0"/>
                  <a:t> to compensate the over-estimation</a:t>
                </a:r>
              </a:p>
            </p:txBody>
          </p:sp>
        </mc:Choice>
        <mc:Fallback xmlns="">
          <p:sp>
            <p:nvSpPr>
              <p:cNvPr id="43" name="Content Placeholder 1"/>
              <p:cNvSpPr txBox="1">
                <a:spLocks noRot="1" noChangeAspect="1" noMove="1" noResize="1" noEditPoints="1" noAdjustHandles="1" noChangeArrowheads="1" noChangeShapeType="1" noTextEdit="1"/>
              </p:cNvSpPr>
              <p:nvPr/>
            </p:nvSpPr>
            <p:spPr bwMode="auto">
              <a:xfrm>
                <a:off x="618348" y="5432327"/>
                <a:ext cx="8087040" cy="844934"/>
              </a:xfrm>
              <a:prstGeom prst="rect">
                <a:avLst/>
              </a:prstGeom>
              <a:blipFill rotWithShape="0">
                <a:blip r:embed="rId8"/>
                <a:stretch>
                  <a:fillRect l="-452" t="-151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Slide Number Placeholder 3"/>
          <p:cNvSpPr>
            <a:spLocks noGrp="1"/>
          </p:cNvSpPr>
          <p:nvPr>
            <p:ph type="sldNum" sz="quarter" idx="13"/>
          </p:nvPr>
        </p:nvSpPr>
        <p:spPr/>
        <p:txBody>
          <a:bodyPr/>
          <a:lstStyle/>
          <a:p>
            <a:fld id="{F6ADBB31-E9AC-40A3-8693-7EF2E67BC7A0}" type="slidenum">
              <a:rPr lang="en-US" smtClean="0"/>
              <a:t>15</a:t>
            </a:fld>
            <a:endParaRPr lang="en-US" dirty="0"/>
          </a:p>
        </p:txBody>
      </p:sp>
    </p:spTree>
    <p:extLst>
      <p:ext uri="{BB962C8B-B14F-4D97-AF65-F5344CB8AC3E}">
        <p14:creationId xmlns:p14="http://schemas.microsoft.com/office/powerpoint/2010/main" val="300360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113643"/>
            <a:ext cx="7773120" cy="984885"/>
          </a:xfrm>
        </p:spPr>
        <p:txBody>
          <a:bodyPr/>
          <a:lstStyle/>
          <a:p>
            <a:r>
              <a:rPr lang="en-US" altLang="zh-CN" sz="3200" dirty="0" smtClean="0"/>
              <a:t>Planning</a:t>
            </a:r>
            <a:br>
              <a:rPr lang="en-US" altLang="zh-CN" sz="3200" dirty="0" smtClean="0"/>
            </a:br>
            <a:r>
              <a:rPr lang="en-US" altLang="zh-CN" sz="3200" dirty="0" err="1" smtClean="0"/>
              <a:t>FixedSequence</a:t>
            </a:r>
            <a:r>
              <a:rPr lang="en-US" altLang="zh-CN" sz="3200" dirty="0" smtClean="0"/>
              <a:t>-M</a:t>
            </a:r>
            <a:endParaRPr lang="en-US" sz="3200" dirty="0"/>
          </a:p>
        </p:txBody>
      </p:sp>
      <mc:AlternateContent xmlns:mc="http://schemas.openxmlformats.org/markup-compatibility/2006" xmlns:a14="http://schemas.microsoft.com/office/drawing/2010/main">
        <mc:Choice Requires="a14">
          <p:sp>
            <p:nvSpPr>
              <p:cNvPr id="26" name="Content Placeholder 1"/>
              <p:cNvSpPr>
                <a:spLocks noGrp="1"/>
              </p:cNvSpPr>
              <p:nvPr>
                <p:ph idx="10"/>
              </p:nvPr>
            </p:nvSpPr>
            <p:spPr>
              <a:xfrm>
                <a:off x="563040" y="1314450"/>
                <a:ext cx="8087040" cy="4876799"/>
              </a:xfrm>
            </p:spPr>
            <p:txBody>
              <a:bodyPr/>
              <a:lstStyle/>
              <a:p>
                <a:r>
                  <a:rPr lang="en-US" altLang="zh-CN" sz="2400" dirty="0" smtClean="0"/>
                  <a:t>Require </a:t>
                </a:r>
                <a:r>
                  <a:rPr lang="en-US" altLang="zh-CN" sz="2400" dirty="0"/>
                  <a:t>the defender to execute </a:t>
                </a:r>
                <a:r>
                  <a:rPr lang="en-US" altLang="zh-CN" sz="2400" dirty="0" smtClean="0"/>
                  <a:t>the </a:t>
                </a:r>
                <a:r>
                  <a:rPr lang="en-US" altLang="zh-CN" sz="2400" dirty="0"/>
                  <a:t>sequence </a:t>
                </a:r>
                <a:r>
                  <a:rPr lang="en-US" altLang="zh-CN" sz="2400" dirty="0" smtClean="0"/>
                  <a:t>of length M repeatedly</a:t>
                </a:r>
              </a:p>
              <a:p>
                <a:r>
                  <a:rPr lang="en-US" altLang="zh-CN" sz="2400" dirty="0" smtClean="0"/>
                  <a:t>Example </a:t>
                </a:r>
                <a:r>
                  <a:rPr lang="en-US" altLang="zh-CN" sz="2400" dirty="0"/>
                  <a:t>with </a:t>
                </a:r>
                <a:r>
                  <a:rPr lang="en-US" altLang="zh-CN" sz="2400" dirty="0" smtClean="0"/>
                  <a:t>M=2: find best strategy A and B</a:t>
                </a:r>
              </a:p>
              <a:p>
                <a:r>
                  <a:rPr lang="en-US" altLang="zh-CN" sz="2400" dirty="0"/>
                  <a:t>Theoretical guarantee: </a:t>
                </a:r>
                <a14:m>
                  <m:oMath xmlns:m="http://schemas.openxmlformats.org/officeDocument/2006/math">
                    <m:d>
                      <m:dPr>
                        <m:ctrlPr>
                          <a:rPr lang="en-US" altLang="zh-CN" sz="2400" i="1">
                            <a:latin typeface="Cambria Math" panose="02040503050406030204" pitchFamily="18" charset="0"/>
                          </a:rPr>
                        </m:ctrlPr>
                      </m:dPr>
                      <m:e>
                        <m:r>
                          <a:rPr lang="en-US" altLang="zh-CN" sz="2400" i="1">
                            <a:latin typeface="Cambria Math"/>
                          </a:rPr>
                          <m:t>1−</m:t>
                        </m:r>
                        <m:f>
                          <m:fPr>
                            <m:ctrlPr>
                              <a:rPr lang="en-US" altLang="zh-CN" sz="2400" i="1">
                                <a:latin typeface="Cambria Math" panose="02040503050406030204" pitchFamily="18" charset="0"/>
                              </a:rPr>
                            </m:ctrlPr>
                          </m:fPr>
                          <m:num>
                            <m:r>
                              <a:rPr lang="en-US" altLang="zh-CN" sz="2400" i="1">
                                <a:latin typeface="Cambria Math"/>
                              </a:rPr>
                              <m:t>1</m:t>
                            </m:r>
                          </m:num>
                          <m:den>
                            <m:r>
                              <a:rPr lang="en-US" altLang="zh-CN" sz="2400" i="1">
                                <a:latin typeface="Cambria Math"/>
                              </a:rPr>
                              <m:t>𝑀</m:t>
                            </m:r>
                          </m:den>
                        </m:f>
                      </m:e>
                    </m:d>
                  </m:oMath>
                </a14:m>
                <a:r>
                  <a:rPr lang="en-US" altLang="zh-CN" sz="2400" dirty="0"/>
                  <a:t> approximation of the optimal strategy </a:t>
                </a:r>
                <a:r>
                  <a:rPr lang="en-US" altLang="zh-CN" sz="2400" dirty="0" smtClean="0"/>
                  <a:t>profile</a:t>
                </a:r>
              </a:p>
            </p:txBody>
          </p:sp>
        </mc:Choice>
        <mc:Fallback xmlns="">
          <p:sp>
            <p:nvSpPr>
              <p:cNvPr id="26" name="Content Placeholder 1"/>
              <p:cNvSpPr>
                <a:spLocks noGrp="1" noRot="1" noChangeAspect="1" noMove="1" noResize="1" noEditPoints="1" noAdjustHandles="1" noChangeArrowheads="1" noChangeShapeType="1" noTextEdit="1"/>
              </p:cNvSpPr>
              <p:nvPr>
                <p:ph idx="10"/>
              </p:nvPr>
            </p:nvSpPr>
            <p:spPr>
              <a:xfrm>
                <a:off x="563040" y="1314450"/>
                <a:ext cx="8087040" cy="4876799"/>
              </a:xfrm>
              <a:blipFill rotWithShape="0">
                <a:blip r:embed="rId3"/>
                <a:stretch>
                  <a:fillRect l="-452" t="-2750" r="-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203542253"/>
                  </p:ext>
                </p:extLst>
              </p:nvPr>
            </p:nvGraphicFramePr>
            <p:xfrm>
              <a:off x="2213123" y="3971425"/>
              <a:ext cx="4354285" cy="1372553"/>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37084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r h="370840">
                    <a:tc>
                      <a:txBody>
                        <a:bodyPr/>
                        <a:lstStyle/>
                        <a:p>
                          <a:pPr algn="ctr"/>
                          <a:r>
                            <a:rPr lang="en-US" sz="2400" dirty="0" smtClean="0"/>
                            <a:t>A</a:t>
                          </a:r>
                          <a:endParaRPr lang="en-US" sz="2400" dirty="0"/>
                        </a:p>
                      </a:txBody>
                      <a:tcPr/>
                    </a:tc>
                    <a:tc>
                      <a:txBody>
                        <a:bodyPr/>
                        <a:lstStyle/>
                        <a:p>
                          <a:pPr algn="ctr"/>
                          <a:r>
                            <a:rPr lang="en-US" sz="2400" dirty="0" smtClean="0"/>
                            <a:t>B</a:t>
                          </a:r>
                          <a:endParaRPr lang="en-US" sz="2400" dirty="0"/>
                        </a:p>
                      </a:txBody>
                      <a:tcPr/>
                    </a:tc>
                    <a:tc>
                      <a:txBody>
                        <a:bodyPr/>
                        <a:lstStyle/>
                        <a:p>
                          <a:pPr algn="ctr"/>
                          <a:r>
                            <a:rPr lang="en-US" sz="2400" dirty="0" smtClean="0"/>
                            <a:t>A</a:t>
                          </a:r>
                          <a:endParaRPr lang="en-US" sz="2400" dirty="0"/>
                        </a:p>
                      </a:txBody>
                      <a:tcPr/>
                    </a:tc>
                    <a:tc>
                      <a:txBody>
                        <a:bodyPr/>
                        <a:lstStyle/>
                        <a:p>
                          <a:pPr algn="ctr"/>
                          <a:r>
                            <a:rPr lang="en-US" sz="2400" dirty="0" smtClean="0"/>
                            <a:t>B</a:t>
                          </a:r>
                          <a:endParaRPr lang="en-US" sz="2400" dirty="0"/>
                        </a:p>
                      </a:txBody>
                      <a:tcPr/>
                    </a:tc>
                    <a:tc>
                      <a:txBody>
                        <a:bodyPr/>
                        <a:lstStyle/>
                        <a:p>
                          <a:pPr algn="ctr"/>
                          <a:r>
                            <a:rPr lang="en-US" sz="2400" dirty="0" smtClean="0"/>
                            <a:t>A</a:t>
                          </a:r>
                          <a:endParaRPr lang="en-US" sz="2400" dirty="0"/>
                        </a:p>
                      </a:txBody>
                      <a:tcPr/>
                    </a:tc>
                  </a:tr>
                  <a:tr h="370840">
                    <a:tc>
                      <a:txBody>
                        <a:bodyPr/>
                        <a:lstStyle/>
                        <a:p>
                          <a:pPr algn="ctr"/>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a:rPr>
                                      <m:t>𝐸</m:t>
                                    </m:r>
                                  </m:e>
                                  <m:sup>
                                    <m:r>
                                      <a:rPr lang="en-US" altLang="zh-CN" sz="2400" b="0" i="1" smtClean="0">
                                        <a:latin typeface="Cambria Math"/>
                                      </a:rPr>
                                      <m:t>𝐴𝐵</m:t>
                                    </m:r>
                                  </m:sup>
                                </m:sSup>
                              </m:oMath>
                            </m:oMathPara>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i="1" smtClean="0">
                                        <a:latin typeface="Cambria Math"/>
                                      </a:rPr>
                                      <m:t>𝐸</m:t>
                                    </m:r>
                                  </m:e>
                                  <m:sup>
                                    <m:r>
                                      <a:rPr lang="en-US" altLang="zh-CN" sz="2400" b="0" i="1" smtClean="0">
                                        <a:latin typeface="Cambria Math"/>
                                      </a:rPr>
                                      <m:t>𝐵𝐴</m:t>
                                    </m:r>
                                  </m:sup>
                                </m:sSup>
                              </m:oMath>
                            </m:oMathPara>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a:rPr>
                                      <m:t>𝐸</m:t>
                                    </m:r>
                                  </m:e>
                                  <m:sup>
                                    <m:r>
                                      <a:rPr lang="en-US" altLang="zh-CN" sz="2400" b="0" i="1" smtClean="0">
                                        <a:latin typeface="Cambria Math"/>
                                      </a:rPr>
                                      <m:t>𝐴𝐵</m:t>
                                    </m:r>
                                  </m:sup>
                                </m:sSup>
                              </m:oMath>
                            </m:oMathPara>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rPr>
                                    </m:ctrlPr>
                                  </m:sSupPr>
                                  <m:e>
                                    <m:r>
                                      <a:rPr lang="en-US" altLang="zh-CN" sz="2400" i="1" smtClean="0">
                                        <a:latin typeface="Cambria Math"/>
                                      </a:rPr>
                                      <m:t>𝐸</m:t>
                                    </m:r>
                                  </m:e>
                                  <m:sup>
                                    <m:r>
                                      <a:rPr lang="en-US" altLang="zh-CN" sz="2400" b="0" i="1" smtClean="0">
                                        <a:latin typeface="Cambria Math"/>
                                      </a:rPr>
                                      <m:t>𝐵𝐴</m:t>
                                    </m:r>
                                  </m:sup>
                                </m:sSup>
                              </m:oMath>
                            </m:oMathPara>
                          </a14:m>
                          <a:endParaRPr lang="en-US" sz="2400" dirty="0"/>
                        </a:p>
                      </a:txBody>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203542253"/>
                  </p:ext>
                </p:extLst>
              </p:nvPr>
            </p:nvGraphicFramePr>
            <p:xfrm>
              <a:off x="2213123" y="3971425"/>
              <a:ext cx="4354285" cy="1372553"/>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45720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r h="457200">
                    <a:tc>
                      <a:txBody>
                        <a:bodyPr/>
                        <a:lstStyle/>
                        <a:p>
                          <a:pPr algn="ctr"/>
                          <a:r>
                            <a:rPr lang="en-US" sz="2400" dirty="0" smtClean="0"/>
                            <a:t>A</a:t>
                          </a:r>
                          <a:endParaRPr lang="en-US" sz="2400" dirty="0"/>
                        </a:p>
                      </a:txBody>
                      <a:tcPr/>
                    </a:tc>
                    <a:tc>
                      <a:txBody>
                        <a:bodyPr/>
                        <a:lstStyle/>
                        <a:p>
                          <a:pPr algn="ctr"/>
                          <a:r>
                            <a:rPr lang="en-US" sz="2400" dirty="0" smtClean="0"/>
                            <a:t>B</a:t>
                          </a:r>
                          <a:endParaRPr lang="en-US" sz="2400" dirty="0"/>
                        </a:p>
                      </a:txBody>
                      <a:tcPr/>
                    </a:tc>
                    <a:tc>
                      <a:txBody>
                        <a:bodyPr/>
                        <a:lstStyle/>
                        <a:p>
                          <a:pPr algn="ctr"/>
                          <a:r>
                            <a:rPr lang="en-US" sz="2400" dirty="0" smtClean="0"/>
                            <a:t>A</a:t>
                          </a:r>
                          <a:endParaRPr lang="en-US" sz="2400" dirty="0"/>
                        </a:p>
                      </a:txBody>
                      <a:tcPr/>
                    </a:tc>
                    <a:tc>
                      <a:txBody>
                        <a:bodyPr/>
                        <a:lstStyle/>
                        <a:p>
                          <a:pPr algn="ctr"/>
                          <a:r>
                            <a:rPr lang="en-US" sz="2400" dirty="0" smtClean="0"/>
                            <a:t>B</a:t>
                          </a:r>
                          <a:endParaRPr lang="en-US" sz="2400" dirty="0"/>
                        </a:p>
                      </a:txBody>
                      <a:tcPr/>
                    </a:tc>
                    <a:tc>
                      <a:txBody>
                        <a:bodyPr/>
                        <a:lstStyle/>
                        <a:p>
                          <a:pPr algn="ctr"/>
                          <a:r>
                            <a:rPr lang="en-US" sz="2400" dirty="0" smtClean="0"/>
                            <a:t>A</a:t>
                          </a:r>
                          <a:endParaRPr lang="en-US" sz="2400" dirty="0"/>
                        </a:p>
                      </a:txBody>
                      <a:tcPr/>
                    </a:tc>
                  </a:tr>
                  <a:tr h="458153">
                    <a:tc>
                      <a:txBody>
                        <a:bodyPr/>
                        <a:lstStyle/>
                        <a:p>
                          <a:pPr algn="ctr"/>
                          <a:endParaRPr lang="en-US" sz="2400" dirty="0"/>
                        </a:p>
                      </a:txBody>
                      <a:tcPr/>
                    </a:tc>
                    <a:tc>
                      <a:txBody>
                        <a:bodyPr/>
                        <a:lstStyle/>
                        <a:p>
                          <a:endParaRPr lang="en-US"/>
                        </a:p>
                      </a:txBody>
                      <a:tcPr>
                        <a:blipFill rotWithShape="0">
                          <a:blip r:embed="rId4"/>
                          <a:stretch>
                            <a:fillRect l="-100699" t="-212000" r="-302797" b="-2667"/>
                          </a:stretch>
                        </a:blipFill>
                      </a:tcPr>
                    </a:tc>
                    <a:tc>
                      <a:txBody>
                        <a:bodyPr/>
                        <a:lstStyle/>
                        <a:p>
                          <a:endParaRPr lang="en-US"/>
                        </a:p>
                      </a:txBody>
                      <a:tcPr>
                        <a:blipFill rotWithShape="0">
                          <a:blip r:embed="rId4"/>
                          <a:stretch>
                            <a:fillRect l="-200699" t="-212000" r="-202797" b="-2667"/>
                          </a:stretch>
                        </a:blipFill>
                      </a:tcPr>
                    </a:tc>
                    <a:tc>
                      <a:txBody>
                        <a:bodyPr/>
                        <a:lstStyle/>
                        <a:p>
                          <a:endParaRPr lang="en-US"/>
                        </a:p>
                      </a:txBody>
                      <a:tcPr>
                        <a:blipFill rotWithShape="0">
                          <a:blip r:embed="rId4"/>
                          <a:stretch>
                            <a:fillRect l="-300699" t="-212000" r="-102797" b="-2667"/>
                          </a:stretch>
                        </a:blipFill>
                      </a:tcPr>
                    </a:tc>
                    <a:tc>
                      <a:txBody>
                        <a:bodyPr/>
                        <a:lstStyle/>
                        <a:p>
                          <a:endParaRPr lang="en-US"/>
                        </a:p>
                      </a:txBody>
                      <a:tcPr>
                        <a:blipFill rotWithShape="0">
                          <a:blip r:embed="rId4"/>
                          <a:stretch>
                            <a:fillRect l="-400699" t="-212000" r="-2797" b="-2667"/>
                          </a:stretch>
                        </a:blipFill>
                      </a:tcPr>
                    </a:tc>
                  </a:tr>
                </a:tbl>
              </a:graphicData>
            </a:graphic>
          </p:graphicFrame>
        </mc:Fallback>
      </mc:AlternateContent>
      <p:sp>
        <p:nvSpPr>
          <p:cNvPr id="4" name="Slide Number Placeholder 3"/>
          <p:cNvSpPr>
            <a:spLocks noGrp="1"/>
          </p:cNvSpPr>
          <p:nvPr>
            <p:ph type="sldNum" sz="quarter" idx="13"/>
          </p:nvPr>
        </p:nvSpPr>
        <p:spPr/>
        <p:txBody>
          <a:bodyPr/>
          <a:lstStyle/>
          <a:p>
            <a:fld id="{F6ADBB31-E9AC-40A3-8693-7EF2E67BC7A0}" type="slidenum">
              <a:rPr lang="en-US" smtClean="0"/>
              <a:t>16</a:t>
            </a:fld>
            <a:endParaRPr lang="en-US" dirty="0"/>
          </a:p>
        </p:txBody>
      </p:sp>
    </p:spTree>
    <p:extLst>
      <p:ext uri="{BB962C8B-B14F-4D97-AF65-F5344CB8AC3E}">
        <p14:creationId xmlns:p14="http://schemas.microsoft.com/office/powerpoint/2010/main" val="54126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ctrTitle" idx="4294967295"/>
          </p:nvPr>
        </p:nvSpPr>
        <p:spPr>
          <a:xfrm>
            <a:off x="563563" y="542925"/>
            <a:ext cx="7772400" cy="508000"/>
          </a:xfrm>
        </p:spPr>
        <p:txBody>
          <a:bodyPr/>
          <a:lstStyle/>
          <a:p>
            <a:pPr algn="ctr">
              <a:buSzPct val="100000"/>
              <a:buFont typeface="Times New Roman" pitchFamily="18" charset="0"/>
              <a:buNone/>
            </a:pPr>
            <a:r>
              <a:rPr lang="en-US" sz="3200" dirty="0" smtClean="0">
                <a:ea typeface="ＭＳ Ｐゴシック" pitchFamily="34" charset="-128"/>
              </a:rPr>
              <a:t>Outline</a:t>
            </a:r>
          </a:p>
        </p:txBody>
      </p:sp>
      <p:sp>
        <p:nvSpPr>
          <p:cNvPr id="34818" name="Content Placeholder 1"/>
          <p:cNvSpPr txBox="1">
            <a:spLocks/>
          </p:cNvSpPr>
          <p:nvPr/>
        </p:nvSpPr>
        <p:spPr bwMode="auto">
          <a:xfrm>
            <a:off x="563563" y="1568450"/>
            <a:ext cx="80867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8938" indent="-293688" defTabSz="414338" eaLnBrk="0" hangingPunct="0">
              <a:defRPr sz="2400">
                <a:solidFill>
                  <a:schemeClr val="tx1"/>
                </a:solidFill>
                <a:latin typeface="Arial" pitchFamily="34" charset="0"/>
                <a:ea typeface="ＭＳ Ｐゴシック" pitchFamily="34" charset="-128"/>
              </a:defRPr>
            </a:lvl1pPr>
            <a:lvl2pPr marL="742950" indent="-285750" defTabSz="414338" eaLnBrk="0" hangingPunct="0">
              <a:defRPr sz="2400">
                <a:solidFill>
                  <a:schemeClr val="tx1"/>
                </a:solidFill>
                <a:latin typeface="Arial" pitchFamily="34" charset="0"/>
                <a:ea typeface="ＭＳ Ｐゴシック" pitchFamily="34" charset="-128"/>
              </a:defRPr>
            </a:lvl2pPr>
            <a:lvl3pPr marL="1143000" indent="-228600" defTabSz="414338" eaLnBrk="0" hangingPunct="0">
              <a:defRPr sz="2400">
                <a:solidFill>
                  <a:schemeClr val="tx1"/>
                </a:solidFill>
                <a:latin typeface="Arial" pitchFamily="34" charset="0"/>
                <a:ea typeface="ＭＳ Ｐゴシック" pitchFamily="34" charset="-128"/>
              </a:defRPr>
            </a:lvl3pPr>
            <a:lvl4pPr marL="1600200" indent="-228600" defTabSz="414338" eaLnBrk="0" hangingPunct="0">
              <a:defRPr sz="2400">
                <a:solidFill>
                  <a:schemeClr val="tx1"/>
                </a:solidFill>
                <a:latin typeface="Arial" pitchFamily="34" charset="0"/>
                <a:ea typeface="ＭＳ Ｐゴシック" pitchFamily="34" charset="-128"/>
              </a:defRPr>
            </a:lvl4pPr>
            <a:lvl5pPr marL="2057400" indent="-228600" defTabSz="414338" eaLnBrk="0" hangingPunct="0">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Background and Motivation</a:t>
            </a:r>
          </a:p>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Contributions</a:t>
            </a:r>
            <a:endParaRPr lang="en-US" altLang="zh-CN" sz="3200" b="1" i="1" u="sng" dirty="0" smtClean="0">
              <a:solidFill>
                <a:schemeClr val="bg1">
                  <a:lumMod val="65000"/>
                </a:schemeClr>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a:solidFill>
                  <a:schemeClr val="bg1">
                    <a:lumMod val="65000"/>
                  </a:schemeClr>
                </a:solidFill>
                <a:latin typeface="Times New Roman" pitchFamily="18" charset="0"/>
              </a:rPr>
              <a:t>Green Security Game </a:t>
            </a:r>
            <a:r>
              <a:rPr lang="en-US" sz="3200" dirty="0">
                <a:solidFill>
                  <a:schemeClr val="bg1">
                    <a:lumMod val="65000"/>
                  </a:schemeClr>
                </a:solidFill>
                <a:latin typeface="Times New Roman" pitchFamily="18" charset="0"/>
              </a:rPr>
              <a:t>Model</a:t>
            </a:r>
            <a:endParaRPr lang="en-US" sz="3200" dirty="0" smtClean="0">
              <a:solidFill>
                <a:schemeClr val="bg1">
                  <a:lumMod val="65000"/>
                </a:schemeClr>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Planning</a:t>
            </a:r>
          </a:p>
          <a:p>
            <a:pPr>
              <a:lnSpc>
                <a:spcPct val="90000"/>
              </a:lnSpc>
              <a:spcAft>
                <a:spcPts val="1275"/>
              </a:spcAft>
              <a:buClr>
                <a:srgbClr val="000000"/>
              </a:buClr>
              <a:buSzPct val="80000"/>
              <a:buFont typeface="Wingdings" pitchFamily="2" charset="2"/>
              <a:buChar char="n"/>
            </a:pPr>
            <a:r>
              <a:rPr lang="en-US" altLang="zh-CN" sz="3200" b="1" i="1" u="sng" dirty="0" smtClean="0">
                <a:solidFill>
                  <a:srgbClr val="000000"/>
                </a:solidFill>
                <a:latin typeface="Times New Roman" pitchFamily="18" charset="0"/>
              </a:rPr>
              <a:t>Planning </a:t>
            </a:r>
            <a:r>
              <a:rPr lang="en-US" altLang="zh-CN" sz="3200" b="1" i="1" u="sng" dirty="0">
                <a:solidFill>
                  <a:srgbClr val="000000"/>
                </a:solidFill>
                <a:latin typeface="Times New Roman" pitchFamily="18" charset="0"/>
              </a:rPr>
              <a:t>and Learning</a:t>
            </a:r>
            <a:endParaRPr lang="en-US" sz="3200" b="1" i="1" u="sng" dirty="0">
              <a:solidFill>
                <a:srgbClr val="000000"/>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smtClean="0">
                <a:solidFill>
                  <a:srgbClr val="000000"/>
                </a:solidFill>
                <a:latin typeface="Times New Roman" pitchFamily="18" charset="0"/>
              </a:rPr>
              <a:t>E</a:t>
            </a:r>
            <a:r>
              <a:rPr lang="en-US" sz="3200" dirty="0" smtClean="0">
                <a:solidFill>
                  <a:srgbClr val="000000"/>
                </a:solidFill>
                <a:latin typeface="Times New Roman" pitchFamily="18" charset="0"/>
              </a:rPr>
              <a:t>xperimental Results</a:t>
            </a:r>
          </a:p>
          <a:p>
            <a:pPr>
              <a:lnSpc>
                <a:spcPct val="90000"/>
              </a:lnSpc>
              <a:spcAft>
                <a:spcPts val="1275"/>
              </a:spcAft>
              <a:buClr>
                <a:srgbClr val="000000"/>
              </a:buClr>
              <a:buSzPct val="80000"/>
              <a:buFont typeface="Wingdings" pitchFamily="2" charset="2"/>
              <a:buChar char="n"/>
            </a:pPr>
            <a:r>
              <a:rPr lang="en-US" sz="3200" dirty="0" smtClean="0">
                <a:solidFill>
                  <a:srgbClr val="000000"/>
                </a:solidFill>
                <a:latin typeface="Times New Roman" pitchFamily="18" charset="0"/>
              </a:rPr>
              <a:t>Future Work and Conclusion</a:t>
            </a:r>
            <a:endParaRPr lang="en-US" sz="3200" dirty="0">
              <a:solidFill>
                <a:srgbClr val="000000"/>
              </a:solidFill>
              <a:latin typeface="Times New Roman" pitchFamily="18" charset="0"/>
            </a:endParaRPr>
          </a:p>
        </p:txBody>
      </p:sp>
      <p:sp>
        <p:nvSpPr>
          <p:cNvPr id="2" name="Slide Number Placeholder 1"/>
          <p:cNvSpPr>
            <a:spLocks noGrp="1"/>
          </p:cNvSpPr>
          <p:nvPr>
            <p:ph type="sldNum" sz="quarter" idx="13"/>
          </p:nvPr>
        </p:nvSpPr>
        <p:spPr/>
        <p:txBody>
          <a:bodyPr/>
          <a:lstStyle/>
          <a:p>
            <a:fld id="{F6ADBB31-E9AC-40A3-8693-7EF2E67BC7A0}" type="slidenum">
              <a:rPr lang="en-US" smtClean="0"/>
              <a:t>17</a:t>
            </a:fld>
            <a:endParaRPr lang="en-US" dirty="0"/>
          </a:p>
        </p:txBody>
      </p:sp>
    </p:spTree>
    <p:extLst>
      <p:ext uri="{BB962C8B-B14F-4D97-AF65-F5344CB8AC3E}">
        <p14:creationId xmlns:p14="http://schemas.microsoft.com/office/powerpoint/2010/main" val="709870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63040" y="1253765"/>
            <a:ext cx="8087040" cy="4802071"/>
          </a:xfrm>
        </p:spPr>
        <p:txBody>
          <a:bodyPr/>
          <a:lstStyle/>
          <a:p>
            <a:r>
              <a:rPr lang="en-US" sz="2400" dirty="0" smtClean="0"/>
              <a:t>Learn </a:t>
            </a:r>
            <a:r>
              <a:rPr lang="en-US" altLang="zh-CN" sz="2400" dirty="0" smtClean="0"/>
              <a:t>parameters in attackers’ bounded rationality model </a:t>
            </a:r>
            <a:r>
              <a:rPr lang="en-US" sz="2400" dirty="0" smtClean="0"/>
              <a:t>from attack data</a:t>
            </a:r>
          </a:p>
          <a:p>
            <a:endParaRPr lang="en-US" altLang="zh-CN" sz="2400" dirty="0"/>
          </a:p>
          <a:p>
            <a:r>
              <a:rPr lang="en-US" sz="2400" dirty="0" smtClean="0"/>
              <a:t>Previous work</a:t>
            </a:r>
          </a:p>
          <a:p>
            <a:pPr lvl="1"/>
            <a:r>
              <a:rPr lang="en-US" sz="2400" dirty="0" smtClean="0"/>
              <a:t>Apply Maximum Likelihood Estimation (MLE)</a:t>
            </a:r>
          </a:p>
          <a:p>
            <a:pPr lvl="1"/>
            <a:r>
              <a:rPr lang="en-US" sz="2400" dirty="0" smtClean="0"/>
              <a:t>May lead to highly biased results</a:t>
            </a:r>
          </a:p>
          <a:p>
            <a:pPr lvl="1"/>
            <a:endParaRPr lang="en-US" sz="2400" dirty="0" smtClean="0"/>
          </a:p>
          <a:p>
            <a:r>
              <a:rPr lang="en-US" altLang="zh-CN" sz="2400" dirty="0"/>
              <a:t>Our learning algorithm</a:t>
            </a:r>
          </a:p>
          <a:p>
            <a:pPr lvl="1"/>
            <a:r>
              <a:rPr lang="en-US" altLang="zh-CN" sz="2400" dirty="0" smtClean="0"/>
              <a:t>Calculate </a:t>
            </a:r>
            <a:r>
              <a:rPr lang="en-US" altLang="zh-CN" sz="2400" dirty="0"/>
              <a:t>posterior distribution for each data </a:t>
            </a:r>
            <a:r>
              <a:rPr lang="en-US" altLang="zh-CN" sz="2400" dirty="0" smtClean="0"/>
              <a:t>point</a:t>
            </a:r>
            <a:endParaRPr lang="en-US" altLang="zh-CN" sz="2400" dirty="0"/>
          </a:p>
        </p:txBody>
      </p:sp>
      <p:sp>
        <p:nvSpPr>
          <p:cNvPr id="3" name="Title 2"/>
          <p:cNvSpPr>
            <a:spLocks noGrp="1"/>
          </p:cNvSpPr>
          <p:nvPr>
            <p:ph type="ctrTitle"/>
          </p:nvPr>
        </p:nvSpPr>
        <p:spPr/>
        <p:txBody>
          <a:bodyPr/>
          <a:lstStyle/>
          <a:p>
            <a:r>
              <a:rPr lang="en-US" dirty="0" smtClean="0"/>
              <a:t>Planning and Learning</a:t>
            </a:r>
            <a:endParaRPr lang="en-US" dirty="0"/>
          </a:p>
        </p:txBody>
      </p:sp>
      <p:sp>
        <p:nvSpPr>
          <p:cNvPr id="4" name="Slide Number Placeholder 3"/>
          <p:cNvSpPr>
            <a:spLocks noGrp="1"/>
          </p:cNvSpPr>
          <p:nvPr>
            <p:ph type="sldNum" sz="quarter" idx="13"/>
          </p:nvPr>
        </p:nvSpPr>
        <p:spPr/>
        <p:txBody>
          <a:bodyPr/>
          <a:lstStyle/>
          <a:p>
            <a:fld id="{F6ADBB31-E9AC-40A3-8693-7EF2E67BC7A0}" type="slidenum">
              <a:rPr lang="en-US" smtClean="0"/>
              <a:t>18</a:t>
            </a:fld>
            <a:endParaRPr lang="en-US" dirty="0"/>
          </a:p>
        </p:txBody>
      </p:sp>
    </p:spTree>
    <p:extLst>
      <p:ext uri="{BB962C8B-B14F-4D97-AF65-F5344CB8AC3E}">
        <p14:creationId xmlns:p14="http://schemas.microsoft.com/office/powerpoint/2010/main" val="2964926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ctrTitle" idx="4294967295"/>
          </p:nvPr>
        </p:nvSpPr>
        <p:spPr>
          <a:xfrm>
            <a:off x="563563" y="542925"/>
            <a:ext cx="7772400" cy="508000"/>
          </a:xfrm>
        </p:spPr>
        <p:txBody>
          <a:bodyPr/>
          <a:lstStyle/>
          <a:p>
            <a:pPr algn="ctr">
              <a:buSzPct val="100000"/>
              <a:buFont typeface="Times New Roman" pitchFamily="18" charset="0"/>
              <a:buNone/>
            </a:pPr>
            <a:r>
              <a:rPr lang="en-US" sz="3200" dirty="0" smtClean="0">
                <a:ea typeface="ＭＳ Ｐゴシック" pitchFamily="34" charset="-128"/>
              </a:rPr>
              <a:t>Outline</a:t>
            </a:r>
          </a:p>
        </p:txBody>
      </p:sp>
      <p:sp>
        <p:nvSpPr>
          <p:cNvPr id="34818" name="Content Placeholder 1"/>
          <p:cNvSpPr txBox="1">
            <a:spLocks/>
          </p:cNvSpPr>
          <p:nvPr/>
        </p:nvSpPr>
        <p:spPr bwMode="auto">
          <a:xfrm>
            <a:off x="563563" y="1568450"/>
            <a:ext cx="80867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8938" indent="-293688" defTabSz="414338" eaLnBrk="0" hangingPunct="0">
              <a:defRPr sz="2400">
                <a:solidFill>
                  <a:schemeClr val="tx1"/>
                </a:solidFill>
                <a:latin typeface="Arial" pitchFamily="34" charset="0"/>
                <a:ea typeface="ＭＳ Ｐゴシック" pitchFamily="34" charset="-128"/>
              </a:defRPr>
            </a:lvl1pPr>
            <a:lvl2pPr marL="742950" indent="-285750" defTabSz="414338" eaLnBrk="0" hangingPunct="0">
              <a:defRPr sz="2400">
                <a:solidFill>
                  <a:schemeClr val="tx1"/>
                </a:solidFill>
                <a:latin typeface="Arial" pitchFamily="34" charset="0"/>
                <a:ea typeface="ＭＳ Ｐゴシック" pitchFamily="34" charset="-128"/>
              </a:defRPr>
            </a:lvl2pPr>
            <a:lvl3pPr marL="1143000" indent="-228600" defTabSz="414338" eaLnBrk="0" hangingPunct="0">
              <a:defRPr sz="2400">
                <a:solidFill>
                  <a:schemeClr val="tx1"/>
                </a:solidFill>
                <a:latin typeface="Arial" pitchFamily="34" charset="0"/>
                <a:ea typeface="ＭＳ Ｐゴシック" pitchFamily="34" charset="-128"/>
              </a:defRPr>
            </a:lvl3pPr>
            <a:lvl4pPr marL="1600200" indent="-228600" defTabSz="414338" eaLnBrk="0" hangingPunct="0">
              <a:defRPr sz="2400">
                <a:solidFill>
                  <a:schemeClr val="tx1"/>
                </a:solidFill>
                <a:latin typeface="Arial" pitchFamily="34" charset="0"/>
                <a:ea typeface="ＭＳ Ｐゴシック" pitchFamily="34" charset="-128"/>
              </a:defRPr>
            </a:lvl4pPr>
            <a:lvl5pPr marL="2057400" indent="-228600" defTabSz="414338" eaLnBrk="0" hangingPunct="0">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Background and Motivation</a:t>
            </a:r>
          </a:p>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Contributions</a:t>
            </a:r>
            <a:endParaRPr lang="en-US" altLang="zh-CN" sz="3200" b="1" i="1" u="sng" dirty="0" smtClean="0">
              <a:solidFill>
                <a:schemeClr val="bg1">
                  <a:lumMod val="65000"/>
                </a:schemeClr>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a:solidFill>
                  <a:schemeClr val="bg1">
                    <a:lumMod val="65000"/>
                  </a:schemeClr>
                </a:solidFill>
                <a:latin typeface="Times New Roman" pitchFamily="18" charset="0"/>
              </a:rPr>
              <a:t>Green Security Game </a:t>
            </a:r>
            <a:r>
              <a:rPr lang="en-US" sz="3200" dirty="0">
                <a:solidFill>
                  <a:schemeClr val="bg1">
                    <a:lumMod val="65000"/>
                  </a:schemeClr>
                </a:solidFill>
                <a:latin typeface="Times New Roman" pitchFamily="18" charset="0"/>
              </a:rPr>
              <a:t>Model</a:t>
            </a:r>
          </a:p>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Planning</a:t>
            </a:r>
            <a:endParaRPr lang="en-US" altLang="zh-CN" sz="3200" dirty="0">
              <a:solidFill>
                <a:schemeClr val="bg1">
                  <a:lumMod val="65000"/>
                </a:schemeClr>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a:solidFill>
                  <a:schemeClr val="bg1">
                    <a:lumMod val="65000"/>
                  </a:schemeClr>
                </a:solidFill>
                <a:latin typeface="Times New Roman" pitchFamily="18" charset="0"/>
              </a:rPr>
              <a:t>Planning and Learning</a:t>
            </a:r>
            <a:endParaRPr lang="en-US" sz="3200" dirty="0">
              <a:solidFill>
                <a:schemeClr val="bg1">
                  <a:lumMod val="65000"/>
                </a:schemeClr>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b="1" i="1" u="sng" dirty="0">
                <a:solidFill>
                  <a:srgbClr val="000000"/>
                </a:solidFill>
                <a:latin typeface="Times New Roman" pitchFamily="18" charset="0"/>
              </a:rPr>
              <a:t>E</a:t>
            </a:r>
            <a:r>
              <a:rPr lang="en-US" sz="3200" b="1" i="1" u="sng" dirty="0">
                <a:solidFill>
                  <a:srgbClr val="000000"/>
                </a:solidFill>
                <a:latin typeface="Times New Roman" pitchFamily="18" charset="0"/>
              </a:rPr>
              <a:t>xperimental Results</a:t>
            </a:r>
          </a:p>
          <a:p>
            <a:pPr>
              <a:lnSpc>
                <a:spcPct val="90000"/>
              </a:lnSpc>
              <a:spcAft>
                <a:spcPts val="1275"/>
              </a:spcAft>
              <a:buClr>
                <a:srgbClr val="000000"/>
              </a:buClr>
              <a:buSzPct val="80000"/>
              <a:buFont typeface="Wingdings" pitchFamily="2" charset="2"/>
              <a:buChar char="n"/>
            </a:pPr>
            <a:r>
              <a:rPr lang="en-US" sz="3200" dirty="0" smtClean="0">
                <a:solidFill>
                  <a:srgbClr val="000000"/>
                </a:solidFill>
                <a:latin typeface="Times New Roman" pitchFamily="18" charset="0"/>
              </a:rPr>
              <a:t>Future Work and Conclusion</a:t>
            </a:r>
            <a:endParaRPr lang="en-US" sz="3200" dirty="0">
              <a:solidFill>
                <a:srgbClr val="000000"/>
              </a:solidFill>
              <a:latin typeface="Times New Roman" pitchFamily="18" charset="0"/>
            </a:endParaRPr>
          </a:p>
        </p:txBody>
      </p:sp>
      <p:sp>
        <p:nvSpPr>
          <p:cNvPr id="2" name="Slide Number Placeholder 1"/>
          <p:cNvSpPr>
            <a:spLocks noGrp="1"/>
          </p:cNvSpPr>
          <p:nvPr>
            <p:ph type="sldNum" sz="quarter" idx="13"/>
          </p:nvPr>
        </p:nvSpPr>
        <p:spPr/>
        <p:txBody>
          <a:bodyPr/>
          <a:lstStyle/>
          <a:p>
            <a:fld id="{F6ADBB31-E9AC-40A3-8693-7EF2E67BC7A0}" type="slidenum">
              <a:rPr lang="en-US" smtClean="0"/>
              <a:t>19</a:t>
            </a:fld>
            <a:endParaRPr lang="en-US" dirty="0"/>
          </a:p>
        </p:txBody>
      </p:sp>
    </p:spTree>
    <p:extLst>
      <p:ext uri="{BB962C8B-B14F-4D97-AF65-F5344CB8AC3E}">
        <p14:creationId xmlns:p14="http://schemas.microsoft.com/office/powerpoint/2010/main" val="29744124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63011"/>
            <a:ext cx="7773120" cy="1015663"/>
          </a:xfrm>
        </p:spPr>
        <p:txBody>
          <a:bodyPr/>
          <a:lstStyle/>
          <a:p>
            <a:r>
              <a:rPr lang="en-US" dirty="0"/>
              <a:t>Green Security </a:t>
            </a:r>
            <a:r>
              <a:rPr lang="en-US" dirty="0" smtClean="0"/>
              <a:t>Domains:</a:t>
            </a:r>
            <a:br>
              <a:rPr lang="en-US" dirty="0" smtClean="0"/>
            </a:br>
            <a:r>
              <a:rPr lang="en-US" dirty="0" smtClean="0"/>
              <a:t>Protecting Fish </a:t>
            </a:r>
            <a:r>
              <a:rPr lang="en-US" dirty="0"/>
              <a:t>and </a:t>
            </a:r>
            <a:r>
              <a:rPr lang="en-US" dirty="0" smtClean="0"/>
              <a:t>Wildlife</a:t>
            </a:r>
            <a:endParaRPr lang="en-US" dirty="0"/>
          </a:p>
        </p:txBody>
      </p:sp>
      <p:grpSp>
        <p:nvGrpSpPr>
          <p:cNvPr id="19" name="Group 18"/>
          <p:cNvGrpSpPr/>
          <p:nvPr/>
        </p:nvGrpSpPr>
        <p:grpSpPr>
          <a:xfrm>
            <a:off x="387999" y="4351508"/>
            <a:ext cx="4645635" cy="2412239"/>
            <a:chOff x="6834123" y="1863498"/>
            <a:chExt cx="3006789" cy="1483513"/>
          </a:xfrm>
        </p:grpSpPr>
        <p:pic>
          <p:nvPicPr>
            <p:cNvPr id="21" name="Picture 4" descr="http://www.greenvitals.net/storage/Gulf%20map.jpg?__SQUARESPACE_CACHEVERSION=128026191831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96" t="18978" r="17344" b="39185"/>
            <a:stretch/>
          </p:blipFill>
          <p:spPr bwMode="auto">
            <a:xfrm>
              <a:off x="6834123" y="1863498"/>
              <a:ext cx="3006789" cy="148351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encrypted-tbn3.gstatic.com/images?q=tbn:ANd9GcR1PSVP8Vh7DYJGDuHFB4Hifw-cL6whc5zGytOIi5TGC7ooNk7CcQ"/>
            <p:cNvPicPr>
              <a:picLocks noChangeAspect="1" noChangeArrowheads="1"/>
            </p:cNvPicPr>
            <p:nvPr/>
          </p:nvPicPr>
          <p:blipFill rotWithShape="1">
            <a:blip r:embed="rId5">
              <a:extLst>
                <a:ext uri="{28A0092B-C50C-407E-A947-70E740481C1C}">
                  <a14:useLocalDpi xmlns:a14="http://schemas.microsoft.com/office/drawing/2010/main" val="0"/>
                </a:ext>
              </a:extLst>
            </a:blip>
            <a:srcRect l="26410" t="11015" r="5169" b="30144"/>
            <a:stretch/>
          </p:blipFill>
          <p:spPr bwMode="auto">
            <a:xfrm>
              <a:off x="6869099" y="2574204"/>
              <a:ext cx="1198380" cy="71968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itle 1"/>
          <p:cNvSpPr txBox="1">
            <a:spLocks/>
          </p:cNvSpPr>
          <p:nvPr/>
        </p:nvSpPr>
        <p:spPr bwMode="auto">
          <a:xfrm>
            <a:off x="387999" y="4351508"/>
            <a:ext cx="2338048" cy="529142"/>
          </a:xfrm>
          <a:prstGeom prst="rect">
            <a:avLst/>
          </a:prstGeom>
          <a:solidFill>
            <a:srgbClr val="FF0000"/>
          </a:solidFill>
          <a:ln w="9525">
            <a:noFill/>
            <a:miter lim="800000"/>
            <a:headEnd/>
            <a:tailEnd/>
          </a:ln>
          <a:effectLst/>
        </p:spPr>
        <p:txBody>
          <a:bodyPr vert="horz" wrap="square" lIns="0" tIns="0" rIns="0" bIns="0" numCol="1" anchor="ctr" anchorCtr="0" compatLnSpc="1">
            <a:prstTxWarp prst="textNoShape">
              <a:avLst/>
            </a:prstTxWarp>
            <a:normAutofit fontScale="97500"/>
          </a:bodyPr>
          <a:lstStyle>
            <a:lvl1pPr algn="ctr" defTabSz="456963" rtl="0" eaLnBrk="0" fontAlgn="base" hangingPunct="0">
              <a:spcBef>
                <a:spcPct val="0"/>
              </a:spcBef>
              <a:spcAft>
                <a:spcPct val="0"/>
              </a:spcAft>
              <a:buClr>
                <a:srgbClr val="000000"/>
              </a:buClr>
              <a:buSzPct val="45000"/>
              <a:buFont typeface="StarBats" charset="0"/>
              <a:defRPr sz="3600" b="1">
                <a:solidFill>
                  <a:srgbClr val="990000"/>
                </a:solidFill>
                <a:latin typeface="+mj-lt"/>
                <a:ea typeface="+mj-ea"/>
                <a:cs typeface="+mj-cs"/>
              </a:defRPr>
            </a:lvl1pPr>
            <a:lvl2pPr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2pPr>
            <a:lvl3pPr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3pPr>
            <a:lvl4pPr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4pPr>
            <a:lvl5pPr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5pPr>
            <a:lvl6pPr marL="456963"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6pPr>
            <a:lvl7pPr marL="913926"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7pPr>
            <a:lvl8pPr marL="1370889"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8pPr>
            <a:lvl9pPr marL="1827851"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9pPr>
          </a:lstStyle>
          <a:p>
            <a:r>
              <a:rPr lang="en-US" sz="2177" kern="0" dirty="0">
                <a:solidFill>
                  <a:schemeClr val="bg1"/>
                </a:solidFill>
                <a:latin typeface="+mn-lt"/>
              </a:rPr>
              <a:t>Fishery Protection</a:t>
            </a:r>
          </a:p>
        </p:txBody>
      </p:sp>
      <p:pic>
        <p:nvPicPr>
          <p:cNvPr id="26" name="Picture 2" descr="http://www.uscg.mil/d7/airstaMiami/Eng/img/USCG_HC-144A_Aircraf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1447" y="4351508"/>
            <a:ext cx="2012187" cy="140733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380974" y="1175491"/>
            <a:ext cx="2732511" cy="2981641"/>
            <a:chOff x="0" y="954160"/>
            <a:chExt cx="3012562" cy="3287225"/>
          </a:xfrm>
        </p:grpSpPr>
        <p:sp>
          <p:nvSpPr>
            <p:cNvPr id="28" name="Title 1"/>
            <p:cNvSpPr txBox="1">
              <a:spLocks/>
            </p:cNvSpPr>
            <p:nvPr/>
          </p:nvSpPr>
          <p:spPr bwMode="auto">
            <a:xfrm>
              <a:off x="0" y="954160"/>
              <a:ext cx="3012562" cy="680742"/>
            </a:xfrm>
            <a:prstGeom prst="rect">
              <a:avLst/>
            </a:prstGeom>
            <a:solidFill>
              <a:srgbClr val="669900"/>
            </a:solidFill>
            <a:ln w="9525">
              <a:noFill/>
              <a:miter lim="800000"/>
              <a:headEnd/>
              <a:tailEnd/>
            </a:ln>
            <a:effectLst/>
          </p:spPr>
          <p:txBody>
            <a:bodyPr vert="horz" wrap="square" lIns="0" tIns="0" rIns="0" bIns="0" numCol="1" anchor="ctr" anchorCtr="0" compatLnSpc="1">
              <a:prstTxWarp prst="textNoShape">
                <a:avLst/>
              </a:prstTxWarp>
              <a:normAutofit fontScale="97500"/>
            </a:bodyPr>
            <a:lstStyle>
              <a:lvl1pPr algn="ctr" defTabSz="456963" rtl="0" eaLnBrk="0" fontAlgn="base" hangingPunct="0">
                <a:spcBef>
                  <a:spcPct val="0"/>
                </a:spcBef>
                <a:spcAft>
                  <a:spcPct val="0"/>
                </a:spcAft>
                <a:buClr>
                  <a:srgbClr val="000000"/>
                </a:buClr>
                <a:buSzPct val="45000"/>
                <a:buFont typeface="StarBats" charset="0"/>
                <a:defRPr sz="3600" b="1">
                  <a:solidFill>
                    <a:srgbClr val="990000"/>
                  </a:solidFill>
                  <a:latin typeface="+mj-lt"/>
                  <a:ea typeface="+mj-ea"/>
                  <a:cs typeface="+mj-cs"/>
                </a:defRPr>
              </a:lvl1pPr>
              <a:lvl2pPr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2pPr>
              <a:lvl3pPr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3pPr>
              <a:lvl4pPr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4pPr>
              <a:lvl5pPr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5pPr>
              <a:lvl6pPr marL="456963"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6pPr>
              <a:lvl7pPr marL="913926"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7pPr>
              <a:lvl8pPr marL="1370889"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8pPr>
              <a:lvl9pPr marL="1827851" algn="l" defTabSz="456963" rtl="0" eaLnBrk="0" fontAlgn="base" hangingPunct="0">
                <a:spcBef>
                  <a:spcPct val="0"/>
                </a:spcBef>
                <a:spcAft>
                  <a:spcPct val="0"/>
                </a:spcAft>
                <a:buClr>
                  <a:srgbClr val="000000"/>
                </a:buClr>
                <a:buSzPct val="45000"/>
                <a:buFont typeface="StarBats" charset="0"/>
                <a:defRPr sz="4400">
                  <a:solidFill>
                    <a:srgbClr val="000000"/>
                  </a:solidFill>
                  <a:latin typeface="Times New Roman" pitchFamily="18" charset="0"/>
                </a:defRPr>
              </a:lvl9pPr>
            </a:lstStyle>
            <a:p>
              <a:r>
                <a:rPr lang="en-US" sz="2268" kern="0" dirty="0">
                  <a:solidFill>
                    <a:schemeClr val="bg1"/>
                  </a:solidFill>
                  <a:latin typeface="+mn-lt"/>
                </a:rPr>
                <a:t>Wildlife Protection</a:t>
              </a:r>
            </a:p>
          </p:txBody>
        </p:sp>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l="28834" t="1623" r="48489" b="61062"/>
            <a:stretch/>
          </p:blipFill>
          <p:spPr>
            <a:xfrm>
              <a:off x="7745" y="1643259"/>
              <a:ext cx="3004817" cy="2598126"/>
            </a:xfrm>
            <a:prstGeom prst="rect">
              <a:avLst/>
            </a:prstGeom>
          </p:spPr>
        </p:pic>
      </p:grpSp>
      <p:pic>
        <p:nvPicPr>
          <p:cNvPr id="32" name="Picture 31"/>
          <p:cNvPicPr>
            <a:picLocks noChangeAspect="1"/>
          </p:cNvPicPr>
          <p:nvPr/>
        </p:nvPicPr>
        <p:blipFill rotWithShape="1">
          <a:blip r:embed="rId8">
            <a:extLst>
              <a:ext uri="{28A0092B-C50C-407E-A947-70E740481C1C}">
                <a14:useLocalDpi xmlns:a14="http://schemas.microsoft.com/office/drawing/2010/main" val="0"/>
              </a:ext>
            </a:extLst>
          </a:blip>
          <a:srcRect l="31806" t="18519" r="4514" b="20926"/>
          <a:stretch/>
        </p:blipFill>
        <p:spPr>
          <a:xfrm>
            <a:off x="3109205" y="1175490"/>
            <a:ext cx="4180681" cy="2981641"/>
          </a:xfrm>
          <a:prstGeom prst="rect">
            <a:avLst/>
          </a:prstGeom>
        </p:spPr>
      </p:pic>
      <p:pic>
        <p:nvPicPr>
          <p:cNvPr id="34" name="Picture 33"/>
          <p:cNvPicPr>
            <a:picLocks noChangeAspect="1"/>
          </p:cNvPicPr>
          <p:nvPr/>
        </p:nvPicPr>
        <p:blipFill rotWithShape="1">
          <a:blip r:embed="rId9">
            <a:extLst>
              <a:ext uri="{28A0092B-C50C-407E-A947-70E740481C1C}">
                <a14:useLocalDpi xmlns:a14="http://schemas.microsoft.com/office/drawing/2010/main" val="0"/>
              </a:ext>
            </a:extLst>
          </a:blip>
          <a:srcRect l="2341" t="23623" r="14403" b="8573"/>
          <a:stretch/>
        </p:blipFill>
        <p:spPr>
          <a:xfrm>
            <a:off x="5033634" y="4351508"/>
            <a:ext cx="3949318" cy="2412239"/>
          </a:xfrm>
          <a:prstGeom prst="rect">
            <a:avLst/>
          </a:prstGeom>
        </p:spPr>
      </p:pic>
      <p:cxnSp>
        <p:nvCxnSpPr>
          <p:cNvPr id="4" name="Straight Connector 3"/>
          <p:cNvCxnSpPr/>
          <p:nvPr/>
        </p:nvCxnSpPr>
        <p:spPr bwMode="auto">
          <a:xfrm>
            <a:off x="427698" y="4248272"/>
            <a:ext cx="8450826" cy="0"/>
          </a:xfrm>
          <a:prstGeom prst="line">
            <a:avLst/>
          </a:prstGeom>
          <a:solidFill>
            <a:srgbClr val="00B8FF"/>
          </a:solidFill>
          <a:ln w="38100" cap="flat" cmpd="sng" algn="ctr">
            <a:solidFill>
              <a:srgbClr val="FF6600"/>
            </a:solidFill>
            <a:prstDash val="solid"/>
            <a:round/>
            <a:headEnd type="none" w="med" len="med"/>
            <a:tailEnd type="none" w="med" len="med"/>
          </a:ln>
          <a:effectLst/>
        </p:spPr>
      </p:cxnSp>
      <p:pic>
        <p:nvPicPr>
          <p:cNvPr id="23" name="Picture 22"/>
          <p:cNvPicPr>
            <a:picLocks noChangeAspect="1"/>
          </p:cNvPicPr>
          <p:nvPr/>
        </p:nvPicPr>
        <p:blipFill rotWithShape="1">
          <a:blip r:embed="rId10">
            <a:extLst>
              <a:ext uri="{28A0092B-C50C-407E-A947-70E740481C1C}">
                <a14:useLocalDpi xmlns:a14="http://schemas.microsoft.com/office/drawing/2010/main" val="0"/>
              </a:ext>
            </a:extLst>
          </a:blip>
          <a:srcRect l="35356"/>
          <a:stretch/>
        </p:blipFill>
        <p:spPr>
          <a:xfrm>
            <a:off x="6417319" y="1181908"/>
            <a:ext cx="2565633" cy="2975223"/>
          </a:xfrm>
          <a:prstGeom prst="rect">
            <a:avLst/>
          </a:prstGeom>
        </p:spPr>
      </p:pic>
      <p:sp>
        <p:nvSpPr>
          <p:cNvPr id="6" name="Slide Number Placeholder 5"/>
          <p:cNvSpPr>
            <a:spLocks noGrp="1"/>
          </p:cNvSpPr>
          <p:nvPr>
            <p:ph type="sldNum" sz="quarter" idx="13"/>
          </p:nvPr>
        </p:nvSpPr>
        <p:spPr/>
        <p:txBody>
          <a:bodyPr/>
          <a:lstStyle/>
          <a:p>
            <a:fld id="{F6ADBB31-E9AC-40A3-8693-7EF2E67BC7A0}" type="slidenum">
              <a:rPr lang="en-US" smtClean="0"/>
              <a:t>2</a:t>
            </a:fld>
            <a:endParaRPr lang="en-US" dirty="0"/>
          </a:p>
        </p:txBody>
      </p:sp>
    </p:spTree>
    <p:extLst>
      <p:ext uri="{BB962C8B-B14F-4D97-AF65-F5344CB8AC3E}">
        <p14:creationId xmlns:p14="http://schemas.microsoft.com/office/powerpoint/2010/main" val="16848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63011"/>
            <a:ext cx="7773120" cy="1015663"/>
          </a:xfrm>
        </p:spPr>
        <p:txBody>
          <a:bodyPr/>
          <a:lstStyle/>
          <a:p>
            <a:r>
              <a:rPr lang="en-US" dirty="0"/>
              <a:t>Experimental </a:t>
            </a:r>
            <a:r>
              <a:rPr lang="en-US" dirty="0" smtClean="0"/>
              <a:t>Results</a:t>
            </a:r>
            <a:br>
              <a:rPr lang="en-US" dirty="0" smtClean="0"/>
            </a:br>
            <a:r>
              <a:rPr lang="en-US" dirty="0" smtClean="0"/>
              <a:t>Planning</a:t>
            </a:r>
            <a:endParaRPr lang="en-US" dirty="0"/>
          </a:p>
        </p:txBody>
      </p:sp>
      <p:sp>
        <p:nvSpPr>
          <p:cNvPr id="4" name="Content Placeholder 2"/>
          <p:cNvSpPr>
            <a:spLocks noGrp="1"/>
          </p:cNvSpPr>
          <p:nvPr>
            <p:ph idx="4294967295"/>
          </p:nvPr>
        </p:nvSpPr>
        <p:spPr>
          <a:xfrm>
            <a:off x="457200" y="1295400"/>
            <a:ext cx="8229600" cy="4953000"/>
          </a:xfrm>
          <a:prstGeom prst="rect">
            <a:avLst/>
          </a:prstGeom>
        </p:spPr>
        <p:txBody>
          <a:bodyPr>
            <a:normAutofit/>
          </a:bodyPr>
          <a:lstStyle/>
          <a:p>
            <a:r>
              <a:rPr lang="en-US" sz="2400" dirty="0" smtClean="0"/>
              <a:t>Baseline: FS-1 (</a:t>
            </a:r>
            <a:r>
              <a:rPr lang="en-US" sz="2400" dirty="0" err="1" smtClean="0"/>
              <a:t>Stackelberg</a:t>
            </a:r>
            <a:r>
              <a:rPr lang="en-US" sz="2400" dirty="0" smtClean="0"/>
              <a:t>), PA-1 (Myopic)</a:t>
            </a:r>
          </a:p>
          <a:p>
            <a:r>
              <a:rPr lang="en-US" sz="2400" dirty="0" smtClean="0"/>
              <a:t>Attacker respond to last round strategy, 10 Targets, 4 Patrollers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544982"/>
            <a:ext cx="5069940" cy="3621386"/>
          </a:xfrm>
          <a:prstGeom prst="rect">
            <a:avLst/>
          </a:prstGeom>
        </p:spPr>
      </p:pic>
      <p:sp>
        <p:nvSpPr>
          <p:cNvPr id="6" name="Oval 5"/>
          <p:cNvSpPr/>
          <p:nvPr/>
        </p:nvSpPr>
        <p:spPr>
          <a:xfrm>
            <a:off x="2298700" y="4327189"/>
            <a:ext cx="914400" cy="183282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08065" y="6198118"/>
            <a:ext cx="968535" cy="369332"/>
          </a:xfrm>
          <a:prstGeom prst="rect">
            <a:avLst/>
          </a:prstGeom>
        </p:spPr>
        <p:txBody>
          <a:bodyPr wrap="none">
            <a:spAutoFit/>
          </a:bodyPr>
          <a:lstStyle/>
          <a:p>
            <a:r>
              <a:rPr lang="en-US" dirty="0">
                <a:solidFill>
                  <a:srgbClr val="0070C0"/>
                </a:solidFill>
              </a:rPr>
              <a:t>Baseline</a:t>
            </a:r>
          </a:p>
        </p:txBody>
      </p:sp>
      <p:sp>
        <p:nvSpPr>
          <p:cNvPr id="2" name="Slide Number Placeholder 1"/>
          <p:cNvSpPr>
            <a:spLocks noGrp="1"/>
          </p:cNvSpPr>
          <p:nvPr>
            <p:ph type="sldNum" sz="quarter" idx="13"/>
          </p:nvPr>
        </p:nvSpPr>
        <p:spPr/>
        <p:txBody>
          <a:bodyPr/>
          <a:lstStyle/>
          <a:p>
            <a:fld id="{F6ADBB31-E9AC-40A3-8693-7EF2E67BC7A0}" type="slidenum">
              <a:rPr lang="en-US" smtClean="0"/>
              <a:t>20</a:t>
            </a:fld>
            <a:endParaRPr lang="en-US" dirty="0"/>
          </a:p>
        </p:txBody>
      </p:sp>
    </p:spTree>
    <p:extLst>
      <p:ext uri="{BB962C8B-B14F-4D97-AF65-F5344CB8AC3E}">
        <p14:creationId xmlns:p14="http://schemas.microsoft.com/office/powerpoint/2010/main" val="261121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0" y="63011"/>
            <a:ext cx="7773120" cy="1015663"/>
          </a:xfrm>
        </p:spPr>
        <p:txBody>
          <a:bodyPr/>
          <a:lstStyle/>
          <a:p>
            <a:r>
              <a:rPr lang="en-US" dirty="0"/>
              <a:t>Experimental </a:t>
            </a:r>
            <a:r>
              <a:rPr lang="en-US" dirty="0" smtClean="0"/>
              <a:t>Results</a:t>
            </a:r>
            <a:br>
              <a:rPr lang="en-US" dirty="0" smtClean="0"/>
            </a:br>
            <a:r>
              <a:rPr lang="en-US" dirty="0" smtClean="0"/>
              <a:t>Planning and Learning</a:t>
            </a:r>
            <a:endParaRPr lang="en-US" dirty="0"/>
          </a:p>
        </p:txBody>
      </p:sp>
      <p:sp>
        <p:nvSpPr>
          <p:cNvPr id="9" name="Content Placeholder 2"/>
          <p:cNvSpPr>
            <a:spLocks noGrp="1"/>
          </p:cNvSpPr>
          <p:nvPr>
            <p:ph idx="4294967295"/>
          </p:nvPr>
        </p:nvSpPr>
        <p:spPr>
          <a:xfrm>
            <a:off x="457200" y="1295400"/>
            <a:ext cx="8229600" cy="4953000"/>
          </a:xfrm>
          <a:prstGeom prst="rect">
            <a:avLst/>
          </a:prstGeom>
        </p:spPr>
        <p:txBody>
          <a:bodyPr>
            <a:normAutofit/>
          </a:bodyPr>
          <a:lstStyle/>
          <a:p>
            <a:r>
              <a:rPr lang="en-US" sz="2400" dirty="0" smtClean="0"/>
              <a:t>Baseline: Maximum Likelihood Estimation (MLE)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49" y="2620487"/>
            <a:ext cx="3882502" cy="277321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650503"/>
            <a:ext cx="3733800" cy="2667000"/>
          </a:xfrm>
          <a:prstGeom prst="rect">
            <a:avLst/>
          </a:prstGeom>
        </p:spPr>
      </p:pic>
      <p:sp>
        <p:nvSpPr>
          <p:cNvPr id="12" name="TextBox 11"/>
          <p:cNvSpPr txBox="1"/>
          <p:nvPr/>
        </p:nvSpPr>
        <p:spPr>
          <a:xfrm>
            <a:off x="1527927" y="2250534"/>
            <a:ext cx="2657573" cy="461665"/>
          </a:xfrm>
          <a:prstGeom prst="rect">
            <a:avLst/>
          </a:prstGeom>
          <a:noFill/>
        </p:spPr>
        <p:txBody>
          <a:bodyPr wrap="square" rtlCol="0">
            <a:spAutoFit/>
          </a:bodyPr>
          <a:lstStyle/>
          <a:p>
            <a:r>
              <a:rPr lang="en-US" dirty="0" smtClean="0"/>
              <a:t>Solution Quality</a:t>
            </a:r>
            <a:endParaRPr lang="en-US" dirty="0"/>
          </a:p>
        </p:txBody>
      </p:sp>
      <p:sp>
        <p:nvSpPr>
          <p:cNvPr id="13" name="TextBox 12"/>
          <p:cNvSpPr txBox="1"/>
          <p:nvPr/>
        </p:nvSpPr>
        <p:spPr>
          <a:xfrm>
            <a:off x="5867399" y="2269503"/>
            <a:ext cx="1711751" cy="461665"/>
          </a:xfrm>
          <a:prstGeom prst="rect">
            <a:avLst/>
          </a:prstGeom>
          <a:noFill/>
        </p:spPr>
        <p:txBody>
          <a:bodyPr wrap="square" rtlCol="0">
            <a:spAutoFit/>
          </a:bodyPr>
          <a:lstStyle/>
          <a:p>
            <a:r>
              <a:rPr lang="en-US" dirty="0" smtClean="0"/>
              <a:t>Runtime</a:t>
            </a:r>
            <a:endParaRPr lang="en-US" dirty="0"/>
          </a:p>
        </p:txBody>
      </p:sp>
      <p:sp>
        <p:nvSpPr>
          <p:cNvPr id="2" name="Slide Number Placeholder 1"/>
          <p:cNvSpPr>
            <a:spLocks noGrp="1"/>
          </p:cNvSpPr>
          <p:nvPr>
            <p:ph type="sldNum" sz="quarter" idx="13"/>
          </p:nvPr>
        </p:nvSpPr>
        <p:spPr/>
        <p:txBody>
          <a:bodyPr/>
          <a:lstStyle/>
          <a:p>
            <a:fld id="{F6ADBB31-E9AC-40A3-8693-7EF2E67BC7A0}" type="slidenum">
              <a:rPr lang="en-US" smtClean="0"/>
              <a:t>21</a:t>
            </a:fld>
            <a:endParaRPr lang="en-US" dirty="0"/>
          </a:p>
        </p:txBody>
      </p:sp>
    </p:spTree>
    <p:extLst>
      <p:ext uri="{BB962C8B-B14F-4D97-AF65-F5344CB8AC3E}">
        <p14:creationId xmlns:p14="http://schemas.microsoft.com/office/powerpoint/2010/main" val="1134296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ctrTitle" idx="4294967295"/>
          </p:nvPr>
        </p:nvSpPr>
        <p:spPr>
          <a:xfrm>
            <a:off x="563563" y="542925"/>
            <a:ext cx="7772400" cy="508000"/>
          </a:xfrm>
        </p:spPr>
        <p:txBody>
          <a:bodyPr/>
          <a:lstStyle/>
          <a:p>
            <a:pPr algn="ctr">
              <a:buSzPct val="100000"/>
              <a:buFont typeface="Times New Roman" pitchFamily="18" charset="0"/>
              <a:buNone/>
            </a:pPr>
            <a:r>
              <a:rPr lang="en-US" sz="3200" dirty="0" smtClean="0">
                <a:ea typeface="ＭＳ Ｐゴシック" pitchFamily="34" charset="-128"/>
              </a:rPr>
              <a:t>Outline</a:t>
            </a:r>
          </a:p>
        </p:txBody>
      </p:sp>
      <p:sp>
        <p:nvSpPr>
          <p:cNvPr id="34818" name="Content Placeholder 1"/>
          <p:cNvSpPr txBox="1">
            <a:spLocks/>
          </p:cNvSpPr>
          <p:nvPr/>
        </p:nvSpPr>
        <p:spPr bwMode="auto">
          <a:xfrm>
            <a:off x="563563" y="1568450"/>
            <a:ext cx="80867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8938" indent="-293688" defTabSz="414338" eaLnBrk="0" hangingPunct="0">
              <a:defRPr sz="2400">
                <a:solidFill>
                  <a:schemeClr val="tx1"/>
                </a:solidFill>
                <a:latin typeface="Arial" pitchFamily="34" charset="0"/>
                <a:ea typeface="ＭＳ Ｐゴシック" pitchFamily="34" charset="-128"/>
              </a:defRPr>
            </a:lvl1pPr>
            <a:lvl2pPr marL="742950" indent="-285750" defTabSz="414338" eaLnBrk="0" hangingPunct="0">
              <a:defRPr sz="2400">
                <a:solidFill>
                  <a:schemeClr val="tx1"/>
                </a:solidFill>
                <a:latin typeface="Arial" pitchFamily="34" charset="0"/>
                <a:ea typeface="ＭＳ Ｐゴシック" pitchFamily="34" charset="-128"/>
              </a:defRPr>
            </a:lvl2pPr>
            <a:lvl3pPr marL="1143000" indent="-228600" defTabSz="414338" eaLnBrk="0" hangingPunct="0">
              <a:defRPr sz="2400">
                <a:solidFill>
                  <a:schemeClr val="tx1"/>
                </a:solidFill>
                <a:latin typeface="Arial" pitchFamily="34" charset="0"/>
                <a:ea typeface="ＭＳ Ｐゴシック" pitchFamily="34" charset="-128"/>
              </a:defRPr>
            </a:lvl3pPr>
            <a:lvl4pPr marL="1600200" indent="-228600" defTabSz="414338" eaLnBrk="0" hangingPunct="0">
              <a:defRPr sz="2400">
                <a:solidFill>
                  <a:schemeClr val="tx1"/>
                </a:solidFill>
                <a:latin typeface="Arial" pitchFamily="34" charset="0"/>
                <a:ea typeface="ＭＳ Ｐゴシック" pitchFamily="34" charset="-128"/>
              </a:defRPr>
            </a:lvl4pPr>
            <a:lvl5pPr marL="2057400" indent="-228600" defTabSz="414338" eaLnBrk="0" hangingPunct="0">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Background and Motivation</a:t>
            </a:r>
          </a:p>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Contributions</a:t>
            </a:r>
            <a:endParaRPr lang="en-US" altLang="zh-CN" sz="3200" b="1" i="1" u="sng" dirty="0" smtClean="0">
              <a:solidFill>
                <a:schemeClr val="bg1">
                  <a:lumMod val="65000"/>
                </a:schemeClr>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a:solidFill>
                  <a:schemeClr val="bg1">
                    <a:lumMod val="65000"/>
                  </a:schemeClr>
                </a:solidFill>
                <a:latin typeface="Times New Roman" pitchFamily="18" charset="0"/>
              </a:rPr>
              <a:t>Green Security Game </a:t>
            </a:r>
            <a:r>
              <a:rPr lang="en-US" sz="3200" dirty="0">
                <a:solidFill>
                  <a:schemeClr val="bg1">
                    <a:lumMod val="65000"/>
                  </a:schemeClr>
                </a:solidFill>
                <a:latin typeface="Times New Roman" pitchFamily="18" charset="0"/>
              </a:rPr>
              <a:t>Model</a:t>
            </a:r>
          </a:p>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Planning</a:t>
            </a:r>
            <a:endParaRPr lang="en-US" altLang="zh-CN" sz="3200" dirty="0">
              <a:solidFill>
                <a:schemeClr val="bg1">
                  <a:lumMod val="65000"/>
                </a:schemeClr>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a:solidFill>
                  <a:schemeClr val="bg1">
                    <a:lumMod val="65000"/>
                  </a:schemeClr>
                </a:solidFill>
                <a:latin typeface="Times New Roman" pitchFamily="18" charset="0"/>
              </a:rPr>
              <a:t>Planning and Learning</a:t>
            </a:r>
            <a:endParaRPr lang="en-US" sz="3200" dirty="0">
              <a:solidFill>
                <a:schemeClr val="bg1">
                  <a:lumMod val="65000"/>
                </a:schemeClr>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a:solidFill>
                  <a:schemeClr val="bg1">
                    <a:lumMod val="65000"/>
                  </a:schemeClr>
                </a:solidFill>
                <a:latin typeface="Times New Roman" pitchFamily="18" charset="0"/>
              </a:rPr>
              <a:t>E</a:t>
            </a:r>
            <a:r>
              <a:rPr lang="en-US" sz="3200" dirty="0">
                <a:solidFill>
                  <a:schemeClr val="bg1">
                    <a:lumMod val="65000"/>
                  </a:schemeClr>
                </a:solidFill>
                <a:latin typeface="Times New Roman" pitchFamily="18" charset="0"/>
              </a:rPr>
              <a:t>xperimental Results</a:t>
            </a:r>
          </a:p>
          <a:p>
            <a:pPr>
              <a:lnSpc>
                <a:spcPct val="90000"/>
              </a:lnSpc>
              <a:spcAft>
                <a:spcPts val="1275"/>
              </a:spcAft>
              <a:buClr>
                <a:srgbClr val="000000"/>
              </a:buClr>
              <a:buSzPct val="80000"/>
              <a:buFont typeface="Wingdings" pitchFamily="2" charset="2"/>
              <a:buChar char="n"/>
            </a:pPr>
            <a:r>
              <a:rPr lang="en-US" sz="3200" b="1" i="1" u="sng" dirty="0">
                <a:solidFill>
                  <a:srgbClr val="000000"/>
                </a:solidFill>
                <a:latin typeface="Times New Roman" pitchFamily="18" charset="0"/>
              </a:rPr>
              <a:t>Future Work and Conclusion</a:t>
            </a:r>
          </a:p>
        </p:txBody>
      </p:sp>
      <p:sp>
        <p:nvSpPr>
          <p:cNvPr id="4" name="Right Brace 3"/>
          <p:cNvSpPr/>
          <p:nvPr/>
        </p:nvSpPr>
        <p:spPr bwMode="auto">
          <a:xfrm>
            <a:off x="4909532" y="3558619"/>
            <a:ext cx="342900" cy="8001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5277832" y="3698319"/>
                <a:ext cx="15265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𝜂</m:t>
                          </m:r>
                        </m:e>
                        <m:sup>
                          <m:r>
                            <a:rPr lang="en-US" b="0" i="1" smtClean="0">
                              <a:latin typeface="Cambria Math"/>
                            </a:rPr>
                            <m:t>𝑡</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𝑐</m:t>
                          </m:r>
                        </m:e>
                        <m:sup>
                          <m:r>
                            <a:rPr lang="en-US" b="0" i="1" smtClean="0">
                              <a:latin typeface="Cambria Math"/>
                            </a:rPr>
                            <m:t>𝑡</m:t>
                          </m:r>
                          <m:r>
                            <a:rPr lang="en-US" b="0" i="1" smtClean="0">
                              <a:latin typeface="Cambria Math"/>
                            </a:rPr>
                            <m:t>−1</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277832" y="3698319"/>
                <a:ext cx="1526508" cy="461665"/>
              </a:xfrm>
              <a:prstGeom prst="rect">
                <a:avLst/>
              </a:prstGeom>
              <a:blipFill rotWithShape="0">
                <a:blip r:embed="rId3"/>
                <a:stretch>
                  <a:fillRect b="-13333"/>
                </a:stretch>
              </a:blipFill>
            </p:spPr>
            <p:txBody>
              <a:bodyPr/>
              <a:lstStyle/>
              <a:p>
                <a:r>
                  <a:rPr lang="en-US">
                    <a:noFill/>
                  </a:rPr>
                  <a:t> </a:t>
                </a:r>
              </a:p>
            </p:txBody>
          </p:sp>
        </mc:Fallback>
      </mc:AlternateContent>
      <p:sp>
        <p:nvSpPr>
          <p:cNvPr id="2" name="Slide Number Placeholder 1"/>
          <p:cNvSpPr>
            <a:spLocks noGrp="1"/>
          </p:cNvSpPr>
          <p:nvPr>
            <p:ph type="sldNum" sz="quarter" idx="13"/>
          </p:nvPr>
        </p:nvSpPr>
        <p:spPr/>
        <p:txBody>
          <a:bodyPr/>
          <a:lstStyle/>
          <a:p>
            <a:fld id="{F6ADBB31-E9AC-40A3-8693-7EF2E67BC7A0}" type="slidenum">
              <a:rPr lang="en-US" smtClean="0"/>
              <a:t>22</a:t>
            </a:fld>
            <a:endParaRPr lang="en-US" dirty="0"/>
          </a:p>
        </p:txBody>
      </p:sp>
    </p:spTree>
    <p:extLst>
      <p:ext uri="{BB962C8B-B14F-4D97-AF65-F5344CB8AC3E}">
        <p14:creationId xmlns:p14="http://schemas.microsoft.com/office/powerpoint/2010/main" val="406839545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63040" y="1393371"/>
            <a:ext cx="8087040" cy="4662465"/>
          </a:xfrm>
        </p:spPr>
        <p:txBody>
          <a:bodyPr/>
          <a:lstStyle/>
          <a:p>
            <a:pPr marL="388938" lvl="1" indent="-293688">
              <a:spcAft>
                <a:spcPts val="1275"/>
              </a:spcAft>
              <a:buSzPct val="80000"/>
            </a:pPr>
            <a:r>
              <a:rPr lang="en-US" altLang="zh-CN" sz="2400" dirty="0" smtClean="0"/>
              <a:t>Learn the parameters in convex combination from attack data</a:t>
            </a:r>
          </a:p>
          <a:p>
            <a:pPr marL="388938" lvl="1" indent="-293688">
              <a:spcAft>
                <a:spcPts val="1275"/>
              </a:spcAft>
              <a:buSzPct val="80000"/>
            </a:pPr>
            <a:endParaRPr lang="en-US" altLang="zh-CN" sz="2400" dirty="0" smtClean="0"/>
          </a:p>
          <a:p>
            <a:pPr marL="388938" lvl="1" indent="-293688">
              <a:spcAft>
                <a:spcPts val="1275"/>
              </a:spcAft>
              <a:buSzPct val="80000"/>
            </a:pPr>
            <a:r>
              <a:rPr lang="en-US" altLang="zh-CN" sz="2400" dirty="0" smtClean="0"/>
              <a:t>Consider missing data (silent victims)</a:t>
            </a:r>
          </a:p>
          <a:p>
            <a:pPr marL="388938" lvl="1" indent="-293688">
              <a:spcAft>
                <a:spcPts val="1275"/>
              </a:spcAft>
              <a:buSzPct val="80000"/>
            </a:pPr>
            <a:endParaRPr lang="en-US" altLang="zh-CN" sz="2400" dirty="0" smtClean="0"/>
          </a:p>
          <a:p>
            <a:pPr marL="388938" lvl="1" indent="-293688">
              <a:spcAft>
                <a:spcPts val="1275"/>
              </a:spcAft>
              <a:buSzPct val="80000"/>
            </a:pPr>
            <a:r>
              <a:rPr lang="en-US" sz="2400" dirty="0" smtClean="0"/>
              <a:t>Uncertainty in the model and robust strategies</a:t>
            </a:r>
          </a:p>
          <a:p>
            <a:pPr marL="388938" lvl="1" indent="-293688">
              <a:spcAft>
                <a:spcPts val="1275"/>
              </a:spcAft>
              <a:buSzPct val="80000"/>
            </a:pPr>
            <a:endParaRPr lang="en-US" sz="2400" dirty="0" smtClean="0"/>
          </a:p>
          <a:p>
            <a:pPr marL="388938" lvl="1" indent="-293688">
              <a:spcAft>
                <a:spcPts val="1275"/>
              </a:spcAft>
              <a:buSzPct val="80000"/>
            </a:pPr>
            <a:r>
              <a:rPr lang="en-US" sz="2400" dirty="0" smtClean="0"/>
              <a:t>Real-world deployment (on-going)</a:t>
            </a:r>
          </a:p>
          <a:p>
            <a:pPr marL="781051" lvl="2" indent="-293688">
              <a:spcAft>
                <a:spcPts val="1275"/>
              </a:spcAft>
              <a:buSzPct val="80000"/>
            </a:pPr>
            <a:r>
              <a:rPr lang="en-US" sz="2400" dirty="0" smtClean="0"/>
              <a:t>Trial test: </a:t>
            </a:r>
            <a:r>
              <a:rPr lang="en-US" sz="2400" dirty="0" smtClean="0"/>
              <a:t>November 2014</a:t>
            </a:r>
            <a:endParaRPr lang="en-US" sz="2400" dirty="0" smtClean="0"/>
          </a:p>
          <a:p>
            <a:pPr marL="781051" lvl="2" indent="-293688">
              <a:spcAft>
                <a:spcPts val="1275"/>
              </a:spcAft>
              <a:buSzPct val="80000"/>
            </a:pPr>
            <a:r>
              <a:rPr lang="en-US" sz="2400" dirty="0" smtClean="0"/>
              <a:t>Extensive deployment: July </a:t>
            </a:r>
            <a:r>
              <a:rPr lang="en-US" sz="2400" dirty="0" smtClean="0"/>
              <a:t>2015</a:t>
            </a:r>
            <a:endParaRPr lang="en-US" sz="2400" dirty="0" smtClean="0"/>
          </a:p>
          <a:p>
            <a:pPr marL="0" indent="-296862"/>
            <a:endParaRPr lang="en-US" sz="3100" dirty="0" smtClean="0"/>
          </a:p>
        </p:txBody>
      </p:sp>
      <p:sp>
        <p:nvSpPr>
          <p:cNvPr id="3" name="Title 2"/>
          <p:cNvSpPr>
            <a:spLocks noGrp="1"/>
          </p:cNvSpPr>
          <p:nvPr>
            <p:ph type="ctrTitle"/>
          </p:nvPr>
        </p:nvSpPr>
        <p:spPr>
          <a:xfrm>
            <a:off x="563043" y="570843"/>
            <a:ext cx="7773120" cy="553998"/>
          </a:xfrm>
        </p:spPr>
        <p:txBody>
          <a:bodyPr/>
          <a:lstStyle/>
          <a:p>
            <a:r>
              <a:rPr lang="en-US" sz="3600" dirty="0"/>
              <a:t>Future </a:t>
            </a:r>
            <a:r>
              <a:rPr lang="en-US" sz="3600" dirty="0" smtClean="0"/>
              <a:t>Work</a:t>
            </a:r>
            <a:endParaRPr lang="en-US" dirty="0"/>
          </a:p>
        </p:txBody>
      </p:sp>
      <p:sp>
        <p:nvSpPr>
          <p:cNvPr id="4" name="Slide Number Placeholder 3"/>
          <p:cNvSpPr>
            <a:spLocks noGrp="1"/>
          </p:cNvSpPr>
          <p:nvPr>
            <p:ph type="sldNum" sz="quarter" idx="13"/>
          </p:nvPr>
        </p:nvSpPr>
        <p:spPr/>
        <p:txBody>
          <a:bodyPr/>
          <a:lstStyle/>
          <a:p>
            <a:fld id="{F6ADBB31-E9AC-40A3-8693-7EF2E67BC7A0}" type="slidenum">
              <a:rPr lang="en-US" smtClean="0"/>
              <a:t>23</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980036" y="4038654"/>
            <a:ext cx="2670044" cy="2167439"/>
          </a:xfrm>
          <a:prstGeom prst="rect">
            <a:avLst/>
          </a:prstGeom>
        </p:spPr>
      </p:pic>
    </p:spTree>
    <p:extLst>
      <p:ext uri="{BB962C8B-B14F-4D97-AF65-F5344CB8AC3E}">
        <p14:creationId xmlns:p14="http://schemas.microsoft.com/office/powerpoint/2010/main" val="2060611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63040" y="1357919"/>
            <a:ext cx="8087040" cy="4355017"/>
          </a:xfrm>
        </p:spPr>
        <p:txBody>
          <a:bodyPr/>
          <a:lstStyle/>
          <a:p>
            <a:r>
              <a:rPr lang="en-US" altLang="zh-CN" sz="2400" dirty="0" smtClean="0"/>
              <a:t>Green Security Game</a:t>
            </a:r>
          </a:p>
          <a:p>
            <a:r>
              <a:rPr lang="en-US" sz="2400" dirty="0" smtClean="0"/>
              <a:t>Planning is necessary with generalized </a:t>
            </a:r>
            <a:r>
              <a:rPr lang="en-US" sz="2400" dirty="0" err="1" smtClean="0"/>
              <a:t>Stackelberg</a:t>
            </a:r>
            <a:r>
              <a:rPr lang="en-US" sz="2400" dirty="0" smtClean="0"/>
              <a:t> assumption</a:t>
            </a:r>
            <a:endParaRPr lang="en-US" altLang="zh-CN" sz="2400" dirty="0"/>
          </a:p>
          <a:p>
            <a:r>
              <a:rPr lang="en-US" altLang="zh-CN" sz="2400" dirty="0" smtClean="0"/>
              <a:t>Learn attackers’ behavior model from data</a:t>
            </a:r>
          </a:p>
          <a:p>
            <a:r>
              <a:rPr lang="en-US" altLang="zh-CN" sz="2400" dirty="0" smtClean="0"/>
              <a:t>On-going real-world deployment</a:t>
            </a:r>
          </a:p>
        </p:txBody>
      </p:sp>
      <p:sp>
        <p:nvSpPr>
          <p:cNvPr id="3" name="Title 2"/>
          <p:cNvSpPr>
            <a:spLocks noGrp="1"/>
          </p:cNvSpPr>
          <p:nvPr>
            <p:ph type="ctrTitle"/>
          </p:nvPr>
        </p:nvSpPr>
        <p:spPr/>
        <p:txBody>
          <a:bodyPr/>
          <a:lstStyle/>
          <a:p>
            <a:r>
              <a:rPr lang="en-US" sz="3200" dirty="0" smtClean="0"/>
              <a:t>Conclusion</a:t>
            </a:r>
            <a:endParaRPr lang="en-US" sz="3200" dirty="0"/>
          </a:p>
        </p:txBody>
      </p:sp>
      <p:sp>
        <p:nvSpPr>
          <p:cNvPr id="4" name="Rectangle 4"/>
          <p:cNvSpPr txBox="1">
            <a:spLocks noChangeArrowheads="1"/>
          </p:cNvSpPr>
          <p:nvPr/>
        </p:nvSpPr>
        <p:spPr bwMode="auto">
          <a:xfrm>
            <a:off x="877680" y="4459251"/>
            <a:ext cx="7772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defTabSz="414338" rtl="0" eaLnBrk="0" fontAlgn="base" hangingPunct="0">
              <a:spcBef>
                <a:spcPct val="0"/>
              </a:spcBef>
              <a:spcAft>
                <a:spcPct val="0"/>
              </a:spcAft>
              <a:buClr>
                <a:srgbClr val="000000"/>
              </a:buClr>
              <a:buSzPct val="100000"/>
              <a:buFont typeface="Times New Roman" pitchFamily="18" charset="0"/>
              <a:buNone/>
              <a:defRPr sz="3300" b="1">
                <a:solidFill>
                  <a:schemeClr val="tx1"/>
                </a:solidFill>
                <a:latin typeface="Times New Roman" pitchFamily="18" charset="0"/>
                <a:ea typeface="ＭＳ Ｐゴシック" charset="-128"/>
                <a:cs typeface="ＭＳ Ｐゴシック" charset="-128"/>
              </a:defRPr>
            </a:lvl1pPr>
            <a:lvl2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2pPr>
            <a:lvl3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3pPr>
            <a:lvl4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4pPr>
            <a:lvl5pPr algn="l" defTabSz="414338" rtl="0" eaLnBrk="0" fontAlgn="base" hangingPunct="0">
              <a:spcBef>
                <a:spcPct val="0"/>
              </a:spcBef>
              <a:spcAft>
                <a:spcPct val="0"/>
              </a:spcAft>
              <a:buClr>
                <a:srgbClr val="000000"/>
              </a:buClr>
              <a:buSzPct val="45000"/>
              <a:buFont typeface="StarBats" charset="0"/>
              <a:defRPr sz="3300" b="1">
                <a:solidFill>
                  <a:schemeClr val="tx1"/>
                </a:solidFill>
                <a:latin typeface="Times New Roman" pitchFamily="18" charset="0"/>
                <a:ea typeface="ＭＳ Ｐゴシック" charset="-128"/>
                <a:cs typeface="ＭＳ Ｐゴシック" charset="-128"/>
              </a:defRPr>
            </a:lvl5pPr>
            <a:lvl6pPr marL="414683"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6pPr>
            <a:lvl7pPr marL="829366"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7pPr>
            <a:lvl8pPr marL="1244049"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8pPr>
            <a:lvl9pPr marL="1658732" algn="l" defTabSz="414683" rtl="0" eaLnBrk="0" fontAlgn="base" hangingPunct="0">
              <a:spcBef>
                <a:spcPct val="0"/>
              </a:spcBef>
              <a:spcAft>
                <a:spcPct val="0"/>
              </a:spcAft>
              <a:buClr>
                <a:srgbClr val="000000"/>
              </a:buClr>
              <a:buSzPct val="45000"/>
              <a:buFont typeface="StarBats" charset="0"/>
              <a:defRPr sz="4000">
                <a:solidFill>
                  <a:srgbClr val="000000"/>
                </a:solidFill>
                <a:latin typeface="Times New Roman" pitchFamily="18" charset="0"/>
              </a:defRPr>
            </a:lvl9pPr>
          </a:lstStyle>
          <a:p>
            <a:r>
              <a:rPr lang="en-US" sz="3200" kern="0" dirty="0" smtClean="0">
                <a:ea typeface="ＭＳ Ｐゴシック" pitchFamily="34" charset="-128"/>
              </a:rPr>
              <a:t>Thank you!</a:t>
            </a:r>
          </a:p>
          <a:p>
            <a:r>
              <a:rPr lang="en-US" altLang="zh-TW" sz="2800" dirty="0" smtClean="0">
                <a:ea typeface="PMingLiU" pitchFamily="18" charset="-120"/>
              </a:rPr>
              <a:t>feifang@usc.edu</a:t>
            </a:r>
            <a:endParaRPr lang="en-US" altLang="zh-TW" sz="2800" dirty="0">
              <a:ea typeface="PMingLiU" pitchFamily="18" charset="-120"/>
            </a:endParaRPr>
          </a:p>
        </p:txBody>
      </p:sp>
      <p:sp>
        <p:nvSpPr>
          <p:cNvPr id="5" name="Slide Number Placeholder 4"/>
          <p:cNvSpPr>
            <a:spLocks noGrp="1"/>
          </p:cNvSpPr>
          <p:nvPr>
            <p:ph type="sldNum" sz="quarter" idx="13"/>
          </p:nvPr>
        </p:nvSpPr>
        <p:spPr/>
        <p:txBody>
          <a:bodyPr/>
          <a:lstStyle/>
          <a:p>
            <a:fld id="{F6ADBB31-E9AC-40A3-8693-7EF2E67BC7A0}" type="slidenum">
              <a:rPr lang="en-US" smtClean="0"/>
              <a:t>24</a:t>
            </a:fld>
            <a:endParaRPr lang="en-US" dirty="0"/>
          </a:p>
        </p:txBody>
      </p:sp>
    </p:spTree>
    <p:extLst>
      <p:ext uri="{BB962C8B-B14F-4D97-AF65-F5344CB8AC3E}">
        <p14:creationId xmlns:p14="http://schemas.microsoft.com/office/powerpoint/2010/main" val="38521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a:p>
        </p:txBody>
      </p:sp>
      <p:sp>
        <p:nvSpPr>
          <p:cNvPr id="3" name="Title 2"/>
          <p:cNvSpPr>
            <a:spLocks noGrp="1"/>
          </p:cNvSpPr>
          <p:nvPr>
            <p:ph type="ctrTitle"/>
          </p:nvPr>
        </p:nvSpPr>
        <p:spPr/>
        <p:txBody>
          <a:bodyPr/>
          <a:lstStyle/>
          <a:p>
            <a:r>
              <a:rPr lang="en-US" dirty="0" smtClean="0"/>
              <a:t>Backup Slides</a:t>
            </a:r>
            <a:endParaRPr lang="en-US" dirty="0"/>
          </a:p>
        </p:txBody>
      </p:sp>
      <p:sp>
        <p:nvSpPr>
          <p:cNvPr id="4" name="Slide Number Placeholder 3"/>
          <p:cNvSpPr>
            <a:spLocks noGrp="1"/>
          </p:cNvSpPr>
          <p:nvPr>
            <p:ph type="sldNum" sz="quarter" idx="13"/>
          </p:nvPr>
        </p:nvSpPr>
        <p:spPr/>
        <p:txBody>
          <a:bodyPr/>
          <a:lstStyle/>
          <a:p>
            <a:fld id="{F6ADBB31-E9AC-40A3-8693-7EF2E67BC7A0}" type="slidenum">
              <a:rPr lang="en-US" smtClean="0"/>
              <a:t>25</a:t>
            </a:fld>
            <a:endParaRPr lang="en-US" dirty="0"/>
          </a:p>
        </p:txBody>
      </p:sp>
    </p:spTree>
    <p:extLst>
      <p:ext uri="{BB962C8B-B14F-4D97-AF65-F5344CB8AC3E}">
        <p14:creationId xmlns:p14="http://schemas.microsoft.com/office/powerpoint/2010/main" val="103387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1368956" y="1700213"/>
            <a:ext cx="6475939" cy="4356100"/>
          </a:xfrm>
        </p:spPr>
      </p:pic>
      <p:sp>
        <p:nvSpPr>
          <p:cNvPr id="3" name="Title 2"/>
          <p:cNvSpPr>
            <a:spLocks noGrp="1"/>
          </p:cNvSpPr>
          <p:nvPr>
            <p:ph type="ctrTitle"/>
          </p:nvPr>
        </p:nvSpPr>
        <p:spPr>
          <a:xfrm>
            <a:off x="563040" y="63011"/>
            <a:ext cx="7773120" cy="1015663"/>
          </a:xfrm>
        </p:spPr>
        <p:txBody>
          <a:bodyPr/>
          <a:lstStyle/>
          <a:p>
            <a:r>
              <a:rPr lang="en-US" dirty="0" smtClean="0"/>
              <a:t>When Attackers’ Belief Getting Closer to </a:t>
            </a:r>
            <a:r>
              <a:rPr lang="en-US" dirty="0" err="1" smtClean="0"/>
              <a:t>Stackelberg</a:t>
            </a:r>
            <a:r>
              <a:rPr lang="en-US" dirty="0" smtClean="0"/>
              <a:t> Assumption</a:t>
            </a:r>
            <a:endParaRPr lang="en-US" dirty="0"/>
          </a:p>
        </p:txBody>
      </p:sp>
      <p:sp>
        <p:nvSpPr>
          <p:cNvPr id="4" name="Slide Number Placeholder 3"/>
          <p:cNvSpPr>
            <a:spLocks noGrp="1"/>
          </p:cNvSpPr>
          <p:nvPr>
            <p:ph type="sldNum" sz="quarter" idx="13"/>
          </p:nvPr>
        </p:nvSpPr>
        <p:spPr/>
        <p:txBody>
          <a:bodyPr/>
          <a:lstStyle/>
          <a:p>
            <a:fld id="{F6ADBB31-E9AC-40A3-8693-7EF2E67BC7A0}" type="slidenum">
              <a:rPr lang="en-US" smtClean="0"/>
              <a:t>26</a:t>
            </a:fld>
            <a:endParaRPr lang="en-US" dirty="0"/>
          </a:p>
        </p:txBody>
      </p:sp>
    </p:spTree>
    <p:extLst>
      <p:ext uri="{BB962C8B-B14F-4D97-AF65-F5344CB8AC3E}">
        <p14:creationId xmlns:p14="http://schemas.microsoft.com/office/powerpoint/2010/main" val="12490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Attacker Memory = Two Rounds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85900"/>
            <a:ext cx="6400800" cy="4572000"/>
          </a:xfrm>
        </p:spPr>
      </p:pic>
      <p:sp>
        <p:nvSpPr>
          <p:cNvPr id="4" name="Slide Number Placeholder 3"/>
          <p:cNvSpPr>
            <a:spLocks noGrp="1"/>
          </p:cNvSpPr>
          <p:nvPr>
            <p:ph type="sldNum" sz="quarter" idx="12"/>
          </p:nvPr>
        </p:nvSpPr>
        <p:spPr/>
        <p:txBody>
          <a:bodyPr/>
          <a:lstStyle/>
          <a:p>
            <a:fld id="{72EC892C-1663-42AE-9A18-6BFA2962DADA}" type="slidenum">
              <a:rPr lang="en-US" smtClean="0"/>
              <a:pPr/>
              <a:t>27</a:t>
            </a:fld>
            <a:endParaRPr lang="en-US" dirty="0"/>
          </a:p>
        </p:txBody>
      </p:sp>
    </p:spTree>
    <p:extLst>
      <p:ext uri="{BB962C8B-B14F-4D97-AF65-F5344CB8AC3E}">
        <p14:creationId xmlns:p14="http://schemas.microsoft.com/office/powerpoint/2010/main" val="242469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Robustness </a:t>
            </a:r>
            <a:r>
              <a:rPr lang="en-US" dirty="0" smtClean="0"/>
              <a:t>of PA-M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Robustness against uncertainty in attackers</a:t>
                </a:r>
                <a:r>
                  <a:rPr lang="en-US" sz="2400" dirty="0"/>
                  <a:t>’ memory </a:t>
                </a:r>
                <a:r>
                  <a:rPr lang="en-US" sz="2400" dirty="0" smtClean="0"/>
                  <a:t>length </a:t>
                </a:r>
                <a14:m>
                  <m:oMath xmlns:m="http://schemas.openxmlformats.org/officeDocument/2006/math">
                    <m:r>
                      <m:rPr>
                        <m:sty m:val="p"/>
                      </m:rPr>
                      <a:rPr lang="en-US" sz="2400" b="0" i="0" smtClean="0">
                        <a:latin typeface="Cambria Math" panose="02040503050406030204" pitchFamily="18" charset="0"/>
                      </a:rPr>
                      <m:t>Γ</m:t>
                    </m:r>
                  </m:oMath>
                </a14:m>
                <a:endParaRPr lang="en-US" sz="2400" dirty="0" smtClean="0"/>
              </a:p>
              <a:p>
                <a:r>
                  <a:rPr lang="en-US" sz="2400" dirty="0" smtClean="0"/>
                  <a:t>Over-estimating attacker’s memory is a safer bet</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9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2EC892C-1663-42AE-9A18-6BFA2962DADA}" type="slidenum">
              <a:rPr lang="en-US" smtClean="0"/>
              <a:pPr/>
              <a:t>28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930" y="2286000"/>
            <a:ext cx="5069940" cy="3621386"/>
          </a:xfrm>
          <a:prstGeom prst="rect">
            <a:avLst/>
          </a:prstGeom>
        </p:spPr>
      </p:pic>
    </p:spTree>
    <p:extLst>
      <p:ext uri="{BB962C8B-B14F-4D97-AF65-F5344CB8AC3E}">
        <p14:creationId xmlns:p14="http://schemas.microsoft.com/office/powerpoint/2010/main" val="3322046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63040" y="1341163"/>
            <a:ext cx="4875304" cy="5213862"/>
          </a:xfrm>
        </p:spPr>
        <p:txBody>
          <a:bodyPr/>
          <a:lstStyle/>
          <a:p>
            <a:r>
              <a:rPr lang="en-US" dirty="0" smtClean="0"/>
              <a:t>How do rangers/poachers interact?</a:t>
            </a:r>
          </a:p>
          <a:p>
            <a:endParaRPr lang="en-US" dirty="0" smtClean="0"/>
          </a:p>
          <a:p>
            <a:r>
              <a:rPr lang="en-US" dirty="0" smtClean="0"/>
              <a:t>A population of poachers</a:t>
            </a:r>
          </a:p>
          <a:p>
            <a:r>
              <a:rPr lang="en-US" dirty="0" smtClean="0"/>
              <a:t>Poachers lay snares, check/ relocate the snares frequently</a:t>
            </a:r>
          </a:p>
          <a:p>
            <a:r>
              <a:rPr lang="en-US" dirty="0" smtClean="0"/>
              <a:t>Rarely caught </a:t>
            </a:r>
            <a:r>
              <a:rPr lang="en-US" dirty="0"/>
              <a:t>on site</a:t>
            </a:r>
          </a:p>
          <a:p>
            <a:endParaRPr lang="en-US" dirty="0" smtClean="0"/>
          </a:p>
          <a:p>
            <a:r>
              <a:rPr lang="en-US" dirty="0" smtClean="0"/>
              <a:t>Rangers </a:t>
            </a:r>
            <a:r>
              <a:rPr lang="en-US" dirty="0"/>
              <a:t>may find </a:t>
            </a:r>
            <a:r>
              <a:rPr lang="en-US" dirty="0" smtClean="0"/>
              <a:t>footprint/snares/ skulls </a:t>
            </a:r>
            <a:r>
              <a:rPr lang="en-US" dirty="0"/>
              <a:t>of </a:t>
            </a:r>
            <a:r>
              <a:rPr lang="en-US" dirty="0" smtClean="0"/>
              <a:t>animals</a:t>
            </a:r>
          </a:p>
          <a:p>
            <a:r>
              <a:rPr lang="en-US" dirty="0" smtClean="0"/>
              <a:t>All the findings are entered into </a:t>
            </a:r>
            <a:r>
              <a:rPr lang="en-US" dirty="0"/>
              <a:t>data system </a:t>
            </a:r>
            <a:r>
              <a:rPr lang="en-US" dirty="0" smtClean="0"/>
              <a:t>every month</a:t>
            </a:r>
          </a:p>
          <a:p>
            <a:endParaRPr lang="en-US" dirty="0"/>
          </a:p>
        </p:txBody>
      </p:sp>
      <p:sp>
        <p:nvSpPr>
          <p:cNvPr id="4" name="Title 2"/>
          <p:cNvSpPr>
            <a:spLocks noGrp="1"/>
          </p:cNvSpPr>
          <p:nvPr>
            <p:ph type="ctrTitle"/>
          </p:nvPr>
        </p:nvSpPr>
        <p:spPr>
          <a:xfrm>
            <a:off x="563043" y="63011"/>
            <a:ext cx="7773120" cy="1015663"/>
          </a:xfrm>
        </p:spPr>
        <p:txBody>
          <a:bodyPr/>
          <a:lstStyle/>
          <a:p>
            <a:r>
              <a:rPr lang="en-US" dirty="0"/>
              <a:t>Green Security </a:t>
            </a:r>
            <a:r>
              <a:rPr lang="en-US" dirty="0" smtClean="0"/>
              <a:t>Domains:</a:t>
            </a:r>
            <a:br>
              <a:rPr lang="en-US" dirty="0" smtClean="0"/>
            </a:br>
            <a:r>
              <a:rPr lang="en-US" dirty="0" smtClean="0"/>
              <a:t>Protecting Fish </a:t>
            </a:r>
            <a:r>
              <a:rPr lang="en-US" dirty="0"/>
              <a:t>and </a:t>
            </a:r>
            <a:r>
              <a:rPr lang="en-US" dirty="0" smtClean="0"/>
              <a:t>Wildlife</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438344" y="3835668"/>
            <a:ext cx="3425437" cy="271935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2040" r="23176" b="8839"/>
          <a:stretch/>
        </p:blipFill>
        <p:spPr>
          <a:xfrm>
            <a:off x="5438344" y="1175489"/>
            <a:ext cx="3440185" cy="2718085"/>
          </a:xfrm>
          <a:prstGeom prst="rect">
            <a:avLst/>
          </a:prstGeom>
        </p:spPr>
      </p:pic>
      <p:sp>
        <p:nvSpPr>
          <p:cNvPr id="3" name="Slide Number Placeholder 2"/>
          <p:cNvSpPr>
            <a:spLocks noGrp="1"/>
          </p:cNvSpPr>
          <p:nvPr>
            <p:ph type="sldNum" sz="quarter" idx="13"/>
          </p:nvPr>
        </p:nvSpPr>
        <p:spPr/>
        <p:txBody>
          <a:bodyPr/>
          <a:lstStyle/>
          <a:p>
            <a:fld id="{F6ADBB31-E9AC-40A3-8693-7EF2E67BC7A0}" type="slidenum">
              <a:rPr lang="en-US" smtClean="0"/>
              <a:t>29</a:t>
            </a:fld>
            <a:endParaRPr lang="en-US" dirty="0"/>
          </a:p>
        </p:txBody>
      </p:sp>
    </p:spTree>
    <p:extLst>
      <p:ext uri="{BB962C8B-B14F-4D97-AF65-F5344CB8AC3E}">
        <p14:creationId xmlns:p14="http://schemas.microsoft.com/office/powerpoint/2010/main" val="196396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63040" y="1357919"/>
            <a:ext cx="8087040" cy="4355017"/>
          </a:xfrm>
        </p:spPr>
        <p:txBody>
          <a:bodyPr/>
          <a:lstStyle/>
          <a:p>
            <a:pPr marL="388938" lvl="1" indent="-293688">
              <a:spcAft>
                <a:spcPts val="1275"/>
              </a:spcAft>
              <a:buSzPct val="80000"/>
            </a:pPr>
            <a:r>
              <a:rPr lang="en-US" altLang="zh-CN" sz="2400" dirty="0">
                <a:latin typeface="Times New Roman" pitchFamily="18" charset="0"/>
              </a:rPr>
              <a:t>In collaboration with </a:t>
            </a:r>
            <a:r>
              <a:rPr lang="en-US" altLang="zh-CN" sz="2400" dirty="0" err="1">
                <a:latin typeface="Times New Roman" pitchFamily="18" charset="0"/>
              </a:rPr>
              <a:t>Panthera</a:t>
            </a:r>
            <a:endParaRPr lang="en-US" altLang="zh-CN" sz="2400" dirty="0">
              <a:latin typeface="Times New Roman" pitchFamily="18" charset="0"/>
            </a:endParaRPr>
          </a:p>
          <a:p>
            <a:pPr lvl="1" eaLnBrk="1" hangingPunct="1">
              <a:spcAft>
                <a:spcPts val="1275"/>
              </a:spcAft>
              <a:buSzPct val="80000"/>
            </a:pPr>
            <a:r>
              <a:rPr lang="en-US" altLang="zh-CN" sz="2400" dirty="0">
                <a:latin typeface="Times New Roman" pitchFamily="18" charset="0"/>
              </a:rPr>
              <a:t>A tropical forest in southeast </a:t>
            </a:r>
            <a:r>
              <a:rPr lang="en-US" altLang="zh-CN" sz="2400" dirty="0" err="1">
                <a:latin typeface="Times New Roman" pitchFamily="18" charset="0"/>
              </a:rPr>
              <a:t>asia</a:t>
            </a:r>
            <a:endParaRPr lang="en-US" altLang="zh-CN" sz="2400" dirty="0">
              <a:latin typeface="Times New Roman" pitchFamily="18" charset="0"/>
            </a:endParaRPr>
          </a:p>
          <a:p>
            <a:pPr lvl="1" eaLnBrk="1" hangingPunct="1">
              <a:spcAft>
                <a:spcPts val="1275"/>
              </a:spcAft>
              <a:buSzPct val="80000"/>
            </a:pPr>
            <a:r>
              <a:rPr lang="en-US" altLang="zh-CN" sz="2400" dirty="0" smtClean="0">
                <a:latin typeface="Times New Roman" pitchFamily="18" charset="0"/>
              </a:rPr>
              <a:t>Main </a:t>
            </a:r>
            <a:r>
              <a:rPr lang="en-US" altLang="zh-CN" sz="2400" dirty="0">
                <a:latin typeface="Times New Roman" pitchFamily="18" charset="0"/>
              </a:rPr>
              <a:t>focus: </a:t>
            </a:r>
            <a:r>
              <a:rPr lang="en-US" altLang="zh-CN" sz="2400" dirty="0" smtClean="0">
                <a:latin typeface="Times New Roman" pitchFamily="18" charset="0"/>
              </a:rPr>
              <a:t>Tiger</a:t>
            </a:r>
            <a:r>
              <a:rPr lang="en-US" altLang="zh-CN" sz="2400" dirty="0">
                <a:latin typeface="Times New Roman" pitchFamily="18" charset="0"/>
              </a:rPr>
              <a:t>, Leopard</a:t>
            </a:r>
          </a:p>
          <a:p>
            <a:pPr lvl="1" eaLnBrk="1" hangingPunct="1">
              <a:spcAft>
                <a:spcPts val="1275"/>
              </a:spcAft>
              <a:buSzPct val="80000"/>
            </a:pPr>
            <a:r>
              <a:rPr lang="en-US" altLang="zh-CN" sz="2400" dirty="0">
                <a:latin typeface="Times New Roman" pitchFamily="18" charset="0"/>
              </a:rPr>
              <a:t>Other animals: Tapir, </a:t>
            </a:r>
            <a:r>
              <a:rPr lang="en-US" altLang="zh-CN" sz="2400" dirty="0" err="1">
                <a:latin typeface="Times New Roman" pitchFamily="18" charset="0"/>
              </a:rPr>
              <a:t>Serow</a:t>
            </a:r>
            <a:r>
              <a:rPr lang="en-US" altLang="zh-CN" sz="2400" dirty="0">
                <a:latin typeface="Times New Roman" pitchFamily="18" charset="0"/>
              </a:rPr>
              <a:t>, Gaur, </a:t>
            </a:r>
            <a:r>
              <a:rPr lang="en-US" altLang="zh-CN" sz="2400" dirty="0" err="1" smtClean="0">
                <a:latin typeface="Times New Roman" pitchFamily="18" charset="0"/>
              </a:rPr>
              <a:t>etc</a:t>
            </a:r>
            <a:endParaRPr lang="en-US" altLang="zh-CN" sz="2400" dirty="0">
              <a:latin typeface="Times New Roman" pitchFamily="18" charset="0"/>
            </a:endParaRPr>
          </a:p>
        </p:txBody>
      </p:sp>
      <p:sp>
        <p:nvSpPr>
          <p:cNvPr id="3" name="Title 2"/>
          <p:cNvSpPr>
            <a:spLocks noGrp="1"/>
          </p:cNvSpPr>
          <p:nvPr>
            <p:ph type="ctrTitle"/>
          </p:nvPr>
        </p:nvSpPr>
        <p:spPr>
          <a:xfrm>
            <a:off x="563043" y="49982"/>
            <a:ext cx="7773120" cy="1015663"/>
          </a:xfrm>
        </p:spPr>
        <p:txBody>
          <a:bodyPr/>
          <a:lstStyle/>
          <a:p>
            <a:r>
              <a:rPr lang="en-US" dirty="0"/>
              <a:t>Green Security Domains:</a:t>
            </a:r>
            <a:br>
              <a:rPr lang="en-US" dirty="0"/>
            </a:br>
            <a:r>
              <a:rPr lang="en-US" dirty="0" smtClean="0"/>
              <a:t>Understand the Problem In the Field</a:t>
            </a:r>
            <a:endParaRPr lang="en-US" altLang="zh-CN"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813" t="36416" r="25326" b="24911"/>
          <a:stretch/>
        </p:blipFill>
        <p:spPr>
          <a:xfrm>
            <a:off x="3601326" y="5045152"/>
            <a:ext cx="5128729" cy="16699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12" y="3241154"/>
            <a:ext cx="2947549" cy="347389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6687" y="3232740"/>
            <a:ext cx="3413369" cy="1921433"/>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3138" t="17828" r="41014"/>
          <a:stretch/>
        </p:blipFill>
        <p:spPr>
          <a:xfrm>
            <a:off x="3589777" y="3232740"/>
            <a:ext cx="1981026" cy="1998635"/>
          </a:xfrm>
          <a:prstGeom prst="rect">
            <a:avLst/>
          </a:prstGeom>
        </p:spPr>
      </p:pic>
      <p:sp>
        <p:nvSpPr>
          <p:cNvPr id="4" name="Slide Number Placeholder 3"/>
          <p:cNvSpPr>
            <a:spLocks noGrp="1"/>
          </p:cNvSpPr>
          <p:nvPr>
            <p:ph type="sldNum" sz="quarter" idx="13"/>
          </p:nvPr>
        </p:nvSpPr>
        <p:spPr/>
        <p:txBody>
          <a:bodyPr/>
          <a:lstStyle/>
          <a:p>
            <a:fld id="{F6ADBB31-E9AC-40A3-8693-7EF2E67BC7A0}" type="slidenum">
              <a:rPr lang="en-US" smtClean="0"/>
              <a:t>3</a:t>
            </a:fld>
            <a:endParaRPr lang="en-US" dirty="0"/>
          </a:p>
        </p:txBody>
      </p:sp>
    </p:spTree>
    <p:extLst>
      <p:ext uri="{BB962C8B-B14F-4D97-AF65-F5344CB8AC3E}">
        <p14:creationId xmlns:p14="http://schemas.microsoft.com/office/powerpoint/2010/main" val="304997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043" y="63011"/>
            <a:ext cx="7773120" cy="1015663"/>
          </a:xfrm>
        </p:spPr>
        <p:txBody>
          <a:bodyPr/>
          <a:lstStyle/>
          <a:p>
            <a:r>
              <a:rPr lang="en-US" dirty="0" smtClean="0"/>
              <a:t>General Framework of </a:t>
            </a:r>
            <a:br>
              <a:rPr lang="en-US" dirty="0" smtClean="0"/>
            </a:br>
            <a:r>
              <a:rPr lang="en-US" dirty="0" smtClean="0"/>
              <a:t>Green Security Game</a:t>
            </a:r>
            <a:endParaRPr lang="en-US" dirty="0"/>
          </a:p>
        </p:txBody>
      </p:sp>
      <p:sp>
        <p:nvSpPr>
          <p:cNvPr id="12" name="Freeform 11"/>
          <p:cNvSpPr/>
          <p:nvPr/>
        </p:nvSpPr>
        <p:spPr>
          <a:xfrm>
            <a:off x="1432538" y="3193805"/>
            <a:ext cx="2194214" cy="1279958"/>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7508" tIns="137508" rIns="137508" bIns="137508" numCol="1" spcCol="1270" anchor="ctr" anchorCtr="0">
            <a:noAutofit/>
          </a:bodyPr>
          <a:lstStyle/>
          <a:p>
            <a:pPr algn="ctr" defTabSz="1066587">
              <a:lnSpc>
                <a:spcPct val="90000"/>
              </a:lnSpc>
              <a:spcAft>
                <a:spcPct val="35000"/>
              </a:spcAft>
            </a:pPr>
            <a:r>
              <a:rPr lang="en-US" sz="2400" dirty="0"/>
              <a:t>Learn from </a:t>
            </a:r>
            <a:r>
              <a:rPr lang="en-US" sz="2400" dirty="0" smtClean="0"/>
              <a:t>data</a:t>
            </a:r>
            <a:r>
              <a:rPr lang="en-US" sz="2400" dirty="0"/>
              <a:t>: Improve model</a:t>
            </a:r>
          </a:p>
        </p:txBody>
      </p:sp>
      <p:sp>
        <p:nvSpPr>
          <p:cNvPr id="13" name="Freeform 12"/>
          <p:cNvSpPr/>
          <p:nvPr/>
        </p:nvSpPr>
        <p:spPr>
          <a:xfrm>
            <a:off x="3172795" y="2173970"/>
            <a:ext cx="2787672" cy="3131592"/>
          </a:xfrm>
          <a:custGeom>
            <a:avLst/>
            <a:gdLst/>
            <a:ahLst/>
            <a:cxnLst/>
            <a:rect l="0" t="0" r="0" b="0"/>
            <a:pathLst>
              <a:path>
                <a:moveTo>
                  <a:pt x="2486503" y="305186"/>
                </a:moveTo>
                <a:arcTo wR="1559742" hR="1559742" stAng="18387232" swAng="1633569"/>
              </a:path>
            </a:pathLst>
          </a:custGeom>
          <a:noFill/>
          <a:ln w="5715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398741" y="1671778"/>
            <a:ext cx="2194214" cy="1279958"/>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7508" tIns="137508" rIns="137508" bIns="137508" numCol="1" spcCol="1270" anchor="ctr" anchorCtr="0">
            <a:noAutofit/>
          </a:bodyPr>
          <a:lstStyle/>
          <a:p>
            <a:pPr algn="ctr" defTabSz="1066587">
              <a:lnSpc>
                <a:spcPct val="90000"/>
              </a:lnSpc>
              <a:spcAft>
                <a:spcPct val="35000"/>
              </a:spcAft>
            </a:pPr>
            <a:r>
              <a:rPr lang="en-US" sz="2400" dirty="0"/>
              <a:t>Defender </a:t>
            </a:r>
            <a:r>
              <a:rPr lang="en-US" sz="2400" dirty="0" smtClean="0"/>
              <a:t>plans her </a:t>
            </a:r>
            <a:r>
              <a:rPr lang="en-US" sz="2400" dirty="0"/>
              <a:t>strategy</a:t>
            </a:r>
          </a:p>
        </p:txBody>
      </p:sp>
      <p:sp>
        <p:nvSpPr>
          <p:cNvPr id="15" name="Freeform 14"/>
          <p:cNvSpPr/>
          <p:nvPr/>
        </p:nvSpPr>
        <p:spPr>
          <a:xfrm>
            <a:off x="3176907" y="2416039"/>
            <a:ext cx="3118994" cy="3118994"/>
          </a:xfrm>
          <a:custGeom>
            <a:avLst/>
            <a:gdLst/>
            <a:ahLst/>
            <a:cxnLst/>
            <a:rect l="0" t="0" r="0" b="0"/>
            <a:pathLst>
              <a:path>
                <a:moveTo>
                  <a:pt x="2957789" y="2251307"/>
                </a:moveTo>
                <a:arcTo wR="1559742" hR="1559742" stAng="1579199" swAng="1633569"/>
              </a:path>
            </a:pathLst>
          </a:custGeom>
          <a:noFill/>
          <a:ln w="5715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5388763" y="3241763"/>
            <a:ext cx="2194214" cy="1279958"/>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7508" tIns="137508" rIns="137508" bIns="137508" numCol="1" spcCol="1270" anchor="ctr" anchorCtr="0">
            <a:noAutofit/>
          </a:bodyPr>
          <a:lstStyle/>
          <a:p>
            <a:pPr algn="ctr" defTabSz="1066587">
              <a:lnSpc>
                <a:spcPct val="90000"/>
              </a:lnSpc>
              <a:spcAft>
                <a:spcPct val="35000"/>
              </a:spcAft>
            </a:pPr>
            <a:r>
              <a:rPr lang="en-US" dirty="0" smtClean="0"/>
              <a:t>Local guards </a:t>
            </a:r>
            <a:r>
              <a:rPr lang="en-US" sz="2400" dirty="0" smtClean="0"/>
              <a:t>executes patrols</a:t>
            </a:r>
            <a:endParaRPr lang="en-US" sz="2400" dirty="0"/>
          </a:p>
        </p:txBody>
      </p:sp>
      <p:sp>
        <p:nvSpPr>
          <p:cNvPr id="17" name="Freeform 16"/>
          <p:cNvSpPr>
            <a:spLocks noChangeAspect="1"/>
          </p:cNvSpPr>
          <p:nvPr/>
        </p:nvSpPr>
        <p:spPr>
          <a:xfrm>
            <a:off x="2647392" y="2309382"/>
            <a:ext cx="1456847" cy="1456847"/>
          </a:xfrm>
          <a:custGeom>
            <a:avLst/>
            <a:gdLst/>
            <a:ahLst/>
            <a:cxnLst/>
            <a:rect l="0" t="0" r="0" b="0"/>
            <a:pathLst>
              <a:path>
                <a:moveTo>
                  <a:pt x="632981" y="2814299"/>
                </a:moveTo>
                <a:arcTo wR="1559742" hR="1559742" stAng="7587232" swAng="1633569"/>
              </a:path>
            </a:pathLst>
          </a:custGeom>
          <a:noFill/>
          <a:ln w="5715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411587" y="4851328"/>
            <a:ext cx="2194214" cy="1279958"/>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890" tIns="129890" rIns="129890" bIns="129890" numCol="1" spcCol="1270" anchor="ctr" anchorCtr="0">
            <a:noAutofit/>
          </a:bodyPr>
          <a:lstStyle/>
          <a:p>
            <a:pPr algn="ctr" defTabSz="977704">
              <a:lnSpc>
                <a:spcPct val="90000"/>
              </a:lnSpc>
              <a:spcAft>
                <a:spcPct val="35000"/>
              </a:spcAft>
            </a:pPr>
            <a:r>
              <a:rPr lang="en-US" sz="2400" dirty="0"/>
              <a:t>Poachers attack targets</a:t>
            </a:r>
          </a:p>
        </p:txBody>
      </p:sp>
      <p:sp>
        <p:nvSpPr>
          <p:cNvPr id="19" name="Freeform 18"/>
          <p:cNvSpPr>
            <a:spLocks noChangeAspect="1"/>
          </p:cNvSpPr>
          <p:nvPr/>
        </p:nvSpPr>
        <p:spPr>
          <a:xfrm>
            <a:off x="2636204" y="2160087"/>
            <a:ext cx="1919938" cy="1919938"/>
          </a:xfrm>
          <a:custGeom>
            <a:avLst/>
            <a:gdLst/>
            <a:ahLst/>
            <a:cxnLst/>
            <a:rect l="0" t="0" r="0" b="0"/>
            <a:pathLst>
              <a:path>
                <a:moveTo>
                  <a:pt x="161695" y="868178"/>
                </a:moveTo>
                <a:arcTo wR="1559742" hR="1559742" stAng="12379199" swAng="1633569"/>
              </a:path>
            </a:pathLst>
          </a:custGeom>
          <a:noFill/>
          <a:ln w="57150">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 name="TextBox 1"/>
          <p:cNvSpPr txBox="1"/>
          <p:nvPr/>
        </p:nvSpPr>
        <p:spPr>
          <a:xfrm>
            <a:off x="1673341" y="1902110"/>
            <a:ext cx="1966203" cy="830997"/>
          </a:xfrm>
          <a:prstGeom prst="rect">
            <a:avLst/>
          </a:prstGeom>
          <a:noFill/>
        </p:spPr>
        <p:txBody>
          <a:bodyPr wrap="square" rtlCol="0">
            <a:spAutoFit/>
          </a:bodyPr>
          <a:lstStyle/>
          <a:p>
            <a:r>
              <a:rPr lang="en-US" dirty="0" smtClean="0">
                <a:solidFill>
                  <a:srgbClr val="FF6600"/>
                </a:solidFill>
              </a:rPr>
              <a:t>Start New Round</a:t>
            </a:r>
            <a:endParaRPr lang="en-US" dirty="0">
              <a:solidFill>
                <a:srgbClr val="FF6600"/>
              </a:solidFill>
            </a:endParaRPr>
          </a:p>
        </p:txBody>
      </p:sp>
      <p:sp>
        <p:nvSpPr>
          <p:cNvPr id="4" name="Slide Number Placeholder 3"/>
          <p:cNvSpPr>
            <a:spLocks noGrp="1"/>
          </p:cNvSpPr>
          <p:nvPr>
            <p:ph type="sldNum" sz="quarter" idx="13"/>
          </p:nvPr>
        </p:nvSpPr>
        <p:spPr/>
        <p:txBody>
          <a:bodyPr/>
          <a:lstStyle/>
          <a:p>
            <a:fld id="{F6ADBB31-E9AC-40A3-8693-7EF2E67BC7A0}" type="slidenum">
              <a:rPr lang="en-US" smtClean="0"/>
              <a:t>30</a:t>
            </a:fld>
            <a:endParaRPr lang="en-US" dirty="0"/>
          </a:p>
        </p:txBody>
      </p:sp>
    </p:spTree>
    <p:extLst>
      <p:ext uri="{BB962C8B-B14F-4D97-AF65-F5344CB8AC3E}">
        <p14:creationId xmlns:p14="http://schemas.microsoft.com/office/powerpoint/2010/main" val="317091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0"/>
              </p:nvPr>
            </p:nvSpPr>
            <p:spPr>
              <a:xfrm>
                <a:off x="563040" y="1393371"/>
                <a:ext cx="8087040" cy="4662465"/>
              </a:xfrm>
            </p:spPr>
            <p:txBody>
              <a:bodyPr/>
              <a:lstStyle/>
              <a:p>
                <a:pPr marL="388938" lvl="1" indent="-293688">
                  <a:spcAft>
                    <a:spcPts val="1275"/>
                  </a:spcAft>
                  <a:buSzPct val="80000"/>
                </a:pPr>
                <a:r>
                  <a:rPr lang="en-US" altLang="zh-CN" sz="2400" dirty="0"/>
                  <a:t>Learn other parameters including </a:t>
                </a:r>
                <a14:m>
                  <m:oMath xmlns:m="http://schemas.openxmlformats.org/officeDocument/2006/math">
                    <m:r>
                      <m:rPr>
                        <m:sty m:val="p"/>
                      </m:rPr>
                      <a:rPr lang="en-US" altLang="zh-CN" sz="2400">
                        <a:latin typeface="Cambria Math" panose="02040503050406030204" pitchFamily="18" charset="0"/>
                      </a:rPr>
                      <m:t>Γ</m:t>
                    </m:r>
                  </m:oMath>
                </a14:m>
                <a:r>
                  <a:rPr lang="en-US" altLang="zh-CN" sz="2400" dirty="0"/>
                  <a:t> and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𝛼</m:t>
                        </m:r>
                      </m:e>
                      <m:sub>
                        <m:r>
                          <a:rPr lang="en-US" altLang="zh-CN" sz="2400" i="1">
                            <a:latin typeface="Cambria Math" panose="02040503050406030204" pitchFamily="18" charset="0"/>
                          </a:rPr>
                          <m:t>𝜏</m:t>
                        </m:r>
                      </m:sub>
                    </m:sSub>
                  </m:oMath>
                </a14:m>
                <a:r>
                  <a:rPr lang="en-US" altLang="zh-CN" sz="2400" dirty="0"/>
                  <a:t> from attack </a:t>
                </a:r>
                <a:r>
                  <a:rPr lang="en-US" altLang="zh-CN" sz="2400" dirty="0" smtClean="0"/>
                  <a:t>data</a:t>
                </a:r>
              </a:p>
              <a:p>
                <a:pPr marL="388938" lvl="1" indent="-293688">
                  <a:spcAft>
                    <a:spcPts val="1275"/>
                  </a:spcAft>
                  <a:buSzPct val="80000"/>
                </a:pPr>
                <a:r>
                  <a:rPr lang="en-US" altLang="zh-CN" sz="2400" dirty="0" smtClean="0"/>
                  <a:t>Considering missing data when learning (silent victims)</a:t>
                </a:r>
                <a:endParaRPr lang="en-US" altLang="zh-CN" sz="2400" dirty="0"/>
              </a:p>
              <a:p>
                <a:r>
                  <a:rPr lang="en-US" sz="2400" dirty="0" smtClean="0"/>
                  <a:t>Uncertainty in the model and robust strategies</a:t>
                </a:r>
              </a:p>
              <a:p>
                <a:r>
                  <a:rPr lang="en-US" sz="2400" dirty="0" smtClean="0"/>
                  <a:t>Payoff elicitation</a:t>
                </a:r>
              </a:p>
              <a:p>
                <a:r>
                  <a:rPr lang="en-US" sz="2400" dirty="0" smtClean="0"/>
                  <a:t>Exploration vs exploitation</a:t>
                </a:r>
              </a:p>
              <a:p>
                <a:r>
                  <a:rPr lang="en-US" sz="2400" dirty="0" smtClean="0"/>
                  <a:t>Real-world deployment (on-going)</a:t>
                </a:r>
              </a:p>
            </p:txBody>
          </p:sp>
        </mc:Choice>
        <mc:Fallback xmlns="">
          <p:sp>
            <p:nvSpPr>
              <p:cNvPr id="2" name="Content Placeholder 1"/>
              <p:cNvSpPr>
                <a:spLocks noGrp="1" noRot="1" noChangeAspect="1" noMove="1" noResize="1" noEditPoints="1" noAdjustHandles="1" noChangeArrowheads="1" noChangeShapeType="1" noTextEdit="1"/>
              </p:cNvSpPr>
              <p:nvPr>
                <p:ph idx="10"/>
              </p:nvPr>
            </p:nvSpPr>
            <p:spPr>
              <a:xfrm>
                <a:off x="563040" y="1393371"/>
                <a:ext cx="8087040" cy="4662465"/>
              </a:xfrm>
              <a:blipFill rotWithShape="0">
                <a:blip r:embed="rId3"/>
                <a:stretch>
                  <a:fillRect l="-452" t="-2880"/>
                </a:stretch>
              </a:blipFill>
            </p:spPr>
            <p:txBody>
              <a:bodyPr/>
              <a:lstStyle/>
              <a:p>
                <a:r>
                  <a:rPr lang="en-US">
                    <a:noFill/>
                  </a:rPr>
                  <a:t> </a:t>
                </a:r>
              </a:p>
            </p:txBody>
          </p:sp>
        </mc:Fallback>
      </mc:AlternateContent>
      <p:sp>
        <p:nvSpPr>
          <p:cNvPr id="3" name="Title 2"/>
          <p:cNvSpPr>
            <a:spLocks noGrp="1"/>
          </p:cNvSpPr>
          <p:nvPr>
            <p:ph type="ctrTitle"/>
          </p:nvPr>
        </p:nvSpPr>
        <p:spPr>
          <a:xfrm>
            <a:off x="563043" y="570843"/>
            <a:ext cx="7773120" cy="553998"/>
          </a:xfrm>
        </p:spPr>
        <p:txBody>
          <a:bodyPr/>
          <a:lstStyle/>
          <a:p>
            <a:r>
              <a:rPr lang="en-US" sz="3600" dirty="0"/>
              <a:t>Future Work</a:t>
            </a:r>
            <a:endParaRPr lang="en-US" dirty="0"/>
          </a:p>
        </p:txBody>
      </p:sp>
      <p:sp>
        <p:nvSpPr>
          <p:cNvPr id="4" name="Slide Number Placeholder 3"/>
          <p:cNvSpPr>
            <a:spLocks noGrp="1"/>
          </p:cNvSpPr>
          <p:nvPr>
            <p:ph type="sldNum" sz="quarter" idx="13"/>
          </p:nvPr>
        </p:nvSpPr>
        <p:spPr/>
        <p:txBody>
          <a:bodyPr/>
          <a:lstStyle/>
          <a:p>
            <a:fld id="{F6ADBB31-E9AC-40A3-8693-7EF2E67BC7A0}" type="slidenum">
              <a:rPr lang="en-US" smtClean="0"/>
              <a:t>31</a:t>
            </a:fld>
            <a:endParaRPr lang="en-US" dirty="0"/>
          </a:p>
        </p:txBody>
      </p:sp>
    </p:spTree>
    <p:extLst>
      <p:ext uri="{BB962C8B-B14F-4D97-AF65-F5344CB8AC3E}">
        <p14:creationId xmlns:p14="http://schemas.microsoft.com/office/powerpoint/2010/main" val="172380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63040" y="1357919"/>
            <a:ext cx="8087040" cy="4355017"/>
          </a:xfrm>
        </p:spPr>
        <p:txBody>
          <a:bodyPr/>
          <a:lstStyle/>
          <a:p>
            <a:r>
              <a:rPr lang="en-US" altLang="zh-CN" sz="2400" dirty="0" smtClean="0"/>
              <a:t>8-hour patrol </a:t>
            </a:r>
            <a:r>
              <a:rPr lang="en-US" altLang="zh-CN" sz="2400" dirty="0" smtClean="0"/>
              <a:t>in April 2015</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43" y="1801499"/>
            <a:ext cx="1702192" cy="230336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40" y="4177843"/>
            <a:ext cx="1671434" cy="254363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7144" y="4185879"/>
            <a:ext cx="2543298" cy="2539861"/>
          </a:xfrm>
          <a:prstGeom prst="rect">
            <a:avLst/>
          </a:prstGeom>
        </p:spPr>
      </p:pic>
      <p:sp>
        <p:nvSpPr>
          <p:cNvPr id="10" name="Title 2"/>
          <p:cNvSpPr>
            <a:spLocks noGrp="1"/>
          </p:cNvSpPr>
          <p:nvPr>
            <p:ph type="ctrTitle"/>
          </p:nvPr>
        </p:nvSpPr>
        <p:spPr>
          <a:xfrm>
            <a:off x="563043" y="49982"/>
            <a:ext cx="7773120" cy="1015663"/>
          </a:xfrm>
        </p:spPr>
        <p:txBody>
          <a:bodyPr/>
          <a:lstStyle/>
          <a:p>
            <a:r>
              <a:rPr lang="en-US" dirty="0"/>
              <a:t>Green Security Domains:</a:t>
            </a:r>
            <a:br>
              <a:rPr lang="en-US" dirty="0"/>
            </a:br>
            <a:r>
              <a:rPr lang="en-US" dirty="0" smtClean="0"/>
              <a:t>Understand the Problem In the Field</a:t>
            </a:r>
            <a:endParaRPr lang="en-US" altLang="zh-CN" dirty="0"/>
          </a:p>
        </p:txBody>
      </p:sp>
      <p:sp>
        <p:nvSpPr>
          <p:cNvPr id="5" name="Slide Number Placeholder 4"/>
          <p:cNvSpPr>
            <a:spLocks noGrp="1"/>
          </p:cNvSpPr>
          <p:nvPr>
            <p:ph type="sldNum" sz="quarter" idx="13"/>
          </p:nvPr>
        </p:nvSpPr>
        <p:spPr/>
        <p:txBody>
          <a:bodyPr/>
          <a:lstStyle/>
          <a:p>
            <a:fld id="{F6ADBB31-E9AC-40A3-8693-7EF2E67BC7A0}" type="slidenum">
              <a:rPr lang="en-US" smtClean="0"/>
              <a:t>4</a:t>
            </a:fld>
            <a:endParaRPr lang="en-US" dirty="0"/>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r="15706"/>
          <a:stretch/>
        </p:blipFill>
        <p:spPr>
          <a:xfrm>
            <a:off x="2345300" y="1804305"/>
            <a:ext cx="2679087" cy="2309373"/>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r="15794"/>
          <a:stretch/>
        </p:blipFill>
        <p:spPr>
          <a:xfrm>
            <a:off x="5104452" y="1804305"/>
            <a:ext cx="1921990" cy="23093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6507" y="1804305"/>
            <a:ext cx="1511708" cy="230055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7192" y="4177843"/>
            <a:ext cx="2125558" cy="2543168"/>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96002" y="4177843"/>
            <a:ext cx="1618675" cy="2543632"/>
          </a:xfrm>
          <a:prstGeom prst="rect">
            <a:avLst/>
          </a:prstGeom>
        </p:spPr>
      </p:pic>
    </p:spTree>
    <p:extLst>
      <p:ext uri="{BB962C8B-B14F-4D97-AF65-F5344CB8AC3E}">
        <p14:creationId xmlns:p14="http://schemas.microsoft.com/office/powerpoint/2010/main" val="145910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5743" y="0"/>
            <a:ext cx="8601634" cy="1107996"/>
          </a:xfrm>
        </p:spPr>
        <p:txBody>
          <a:bodyPr/>
          <a:lstStyle/>
          <a:p>
            <a:r>
              <a:rPr lang="en-US" sz="3600" dirty="0" smtClean="0"/>
              <a:t>Security Games:</a:t>
            </a:r>
            <a:r>
              <a:rPr lang="en-US" sz="3600" dirty="0"/>
              <a:t/>
            </a:r>
            <a:br>
              <a:rPr lang="en-US" sz="3600" dirty="0"/>
            </a:br>
            <a:r>
              <a:rPr lang="en-US" sz="3600" dirty="0"/>
              <a:t>Infrastructure Security vs Green Security</a:t>
            </a:r>
            <a:endParaRPr lang="en-US" dirty="0"/>
          </a:p>
        </p:txBody>
      </p:sp>
      <p:sp>
        <p:nvSpPr>
          <p:cNvPr id="4" name="Content Placeholder 2"/>
          <p:cNvSpPr txBox="1">
            <a:spLocks/>
          </p:cNvSpPr>
          <p:nvPr/>
        </p:nvSpPr>
        <p:spPr>
          <a:xfrm>
            <a:off x="421808" y="2861187"/>
            <a:ext cx="4157061" cy="3790336"/>
          </a:xfrm>
          <a:prstGeom prst="rect">
            <a:avLst/>
          </a:prstGeom>
          <a:ln w="38100">
            <a:solidFill>
              <a:srgbClr val="C00000"/>
            </a:solidFill>
          </a:ln>
        </p:spPr>
        <p:txBody>
          <a:bodyPr/>
          <a:lstStyle>
            <a:lvl1pPr marL="388938" indent="-293688" algn="l" defTabSz="414338" rtl="0" eaLnBrk="0" fontAlgn="base" hangingPunct="0">
              <a:lnSpc>
                <a:spcPct val="90000"/>
              </a:lnSpc>
              <a:spcBef>
                <a:spcPct val="0"/>
              </a:spcBef>
              <a:spcAft>
                <a:spcPts val="1275"/>
              </a:spcAft>
              <a:buClr>
                <a:srgbClr val="000000"/>
              </a:buClr>
              <a:buSzPct val="80000"/>
              <a:buFont typeface="Wingdings" pitchFamily="2" charset="2"/>
              <a:buChar char="n"/>
              <a:defRPr sz="2500">
                <a:solidFill>
                  <a:srgbClr val="000000"/>
                </a:solidFill>
                <a:latin typeface="+mn-lt"/>
                <a:ea typeface="ＭＳ Ｐゴシック" charset="-128"/>
                <a:cs typeface="ＭＳ Ｐゴシック" charset="-128"/>
              </a:defRPr>
            </a:lvl1pPr>
            <a:lvl2pPr marL="781050" indent="-258763" algn="l" defTabSz="414338" rtl="0" eaLnBrk="0" fontAlgn="base" hangingPunct="0">
              <a:lnSpc>
                <a:spcPct val="90000"/>
              </a:lnSpc>
              <a:spcBef>
                <a:spcPct val="0"/>
              </a:spcBef>
              <a:spcAft>
                <a:spcPts val="1013"/>
              </a:spcAft>
              <a:buClr>
                <a:srgbClr val="000000"/>
              </a:buClr>
              <a:buSzPct val="50000"/>
              <a:buFont typeface="Wingdings" pitchFamily="2" charset="2"/>
              <a:buChar char="n"/>
              <a:defRPr>
                <a:solidFill>
                  <a:srgbClr val="000000"/>
                </a:solidFill>
                <a:latin typeface="+mn-lt"/>
                <a:ea typeface="ＭＳ Ｐゴシック" charset="-128"/>
              </a:defRPr>
            </a:lvl2pPr>
            <a:lvl3pPr marL="1173163" indent="-195263" algn="l" defTabSz="414338" rtl="0" eaLnBrk="0" fontAlgn="base" hangingPunct="0">
              <a:lnSpc>
                <a:spcPct val="90000"/>
              </a:lnSpc>
              <a:spcBef>
                <a:spcPct val="0"/>
              </a:spcBef>
              <a:spcAft>
                <a:spcPts val="763"/>
              </a:spcAft>
              <a:buClr>
                <a:srgbClr val="000000"/>
              </a:buClr>
              <a:buSzPct val="50000"/>
              <a:buFont typeface="Wingdings" pitchFamily="2" charset="2"/>
              <a:buChar char="n"/>
              <a:defRPr>
                <a:solidFill>
                  <a:srgbClr val="000000"/>
                </a:solidFill>
                <a:latin typeface="+mn-lt"/>
                <a:ea typeface="ＭＳ Ｐゴシック" charset="-128"/>
              </a:defRPr>
            </a:lvl3pPr>
            <a:lvl4pPr marL="1563688" indent="-193675" algn="l" defTabSz="414338" rtl="0" eaLnBrk="0" fontAlgn="base" hangingPunct="0">
              <a:spcBef>
                <a:spcPct val="0"/>
              </a:spcBef>
              <a:spcAft>
                <a:spcPts val="500"/>
              </a:spcAft>
              <a:buClr>
                <a:srgbClr val="000000"/>
              </a:buClr>
              <a:buSzPct val="50000"/>
              <a:buFont typeface="Wingdings" pitchFamily="2" charset="2"/>
              <a:buChar char="n"/>
              <a:defRPr>
                <a:solidFill>
                  <a:srgbClr val="000000"/>
                </a:solidFill>
                <a:latin typeface="+mn-lt"/>
                <a:ea typeface="ＭＳ Ｐゴシック" charset="-128"/>
              </a:defRPr>
            </a:lvl4pPr>
            <a:lvl5pPr marL="1955800" indent="-195263" algn="l" defTabSz="414338" rtl="0" eaLnBrk="0" fontAlgn="base" hangingPunct="0">
              <a:spcBef>
                <a:spcPct val="0"/>
              </a:spcBef>
              <a:spcAft>
                <a:spcPts val="238"/>
              </a:spcAft>
              <a:buClr>
                <a:srgbClr val="000000"/>
              </a:buClr>
              <a:buSzPct val="50000"/>
              <a:buFont typeface="Wingdings" pitchFamily="2" charset="2"/>
              <a:buChar char="n"/>
              <a:defRPr>
                <a:solidFill>
                  <a:srgbClr val="000000"/>
                </a:solidFill>
                <a:latin typeface="+mn-lt"/>
                <a:ea typeface="ＭＳ Ｐゴシック" charset="-128"/>
              </a:defRPr>
            </a:lvl5pPr>
            <a:lvl6pPr marL="2371469" indent="-195823" algn="l" defTabSz="414683" rtl="0" eaLnBrk="0" fontAlgn="base" hangingPunct="0">
              <a:spcBef>
                <a:spcPct val="0"/>
              </a:spcBef>
              <a:spcAft>
                <a:spcPts val="239"/>
              </a:spcAft>
              <a:buClr>
                <a:srgbClr val="000000"/>
              </a:buClr>
              <a:buFont typeface="StarBats" charset="0"/>
              <a:buBlip>
                <a:blip r:embed="rId3"/>
              </a:buBlip>
              <a:defRPr sz="2200">
                <a:solidFill>
                  <a:srgbClr val="000000"/>
                </a:solidFill>
                <a:latin typeface="+mn-lt"/>
              </a:defRPr>
            </a:lvl6pPr>
            <a:lvl7pPr marL="2786153" indent="-195823" algn="l" defTabSz="414683" rtl="0" eaLnBrk="0" fontAlgn="base" hangingPunct="0">
              <a:spcBef>
                <a:spcPct val="0"/>
              </a:spcBef>
              <a:spcAft>
                <a:spcPts val="239"/>
              </a:spcAft>
              <a:buClr>
                <a:srgbClr val="000000"/>
              </a:buClr>
              <a:buFont typeface="StarBats" charset="0"/>
              <a:buBlip>
                <a:blip r:embed="rId3"/>
              </a:buBlip>
              <a:defRPr sz="2200">
                <a:solidFill>
                  <a:srgbClr val="000000"/>
                </a:solidFill>
                <a:latin typeface="+mn-lt"/>
              </a:defRPr>
            </a:lvl7pPr>
            <a:lvl8pPr marL="3200836" indent="-195823" algn="l" defTabSz="414683" rtl="0" eaLnBrk="0" fontAlgn="base" hangingPunct="0">
              <a:spcBef>
                <a:spcPct val="0"/>
              </a:spcBef>
              <a:spcAft>
                <a:spcPts val="239"/>
              </a:spcAft>
              <a:buClr>
                <a:srgbClr val="000000"/>
              </a:buClr>
              <a:buFont typeface="StarBats" charset="0"/>
              <a:buBlip>
                <a:blip r:embed="rId3"/>
              </a:buBlip>
              <a:defRPr sz="2200">
                <a:solidFill>
                  <a:srgbClr val="000000"/>
                </a:solidFill>
                <a:latin typeface="+mn-lt"/>
              </a:defRPr>
            </a:lvl8pPr>
            <a:lvl9pPr marL="3615519" indent="-195823" algn="l" defTabSz="414683" rtl="0" eaLnBrk="0" fontAlgn="base" hangingPunct="0">
              <a:spcBef>
                <a:spcPct val="0"/>
              </a:spcBef>
              <a:spcAft>
                <a:spcPts val="239"/>
              </a:spcAft>
              <a:buClr>
                <a:srgbClr val="000000"/>
              </a:buClr>
              <a:buFont typeface="StarBats" charset="0"/>
              <a:buBlip>
                <a:blip r:embed="rId3"/>
              </a:buBlip>
              <a:defRPr sz="2200">
                <a:solidFill>
                  <a:srgbClr val="000000"/>
                </a:solidFill>
                <a:latin typeface="+mn-lt"/>
              </a:defRPr>
            </a:lvl9pPr>
          </a:lstStyle>
          <a:p>
            <a:pPr marL="96414" indent="0">
              <a:buFont typeface="Wingdings" pitchFamily="2" charset="2"/>
              <a:buNone/>
            </a:pPr>
            <a:r>
              <a:rPr lang="en-US" sz="2400" b="1" u="sng" kern="0" dirty="0" smtClean="0">
                <a:solidFill>
                  <a:srgbClr val="C00000"/>
                </a:solidFill>
              </a:rPr>
              <a:t>Infrastructure security games</a:t>
            </a:r>
          </a:p>
          <a:p>
            <a:r>
              <a:rPr lang="en-US" sz="2400" i="1" u="sng" kern="0" dirty="0" smtClean="0">
                <a:solidFill>
                  <a:srgbClr val="C00000"/>
                </a:solidFill>
              </a:rPr>
              <a:t>Protecting infrastructure</a:t>
            </a:r>
          </a:p>
          <a:p>
            <a:r>
              <a:rPr lang="en-US" sz="2400" i="1" kern="0" dirty="0" smtClean="0"/>
              <a:t>Single shot games</a:t>
            </a:r>
          </a:p>
          <a:p>
            <a:r>
              <a:rPr lang="en-US" sz="2400" i="1" kern="0" dirty="0" smtClean="0"/>
              <a:t>Very limited number of attacks</a:t>
            </a:r>
          </a:p>
          <a:p>
            <a:pPr lvl="1"/>
            <a:r>
              <a:rPr lang="en-US" kern="0" dirty="0" smtClean="0"/>
              <a:t>Lack significant data</a:t>
            </a:r>
          </a:p>
          <a:p>
            <a:r>
              <a:rPr lang="en-US" sz="2400" i="1" kern="0" dirty="0" smtClean="0"/>
              <a:t>Highly strategic attackers </a:t>
            </a:r>
          </a:p>
          <a:p>
            <a:pPr lvl="1"/>
            <a:r>
              <a:rPr lang="en-US" kern="0" dirty="0" smtClean="0"/>
              <a:t>Surveil/plan carefully</a:t>
            </a:r>
          </a:p>
        </p:txBody>
      </p:sp>
      <p:pic>
        <p:nvPicPr>
          <p:cNvPr id="6" name="Picture 2" descr="C:\Users\tambe\Documents\Coast Guard\pictures\Boston\coast-guard-boston-july-1-20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445" t="16695" r="4300" b="18845"/>
          <a:stretch/>
        </p:blipFill>
        <p:spPr bwMode="auto">
          <a:xfrm>
            <a:off x="711010" y="1417886"/>
            <a:ext cx="1659054" cy="1327243"/>
          </a:xfrm>
          <a:prstGeom prst="rect">
            <a:avLst/>
          </a:prstGeom>
          <a:noFill/>
          <a:ln w="38100">
            <a:solidFill>
              <a:srgbClr val="CC3300"/>
            </a:solidFill>
          </a:ln>
          <a:extLst>
            <a:ext uri="{909E8E84-426E-40DD-AFC4-6F175D3DCCD1}">
              <a14:hiddenFill xmlns:a14="http://schemas.microsoft.com/office/drawing/2010/main">
                <a:solidFill>
                  <a:srgbClr val="FFFFFF"/>
                </a:solidFill>
              </a14:hiddenFill>
            </a:ext>
          </a:extLst>
        </p:spPr>
      </p:pic>
      <p:pic>
        <p:nvPicPr>
          <p:cNvPr id="7" name="Picture 6" descr="http://www.pbs.org/newshour/images/terrorism/july-dec05/1208_air_bhead.jpg"/>
          <p:cNvPicPr>
            <a:picLocks noChangeAspect="1" noChangeArrowheads="1"/>
          </p:cNvPicPr>
          <p:nvPr/>
        </p:nvPicPr>
        <p:blipFill>
          <a:blip r:embed="rId5" cstate="print"/>
          <a:srcRect/>
          <a:stretch>
            <a:fillRect/>
          </a:stretch>
        </p:blipFill>
        <p:spPr bwMode="auto">
          <a:xfrm>
            <a:off x="2582039" y="1417886"/>
            <a:ext cx="1659054" cy="1327243"/>
          </a:xfrm>
          <a:prstGeom prst="rect">
            <a:avLst/>
          </a:prstGeom>
          <a:noFill/>
          <a:ln w="38100">
            <a:solidFill>
              <a:srgbClr val="CC3300"/>
            </a:solidFill>
            <a:miter lim="800000"/>
            <a:headEnd/>
            <a:tailEnd/>
          </a:ln>
        </p:spPr>
      </p:pic>
      <p:grpSp>
        <p:nvGrpSpPr>
          <p:cNvPr id="8" name="Group 7"/>
          <p:cNvGrpSpPr/>
          <p:nvPr/>
        </p:nvGrpSpPr>
        <p:grpSpPr>
          <a:xfrm>
            <a:off x="5139866" y="1417887"/>
            <a:ext cx="1659054" cy="1327243"/>
            <a:chOff x="6945312" y="1530678"/>
            <a:chExt cx="3475982" cy="1177707"/>
          </a:xfrm>
        </p:grpSpPr>
        <p:pic>
          <p:nvPicPr>
            <p:cNvPr id="9" name="Picture 4" descr="http://www.greenvitals.net/storage/Gulf%20map.jpg?__SQUARESPACE_CACHEVERSION=1280261918312">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96" t="9714" r="17344" b="53552"/>
            <a:stretch/>
          </p:blipFill>
          <p:spPr bwMode="auto">
            <a:xfrm>
              <a:off x="6945312" y="1535016"/>
              <a:ext cx="3475982" cy="1173369"/>
            </a:xfrm>
            <a:prstGeom prst="rect">
              <a:avLst/>
            </a:prstGeom>
            <a:noFill/>
            <a:ln w="38100">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10" name="Picture 8" descr="https://encrypted-tbn3.gstatic.com/images?q=tbn:ANd9GcR1PSVP8Vh7DYJGDuHFB4Hifw-cL6whc5zGytOIi5TGC7ooNk7CcQ"/>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409" b="30144"/>
            <a:stretch/>
          </p:blipFill>
          <p:spPr bwMode="auto">
            <a:xfrm>
              <a:off x="8143512" y="1530678"/>
              <a:ext cx="1731991" cy="685815"/>
            </a:xfrm>
            <a:prstGeom prst="rect">
              <a:avLst/>
            </a:prstGeom>
            <a:noFill/>
            <a:ln w="38100">
              <a:noFill/>
            </a:ln>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7006302" y="1417887"/>
            <a:ext cx="1659054" cy="1327244"/>
          </a:xfrm>
          <a:prstGeom prst="rect">
            <a:avLst/>
          </a:prstGeom>
          <a:blipFill dpi="0" rotWithShape="1">
            <a:blip r:embed="rId9"/>
            <a:srcRect/>
            <a:stretch>
              <a:fillRect/>
            </a:stretch>
          </a:blip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77"/>
          </a:p>
        </p:txBody>
      </p:sp>
      <p:sp>
        <p:nvSpPr>
          <p:cNvPr id="12" name="Left-Right Arrow 11"/>
          <p:cNvSpPr/>
          <p:nvPr/>
        </p:nvSpPr>
        <p:spPr bwMode="auto">
          <a:xfrm>
            <a:off x="4307923" y="1908690"/>
            <a:ext cx="765113" cy="345636"/>
          </a:xfrm>
          <a:prstGeom prst="leftRightArrow">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bodyPr>
          <a:lstStyle/>
          <a:p>
            <a:pPr defTabSz="829544" eaLnBrk="0" hangingPunct="0"/>
            <a:endParaRPr lang="en-US" sz="1996">
              <a:latin typeface="Times New Roman" pitchFamily="18" charset="0"/>
            </a:endParaRPr>
          </a:p>
        </p:txBody>
      </p:sp>
      <p:sp>
        <p:nvSpPr>
          <p:cNvPr id="2" name="Slide Number Placeholder 1"/>
          <p:cNvSpPr>
            <a:spLocks noGrp="1"/>
          </p:cNvSpPr>
          <p:nvPr>
            <p:ph type="sldNum" sz="quarter" idx="13"/>
          </p:nvPr>
        </p:nvSpPr>
        <p:spPr/>
        <p:txBody>
          <a:bodyPr/>
          <a:lstStyle/>
          <a:p>
            <a:fld id="{F6ADBB31-E9AC-40A3-8693-7EF2E67BC7A0}" type="slidenum">
              <a:rPr lang="en-US" smtClean="0"/>
              <a:t>5</a:t>
            </a:fld>
            <a:endParaRPr lang="en-US" dirty="0"/>
          </a:p>
        </p:txBody>
      </p:sp>
      <p:sp>
        <p:nvSpPr>
          <p:cNvPr id="5" name="Content Placeholder 2"/>
          <p:cNvSpPr txBox="1">
            <a:spLocks/>
          </p:cNvSpPr>
          <p:nvPr/>
        </p:nvSpPr>
        <p:spPr bwMode="auto">
          <a:xfrm>
            <a:off x="4779382" y="2861187"/>
            <a:ext cx="4157061" cy="3790336"/>
          </a:xfrm>
          <a:prstGeom prst="rect">
            <a:avLst/>
          </a:prstGeom>
          <a:solidFill>
            <a:schemeClr val="bg1"/>
          </a:solidFill>
          <a:ln w="38100">
            <a:solidFill>
              <a:schemeClr val="accent1">
                <a:lumMod val="50000"/>
              </a:schemeClr>
            </a:solidFill>
            <a:miter lim="800000"/>
            <a:headEnd/>
            <a:tailEnd/>
          </a:ln>
          <a:effectLst/>
        </p:spPr>
        <p:txBody>
          <a:bodyPr vert="horz" wrap="square" lIns="0" tIns="0" rIns="0" bIns="0" numCol="1" anchor="t" anchorCtr="0" compatLnSpc="1">
            <a:prstTxWarp prst="textNoShape">
              <a:avLst/>
            </a:prstTxWarp>
          </a:bodyPr>
          <a:lstStyle>
            <a:lvl1pPr marL="429947" indent="-323650" algn="l" defTabSz="456915" rtl="0" eaLnBrk="0" fontAlgn="base" hangingPunct="0">
              <a:lnSpc>
                <a:spcPct val="90000"/>
              </a:lnSpc>
              <a:spcBef>
                <a:spcPct val="0"/>
              </a:spcBef>
              <a:spcAft>
                <a:spcPts val="1400"/>
              </a:spcAft>
              <a:buClr>
                <a:srgbClr val="000000"/>
              </a:buClr>
              <a:buFont typeface="StarBats" charset="0"/>
              <a:buBlip>
                <a:blip r:embed="rId10"/>
              </a:buBlip>
              <a:defRPr sz="2400">
                <a:solidFill>
                  <a:srgbClr val="000000"/>
                </a:solidFill>
                <a:latin typeface="+mn-lt"/>
                <a:ea typeface="+mn-ea"/>
                <a:cs typeface="+mn-cs"/>
              </a:defRPr>
            </a:lvl1pPr>
            <a:lvl2pPr marL="861477" indent="-285573" algn="l" defTabSz="456915" rtl="0" eaLnBrk="0" fontAlgn="base" hangingPunct="0">
              <a:lnSpc>
                <a:spcPct val="90000"/>
              </a:lnSpc>
              <a:spcBef>
                <a:spcPct val="0"/>
              </a:spcBef>
              <a:spcAft>
                <a:spcPts val="1113"/>
              </a:spcAft>
              <a:buClr>
                <a:srgbClr val="000000"/>
              </a:buClr>
              <a:buFont typeface="StarBats" charset="0"/>
              <a:buBlip>
                <a:blip r:embed="rId11"/>
              </a:buBlip>
              <a:defRPr sz="2400" i="1">
                <a:solidFill>
                  <a:srgbClr val="000000"/>
                </a:solidFill>
                <a:latin typeface="+mn-lt"/>
              </a:defRPr>
            </a:lvl2pPr>
            <a:lvl3pPr marL="1293009" indent="-215768" algn="l" defTabSz="456915" rtl="0" eaLnBrk="0" fontAlgn="base" hangingPunct="0">
              <a:lnSpc>
                <a:spcPct val="90000"/>
              </a:lnSpc>
              <a:spcBef>
                <a:spcPct val="0"/>
              </a:spcBef>
              <a:spcAft>
                <a:spcPts val="838"/>
              </a:spcAft>
              <a:buClr>
                <a:srgbClr val="000000"/>
              </a:buClr>
              <a:buFont typeface="StarBats" charset="0"/>
              <a:buBlip>
                <a:blip r:embed="rId12"/>
              </a:buBlip>
              <a:defRPr sz="2400">
                <a:solidFill>
                  <a:srgbClr val="000000"/>
                </a:solidFill>
                <a:latin typeface="+mn-lt"/>
              </a:defRPr>
            </a:lvl3pPr>
            <a:lvl4pPr marL="1724541" indent="-214179" algn="l" defTabSz="456915" rtl="0" eaLnBrk="0" fontAlgn="base" hangingPunct="0">
              <a:spcBef>
                <a:spcPct val="0"/>
              </a:spcBef>
              <a:spcAft>
                <a:spcPts val="550"/>
              </a:spcAft>
              <a:buClr>
                <a:srgbClr val="000000"/>
              </a:buClr>
              <a:buFont typeface="StarBats" charset="0"/>
              <a:buBlip>
                <a:blip r:embed="rId3"/>
              </a:buBlip>
              <a:defRPr sz="2400">
                <a:solidFill>
                  <a:srgbClr val="000000"/>
                </a:solidFill>
                <a:latin typeface="+mn-lt"/>
              </a:defRPr>
            </a:lvl4pPr>
            <a:lvl5pPr marL="2156070" indent="-215768" algn="l" defTabSz="456915" rtl="0" eaLnBrk="0" fontAlgn="base" hangingPunct="0">
              <a:spcBef>
                <a:spcPct val="0"/>
              </a:spcBef>
              <a:spcAft>
                <a:spcPts val="263"/>
              </a:spcAft>
              <a:buClr>
                <a:srgbClr val="000000"/>
              </a:buClr>
              <a:buFont typeface="StarBats" charset="0"/>
              <a:buBlip>
                <a:blip r:embed="rId3"/>
              </a:buBlip>
              <a:defRPr sz="2400">
                <a:solidFill>
                  <a:srgbClr val="000000"/>
                </a:solidFill>
                <a:latin typeface="+mn-lt"/>
              </a:defRPr>
            </a:lvl5pPr>
            <a:lvl6pPr marL="2612986" indent="-215768" algn="l" defTabSz="456915" rtl="0" eaLnBrk="0" fontAlgn="base" hangingPunct="0">
              <a:spcBef>
                <a:spcPct val="0"/>
              </a:spcBef>
              <a:spcAft>
                <a:spcPts val="263"/>
              </a:spcAft>
              <a:buClr>
                <a:srgbClr val="000000"/>
              </a:buClr>
              <a:buFont typeface="StarBats" charset="0"/>
              <a:buBlip>
                <a:blip r:embed="rId3"/>
              </a:buBlip>
              <a:defRPr sz="2400">
                <a:solidFill>
                  <a:srgbClr val="000000"/>
                </a:solidFill>
                <a:latin typeface="+mn-lt"/>
              </a:defRPr>
            </a:lvl6pPr>
            <a:lvl7pPr marL="3069902" indent="-215768" algn="l" defTabSz="456915" rtl="0" eaLnBrk="0" fontAlgn="base" hangingPunct="0">
              <a:spcBef>
                <a:spcPct val="0"/>
              </a:spcBef>
              <a:spcAft>
                <a:spcPts val="263"/>
              </a:spcAft>
              <a:buClr>
                <a:srgbClr val="000000"/>
              </a:buClr>
              <a:buFont typeface="StarBats" charset="0"/>
              <a:buBlip>
                <a:blip r:embed="rId3"/>
              </a:buBlip>
              <a:defRPr sz="2400">
                <a:solidFill>
                  <a:srgbClr val="000000"/>
                </a:solidFill>
                <a:latin typeface="+mn-lt"/>
              </a:defRPr>
            </a:lvl7pPr>
            <a:lvl8pPr marL="3526820" indent="-215768" algn="l" defTabSz="456915" rtl="0" eaLnBrk="0" fontAlgn="base" hangingPunct="0">
              <a:spcBef>
                <a:spcPct val="0"/>
              </a:spcBef>
              <a:spcAft>
                <a:spcPts val="263"/>
              </a:spcAft>
              <a:buClr>
                <a:srgbClr val="000000"/>
              </a:buClr>
              <a:buFont typeface="StarBats" charset="0"/>
              <a:buBlip>
                <a:blip r:embed="rId3"/>
              </a:buBlip>
              <a:defRPr sz="2400">
                <a:solidFill>
                  <a:srgbClr val="000000"/>
                </a:solidFill>
                <a:latin typeface="+mn-lt"/>
              </a:defRPr>
            </a:lvl8pPr>
            <a:lvl9pPr marL="3983735" indent="-215768" algn="l" defTabSz="456915" rtl="0" eaLnBrk="0" fontAlgn="base" hangingPunct="0">
              <a:spcBef>
                <a:spcPct val="0"/>
              </a:spcBef>
              <a:spcAft>
                <a:spcPts val="263"/>
              </a:spcAft>
              <a:buClr>
                <a:srgbClr val="000000"/>
              </a:buClr>
              <a:buFont typeface="StarBats" charset="0"/>
              <a:buBlip>
                <a:blip r:embed="rId3"/>
              </a:buBlip>
              <a:defRPr sz="2400">
                <a:solidFill>
                  <a:srgbClr val="000000"/>
                </a:solidFill>
                <a:latin typeface="+mn-lt"/>
              </a:defRPr>
            </a:lvl9pPr>
          </a:lstStyle>
          <a:p>
            <a:pPr marL="96414" indent="0">
              <a:buNone/>
            </a:pPr>
            <a:r>
              <a:rPr lang="en-US" b="1" u="sng" kern="0" dirty="0" smtClean="0">
                <a:solidFill>
                  <a:schemeClr val="accent1">
                    <a:lumMod val="50000"/>
                  </a:schemeClr>
                </a:solidFill>
              </a:rPr>
              <a:t>Green </a:t>
            </a:r>
            <a:r>
              <a:rPr lang="en-US" b="1" u="sng" kern="0" dirty="0">
                <a:solidFill>
                  <a:schemeClr val="accent1">
                    <a:lumMod val="50000"/>
                  </a:schemeClr>
                </a:solidFill>
              </a:rPr>
              <a:t>security </a:t>
            </a:r>
            <a:r>
              <a:rPr lang="en-US" b="1" u="sng" kern="0" dirty="0" smtClean="0">
                <a:solidFill>
                  <a:schemeClr val="accent1">
                    <a:lumMod val="50000"/>
                  </a:schemeClr>
                </a:solidFill>
              </a:rPr>
              <a:t>games</a:t>
            </a:r>
            <a:endParaRPr lang="en-US" b="1" u="sng" kern="0" dirty="0">
              <a:solidFill>
                <a:schemeClr val="accent1">
                  <a:lumMod val="50000"/>
                </a:schemeClr>
              </a:solidFill>
            </a:endParaRPr>
          </a:p>
          <a:p>
            <a:pPr defTabSz="414338">
              <a:buFont typeface="Wingdings" pitchFamily="2" charset="2"/>
              <a:buChar char="n"/>
            </a:pPr>
            <a:r>
              <a:rPr lang="en-US" i="1" u="sng" kern="0" dirty="0">
                <a:solidFill>
                  <a:schemeClr val="accent1">
                    <a:lumMod val="50000"/>
                  </a:schemeClr>
                </a:solidFill>
                <a:ea typeface="ＭＳ Ｐゴシック" charset="-128"/>
                <a:cs typeface="ＭＳ Ｐゴシック" charset="-128"/>
              </a:rPr>
              <a:t>Protecting wildlife, </a:t>
            </a:r>
            <a:r>
              <a:rPr lang="en-US" i="1" u="sng" kern="0" dirty="0" smtClean="0">
                <a:solidFill>
                  <a:schemeClr val="accent1">
                    <a:lumMod val="50000"/>
                  </a:schemeClr>
                </a:solidFill>
                <a:ea typeface="ＭＳ Ｐゴシック" charset="-128"/>
                <a:cs typeface="ＭＳ Ｐゴシック" charset="-128"/>
              </a:rPr>
              <a:t>fish </a:t>
            </a:r>
            <a:r>
              <a:rPr lang="en-US" i="1" u="sng" kern="0" dirty="0" err="1" smtClean="0">
                <a:solidFill>
                  <a:schemeClr val="accent1">
                    <a:lumMod val="50000"/>
                  </a:schemeClr>
                </a:solidFill>
                <a:ea typeface="ＭＳ Ｐゴシック" charset="-128"/>
                <a:cs typeface="ＭＳ Ｐゴシック" charset="-128"/>
              </a:rPr>
              <a:t>etc</a:t>
            </a:r>
            <a:endParaRPr lang="en-US" i="1" u="sng" kern="0" dirty="0">
              <a:solidFill>
                <a:schemeClr val="accent1">
                  <a:lumMod val="50000"/>
                </a:schemeClr>
              </a:solidFill>
              <a:ea typeface="ＭＳ Ｐゴシック" charset="-128"/>
              <a:cs typeface="ＭＳ Ｐゴシック" charset="-128"/>
            </a:endParaRPr>
          </a:p>
          <a:p>
            <a:pPr defTabSz="414338">
              <a:buFont typeface="Wingdings" pitchFamily="2" charset="2"/>
              <a:buChar char="n"/>
            </a:pPr>
            <a:r>
              <a:rPr lang="en-US" i="1" kern="0" dirty="0">
                <a:ea typeface="ＭＳ Ｐゴシック" charset="-128"/>
                <a:cs typeface="ＭＳ Ｐゴシック" charset="-128"/>
              </a:rPr>
              <a:t>Repeated games</a:t>
            </a:r>
          </a:p>
          <a:p>
            <a:pPr marL="429947" lvl="1" indent="-323650" defTabSz="414338">
              <a:spcAft>
                <a:spcPts val="1400"/>
              </a:spcAft>
              <a:buFont typeface="Wingdings" pitchFamily="2" charset="2"/>
              <a:buChar char="n"/>
            </a:pPr>
            <a:r>
              <a:rPr lang="en-US" altLang="zh-CN" dirty="0">
                <a:latin typeface="Times New Roman" pitchFamily="18" charset="0"/>
              </a:rPr>
              <a:t>Repeated and frequent </a:t>
            </a:r>
            <a:r>
              <a:rPr lang="en-US" altLang="zh-CN" dirty="0" smtClean="0">
                <a:latin typeface="Times New Roman" pitchFamily="18" charset="0"/>
              </a:rPr>
              <a:t>attacks</a:t>
            </a:r>
            <a:endParaRPr lang="en-US" i="1" kern="0" dirty="0">
              <a:ea typeface="ＭＳ Ｐゴシック" charset="-128"/>
              <a:cs typeface="ＭＳ Ｐゴシック" charset="-128"/>
            </a:endParaRPr>
          </a:p>
          <a:p>
            <a:pPr marL="781050" lvl="1" indent="-258763" defTabSz="414338">
              <a:spcAft>
                <a:spcPts val="1013"/>
              </a:spcAft>
              <a:buSzPct val="50000"/>
              <a:buFont typeface="Wingdings" pitchFamily="2" charset="2"/>
              <a:buChar char="n"/>
            </a:pPr>
            <a:r>
              <a:rPr lang="en-US" i="0" kern="0" dirty="0">
                <a:ea typeface="ＭＳ Ｐゴシック" charset="-128"/>
              </a:rPr>
              <a:t>Significant amounts data</a:t>
            </a:r>
          </a:p>
          <a:p>
            <a:pPr defTabSz="414338">
              <a:buFont typeface="Wingdings" pitchFamily="2" charset="2"/>
              <a:buChar char="n"/>
            </a:pPr>
            <a:r>
              <a:rPr lang="en-US" i="1" kern="0" dirty="0" smtClean="0">
                <a:ea typeface="ＭＳ Ｐゴシック" charset="-128"/>
                <a:cs typeface="ＭＳ Ｐゴシック" charset="-128"/>
              </a:rPr>
              <a:t>Attacker </a:t>
            </a:r>
            <a:r>
              <a:rPr lang="en-US" i="1" kern="0" dirty="0">
                <a:ea typeface="ＭＳ Ｐゴシック" charset="-128"/>
                <a:cs typeface="ＭＳ Ｐゴシック" charset="-128"/>
              </a:rPr>
              <a:t>bounded rationality </a:t>
            </a:r>
          </a:p>
          <a:p>
            <a:pPr marL="781050" lvl="1" indent="-258763" defTabSz="414338">
              <a:spcAft>
                <a:spcPts val="1013"/>
              </a:spcAft>
              <a:buSzPct val="50000"/>
              <a:buFont typeface="Wingdings" pitchFamily="2" charset="2"/>
              <a:buChar char="n"/>
            </a:pPr>
            <a:r>
              <a:rPr lang="en-US" i="0" kern="0" dirty="0">
                <a:ea typeface="ＭＳ Ｐゴシック" charset="-128"/>
              </a:rPr>
              <a:t>Limited surveillance/planning</a:t>
            </a:r>
          </a:p>
        </p:txBody>
      </p:sp>
    </p:spTree>
    <p:extLst>
      <p:ext uri="{BB962C8B-B14F-4D97-AF65-F5344CB8AC3E}">
        <p14:creationId xmlns:p14="http://schemas.microsoft.com/office/powerpoint/2010/main" val="25855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63040" y="1314450"/>
            <a:ext cx="8087040" cy="4876799"/>
          </a:xfrm>
        </p:spPr>
        <p:txBody>
          <a:bodyPr/>
          <a:lstStyle/>
          <a:p>
            <a:r>
              <a:rPr lang="en-US" altLang="zh-CN" sz="2800" b="1" dirty="0" smtClean="0"/>
              <a:t>Green Security Game</a:t>
            </a:r>
          </a:p>
          <a:p>
            <a:pPr lvl="1"/>
            <a:r>
              <a:rPr lang="en-US" altLang="zh-CN" sz="2800" dirty="0" smtClean="0"/>
              <a:t>A model for green security domains</a:t>
            </a:r>
          </a:p>
          <a:p>
            <a:pPr lvl="1"/>
            <a:r>
              <a:rPr lang="en-US" sz="2800" dirty="0" smtClean="0"/>
              <a:t>Generalize </a:t>
            </a:r>
            <a:r>
              <a:rPr lang="en-US" sz="2800" dirty="0" err="1" smtClean="0"/>
              <a:t>Stackelberg</a:t>
            </a:r>
            <a:r>
              <a:rPr lang="en-US" sz="2800" dirty="0" smtClean="0"/>
              <a:t> assumption</a:t>
            </a:r>
          </a:p>
          <a:p>
            <a:r>
              <a:rPr lang="en-US" sz="2800" b="1" dirty="0" smtClean="0"/>
              <a:t>Planning algorithms</a:t>
            </a:r>
          </a:p>
          <a:p>
            <a:pPr lvl="1"/>
            <a:r>
              <a:rPr lang="en-US" sz="2800" dirty="0" smtClean="0"/>
              <a:t>Designs defender strategy sequence</a:t>
            </a:r>
            <a:endParaRPr lang="en-US" sz="2800" dirty="0"/>
          </a:p>
          <a:p>
            <a:r>
              <a:rPr lang="en-US" altLang="zh-CN" sz="2800" b="1" dirty="0" smtClean="0"/>
              <a:t>Framework including planning and learning</a:t>
            </a:r>
          </a:p>
          <a:p>
            <a:pPr lvl="1"/>
            <a:r>
              <a:rPr lang="en-US" altLang="zh-CN" sz="2800" dirty="0" smtClean="0"/>
              <a:t>Learn parameters from attack data</a:t>
            </a:r>
          </a:p>
        </p:txBody>
      </p:sp>
      <p:sp>
        <p:nvSpPr>
          <p:cNvPr id="3" name="Title 2"/>
          <p:cNvSpPr>
            <a:spLocks noGrp="1"/>
          </p:cNvSpPr>
          <p:nvPr>
            <p:ph type="ctrTitle"/>
          </p:nvPr>
        </p:nvSpPr>
        <p:spPr/>
        <p:txBody>
          <a:bodyPr/>
          <a:lstStyle/>
          <a:p>
            <a:r>
              <a:rPr lang="en-US" altLang="zh-CN" sz="3200" dirty="0" smtClean="0"/>
              <a:t>Contributions</a:t>
            </a:r>
            <a:endParaRPr lang="en-US" sz="3200" dirty="0"/>
          </a:p>
        </p:txBody>
      </p:sp>
      <p:sp>
        <p:nvSpPr>
          <p:cNvPr id="4" name="Slide Number Placeholder 3"/>
          <p:cNvSpPr>
            <a:spLocks noGrp="1"/>
          </p:cNvSpPr>
          <p:nvPr>
            <p:ph type="sldNum" sz="quarter" idx="13"/>
          </p:nvPr>
        </p:nvSpPr>
        <p:spPr/>
        <p:txBody>
          <a:bodyPr/>
          <a:lstStyle/>
          <a:p>
            <a:fld id="{F6ADBB31-E9AC-40A3-8693-7EF2E67BC7A0}" type="slidenum">
              <a:rPr lang="en-US" smtClean="0"/>
              <a:t>6</a:t>
            </a:fld>
            <a:endParaRPr lang="en-US" dirty="0"/>
          </a:p>
        </p:txBody>
      </p:sp>
    </p:spTree>
    <p:extLst>
      <p:ext uri="{BB962C8B-B14F-4D97-AF65-F5344CB8AC3E}">
        <p14:creationId xmlns:p14="http://schemas.microsoft.com/office/powerpoint/2010/main" val="74946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ctrTitle" idx="4294967295"/>
          </p:nvPr>
        </p:nvSpPr>
        <p:spPr>
          <a:xfrm>
            <a:off x="563563" y="542925"/>
            <a:ext cx="7772400" cy="508000"/>
          </a:xfrm>
        </p:spPr>
        <p:txBody>
          <a:bodyPr/>
          <a:lstStyle/>
          <a:p>
            <a:pPr algn="ctr">
              <a:buSzPct val="100000"/>
              <a:buFont typeface="Times New Roman" pitchFamily="18" charset="0"/>
              <a:buNone/>
            </a:pPr>
            <a:r>
              <a:rPr lang="en-US" sz="3200" dirty="0" smtClean="0">
                <a:ea typeface="ＭＳ Ｐゴシック" pitchFamily="34" charset="-128"/>
              </a:rPr>
              <a:t>Outline</a:t>
            </a:r>
          </a:p>
        </p:txBody>
      </p:sp>
      <p:sp>
        <p:nvSpPr>
          <p:cNvPr id="34818" name="Content Placeholder 1"/>
          <p:cNvSpPr txBox="1">
            <a:spLocks/>
          </p:cNvSpPr>
          <p:nvPr/>
        </p:nvSpPr>
        <p:spPr bwMode="auto">
          <a:xfrm>
            <a:off x="563563" y="1568450"/>
            <a:ext cx="808672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8938" indent="-293688" defTabSz="414338" eaLnBrk="0" hangingPunct="0">
              <a:defRPr sz="2400">
                <a:solidFill>
                  <a:schemeClr val="tx1"/>
                </a:solidFill>
                <a:latin typeface="Arial" pitchFamily="34" charset="0"/>
                <a:ea typeface="ＭＳ Ｐゴシック" pitchFamily="34" charset="-128"/>
              </a:defRPr>
            </a:lvl1pPr>
            <a:lvl2pPr marL="742950" indent="-285750" defTabSz="414338" eaLnBrk="0" hangingPunct="0">
              <a:defRPr sz="2400">
                <a:solidFill>
                  <a:schemeClr val="tx1"/>
                </a:solidFill>
                <a:latin typeface="Arial" pitchFamily="34" charset="0"/>
                <a:ea typeface="ＭＳ Ｐゴシック" pitchFamily="34" charset="-128"/>
              </a:defRPr>
            </a:lvl2pPr>
            <a:lvl3pPr marL="1143000" indent="-228600" defTabSz="414338" eaLnBrk="0" hangingPunct="0">
              <a:defRPr sz="2400">
                <a:solidFill>
                  <a:schemeClr val="tx1"/>
                </a:solidFill>
                <a:latin typeface="Arial" pitchFamily="34" charset="0"/>
                <a:ea typeface="ＭＳ Ｐゴシック" pitchFamily="34" charset="-128"/>
              </a:defRPr>
            </a:lvl3pPr>
            <a:lvl4pPr marL="1600200" indent="-228600" defTabSz="414338" eaLnBrk="0" hangingPunct="0">
              <a:defRPr sz="2400">
                <a:solidFill>
                  <a:schemeClr val="tx1"/>
                </a:solidFill>
                <a:latin typeface="Arial" pitchFamily="34" charset="0"/>
                <a:ea typeface="ＭＳ Ｐゴシック" pitchFamily="34" charset="-128"/>
              </a:defRPr>
            </a:lvl4pPr>
            <a:lvl5pPr marL="2057400" indent="-228600" defTabSz="414338" eaLnBrk="0" hangingPunct="0">
              <a:defRPr sz="2400">
                <a:solidFill>
                  <a:schemeClr val="tx1"/>
                </a:solidFill>
                <a:latin typeface="Arial" pitchFamily="34" charset="0"/>
                <a:ea typeface="ＭＳ Ｐゴシック" pitchFamily="34" charset="-128"/>
              </a:defRPr>
            </a:lvl5pPr>
            <a:lvl6pPr marL="25146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143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Background and Motivation</a:t>
            </a:r>
          </a:p>
          <a:p>
            <a:pPr>
              <a:lnSpc>
                <a:spcPct val="90000"/>
              </a:lnSpc>
              <a:spcAft>
                <a:spcPts val="1275"/>
              </a:spcAft>
              <a:buClr>
                <a:srgbClr val="000000"/>
              </a:buClr>
              <a:buSzPct val="80000"/>
              <a:buFont typeface="Wingdings" pitchFamily="2" charset="2"/>
              <a:buChar char="n"/>
            </a:pPr>
            <a:r>
              <a:rPr lang="en-US" altLang="zh-CN" sz="3200" dirty="0" smtClean="0">
                <a:solidFill>
                  <a:schemeClr val="bg1">
                    <a:lumMod val="65000"/>
                  </a:schemeClr>
                </a:solidFill>
                <a:latin typeface="Times New Roman" pitchFamily="18" charset="0"/>
              </a:rPr>
              <a:t>Contributions</a:t>
            </a:r>
            <a:endParaRPr lang="en-US" altLang="zh-CN" sz="3200" b="1" i="1" u="sng" dirty="0" smtClean="0">
              <a:solidFill>
                <a:schemeClr val="bg1">
                  <a:lumMod val="65000"/>
                </a:schemeClr>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b="1" i="1" u="sng" dirty="0" smtClean="0">
                <a:solidFill>
                  <a:srgbClr val="000000"/>
                </a:solidFill>
                <a:latin typeface="Times New Roman" pitchFamily="18" charset="0"/>
              </a:rPr>
              <a:t>Green Security Game </a:t>
            </a:r>
            <a:r>
              <a:rPr lang="en-US" sz="3200" b="1" i="1" u="sng" dirty="0" smtClean="0">
                <a:solidFill>
                  <a:srgbClr val="000000"/>
                </a:solidFill>
                <a:latin typeface="Times New Roman" pitchFamily="18" charset="0"/>
              </a:rPr>
              <a:t>Model</a:t>
            </a:r>
            <a:endParaRPr lang="en-US" sz="3200" b="1" i="1" u="sng" dirty="0">
              <a:solidFill>
                <a:srgbClr val="000000"/>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smtClean="0">
                <a:solidFill>
                  <a:srgbClr val="000000"/>
                </a:solidFill>
                <a:latin typeface="Times New Roman" pitchFamily="18" charset="0"/>
              </a:rPr>
              <a:t>Planning</a:t>
            </a:r>
          </a:p>
          <a:p>
            <a:pPr>
              <a:lnSpc>
                <a:spcPct val="90000"/>
              </a:lnSpc>
              <a:spcAft>
                <a:spcPts val="1275"/>
              </a:spcAft>
              <a:buClr>
                <a:srgbClr val="000000"/>
              </a:buClr>
              <a:buSzPct val="80000"/>
              <a:buFont typeface="Wingdings" pitchFamily="2" charset="2"/>
              <a:buChar char="n"/>
            </a:pPr>
            <a:r>
              <a:rPr lang="en-US" altLang="zh-CN" sz="3200" dirty="0" smtClean="0">
                <a:solidFill>
                  <a:srgbClr val="000000"/>
                </a:solidFill>
                <a:latin typeface="Times New Roman" pitchFamily="18" charset="0"/>
              </a:rPr>
              <a:t>Planning and Learning</a:t>
            </a:r>
            <a:endParaRPr lang="en-US" sz="3200" dirty="0" smtClean="0">
              <a:solidFill>
                <a:srgbClr val="000000"/>
              </a:solidFill>
              <a:latin typeface="Times New Roman" pitchFamily="18" charset="0"/>
            </a:endParaRPr>
          </a:p>
          <a:p>
            <a:pPr>
              <a:lnSpc>
                <a:spcPct val="90000"/>
              </a:lnSpc>
              <a:spcAft>
                <a:spcPts val="1275"/>
              </a:spcAft>
              <a:buClr>
                <a:srgbClr val="000000"/>
              </a:buClr>
              <a:buSzPct val="80000"/>
              <a:buFont typeface="Wingdings" pitchFamily="2" charset="2"/>
              <a:buChar char="n"/>
            </a:pPr>
            <a:r>
              <a:rPr lang="en-US" altLang="zh-CN" sz="3200" dirty="0" smtClean="0">
                <a:solidFill>
                  <a:srgbClr val="000000"/>
                </a:solidFill>
                <a:latin typeface="Times New Roman" pitchFamily="18" charset="0"/>
              </a:rPr>
              <a:t>E</a:t>
            </a:r>
            <a:r>
              <a:rPr lang="en-US" sz="3200" dirty="0" smtClean="0">
                <a:solidFill>
                  <a:srgbClr val="000000"/>
                </a:solidFill>
                <a:latin typeface="Times New Roman" pitchFamily="18" charset="0"/>
              </a:rPr>
              <a:t>xperimental Results</a:t>
            </a:r>
          </a:p>
          <a:p>
            <a:pPr>
              <a:lnSpc>
                <a:spcPct val="90000"/>
              </a:lnSpc>
              <a:spcAft>
                <a:spcPts val="1275"/>
              </a:spcAft>
              <a:buClr>
                <a:srgbClr val="000000"/>
              </a:buClr>
              <a:buSzPct val="80000"/>
              <a:buFont typeface="Wingdings" pitchFamily="2" charset="2"/>
              <a:buChar char="n"/>
            </a:pPr>
            <a:r>
              <a:rPr lang="en-US" sz="3200" dirty="0" smtClean="0">
                <a:solidFill>
                  <a:srgbClr val="000000"/>
                </a:solidFill>
                <a:latin typeface="Times New Roman" pitchFamily="18" charset="0"/>
              </a:rPr>
              <a:t>Future Work and Conclusion</a:t>
            </a:r>
            <a:endParaRPr lang="en-US" sz="3200" dirty="0">
              <a:solidFill>
                <a:srgbClr val="000000"/>
              </a:solidFill>
              <a:latin typeface="Times New Roman" pitchFamily="18" charset="0"/>
            </a:endParaRPr>
          </a:p>
        </p:txBody>
      </p:sp>
      <p:sp>
        <p:nvSpPr>
          <p:cNvPr id="2" name="Slide Number Placeholder 1"/>
          <p:cNvSpPr>
            <a:spLocks noGrp="1"/>
          </p:cNvSpPr>
          <p:nvPr>
            <p:ph type="sldNum" sz="quarter" idx="13"/>
          </p:nvPr>
        </p:nvSpPr>
        <p:spPr/>
        <p:txBody>
          <a:bodyPr/>
          <a:lstStyle/>
          <a:p>
            <a:fld id="{F6ADBB31-E9AC-40A3-8693-7EF2E67BC7A0}" type="slidenum">
              <a:rPr lang="en-US" smtClean="0"/>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0"/>
              </p:nvPr>
            </p:nvSpPr>
            <p:spPr>
              <a:xfrm>
                <a:off x="563040" y="1268361"/>
                <a:ext cx="8087040" cy="4787475"/>
              </a:xfrm>
            </p:spPr>
            <p:txBody>
              <a:bodyPr/>
              <a:lstStyle/>
              <a:p>
                <a14:m>
                  <m:oMath xmlns:m="http://schemas.openxmlformats.org/officeDocument/2006/math">
                    <m:r>
                      <a:rPr lang="en-US" altLang="zh-CN" sz="2400" i="1" dirty="0">
                        <a:latin typeface="Cambria Math"/>
                      </a:rPr>
                      <m:t>𝑇</m:t>
                    </m:r>
                  </m:oMath>
                </a14:m>
                <a:r>
                  <a:rPr lang="en-US" altLang="zh-CN" sz="2400" dirty="0"/>
                  <a:t> round </a:t>
                </a:r>
                <a:r>
                  <a:rPr lang="en-US" altLang="zh-CN" sz="2400" dirty="0" smtClean="0"/>
                  <a:t>game, mixed defender strategy in each round</a:t>
                </a:r>
                <a:endParaRPr lang="en-US" altLang="zh-CN" sz="2400" dirty="0"/>
              </a:p>
            </p:txBody>
          </p:sp>
        </mc:Choice>
        <mc:Fallback xmlns="">
          <p:sp>
            <p:nvSpPr>
              <p:cNvPr id="2" name="Content Placeholder 1"/>
              <p:cNvSpPr>
                <a:spLocks noGrp="1" noRot="1" noChangeAspect="1" noMove="1" noResize="1" noEditPoints="1" noAdjustHandles="1" noChangeArrowheads="1" noChangeShapeType="1" noTextEdit="1"/>
              </p:cNvSpPr>
              <p:nvPr>
                <p:ph idx="10"/>
              </p:nvPr>
            </p:nvSpPr>
            <p:spPr>
              <a:xfrm>
                <a:off x="563040" y="1268361"/>
                <a:ext cx="8087040" cy="4787475"/>
              </a:xfrm>
              <a:blipFill rotWithShape="0">
                <a:blip r:embed="rId3"/>
                <a:stretch>
                  <a:fillRect l="-452" t="-2675"/>
                </a:stretch>
              </a:blipFill>
            </p:spPr>
            <p:txBody>
              <a:bodyPr/>
              <a:lstStyle/>
              <a:p>
                <a:r>
                  <a:rPr lang="en-US">
                    <a:noFill/>
                  </a:rPr>
                  <a:t> </a:t>
                </a:r>
              </a:p>
            </p:txBody>
          </p:sp>
        </mc:Fallback>
      </mc:AlternateContent>
      <p:sp>
        <p:nvSpPr>
          <p:cNvPr id="3" name="Title 2"/>
          <p:cNvSpPr>
            <a:spLocks noGrp="1"/>
          </p:cNvSpPr>
          <p:nvPr>
            <p:ph type="ctrTitle"/>
          </p:nvPr>
        </p:nvSpPr>
        <p:spPr/>
        <p:txBody>
          <a:bodyPr/>
          <a:lstStyle/>
          <a:p>
            <a:r>
              <a:rPr lang="en-US" dirty="0" smtClean="0"/>
              <a:t>Green Security Game Model</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95763734"/>
              </p:ext>
            </p:extLst>
          </p:nvPr>
        </p:nvGraphicFramePr>
        <p:xfrm>
          <a:off x="1951485" y="1921760"/>
          <a:ext cx="4354285" cy="457200"/>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37084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bl>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62" y="2860952"/>
            <a:ext cx="3381696" cy="3091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Oval 10"/>
          <p:cNvSpPr/>
          <p:nvPr/>
        </p:nvSpPr>
        <p:spPr bwMode="auto">
          <a:xfrm>
            <a:off x="1951485" y="1921760"/>
            <a:ext cx="889540" cy="457200"/>
          </a:xfrm>
          <a:prstGeom prst="ellipse">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625310202"/>
              </p:ext>
            </p:extLst>
          </p:nvPr>
        </p:nvGraphicFramePr>
        <p:xfrm>
          <a:off x="5143822" y="3024003"/>
          <a:ext cx="3210232" cy="2931160"/>
        </p:xfrm>
        <a:graphic>
          <a:graphicData uri="http://schemas.openxmlformats.org/drawingml/2006/table">
            <a:tbl>
              <a:tblPr firstRow="1" bandRow="1">
                <a:tableStyleId>{2D5ABB26-0587-4C30-8999-92F81FD0307C}</a:tableStyleId>
              </a:tblPr>
              <a:tblGrid>
                <a:gridCol w="401279"/>
                <a:gridCol w="401279"/>
                <a:gridCol w="401279"/>
                <a:gridCol w="401279"/>
                <a:gridCol w="401279"/>
                <a:gridCol w="401279"/>
                <a:gridCol w="401279"/>
                <a:gridCol w="401279"/>
              </a:tblGrid>
              <a:tr h="366395">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0.7</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0.6</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0.6</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0.7</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0.9</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0.6</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0.5</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5">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0.1</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0.6</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0.3</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0.2</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accent5">
                              <a:lumMod val="50000"/>
                            </a:schemeClr>
                          </a:solidFill>
                        </a:rPr>
                        <a:t>0.4</a:t>
                      </a:r>
                      <a:endParaRPr lang="en-US" sz="1200" b="1"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ight Arrow 12"/>
          <p:cNvSpPr/>
          <p:nvPr/>
        </p:nvSpPr>
        <p:spPr bwMode="auto">
          <a:xfrm>
            <a:off x="4263893" y="4253976"/>
            <a:ext cx="725715" cy="406400"/>
          </a:xfrm>
          <a:prstGeom prst="rightArrow">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14" name="Slide Number Placeholder 13"/>
          <p:cNvSpPr>
            <a:spLocks noGrp="1"/>
          </p:cNvSpPr>
          <p:nvPr>
            <p:ph type="sldNum" sz="quarter" idx="13"/>
          </p:nvPr>
        </p:nvSpPr>
        <p:spPr/>
        <p:txBody>
          <a:bodyPr/>
          <a:lstStyle/>
          <a:p>
            <a:fld id="{F6ADBB31-E9AC-40A3-8693-7EF2E67BC7A0}" type="slidenum">
              <a:rPr lang="en-US" smtClean="0"/>
              <a:t>8</a:t>
            </a:fld>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159766"/>
              </p:ext>
            </p:extLst>
          </p:nvPr>
        </p:nvGraphicFramePr>
        <p:xfrm>
          <a:off x="781049" y="2914646"/>
          <a:ext cx="3200400" cy="3008904"/>
        </p:xfrm>
        <a:graphic>
          <a:graphicData uri="http://schemas.openxmlformats.org/drawingml/2006/table">
            <a:tbl>
              <a:tblPr firstRow="1" bandRow="1">
                <a:tableStyleId>{F5AB1C69-6EDB-4FF4-983F-18BD219EF322}</a:tableStyleId>
              </a:tblPr>
              <a:tblGrid>
                <a:gridCol w="400050"/>
                <a:gridCol w="400050"/>
                <a:gridCol w="400050"/>
                <a:gridCol w="400050"/>
                <a:gridCol w="400050"/>
                <a:gridCol w="400050"/>
                <a:gridCol w="400050"/>
                <a:gridCol w="400050"/>
              </a:tblGrid>
              <a:tr h="3761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1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402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0"/>
              </p:nvPr>
            </p:nvSpPr>
            <p:spPr>
              <a:xfrm>
                <a:off x="563040" y="1268361"/>
                <a:ext cx="8087040" cy="4787475"/>
              </a:xfrm>
            </p:spPr>
            <p:txBody>
              <a:bodyPr/>
              <a:lstStyle/>
              <a:p>
                <a:pPr marL="388938" lvl="1" indent="-293688">
                  <a:spcAft>
                    <a:spcPts val="1275"/>
                  </a:spcAft>
                  <a:buSzPct val="80000"/>
                </a:pPr>
                <a:r>
                  <a:rPr lang="en-US" altLang="zh-CN" sz="2400" dirty="0" smtClean="0"/>
                  <a:t>Attacker respond </a:t>
                </a:r>
                <a:r>
                  <a:rPr lang="en-US" altLang="zh-CN" sz="2400" dirty="0"/>
                  <a:t>to </a:t>
                </a:r>
                <a:r>
                  <a:rPr lang="en-US" altLang="zh-CN" sz="2400" dirty="0" smtClean="0"/>
                  <a:t>convex </a:t>
                </a:r>
                <a:r>
                  <a:rPr lang="en-US" altLang="zh-CN" sz="2400" dirty="0"/>
                  <a:t>combination of defender strategy in recent </a:t>
                </a:r>
                <a:r>
                  <a:rPr lang="en-US" altLang="zh-CN" sz="2400" dirty="0" smtClean="0"/>
                  <a:t>rounds</a:t>
                </a:r>
              </a:p>
              <a:p>
                <a:pPr marL="781051" lvl="2" indent="-293688">
                  <a:spcAft>
                    <a:spcPts val="1275"/>
                  </a:spcAft>
                  <a:buSzPct val="80000"/>
                </a:pPr>
                <a:r>
                  <a:rPr lang="en-US" altLang="zh-CN" sz="2400" dirty="0" smtClean="0"/>
                  <a:t>Attackers’ observation maybe delayed (infer from signs)</a:t>
                </a:r>
              </a:p>
              <a:p>
                <a:pPr marL="781051" lvl="2" indent="-293688">
                  <a:spcAft>
                    <a:spcPts val="1275"/>
                  </a:spcAft>
                  <a:buSzPct val="80000"/>
                </a:pPr>
                <a:r>
                  <a:rPr lang="en-US" altLang="zh-CN" sz="2400" dirty="0" smtClean="0"/>
                  <a:t>Information sharing among attackers</a:t>
                </a:r>
              </a:p>
              <a:p>
                <a:pPr marL="781051" lvl="2" indent="-293688">
                  <a:spcAft>
                    <a:spcPts val="1275"/>
                  </a:spcAft>
                  <a:buSzPct val="80000"/>
                </a:pPr>
                <a:r>
                  <a:rPr lang="en-US" altLang="zh-CN" sz="2400" dirty="0" smtClean="0"/>
                  <a:t>A </a:t>
                </a:r>
                <a:r>
                  <a:rPr lang="en-US" altLang="zh-CN" sz="2400" dirty="0"/>
                  <a:t>generalization of the </a:t>
                </a:r>
                <a:r>
                  <a:rPr lang="en-US" altLang="zh-CN" sz="2400" dirty="0" err="1"/>
                  <a:t>Stackelberg</a:t>
                </a:r>
                <a:r>
                  <a:rPr lang="en-US" altLang="zh-CN" sz="2400" dirty="0"/>
                  <a:t> </a:t>
                </a:r>
                <a:r>
                  <a:rPr lang="en-US" altLang="zh-CN" sz="2400" dirty="0" smtClean="0"/>
                  <a:t>assumption (</a:t>
                </a:r>
                <a14:m>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𝜂</m:t>
                        </m:r>
                      </m:e>
                      <m:sup>
                        <m:r>
                          <a:rPr lang="en-US" altLang="zh-CN" sz="2400" b="0" i="1" smtClean="0">
                            <a:latin typeface="Cambria Math" panose="02040503050406030204" pitchFamily="18" charset="0"/>
                          </a:rPr>
                          <m:t>𝑡</m:t>
                        </m:r>
                      </m:sup>
                    </m:sSup>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𝑐</m:t>
                        </m:r>
                      </m:e>
                      <m:sup>
                        <m:r>
                          <a:rPr lang="en-US" altLang="zh-CN" sz="2400" b="0" i="1" smtClean="0">
                            <a:latin typeface="Cambria Math" panose="02040503050406030204" pitchFamily="18" charset="0"/>
                          </a:rPr>
                          <m:t>𝑡</m:t>
                        </m:r>
                      </m:sup>
                    </m:sSup>
                  </m:oMath>
                </a14:m>
                <a:r>
                  <a:rPr lang="en-US" altLang="zh-CN" sz="2400" dirty="0" smtClean="0"/>
                  <a:t>)</a:t>
                </a:r>
                <a:endParaRPr lang="en-US" altLang="zh-CN" sz="2400" dirty="0"/>
              </a:p>
            </p:txBody>
          </p:sp>
        </mc:Choice>
        <mc:Fallback xmlns="">
          <p:sp>
            <p:nvSpPr>
              <p:cNvPr id="2" name="Content Placeholder 1"/>
              <p:cNvSpPr>
                <a:spLocks noGrp="1" noRot="1" noChangeAspect="1" noMove="1" noResize="1" noEditPoints="1" noAdjustHandles="1" noChangeArrowheads="1" noChangeShapeType="1" noTextEdit="1"/>
              </p:cNvSpPr>
              <p:nvPr>
                <p:ph idx="10"/>
              </p:nvPr>
            </p:nvSpPr>
            <p:spPr>
              <a:xfrm>
                <a:off x="563040" y="1268361"/>
                <a:ext cx="8087040" cy="4787475"/>
              </a:xfrm>
              <a:blipFill rotWithShape="0">
                <a:blip r:embed="rId3"/>
                <a:stretch>
                  <a:fillRect l="-452" t="-2675" r="-377"/>
                </a:stretch>
              </a:blipFill>
            </p:spPr>
            <p:txBody>
              <a:bodyPr/>
              <a:lstStyle/>
              <a:p>
                <a:r>
                  <a:rPr lang="en-US">
                    <a:noFill/>
                  </a:rPr>
                  <a:t> </a:t>
                </a:r>
              </a:p>
            </p:txBody>
          </p:sp>
        </mc:Fallback>
      </mc:AlternateContent>
      <p:sp>
        <p:nvSpPr>
          <p:cNvPr id="3" name="Title 2"/>
          <p:cNvSpPr>
            <a:spLocks noGrp="1"/>
          </p:cNvSpPr>
          <p:nvPr>
            <p:ph type="ctrTitle"/>
          </p:nvPr>
        </p:nvSpPr>
        <p:spPr/>
        <p:txBody>
          <a:bodyPr/>
          <a:lstStyle/>
          <a:p>
            <a:r>
              <a:rPr lang="en-US" dirty="0" smtClean="0"/>
              <a:t>Green </a:t>
            </a:r>
            <a:r>
              <a:rPr lang="en-US" dirty="0"/>
              <a:t>Security Game Model</a:t>
            </a: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1542432992"/>
                  </p:ext>
                </p:extLst>
              </p:nvPr>
            </p:nvGraphicFramePr>
            <p:xfrm>
              <a:off x="1997399" y="3837010"/>
              <a:ext cx="4354285" cy="914400"/>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37084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r h="370840">
                    <a:tc>
                      <a:txBody>
                        <a:bodyP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1</m:t>
                                    </m:r>
                                  </m:sup>
                                </m:sSup>
                              </m:oMath>
                            </m:oMathPara>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2</m:t>
                                    </m:r>
                                  </m:sup>
                                </m:sSup>
                              </m:oMath>
                            </m:oMathPara>
                          </a14:m>
                          <a:endParaRPr lang="en-US" sz="2400" dirty="0"/>
                        </a:p>
                      </a:txBody>
                      <a:tcPr/>
                    </a:tc>
                    <a:tc>
                      <a:txBody>
                        <a:bodyPr/>
                        <a:lstStyle/>
                        <a:p>
                          <a:pPr algn="ct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3</m:t>
                                  </m:r>
                                </m:sup>
                              </m:sSup>
                            </m:oMath>
                          </a14:m>
                          <a:r>
                            <a:rPr lang="en-US" sz="2400" dirty="0" smtClean="0"/>
                            <a:t>=?</a:t>
                          </a:r>
                          <a:endParaRPr lang="en-US" sz="24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542432992"/>
                  </p:ext>
                </p:extLst>
              </p:nvPr>
            </p:nvGraphicFramePr>
            <p:xfrm>
              <a:off x="1997399" y="3837010"/>
              <a:ext cx="4354285" cy="914400"/>
            </p:xfrm>
            <a:graphic>
              <a:graphicData uri="http://schemas.openxmlformats.org/drawingml/2006/table">
                <a:tbl>
                  <a:tblPr firstRow="1" bandRow="1">
                    <a:tableStyleId>{5C22544A-7EE6-4342-B048-85BDC9FD1C3A}</a:tableStyleId>
                  </a:tblPr>
                  <a:tblGrid>
                    <a:gridCol w="870857"/>
                    <a:gridCol w="870857"/>
                    <a:gridCol w="870857"/>
                    <a:gridCol w="870857"/>
                    <a:gridCol w="870857"/>
                  </a:tblGrid>
                  <a:tr h="457200">
                    <a:tc>
                      <a:txBody>
                        <a:bodyPr/>
                        <a:lstStyle/>
                        <a:p>
                          <a:pPr algn="ctr"/>
                          <a:r>
                            <a:rPr lang="en-US" sz="2400" dirty="0" smtClean="0"/>
                            <a:t>Jan</a:t>
                          </a:r>
                          <a:endParaRPr lang="en-US" sz="2400" dirty="0"/>
                        </a:p>
                      </a:txBody>
                      <a:tcPr/>
                    </a:tc>
                    <a:tc>
                      <a:txBody>
                        <a:bodyPr/>
                        <a:lstStyle/>
                        <a:p>
                          <a:pPr algn="ctr"/>
                          <a:r>
                            <a:rPr lang="en-US" sz="2400" dirty="0" smtClean="0"/>
                            <a:t>Feb</a:t>
                          </a:r>
                          <a:endParaRPr lang="en-US" sz="2400" dirty="0"/>
                        </a:p>
                      </a:txBody>
                      <a:tcPr/>
                    </a:tc>
                    <a:tc>
                      <a:txBody>
                        <a:bodyPr/>
                        <a:lstStyle/>
                        <a:p>
                          <a:pPr algn="ctr"/>
                          <a:r>
                            <a:rPr lang="en-US" sz="2400" dirty="0" smtClean="0"/>
                            <a:t>Mar</a:t>
                          </a:r>
                          <a:endParaRPr lang="en-US" sz="2400" dirty="0"/>
                        </a:p>
                      </a:txBody>
                      <a:tcPr/>
                    </a:tc>
                    <a:tc>
                      <a:txBody>
                        <a:bodyPr/>
                        <a:lstStyle/>
                        <a:p>
                          <a:pPr algn="ctr"/>
                          <a:r>
                            <a:rPr lang="en-US" sz="2400" dirty="0" smtClean="0"/>
                            <a:t>Apr</a:t>
                          </a:r>
                          <a:endParaRPr lang="en-US" sz="2400" dirty="0"/>
                        </a:p>
                      </a:txBody>
                      <a:tcPr/>
                    </a:tc>
                    <a:tc>
                      <a:txBody>
                        <a:bodyPr/>
                        <a:lstStyle/>
                        <a:p>
                          <a:pPr algn="ctr"/>
                          <a:r>
                            <a:rPr lang="en-US" sz="2400" dirty="0" smtClean="0"/>
                            <a:t>May</a:t>
                          </a:r>
                          <a:endParaRPr lang="en-US" sz="2400" dirty="0"/>
                        </a:p>
                      </a:txBody>
                      <a:tcPr/>
                    </a:tc>
                  </a:tr>
                  <a:tr h="457200">
                    <a:tc>
                      <a:txBody>
                        <a:bodyPr/>
                        <a:lstStyle/>
                        <a:p>
                          <a:endParaRPr lang="en-US"/>
                        </a:p>
                      </a:txBody>
                      <a:tcPr>
                        <a:blipFill rotWithShape="0">
                          <a:blip r:embed="rId4"/>
                          <a:stretch>
                            <a:fillRect l="-699" t="-112000" r="-403497" b="-29333"/>
                          </a:stretch>
                        </a:blipFill>
                      </a:tcPr>
                    </a:tc>
                    <a:tc>
                      <a:txBody>
                        <a:bodyPr/>
                        <a:lstStyle/>
                        <a:p>
                          <a:endParaRPr lang="en-US"/>
                        </a:p>
                      </a:txBody>
                      <a:tcPr>
                        <a:blipFill rotWithShape="0">
                          <a:blip r:embed="rId4"/>
                          <a:stretch>
                            <a:fillRect l="-100699" t="-112000" r="-303497" b="-29333"/>
                          </a:stretch>
                        </a:blipFill>
                      </a:tcPr>
                    </a:tc>
                    <a:tc>
                      <a:txBody>
                        <a:bodyPr/>
                        <a:lstStyle/>
                        <a:p>
                          <a:endParaRPr lang="en-US"/>
                        </a:p>
                      </a:txBody>
                      <a:tcPr>
                        <a:blipFill rotWithShape="0">
                          <a:blip r:embed="rId4"/>
                          <a:stretch>
                            <a:fillRect l="-200699" t="-112000" r="-203497" b="-29333"/>
                          </a:stretch>
                        </a:blipFill>
                      </a:tcPr>
                    </a:tc>
                    <a:tc>
                      <a:txBody>
                        <a:bodyPr/>
                        <a:lstStyle/>
                        <a:p>
                          <a:pPr algn="ctr"/>
                          <a:endParaRPr lang="en-US" sz="2400" dirty="0"/>
                        </a:p>
                      </a:txBody>
                      <a:tcPr/>
                    </a:tc>
                    <a:tc>
                      <a:txBody>
                        <a:bodyPr/>
                        <a:lstStyle/>
                        <a:p>
                          <a:pPr algn="ctr"/>
                          <a:endParaRPr lang="en-US" sz="2400" dirty="0"/>
                        </a:p>
                      </a:txBody>
                      <a:tcPr/>
                    </a:tc>
                  </a:tr>
                </a:tbl>
              </a:graphicData>
            </a:graphic>
          </p:graphicFrame>
        </mc:Fallback>
      </mc:AlternateContent>
      <p:sp>
        <p:nvSpPr>
          <p:cNvPr id="4" name="Down Arrow 3"/>
          <p:cNvSpPr/>
          <p:nvPr/>
        </p:nvSpPr>
        <p:spPr bwMode="auto">
          <a:xfrm>
            <a:off x="4107543" y="4823253"/>
            <a:ext cx="188686" cy="257878"/>
          </a:xfrm>
          <a:prstGeom prst="downArrow">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2827449" y="5139189"/>
                <a:ext cx="2560188" cy="369332"/>
              </a:xfrm>
              <a:prstGeom prst="rect">
                <a:avLst/>
              </a:prstGeom>
              <a:noFill/>
              <a:ln>
                <a:solidFill>
                  <a:srgbClr val="FF66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𝜂</m:t>
                          </m:r>
                        </m:e>
                        <m:sup>
                          <m:r>
                            <a:rPr lang="en-US" b="0" i="1" smtClean="0">
                              <a:latin typeface="Cambria Math" panose="02040503050406030204" pitchFamily="18" charset="0"/>
                            </a:rPr>
                            <m:t>3</m:t>
                          </m:r>
                        </m:sup>
                      </m:sSup>
                      <m:r>
                        <a:rPr lang="en-US" b="0" i="1" smtClean="0">
                          <a:latin typeface="Cambria Math" panose="02040503050406030204" pitchFamily="18" charset="0"/>
                        </a:rPr>
                        <m:t>=0.3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1</m:t>
                          </m:r>
                        </m:sup>
                      </m:sSup>
                      <m:r>
                        <a:rPr lang="en-US" b="0" i="1" smtClean="0">
                          <a:latin typeface="Cambria Math" panose="02040503050406030204" pitchFamily="18" charset="0"/>
                        </a:rPr>
                        <m:t>+0.7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827449" y="5139189"/>
                <a:ext cx="2560188" cy="369332"/>
              </a:xfrm>
              <a:prstGeom prst="rect">
                <a:avLst/>
              </a:prstGeom>
              <a:blipFill rotWithShape="0">
                <a:blip r:embed="rId5"/>
                <a:stretch>
                  <a:fillRect l="-1896" r="-237" b="-25397"/>
                </a:stretch>
              </a:blipFill>
              <a:ln>
                <a:solidFill>
                  <a:srgbClr val="FF6600"/>
                </a:solidFill>
              </a:ln>
            </p:spPr>
            <p:txBody>
              <a:bodyPr/>
              <a:lstStyle/>
              <a:p>
                <a:r>
                  <a:rPr lang="en-US">
                    <a:noFill/>
                  </a:rPr>
                  <a:t> </a:t>
                </a:r>
              </a:p>
            </p:txBody>
          </p:sp>
        </mc:Fallback>
      </mc:AlternateContent>
      <p:sp>
        <p:nvSpPr>
          <p:cNvPr id="5" name="Slide Number Placeholder 4"/>
          <p:cNvSpPr>
            <a:spLocks noGrp="1"/>
          </p:cNvSpPr>
          <p:nvPr>
            <p:ph type="sldNum" sz="quarter" idx="13"/>
          </p:nvPr>
        </p:nvSpPr>
        <p:spPr/>
        <p:txBody>
          <a:bodyPr/>
          <a:lstStyle/>
          <a:p>
            <a:fld id="{F6ADBB31-E9AC-40A3-8693-7EF2E67BC7A0}" type="slidenum">
              <a:rPr lang="en-US" smtClean="0"/>
              <a:t>9</a:t>
            </a:fld>
            <a:endParaRPr lang="en-US" dirty="0"/>
          </a:p>
        </p:txBody>
      </p:sp>
    </p:spTree>
    <p:extLst>
      <p:ext uri="{BB962C8B-B14F-4D97-AF65-F5344CB8AC3E}">
        <p14:creationId xmlns:p14="http://schemas.microsoft.com/office/powerpoint/2010/main" val="2430975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3300"/>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2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dirty="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55232</TotalTime>
  <Words>3019</Words>
  <Application>Microsoft Office PowerPoint</Application>
  <PresentationFormat>On-screen Show (4:3)</PresentationFormat>
  <Paragraphs>539</Paragraphs>
  <Slides>31</Slides>
  <Notes>25</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ＭＳ Ｐゴシック</vt:lpstr>
      <vt:lpstr>PMingLiU</vt:lpstr>
      <vt:lpstr>StarBats</vt:lpstr>
      <vt:lpstr>Arial</vt:lpstr>
      <vt:lpstr>Calibri</vt:lpstr>
      <vt:lpstr>Cambria Math</vt:lpstr>
      <vt:lpstr>Times New Roman</vt:lpstr>
      <vt:lpstr>Wingdings</vt:lpstr>
      <vt:lpstr>2_Default Design</vt:lpstr>
      <vt:lpstr>When Security Games Go Green: Designing Defender Strategies to Prevent Poaching and Illegal Fishing</vt:lpstr>
      <vt:lpstr>Green Security Domains: Protecting Fish and Wildlife</vt:lpstr>
      <vt:lpstr>Green Security Domains: Understand the Problem In the Field</vt:lpstr>
      <vt:lpstr>Green Security Domains: Understand the Problem In the Field</vt:lpstr>
      <vt:lpstr>Security Games: Infrastructure Security vs Green Security</vt:lpstr>
      <vt:lpstr>Contributions</vt:lpstr>
      <vt:lpstr>Outline</vt:lpstr>
      <vt:lpstr>Green Security Game Model</vt:lpstr>
      <vt:lpstr>Green Security Game Model</vt:lpstr>
      <vt:lpstr>Green Security Game Model</vt:lpstr>
      <vt:lpstr>Outline</vt:lpstr>
      <vt:lpstr>Planning</vt:lpstr>
      <vt:lpstr>Planning</vt:lpstr>
      <vt:lpstr>Planning</vt:lpstr>
      <vt:lpstr>Planning PlanAhead-M</vt:lpstr>
      <vt:lpstr>Planning FixedSequence-M</vt:lpstr>
      <vt:lpstr>Outline</vt:lpstr>
      <vt:lpstr>Planning and Learning</vt:lpstr>
      <vt:lpstr>Outline</vt:lpstr>
      <vt:lpstr>Experimental Results Planning</vt:lpstr>
      <vt:lpstr>Experimental Results Planning and Learning</vt:lpstr>
      <vt:lpstr>Outline</vt:lpstr>
      <vt:lpstr>Future Work</vt:lpstr>
      <vt:lpstr>Conclusion</vt:lpstr>
      <vt:lpstr>Backup Slides</vt:lpstr>
      <vt:lpstr>When Attackers’ Belief Getting Closer to Stackelberg Assumption</vt:lpstr>
      <vt:lpstr>Attacker Memory = Two Rounds</vt:lpstr>
      <vt:lpstr>Robustness of PA-M</vt:lpstr>
      <vt:lpstr>Green Security Domains: Protecting Fish and Wildlife</vt:lpstr>
      <vt:lpstr>General Framework of  Green Security Game</vt:lpstr>
      <vt:lpstr>Future Work</vt:lpstr>
    </vt:vector>
  </TitlesOfParts>
  <Company>University of Southern California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GSG</dc:title>
  <dc:creator>Fei Fang</dc:creator>
  <cp:lastModifiedBy>FF</cp:lastModifiedBy>
  <cp:revision>1016</cp:revision>
  <dcterms:created xsi:type="dcterms:W3CDTF">2011-03-04T02:09:47Z</dcterms:created>
  <dcterms:modified xsi:type="dcterms:W3CDTF">2015-04-22T23:27:44Z</dcterms:modified>
</cp:coreProperties>
</file>