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hycoWySJYukDokc8uq4x3u4o+S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The agent focuses on optimizing for performance while using the expert’s state-transitions as a template for optimal behavior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729626" y="3172898"/>
            <a:ext cx="7688102" cy="54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_NUMBER">
  <p:cSld name="BIG_NUMBER">
    <p:bg>
      <p:bgPr>
        <a:solidFill>
          <a:srgbClr val="1A9988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29"/>
          <p:cNvGrpSpPr/>
          <p:nvPr/>
        </p:nvGrpSpPr>
        <p:grpSpPr>
          <a:xfrm>
            <a:off x="830390" y="4169128"/>
            <a:ext cx="745768" cy="45830"/>
            <a:chOff x="-1" y="-1"/>
            <a:chExt cx="745766" cy="45829"/>
          </a:xfrm>
        </p:grpSpPr>
        <p:sp>
          <p:nvSpPr>
            <p:cNvPr id="72" name="Google Shape;72;p29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9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9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Source Serif Pro"/>
              <a:buNone/>
              <a:defRPr sz="8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○"/>
              <a:defRPr sz="1300">
                <a:solidFill>
                  <a:srgbClr val="FFFFFF"/>
                </a:solidFill>
              </a:defRPr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■"/>
              <a:defRPr sz="1300">
                <a:solidFill>
                  <a:srgbClr val="FFFFFF"/>
                </a:solidFill>
              </a:defRPr>
            </a:lvl3pPr>
            <a:lvl4pPr marL="1828800" lvl="3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●"/>
              <a:defRPr sz="1300">
                <a:solidFill>
                  <a:srgbClr val="FFFFFF"/>
                </a:solidFill>
              </a:defRPr>
            </a:lvl4pPr>
            <a:lvl5pPr marL="2286000" lvl="4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Helvetica Neue"/>
              <a:buChar char="○"/>
              <a:defRPr sz="1300">
                <a:solidFill>
                  <a:srgbClr val="FFFFFF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 type="tx">
  <p:cSld name="TITLE_AND_BODY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700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  <a:defRPr/>
            </a:lvl1pPr>
            <a:lvl2pPr marL="914400" lvl="1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○"/>
              <a:defRPr/>
            </a:lvl2pPr>
            <a:lvl3pPr marL="1371600" lvl="2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■"/>
              <a:defRPr/>
            </a:lvl3pPr>
            <a:lvl4pPr marL="1828800" lvl="3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  <a:defRPr/>
            </a:lvl4pPr>
            <a:lvl5pPr marL="2286000" lvl="4" indent="-330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/>
          <p:nvPr/>
        </p:nvSpPr>
        <p:spPr>
          <a:xfrm>
            <a:off x="287807" y="4847959"/>
            <a:ext cx="5290942" cy="19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rPr>
              <a:t>Peter Stone                                                                  UT Austin</a:t>
            </a:r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HEADER" type="secHead">
  <p:cSld name="SECTION_HEADER">
    <p:bg>
      <p:bgPr>
        <a:solidFill>
          <a:srgbClr val="1A9988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2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24" name="Google Shape;24;p22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2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400" cy="1518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TWO_COLUMNS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23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31" name="Google Shape;31;p23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3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ONLY" type="titleOnly">
  <p:cSld name="TITLE_ONLY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" name="Google Shape;39;p24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40" name="Google Shape;40;p24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">
  <p:cSld name="ONE_COLUMN_TEXT">
    <p:bg>
      <p:bgPr>
        <a:solidFill>
          <a:srgbClr val="FFFF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oogle Shape;46;p25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47" name="Google Shape;47;p25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5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25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381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1"/>
          </p:nvPr>
        </p:nvSpPr>
        <p:spPr>
          <a:xfrm>
            <a:off x="721225" y="2781724"/>
            <a:ext cx="3300901" cy="1597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○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_POINT">
  <p:cSld name="MAIN_POINT">
    <p:bg>
      <p:bgPr>
        <a:solidFill>
          <a:schemeClr val="accent3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26"/>
          <p:cNvGrpSpPr/>
          <p:nvPr/>
        </p:nvGrpSpPr>
        <p:grpSpPr>
          <a:xfrm>
            <a:off x="830390" y="4169128"/>
            <a:ext cx="745768" cy="45830"/>
            <a:chOff x="-1" y="-1"/>
            <a:chExt cx="745766" cy="45829"/>
          </a:xfrm>
        </p:grpSpPr>
        <p:sp>
          <p:nvSpPr>
            <p:cNvPr id="54" name="Google Shape;54;p26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6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729450" y="864298"/>
            <a:ext cx="7021201" cy="298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Source Serif Pro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ato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_TITLE_AND_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27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61" name="Google Shape;61;p27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7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2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600"/>
              <a:buFont typeface="Source Serif Pro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724949" y="3161525"/>
            <a:ext cx="3300903" cy="7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body" idx="2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">
  <p:cSld name="CAPTION_ONLY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724949" y="4372550"/>
            <a:ext cx="7697401" cy="46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Source Serif Pro"/>
              <a:buNone/>
              <a:defRPr sz="1300"/>
            </a:lvl1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oogle Shape;7;p19"/>
          <p:cNvGrpSpPr/>
          <p:nvPr/>
        </p:nvGrpSpPr>
        <p:grpSpPr>
          <a:xfrm>
            <a:off x="830390" y="1191253"/>
            <a:ext cx="745768" cy="45830"/>
            <a:chOff x="-1" y="-1"/>
            <a:chExt cx="745766" cy="45829"/>
          </a:xfrm>
        </p:grpSpPr>
        <p:sp>
          <p:nvSpPr>
            <p:cNvPr id="8" name="Google Shape;8;p19"/>
            <p:cNvSpPr/>
            <p:nvPr/>
          </p:nvSpPr>
          <p:spPr>
            <a:xfrm rot="-54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9"/>
            <p:cNvSpPr/>
            <p:nvPr/>
          </p:nvSpPr>
          <p:spPr>
            <a:xfrm rot="-54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4200"/>
              <a:buFont typeface="Source Serif Pro"/>
              <a:buNone/>
              <a:defRPr sz="42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729626" y="3172898"/>
            <a:ext cx="7688102" cy="54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Char char="■"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Char char="●"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Char char="○"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Char char="■"/>
              <a:defRPr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ldNum" idx="1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 txBox="1">
            <a:spLocks noGrp="1"/>
          </p:cNvSpPr>
          <p:nvPr>
            <p:ph type="ctrTitle" idx="4294967295"/>
          </p:nvPr>
        </p:nvSpPr>
        <p:spPr>
          <a:xfrm>
            <a:off x="513725" y="1322449"/>
            <a:ext cx="8375833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3000"/>
              <a:buFont typeface="Source Serif Pro"/>
              <a:buNone/>
            </a:pPr>
            <a:r>
              <a:rPr lang="en-US" sz="30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Imitation Learning from Video by Leveraging Proprioception</a:t>
            </a:r>
            <a:endParaRPr/>
          </a:p>
        </p:txBody>
      </p:sp>
      <p:sp>
        <p:nvSpPr>
          <p:cNvPr id="84" name="Google Shape;84;p1"/>
          <p:cNvSpPr txBox="1">
            <a:spLocks noGrp="1"/>
          </p:cNvSpPr>
          <p:nvPr>
            <p:ph type="subTitle" idx="4294967295"/>
          </p:nvPr>
        </p:nvSpPr>
        <p:spPr>
          <a:xfrm>
            <a:off x="615325" y="3287200"/>
            <a:ext cx="7688099" cy="1175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Source Serif Pro"/>
              <a:buNone/>
            </a:pPr>
            <a:r>
              <a:rPr lang="en-US" sz="19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Torabi</a:t>
            </a:r>
            <a:r>
              <a:rPr lang="en-US"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*, </a:t>
            </a:r>
            <a:r>
              <a:rPr lang="en-US" sz="19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Warnell^</a:t>
            </a:r>
            <a:r>
              <a:rPr lang="en-US" sz="19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, Peter Stone*</a:t>
            </a:r>
            <a:endParaRPr sz="1600" b="1" i="0" u="none" strike="noStrike" cap="none">
              <a:solidFill>
                <a:schemeClr val="accen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*University of Texas at Austin,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Source Serif Pro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^Army Research Laboratory</a:t>
            </a: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Imitation from Observation</a:t>
            </a:r>
            <a:endParaRPr/>
          </a:p>
        </p:txBody>
      </p:sp>
      <p:sp>
        <p:nvSpPr>
          <p:cNvPr id="165" name="Google Shape;165;p10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b="1"/>
              <a:t>Goal:</a:t>
            </a:r>
            <a:endParaRPr/>
          </a:p>
          <a:p>
            <a:pPr marL="951034" marR="0" lvl="1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/>
              <a:t>Learn how to perform a task given state-only demonstrations.</a:t>
            </a:r>
            <a:endParaRPr/>
          </a:p>
        </p:txBody>
      </p:sp>
      <p:grpSp>
        <p:nvGrpSpPr>
          <p:cNvPr id="166" name="Google Shape;166;p10"/>
          <p:cNvGrpSpPr/>
          <p:nvPr/>
        </p:nvGrpSpPr>
        <p:grpSpPr>
          <a:xfrm>
            <a:off x="727648" y="2002295"/>
            <a:ext cx="7688704" cy="2261103"/>
            <a:chOff x="-1" y="0"/>
            <a:chExt cx="7688702" cy="2261102"/>
          </a:xfrm>
        </p:grpSpPr>
        <p:sp>
          <p:nvSpPr>
            <p:cNvPr id="167" name="Google Shape;167;p10"/>
            <p:cNvSpPr txBox="1"/>
            <p:nvPr/>
          </p:nvSpPr>
          <p:spPr>
            <a:xfrm>
              <a:off x="-1" y="0"/>
              <a:ext cx="7688702" cy="2261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rmAutofit/>
            </a:bodyPr>
            <a:lstStyle/>
            <a:p>
              <a:pPr marL="505068" marR="0" lvl="0" indent="-359019" algn="l" rtl="0">
                <a:lnSpc>
                  <a:spcPct val="1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Helvetica Neue"/>
                <a:buChar char="●"/>
              </a:pPr>
              <a:r>
                <a:rPr lang="en-US" sz="1500" b="1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Formulation</a:t>
              </a:r>
              <a:r>
                <a:rPr lang="en-US" sz="1400" b="1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:</a:t>
              </a:r>
              <a:endParaRPr/>
            </a:p>
            <a:p>
              <a:pPr marL="974968" marR="0" lvl="1" indent="-359018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Helvetica Neue"/>
                <a:buChar char="●"/>
              </a:pPr>
              <a:r>
                <a:rPr lang="en-US" sz="150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Given</a:t>
              </a:r>
              <a:r>
                <a:rPr lang="en-US" sz="140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: </a:t>
              </a:r>
              <a:endParaRPr/>
            </a:p>
            <a:p>
              <a:pPr marL="974968" marR="0" lvl="1" indent="-359018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Helvetica Neue"/>
                <a:buChar char="●"/>
              </a:pPr>
              <a:r>
                <a:rPr lang="en-US" sz="150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Learn</a:t>
              </a:r>
              <a:r>
                <a:rPr lang="en-US" sz="1400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:</a:t>
              </a:r>
              <a:endParaRPr/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1879076" y="526401"/>
              <a:ext cx="830533" cy="226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1A998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0"/>
            <p:cNvSpPr txBox="1"/>
            <p:nvPr/>
          </p:nvSpPr>
          <p:spPr>
            <a:xfrm>
              <a:off x="1856454" y="1048537"/>
              <a:ext cx="848994" cy="1640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1A998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0" name="Google Shape;170;p10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10</a:t>
            </a:fld>
            <a:endParaRPr/>
          </a:p>
        </p:txBody>
      </p:sp>
      <p:pic>
        <p:nvPicPr>
          <p:cNvPr id="171" name="Google Shape;17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000" y="2589050"/>
            <a:ext cx="961750" cy="2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0625" y="3032834"/>
            <a:ext cx="1000125" cy="20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Generative Adversarial Imitation from Observation</a:t>
            </a: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sldNum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11</a:t>
            </a:fld>
            <a:endParaRPr/>
          </a:p>
        </p:txBody>
      </p:sp>
      <p:pic>
        <p:nvPicPr>
          <p:cNvPr id="179" name="Google Shape;179;p11" descr="Screen Shot 2019-07-23 at 7.41.39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9745" y="1024782"/>
            <a:ext cx="4904510" cy="3598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Proposed method</a:t>
            </a:r>
            <a:endParaRPr/>
          </a:p>
        </p:txBody>
      </p:sp>
      <p:sp>
        <p:nvSpPr>
          <p:cNvPr id="185" name="Google Shape;185;p12"/>
          <p:cNvSpPr txBox="1">
            <a:spLocks noGrp="1"/>
          </p:cNvSpPr>
          <p:nvPr>
            <p:ph type="sldNum" idx="4294967295"/>
          </p:nvPr>
        </p:nvSpPr>
        <p:spPr>
          <a:xfrm>
            <a:off x="8757555" y="4779027"/>
            <a:ext cx="327448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12</a:t>
            </a:fld>
            <a:endParaRPr/>
          </a:p>
        </p:txBody>
      </p:sp>
      <p:pic>
        <p:nvPicPr>
          <p:cNvPr id="186" name="Google Shape;186;p12" descr="Screen Shot 2019-07-22 at 8.13.4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362" y="865633"/>
            <a:ext cx="4553276" cy="384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2" descr="Screen Shot 2019-07-22 at 8.13.19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7262" y="945220"/>
            <a:ext cx="4749902" cy="384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2" descr="Screen Shot 2019-07-22 at 8.12.31 P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0981" y="865633"/>
            <a:ext cx="4622038" cy="3845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 descr="Screen Shot 2019-07-22 at 8.11.54 PM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8590" y="851944"/>
            <a:ext cx="4906731" cy="393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2" descr="Screen Shot 2019-07-22 at 8.07.42 PM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7999" y="940844"/>
            <a:ext cx="4961457" cy="3930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 descr="Screen Shot 2019-07-22 at 8.06.20 PM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3164" y="926862"/>
            <a:ext cx="4906733" cy="3881872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2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-US" sz="1500" dirty="0"/>
              <a:t>Propose an algorithm that uses both proprioceptive and visual information in order to:</a:t>
            </a:r>
            <a:endParaRPr dirty="0"/>
          </a:p>
          <a:p>
            <a:pPr marL="531394" lvl="1" indent="-1503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Source Serif Pro"/>
              <a:buChar char="•"/>
            </a:pPr>
            <a:r>
              <a:rPr lang="en-US" sz="1500" dirty="0"/>
              <a:t>Improver performance</a:t>
            </a:r>
            <a:endParaRPr dirty="0"/>
          </a:p>
          <a:p>
            <a:pPr marL="531394" lvl="1" indent="-1503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Source Serif Pro"/>
              <a:buChar char="•"/>
            </a:pPr>
            <a:r>
              <a:rPr lang="en-US" sz="1500" dirty="0"/>
              <a:t>Improve sample complexity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Experiments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ldNum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13</a:t>
            </a:fld>
            <a:endParaRPr/>
          </a:p>
        </p:txBody>
      </p:sp>
      <p:sp>
        <p:nvSpPr>
          <p:cNvPr id="199" name="Google Shape;199;p13"/>
          <p:cNvSpPr txBox="1"/>
          <p:nvPr/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Tasks: </a:t>
            </a:r>
            <a:endParaRPr/>
          </a:p>
          <a:p>
            <a:pPr marL="927100" marR="0" lvl="1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OpenAI Gym Environments</a:t>
            </a:r>
            <a:endParaRPr/>
          </a:p>
        </p:txBody>
      </p:sp>
      <p:grpSp>
        <p:nvGrpSpPr>
          <p:cNvPr id="200" name="Google Shape;200;p13"/>
          <p:cNvGrpSpPr/>
          <p:nvPr/>
        </p:nvGrpSpPr>
        <p:grpSpPr>
          <a:xfrm>
            <a:off x="4497134" y="1347291"/>
            <a:ext cx="4118032" cy="3197441"/>
            <a:chOff x="-1" y="0"/>
            <a:chExt cx="4118031" cy="3197440"/>
          </a:xfrm>
        </p:grpSpPr>
        <p:pic>
          <p:nvPicPr>
            <p:cNvPr id="201" name="Google Shape;201;p13" descr="Screen Shot 2019-07-22 at 8.26.55 P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0"/>
              <a:ext cx="4118031" cy="1573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202;p13" descr="Screen Shot 2019-07-22 at 8.26.43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1740408"/>
              <a:ext cx="4118031" cy="14570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" name="Google Shape;203;p13"/>
          <p:cNvSpPr txBox="1"/>
          <p:nvPr/>
        </p:nvSpPr>
        <p:spPr>
          <a:xfrm>
            <a:off x="727650" y="20026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Expert policies: </a:t>
            </a:r>
            <a:endParaRPr/>
          </a:p>
          <a:p>
            <a:pPr marL="927100" marR="0" lvl="1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Learned by PPO</a:t>
            </a:r>
            <a:endParaRPr/>
          </a:p>
        </p:txBody>
      </p:sp>
      <p:sp>
        <p:nvSpPr>
          <p:cNvPr id="204" name="Google Shape;204;p13"/>
          <p:cNvSpPr txBox="1"/>
          <p:nvPr/>
        </p:nvSpPr>
        <p:spPr>
          <a:xfrm>
            <a:off x="727650" y="28154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Visual demonstrations: </a:t>
            </a:r>
            <a:endParaRPr/>
          </a:p>
          <a:p>
            <a:pPr marL="927100" marR="0" lvl="1" indent="-31115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Helvetica Neue"/>
              <a:buChar char="●"/>
            </a:pPr>
            <a:r>
              <a:rPr lang="en-US" sz="15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64*64 grayscale frames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Experiments</a:t>
            </a:r>
            <a:endParaRPr/>
          </a:p>
        </p:txBody>
      </p:sp>
      <p:sp>
        <p:nvSpPr>
          <p:cNvPr id="210" name="Google Shape;210;p14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Baselines:</a:t>
            </a:r>
            <a:endParaRPr/>
          </a:p>
          <a:p>
            <a:pPr marL="968662" lvl="1" indent="-3527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Generative Adversarial Imitation from Observation (GAIfO)</a:t>
            </a:r>
            <a:r>
              <a:rPr lang="en-US" baseline="30000"/>
              <a:t>1</a:t>
            </a:r>
            <a:endParaRPr/>
          </a:p>
          <a:p>
            <a:pPr marL="968662" lvl="1" indent="-3527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Behavioral Cloning from Observation (BCO)</a:t>
            </a:r>
            <a:r>
              <a:rPr lang="en-US" baseline="30000"/>
              <a:t>2</a:t>
            </a:r>
            <a:endParaRPr/>
          </a:p>
          <a:p>
            <a:pPr marL="968662" lvl="1" indent="-3527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Time Contrastive Networks (TCN)</a:t>
            </a:r>
            <a:r>
              <a:rPr lang="en-US" baseline="30000"/>
              <a:t>3</a:t>
            </a:r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ldNum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14</a:t>
            </a:fld>
            <a:endParaRPr/>
          </a:p>
        </p:txBody>
      </p:sp>
      <p:sp>
        <p:nvSpPr>
          <p:cNvPr id="212" name="Google Shape;212;p14"/>
          <p:cNvSpPr txBox="1"/>
          <p:nvPr/>
        </p:nvSpPr>
        <p:spPr>
          <a:xfrm>
            <a:off x="106640" y="3816101"/>
            <a:ext cx="8930720" cy="226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erif Pro"/>
              <a:buNone/>
            </a:pPr>
            <a:r>
              <a:rPr lang="en-US" sz="1100" b="0" i="0" u="none" strike="noStrike" cap="none" baseline="300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1</a:t>
            </a:r>
            <a:r>
              <a:rPr lang="en-US" sz="11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Torabi, Faraz, Garrett Warnell, and Peter Stone. "Generative adversarial imitation from observation." arXiv preprint arXiv:1807.06158 (2018).64*64 grayscale frames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erif Pro"/>
              <a:buNone/>
            </a:pPr>
            <a:r>
              <a:rPr lang="en-US" sz="1100" b="0" i="0" u="none" strike="noStrike" cap="none" baseline="300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2</a:t>
            </a:r>
            <a:r>
              <a:rPr lang="en-US" sz="11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Torabi, Faraz, Garrett Warnell, and Peter Stone. "Behavioral cloning from observation." Proceedings of the 27th International Joint Conference on Artificial Intelligence. AAAI Press, 2018.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Source Serif Pro"/>
              <a:buNone/>
            </a:pPr>
            <a:r>
              <a:rPr lang="en-US" sz="1100" b="0" i="0" u="none" strike="noStrike" cap="none" baseline="300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3</a:t>
            </a:r>
            <a:r>
              <a:rPr lang="en-US" sz="11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Sermanet, Pierre, et al. "Time-contrastive networks: Self-supervised learning from video." 2018 IEEE International Conference on Robotics and Automation (ICRA). IEEE, 2018.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Experiments</a:t>
            </a:r>
            <a:endParaRPr/>
          </a:p>
        </p:txBody>
      </p:sp>
      <p:sp>
        <p:nvSpPr>
          <p:cNvPr id="218" name="Google Shape;218;p15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b="1"/>
              <a:t>Demonstration:</a:t>
            </a:r>
            <a:endParaRPr/>
          </a:p>
        </p:txBody>
      </p:sp>
      <p:sp>
        <p:nvSpPr>
          <p:cNvPr id="219" name="Google Shape;219;p15"/>
          <p:cNvSpPr txBox="1">
            <a:spLocks noGrp="1"/>
          </p:cNvSpPr>
          <p:nvPr>
            <p:ph type="sldNum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15</a:t>
            </a:fld>
            <a:endParaRPr/>
          </a:p>
        </p:txBody>
      </p:sp>
      <p:pic>
        <p:nvPicPr>
          <p:cNvPr id="220" name="Google Shape;220;p15" descr="demonstration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3478" y="1734234"/>
            <a:ext cx="2357043" cy="2357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Experiments</a:t>
            </a:r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sldNum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16</a:t>
            </a:fld>
            <a:endParaRPr/>
          </a:p>
        </p:txBody>
      </p:sp>
      <p:pic>
        <p:nvPicPr>
          <p:cNvPr id="227" name="Google Shape;227;p16" descr="hybrid_itr_10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3600" y="1856782"/>
            <a:ext cx="2555455" cy="255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 descr="hybrid_itr_1941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3300" y="1856782"/>
            <a:ext cx="2555455" cy="255545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6"/>
          <p:cNvSpPr txBox="1">
            <a:spLocks noGrp="1"/>
          </p:cNvSpPr>
          <p:nvPr>
            <p:ph type="body" idx="1"/>
          </p:nvPr>
        </p:nvSpPr>
        <p:spPr>
          <a:xfrm>
            <a:off x="6278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b="1"/>
              <a:t>Iteration 0:</a:t>
            </a:r>
            <a:endParaRPr/>
          </a:p>
        </p:txBody>
      </p:sp>
      <p:sp>
        <p:nvSpPr>
          <p:cNvPr id="230" name="Google Shape;230;p16"/>
          <p:cNvSpPr txBox="1"/>
          <p:nvPr/>
        </p:nvSpPr>
        <p:spPr>
          <a:xfrm>
            <a:off x="32803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Iteration 100:</a:t>
            </a:r>
            <a:endParaRPr/>
          </a:p>
        </p:txBody>
      </p:sp>
      <p:pic>
        <p:nvPicPr>
          <p:cNvPr id="231" name="Google Shape;231;p16" descr="hybrid_itr_0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900" y="1856782"/>
            <a:ext cx="2555455" cy="255545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6"/>
          <p:cNvSpPr txBox="1"/>
          <p:nvPr/>
        </p:nvSpPr>
        <p:spPr>
          <a:xfrm>
            <a:off x="5960050" y="120257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marR="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Helvetica Neue"/>
              <a:buChar char="●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Iteration 1942: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Experiments</a:t>
            </a: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Final Performance</a:t>
            </a:r>
            <a:endParaRPr/>
          </a:p>
        </p:txBody>
      </p:sp>
      <p:sp>
        <p:nvSpPr>
          <p:cNvPr id="239" name="Google Shape;239;p17"/>
          <p:cNvSpPr txBox="1">
            <a:spLocks noGrp="1"/>
          </p:cNvSpPr>
          <p:nvPr>
            <p:ph type="sldNum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</a:t>
            </a:fld>
            <a:endParaRPr/>
          </a:p>
        </p:txBody>
      </p:sp>
      <p:pic>
        <p:nvPicPr>
          <p:cNvPr id="240" name="Google Shape;240;p17" descr="performance-bar.pd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162" y="1618227"/>
            <a:ext cx="6829677" cy="317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7" descr="performance-bar 2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162" y="1618227"/>
            <a:ext cx="6829677" cy="317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7" descr="performance-bar 3.pd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7162" y="1618227"/>
            <a:ext cx="6829677" cy="3172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Summary</a:t>
            </a: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body" idx="1"/>
          </p:nvPr>
        </p:nvSpPr>
        <p:spPr>
          <a:xfrm>
            <a:off x="691349" y="961275"/>
            <a:ext cx="8042318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Hypothesis:</a:t>
            </a:r>
            <a:endParaRPr/>
          </a:p>
          <a:p>
            <a:pPr marL="641350" lvl="1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Leveraging proprioceptive information helps with learning speed and performance in IfO problems</a:t>
            </a:r>
            <a:endParaRPr/>
          </a:p>
          <a:p>
            <a:pPr marL="457200" lvl="0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Proposed an adversarial imitation learning from observation algorithm that:</a:t>
            </a:r>
            <a:endParaRPr/>
          </a:p>
          <a:p>
            <a:pPr marL="641350" lvl="1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Results in better final performance</a:t>
            </a:r>
            <a:endParaRPr/>
          </a:p>
          <a:p>
            <a:pPr marL="641350" lvl="1" indent="-31115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Improves sample efficiency</a:t>
            </a:r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ldNum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</a:t>
            </a:fld>
            <a:endParaRPr/>
          </a:p>
        </p:txBody>
      </p:sp>
      <p:pic>
        <p:nvPicPr>
          <p:cNvPr id="250" name="Google Shape;250;p18" descr="Screen Shot 2019-07-22 at 8.06.20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2539" y="1974249"/>
            <a:ext cx="3413330" cy="270039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8"/>
          <p:cNvSpPr txBox="1"/>
          <p:nvPr/>
        </p:nvSpPr>
        <p:spPr>
          <a:xfrm>
            <a:off x="727650" y="26140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100"/>
              <a:buFont typeface="Source Serif Pro"/>
              <a:buNone/>
            </a:pPr>
            <a:r>
              <a:rPr lang="en-US" sz="2100" b="0" i="0" u="none" strike="noStrike" cap="none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Collaborators</a:t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1024598" y="2731625"/>
            <a:ext cx="768870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lang="en-US" sz="1700" b="0" i="0" u="none" strike="noStrike" cap="none" dirty="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Faraz </a:t>
            </a:r>
            <a:r>
              <a:rPr lang="en-US" sz="1700" b="0" i="0" u="none" strike="noStrike" cap="none" dirty="0" err="1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Torabi</a:t>
            </a:r>
            <a:endParaRPr dirty="0"/>
          </a:p>
        </p:txBody>
      </p:sp>
      <p:sp>
        <p:nvSpPr>
          <p:cNvPr id="253" name="Google Shape;253;p18"/>
          <p:cNvSpPr txBox="1"/>
          <p:nvPr/>
        </p:nvSpPr>
        <p:spPr>
          <a:xfrm>
            <a:off x="3427886" y="273162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Source Serif Pro"/>
              <a:buNone/>
            </a:pPr>
            <a:r>
              <a:rPr lang="en-US" sz="1700" b="0" i="0" u="none" strike="noStrike" cap="none" dirty="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Garrett Warnell</a:t>
            </a:r>
            <a:endParaRPr dirty="0"/>
          </a:p>
        </p:txBody>
      </p:sp>
      <p:pic>
        <p:nvPicPr>
          <p:cNvPr id="254" name="Google Shape;254;p18" descr="faraz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98" y="3308182"/>
            <a:ext cx="1496995" cy="15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8" descr="garret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7886" y="3313188"/>
            <a:ext cx="1496994" cy="149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What is Imitation from Observation?</a:t>
            </a:r>
            <a:endParaRPr/>
          </a:p>
        </p:txBody>
      </p:sp>
      <p:sp>
        <p:nvSpPr>
          <p:cNvPr id="91" name="Google Shape;91;p2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fld>
            <a:endParaRPr/>
          </a:p>
        </p:txBody>
      </p:sp>
      <p:pic>
        <p:nvPicPr>
          <p:cNvPr id="92" name="Google Shape;92;p2" descr="bir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1524" y="1252279"/>
            <a:ext cx="3320952" cy="332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Related Work</a:t>
            </a:r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3</a:t>
            </a:fld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9271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Time Contrastive Networks [Sermanet et al. 2017]</a:t>
            </a:r>
            <a:endParaRPr/>
          </a:p>
          <a:p>
            <a:pPr marL="9271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Behavioral Cloning from Observation [Torabi et al. 2018]</a:t>
            </a:r>
            <a:endParaRPr/>
          </a:p>
          <a:p>
            <a:pPr marL="9271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US" sz="1500"/>
              <a:t>Generative Adversarial Imitation from Observation [Torabi et al. 2018)]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Problem</a:t>
            </a:r>
            <a:endParaRPr/>
          </a:p>
        </p:txBody>
      </p:sp>
      <p:sp>
        <p:nvSpPr>
          <p:cNvPr id="105" name="Google Shape;105;p4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4</a:t>
            </a:fld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In IfO problems, how to improve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performance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and, sample efficiency?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3743561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Visual Information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5</a:t>
            </a:fld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342446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None/>
            </a:pPr>
            <a:r>
              <a:rPr lang="en-US" sz="1400"/>
              <a:t>RGB, Grayscale, etc.</a:t>
            </a:r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4533899" y="442350"/>
            <a:ext cx="4035665" cy="3543633"/>
            <a:chOff x="-1" y="0"/>
            <a:chExt cx="4035664" cy="3543632"/>
          </a:xfrm>
        </p:grpSpPr>
        <p:cxnSp>
          <p:nvCxnSpPr>
            <p:cNvPr id="115" name="Google Shape;115;p5"/>
            <p:cNvCxnSpPr/>
            <p:nvPr/>
          </p:nvCxnSpPr>
          <p:spPr>
            <a:xfrm flipH="1">
              <a:off x="-1" y="350399"/>
              <a:ext cx="2" cy="3193233"/>
            </a:xfrm>
            <a:prstGeom prst="straightConnector1">
              <a:avLst/>
            </a:prstGeom>
            <a:noFill/>
            <a:ln w="76200" cap="flat" cmpd="sng">
              <a:solidFill>
                <a:srgbClr val="B7541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6" name="Google Shape;116;p5"/>
            <p:cNvSpPr txBox="1"/>
            <p:nvPr/>
          </p:nvSpPr>
          <p:spPr>
            <a:xfrm>
              <a:off x="292102" y="0"/>
              <a:ext cx="3743561" cy="5352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rm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A1A1A"/>
                </a:buClr>
                <a:buSzPts val="2200"/>
                <a:buFont typeface="Source Serif Pro"/>
                <a:buNone/>
              </a:pPr>
              <a:r>
                <a:rPr lang="en-US" sz="2200" b="0" i="0" u="none" strike="noStrike" cap="none">
                  <a:solidFill>
                    <a:srgbClr val="1A1A1A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Proprioceptive Information</a:t>
              </a:r>
              <a:endParaRPr/>
            </a:p>
          </p:txBody>
        </p:sp>
      </p:grpSp>
      <p:pic>
        <p:nvPicPr>
          <p:cNvPr id="117" name="Google Shape;117;p5" descr="humanoi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4065" y="1836190"/>
            <a:ext cx="2014330" cy="184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4913890" y="1202575"/>
            <a:ext cx="3424460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Low-level features such as Joint angles</a:t>
            </a:r>
            <a:endParaRPr/>
          </a:p>
        </p:txBody>
      </p:sp>
      <p:grpSp>
        <p:nvGrpSpPr>
          <p:cNvPr id="119" name="Google Shape;119;p5"/>
          <p:cNvGrpSpPr/>
          <p:nvPr/>
        </p:nvGrpSpPr>
        <p:grpSpPr>
          <a:xfrm>
            <a:off x="4859228" y="1866827"/>
            <a:ext cx="6028336" cy="2943452"/>
            <a:chOff x="0" y="0"/>
            <a:chExt cx="6028334" cy="2943451"/>
          </a:xfrm>
        </p:grpSpPr>
        <p:pic>
          <p:nvPicPr>
            <p:cNvPr id="120" name="Google Shape;120;p5" descr="Screen Shot 2019-07-25 at 10.00.50 PM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0176" y="0"/>
              <a:ext cx="2816019" cy="1783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p5"/>
            <p:cNvSpPr txBox="1"/>
            <p:nvPr/>
          </p:nvSpPr>
          <p:spPr>
            <a:xfrm>
              <a:off x="0" y="2636757"/>
              <a:ext cx="6028334" cy="3066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rm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714"/>
                <a:buFont typeface="Helvetica Neue"/>
                <a:buNone/>
              </a:pPr>
              <a:r>
                <a:rPr lang="en-US" sz="714" b="0" i="0" u="none" strike="noStrike" cap="none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rPr>
                <a:t>http://doc.aldebaran.com/2-1/family/robots/joints_robot.html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Problem</a:t>
            </a:r>
            <a:endParaRPr/>
          </a:p>
        </p:txBody>
      </p:sp>
      <p:sp>
        <p:nvSpPr>
          <p:cNvPr id="127" name="Google Shape;127;p6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fld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/>
              <a:t>In IfO problems, how to improve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performance</a:t>
            </a:r>
            <a:endParaRPr/>
          </a:p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and, sample efficiency?</a:t>
            </a:r>
            <a:endParaRPr/>
          </a:p>
        </p:txBody>
      </p:sp>
      <p:sp>
        <p:nvSpPr>
          <p:cNvPr id="129" name="Google Shape;129;p6"/>
          <p:cNvSpPr txBox="1"/>
          <p:nvPr/>
        </p:nvSpPr>
        <p:spPr>
          <a:xfrm>
            <a:off x="727650" y="2545644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erif Pro"/>
              <a:buNone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Hypothesis:</a:t>
            </a:r>
            <a:endParaRPr/>
          </a:p>
        </p:txBody>
      </p:sp>
      <p:sp>
        <p:nvSpPr>
          <p:cNvPr id="130" name="Google Shape;130;p6"/>
          <p:cNvSpPr txBox="1"/>
          <p:nvPr/>
        </p:nvSpPr>
        <p:spPr>
          <a:xfrm>
            <a:off x="1534422" y="3234376"/>
            <a:ext cx="7688703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ource Serif Pro"/>
              <a:buNone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Leveraging proprioceptive information will help with both issues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Reinforcement Learning (RL)</a:t>
            </a:r>
            <a:endParaRPr/>
          </a:p>
        </p:txBody>
      </p:sp>
      <p:pic>
        <p:nvPicPr>
          <p:cNvPr id="136" name="Google Shape;136;p7" descr="Google Shape;18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1150" y="1548708"/>
            <a:ext cx="5821700" cy="22454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7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Markov Decision Process (MDP)</a:t>
            </a:r>
            <a:endParaRPr/>
          </a:p>
        </p:txBody>
      </p:sp>
      <p:pic>
        <p:nvPicPr>
          <p:cNvPr id="143" name="Google Shape;143;p8" descr="Google Shape;18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308" y="2915025"/>
            <a:ext cx="119598" cy="149837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>
            <a:spLocks noGrp="1"/>
          </p:cNvSpPr>
          <p:nvPr>
            <p:ph type="sldNum" idx="4294967295"/>
          </p:nvPr>
        </p:nvSpPr>
        <p:spPr>
          <a:xfrm>
            <a:off x="8804743" y="4779026"/>
            <a:ext cx="280257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8</a:t>
            </a:fld>
            <a:endParaRPr/>
          </a:p>
        </p:txBody>
      </p:sp>
      <p:sp>
        <p:nvSpPr>
          <p:cNvPr id="145" name="Google Shape;145;p8"/>
          <p:cNvSpPr txBox="1"/>
          <p:nvPr/>
        </p:nvSpPr>
        <p:spPr>
          <a:xfrm>
            <a:off x="3399502" y="3284544"/>
            <a:ext cx="949472" cy="476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729450" y="1202575"/>
            <a:ext cx="7688699" cy="330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None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Formally, we model agent interaction as an MDP i.e.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None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Where,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 is the state space of the agent 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 is the action space of the agent 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 is transition probabilities i.e. 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 is the scalar reward i.e. 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   is  the discount factor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Source Serif Pro"/>
              <a:buNone/>
            </a:pPr>
            <a:r>
              <a:rPr lang="en-US" sz="1200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Goal: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where we want to find policy,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Source Serif Pro"/>
              <a:buNone/>
            </a:pPr>
            <a:r>
              <a:rPr lang="en-US" sz="1200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Drawback: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Requires extensive explorations</a:t>
            </a:r>
            <a:endParaRPr/>
          </a:p>
          <a:p>
            <a:pPr marL="458804" marR="0" lvl="1" indent="-1235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74747"/>
              </a:buClr>
              <a:buSzPts val="1200"/>
              <a:buFont typeface="Source Serif Pro"/>
              <a:buChar char="•"/>
            </a:pPr>
            <a:r>
              <a:rPr lang="en-US" sz="1200" b="0" i="0" u="none" strike="noStrike" cap="none">
                <a:solidFill>
                  <a:srgbClr val="474747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Designing reward functions are requires domain knowledge</a:t>
            </a:r>
            <a:endParaRPr/>
          </a:p>
        </p:txBody>
      </p:sp>
      <p:sp>
        <p:nvSpPr>
          <p:cNvPr id="147" name="Google Shape;147;p8"/>
          <p:cNvSpPr txBox="1"/>
          <p:nvPr/>
        </p:nvSpPr>
        <p:spPr>
          <a:xfrm>
            <a:off x="4552308" y="1301198"/>
            <a:ext cx="2013088" cy="20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3366411" y="2653395"/>
            <a:ext cx="1552788" cy="14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3612015" y="2383899"/>
            <a:ext cx="1679854" cy="16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A99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2200"/>
              <a:buFont typeface="Source Serif Pro"/>
              <a:buNone/>
            </a:pPr>
            <a:r>
              <a:rPr lang="en-US" sz="2200"/>
              <a:t>Imitation Learning</a:t>
            </a:r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body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57200" lvl="0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b="1"/>
              <a:t>Goal</a:t>
            </a:r>
            <a:r>
              <a:rPr lang="en-US" b="0"/>
              <a:t>:</a:t>
            </a:r>
            <a:endParaRPr b="0"/>
          </a:p>
          <a:p>
            <a:pPr marL="951034" lvl="1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Learn how to make decisions by trying to imitate another agent.</a:t>
            </a:r>
            <a:endParaRPr/>
          </a:p>
        </p:txBody>
      </p:sp>
      <p:pic>
        <p:nvPicPr>
          <p:cNvPr id="156" name="Google Shape;156;p9" descr="lfd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132" y="2422173"/>
            <a:ext cx="4019736" cy="226110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9"/>
          <p:cNvSpPr txBox="1"/>
          <p:nvPr/>
        </p:nvSpPr>
        <p:spPr>
          <a:xfrm>
            <a:off x="727650" y="19518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81134" marR="0" lvl="0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Observations of other agent (demonstrations) consist of state-action pairs.</a:t>
            </a:r>
            <a:endParaRPr/>
          </a:p>
        </p:txBody>
      </p:sp>
      <p:sp>
        <p:nvSpPr>
          <p:cNvPr id="158" name="Google Shape;158;p9"/>
          <p:cNvSpPr txBox="1"/>
          <p:nvPr/>
        </p:nvSpPr>
        <p:spPr>
          <a:xfrm>
            <a:off x="727650" y="2307475"/>
            <a:ext cx="7688699" cy="226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/>
          <a:p>
            <a:pPr marL="481134" marR="0" lvl="0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1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Limitation</a:t>
            </a: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:</a:t>
            </a:r>
            <a:endParaRPr/>
          </a:p>
          <a:p>
            <a:pPr marL="951034" marR="0" lvl="1" indent="-3350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●"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Precludes using a large amount of demonstration data where action sequences are not given (e.g. YouTube videos).</a:t>
            </a:r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ldNum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Lato"/>
              <a:buNone/>
            </a:pPr>
            <a:fld id="{00000000-1234-1234-1234-123412341234}" type="slidenum">
              <a:rPr lang="en-US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553</Words>
  <Application>Microsoft Macintosh PowerPoint</Application>
  <PresentationFormat>On-screen Show (16:9)</PresentationFormat>
  <Paragraphs>106</Paragraphs>
  <Slides>18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Helvetica Neue</vt:lpstr>
      <vt:lpstr>Lato</vt:lpstr>
      <vt:lpstr>Source Serif Pro</vt:lpstr>
      <vt:lpstr>Streamline</vt:lpstr>
      <vt:lpstr>Imitation Learning from Video by Leveraging Proprioception</vt:lpstr>
      <vt:lpstr>What is Imitation from Observation?</vt:lpstr>
      <vt:lpstr>Related Work</vt:lpstr>
      <vt:lpstr>Problem</vt:lpstr>
      <vt:lpstr>Visual Information</vt:lpstr>
      <vt:lpstr>Problem</vt:lpstr>
      <vt:lpstr>Reinforcement Learning (RL)</vt:lpstr>
      <vt:lpstr>Markov Decision Process (MDP)</vt:lpstr>
      <vt:lpstr>Imitation Learning</vt:lpstr>
      <vt:lpstr>Imitation from Observation</vt:lpstr>
      <vt:lpstr>Generative Adversarial Imitation from Observation</vt:lpstr>
      <vt:lpstr>Proposed method</vt:lpstr>
      <vt:lpstr>Experiments</vt:lpstr>
      <vt:lpstr>Experiments</vt:lpstr>
      <vt:lpstr>Experiments</vt:lpstr>
      <vt:lpstr>Experiments</vt:lpstr>
      <vt:lpstr>Experiments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Imitation Learning from Video by Leveraging Proprioception</dc:title>
  <cp:lastModifiedBy>Faraz Torabi</cp:lastModifiedBy>
  <cp:revision>1</cp:revision>
  <dcterms:modified xsi:type="dcterms:W3CDTF">2019-09-18T15:58:03Z</dcterms:modified>
</cp:coreProperties>
</file>