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792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D4928-88FA-4497-9D9B-F6A3B7296CC5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2C46D-5CFA-4007-AAA7-6D96CF803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EB1656EC-B1A7-4EB7-9218-8F0C796C5909}" type="datetime1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3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4852D4F2-40BE-4FD3-9FEB-E3B4E791B806}" type="datetime1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5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2337994C-3139-4411-9F6B-DE4A3EA02B90}" type="datetime1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4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67CB96FC-DEA6-4EE6-96C3-C7A3404C5423}" type="datetime1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7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86995D44-0EFD-4563-9E1D-28CFF8A59730}" type="datetime1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2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74013807-2F12-45AE-9FC7-D183F628893B}" type="datetime1">
              <a:rPr lang="en-US" smtClean="0"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80AE7C39-D280-46B1-8FA4-04A471F49BD0}" type="datetime1">
              <a:rPr lang="en-US" smtClean="0"/>
              <a:t>7/18/2018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1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28DAAA41-651E-409E-AC6F-5562969F062C}" type="datetime1">
              <a:rPr lang="en-US" smtClean="0"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53AEBC05-F051-4505-B3C6-B86188134053}" type="datetime1">
              <a:rPr lang="en-US" smtClean="0"/>
              <a:t>7/18/2018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DA5AE4D6-E735-4394-81AF-40DBFF8AE487}" type="datetime1">
              <a:rPr lang="en-US" smtClean="0"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8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9056" y="6511056"/>
            <a:ext cx="2057400" cy="365125"/>
          </a:xfrm>
          <a:prstGeom prst="rect">
            <a:avLst/>
          </a:prstGeom>
        </p:spPr>
        <p:txBody>
          <a:bodyPr/>
          <a:lstStyle/>
          <a:p>
            <a:fld id="{4D2F2087-90E2-4C16-B8DE-3EA4DFFC2095}" type="datetime1">
              <a:rPr lang="en-US" smtClean="0"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48473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57890"/>
            <a:ext cx="2057400" cy="40011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FBF46F-2881-41E2-9049-FF55D15043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4D29E-C3F0-4811-8FF9-489C707FCE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6492875"/>
            <a:ext cx="1329056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D02A8-6C6A-4D55-99A5-0BDF19D1A293}"/>
              </a:ext>
            </a:extLst>
          </p:cNvPr>
          <p:cNvSpPr txBox="1"/>
          <p:nvPr userDrawn="1"/>
        </p:nvSpPr>
        <p:spPr>
          <a:xfrm>
            <a:off x="3593135" y="6457890"/>
            <a:ext cx="351886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Behavioral Cloning from Observation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IJCAI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F2646-CB70-447C-BCC2-88DCDF7CC6CA}"/>
              </a:ext>
            </a:extLst>
          </p:cNvPr>
          <p:cNvSpPr txBox="1"/>
          <p:nvPr userDrawn="1"/>
        </p:nvSpPr>
        <p:spPr>
          <a:xfrm>
            <a:off x="1329056" y="6457890"/>
            <a:ext cx="226407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F. </a:t>
            </a:r>
            <a:r>
              <a:rPr lang="en-US" sz="1000" dirty="0" err="1">
                <a:solidFill>
                  <a:schemeClr val="bg1"/>
                </a:solidFill>
              </a:rPr>
              <a:t>Torabi</a:t>
            </a:r>
            <a:r>
              <a:rPr lang="en-US" sz="1000" dirty="0">
                <a:solidFill>
                  <a:schemeClr val="bg1"/>
                </a:solidFill>
              </a:rPr>
              <a:t>, G. Warnell, P. Stone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email: </a:t>
            </a:r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faraztrb@cs.utexas.edu</a:t>
            </a:r>
          </a:p>
        </p:txBody>
      </p:sp>
    </p:spTree>
    <p:extLst>
      <p:ext uri="{BB962C8B-B14F-4D97-AF65-F5344CB8AC3E}">
        <p14:creationId xmlns:p14="http://schemas.microsoft.com/office/powerpoint/2010/main" val="344225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0F8016-AAE4-45F2-9603-A278CDE8B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04118"/>
            <a:ext cx="6858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4200" b="1" dirty="0">
                <a:solidFill>
                  <a:srgbClr val="ED7D31"/>
                </a:solidFill>
              </a:rPr>
              <a:t>Behavioral Cloning from Observation</a:t>
            </a:r>
            <a:endParaRPr lang="en-US" b="1" dirty="0">
              <a:solidFill>
                <a:srgbClr val="ED7D31"/>
              </a:solidFill>
            </a:endParaRPr>
          </a:p>
          <a:p>
            <a:r>
              <a:rPr lang="en-US" sz="2900" dirty="0"/>
              <a:t>Faraz Torabi</a:t>
            </a:r>
            <a:r>
              <a:rPr lang="en-US" sz="2900" baseline="30000" dirty="0"/>
              <a:t>1</a:t>
            </a:r>
            <a:r>
              <a:rPr lang="en-US" sz="2900" dirty="0"/>
              <a:t>, Garrett Warnell</a:t>
            </a:r>
            <a:r>
              <a:rPr lang="en-US" sz="2900" baseline="30000" dirty="0"/>
              <a:t>2</a:t>
            </a:r>
            <a:r>
              <a:rPr lang="en-US" sz="2900" dirty="0"/>
              <a:t>, and Peter Stone</a:t>
            </a:r>
            <a:r>
              <a:rPr lang="en-US" sz="2900" baseline="30000" dirty="0"/>
              <a:t>1</a:t>
            </a:r>
          </a:p>
          <a:p>
            <a:r>
              <a:rPr lang="en-US" sz="2000" baseline="30000" dirty="0"/>
              <a:t>1</a:t>
            </a:r>
            <a:r>
              <a:rPr lang="en-US" sz="2000" dirty="0"/>
              <a:t>The University of Texas at Austin</a:t>
            </a:r>
          </a:p>
          <a:p>
            <a:r>
              <a:rPr lang="en-US" sz="2000" baseline="30000" dirty="0"/>
              <a:t>2</a:t>
            </a:r>
            <a:r>
              <a:rPr lang="en-US" sz="2000" dirty="0"/>
              <a:t>U.S. Army Research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7CAB9-10B1-43C7-8562-0013B934AF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278160" y="283089"/>
            <a:ext cx="2587680" cy="38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91554-DFC7-4111-94E1-74ACBE57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5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0DD2-541B-452C-B608-D5CF054C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Time to Imitation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43A7A-5BA7-4D24-9472-938C90D2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D3C2-EEA7-4AC4-8BCB-311DFAE464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17072" y="2747876"/>
            <a:ext cx="8109857" cy="20459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2F71ED-FBF1-4A66-A56E-7AAE8CA281AD}"/>
              </a:ext>
            </a:extLst>
          </p:cNvPr>
          <p:cNvCxnSpPr/>
          <p:nvPr/>
        </p:nvCxnSpPr>
        <p:spPr>
          <a:xfrm flipV="1">
            <a:off x="1729839" y="4948049"/>
            <a:ext cx="6816436" cy="59377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9D70BAF-B9CE-4EA1-99A8-913AF9E42FCC}"/>
              </a:ext>
            </a:extLst>
          </p:cNvPr>
          <p:cNvSpPr txBox="1"/>
          <p:nvPr/>
        </p:nvSpPr>
        <p:spPr>
          <a:xfrm>
            <a:off x="3228109" y="5007426"/>
            <a:ext cx="381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time, interactions, cost, …</a:t>
            </a:r>
          </a:p>
        </p:txBody>
      </p:sp>
    </p:spTree>
    <p:extLst>
      <p:ext uri="{BB962C8B-B14F-4D97-AF65-F5344CB8AC3E}">
        <p14:creationId xmlns:p14="http://schemas.microsoft.com/office/powerpoint/2010/main" val="361886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AE16D-EE45-4D37-8823-88A41E76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8BAC6-9CD8-4DCE-80B5-001E539E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varying </a:t>
            </a:r>
            <a:r>
              <a:rPr lang="el-GR" dirty="0"/>
              <a:t>α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353FC-778B-404B-B3E4-1590842A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A6D1A-C280-4C29-9FCF-2BF095EE1BC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42086" y="1829496"/>
            <a:ext cx="4859829" cy="4573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9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A8C4-4B19-4B11-A0C1-FAB20253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482D6-5AD9-4EC7-8EE7-7ED2F7BA1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err="1"/>
              <a:t>Sermanet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 "Time-contrastive networks: Self-supervised learning from multi-view observation." CVPR 2017.</a:t>
            </a:r>
          </a:p>
          <a:p>
            <a:pPr marL="0" indent="0">
              <a:buNone/>
            </a:pPr>
            <a:r>
              <a:rPr lang="en-US" sz="1400" dirty="0"/>
              <a:t>Liu </a:t>
            </a:r>
            <a:r>
              <a:rPr lang="en-US" sz="1400" i="1" dirty="0"/>
              <a:t>et al.</a:t>
            </a:r>
            <a:r>
              <a:rPr lang="en-US" sz="1400" dirty="0"/>
              <a:t> "Imitation from observation: Learning to imitate behaviors from raw video via context translation." ICRA 2018.</a:t>
            </a:r>
          </a:p>
          <a:p>
            <a:pPr marL="0" indent="0">
              <a:buNone/>
            </a:pPr>
            <a:r>
              <a:rPr lang="en-US" sz="1400" dirty="0"/>
              <a:t>Gupta </a:t>
            </a:r>
            <a:r>
              <a:rPr lang="en-US" sz="1400" i="1" dirty="0"/>
              <a:t>et al.</a:t>
            </a:r>
            <a:r>
              <a:rPr lang="en-US" sz="1400" dirty="0"/>
              <a:t> “Learning invariant feature spaces to transfer skills with reinforcement learning.” ICLR 2017.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11EBC-20E4-4307-8CAF-DCE24308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39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6A2B-631E-46DE-A890-6968F097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8F0E0-4592-4795-A376-73ADFF611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i="1" dirty="0"/>
              <a:t>can we bring the benefits of behavioral cloning to imitation from observation?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283A1-70E1-48F2-B25B-37CB6F83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7C94-B085-4084-80B5-CFC4C81366B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74588" y="2161481"/>
            <a:ext cx="5394824" cy="246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07538-DE07-4D76-9D26-C8BE049FA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88" y="4784291"/>
            <a:ext cx="1264227" cy="1527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67147-6A1A-4600-95AC-F7F410890B6A}"/>
              </a:ext>
            </a:extLst>
          </p:cNvPr>
          <p:cNvSpPr txBox="1"/>
          <p:nvPr/>
        </p:nvSpPr>
        <p:spPr>
          <a:xfrm>
            <a:off x="3190503" y="5671095"/>
            <a:ext cx="324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Faraz </a:t>
            </a:r>
            <a:r>
              <a:rPr lang="en-US" dirty="0" err="1"/>
              <a:t>Torabi</a:t>
            </a:r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faraztrb@cs.utexas.edu</a:t>
            </a:r>
          </a:p>
        </p:txBody>
      </p:sp>
    </p:spTree>
    <p:extLst>
      <p:ext uri="{BB962C8B-B14F-4D97-AF65-F5344CB8AC3E}">
        <p14:creationId xmlns:p14="http://schemas.microsoft.com/office/powerpoint/2010/main" val="18036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74A8-C79A-478D-9057-E9DDDF33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Imitation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0341C-960E-4E4B-AA0C-A48BB911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30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goal: </a:t>
            </a:r>
            <a:r>
              <a:rPr lang="en-US" sz="1800" dirty="0"/>
              <a:t>learn how to make decisions by trying to imitate another agent</a:t>
            </a:r>
          </a:p>
          <a:p>
            <a:pPr marL="0" indent="0">
              <a:buNone/>
            </a:pPr>
            <a:r>
              <a:rPr lang="en-US" sz="1800" b="1" dirty="0"/>
              <a:t>conventionally: </a:t>
            </a:r>
            <a:r>
              <a:rPr lang="en-US" sz="1800" dirty="0"/>
              <a:t>observations of other agent (demonstrations) consist of state-action pairs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problem:</a:t>
            </a:r>
            <a:r>
              <a:rPr lang="en-US" sz="1800" dirty="0"/>
              <a:t> large amounts of demonstration data </a:t>
            </a:r>
            <a:r>
              <a:rPr lang="en-US" sz="1800" b="1" i="1" dirty="0"/>
              <a:t>do not </a:t>
            </a:r>
            <a:r>
              <a:rPr lang="en-US" sz="1800" dirty="0"/>
              <a:t>come with actions (e.g., YouTube videos)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F024F-228C-4850-A697-E3001CC5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B68C0-3E69-45B8-8CCE-D403FC7C5E6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99908" y="2741998"/>
            <a:ext cx="3944184" cy="31443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03046-8581-40E8-8115-4B14B414E449}"/>
              </a:ext>
            </a:extLst>
          </p:cNvPr>
          <p:cNvSpPr txBox="1"/>
          <p:nvPr/>
        </p:nvSpPr>
        <p:spPr>
          <a:xfrm>
            <a:off x="628650" y="6042392"/>
            <a:ext cx="69240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iberation Sans" pitchFamily="18"/>
                <a:ea typeface="Droid Sans Fallback" pitchFamily="2"/>
                <a:cs typeface="FreeSans" pitchFamily="2"/>
              </a:rPr>
              <a:t>Figure: Finn, Chelsea, Sergey Levine, and Pieter </a:t>
            </a:r>
            <a:r>
              <a:rPr lang="en-US" sz="800" dirty="0" err="1">
                <a:latin typeface="Liberation Sans" pitchFamily="18"/>
                <a:ea typeface="Droid Sans Fallback" pitchFamily="2"/>
                <a:cs typeface="FreeSans" pitchFamily="2"/>
              </a:rPr>
              <a:t>Abbeel</a:t>
            </a:r>
            <a:r>
              <a:rPr lang="en-US" sz="800" dirty="0">
                <a:latin typeface="Liberation Sans" pitchFamily="18"/>
                <a:ea typeface="Droid Sans Fallback" pitchFamily="2"/>
                <a:cs typeface="FreeSans" pitchFamily="2"/>
              </a:rPr>
              <a:t>. "Guided cost learning: Deep inverse optimal control via policy optimization.“</a:t>
            </a:r>
          </a:p>
          <a:p>
            <a:r>
              <a:rPr lang="en-US" sz="800" dirty="0">
                <a:latin typeface="Liberation Sans" pitchFamily="18"/>
                <a:ea typeface="Droid Sans Fallback" pitchFamily="2"/>
                <a:cs typeface="FreeSans" pitchFamily="2"/>
              </a:rPr>
              <a:t>International Conference on Machine Learning. 2016</a:t>
            </a:r>
          </a:p>
          <a:p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06448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553E-022A-4FEF-B182-A50C8793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Imitation from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1CF5B-0394-415F-8FBF-1324CE8F5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learn how to perform a task given </a:t>
            </a:r>
            <a:r>
              <a:rPr lang="en-US" sz="2400" i="1" dirty="0"/>
              <a:t>state-only</a:t>
            </a:r>
            <a:r>
              <a:rPr lang="en-US" sz="2400" dirty="0"/>
              <a:t> demonstrations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formulation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i="1" dirty="0"/>
              <a:t>given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i="1" dirty="0"/>
              <a:t>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A9BFB-0F1F-4876-8D65-7415978C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7F393-70E6-44B4-BBCF-03E7EBB0CA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3" y="4826330"/>
            <a:ext cx="2215459" cy="38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B27D36-2D63-4C67-AE1B-811F7981CF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3" y="3885627"/>
            <a:ext cx="3304758" cy="383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E93A-7DA5-47F6-951D-E372027F725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805503" y="2508836"/>
            <a:ext cx="3532994" cy="3579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1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AE35-D0BC-4940-BED2-4042DE82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Handling Missing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778A2-50C5-4A88-855A-E00E4DD16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               imitation learning</a:t>
            </a:r>
          </a:p>
          <a:p>
            <a:pPr marL="0" indent="0">
              <a:buNone/>
            </a:pPr>
            <a:r>
              <a:rPr lang="en-US" b="1" dirty="0"/>
              <a:t>imitation from observation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our solution: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sz="2000" dirty="0"/>
              <a:t>(1) estimate actions using a learned </a:t>
            </a:r>
            <a:r>
              <a:rPr lang="en-US" sz="2000" i="1" dirty="0"/>
              <a:t>inverse dynamics </a:t>
            </a:r>
            <a:r>
              <a:rPr lang="en-US" sz="2000" b="1" i="1" dirty="0"/>
              <a:t>model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dirty="0"/>
              <a:t>(2) perform </a:t>
            </a:r>
            <a:r>
              <a:rPr lang="en-US" sz="2000" i="1" dirty="0"/>
              <a:t>behavioral cloning</a:t>
            </a:r>
            <a:endParaRPr lang="en-US" sz="2000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B1AC7-2496-4C02-AA6E-29A252FD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A96DF-B67A-463B-A853-3977894DB6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07" y="1916069"/>
            <a:ext cx="3952631" cy="303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2AAED5-11A1-43F3-8BC3-A84428699A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07" y="2444650"/>
            <a:ext cx="3983871" cy="3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4482-3B6F-4BAC-9507-D0B75CB9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ED7D31"/>
                </a:solidFill>
              </a:rPr>
              <a:t>Behavioral Cloning from Observation (BCO)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721D0-3138-407A-AF4B-044C3CE4C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policy initialization</a:t>
            </a:r>
            <a:r>
              <a:rPr lang="en-US" dirty="0"/>
              <a:t>: initialize     randomly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data collection: </a:t>
            </a:r>
            <a:r>
              <a:rPr lang="en-US" dirty="0"/>
              <a:t>use     to gather experience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model learning: </a:t>
            </a:r>
            <a:r>
              <a:rPr lang="en-US" dirty="0"/>
              <a:t>learn inverse dynamics model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action estimation: </a:t>
            </a:r>
            <a:r>
              <a:rPr lang="en-US" dirty="0"/>
              <a:t>infer demonstrator actions using model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policy learning: </a:t>
            </a:r>
            <a:r>
              <a:rPr lang="en-US" dirty="0"/>
              <a:t>update     using </a:t>
            </a:r>
            <a:r>
              <a:rPr lang="en-US" i="1" dirty="0"/>
              <a:t>behavioral cloning </a:t>
            </a:r>
            <a:r>
              <a:rPr lang="en-US" dirty="0"/>
              <a:t>over state-(action estimate) pairs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A5368-59DE-4422-8238-069E5FAF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2F5DD-5293-4849-B826-8674AB4BCB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69" y="2254991"/>
            <a:ext cx="253305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4D101A-25B4-4D05-9B57-A2D546A018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84" y="3020949"/>
            <a:ext cx="253305" cy="20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2E380-1892-460E-91EC-8D2F50877D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50" y="3728852"/>
            <a:ext cx="1795023" cy="315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5FF2FD-2FDC-4611-9A19-27B7ED94DC6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6" y="5310907"/>
            <a:ext cx="253305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4482-3B6F-4BAC-9507-D0B75CB9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ED7D31"/>
                </a:solidFill>
              </a:rPr>
              <a:t>Behavioral Cloning from Observation (BCO)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A5368-59DE-4422-8238-069E5FAF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7BE7B-EF99-4E2C-B36D-F33BBE5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11260" y="1827922"/>
            <a:ext cx="7521480" cy="374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72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BFA70-5D0D-4AC8-82CA-B9AACFEB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294-D96B-4F82-8B3B-EE7DFFB15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domain: </a:t>
            </a:r>
            <a:r>
              <a:rPr lang="en-US" dirty="0"/>
              <a:t>“ant” (others in paper)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F640F-1C34-4696-BE81-5EDA0034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68211-DD78-41A3-B663-465354288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528208"/>
            <a:ext cx="63817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7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A0E1-E64D-4E40-9254-9FCE8D9A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C609-76D7-4757-996F-9D0DD4017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BCO v. </a:t>
            </a:r>
            <a:r>
              <a:rPr lang="en-US" b="1" dirty="0"/>
              <a:t>imitation learning</a:t>
            </a:r>
            <a:r>
              <a:rPr lang="en-US" dirty="0"/>
              <a:t> (has actions)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F3A10-B5BF-41AD-AD65-81D20B0A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DF10A-66EA-48F6-AD59-B8851D634B5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60400" y="2417391"/>
            <a:ext cx="4623200" cy="38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2F492F-A8B1-4E40-8144-F4B3E16A7D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4165" y="2417391"/>
            <a:ext cx="4623517" cy="386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B9985-DF20-403B-B87F-BAD98DE5059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48247" y="2417391"/>
            <a:ext cx="4623200" cy="3849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4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65AA-E462-477A-9535-A5B36078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7D31"/>
                </a:solidFill>
              </a:rPr>
              <a:t>BCO(</a:t>
            </a:r>
            <a:r>
              <a:rPr lang="el-GR" b="1" dirty="0">
                <a:solidFill>
                  <a:srgbClr val="ED7D31"/>
                </a:solidFill>
              </a:rPr>
              <a:t>α</a:t>
            </a:r>
            <a:r>
              <a:rPr lang="en-US" b="1" dirty="0">
                <a:solidFill>
                  <a:srgbClr val="ED7D31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28F64-5E6B-4704-BDC4-D0F41C4C4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idea: </a:t>
            </a:r>
            <a:r>
              <a:rPr lang="en-US" dirty="0"/>
              <a:t>learn a </a:t>
            </a:r>
            <a:r>
              <a:rPr lang="en-US" i="1" dirty="0"/>
              <a:t>better </a:t>
            </a:r>
            <a:r>
              <a:rPr lang="en-US" dirty="0"/>
              <a:t>model by gathering more experience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100" dirty="0"/>
              <a:t>generate more experience using latest policy</a:t>
            </a:r>
          </a:p>
          <a:p>
            <a:pPr marL="0" indent="0">
              <a:buNone/>
            </a:pPr>
            <a:r>
              <a:rPr lang="en-US" sz="2100" dirty="0"/>
              <a:t>	</a:t>
            </a:r>
            <a:r>
              <a:rPr lang="el-GR" sz="2100" dirty="0"/>
              <a:t>α</a:t>
            </a:r>
            <a:r>
              <a:rPr lang="en-US" sz="2100" dirty="0"/>
              <a:t> controls amount of extra experience gathered</a:t>
            </a:r>
            <a:endParaRPr lang="en-US" sz="21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E2982-99EA-494E-9EB4-30DAD52F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F46F-2881-41E2-9049-FF55D150438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BAB51-08AE-4823-8898-AD1DE43F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12215" y="2383618"/>
            <a:ext cx="5519569" cy="27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8B3C2-A7BD-4443-AD0C-C2D38B7419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0800" y="2383617"/>
            <a:ext cx="5502397" cy="275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96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554.1807"/>
  <p:tag name="LATEXADDIN" val="\documentclass{article}&#10;\usepackage{amsmath}&#10;\pagestyle{empty}&#10;\begin{document}&#10;&#10;&#10;$\pi: \mathcal{S} \rightarrow \mathcal{A}$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065.617"/>
  <p:tag name="LATEXADDIN" val="\documentclass{article}&#10;\usepackage{amsmath}&#10;\pagestyle{empty}&#10;\begin{document}&#10;&#10;$\mathcal{D}_{\text{demo}} = (s_0, s_1, \ldots)$&#10;&#10;&#10;\end{document}"/>
  <p:tag name="IGUANATEXSIZE" val="2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613.048"/>
  <p:tag name="LATEXADDIN" val="\documentclass{article}&#10;\usepackage{amsmath}&#10;\pagestyle{empty}&#10;\begin{document}&#10;&#10;&#10;$\mathcal{D}_{\text{demo}} = ( (s_0,a_0), (s_1, a_1), \ldots )$&#10;&#10;\end{document}"/>
  <p:tag name="IGUANATEXSIZE" val="20"/>
  <p:tag name="IGUANATEXCURSOR" val="1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625.797"/>
  <p:tag name="LATEXADDIN" val="\documentclass{article}&#10;\usepackage{amsmath}&#10;\pagestyle{empty}&#10;\begin{document}&#10;&#10;&#10;$\mathcal{D}_{\text{demo}} = ( (s_0,\;?\;), (s_1, \;?\;), \ldots )$&#10;&#10;\end{document}"/>
  <p:tag name="IGUANATEXSIZE" val="20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68.24149"/>
  <p:tag name="LATEXADDIN" val="\documentclass{article}&#10;\usepackage{amsmath}&#10;\pagestyle{empty}&#10;\begin{document}&#10;&#10;&#10;$\pi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68.24149"/>
  <p:tag name="LATEXADDIN" val="\documentclass{article}&#10;\usepackage{amsmath}&#10;\pagestyle{empty}&#10;\begin{document}&#10;&#10;&#10;$\pi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707.1616"/>
  <p:tag name="LATEXADDIN" val="\documentclass{article}&#10;\usepackage{amsmath}&#10;\pagestyle{empty}&#10;\begin{document}&#10;&#10;&#10;$P( a_t | s_t, s_{t+1} )$&#10;&#10;\end{document}"/>
  <p:tag name="IGUANATEXSIZE" val="24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68.24149"/>
  <p:tag name="LATEXADDIN" val="\documentclass{article}&#10;\usepackage{amsmath}&#10;\pagestyle{empty}&#10;\begin{document}&#10;&#10;&#10;$\pi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332</Words>
  <Application>Microsoft Office PowerPoint</Application>
  <PresentationFormat>On-screen Show (4:3)</PresentationFormat>
  <Paragraphs>83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Droid Sans Fallback</vt:lpstr>
      <vt:lpstr>FreeSans</vt:lpstr>
      <vt:lpstr>Liberation Sans</vt:lpstr>
      <vt:lpstr>Office Theme</vt:lpstr>
      <vt:lpstr>PowerPoint Presentation</vt:lpstr>
      <vt:lpstr>Imitation Learning</vt:lpstr>
      <vt:lpstr>Imitation from Observation</vt:lpstr>
      <vt:lpstr>Handling Missing Actions</vt:lpstr>
      <vt:lpstr>Behavioral Cloning from Observation (BCO)</vt:lpstr>
      <vt:lpstr>Behavioral Cloning from Observation (BCO)</vt:lpstr>
      <vt:lpstr>Results</vt:lpstr>
      <vt:lpstr>Results</vt:lpstr>
      <vt:lpstr>BCO(α)</vt:lpstr>
      <vt:lpstr>Time to Imitation</vt:lpstr>
      <vt:lpstr>Results</vt:lpstr>
      <vt:lpstr>Related Work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warnellg</dc:creator>
  <cp:lastModifiedBy>warnellg</cp:lastModifiedBy>
  <cp:revision>35</cp:revision>
  <dcterms:created xsi:type="dcterms:W3CDTF">2018-07-17T20:37:42Z</dcterms:created>
  <dcterms:modified xsi:type="dcterms:W3CDTF">2018-07-18T09:36:05Z</dcterms:modified>
</cp:coreProperties>
</file>