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7" r:id="rId2"/>
    <p:sldId id="368" r:id="rId3"/>
    <p:sldId id="372" r:id="rId4"/>
    <p:sldId id="371" r:id="rId5"/>
    <p:sldId id="373" r:id="rId6"/>
    <p:sldId id="375" r:id="rId7"/>
    <p:sldId id="374" r:id="rId8"/>
    <p:sldId id="352" r:id="rId9"/>
    <p:sldId id="378" r:id="rId10"/>
    <p:sldId id="379" r:id="rId11"/>
    <p:sldId id="380" r:id="rId12"/>
    <p:sldId id="381" r:id="rId13"/>
    <p:sldId id="331" r:id="rId14"/>
    <p:sldId id="350" r:id="rId15"/>
    <p:sldId id="358" r:id="rId16"/>
    <p:sldId id="377" r:id="rId17"/>
    <p:sldId id="359" r:id="rId18"/>
    <p:sldId id="360" r:id="rId19"/>
    <p:sldId id="347" r:id="rId20"/>
    <p:sldId id="376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3A3FF"/>
    <a:srgbClr val="6464FF"/>
    <a:srgbClr val="006666"/>
    <a:srgbClr val="E68296"/>
    <a:srgbClr val="C19CE6"/>
    <a:srgbClr val="225687"/>
    <a:srgbClr val="225686"/>
    <a:srgbClr val="11DD46"/>
    <a:srgbClr val="58F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576" autoAdjust="0"/>
  </p:normalViewPr>
  <p:slideViewPr>
    <p:cSldViewPr snapToGrid="0">
      <p:cViewPr varScale="1">
        <p:scale>
          <a:sx n="65" d="100"/>
          <a:sy n="65" d="100"/>
        </p:scale>
        <p:origin x="128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962B4-45AB-4EEA-A602-7035CADE1E80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B59D9-54C2-465B-B839-79994913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5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0B1DB-E97E-4A1E-B1F6-9391C00D82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5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9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1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6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9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8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8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6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4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8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59D9-54C2-465B-B839-79994913C6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5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009"/>
            <a:ext cx="12192000" cy="812253"/>
          </a:xfrm>
          <a:solidFill>
            <a:srgbClr val="225686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64" y="942975"/>
            <a:ext cx="11727656" cy="528488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644" y="6363530"/>
            <a:ext cx="727576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6BFF7D3-8E97-4E4B-A922-03B0240B40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9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0000" y="970384"/>
            <a:ext cx="6011139" cy="5206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70384"/>
            <a:ext cx="6019800" cy="5206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5009"/>
            <a:ext cx="12192000" cy="895739"/>
          </a:xfrm>
          <a:solidFill>
            <a:srgbClr val="225686"/>
          </a:solidFill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25" y="6358553"/>
            <a:ext cx="422243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1351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8462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86BFF7D3-8E97-4E4B-A922-03B0240B40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3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54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Ghada Sokar, Decebal Constantin Mocanu, and Mykola Pechenizkiy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SpaceNet: Make Free Space For Continual Learning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F7D3-8E97-4E4B-A922-03B0240B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7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329586"/>
            <a:ext cx="12191999" cy="1567543"/>
          </a:xfrm>
          <a:solidFill>
            <a:srgbClr val="225687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Dynamic Sparse Training for </a:t>
            </a:r>
            <a:r>
              <a:rPr lang="en-US" sz="4800" b="1" dirty="0" smtClean="0">
                <a:solidFill>
                  <a:schemeClr val="bg1"/>
                </a:solidFill>
              </a:rPr>
              <a:t/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Deep </a:t>
            </a:r>
            <a:r>
              <a:rPr lang="en-US" sz="4800" b="1" dirty="0">
                <a:solidFill>
                  <a:schemeClr val="bg1"/>
                </a:solidFill>
              </a:rPr>
              <a:t>Reinforcement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356"/>
            <a:ext cx="961533" cy="573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10132" r="5127" b="11112"/>
          <a:stretch/>
        </p:blipFill>
        <p:spPr>
          <a:xfrm>
            <a:off x="1042240" y="71837"/>
            <a:ext cx="961534" cy="507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75" y="0"/>
            <a:ext cx="781806" cy="781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02" y="3125487"/>
            <a:ext cx="841821" cy="841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"/>
          <a:stretch/>
        </p:blipFill>
        <p:spPr>
          <a:xfrm>
            <a:off x="4388851" y="3131462"/>
            <a:ext cx="822764" cy="845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69" y="3124602"/>
            <a:ext cx="852134" cy="8521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15" y="3131461"/>
            <a:ext cx="833070" cy="8358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31" y="3132537"/>
            <a:ext cx="576832" cy="801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26470" y="4031164"/>
            <a:ext cx="1185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Ghada</a:t>
            </a:r>
            <a:r>
              <a:rPr lang="en-US" sz="1400" b="1" dirty="0" smtClean="0"/>
              <a:t> Sokar</a:t>
            </a:r>
            <a:r>
              <a:rPr lang="en-US" sz="1400" baseline="30000" dirty="0" smtClean="0"/>
              <a:t>1</a:t>
            </a:r>
            <a:endParaRPr lang="en-US" sz="1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5429461" y="4064263"/>
            <a:ext cx="1563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Decebal Mocanu</a:t>
            </a:r>
            <a:r>
              <a:rPr lang="en-US" sz="1400" baseline="30000" dirty="0" smtClean="0"/>
              <a:t>1,2</a:t>
            </a:r>
            <a:endParaRPr lang="en-US" sz="14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6934615" y="4064262"/>
            <a:ext cx="1670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Mykola Pechenizkiy</a:t>
            </a:r>
            <a:r>
              <a:rPr lang="en-US" sz="1400" baseline="30000" dirty="0" smtClean="0"/>
              <a:t>1</a:t>
            </a:r>
            <a:endParaRPr lang="en-US" sz="1400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4217405" y="4054837"/>
            <a:ext cx="1284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Elena Mocanu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8497992" y="4054836"/>
            <a:ext cx="1125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Peter </a:t>
            </a:r>
            <a:r>
              <a:rPr lang="en-US" sz="1400" dirty="0" smtClean="0"/>
              <a:t>Stone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3232372" y="44837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i="1" baseline="30000" dirty="0"/>
              <a:t>1 </a:t>
            </a:r>
            <a:r>
              <a:rPr lang="en-US" sz="1200" i="1" dirty="0"/>
              <a:t>Eindhoven University of </a:t>
            </a:r>
            <a:r>
              <a:rPr lang="en-US" sz="1200" i="1" dirty="0" smtClean="0"/>
              <a:t>Technology, </a:t>
            </a:r>
            <a:r>
              <a:rPr lang="en-US" sz="1200" i="1" dirty="0"/>
              <a:t>The Netherlands </a:t>
            </a:r>
            <a:endParaRPr lang="en-US" sz="1200" i="1" dirty="0" smtClean="0"/>
          </a:p>
          <a:p>
            <a:pPr algn="ctr"/>
            <a:r>
              <a:rPr lang="en-US" sz="1200" i="1" dirty="0" smtClean="0"/>
              <a:t> </a:t>
            </a:r>
            <a:r>
              <a:rPr lang="en-US" sz="1200" i="1" baseline="30000" dirty="0"/>
              <a:t>2 </a:t>
            </a:r>
            <a:r>
              <a:rPr lang="en-US" sz="1200" i="1" dirty="0"/>
              <a:t>University of </a:t>
            </a:r>
            <a:r>
              <a:rPr lang="en-US" sz="1200" i="1" dirty="0" err="1"/>
              <a:t>Twente</a:t>
            </a:r>
            <a:r>
              <a:rPr lang="en-US" sz="1200" i="1" dirty="0"/>
              <a:t>, The Netherlands  </a:t>
            </a:r>
          </a:p>
          <a:p>
            <a:pPr algn="ctr"/>
            <a:r>
              <a:rPr lang="en-US" sz="1200" i="1" baseline="30000" dirty="0"/>
              <a:t>3 </a:t>
            </a:r>
            <a:r>
              <a:rPr lang="en-US" sz="1200" i="1" dirty="0"/>
              <a:t>University of Texas at Austin, Sony AI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1615" y="5044422"/>
            <a:ext cx="2385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Email: g.a.z.n.sokar@tue.nl</a:t>
            </a:r>
            <a:endParaRPr lang="en-US" sz="14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-7862"/>
            <a:ext cx="2324100" cy="666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3282" y="6550223"/>
            <a:ext cx="9271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131313"/>
                </a:solidFill>
                <a:latin typeface="Raleway"/>
              </a:rPr>
              <a:t>The 31</a:t>
            </a:r>
            <a:r>
              <a:rPr lang="en-US" sz="1400" baseline="30000" dirty="0" smtClean="0">
                <a:solidFill>
                  <a:srgbClr val="131313"/>
                </a:solidFill>
                <a:latin typeface="Raleway"/>
              </a:rPr>
              <a:t>st</a:t>
            </a:r>
            <a:r>
              <a:rPr lang="en-US" sz="1400" dirty="0" smtClean="0">
                <a:solidFill>
                  <a:srgbClr val="131313"/>
                </a:solidFill>
                <a:latin typeface="Raleway"/>
              </a:rPr>
              <a:t> International Joint Conference on Artificial Intelligence (IJCAI-22)</a:t>
            </a:r>
            <a:endParaRPr lang="en-US" sz="1400" i="0" dirty="0">
              <a:solidFill>
                <a:srgbClr val="131313"/>
              </a:solidFill>
              <a:effectLst/>
              <a:latin typeface="Raleway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301" y="5864049"/>
            <a:ext cx="808699" cy="9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24" y="3148315"/>
            <a:ext cx="8843144" cy="264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DS-TD3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72" y="938461"/>
            <a:ext cx="11727656" cy="52848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II </a:t>
            </a:r>
            <a:r>
              <a:rPr lang="en-US" b="1" dirty="0" smtClean="0">
                <a:solidFill>
                  <a:srgbClr val="0000FF"/>
                </a:solidFill>
              </a:rPr>
              <a:t>Adaptation Schedule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9543" y="3594483"/>
            <a:ext cx="656028" cy="87669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9897" y="1482017"/>
            <a:ext cx="1128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Delay the adaptation process and perform it every </a:t>
            </a:r>
            <a:r>
              <a:rPr lang="en-US" i="1" dirty="0" smtClean="0"/>
              <a:t>e</a:t>
            </a:r>
            <a:r>
              <a:rPr lang="en-US" dirty="0" smtClean="0"/>
              <a:t> iterations. This would allow the newly added connections from the </a:t>
            </a:r>
            <a:r>
              <a:rPr lang="en-US" dirty="0"/>
              <a:t>previous adaptation process </a:t>
            </a:r>
            <a:r>
              <a:rPr lang="en-US" dirty="0" smtClean="0"/>
              <a:t>to grow and learn in this online setting.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24" y="3148315"/>
            <a:ext cx="8843144" cy="264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DS-TD3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72" y="938461"/>
            <a:ext cx="11727656" cy="52848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III </a:t>
            </a:r>
            <a:r>
              <a:rPr lang="en-US" b="1" dirty="0" smtClean="0">
                <a:solidFill>
                  <a:srgbClr val="0000FF"/>
                </a:solidFill>
              </a:rPr>
              <a:t>Adaptation Process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9897" y="1482017"/>
            <a:ext cx="11280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Every </a:t>
            </a:r>
            <a:r>
              <a:rPr lang="en-US" i="1" dirty="0"/>
              <a:t>e</a:t>
            </a:r>
            <a:r>
              <a:rPr lang="en-US" dirty="0"/>
              <a:t> steps, the topology of the critics and the actor are evolved using the SET algorithm </a:t>
            </a:r>
            <a:r>
              <a:rPr lang="en-US" dirty="0" smtClean="0"/>
              <a:t>[1].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97243" y="3430433"/>
            <a:ext cx="1319002" cy="11419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1915" y="6396335"/>
            <a:ext cx="1061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 Decebal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Constantin Mocanu, Elena Mocanu, Peter Stone, Phuong H. Nguyen, Madeleine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Gibescu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and Antonio Liotta. "Scalable training of artificial neural networks with adaptive sparse connectivity inspired by network science." Nature communications 9.1 (2018): 1-12.</a:t>
            </a:r>
          </a:p>
        </p:txBody>
      </p:sp>
    </p:spTree>
    <p:extLst>
      <p:ext uri="{BB962C8B-B14F-4D97-AF65-F5344CB8AC3E}">
        <p14:creationId xmlns:p14="http://schemas.microsoft.com/office/powerpoint/2010/main" val="39706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24" y="3148315"/>
            <a:ext cx="8843144" cy="264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DS-TD3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72" y="938461"/>
            <a:ext cx="11727656" cy="52848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IV Maintain Sparsity in Target Networks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9897" y="1482017"/>
            <a:ext cx="11280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Since </a:t>
            </a:r>
            <a:r>
              <a:rPr lang="en-US" dirty="0"/>
              <a:t>the target networks </a:t>
            </a:r>
            <a:r>
              <a:rPr lang="en-US" dirty="0" smtClean="0"/>
              <a:t>(parametrized </a:t>
            </a:r>
            <a:r>
              <a:rPr lang="en-US" dirty="0"/>
              <a:t>by φ</a:t>
            </a:r>
            <a:r>
              <a:rPr lang="en-US" dirty="0" smtClean="0"/>
              <a:t>’, </a:t>
            </a:r>
            <a:r>
              <a:rPr lang="az-Cyrl-AZ" dirty="0" smtClean="0"/>
              <a:t>Ө</a:t>
            </a:r>
            <a:r>
              <a:rPr lang="en-US" baseline="-25000" dirty="0" smtClean="0"/>
              <a:t>1</a:t>
            </a:r>
            <a:r>
              <a:rPr lang="en-US" dirty="0" smtClean="0"/>
              <a:t>’, </a:t>
            </a:r>
            <a:r>
              <a:rPr lang="az-Cyrl-AZ" dirty="0" smtClean="0"/>
              <a:t>Ө</a:t>
            </a:r>
            <a:r>
              <a:rPr lang="en-US" dirty="0" smtClean="0"/>
              <a:t>’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r>
              <a:rPr lang="en-US" dirty="0"/>
              <a:t>are slowly updated by the current networks (</a:t>
            </a:r>
            <a:r>
              <a:rPr lang="en-US" dirty="0" smtClean="0"/>
              <a:t>φ, </a:t>
            </a:r>
            <a:r>
              <a:rPr lang="az-Cyrl-AZ" dirty="0"/>
              <a:t>Ө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az-Cyrl-AZ" dirty="0" smtClean="0"/>
              <a:t>Ө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r>
              <a:rPr lang="en-US" dirty="0"/>
              <a:t>by proportion </a:t>
            </a:r>
            <a:r>
              <a:rPr lang="el-GR" dirty="0"/>
              <a:t>τ</a:t>
            </a:r>
            <a:r>
              <a:rPr lang="en-US" dirty="0"/>
              <a:t>, the sparsity level could decrease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             φ’ = </a:t>
            </a:r>
            <a:r>
              <a:rPr lang="el-GR" dirty="0"/>
              <a:t>τ </a:t>
            </a:r>
            <a:r>
              <a:rPr lang="en-US" dirty="0" smtClean="0"/>
              <a:t>φ + (1 – </a:t>
            </a:r>
            <a:r>
              <a:rPr lang="el-GR" dirty="0" smtClean="0"/>
              <a:t>τ</a:t>
            </a:r>
            <a:r>
              <a:rPr lang="en-US" dirty="0" smtClean="0"/>
              <a:t>) </a:t>
            </a:r>
            <a:r>
              <a:rPr lang="en-US" dirty="0"/>
              <a:t>φ’</a:t>
            </a:r>
            <a:r>
              <a:rPr lang="en-US" dirty="0" smtClean="0"/>
              <a:t>                  </a:t>
            </a:r>
            <a:r>
              <a:rPr lang="az-Cyrl-AZ" dirty="0" smtClean="0"/>
              <a:t>Ө</a:t>
            </a:r>
            <a:r>
              <a:rPr lang="en-US" baseline="-25000" dirty="0"/>
              <a:t>1</a:t>
            </a:r>
            <a:r>
              <a:rPr lang="en-US" dirty="0" smtClean="0"/>
              <a:t>’= </a:t>
            </a:r>
            <a:r>
              <a:rPr lang="el-GR" dirty="0" smtClean="0"/>
              <a:t>τ</a:t>
            </a:r>
            <a:r>
              <a:rPr lang="en-US" dirty="0" smtClean="0"/>
              <a:t> </a:t>
            </a:r>
            <a:r>
              <a:rPr lang="az-Cyrl-AZ" dirty="0"/>
              <a:t>Ө</a:t>
            </a:r>
            <a:r>
              <a:rPr lang="en-US" baseline="-25000" dirty="0"/>
              <a:t>1</a:t>
            </a:r>
            <a:r>
              <a:rPr lang="en-US" dirty="0" smtClean="0"/>
              <a:t>’ + </a:t>
            </a:r>
            <a:r>
              <a:rPr lang="en-US" dirty="0"/>
              <a:t>(1 – </a:t>
            </a:r>
            <a:r>
              <a:rPr lang="el-GR" dirty="0"/>
              <a:t>τ</a:t>
            </a:r>
            <a:r>
              <a:rPr lang="en-US" dirty="0" smtClean="0"/>
              <a:t>) </a:t>
            </a:r>
            <a:r>
              <a:rPr lang="az-Cyrl-AZ" dirty="0"/>
              <a:t>Ө</a:t>
            </a:r>
            <a:r>
              <a:rPr lang="en-US" baseline="-25000" dirty="0" smtClean="0"/>
              <a:t>1</a:t>
            </a:r>
            <a:r>
              <a:rPr lang="en-US" dirty="0" smtClean="0"/>
              <a:t>              </a:t>
            </a:r>
            <a:r>
              <a:rPr lang="az-Cyrl-AZ" dirty="0" smtClean="0"/>
              <a:t>Ө</a:t>
            </a:r>
            <a:r>
              <a:rPr lang="en-US" baseline="-25000" dirty="0" smtClean="0"/>
              <a:t>2</a:t>
            </a:r>
            <a:r>
              <a:rPr lang="en-US" dirty="0" smtClean="0"/>
              <a:t>’= </a:t>
            </a:r>
            <a:r>
              <a:rPr lang="el-GR" dirty="0"/>
              <a:t>τ</a:t>
            </a:r>
            <a:r>
              <a:rPr lang="en-US" dirty="0"/>
              <a:t> </a:t>
            </a:r>
            <a:r>
              <a:rPr lang="az-Cyrl-AZ" dirty="0" smtClean="0"/>
              <a:t>Ө</a:t>
            </a:r>
            <a:r>
              <a:rPr lang="en-US" baseline="-25000" dirty="0" smtClean="0"/>
              <a:t>2</a:t>
            </a:r>
            <a:r>
              <a:rPr lang="en-US" dirty="0" smtClean="0"/>
              <a:t>’ </a:t>
            </a:r>
            <a:r>
              <a:rPr lang="en-US" dirty="0"/>
              <a:t>+ (1 – </a:t>
            </a:r>
            <a:r>
              <a:rPr lang="el-GR" dirty="0"/>
              <a:t>τ</a:t>
            </a:r>
            <a:r>
              <a:rPr lang="en-US" dirty="0"/>
              <a:t>) </a:t>
            </a:r>
            <a:r>
              <a:rPr lang="az-Cyrl-AZ" dirty="0" smtClean="0"/>
              <a:t>Ө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-   We </a:t>
            </a:r>
            <a:r>
              <a:rPr lang="en-US" dirty="0"/>
              <a:t>prune the extra weights based on their magnitude (i.e. the least absolute value).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86867" y="4883471"/>
            <a:ext cx="966958" cy="6967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7815" y="2332891"/>
            <a:ext cx="7713785" cy="363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1553" y="2765422"/>
            <a:ext cx="783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Experiments &amp; Results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</a:t>
            </a:r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b="1" dirty="0"/>
              <a:t>Environments:</a:t>
            </a:r>
          </a:p>
          <a:p>
            <a:pPr marL="169863" lvl="1" indent="-112713">
              <a:buNone/>
            </a:pPr>
            <a:r>
              <a:rPr lang="en-US" sz="2000" dirty="0"/>
              <a:t>  - We performed our experiments on </a:t>
            </a:r>
            <a:r>
              <a:rPr lang="en-US" sz="2000" dirty="0" err="1"/>
              <a:t>MuJoCo</a:t>
            </a:r>
            <a:r>
              <a:rPr lang="en-US" sz="2000" dirty="0"/>
              <a:t> continuous control tasks interfaced through </a:t>
            </a:r>
            <a:r>
              <a:rPr lang="en-US" sz="2000" dirty="0" err="1"/>
              <a:t>OpenAI</a:t>
            </a:r>
            <a:r>
              <a:rPr lang="en-US" sz="2000" dirty="0"/>
              <a:t> Gym</a:t>
            </a:r>
            <a:endParaRPr lang="en-US" sz="2000" b="1" dirty="0"/>
          </a:p>
          <a:p>
            <a:pPr marL="0" lvl="1" indent="57150">
              <a:buNone/>
            </a:pPr>
            <a:r>
              <a:rPr lang="en-US" sz="2000" dirty="0"/>
              <a:t>  - We tested on five environments (HalfCheetah-v3, Hopper-v3, Walker2d-v3, Ant-v3, and Humanoid-v3)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Baselines:</a:t>
            </a:r>
            <a:endParaRPr lang="en-US" sz="2400" b="1" dirty="0"/>
          </a:p>
          <a:p>
            <a:pPr marL="461963" lvl="1" indent="-234950">
              <a:buFont typeface="+mj-lt"/>
              <a:buAutoNum type="arabicPeriod"/>
            </a:pPr>
            <a:r>
              <a:rPr lang="en-US" sz="2000" dirty="0" smtClean="0"/>
              <a:t>TD3</a:t>
            </a:r>
          </a:p>
          <a:p>
            <a:pPr marL="461963" lvl="1" indent="-234950">
              <a:buFont typeface="+mj-lt"/>
              <a:buAutoNum type="arabicPeriod"/>
            </a:pPr>
            <a:r>
              <a:rPr lang="en-US" sz="2000" dirty="0" smtClean="0"/>
              <a:t>Static-TD3  </a:t>
            </a:r>
          </a:p>
          <a:p>
            <a:pPr marL="461963" lvl="1" indent="-234950">
              <a:buFont typeface="+mj-lt"/>
              <a:buAutoNum type="arabicPeriod"/>
            </a:pPr>
            <a:r>
              <a:rPr lang="en-US" sz="2000" dirty="0" smtClean="0"/>
              <a:t>DS-TD3 (ours)</a:t>
            </a:r>
          </a:p>
          <a:p>
            <a:pPr marL="227013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1. Learning </a:t>
            </a:r>
            <a:r>
              <a:rPr lang="en-US" sz="2400" b="1" dirty="0"/>
              <a:t>speed </a:t>
            </a:r>
            <a:r>
              <a:rPr lang="en-US" sz="2400" b="1" dirty="0" smtClean="0"/>
              <a:t>and the </a:t>
            </a:r>
            <a:r>
              <a:rPr lang="en-US" sz="2400" b="1" dirty="0"/>
              <a:t>final </a:t>
            </a:r>
            <a:r>
              <a:rPr lang="en-US" sz="2400" b="1" dirty="0" smtClean="0"/>
              <a:t>performance</a:t>
            </a: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27" y="1710739"/>
            <a:ext cx="7722435" cy="45171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6320" y="6284482"/>
            <a:ext cx="841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NimbusRomNo9L-Regu"/>
              </a:rPr>
              <a:t>Learning </a:t>
            </a:r>
            <a:r>
              <a:rPr lang="en-US" sz="1200" dirty="0">
                <a:latin typeface="NimbusRomNo9L-Regu"/>
              </a:rPr>
              <a:t>curves of the studied algorithms on different continuous control tasks. The </a:t>
            </a:r>
            <a:r>
              <a:rPr lang="en-US" sz="1200" dirty="0" smtClean="0">
                <a:latin typeface="NimbusRomNo9L-Regu"/>
              </a:rPr>
              <a:t>shaded region </a:t>
            </a:r>
            <a:r>
              <a:rPr lang="en-US" sz="1200" dirty="0">
                <a:latin typeface="NimbusRomNo9L-Regu"/>
              </a:rPr>
              <a:t>represents the standard deviation of the average evaluation over 5 runs.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27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-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humanoid_v3_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7588" y="942975"/>
            <a:ext cx="5284787" cy="52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1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</a:t>
            </a:r>
            <a:r>
              <a:rPr lang="en-US" sz="2400" b="1" dirty="0" smtClean="0"/>
              <a:t>. Memory </a:t>
            </a:r>
            <a:r>
              <a:rPr lang="en-US" sz="2400" b="1" dirty="0"/>
              <a:t>and computation costs</a:t>
            </a: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08" y="2501170"/>
            <a:ext cx="8032176" cy="1348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6856" y="2211550"/>
            <a:ext cx="9833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Performance and costs of training the actor and critics networks on HalfCheetah-v3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different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methods.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841" y="6119336"/>
            <a:ext cx="111128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 Floating-point operations (FLOPs) are calculated using the method described in [1]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 Utku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Evci,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Trevor Gale, Jacob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Menick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Pablo Samuel Castro, and Erich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Elsen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"Rigging the lottery: Making all tickets winners." In International Conference on Machine Learning, pp. 2943-2952. PMLR, 2020.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1360" y="252213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1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3</a:t>
            </a:r>
            <a:r>
              <a:rPr lang="en-US" sz="2400" b="1" dirty="0" smtClean="0"/>
              <a:t>. The </a:t>
            </a:r>
            <a:r>
              <a:rPr lang="en-US" sz="2400" b="1" dirty="0"/>
              <a:t>effect of </a:t>
            </a:r>
            <a:r>
              <a:rPr lang="en-US" sz="2400" b="1" dirty="0" smtClean="0"/>
              <a:t>adaptation schedule</a:t>
            </a:r>
            <a:endParaRPr lang="en-US" sz="2400" b="1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35" y="1828661"/>
            <a:ext cx="4703699" cy="3365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9335" y="51941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NimbusRomNo9L-Regu"/>
              </a:rPr>
              <a:t>The learning curves of our proposed DS-TD3 algorithm on HalfCheetah-v3 using different evolution schedules along with the learning curve of TD3 using dense </a:t>
            </a:r>
            <a:r>
              <a:rPr lang="en-US" sz="1200" dirty="0" smtClean="0">
                <a:latin typeface="NimbusRomNo9L-Regu"/>
              </a:rPr>
              <a:t>networks.</a:t>
            </a:r>
            <a:endParaRPr lang="en-US" sz="1200" dirty="0">
              <a:latin typeface="NimbusRomNo9L-Regu"/>
            </a:endParaRPr>
          </a:p>
        </p:txBody>
      </p:sp>
    </p:spTree>
    <p:extLst>
      <p:ext uri="{BB962C8B-B14F-4D97-AF65-F5344CB8AC3E}">
        <p14:creationId xmlns:p14="http://schemas.microsoft.com/office/powerpoint/2010/main" val="24235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365" y="2706807"/>
            <a:ext cx="783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Sparse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6564" y="942974"/>
            <a:ext cx="111137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11945" y="271310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1946" y="40573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1946" y="33670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091" y="287981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092" y="356635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5" idx="6"/>
            <a:endCxn id="10" idx="1"/>
          </p:cNvCxnSpPr>
          <p:nvPr/>
        </p:nvCxnSpPr>
        <p:spPr>
          <a:xfrm>
            <a:off x="881576" y="2850269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6"/>
            <a:endCxn id="9" idx="2"/>
          </p:cNvCxnSpPr>
          <p:nvPr/>
        </p:nvCxnSpPr>
        <p:spPr>
          <a:xfrm flipV="1">
            <a:off x="881577" y="3016978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9" idx="2"/>
          </p:cNvCxnSpPr>
          <p:nvPr/>
        </p:nvCxnSpPr>
        <p:spPr>
          <a:xfrm flipV="1">
            <a:off x="881573" y="3016978"/>
            <a:ext cx="718518" cy="1165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6"/>
            <a:endCxn id="10" idx="2"/>
          </p:cNvCxnSpPr>
          <p:nvPr/>
        </p:nvCxnSpPr>
        <p:spPr>
          <a:xfrm flipV="1">
            <a:off x="881577" y="3703519"/>
            <a:ext cx="718515" cy="491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" idx="6"/>
            <a:endCxn id="9" idx="2"/>
          </p:cNvCxnSpPr>
          <p:nvPr/>
        </p:nvCxnSpPr>
        <p:spPr>
          <a:xfrm>
            <a:off x="881576" y="2850269"/>
            <a:ext cx="718515" cy="166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6"/>
            <a:endCxn id="10" idx="2"/>
          </p:cNvCxnSpPr>
          <p:nvPr/>
        </p:nvCxnSpPr>
        <p:spPr>
          <a:xfrm>
            <a:off x="881577" y="3504228"/>
            <a:ext cx="718515" cy="199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7519" y="4569577"/>
            <a:ext cx="25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Dense</a:t>
            </a:r>
            <a:r>
              <a:rPr lang="en-US" dirty="0" smtClean="0"/>
              <a:t> neural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Dynamic Sparse Training in DRL: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Obtains</a:t>
            </a:r>
            <a:r>
              <a:rPr lang="en-US" dirty="0">
                <a:solidFill>
                  <a:srgbClr val="0000FF"/>
                </a:solidFill>
              </a:rPr>
              <a:t> higher performance</a:t>
            </a:r>
            <a:endParaRPr lang="en-US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Adapts faster to </a:t>
            </a:r>
            <a:r>
              <a:rPr lang="en-US" dirty="0">
                <a:solidFill>
                  <a:srgbClr val="0000FF"/>
                </a:solidFill>
              </a:rPr>
              <a:t>distribution shift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Reduces </a:t>
            </a:r>
            <a:r>
              <a:rPr lang="en-US" dirty="0">
                <a:solidFill>
                  <a:srgbClr val="0000FF"/>
                </a:solidFill>
              </a:rPr>
              <a:t>training steps and interactions with the environment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Reduces the </a:t>
            </a:r>
            <a:r>
              <a:rPr lang="en-US" dirty="0">
                <a:solidFill>
                  <a:srgbClr val="0000FF"/>
                </a:solidFill>
              </a:rPr>
              <a:t>memory and </a:t>
            </a:r>
            <a:r>
              <a:rPr lang="en-US" dirty="0" smtClean="0">
                <a:solidFill>
                  <a:srgbClr val="0000FF"/>
                </a:solidFill>
              </a:rPr>
              <a:t>computational</a:t>
            </a:r>
            <a:r>
              <a:rPr lang="en-US" dirty="0" smtClean="0"/>
              <a:t> </a:t>
            </a:r>
            <a:r>
              <a:rPr lang="en-US" dirty="0"/>
              <a:t>costs</a:t>
            </a:r>
            <a:endParaRPr lang="en-US" dirty="0" smtClean="0"/>
          </a:p>
          <a:p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6BFF7D3-8E97-4E4B-A922-03B0240B4031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672840" y="2658745"/>
            <a:ext cx="43701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chemeClr val="bg1"/>
                </a:solidFill>
              </a:rPr>
              <a:t>Thank You!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2400" y="40913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Feel free to reach out!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g.a.z.n.sokar@tue.nl</a:t>
            </a:r>
          </a:p>
        </p:txBody>
      </p:sp>
    </p:spTree>
    <p:extLst>
      <p:ext uri="{BB962C8B-B14F-4D97-AF65-F5344CB8AC3E}">
        <p14:creationId xmlns:p14="http://schemas.microsoft.com/office/powerpoint/2010/main" val="7979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Sparse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6564" y="942974"/>
            <a:ext cx="111137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 smtClean="0"/>
              <a:t>recent line of research in </a:t>
            </a:r>
            <a:r>
              <a:rPr lang="en-US" sz="2400" dirty="0"/>
              <a:t>which </a:t>
            </a:r>
            <a:r>
              <a:rPr lang="en-US" sz="2400" b="1" i="1" dirty="0">
                <a:solidFill>
                  <a:srgbClr val="0000FF"/>
                </a:solidFill>
              </a:rPr>
              <a:t>sparse </a:t>
            </a:r>
            <a:r>
              <a:rPr lang="en-US" sz="2400" dirty="0" smtClean="0"/>
              <a:t>neural </a:t>
            </a:r>
            <a:r>
              <a:rPr lang="en-US" sz="2400" dirty="0"/>
              <a:t>networks </a:t>
            </a:r>
            <a:r>
              <a:rPr lang="en-US" sz="2400" dirty="0" smtClean="0"/>
              <a:t>are </a:t>
            </a:r>
            <a:r>
              <a:rPr lang="en-US" sz="2400" dirty="0"/>
              <a:t>trained from </a:t>
            </a:r>
            <a:r>
              <a:rPr lang="en-US" sz="2400" b="1" i="1" dirty="0">
                <a:solidFill>
                  <a:srgbClr val="0000FF"/>
                </a:solidFill>
              </a:rPr>
              <a:t>scratch</a:t>
            </a:r>
            <a:r>
              <a:rPr lang="en-US" sz="2400" dirty="0"/>
              <a:t>. During training </a:t>
            </a:r>
            <a:r>
              <a:rPr lang="en-US" sz="2400" dirty="0">
                <a:solidFill>
                  <a:srgbClr val="0000FF"/>
                </a:solidFill>
              </a:rPr>
              <a:t>both</a:t>
            </a:r>
            <a:r>
              <a:rPr lang="en-US" sz="2400" dirty="0"/>
              <a:t> the sparse topology and the weights are optimized. </a:t>
            </a: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11945" y="271310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1946" y="40573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1946" y="33670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091" y="287981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092" y="356635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5" idx="6"/>
            <a:endCxn id="10" idx="1"/>
          </p:cNvCxnSpPr>
          <p:nvPr/>
        </p:nvCxnSpPr>
        <p:spPr>
          <a:xfrm>
            <a:off x="881576" y="2850269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6"/>
            <a:endCxn id="9" idx="2"/>
          </p:cNvCxnSpPr>
          <p:nvPr/>
        </p:nvCxnSpPr>
        <p:spPr>
          <a:xfrm flipV="1">
            <a:off x="881577" y="3016978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9" idx="2"/>
          </p:cNvCxnSpPr>
          <p:nvPr/>
        </p:nvCxnSpPr>
        <p:spPr>
          <a:xfrm flipV="1">
            <a:off x="881573" y="3016978"/>
            <a:ext cx="718518" cy="1165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6"/>
            <a:endCxn id="10" idx="2"/>
          </p:cNvCxnSpPr>
          <p:nvPr/>
        </p:nvCxnSpPr>
        <p:spPr>
          <a:xfrm flipV="1">
            <a:off x="881577" y="3703519"/>
            <a:ext cx="718515" cy="491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" idx="6"/>
            <a:endCxn id="9" idx="2"/>
          </p:cNvCxnSpPr>
          <p:nvPr/>
        </p:nvCxnSpPr>
        <p:spPr>
          <a:xfrm>
            <a:off x="881576" y="2850269"/>
            <a:ext cx="718515" cy="166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6"/>
            <a:endCxn id="10" idx="2"/>
          </p:cNvCxnSpPr>
          <p:nvPr/>
        </p:nvCxnSpPr>
        <p:spPr>
          <a:xfrm>
            <a:off x="881577" y="3504228"/>
            <a:ext cx="718515" cy="199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7519" y="4569577"/>
            <a:ext cx="25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Dense neural network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3471074" y="267907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471073" y="397642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471075" y="333303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459220" y="284578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59221" y="353232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63" idx="6"/>
            <a:endCxn id="67" idx="1"/>
          </p:cNvCxnSpPr>
          <p:nvPr/>
        </p:nvCxnSpPr>
        <p:spPr>
          <a:xfrm>
            <a:off x="3740705" y="2816239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5" idx="6"/>
            <a:endCxn id="66" idx="2"/>
          </p:cNvCxnSpPr>
          <p:nvPr/>
        </p:nvCxnSpPr>
        <p:spPr>
          <a:xfrm flipV="1">
            <a:off x="3740706" y="2982948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4" idx="6"/>
            <a:endCxn id="67" idx="2"/>
          </p:cNvCxnSpPr>
          <p:nvPr/>
        </p:nvCxnSpPr>
        <p:spPr>
          <a:xfrm flipV="1">
            <a:off x="3740704" y="3669489"/>
            <a:ext cx="718517" cy="444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371374" y="4540493"/>
            <a:ext cx="636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Dynamic Sparse </a:t>
            </a:r>
            <a:r>
              <a:rPr lang="en-US" dirty="0" smtClean="0"/>
              <a:t>Training   (</a:t>
            </a:r>
            <a:r>
              <a:rPr lang="en-US" dirty="0" smtClean="0">
                <a:solidFill>
                  <a:srgbClr val="FF0000"/>
                </a:solidFill>
              </a:rPr>
              <a:t>Drop</a:t>
            </a:r>
            <a:r>
              <a:rPr lang="en-US" dirty="0" smtClean="0"/>
              <a:t>         , </a:t>
            </a:r>
            <a:r>
              <a:rPr lang="en-US" dirty="0" smtClean="0">
                <a:solidFill>
                  <a:srgbClr val="0000FF"/>
                </a:solidFill>
              </a:rPr>
              <a:t>Grow         </a:t>
            </a:r>
            <a:r>
              <a:rPr lang="en-US" dirty="0" smtClean="0"/>
              <a:t>)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5314727" y="2661885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314726" y="395923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14728" y="331584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302873" y="282859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302874" y="3515135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0" name="Straight Connector 99"/>
          <p:cNvCxnSpPr>
            <a:stCxn id="95" idx="6"/>
            <a:endCxn id="99" idx="1"/>
          </p:cNvCxnSpPr>
          <p:nvPr/>
        </p:nvCxnSpPr>
        <p:spPr>
          <a:xfrm>
            <a:off x="5584358" y="2799045"/>
            <a:ext cx="758003" cy="756263"/>
          </a:xfrm>
          <a:prstGeom prst="line">
            <a:avLst/>
          </a:prstGeom>
          <a:ln w="3175">
            <a:solidFill>
              <a:srgbClr val="FF0000">
                <a:alpha val="99000"/>
              </a:srgb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97" idx="6"/>
            <a:endCxn id="98" idx="2"/>
          </p:cNvCxnSpPr>
          <p:nvPr/>
        </p:nvCxnSpPr>
        <p:spPr>
          <a:xfrm flipV="1">
            <a:off x="5584359" y="2965754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6"/>
            <a:endCxn id="99" idx="2"/>
          </p:cNvCxnSpPr>
          <p:nvPr/>
        </p:nvCxnSpPr>
        <p:spPr>
          <a:xfrm flipV="1">
            <a:off x="5584357" y="3652295"/>
            <a:ext cx="718517" cy="444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7" idx="6"/>
            <a:endCxn id="99" idx="2"/>
          </p:cNvCxnSpPr>
          <p:nvPr/>
        </p:nvCxnSpPr>
        <p:spPr>
          <a:xfrm>
            <a:off x="5584359" y="3453004"/>
            <a:ext cx="718515" cy="19929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473360" y="4736332"/>
            <a:ext cx="357501" cy="1"/>
          </a:xfrm>
          <a:prstGeom prst="line">
            <a:avLst/>
          </a:prstGeom>
          <a:ln w="3175">
            <a:solidFill>
              <a:srgbClr val="FF0000">
                <a:alpha val="99000"/>
              </a:srgb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7202149" y="2650163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202148" y="394751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202150" y="330412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8190295" y="281687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8190296" y="3503413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9" name="Straight Connector 118"/>
          <p:cNvCxnSpPr>
            <a:stCxn id="115" idx="6"/>
            <a:endCxn id="116" idx="2"/>
          </p:cNvCxnSpPr>
          <p:nvPr/>
        </p:nvCxnSpPr>
        <p:spPr>
          <a:xfrm flipV="1">
            <a:off x="7471781" y="2954032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114" idx="6"/>
            <a:endCxn id="117" idx="2"/>
          </p:cNvCxnSpPr>
          <p:nvPr/>
        </p:nvCxnSpPr>
        <p:spPr>
          <a:xfrm flipV="1">
            <a:off x="7471779" y="3640573"/>
            <a:ext cx="718517" cy="444099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15" idx="6"/>
            <a:endCxn id="117" idx="2"/>
          </p:cNvCxnSpPr>
          <p:nvPr/>
        </p:nvCxnSpPr>
        <p:spPr>
          <a:xfrm>
            <a:off x="7471781" y="3441282"/>
            <a:ext cx="718515" cy="1992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13" idx="6"/>
            <a:endCxn id="116" idx="2"/>
          </p:cNvCxnSpPr>
          <p:nvPr/>
        </p:nvCxnSpPr>
        <p:spPr>
          <a:xfrm>
            <a:off x="7471780" y="2787323"/>
            <a:ext cx="718515" cy="166709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537939" y="4730798"/>
            <a:ext cx="389173" cy="5534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74798" y="2141316"/>
            <a:ext cx="0" cy="32409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581661" y="3376207"/>
            <a:ext cx="566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572504" y="3387782"/>
            <a:ext cx="566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Sparse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6564" y="942974"/>
            <a:ext cx="111137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 smtClean="0"/>
              <a:t>recent line of research in </a:t>
            </a:r>
            <a:r>
              <a:rPr lang="en-US" sz="2400" dirty="0"/>
              <a:t>which </a:t>
            </a:r>
            <a:r>
              <a:rPr lang="en-US" sz="2400" b="1" i="1" dirty="0">
                <a:solidFill>
                  <a:srgbClr val="0000FF"/>
                </a:solidFill>
              </a:rPr>
              <a:t>sparse </a:t>
            </a:r>
            <a:r>
              <a:rPr lang="en-US" sz="2400" dirty="0" smtClean="0"/>
              <a:t>neural </a:t>
            </a:r>
            <a:r>
              <a:rPr lang="en-US" sz="2400" dirty="0"/>
              <a:t>networks </a:t>
            </a:r>
            <a:r>
              <a:rPr lang="en-US" sz="2400" dirty="0" smtClean="0"/>
              <a:t>are </a:t>
            </a:r>
            <a:r>
              <a:rPr lang="en-US" sz="2400" dirty="0"/>
              <a:t>trained from </a:t>
            </a:r>
            <a:r>
              <a:rPr lang="en-US" sz="2400" b="1" i="1" dirty="0">
                <a:solidFill>
                  <a:srgbClr val="0000FF"/>
                </a:solidFill>
              </a:rPr>
              <a:t>scratch</a:t>
            </a:r>
            <a:r>
              <a:rPr lang="en-US" sz="2400" dirty="0"/>
              <a:t>. During training </a:t>
            </a:r>
            <a:r>
              <a:rPr lang="en-US" sz="2400" dirty="0">
                <a:solidFill>
                  <a:srgbClr val="0000FF"/>
                </a:solidFill>
              </a:rPr>
              <a:t>both</a:t>
            </a:r>
            <a:r>
              <a:rPr lang="en-US" sz="2400" dirty="0"/>
              <a:t> the sparse topology and the weights are optimized. </a:t>
            </a: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11945" y="271310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1946" y="40573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1946" y="336706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091" y="287981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092" y="356635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5" idx="6"/>
            <a:endCxn id="10" idx="1"/>
          </p:cNvCxnSpPr>
          <p:nvPr/>
        </p:nvCxnSpPr>
        <p:spPr>
          <a:xfrm>
            <a:off x="881576" y="2850269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6"/>
            <a:endCxn id="9" idx="2"/>
          </p:cNvCxnSpPr>
          <p:nvPr/>
        </p:nvCxnSpPr>
        <p:spPr>
          <a:xfrm flipV="1">
            <a:off x="881577" y="3016978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9" idx="2"/>
          </p:cNvCxnSpPr>
          <p:nvPr/>
        </p:nvCxnSpPr>
        <p:spPr>
          <a:xfrm flipV="1">
            <a:off x="881573" y="3016978"/>
            <a:ext cx="718518" cy="1165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6"/>
            <a:endCxn id="10" idx="2"/>
          </p:cNvCxnSpPr>
          <p:nvPr/>
        </p:nvCxnSpPr>
        <p:spPr>
          <a:xfrm flipV="1">
            <a:off x="881577" y="3703519"/>
            <a:ext cx="718515" cy="491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" idx="6"/>
            <a:endCxn id="9" idx="2"/>
          </p:cNvCxnSpPr>
          <p:nvPr/>
        </p:nvCxnSpPr>
        <p:spPr>
          <a:xfrm>
            <a:off x="881576" y="2850269"/>
            <a:ext cx="718515" cy="166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6"/>
            <a:endCxn id="10" idx="2"/>
          </p:cNvCxnSpPr>
          <p:nvPr/>
        </p:nvCxnSpPr>
        <p:spPr>
          <a:xfrm>
            <a:off x="881577" y="3504228"/>
            <a:ext cx="718515" cy="199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7519" y="4569577"/>
            <a:ext cx="25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Dense neural network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3471074" y="267907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471073" y="397642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471075" y="333303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459220" y="2845788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59221" y="3532329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63" idx="6"/>
            <a:endCxn id="67" idx="1"/>
          </p:cNvCxnSpPr>
          <p:nvPr/>
        </p:nvCxnSpPr>
        <p:spPr>
          <a:xfrm>
            <a:off x="3740705" y="2816239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5" idx="6"/>
            <a:endCxn id="66" idx="2"/>
          </p:cNvCxnSpPr>
          <p:nvPr/>
        </p:nvCxnSpPr>
        <p:spPr>
          <a:xfrm flipV="1">
            <a:off x="3740706" y="2982948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4" idx="6"/>
            <a:endCxn id="67" idx="2"/>
          </p:cNvCxnSpPr>
          <p:nvPr/>
        </p:nvCxnSpPr>
        <p:spPr>
          <a:xfrm flipV="1">
            <a:off x="3740704" y="3669489"/>
            <a:ext cx="718517" cy="444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371374" y="4540493"/>
            <a:ext cx="636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Sparse Training   (</a:t>
            </a:r>
            <a:r>
              <a:rPr lang="en-US" dirty="0" smtClean="0">
                <a:solidFill>
                  <a:srgbClr val="FF0000"/>
                </a:solidFill>
              </a:rPr>
              <a:t>Drop</a:t>
            </a:r>
            <a:r>
              <a:rPr lang="en-US" dirty="0" smtClean="0"/>
              <a:t>         , </a:t>
            </a:r>
            <a:r>
              <a:rPr lang="en-US" dirty="0" smtClean="0">
                <a:solidFill>
                  <a:srgbClr val="0000FF"/>
                </a:solidFill>
              </a:rPr>
              <a:t>Grow         </a:t>
            </a:r>
            <a:r>
              <a:rPr lang="en-US" dirty="0" smtClean="0"/>
              <a:t>)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5314727" y="2661885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314726" y="395923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14728" y="331584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302873" y="2828594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302874" y="3515135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0" name="Straight Connector 99"/>
          <p:cNvCxnSpPr>
            <a:stCxn id="95" idx="6"/>
            <a:endCxn id="99" idx="1"/>
          </p:cNvCxnSpPr>
          <p:nvPr/>
        </p:nvCxnSpPr>
        <p:spPr>
          <a:xfrm>
            <a:off x="5584358" y="2799045"/>
            <a:ext cx="758003" cy="756263"/>
          </a:xfrm>
          <a:prstGeom prst="line">
            <a:avLst/>
          </a:prstGeom>
          <a:ln w="3175">
            <a:solidFill>
              <a:srgbClr val="FF0000">
                <a:alpha val="99000"/>
              </a:srgb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97" idx="6"/>
            <a:endCxn id="98" idx="2"/>
          </p:cNvCxnSpPr>
          <p:nvPr/>
        </p:nvCxnSpPr>
        <p:spPr>
          <a:xfrm flipV="1">
            <a:off x="5584359" y="2965754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6"/>
            <a:endCxn id="99" idx="2"/>
          </p:cNvCxnSpPr>
          <p:nvPr/>
        </p:nvCxnSpPr>
        <p:spPr>
          <a:xfrm flipV="1">
            <a:off x="5584357" y="3652295"/>
            <a:ext cx="718517" cy="444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7" idx="6"/>
            <a:endCxn id="99" idx="2"/>
          </p:cNvCxnSpPr>
          <p:nvPr/>
        </p:nvCxnSpPr>
        <p:spPr>
          <a:xfrm>
            <a:off x="5584359" y="3453004"/>
            <a:ext cx="718515" cy="19929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473360" y="4736332"/>
            <a:ext cx="357501" cy="1"/>
          </a:xfrm>
          <a:prstGeom prst="line">
            <a:avLst/>
          </a:prstGeom>
          <a:ln w="3175">
            <a:solidFill>
              <a:srgbClr val="FF0000">
                <a:alpha val="99000"/>
              </a:srgb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572504" y="3387782"/>
            <a:ext cx="566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7202149" y="2650163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202148" y="394751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202150" y="330412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8190295" y="2816872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8190296" y="3503413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9" name="Straight Connector 118"/>
          <p:cNvCxnSpPr>
            <a:stCxn id="115" idx="6"/>
            <a:endCxn id="116" idx="2"/>
          </p:cNvCxnSpPr>
          <p:nvPr/>
        </p:nvCxnSpPr>
        <p:spPr>
          <a:xfrm flipV="1">
            <a:off x="7471781" y="2954032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114" idx="6"/>
            <a:endCxn id="117" idx="2"/>
          </p:cNvCxnSpPr>
          <p:nvPr/>
        </p:nvCxnSpPr>
        <p:spPr>
          <a:xfrm flipV="1">
            <a:off x="7471779" y="3640573"/>
            <a:ext cx="718517" cy="444099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15" idx="6"/>
            <a:endCxn id="117" idx="2"/>
          </p:cNvCxnSpPr>
          <p:nvPr/>
        </p:nvCxnSpPr>
        <p:spPr>
          <a:xfrm>
            <a:off x="7471781" y="3441282"/>
            <a:ext cx="718515" cy="1992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13" idx="6"/>
            <a:endCxn id="116" idx="2"/>
          </p:cNvCxnSpPr>
          <p:nvPr/>
        </p:nvCxnSpPr>
        <p:spPr>
          <a:xfrm>
            <a:off x="7471780" y="2787323"/>
            <a:ext cx="718515" cy="166709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537939" y="4730798"/>
            <a:ext cx="389173" cy="5534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>
            <a:off x="9816380" y="2657157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9816381" y="4001416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9816381" y="3311116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0804526" y="2823866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0804527" y="3510407"/>
            <a:ext cx="269631" cy="274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>
            <a:stCxn id="144" idx="6"/>
            <a:endCxn id="148" idx="1"/>
          </p:cNvCxnSpPr>
          <p:nvPr/>
        </p:nvCxnSpPr>
        <p:spPr>
          <a:xfrm>
            <a:off x="10086011" y="2794317"/>
            <a:ext cx="758003" cy="756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6" idx="6"/>
            <a:endCxn id="147" idx="2"/>
          </p:cNvCxnSpPr>
          <p:nvPr/>
        </p:nvCxnSpPr>
        <p:spPr>
          <a:xfrm flipV="1">
            <a:off x="10086012" y="2961026"/>
            <a:ext cx="718514" cy="48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45" idx="6"/>
            <a:endCxn id="148" idx="2"/>
          </p:cNvCxnSpPr>
          <p:nvPr/>
        </p:nvCxnSpPr>
        <p:spPr>
          <a:xfrm flipV="1">
            <a:off x="10086012" y="3647567"/>
            <a:ext cx="718515" cy="491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9229165" y="4549686"/>
            <a:ext cx="292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Static Sparse </a:t>
            </a:r>
            <a:r>
              <a:rPr lang="en-US" dirty="0" smtClean="0"/>
              <a:t>neural network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2774798" y="2141316"/>
            <a:ext cx="0" cy="32409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957608" y="2157277"/>
            <a:ext cx="0" cy="32409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594035" y="3376972"/>
            <a:ext cx="566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3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Sparse </a:t>
            </a:r>
            <a:r>
              <a:rPr lang="en-US" dirty="0" smtClean="0"/>
              <a:t>Training for 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6564" y="942974"/>
            <a:ext cx="111137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4" y="813786"/>
            <a:ext cx="4954176" cy="39082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" y="1785872"/>
            <a:ext cx="4849236" cy="30322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-4359" r="-1" b="25983"/>
          <a:stretch/>
        </p:blipFill>
        <p:spPr>
          <a:xfrm>
            <a:off x="799799" y="2567505"/>
            <a:ext cx="4837076" cy="29402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238" r="6144" b="17221"/>
          <a:stretch/>
        </p:blipFill>
        <p:spPr>
          <a:xfrm>
            <a:off x="863936" y="4028359"/>
            <a:ext cx="5085454" cy="34878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120" y="3910530"/>
            <a:ext cx="5029200" cy="28003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896716" y="5512042"/>
            <a:ext cx="780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624646" y="4213335"/>
            <a:ext cx="1172308" cy="1896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639908" y="6363530"/>
            <a:ext cx="3021827" cy="34735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827477" y="4414722"/>
            <a:ext cx="2678028" cy="30735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</a:t>
            </a:r>
            <a:r>
              <a:rPr lang="en-US" dirty="0"/>
              <a:t>Reinforcement Learning </a:t>
            </a:r>
            <a:r>
              <a:rPr lang="en-US" dirty="0" smtClean="0"/>
              <a:t>(DRL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Challenges:</a:t>
            </a:r>
            <a:endParaRPr lang="en-US" dirty="0" smtClean="0"/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00FF"/>
                </a:solidFill>
              </a:rPr>
              <a:t>Distribution </a:t>
            </a:r>
            <a:r>
              <a:rPr lang="en-US" dirty="0">
                <a:solidFill>
                  <a:srgbClr val="0000FF"/>
                </a:solidFill>
              </a:rPr>
              <a:t>shift </a:t>
            </a:r>
            <a:r>
              <a:rPr lang="en-US" dirty="0"/>
              <a:t>during </a:t>
            </a:r>
            <a:r>
              <a:rPr lang="en-US" dirty="0" smtClean="0"/>
              <a:t>training 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00FF"/>
                </a:solidFill>
              </a:rPr>
              <a:t>Very long training time </a:t>
            </a:r>
            <a:r>
              <a:rPr lang="en-US" dirty="0" smtClean="0"/>
              <a:t>(many </a:t>
            </a:r>
            <a:r>
              <a:rPr lang="en-US" dirty="0"/>
              <a:t>interactions with the environment , </a:t>
            </a:r>
            <a:r>
              <a:rPr lang="en-US" dirty="0" smtClean="0"/>
              <a:t>neural network size)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Sparse Training for Deep 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dirty="0" smtClean="0"/>
              <a:t>Could we train deep </a:t>
            </a:r>
            <a:r>
              <a:rPr lang="en-US" sz="2400" dirty="0"/>
              <a:t>r</a:t>
            </a:r>
            <a:r>
              <a:rPr lang="en-US" sz="2400" dirty="0" smtClean="0"/>
              <a:t>einforcement learning agents with sparse models from scratch?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What are the benefits that could be achieved?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</a:t>
            </a:r>
            <a:r>
              <a:rPr lang="en-US"/>
              <a:t>Sparse </a:t>
            </a:r>
            <a:r>
              <a:rPr lang="en-US" smtClean="0"/>
              <a:t>Training </a:t>
            </a:r>
            <a:r>
              <a:rPr lang="en-US" dirty="0"/>
              <a:t>for TD3 </a:t>
            </a:r>
            <a:r>
              <a:rPr lang="en-US" dirty="0" smtClean="0"/>
              <a:t>(DS-TD3)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72" y="938461"/>
            <a:ext cx="11727656" cy="52848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Twin Delayed Deep Deterministic policy </a:t>
            </a:r>
            <a:r>
              <a:rPr lang="en-US" dirty="0" smtClean="0"/>
              <a:t>gradient (TD3)</a:t>
            </a:r>
          </a:p>
          <a:p>
            <a:pPr marL="0" indent="0">
              <a:buNone/>
            </a:pPr>
            <a:r>
              <a:rPr lang="en-US" sz="2000" dirty="0" smtClean="0"/>
              <a:t>   -  Actor-critic </a:t>
            </a:r>
            <a:r>
              <a:rPr lang="en-US" sz="2000" dirty="0"/>
              <a:t>method (policy </a:t>
            </a:r>
            <a:r>
              <a:rPr lang="el-GR" sz="2000" dirty="0"/>
              <a:t>π</a:t>
            </a:r>
            <a:r>
              <a:rPr lang="el-GR" sz="2000" baseline="-25000" dirty="0"/>
              <a:t>φ</a:t>
            </a:r>
            <a:r>
              <a:rPr lang="en-US" sz="2000" dirty="0"/>
              <a:t>, value function Q</a:t>
            </a:r>
            <a:r>
              <a:rPr lang="az-Cyrl-AZ" sz="2000" baseline="-25000" dirty="0"/>
              <a:t>Ө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63" y="3160866"/>
            <a:ext cx="9673089" cy="28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DS-TD3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172" y="938461"/>
            <a:ext cx="11727656" cy="52848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I Sparse Topology </a:t>
            </a:r>
            <a:r>
              <a:rPr lang="en-US" b="1" dirty="0" smtClean="0">
                <a:solidFill>
                  <a:srgbClr val="0000FF"/>
                </a:solidFill>
              </a:rPr>
              <a:t>Initialization 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FF7D3-8E97-4E4B-A922-03B0240B403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9897" y="1482017"/>
            <a:ext cx="11280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actor and critics networks along with the corresponding target networks are initialized with sparse topologies.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24" y="3148315"/>
            <a:ext cx="8843144" cy="26457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1149" y="3301888"/>
            <a:ext cx="1036948" cy="13857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12794</TotalTime>
  <Words>736</Words>
  <Application>Microsoft Office PowerPoint</Application>
  <PresentationFormat>Widescreen</PresentationFormat>
  <Paragraphs>289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NimbusRomNo9L-Regu</vt:lpstr>
      <vt:lpstr>Raleway</vt:lpstr>
      <vt:lpstr>Wingdings</vt:lpstr>
      <vt:lpstr>Office Theme</vt:lpstr>
      <vt:lpstr>Dynamic Sparse Training for  Deep Reinforcement Learning</vt:lpstr>
      <vt:lpstr>Dynamic Sparse Training</vt:lpstr>
      <vt:lpstr>Dynamic Sparse Training</vt:lpstr>
      <vt:lpstr>Dynamic Sparse Training</vt:lpstr>
      <vt:lpstr>Dynamic Sparse Training for Supervised Learning</vt:lpstr>
      <vt:lpstr>Deep Reinforcement Learning (DRL)</vt:lpstr>
      <vt:lpstr>Dynamic Sparse Training for Deep Reinforcement Learning</vt:lpstr>
      <vt:lpstr>Dynamic Sparse Training for TD3 (DS-TD3)</vt:lpstr>
      <vt:lpstr>DS-TD3</vt:lpstr>
      <vt:lpstr>DS-TD3</vt:lpstr>
      <vt:lpstr>DS-TD3</vt:lpstr>
      <vt:lpstr>DS-TD3</vt:lpstr>
      <vt:lpstr>PowerPoint Presentation</vt:lpstr>
      <vt:lpstr>Experimental Setup</vt:lpstr>
      <vt:lpstr>Results</vt:lpstr>
      <vt:lpstr>Results - Demo</vt:lpstr>
      <vt:lpstr>Results</vt:lpstr>
      <vt:lpstr>Results</vt:lpstr>
      <vt:lpstr>PowerPoint Presentation</vt:lpstr>
      <vt:lpstr>Conclusion</vt:lpstr>
      <vt:lpstr>PowerPoint Presentation</vt:lpstr>
    </vt:vector>
  </TitlesOfParts>
  <Company>BCF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SpaceNet: Make Free Space For  Continual Learning</dc:title>
  <dc:creator>Sokar, G.A.Z.N.</dc:creator>
  <cp:lastModifiedBy>Sokar, G.A.Z.N.</cp:lastModifiedBy>
  <cp:revision>1087</cp:revision>
  <dcterms:created xsi:type="dcterms:W3CDTF">2021-01-19T14:41:39Z</dcterms:created>
  <dcterms:modified xsi:type="dcterms:W3CDTF">2022-06-23T10:43:18Z</dcterms:modified>
</cp:coreProperties>
</file>