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1"/>
  </p:notesMasterIdLst>
  <p:sldIdLst>
    <p:sldId id="256" r:id="rId2"/>
    <p:sldId id="257" r:id="rId3"/>
    <p:sldId id="274" r:id="rId4"/>
    <p:sldId id="259" r:id="rId5"/>
    <p:sldId id="265" r:id="rId6"/>
    <p:sldId id="260" r:id="rId7"/>
    <p:sldId id="261" r:id="rId8"/>
    <p:sldId id="262"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85704"/>
  </p:normalViewPr>
  <p:slideViewPr>
    <p:cSldViewPr snapToGrid="0">
      <p:cViewPr varScale="1">
        <p:scale>
          <a:sx n="94" d="100"/>
          <a:sy n="94" d="100"/>
        </p:scale>
        <p:origin x="216" y="3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786C8-6BDF-F544-9F55-F8450D040749}" type="datetimeFigureOut">
              <a:rPr lang="en-US" smtClean="0"/>
              <a:t>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2D199-58F9-644B-B409-B68F20F8C983}" type="slidenum">
              <a:rPr lang="en-US" smtClean="0"/>
              <a:t>‹#›</a:t>
            </a:fld>
            <a:endParaRPr lang="en-US"/>
          </a:p>
        </p:txBody>
      </p:sp>
    </p:spTree>
    <p:extLst>
      <p:ext uri="{BB962C8B-B14F-4D97-AF65-F5344CB8AC3E}">
        <p14:creationId xmlns:p14="http://schemas.microsoft.com/office/powerpoint/2010/main" val="399567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am Siddhant. I will be presenting our work, f Policy Gradients: A General Framework for Goal Conditioned RL using f-divergences. This work was done in collaboration with Ishan </a:t>
            </a:r>
            <a:r>
              <a:rPr lang="en-US" dirty="0" err="1"/>
              <a:t>Durugkar</a:t>
            </a:r>
            <a:r>
              <a:rPr lang="en-US" dirty="0"/>
              <a:t>, Peter Stone and Amy Zhang at the University of Texas at Austin</a:t>
            </a:r>
          </a:p>
        </p:txBody>
      </p:sp>
      <p:sp>
        <p:nvSpPr>
          <p:cNvPr id="4" name="Slide Number Placeholder 3"/>
          <p:cNvSpPr>
            <a:spLocks noGrp="1"/>
          </p:cNvSpPr>
          <p:nvPr>
            <p:ph type="sldNum" sz="quarter" idx="5"/>
          </p:nvPr>
        </p:nvSpPr>
        <p:spPr/>
        <p:txBody>
          <a:bodyPr/>
          <a:lstStyle/>
          <a:p>
            <a:fld id="{5D62D199-58F9-644B-B409-B68F20F8C983}" type="slidenum">
              <a:rPr lang="en-US" smtClean="0"/>
              <a:t>0</a:t>
            </a:fld>
            <a:endParaRPr lang="en-US"/>
          </a:p>
        </p:txBody>
      </p:sp>
    </p:spTree>
    <p:extLst>
      <p:ext uri="{BB962C8B-B14F-4D97-AF65-F5344CB8AC3E}">
        <p14:creationId xmlns:p14="http://schemas.microsoft.com/office/powerpoint/2010/main" val="3215099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deal with Goal Conditioned reinforcement learning which is a special case of RL where the policies are expected to solve a number of tasks i.e. reach different goal states within the same environment. The goal is conveyed at the beginning of the episode and remains fixed throughout.</a:t>
            </a:r>
          </a:p>
          <a:p>
            <a:r>
              <a:rPr lang="en-US" dirty="0"/>
              <a:t>The reward functions used for training these policies are generally sparse and given as shown. The reward is 1 at the goal states and zero everywhere else</a:t>
            </a:r>
          </a:p>
          <a:p>
            <a:endParaRPr lang="en-US" dirty="0"/>
          </a:p>
          <a:p>
            <a:r>
              <a:rPr lang="en-US" dirty="0"/>
              <a:t>The general question is how to learn goal conditioned policies under this sparse reward?</a:t>
            </a:r>
          </a:p>
        </p:txBody>
      </p:sp>
      <p:sp>
        <p:nvSpPr>
          <p:cNvPr id="4" name="Slide Number Placeholder 3"/>
          <p:cNvSpPr>
            <a:spLocks noGrp="1"/>
          </p:cNvSpPr>
          <p:nvPr>
            <p:ph type="sldNum" sz="quarter" idx="5"/>
          </p:nvPr>
        </p:nvSpPr>
        <p:spPr/>
        <p:txBody>
          <a:bodyPr/>
          <a:lstStyle/>
          <a:p>
            <a:fld id="{5D62D199-58F9-644B-B409-B68F20F8C983}" type="slidenum">
              <a:rPr lang="en-US" smtClean="0"/>
              <a:t>1</a:t>
            </a:fld>
            <a:endParaRPr lang="en-US"/>
          </a:p>
        </p:txBody>
      </p:sp>
    </p:spTree>
    <p:extLst>
      <p:ext uri="{BB962C8B-B14F-4D97-AF65-F5344CB8AC3E}">
        <p14:creationId xmlns:p14="http://schemas.microsoft.com/office/powerpoint/2010/main" val="8754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diving into the method, we would like to introduce a general class of functions called f-divergences to compare two probability distributions. Some well known divergences are KL divergence and Jensen </a:t>
            </a:r>
            <a:r>
              <a:rPr lang="en-US" dirty="0" err="1"/>
              <a:t>Shanon</a:t>
            </a:r>
            <a:r>
              <a:rPr lang="en-US" dirty="0"/>
              <a:t> divergence are instances of f-divergence. </a:t>
            </a:r>
          </a:p>
          <a:p>
            <a:endParaRPr lang="en-US" dirty="0"/>
          </a:p>
          <a:p>
            <a:r>
              <a:rPr lang="en-US" dirty="0"/>
              <a:t>We present here a simple illustration to qualitatively depict f-divergences. On the left we have two gaussian distributions p1 and p2 that are changing with time. On the right, we plot the values of a few f-divergences with respect to time as the two distributions evolve. You can see how the f-divergences vary as the distribution p1 gets closer to p2.</a:t>
            </a:r>
          </a:p>
          <a:p>
            <a:endParaRPr lang="en-US" dirty="0"/>
          </a:p>
        </p:txBody>
      </p:sp>
      <p:sp>
        <p:nvSpPr>
          <p:cNvPr id="4" name="Slide Number Placeholder 3"/>
          <p:cNvSpPr>
            <a:spLocks noGrp="1"/>
          </p:cNvSpPr>
          <p:nvPr>
            <p:ph type="sldNum" sz="quarter" idx="5"/>
          </p:nvPr>
        </p:nvSpPr>
        <p:spPr/>
        <p:txBody>
          <a:bodyPr/>
          <a:lstStyle/>
          <a:p>
            <a:fld id="{5D62D199-58F9-644B-B409-B68F20F8C983}" type="slidenum">
              <a:rPr lang="en-US" smtClean="0"/>
              <a:t>2</a:t>
            </a:fld>
            <a:endParaRPr lang="en-US"/>
          </a:p>
        </p:txBody>
      </p:sp>
    </p:spTree>
    <p:extLst>
      <p:ext uri="{BB962C8B-B14F-4D97-AF65-F5344CB8AC3E}">
        <p14:creationId xmlns:p14="http://schemas.microsoft.com/office/powerpoint/2010/main" val="40532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Goal Conditioned RL as a Distribution matching problem which is different from the conventional RL setup.  We learn policies by minimizing any f-divergence between the agent’s state visitation distribution and the goal distribution. By goal distribution, we mean the distribution over states that comprise the goal.</a:t>
            </a:r>
          </a:p>
          <a:p>
            <a:endParaRPr lang="en-US" dirty="0"/>
          </a:p>
          <a:p>
            <a:r>
              <a:rPr lang="en-US" dirty="0"/>
              <a:t>The general intuition behind such an objective is that we want the agent to visit the goal state with high probability and the non-goal states with low probability. Note that the visitation distribution will never be able to match the goal distribution completely. </a:t>
            </a:r>
          </a:p>
        </p:txBody>
      </p:sp>
      <p:sp>
        <p:nvSpPr>
          <p:cNvPr id="4" name="Slide Number Placeholder 3"/>
          <p:cNvSpPr>
            <a:spLocks noGrp="1"/>
          </p:cNvSpPr>
          <p:nvPr>
            <p:ph type="sldNum" sz="quarter" idx="5"/>
          </p:nvPr>
        </p:nvSpPr>
        <p:spPr/>
        <p:txBody>
          <a:bodyPr/>
          <a:lstStyle/>
          <a:p>
            <a:fld id="{5D62D199-58F9-644B-B409-B68F20F8C983}" type="slidenum">
              <a:rPr lang="en-US" smtClean="0"/>
              <a:t>3</a:t>
            </a:fld>
            <a:endParaRPr lang="en-US"/>
          </a:p>
        </p:txBody>
      </p:sp>
    </p:spTree>
    <p:extLst>
      <p:ext uri="{BB962C8B-B14F-4D97-AF65-F5344CB8AC3E}">
        <p14:creationId xmlns:p14="http://schemas.microsoft.com/office/powerpoint/2010/main" val="3279691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does this objective produce the optimal policy? Yes</a:t>
            </a:r>
          </a:p>
          <a:p>
            <a:r>
              <a:rPr lang="en-US" dirty="0"/>
              <a:t>We show that for f-divergences with bounded derivatives, the policy recovered is the optimal policy.</a:t>
            </a:r>
          </a:p>
          <a:p>
            <a:endParaRPr lang="en-US" dirty="0"/>
          </a:p>
          <a:p>
            <a:r>
              <a:rPr lang="en-US" dirty="0"/>
              <a:t>So how do we minimize the f-divergence?</a:t>
            </a:r>
          </a:p>
          <a:p>
            <a:r>
              <a:rPr lang="en-US" dirty="0"/>
              <a:t>Take the gradient</a:t>
            </a:r>
          </a:p>
          <a:p>
            <a:r>
              <a:rPr lang="en-US" dirty="0"/>
              <a:t>We derive the analytical gradient for the f-divergence and it looks very similar to a policy gradient where the gradient of log probabilities of the policy are weighed by this complex looking term. This dense weight is not a reward. Not only are these weights non-stationary, we do not wish to maximize these (or in this case, minimize these) over the trajectory.</a:t>
            </a:r>
          </a:p>
        </p:txBody>
      </p:sp>
      <p:sp>
        <p:nvSpPr>
          <p:cNvPr id="4" name="Slide Number Placeholder 3"/>
          <p:cNvSpPr>
            <a:spLocks noGrp="1"/>
          </p:cNvSpPr>
          <p:nvPr>
            <p:ph type="sldNum" sz="quarter" idx="5"/>
          </p:nvPr>
        </p:nvSpPr>
        <p:spPr/>
        <p:txBody>
          <a:bodyPr/>
          <a:lstStyle/>
          <a:p>
            <a:fld id="{5D62D199-58F9-644B-B409-B68F20F8C983}" type="slidenum">
              <a:rPr lang="en-US" smtClean="0"/>
              <a:t>4</a:t>
            </a:fld>
            <a:endParaRPr lang="en-US"/>
          </a:p>
        </p:txBody>
      </p:sp>
    </p:spTree>
    <p:extLst>
      <p:ext uri="{BB962C8B-B14F-4D97-AF65-F5344CB8AC3E}">
        <p14:creationId xmlns:p14="http://schemas.microsoft.com/office/powerpoint/2010/main" val="1550201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commonly used </a:t>
            </a:r>
            <a:r>
              <a:rPr lang="en-US" dirty="0" err="1"/>
              <a:t>MaxEnt</a:t>
            </a:r>
            <a:r>
              <a:rPr lang="en-US" dirty="0"/>
              <a:t> RL in soft Q learning or Soft Actor Critic maximizes the reward under the policy along with the entropy of the policy. </a:t>
            </a:r>
          </a:p>
          <a:p>
            <a:r>
              <a:rPr lang="en-US" dirty="0"/>
              <a:t>But does this lead to good exploration?</a:t>
            </a:r>
          </a:p>
          <a:p>
            <a:endParaRPr lang="en-US" dirty="0"/>
          </a:p>
          <a:p>
            <a:r>
              <a:rPr lang="en-US" dirty="0"/>
              <a:t>A special case of f-PG, </a:t>
            </a:r>
            <a:r>
              <a:rPr lang="en-US" dirty="0" err="1"/>
              <a:t>fkl</a:t>
            </a:r>
            <a:r>
              <a:rPr lang="en-US" dirty="0"/>
              <a:t>-PG or forward KL policy gradient maximizes the reward under the state-visitation distribution along with the entropy of the visitation distribution providing better exploration.</a:t>
            </a:r>
          </a:p>
          <a:p>
            <a:r>
              <a:rPr lang="en-US" dirty="0"/>
              <a:t>The reward here is the log probability of the goal distribution which for certain goal distributions can be shown to be corresponding metric based shaping rewards.</a:t>
            </a:r>
          </a:p>
          <a:p>
            <a:endParaRPr lang="en-US" dirty="0"/>
          </a:p>
          <a:p>
            <a:r>
              <a:rPr lang="en-US" dirty="0"/>
              <a:t>We call the above objective as pi-</a:t>
            </a:r>
            <a:r>
              <a:rPr lang="en-US" dirty="0" err="1"/>
              <a:t>MaxEnt</a:t>
            </a:r>
            <a:r>
              <a:rPr lang="en-US" dirty="0"/>
              <a:t> RL and the below one as state-</a:t>
            </a:r>
            <a:r>
              <a:rPr lang="en-US" dirty="0" err="1"/>
              <a:t>MaxEnt</a:t>
            </a:r>
            <a:r>
              <a:rPr lang="en-US" dirty="0"/>
              <a:t> or s-</a:t>
            </a:r>
            <a:r>
              <a:rPr lang="en-US" dirty="0" err="1"/>
              <a:t>MaxEnt</a:t>
            </a:r>
            <a:r>
              <a:rPr lang="en-US" dirty="0"/>
              <a:t> RL.</a:t>
            </a:r>
          </a:p>
        </p:txBody>
      </p:sp>
      <p:sp>
        <p:nvSpPr>
          <p:cNvPr id="4" name="Slide Number Placeholder 3"/>
          <p:cNvSpPr>
            <a:spLocks noGrp="1"/>
          </p:cNvSpPr>
          <p:nvPr>
            <p:ph type="sldNum" sz="quarter" idx="5"/>
          </p:nvPr>
        </p:nvSpPr>
        <p:spPr/>
        <p:txBody>
          <a:bodyPr/>
          <a:lstStyle/>
          <a:p>
            <a:fld id="{5D62D199-58F9-644B-B409-B68F20F8C983}" type="slidenum">
              <a:rPr lang="en-US" smtClean="0"/>
              <a:t>5</a:t>
            </a:fld>
            <a:endParaRPr lang="en-US"/>
          </a:p>
        </p:txBody>
      </p:sp>
    </p:spTree>
    <p:extLst>
      <p:ext uri="{BB962C8B-B14F-4D97-AF65-F5344CB8AC3E}">
        <p14:creationId xmlns:p14="http://schemas.microsoft.com/office/powerpoint/2010/main" val="290434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 </a:t>
            </a:r>
            <a:r>
              <a:rPr lang="en-US" dirty="0" err="1"/>
              <a:t>gridworld</a:t>
            </a:r>
            <a:r>
              <a:rPr lang="en-US" dirty="0"/>
              <a:t> where the agent needs to move from the green spot to the red spot going around the wall. The reward or goal distribution is sparse so the challenge is to explore enough to be able to move around the wall.</a:t>
            </a:r>
          </a:p>
          <a:p>
            <a:r>
              <a:rPr lang="en-US" dirty="0"/>
              <a:t>On this exploration task, we compare two instances of f-PG with the pi-</a:t>
            </a:r>
            <a:r>
              <a:rPr lang="en-US" dirty="0" err="1"/>
              <a:t>MaxEnt</a:t>
            </a:r>
            <a:r>
              <a:rPr lang="en-US" dirty="0"/>
              <a:t> RL. </a:t>
            </a:r>
          </a:p>
          <a:p>
            <a:r>
              <a:rPr lang="en-US" dirty="0"/>
              <a:t>forward KL -PG or state-</a:t>
            </a:r>
            <a:r>
              <a:rPr lang="en-US" dirty="0" err="1"/>
              <a:t>MaxEnt</a:t>
            </a:r>
            <a:r>
              <a:rPr lang="en-US" dirty="0"/>
              <a:t> RL recovers the goal but its state-visitation has a high entropy as expected. </a:t>
            </a:r>
          </a:p>
          <a:p>
            <a:r>
              <a:rPr lang="en-US" dirty="0"/>
              <a:t>Reverse KL-PG that does not explicitly maximize the entropy, recovers the optimal state-visitation.</a:t>
            </a:r>
          </a:p>
          <a:p>
            <a:r>
              <a:rPr lang="en-US" dirty="0"/>
              <a:t>While pi-</a:t>
            </a:r>
            <a:r>
              <a:rPr lang="en-US" dirty="0" err="1"/>
              <a:t>MaxEnt</a:t>
            </a:r>
            <a:r>
              <a:rPr lang="en-US" dirty="0"/>
              <a:t> RL when used with most of the shaped rewards (except AIM), fail to explore around the wall.</a:t>
            </a:r>
          </a:p>
        </p:txBody>
      </p:sp>
      <p:sp>
        <p:nvSpPr>
          <p:cNvPr id="4" name="Slide Number Placeholder 3"/>
          <p:cNvSpPr>
            <a:spLocks noGrp="1"/>
          </p:cNvSpPr>
          <p:nvPr>
            <p:ph type="sldNum" sz="quarter" idx="5"/>
          </p:nvPr>
        </p:nvSpPr>
        <p:spPr/>
        <p:txBody>
          <a:bodyPr/>
          <a:lstStyle/>
          <a:p>
            <a:fld id="{5D62D199-58F9-644B-B409-B68F20F8C983}" type="slidenum">
              <a:rPr lang="en-US" smtClean="0"/>
              <a:t>6</a:t>
            </a:fld>
            <a:endParaRPr lang="en-US"/>
          </a:p>
        </p:txBody>
      </p:sp>
    </p:spTree>
    <p:extLst>
      <p:ext uri="{BB962C8B-B14F-4D97-AF65-F5344CB8AC3E}">
        <p14:creationId xmlns:p14="http://schemas.microsoft.com/office/powerpoint/2010/main" val="5269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scale our experiments to continuous domain like </a:t>
            </a:r>
            <a:r>
              <a:rPr lang="en-US" dirty="0" err="1"/>
              <a:t>PointMaze</a:t>
            </a:r>
            <a:r>
              <a:rPr lang="en-US" dirty="0"/>
              <a:t> and Fetch. </a:t>
            </a:r>
          </a:p>
          <a:p>
            <a:r>
              <a:rPr lang="en-US" dirty="0"/>
              <a:t>We modify </a:t>
            </a:r>
            <a:r>
              <a:rPr lang="en-US" dirty="0" err="1"/>
              <a:t>PointMaze</a:t>
            </a:r>
            <a:r>
              <a:rPr lang="en-US" dirty="0"/>
              <a:t> to create a tougher environment that ensures significant gap between the initial and goal distributions to test our method in the absence of coverage between the visitation distribution and the goal distribution.</a:t>
            </a:r>
          </a:p>
          <a:p>
            <a:r>
              <a:rPr lang="en-US" dirty="0"/>
              <a:t>F-PG is significantly stable and performs better compared to the discriminative methods like AIM and GAIL.</a:t>
            </a:r>
          </a:p>
        </p:txBody>
      </p:sp>
      <p:sp>
        <p:nvSpPr>
          <p:cNvPr id="4" name="Slide Number Placeholder 3"/>
          <p:cNvSpPr>
            <a:spLocks noGrp="1"/>
          </p:cNvSpPr>
          <p:nvPr>
            <p:ph type="sldNum" sz="quarter" idx="5"/>
          </p:nvPr>
        </p:nvSpPr>
        <p:spPr/>
        <p:txBody>
          <a:bodyPr/>
          <a:lstStyle/>
          <a:p>
            <a:fld id="{5D62D199-58F9-644B-B409-B68F20F8C983}" type="slidenum">
              <a:rPr lang="en-US" smtClean="0"/>
              <a:t>7</a:t>
            </a:fld>
            <a:endParaRPr lang="en-US"/>
          </a:p>
        </p:txBody>
      </p:sp>
    </p:spTree>
    <p:extLst>
      <p:ext uri="{BB962C8B-B14F-4D97-AF65-F5344CB8AC3E}">
        <p14:creationId xmlns:p14="http://schemas.microsoft.com/office/powerpoint/2010/main" val="209425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a lot for listening to this presentation. See you at the poster. Do visit our project page for additional information.</a:t>
            </a:r>
          </a:p>
        </p:txBody>
      </p:sp>
      <p:sp>
        <p:nvSpPr>
          <p:cNvPr id="4" name="Slide Number Placeholder 3"/>
          <p:cNvSpPr>
            <a:spLocks noGrp="1"/>
          </p:cNvSpPr>
          <p:nvPr>
            <p:ph type="sldNum" sz="quarter" idx="5"/>
          </p:nvPr>
        </p:nvSpPr>
        <p:spPr/>
        <p:txBody>
          <a:bodyPr/>
          <a:lstStyle/>
          <a:p>
            <a:fld id="{5D62D199-58F9-644B-B409-B68F20F8C983}" type="slidenum">
              <a:rPr lang="en-US" smtClean="0"/>
              <a:t>8</a:t>
            </a:fld>
            <a:endParaRPr lang="en-US"/>
          </a:p>
        </p:txBody>
      </p:sp>
    </p:spTree>
    <p:extLst>
      <p:ext uri="{BB962C8B-B14F-4D97-AF65-F5344CB8AC3E}">
        <p14:creationId xmlns:p14="http://schemas.microsoft.com/office/powerpoint/2010/main" val="316343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955E-6D78-F35E-4B31-CF269CE11D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A46E84-7A1A-E0E5-2114-A7593BC7D7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D222C1-5AFC-9B67-4355-2A5FE1E203CD}"/>
              </a:ext>
            </a:extLst>
          </p:cNvPr>
          <p:cNvSpPr>
            <a:spLocks noGrp="1"/>
          </p:cNvSpPr>
          <p:nvPr>
            <p:ph type="dt" sz="half" idx="10"/>
          </p:nvPr>
        </p:nvSpPr>
        <p:spPr/>
        <p:txBody>
          <a:bodyPr/>
          <a:lstStyle/>
          <a:p>
            <a:fld id="{976CB5EA-734D-E143-BE44-79268E4AB177}" type="datetime1">
              <a:rPr lang="en-US" smtClean="0"/>
              <a:t>11/5/23</a:t>
            </a:fld>
            <a:endParaRPr lang="en-US"/>
          </a:p>
        </p:txBody>
      </p:sp>
      <p:sp>
        <p:nvSpPr>
          <p:cNvPr id="5" name="Footer Placeholder 4">
            <a:extLst>
              <a:ext uri="{FF2B5EF4-FFF2-40B4-BE49-F238E27FC236}">
                <a16:creationId xmlns:a16="http://schemas.microsoft.com/office/drawing/2014/main" id="{A9A41081-55DB-3738-804E-C471B8370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F675B-7A2F-612F-4FDC-DBDE56F6F23A}"/>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574106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3E7EF-E411-B431-F0E7-582D7E89B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F6CD1-A94D-A0C8-4243-F895BD36ED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9C82F-8332-5480-20A0-B1723F9E7E31}"/>
              </a:ext>
            </a:extLst>
          </p:cNvPr>
          <p:cNvSpPr>
            <a:spLocks noGrp="1"/>
          </p:cNvSpPr>
          <p:nvPr>
            <p:ph type="dt" sz="half" idx="10"/>
          </p:nvPr>
        </p:nvSpPr>
        <p:spPr/>
        <p:txBody>
          <a:bodyPr/>
          <a:lstStyle/>
          <a:p>
            <a:fld id="{5F8ADC48-9A6B-4C4C-8960-6A0ED975D00E}" type="datetime1">
              <a:rPr lang="en-US" smtClean="0"/>
              <a:t>11/5/23</a:t>
            </a:fld>
            <a:endParaRPr lang="en-US"/>
          </a:p>
        </p:txBody>
      </p:sp>
      <p:sp>
        <p:nvSpPr>
          <p:cNvPr id="5" name="Footer Placeholder 4">
            <a:extLst>
              <a:ext uri="{FF2B5EF4-FFF2-40B4-BE49-F238E27FC236}">
                <a16:creationId xmlns:a16="http://schemas.microsoft.com/office/drawing/2014/main" id="{A0B6B8C9-215E-29B0-6546-875FB5A60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A036A-57F9-EA1C-6DA7-7F9EE9B54A0B}"/>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22485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7E21B-60F8-C1FB-A8D0-F34AA43BF4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0C283F-1281-9F4B-6E27-861F03846D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2E49E-538D-F73A-60F1-BFEF7443D857}"/>
              </a:ext>
            </a:extLst>
          </p:cNvPr>
          <p:cNvSpPr>
            <a:spLocks noGrp="1"/>
          </p:cNvSpPr>
          <p:nvPr>
            <p:ph type="dt" sz="half" idx="10"/>
          </p:nvPr>
        </p:nvSpPr>
        <p:spPr/>
        <p:txBody>
          <a:bodyPr/>
          <a:lstStyle/>
          <a:p>
            <a:fld id="{EE9217AF-F370-F041-9634-AB59EDDE0559}" type="datetime1">
              <a:rPr lang="en-US" smtClean="0"/>
              <a:t>11/5/23</a:t>
            </a:fld>
            <a:endParaRPr lang="en-US"/>
          </a:p>
        </p:txBody>
      </p:sp>
      <p:sp>
        <p:nvSpPr>
          <p:cNvPr id="5" name="Footer Placeholder 4">
            <a:extLst>
              <a:ext uri="{FF2B5EF4-FFF2-40B4-BE49-F238E27FC236}">
                <a16:creationId xmlns:a16="http://schemas.microsoft.com/office/drawing/2014/main" id="{BE0377FE-18A2-E9E2-7C76-268607B1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624469-F4B5-1185-0B09-D2A9FB26C037}"/>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208165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92117-E58E-A5AA-8978-43998ED449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6F3A4E-9425-3931-2819-9B6BC53EB2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C946E-97E2-83E2-AE9B-42B44BEE7D2A}"/>
              </a:ext>
            </a:extLst>
          </p:cNvPr>
          <p:cNvSpPr>
            <a:spLocks noGrp="1"/>
          </p:cNvSpPr>
          <p:nvPr>
            <p:ph type="dt" sz="half" idx="10"/>
          </p:nvPr>
        </p:nvSpPr>
        <p:spPr/>
        <p:txBody>
          <a:bodyPr/>
          <a:lstStyle/>
          <a:p>
            <a:fld id="{688ECC9C-1D21-B54A-968E-FFC6B72C0779}" type="datetime1">
              <a:rPr lang="en-US" smtClean="0"/>
              <a:t>11/5/23</a:t>
            </a:fld>
            <a:endParaRPr lang="en-US"/>
          </a:p>
        </p:txBody>
      </p:sp>
      <p:sp>
        <p:nvSpPr>
          <p:cNvPr id="5" name="Footer Placeholder 4">
            <a:extLst>
              <a:ext uri="{FF2B5EF4-FFF2-40B4-BE49-F238E27FC236}">
                <a16:creationId xmlns:a16="http://schemas.microsoft.com/office/drawing/2014/main" id="{9DB2EA7E-6B4F-AFFA-1665-891144C06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67134-C08C-FF39-F1A0-06D6C352EE41}"/>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394638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7ABF-7731-8EA2-E322-3985231AEE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CED4D5-E2F5-97FB-D628-1C37CF8AA6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8F8E44-9689-B5D6-2763-53311E235134}"/>
              </a:ext>
            </a:extLst>
          </p:cNvPr>
          <p:cNvSpPr>
            <a:spLocks noGrp="1"/>
          </p:cNvSpPr>
          <p:nvPr>
            <p:ph type="dt" sz="half" idx="10"/>
          </p:nvPr>
        </p:nvSpPr>
        <p:spPr/>
        <p:txBody>
          <a:bodyPr/>
          <a:lstStyle/>
          <a:p>
            <a:fld id="{30656CB3-757F-0744-9CA7-36F3E1CE6A40}" type="datetime1">
              <a:rPr lang="en-US" smtClean="0"/>
              <a:t>11/5/23</a:t>
            </a:fld>
            <a:endParaRPr lang="en-US"/>
          </a:p>
        </p:txBody>
      </p:sp>
      <p:sp>
        <p:nvSpPr>
          <p:cNvPr id="5" name="Footer Placeholder 4">
            <a:extLst>
              <a:ext uri="{FF2B5EF4-FFF2-40B4-BE49-F238E27FC236}">
                <a16:creationId xmlns:a16="http://schemas.microsoft.com/office/drawing/2014/main" id="{42485FEE-2BD5-5A4C-5C8F-947C6C55F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E5A88-BB04-0D23-C8D7-4A38A5AA4E6B}"/>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380954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20DA-D890-2AE4-EAB2-757D30000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B36B0-A57F-D88C-F5E7-190EA5A8F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81E0CD-983A-8929-55CD-77C8FD12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C315D-2D42-420D-49E2-AD232580BD1E}"/>
              </a:ext>
            </a:extLst>
          </p:cNvPr>
          <p:cNvSpPr>
            <a:spLocks noGrp="1"/>
          </p:cNvSpPr>
          <p:nvPr>
            <p:ph type="dt" sz="half" idx="10"/>
          </p:nvPr>
        </p:nvSpPr>
        <p:spPr/>
        <p:txBody>
          <a:bodyPr/>
          <a:lstStyle/>
          <a:p>
            <a:fld id="{D7B2F438-A079-EC4F-AAAD-D959A37F77D4}" type="datetime1">
              <a:rPr lang="en-US" smtClean="0"/>
              <a:t>11/5/23</a:t>
            </a:fld>
            <a:endParaRPr lang="en-US"/>
          </a:p>
        </p:txBody>
      </p:sp>
      <p:sp>
        <p:nvSpPr>
          <p:cNvPr id="6" name="Footer Placeholder 5">
            <a:extLst>
              <a:ext uri="{FF2B5EF4-FFF2-40B4-BE49-F238E27FC236}">
                <a16:creationId xmlns:a16="http://schemas.microsoft.com/office/drawing/2014/main" id="{BDFF8E4D-4A3C-5545-FD24-9B3989E7F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C24C5-41A1-E671-BC02-044B81E21448}"/>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28089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7C868-12A0-EAD1-DEE7-F3393DA521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19BE7-51F9-C08D-B698-C72C6B3EC4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6A2E2-849F-9767-E309-F2B98A9848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C73FDA-E565-4E08-07C3-72A2A5FCE2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071A0-9546-3C5C-6D1B-2A15E3AE1A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EA03D9-4408-1A37-FE1A-D823BF9DC225}"/>
              </a:ext>
            </a:extLst>
          </p:cNvPr>
          <p:cNvSpPr>
            <a:spLocks noGrp="1"/>
          </p:cNvSpPr>
          <p:nvPr>
            <p:ph type="dt" sz="half" idx="10"/>
          </p:nvPr>
        </p:nvSpPr>
        <p:spPr/>
        <p:txBody>
          <a:bodyPr/>
          <a:lstStyle/>
          <a:p>
            <a:fld id="{420A0DE3-143B-844C-B696-F3A59A9A68DF}" type="datetime1">
              <a:rPr lang="en-US" smtClean="0"/>
              <a:t>11/5/23</a:t>
            </a:fld>
            <a:endParaRPr lang="en-US"/>
          </a:p>
        </p:txBody>
      </p:sp>
      <p:sp>
        <p:nvSpPr>
          <p:cNvPr id="8" name="Footer Placeholder 7">
            <a:extLst>
              <a:ext uri="{FF2B5EF4-FFF2-40B4-BE49-F238E27FC236}">
                <a16:creationId xmlns:a16="http://schemas.microsoft.com/office/drawing/2014/main" id="{0CEB9A3A-C01E-A28E-FC35-FD5E36DA53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13951C-02FC-4050-A333-16A6C8C51C75}"/>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313433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5F4F-4F3B-7E53-910D-B5D13E8AF5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0579E-9576-676E-3AE3-2BDA5813897E}"/>
              </a:ext>
            </a:extLst>
          </p:cNvPr>
          <p:cNvSpPr>
            <a:spLocks noGrp="1"/>
          </p:cNvSpPr>
          <p:nvPr>
            <p:ph type="dt" sz="half" idx="10"/>
          </p:nvPr>
        </p:nvSpPr>
        <p:spPr/>
        <p:txBody>
          <a:bodyPr/>
          <a:lstStyle/>
          <a:p>
            <a:fld id="{392AF5F6-8A8F-4F41-96CC-BF495F608E01}" type="datetime1">
              <a:rPr lang="en-US" smtClean="0"/>
              <a:t>11/5/23</a:t>
            </a:fld>
            <a:endParaRPr lang="en-US"/>
          </a:p>
        </p:txBody>
      </p:sp>
      <p:sp>
        <p:nvSpPr>
          <p:cNvPr id="4" name="Footer Placeholder 3">
            <a:extLst>
              <a:ext uri="{FF2B5EF4-FFF2-40B4-BE49-F238E27FC236}">
                <a16:creationId xmlns:a16="http://schemas.microsoft.com/office/drawing/2014/main" id="{BEA5D424-AB20-5C18-E598-C383F2909B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79D593-DE2C-FFB5-2503-018AE6228D59}"/>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1640512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4872E8-9DE6-E5F0-4E80-408D392EBCA9}"/>
              </a:ext>
            </a:extLst>
          </p:cNvPr>
          <p:cNvSpPr>
            <a:spLocks noGrp="1"/>
          </p:cNvSpPr>
          <p:nvPr>
            <p:ph type="dt" sz="half" idx="10"/>
          </p:nvPr>
        </p:nvSpPr>
        <p:spPr/>
        <p:txBody>
          <a:bodyPr/>
          <a:lstStyle/>
          <a:p>
            <a:fld id="{FA286CD4-B82B-3840-BA36-18EAF73A3480}" type="datetime1">
              <a:rPr lang="en-US" smtClean="0"/>
              <a:t>11/5/23</a:t>
            </a:fld>
            <a:endParaRPr lang="en-US"/>
          </a:p>
        </p:txBody>
      </p:sp>
      <p:sp>
        <p:nvSpPr>
          <p:cNvPr id="3" name="Footer Placeholder 2">
            <a:extLst>
              <a:ext uri="{FF2B5EF4-FFF2-40B4-BE49-F238E27FC236}">
                <a16:creationId xmlns:a16="http://schemas.microsoft.com/office/drawing/2014/main" id="{DA819D6F-0696-BCBF-FB15-CE9BFBDA04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C0AE5E-13D7-08CC-D021-6E27338EA916}"/>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305068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BD50-0071-0A86-CE14-BA6F0D095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C49F5-C9A8-F623-12CD-DE973BF122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38AB19-6D24-4C5E-E58A-D9C86526E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E36D8-BFF1-838B-9427-0E295EAFBB84}"/>
              </a:ext>
            </a:extLst>
          </p:cNvPr>
          <p:cNvSpPr>
            <a:spLocks noGrp="1"/>
          </p:cNvSpPr>
          <p:nvPr>
            <p:ph type="dt" sz="half" idx="10"/>
          </p:nvPr>
        </p:nvSpPr>
        <p:spPr/>
        <p:txBody>
          <a:bodyPr/>
          <a:lstStyle/>
          <a:p>
            <a:fld id="{3286625D-5381-F446-8613-BC82EFA1C7AA}" type="datetime1">
              <a:rPr lang="en-US" smtClean="0"/>
              <a:t>11/5/23</a:t>
            </a:fld>
            <a:endParaRPr lang="en-US"/>
          </a:p>
        </p:txBody>
      </p:sp>
      <p:sp>
        <p:nvSpPr>
          <p:cNvPr id="6" name="Footer Placeholder 5">
            <a:extLst>
              <a:ext uri="{FF2B5EF4-FFF2-40B4-BE49-F238E27FC236}">
                <a16:creationId xmlns:a16="http://schemas.microsoft.com/office/drawing/2014/main" id="{BE770A36-EC5A-360E-CADF-369A630AB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14CC8-B812-43B7-8102-9CB116D5CA7F}"/>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82886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7826-D537-FC7D-2C2F-16BF21EDD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1E089-0144-28E0-5831-D3BCB9969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9BF8F5-D84C-7BF4-89C7-CB17F932C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62B0D-819B-DC40-6AB3-190A8DC9B6FB}"/>
              </a:ext>
            </a:extLst>
          </p:cNvPr>
          <p:cNvSpPr>
            <a:spLocks noGrp="1"/>
          </p:cNvSpPr>
          <p:nvPr>
            <p:ph type="dt" sz="half" idx="10"/>
          </p:nvPr>
        </p:nvSpPr>
        <p:spPr/>
        <p:txBody>
          <a:bodyPr/>
          <a:lstStyle/>
          <a:p>
            <a:fld id="{C908BCB4-7927-A44F-9579-8A360333B37F}" type="datetime1">
              <a:rPr lang="en-US" smtClean="0"/>
              <a:t>11/5/23</a:t>
            </a:fld>
            <a:endParaRPr lang="en-US"/>
          </a:p>
        </p:txBody>
      </p:sp>
      <p:sp>
        <p:nvSpPr>
          <p:cNvPr id="6" name="Footer Placeholder 5">
            <a:extLst>
              <a:ext uri="{FF2B5EF4-FFF2-40B4-BE49-F238E27FC236}">
                <a16:creationId xmlns:a16="http://schemas.microsoft.com/office/drawing/2014/main" id="{6F5BF931-F942-3402-4A5E-9106F645E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02F70-BF97-558A-B24B-4904905B13B2}"/>
              </a:ext>
            </a:extLst>
          </p:cNvPr>
          <p:cNvSpPr>
            <a:spLocks noGrp="1"/>
          </p:cNvSpPr>
          <p:nvPr>
            <p:ph type="sldNum" sz="quarter" idx="12"/>
          </p:nvPr>
        </p:nvSpPr>
        <p:spPr/>
        <p:txBody>
          <a:bodyPr/>
          <a:lstStyle/>
          <a:p>
            <a:fld id="{3C28F335-7DF9-394E-8E9A-300947971C4A}" type="slidenum">
              <a:rPr lang="en-US" smtClean="0"/>
              <a:t>‹#›</a:t>
            </a:fld>
            <a:endParaRPr lang="en-US"/>
          </a:p>
        </p:txBody>
      </p:sp>
    </p:spTree>
    <p:extLst>
      <p:ext uri="{BB962C8B-B14F-4D97-AF65-F5344CB8AC3E}">
        <p14:creationId xmlns:p14="http://schemas.microsoft.com/office/powerpoint/2010/main" val="3403112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F2BD7-4646-A0E5-1C0A-C7A4569E01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11A26-6648-6192-4559-27B56BA139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9A1A4-6A93-AE39-E1DB-05DCCE167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04E79-E4A2-E24A-89BD-E50B9C519DBE}" type="datetime1">
              <a:rPr lang="en-US" smtClean="0"/>
              <a:t>11/5/23</a:t>
            </a:fld>
            <a:endParaRPr lang="en-US"/>
          </a:p>
        </p:txBody>
      </p:sp>
      <p:sp>
        <p:nvSpPr>
          <p:cNvPr id="5" name="Footer Placeholder 4">
            <a:extLst>
              <a:ext uri="{FF2B5EF4-FFF2-40B4-BE49-F238E27FC236}">
                <a16:creationId xmlns:a16="http://schemas.microsoft.com/office/drawing/2014/main" id="{A9D39D8E-F6C5-DC88-2DDD-5D8EF13DA2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2D445C-D777-0F24-B7D6-F55E98932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8F335-7DF9-394E-8E9A-300947971C4A}" type="slidenum">
              <a:rPr lang="en-US" smtClean="0"/>
              <a:t>‹#›</a:t>
            </a:fld>
            <a:endParaRPr lang="en-US"/>
          </a:p>
        </p:txBody>
      </p:sp>
    </p:spTree>
    <p:extLst>
      <p:ext uri="{BB962C8B-B14F-4D97-AF65-F5344CB8AC3E}">
        <p14:creationId xmlns:p14="http://schemas.microsoft.com/office/powerpoint/2010/main" val="397841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agarwalsiddhant10.github.io/projects/fpg.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CDC4BE8-7158-2659-ACAD-4DAA491C441A}"/>
                  </a:ext>
                </a:extLst>
              </p:cNvPr>
              <p:cNvSpPr>
                <a:spLocks noGrp="1"/>
              </p:cNvSpPr>
              <p:nvPr>
                <p:ph type="ctrTitle"/>
              </p:nvPr>
            </p:nvSpPr>
            <p:spPr>
              <a:xfrm>
                <a:off x="1264356" y="1122363"/>
                <a:ext cx="9403644" cy="2387600"/>
              </a:xfrm>
            </p:spPr>
            <p:txBody>
              <a:bodyPr>
                <a:normAutofit/>
              </a:bodyPr>
              <a:lstStyle/>
              <a:p>
                <a14:m>
                  <m:oMath xmlns:m="http://schemas.openxmlformats.org/officeDocument/2006/math">
                    <m:r>
                      <a:rPr lang="en-US" sz="5000" b="0" i="1" smtClean="0">
                        <a:solidFill>
                          <a:schemeClr val="accent2"/>
                        </a:solidFill>
                        <a:latin typeface="Cambria Math" panose="02040503050406030204" pitchFamily="18" charset="0"/>
                      </a:rPr>
                      <m:t>𝑓</m:t>
                    </m:r>
                  </m:oMath>
                </a14:m>
                <a:r>
                  <a:rPr lang="en-US" sz="5000" dirty="0">
                    <a:solidFill>
                      <a:schemeClr val="accent2"/>
                    </a:solidFill>
                    <a:latin typeface="+mn-lt"/>
                  </a:rPr>
                  <a:t>-Policy Gradients: A General Framework for Goal Conditioned RL using </a:t>
                </a:r>
                <a14:m>
                  <m:oMath xmlns:m="http://schemas.openxmlformats.org/officeDocument/2006/math">
                    <m:r>
                      <a:rPr lang="en-US" sz="5000" b="0" i="1" smtClean="0">
                        <a:solidFill>
                          <a:schemeClr val="accent2"/>
                        </a:solidFill>
                        <a:latin typeface="Cambria Math" panose="02040503050406030204" pitchFamily="18" charset="0"/>
                      </a:rPr>
                      <m:t>𝑓</m:t>
                    </m:r>
                  </m:oMath>
                </a14:m>
                <a:r>
                  <a:rPr lang="en-US" sz="5000" dirty="0">
                    <a:solidFill>
                      <a:schemeClr val="accent2"/>
                    </a:solidFill>
                    <a:latin typeface="+mn-lt"/>
                  </a:rPr>
                  <a:t>-divergences</a:t>
                </a:r>
              </a:p>
            </p:txBody>
          </p:sp>
        </mc:Choice>
        <mc:Fallback xmlns="">
          <p:sp>
            <p:nvSpPr>
              <p:cNvPr id="2" name="Title 1">
                <a:extLst>
                  <a:ext uri="{FF2B5EF4-FFF2-40B4-BE49-F238E27FC236}">
                    <a16:creationId xmlns:a16="http://schemas.microsoft.com/office/drawing/2014/main" id="{3CDC4BE8-7158-2659-ACAD-4DAA491C441A}"/>
                  </a:ext>
                </a:extLst>
              </p:cNvPr>
              <p:cNvSpPr>
                <a:spLocks noGrp="1" noRot="1" noChangeAspect="1" noMove="1" noResize="1" noEditPoints="1" noAdjustHandles="1" noChangeArrowheads="1" noChangeShapeType="1" noTextEdit="1"/>
              </p:cNvSpPr>
              <p:nvPr>
                <p:ph type="ctrTitle"/>
              </p:nvPr>
            </p:nvSpPr>
            <p:spPr>
              <a:xfrm>
                <a:off x="1264356" y="1122363"/>
                <a:ext cx="9403644" cy="2387600"/>
              </a:xfrm>
              <a:blipFill>
                <a:blip r:embed="rId3"/>
                <a:stretch>
                  <a:fillRect l="-2965" r="-4313" b="-13757"/>
                </a:stretch>
              </a:blipFill>
            </p:spPr>
            <p:txBody>
              <a:bodyPr/>
              <a:lstStyle/>
              <a:p>
                <a:r>
                  <a:rPr lang="en-US">
                    <a:noFill/>
                  </a:rPr>
                  <a:t> </a:t>
                </a:r>
              </a:p>
            </p:txBody>
          </p:sp>
        </mc:Fallback>
      </mc:AlternateContent>
      <p:sp>
        <p:nvSpPr>
          <p:cNvPr id="3" name="Subtitle 2">
            <a:extLst>
              <a:ext uri="{FF2B5EF4-FFF2-40B4-BE49-F238E27FC236}">
                <a16:creationId xmlns:a16="http://schemas.microsoft.com/office/drawing/2014/main" id="{0EFC60C6-E8CB-0DD8-9DC9-A3118C29CE53}"/>
              </a:ext>
            </a:extLst>
          </p:cNvPr>
          <p:cNvSpPr>
            <a:spLocks noGrp="1"/>
          </p:cNvSpPr>
          <p:nvPr>
            <p:ph type="subTitle" idx="1"/>
          </p:nvPr>
        </p:nvSpPr>
        <p:spPr>
          <a:xfrm>
            <a:off x="1524000" y="3602038"/>
            <a:ext cx="9144000" cy="1624718"/>
          </a:xfrm>
        </p:spPr>
        <p:txBody>
          <a:bodyPr/>
          <a:lstStyle/>
          <a:p>
            <a:r>
              <a:rPr lang="en-US" dirty="0"/>
              <a:t>Siddhant Agarwal</a:t>
            </a:r>
            <a:r>
              <a:rPr lang="en-US" baseline="30000" dirty="0"/>
              <a:t>1</a:t>
            </a:r>
            <a:r>
              <a:rPr lang="en-US" dirty="0"/>
              <a:t>, Ishan Durugkar</a:t>
            </a:r>
            <a:r>
              <a:rPr lang="en-US" baseline="30000" dirty="0"/>
              <a:t>2</a:t>
            </a:r>
            <a:r>
              <a:rPr lang="en-US" dirty="0"/>
              <a:t>, Peter Stone</a:t>
            </a:r>
            <a:r>
              <a:rPr lang="en-US" baseline="30000" dirty="0"/>
              <a:t>1,2</a:t>
            </a:r>
            <a:r>
              <a:rPr lang="en-US" dirty="0"/>
              <a:t>, Amy Zhang</a:t>
            </a:r>
            <a:r>
              <a:rPr lang="en-US" baseline="30000" dirty="0"/>
              <a:t>1</a:t>
            </a:r>
          </a:p>
          <a:p>
            <a:r>
              <a:rPr lang="en-US" baseline="30000" dirty="0"/>
              <a:t>1</a:t>
            </a:r>
            <a:r>
              <a:rPr lang="en-US" dirty="0"/>
              <a:t>UT Austin	</a:t>
            </a:r>
            <a:r>
              <a:rPr lang="en-US" baseline="30000" dirty="0"/>
              <a:t>2</a:t>
            </a:r>
            <a:r>
              <a:rPr lang="en-US" dirty="0"/>
              <a:t>Sony AI</a:t>
            </a:r>
          </a:p>
        </p:txBody>
      </p:sp>
      <p:sp>
        <p:nvSpPr>
          <p:cNvPr id="4" name="Slide Number Placeholder 3">
            <a:extLst>
              <a:ext uri="{FF2B5EF4-FFF2-40B4-BE49-F238E27FC236}">
                <a16:creationId xmlns:a16="http://schemas.microsoft.com/office/drawing/2014/main" id="{B607F0C9-6C79-0420-5C56-8F0606FF179F}"/>
              </a:ext>
            </a:extLst>
          </p:cNvPr>
          <p:cNvSpPr>
            <a:spLocks noGrp="1"/>
          </p:cNvSpPr>
          <p:nvPr>
            <p:ph type="sldNum" sz="quarter" idx="12"/>
          </p:nvPr>
        </p:nvSpPr>
        <p:spPr/>
        <p:txBody>
          <a:bodyPr/>
          <a:lstStyle/>
          <a:p>
            <a:fld id="{3C28F335-7DF9-394E-8E9A-300947971C4A}" type="slidenum">
              <a:rPr lang="en-US" smtClean="0"/>
              <a:t>0</a:t>
            </a:fld>
            <a:endParaRPr lang="en-US"/>
          </a:p>
        </p:txBody>
      </p:sp>
      <p:pic>
        <p:nvPicPr>
          <p:cNvPr id="1026" name="Picture 2">
            <a:extLst>
              <a:ext uri="{FF2B5EF4-FFF2-40B4-BE49-F238E27FC236}">
                <a16:creationId xmlns:a16="http://schemas.microsoft.com/office/drawing/2014/main" id="{65EC8833-AF35-31B6-2292-AE51E9FDD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0000" cy="1237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84B1347-B893-169E-086E-74087D03B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057" y="5001999"/>
            <a:ext cx="2412241"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3099C6C-70D9-999D-8945-E96C833BE0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682" y="5001999"/>
            <a:ext cx="2114549"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2BE99819-6574-E9C5-E03C-2028399AF0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4876" y="5159577"/>
            <a:ext cx="2286000" cy="599243"/>
          </a:xfrm>
          <a:prstGeom prst="rect">
            <a:avLst/>
          </a:prstGeom>
        </p:spPr>
      </p:pic>
    </p:spTree>
    <p:extLst>
      <p:ext uri="{BB962C8B-B14F-4D97-AF65-F5344CB8AC3E}">
        <p14:creationId xmlns:p14="http://schemas.microsoft.com/office/powerpoint/2010/main" val="3131650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C04FC-64D3-B91B-83C8-51AFDF5667CA}"/>
              </a:ext>
            </a:extLst>
          </p:cNvPr>
          <p:cNvSpPr>
            <a:spLocks noGrp="1"/>
          </p:cNvSpPr>
          <p:nvPr>
            <p:ph type="title"/>
          </p:nvPr>
        </p:nvSpPr>
        <p:spPr/>
        <p:txBody>
          <a:bodyPr/>
          <a:lstStyle/>
          <a:p>
            <a:r>
              <a:rPr lang="en-US" dirty="0">
                <a:solidFill>
                  <a:schemeClr val="accent2"/>
                </a:solidFill>
                <a:latin typeface="+mn-lt"/>
              </a:rPr>
              <a:t>Goal Conditioned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6426CF-54CC-9D8E-859E-616AED8EC3BF}"/>
                  </a:ext>
                </a:extLst>
              </p:cNvPr>
              <p:cNvSpPr>
                <a:spLocks noGrp="1"/>
              </p:cNvSpPr>
              <p:nvPr>
                <p:ph idx="1"/>
              </p:nvPr>
            </p:nvSpPr>
            <p:spPr>
              <a:xfrm>
                <a:off x="838200" y="1825625"/>
                <a:ext cx="7052733" cy="4351338"/>
              </a:xfrm>
            </p:spPr>
            <p:txBody>
              <a:bodyPr>
                <a:normAutofit/>
              </a:bodyPr>
              <a:lstStyle/>
              <a:p>
                <a:r>
                  <a:rPr lang="en-US" sz="2400" dirty="0">
                    <a:solidFill>
                      <a:srgbClr val="000000"/>
                    </a:solidFill>
                    <a:latin typeface="Calibri" panose="020F0502020204030204" pitchFamily="34" charset="0"/>
                  </a:rPr>
                  <a:t>T</a:t>
                </a:r>
                <a:r>
                  <a:rPr lang="en-US" sz="2400" b="0" i="0" u="none" strike="noStrike" dirty="0">
                    <a:solidFill>
                      <a:srgbClr val="000000"/>
                    </a:solidFill>
                    <a:effectLst/>
                    <a:latin typeface="Calibri" panose="020F0502020204030204" pitchFamily="34" charset="0"/>
                  </a:rPr>
                  <a:t>he agent is trained to solve a number of tasks (reach goals) within the same environment. </a:t>
                </a:r>
              </a:p>
              <a:p>
                <a:r>
                  <a:rPr lang="en-US" sz="2400" dirty="0">
                    <a:solidFill>
                      <a:srgbClr val="000000"/>
                    </a:solidFill>
                    <a:latin typeface="Calibri" panose="020F0502020204030204" pitchFamily="34" charset="0"/>
                  </a:rPr>
                  <a:t>A goal is sampled at the beginning of episode.</a:t>
                </a:r>
              </a:p>
              <a:p>
                <a:r>
                  <a:rPr lang="en-US" sz="2400" dirty="0">
                    <a:solidFill>
                      <a:srgbClr val="000000"/>
                    </a:solidFill>
                    <a:latin typeface="Calibri" panose="020F0502020204030204" pitchFamily="34" charset="0"/>
                  </a:rPr>
                  <a:t>The reward function:</a:t>
                </a: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𝑔</m:t>
                          </m:r>
                        </m:e>
                      </m:d>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eqArr>
                            <m:eqArrPr>
                              <m:ctrlPr>
                                <a:rPr lang="en-US" sz="2400" b="0" i="1" smtClean="0">
                                  <a:latin typeface="Cambria Math" panose="02040503050406030204" pitchFamily="18" charset="0"/>
                                </a:rPr>
                              </m:ctrlPr>
                            </m:eqArrPr>
                            <m:e>
                              <m:r>
                                <a:rPr lang="en-US" sz="2400" b="0" i="1" smtClean="0">
                                  <a:latin typeface="Cambria Math" panose="02040503050406030204" pitchFamily="18" charset="0"/>
                                </a:rPr>
                                <m:t>1,  </m:t>
                              </m:r>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𝑔</m:t>
                              </m:r>
                            </m:e>
                            <m:e>
                              <m:r>
                                <a:rPr lang="en-US" sz="2400" b="0" i="1" smtClean="0">
                                  <a:latin typeface="Cambria Math" panose="02040503050406030204" pitchFamily="18" charset="0"/>
                                </a:rPr>
                                <m:t>0,  </m:t>
                              </m:r>
                              <m:r>
                                <a:rPr lang="en-US" sz="2400" b="0" i="1" smtClean="0">
                                  <a:latin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𝑔</m:t>
                              </m:r>
                            </m:e>
                          </m:eqArr>
                        </m:e>
                      </m:d>
                    </m:oMath>
                  </m:oMathPara>
                </a14:m>
                <a:endParaRPr lang="en-US" sz="2400" dirty="0"/>
              </a:p>
              <a:p>
                <a:pPr marL="0" indent="0">
                  <a:buNone/>
                </a:pPr>
                <a:endParaRPr lang="en-US" sz="2400" b="1" dirty="0"/>
              </a:p>
              <a:p>
                <a:pPr marL="0" indent="0">
                  <a:buNone/>
                </a:pPr>
                <a:r>
                  <a:rPr lang="en-US" sz="2400" b="1" dirty="0"/>
                  <a:t>How to learn goal conditioned policies under this sparse reward?</a:t>
                </a:r>
              </a:p>
            </p:txBody>
          </p:sp>
        </mc:Choice>
        <mc:Fallback xmlns="">
          <p:sp>
            <p:nvSpPr>
              <p:cNvPr id="3" name="Content Placeholder 2">
                <a:extLst>
                  <a:ext uri="{FF2B5EF4-FFF2-40B4-BE49-F238E27FC236}">
                    <a16:creationId xmlns:a16="http://schemas.microsoft.com/office/drawing/2014/main" id="{076426CF-54CC-9D8E-859E-616AED8EC3BF}"/>
                  </a:ext>
                </a:extLst>
              </p:cNvPr>
              <p:cNvSpPr>
                <a:spLocks noGrp="1" noRot="1" noChangeAspect="1" noMove="1" noResize="1" noEditPoints="1" noAdjustHandles="1" noChangeArrowheads="1" noChangeShapeType="1" noTextEdit="1"/>
              </p:cNvSpPr>
              <p:nvPr>
                <p:ph idx="1"/>
              </p:nvPr>
            </p:nvSpPr>
            <p:spPr>
              <a:xfrm>
                <a:off x="838200" y="1825625"/>
                <a:ext cx="7052733" cy="4351338"/>
              </a:xfrm>
              <a:blipFill>
                <a:blip r:embed="rId3"/>
                <a:stretch>
                  <a:fillRect l="-1439" t="-7267" r="-1799" b="-1715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015CDDC-4EAF-17E5-6207-DF621A946D50}"/>
              </a:ext>
            </a:extLst>
          </p:cNvPr>
          <p:cNvSpPr>
            <a:spLocks noGrp="1"/>
          </p:cNvSpPr>
          <p:nvPr>
            <p:ph type="sldNum" sz="quarter" idx="12"/>
          </p:nvPr>
        </p:nvSpPr>
        <p:spPr/>
        <p:txBody>
          <a:bodyPr/>
          <a:lstStyle/>
          <a:p>
            <a:fld id="{3C28F335-7DF9-394E-8E9A-300947971C4A}" type="slidenum">
              <a:rPr lang="en-US" smtClean="0"/>
              <a:t>1</a:t>
            </a:fld>
            <a:endParaRPr lang="en-US"/>
          </a:p>
        </p:txBody>
      </p:sp>
      <p:pic>
        <p:nvPicPr>
          <p:cNvPr id="2050" name="Picture 2">
            <a:extLst>
              <a:ext uri="{FF2B5EF4-FFF2-40B4-BE49-F238E27FC236}">
                <a16:creationId xmlns:a16="http://schemas.microsoft.com/office/drawing/2014/main" id="{789E820D-E75A-E2DC-2CC3-862ACB4E5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0344" y="817562"/>
            <a:ext cx="2633135" cy="26331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8D95A6E-44F5-E132-5F7E-EC8B8D3EA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0344" y="3543828"/>
            <a:ext cx="2633135" cy="2633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5A92F94-8A37-FF41-8C72-848496036386}"/>
                  </a:ext>
                </a:extLst>
              </p:cNvPr>
              <p:cNvSpPr txBox="1"/>
              <p:nvPr/>
            </p:nvSpPr>
            <p:spPr>
              <a:xfrm>
                <a:off x="0" y="6494462"/>
                <a:ext cx="4953000" cy="369332"/>
              </a:xfrm>
              <a:prstGeom prst="rect">
                <a:avLst/>
              </a:prstGeom>
              <a:noFill/>
            </p:spPr>
            <p:txBody>
              <a:bodyPr wrap="square" rtlCol="0">
                <a:spAutoFit/>
              </a:bodyPr>
              <a:lstStyle/>
              <a:p>
                <a:r>
                  <a:rPr lang="en-US" dirty="0">
                    <a:solidFill>
                      <a:schemeClr val="bg2">
                        <a:lumMod val="25000"/>
                      </a:schemeClr>
                    </a:solidFill>
                  </a:rPr>
                  <a:t>Siddhant Agarwal</a:t>
                </a:r>
                <a:r>
                  <a:rPr lang="en-US" dirty="0"/>
                  <a:t>, </a:t>
                </a:r>
                <a14:m>
                  <m:oMath xmlns:m="http://schemas.openxmlformats.org/officeDocument/2006/math">
                    <m:r>
                      <a:rPr lang="en-US" b="1" i="1" smtClean="0">
                        <a:latin typeface="Cambria Math" panose="02040503050406030204" pitchFamily="18" charset="0"/>
                      </a:rPr>
                      <m:t>𝒇</m:t>
                    </m:r>
                  </m:oMath>
                </a14:m>
                <a:r>
                  <a:rPr lang="en-US" b="1" dirty="0"/>
                  <a:t>-Policy Gradients</a:t>
                </a:r>
                <a:r>
                  <a:rPr lang="en-US" dirty="0"/>
                  <a:t>, </a:t>
                </a:r>
                <a:r>
                  <a:rPr lang="en-US" dirty="0">
                    <a:solidFill>
                      <a:schemeClr val="accent2"/>
                    </a:solidFill>
                  </a:rPr>
                  <a:t>UT Austin</a:t>
                </a:r>
              </a:p>
            </p:txBody>
          </p:sp>
        </mc:Choice>
        <mc:Fallback>
          <p:sp>
            <p:nvSpPr>
              <p:cNvPr id="5" name="TextBox 4">
                <a:extLst>
                  <a:ext uri="{FF2B5EF4-FFF2-40B4-BE49-F238E27FC236}">
                    <a16:creationId xmlns:a16="http://schemas.microsoft.com/office/drawing/2014/main" id="{C5A92F94-8A37-FF41-8C72-848496036386}"/>
                  </a:ext>
                </a:extLst>
              </p:cNvPr>
              <p:cNvSpPr txBox="1">
                <a:spLocks noRot="1" noChangeAspect="1" noMove="1" noResize="1" noEditPoints="1" noAdjustHandles="1" noChangeArrowheads="1" noChangeShapeType="1" noTextEdit="1"/>
              </p:cNvSpPr>
              <p:nvPr/>
            </p:nvSpPr>
            <p:spPr>
              <a:xfrm>
                <a:off x="0" y="6494462"/>
                <a:ext cx="4953000" cy="369332"/>
              </a:xfrm>
              <a:prstGeom prst="rect">
                <a:avLst/>
              </a:prstGeom>
              <a:blipFill>
                <a:blip r:embed="rId6"/>
                <a:stretch>
                  <a:fillRect l="-1023"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53949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49FB2F06-CF29-9557-FFAC-D790D92E3924}"/>
                  </a:ext>
                </a:extLst>
              </p:cNvPr>
              <p:cNvSpPr>
                <a:spLocks noGrp="1"/>
              </p:cNvSpPr>
              <p:nvPr>
                <p:ph type="title"/>
              </p:nvPr>
            </p:nvSpPr>
            <p:spPr/>
            <p:txBody>
              <a:bodyPr/>
              <a:lstStyle/>
              <a:p>
                <a:r>
                  <a:rPr lang="en-US" dirty="0">
                    <a:solidFill>
                      <a:schemeClr val="accent2"/>
                    </a:solidFill>
                    <a:latin typeface="+mn-lt"/>
                  </a:rPr>
                  <a:t>How to match Distributions: </a:t>
                </a:r>
                <a14:m>
                  <m:oMath xmlns:m="http://schemas.openxmlformats.org/officeDocument/2006/math">
                    <m:r>
                      <a:rPr lang="en-US" b="0" i="1" smtClean="0">
                        <a:solidFill>
                          <a:schemeClr val="accent2"/>
                        </a:solidFill>
                        <a:latin typeface="Cambria Math" panose="02040503050406030204" pitchFamily="18" charset="0"/>
                      </a:rPr>
                      <m:t>𝑓</m:t>
                    </m:r>
                  </m:oMath>
                </a14:m>
                <a:r>
                  <a:rPr lang="en-US" dirty="0">
                    <a:solidFill>
                      <a:schemeClr val="accent2"/>
                    </a:solidFill>
                    <a:latin typeface="+mn-lt"/>
                  </a:rPr>
                  <a:t>-Divergence</a:t>
                </a:r>
                <a:endParaRPr lang="en-US" dirty="0"/>
              </a:p>
            </p:txBody>
          </p:sp>
        </mc:Choice>
        <mc:Fallback>
          <p:sp>
            <p:nvSpPr>
              <p:cNvPr id="2" name="Title 1">
                <a:extLst>
                  <a:ext uri="{FF2B5EF4-FFF2-40B4-BE49-F238E27FC236}">
                    <a16:creationId xmlns:a16="http://schemas.microsoft.com/office/drawing/2014/main" id="{49FB2F06-CF29-9557-FFAC-D790D92E3924}"/>
                  </a:ext>
                </a:extLst>
              </p:cNvPr>
              <p:cNvSpPr>
                <a:spLocks noGrp="1" noRot="1" noChangeAspect="1" noMove="1" noResize="1" noEditPoints="1" noAdjustHandles="1" noChangeArrowheads="1" noChangeShapeType="1" noTextEdit="1"/>
              </p:cNvSpPr>
              <p:nvPr>
                <p:ph type="title"/>
              </p:nvPr>
            </p:nvSpPr>
            <p:spPr>
              <a:blipFill>
                <a:blip r:embed="rId3"/>
                <a:stretch>
                  <a:fillRect l="-241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F056B29-1512-175C-B985-61F7752AE445}"/>
              </a:ext>
            </a:extLst>
          </p:cNvPr>
          <p:cNvSpPr>
            <a:spLocks noGrp="1"/>
          </p:cNvSpPr>
          <p:nvPr>
            <p:ph type="sldNum" sz="quarter" idx="12"/>
          </p:nvPr>
        </p:nvSpPr>
        <p:spPr/>
        <p:txBody>
          <a:bodyPr/>
          <a:lstStyle/>
          <a:p>
            <a:fld id="{3C28F335-7DF9-394E-8E9A-300947971C4A}" type="slidenum">
              <a:rPr lang="en-US" smtClean="0"/>
              <a:t>2</a:t>
            </a:fld>
            <a:endParaRPr lang="en-US"/>
          </a:p>
        </p:txBody>
      </p:sp>
      <p:pic>
        <p:nvPicPr>
          <p:cNvPr id="5" name="Picture 4">
            <a:extLst>
              <a:ext uri="{FF2B5EF4-FFF2-40B4-BE49-F238E27FC236}">
                <a16:creationId xmlns:a16="http://schemas.microsoft.com/office/drawing/2014/main" id="{F004708B-A0C0-354F-9F2F-B90B5FF465BF}"/>
              </a:ext>
            </a:extLst>
          </p:cNvPr>
          <p:cNvPicPr>
            <a:picLocks noChangeAspect="1"/>
          </p:cNvPicPr>
          <p:nvPr/>
        </p:nvPicPr>
        <p:blipFill>
          <a:blip r:embed="rId4"/>
          <a:stretch>
            <a:fillRect/>
          </a:stretch>
        </p:blipFill>
        <p:spPr>
          <a:xfrm>
            <a:off x="2281273" y="2132600"/>
            <a:ext cx="7578654" cy="4547193"/>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8CA2997-E369-9C44-8E8A-2B3B5E5C483E}"/>
                  </a:ext>
                </a:extLst>
              </p:cNvPr>
              <p:cNvSpPr txBox="1"/>
              <p:nvPr/>
            </p:nvSpPr>
            <p:spPr>
              <a:xfrm>
                <a:off x="0" y="6494462"/>
                <a:ext cx="4953000" cy="369332"/>
              </a:xfrm>
              <a:prstGeom prst="rect">
                <a:avLst/>
              </a:prstGeom>
              <a:noFill/>
            </p:spPr>
            <p:txBody>
              <a:bodyPr wrap="square" rtlCol="0">
                <a:spAutoFit/>
              </a:bodyPr>
              <a:lstStyle/>
              <a:p>
                <a:r>
                  <a:rPr lang="en-US" dirty="0">
                    <a:solidFill>
                      <a:schemeClr val="bg2">
                        <a:lumMod val="25000"/>
                      </a:schemeClr>
                    </a:solidFill>
                  </a:rPr>
                  <a:t>Siddhant Agarwal</a:t>
                </a:r>
                <a:r>
                  <a:rPr lang="en-US" dirty="0"/>
                  <a:t>, </a:t>
                </a:r>
                <a14:m>
                  <m:oMath xmlns:m="http://schemas.openxmlformats.org/officeDocument/2006/math">
                    <m:r>
                      <a:rPr lang="en-US" b="1" i="1" smtClean="0">
                        <a:latin typeface="Cambria Math" panose="02040503050406030204" pitchFamily="18" charset="0"/>
                      </a:rPr>
                      <m:t>𝒇</m:t>
                    </m:r>
                  </m:oMath>
                </a14:m>
                <a:r>
                  <a:rPr lang="en-US" b="1" dirty="0"/>
                  <a:t>-Policy Gradients</a:t>
                </a:r>
                <a:r>
                  <a:rPr lang="en-US" dirty="0"/>
                  <a:t>, </a:t>
                </a:r>
                <a:r>
                  <a:rPr lang="en-US" dirty="0">
                    <a:solidFill>
                      <a:schemeClr val="accent2"/>
                    </a:solidFill>
                  </a:rPr>
                  <a:t>UT Austin</a:t>
                </a:r>
              </a:p>
            </p:txBody>
          </p:sp>
        </mc:Choice>
        <mc:Fallback>
          <p:sp>
            <p:nvSpPr>
              <p:cNvPr id="6" name="TextBox 5">
                <a:extLst>
                  <a:ext uri="{FF2B5EF4-FFF2-40B4-BE49-F238E27FC236}">
                    <a16:creationId xmlns:a16="http://schemas.microsoft.com/office/drawing/2014/main" id="{08CA2997-E369-9C44-8E8A-2B3B5E5C483E}"/>
                  </a:ext>
                </a:extLst>
              </p:cNvPr>
              <p:cNvSpPr txBox="1">
                <a:spLocks noRot="1" noChangeAspect="1" noMove="1" noResize="1" noEditPoints="1" noAdjustHandles="1" noChangeArrowheads="1" noChangeShapeType="1" noTextEdit="1"/>
              </p:cNvSpPr>
              <p:nvPr/>
            </p:nvSpPr>
            <p:spPr>
              <a:xfrm>
                <a:off x="0" y="6494462"/>
                <a:ext cx="4953000" cy="369332"/>
              </a:xfrm>
              <a:prstGeom prst="rect">
                <a:avLst/>
              </a:prstGeom>
              <a:blipFill>
                <a:blip r:embed="rId5"/>
                <a:stretch>
                  <a:fillRect l="-1023" t="-6667"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679AC53-3A44-F8EF-5320-A25C84A7FE18}"/>
                  </a:ext>
                </a:extLst>
              </p:cNvPr>
              <p:cNvSpPr txBox="1"/>
              <p:nvPr/>
            </p:nvSpPr>
            <p:spPr>
              <a:xfrm>
                <a:off x="2580278" y="1690688"/>
                <a:ext cx="3289300" cy="646331"/>
              </a:xfrm>
              <a:prstGeom prst="rect">
                <a:avLst/>
              </a:prstGeom>
              <a:noFill/>
            </p:spPr>
            <p:txBody>
              <a:bodyPr wrap="square" rtlCol="0">
                <a:spAutoFit/>
              </a:bodyPr>
              <a:lstStyle/>
              <a:p>
                <a:pPr algn="ctr"/>
                <a:r>
                  <a:rPr lang="en-US" dirty="0"/>
                  <a:t>Two Gaussian Distributions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a14:m>
                <a:r>
                  <a:rPr lang="en-US" dirty="0"/>
                  <a:t>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2</m:t>
                        </m:r>
                      </m:sub>
                    </m:sSub>
                  </m:oMath>
                </a14:m>
                <a:r>
                  <a:rPr lang="en-US" dirty="0"/>
                  <a:t>) evolving with time</a:t>
                </a:r>
              </a:p>
            </p:txBody>
          </p:sp>
        </mc:Choice>
        <mc:Fallback>
          <p:sp>
            <p:nvSpPr>
              <p:cNvPr id="7" name="TextBox 6">
                <a:extLst>
                  <a:ext uri="{FF2B5EF4-FFF2-40B4-BE49-F238E27FC236}">
                    <a16:creationId xmlns:a16="http://schemas.microsoft.com/office/drawing/2014/main" id="{F679AC53-3A44-F8EF-5320-A25C84A7FE18}"/>
                  </a:ext>
                </a:extLst>
              </p:cNvPr>
              <p:cNvSpPr txBox="1">
                <a:spLocks noRot="1" noChangeAspect="1" noMove="1" noResize="1" noEditPoints="1" noAdjustHandles="1" noChangeArrowheads="1" noChangeShapeType="1" noTextEdit="1"/>
              </p:cNvSpPr>
              <p:nvPr/>
            </p:nvSpPr>
            <p:spPr>
              <a:xfrm>
                <a:off x="2580278" y="1690688"/>
                <a:ext cx="3289300" cy="646331"/>
              </a:xfrm>
              <a:prstGeom prst="rect">
                <a:avLst/>
              </a:prstGeom>
              <a:blipFill>
                <a:blip r:embed="rId6"/>
                <a:stretch>
                  <a:fillRect t="-1923" b="-153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BB34F65-91C8-7EA5-1E7C-5F262FB18631}"/>
                  </a:ext>
                </a:extLst>
              </p:cNvPr>
              <p:cNvSpPr txBox="1"/>
              <p:nvPr/>
            </p:nvSpPr>
            <p:spPr>
              <a:xfrm>
                <a:off x="5993680" y="1679562"/>
                <a:ext cx="3742144" cy="668581"/>
              </a:xfrm>
              <a:prstGeom prst="rect">
                <a:avLst/>
              </a:prstGeom>
              <a:noFill/>
            </p:spPr>
            <p:txBody>
              <a:bodyPr wrap="square" rtlCol="0">
                <a:spAutoFit/>
              </a:bodyPr>
              <a:lstStyle/>
              <a:p>
                <a:pPr algn="ctr"/>
                <a:r>
                  <a:rPr lang="en-US" dirty="0"/>
                  <a:t>Evolution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1</m:t>
                        </m:r>
                      </m:sub>
                    </m:sSub>
                    <m:r>
                      <a:rPr lang="en-US" b="0" i="1" smtClean="0">
                        <a:latin typeface="Cambria Math" panose="02040503050406030204" pitchFamily="18" charset="0"/>
                      </a:rPr>
                      <m:t>|</m:t>
                    </m:r>
                    <m:d>
                      <m:dPr>
                        <m:beg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2</m:t>
                            </m:r>
                          </m:sub>
                        </m:sSub>
                      </m:e>
                    </m:d>
                    <m:r>
                      <a:rPr lang="en-US" b="0" i="1" smtClean="0">
                        <a:latin typeface="Cambria Math" panose="02040503050406030204" pitchFamily="18" charset="0"/>
                      </a:rPr>
                      <m:t> </m:t>
                    </m:r>
                    <m:r>
                      <a:rPr lang="en-US" b="0" i="1" smtClean="0">
                        <a:latin typeface="Cambria Math" panose="02040503050406030204" pitchFamily="18" charset="0"/>
                      </a:rPr>
                      <m:t>𝑣𝑠</m:t>
                    </m:r>
                    <m:r>
                      <a:rPr lang="en-US" b="0" i="1" smtClean="0">
                        <a:latin typeface="Cambria Math" panose="02040503050406030204" pitchFamily="18" charset="0"/>
                      </a:rPr>
                      <m:t> </m:t>
                    </m:r>
                    <m:r>
                      <a:rPr lang="en-US" b="0" i="1" smtClean="0">
                        <a:latin typeface="Cambria Math" panose="02040503050406030204" pitchFamily="18" charset="0"/>
                      </a:rPr>
                      <m:t>𝑡𝑖𝑚𝑒</m:t>
                    </m:r>
                    <m:r>
                      <a:rPr lang="en-US" b="0" i="1" smtClean="0">
                        <a:latin typeface="Cambria Math" panose="02040503050406030204" pitchFamily="18" charset="0"/>
                      </a:rPr>
                      <m:t>/</m:t>
                    </m:r>
                    <m:r>
                      <a:rPr lang="en-US" b="0" i="1" smtClean="0">
                        <a:latin typeface="Cambria Math" panose="02040503050406030204" pitchFamily="18" charset="0"/>
                      </a:rPr>
                      <m:t>𝑠𝑡𝑒𝑝𝑠</m:t>
                    </m:r>
                  </m:oMath>
                </a14:m>
                <a:r>
                  <a:rPr lang="en-US" dirty="0"/>
                  <a:t> for commonly used divergences</a:t>
                </a:r>
              </a:p>
            </p:txBody>
          </p:sp>
        </mc:Choice>
        <mc:Fallback>
          <p:sp>
            <p:nvSpPr>
              <p:cNvPr id="8" name="TextBox 7">
                <a:extLst>
                  <a:ext uri="{FF2B5EF4-FFF2-40B4-BE49-F238E27FC236}">
                    <a16:creationId xmlns:a16="http://schemas.microsoft.com/office/drawing/2014/main" id="{BBB34F65-91C8-7EA5-1E7C-5F262FB18631}"/>
                  </a:ext>
                </a:extLst>
              </p:cNvPr>
              <p:cNvSpPr txBox="1">
                <a:spLocks noRot="1" noChangeAspect="1" noMove="1" noResize="1" noEditPoints="1" noAdjustHandles="1" noChangeArrowheads="1" noChangeShapeType="1" noTextEdit="1"/>
              </p:cNvSpPr>
              <p:nvPr/>
            </p:nvSpPr>
            <p:spPr>
              <a:xfrm>
                <a:off x="5993680" y="1679562"/>
                <a:ext cx="3742144" cy="668581"/>
              </a:xfrm>
              <a:prstGeom prst="rect">
                <a:avLst/>
              </a:prstGeom>
              <a:blipFill>
                <a:blip r:embed="rId7"/>
                <a:stretch>
                  <a:fillRect t="-3774" r="-1351" b="-13208"/>
                </a:stretch>
              </a:blipFill>
            </p:spPr>
            <p:txBody>
              <a:bodyPr/>
              <a:lstStyle/>
              <a:p>
                <a:r>
                  <a:rPr lang="en-US">
                    <a:noFill/>
                  </a:rPr>
                  <a:t> </a:t>
                </a:r>
              </a:p>
            </p:txBody>
          </p:sp>
        </mc:Fallback>
      </mc:AlternateContent>
    </p:spTree>
    <p:extLst>
      <p:ext uri="{BB962C8B-B14F-4D97-AF65-F5344CB8AC3E}">
        <p14:creationId xmlns:p14="http://schemas.microsoft.com/office/powerpoint/2010/main" val="310165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F54F4F9-E274-7773-A2A9-7391539D8982}"/>
                  </a:ext>
                </a:extLst>
              </p:cNvPr>
              <p:cNvSpPr>
                <a:spLocks noGrp="1"/>
              </p:cNvSpPr>
              <p:nvPr>
                <p:ph type="title"/>
              </p:nvPr>
            </p:nvSpPr>
            <p:spPr/>
            <p:txBody>
              <a:bodyPr/>
              <a:lstStyle/>
              <a:p>
                <a14:m>
                  <m:oMath xmlns:m="http://schemas.openxmlformats.org/officeDocument/2006/math">
                    <m:r>
                      <a:rPr lang="en-US" b="0" i="1" smtClean="0">
                        <a:solidFill>
                          <a:schemeClr val="accent2"/>
                        </a:solidFill>
                        <a:latin typeface="Cambria Math" panose="02040503050406030204" pitchFamily="18" charset="0"/>
                      </a:rPr>
                      <m:t>𝑓</m:t>
                    </m:r>
                  </m:oMath>
                </a14:m>
                <a:r>
                  <a:rPr lang="en-US" dirty="0">
                    <a:solidFill>
                      <a:schemeClr val="accent2"/>
                    </a:solidFill>
                    <a:latin typeface="+mn-lt"/>
                  </a:rPr>
                  <a:t>-Policy Gradients</a:t>
                </a:r>
              </a:p>
            </p:txBody>
          </p:sp>
        </mc:Choice>
        <mc:Fallback xmlns="">
          <p:sp>
            <p:nvSpPr>
              <p:cNvPr id="2" name="Title 1">
                <a:extLst>
                  <a:ext uri="{FF2B5EF4-FFF2-40B4-BE49-F238E27FC236}">
                    <a16:creationId xmlns:a16="http://schemas.microsoft.com/office/drawing/2014/main" id="{3F54F4F9-E274-7773-A2A9-7391539D8982}"/>
                  </a:ext>
                </a:extLst>
              </p:cNvPr>
              <p:cNvSpPr>
                <a:spLocks noGrp="1" noRot="1" noChangeAspect="1" noMove="1" noResize="1" noEditPoints="1" noAdjustHandles="1" noChangeArrowheads="1" noChangeShapeType="1" noTextEdit="1"/>
              </p:cNvSpPr>
              <p:nvPr>
                <p:ph type="title"/>
              </p:nvPr>
            </p:nvSpPr>
            <p:spPr>
              <a:blipFill>
                <a:blip r:embed="rId3"/>
                <a:stretch>
                  <a:fillRect l="-16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754E8E-BA58-E36D-E2AA-B0124367E78D}"/>
                  </a:ext>
                </a:extLst>
              </p:cNvPr>
              <p:cNvSpPr>
                <a:spLocks noGrp="1"/>
              </p:cNvSpPr>
              <p:nvPr>
                <p:ph idx="1"/>
              </p:nvPr>
            </p:nvSpPr>
            <p:spPr/>
            <p:txBody>
              <a:bodyPr>
                <a:normAutofit/>
              </a:bodyPr>
              <a:lstStyle/>
              <a:p>
                <a:pPr marL="0" indent="0">
                  <a:buNone/>
                </a:pPr>
                <a:r>
                  <a:rPr lang="en-US" sz="2200" b="0" i="0" u="none" strike="noStrike" dirty="0">
                    <a:solidFill>
                      <a:srgbClr val="000000"/>
                    </a:solidFill>
                    <a:effectLst/>
                    <a:latin typeface="Calibri" panose="020F0502020204030204" pitchFamily="34" charset="0"/>
                  </a:rPr>
                  <a:t>The policy is learnt by minimizing the following objective:</a:t>
                </a:r>
              </a:p>
              <a:p>
                <a:pPr marL="0" indent="0">
                  <a:buNone/>
                </a:pPr>
                <a:endParaRPr lang="en-US" sz="1100" b="0" i="0" u="none" strike="noStrike" dirty="0">
                  <a:solidFill>
                    <a:srgbClr val="000000"/>
                  </a:solidFill>
                  <a:effectLst/>
                  <a:latin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𝐽</m:t>
                      </m:r>
                      <m:d>
                        <m:dPr>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𝜃</m:t>
                          </m:r>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𝐷</m:t>
                          </m:r>
                        </m:e>
                        <m:sub>
                          <m:r>
                            <a:rPr lang="en-US" sz="2400" b="0" i="1" smtClean="0">
                              <a:latin typeface="Cambria Math" panose="02040503050406030204" pitchFamily="18" charset="0"/>
                              <a:ea typeface="Cambria Math" panose="02040503050406030204" pitchFamily="18" charset="0"/>
                            </a:rPr>
                            <m:t>𝑓</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𝜃</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𝑔</m:t>
                          </m:r>
                        </m:sub>
                      </m:sSub>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oMath>
                  </m:oMathPara>
                </a14:m>
                <a:endParaRPr lang="en-US" sz="2400" dirty="0"/>
              </a:p>
              <a:p>
                <a:pPr marL="0" indent="0">
                  <a:buNone/>
                </a:pPr>
                <a:r>
                  <a:rPr lang="en-US" sz="2200" dirty="0">
                    <a:solidFill>
                      <a:srgbClr val="000000"/>
                    </a:solidFill>
                    <a:latin typeface="Calibri" panose="020F0502020204030204" pitchFamily="34" charset="0"/>
                  </a:rPr>
                  <a:t>w</a:t>
                </a:r>
                <a:r>
                  <a:rPr lang="en-US" sz="2200" b="0" i="0" u="none" strike="noStrike" dirty="0">
                    <a:solidFill>
                      <a:srgbClr val="000000"/>
                    </a:solidFill>
                    <a:effectLst/>
                    <a:latin typeface="Calibri" panose="020F0502020204030204" pitchFamily="34" charset="0"/>
                  </a:rPr>
                  <a:t>here </a:t>
                </a:r>
                <a14:m>
                  <m:oMath xmlns:m="http://schemas.openxmlformats.org/officeDocument/2006/math">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𝑝</m:t>
                        </m:r>
                      </m:e>
                      <m:sub>
                        <m:r>
                          <a:rPr lang="en-US" sz="2200" b="0" i="1" smtClean="0">
                            <a:latin typeface="Cambria Math" panose="02040503050406030204" pitchFamily="18" charset="0"/>
                            <a:ea typeface="Cambria Math" panose="02040503050406030204" pitchFamily="18" charset="0"/>
                          </a:rPr>
                          <m:t>𝜃</m:t>
                        </m:r>
                      </m:sub>
                    </m:sSub>
                    <m:d>
                      <m:dPr>
                        <m:ctrlPr>
                          <a:rPr lang="en-US" sz="2200" b="0" i="1" smtClean="0">
                            <a:latin typeface="Cambria Math" panose="02040503050406030204" pitchFamily="18" charset="0"/>
                            <a:ea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𝑠</m:t>
                        </m:r>
                      </m:e>
                    </m:d>
                  </m:oMath>
                </a14:m>
                <a:r>
                  <a:rPr lang="en-US" sz="2200" b="0" i="0" u="none" strike="noStrike" dirty="0">
                    <a:solidFill>
                      <a:srgbClr val="000000"/>
                    </a:solidFill>
                    <a:effectLst/>
                    <a:latin typeface="Calibri" panose="020F0502020204030204" pitchFamily="34"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𝑜𝑟</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𝑝</m:t>
                        </m:r>
                      </m:e>
                      <m:sub>
                        <m:r>
                          <a:rPr lang="en-US" sz="1800" b="0" i="1" smtClean="0">
                            <a:latin typeface="Cambria Math" panose="02040503050406030204" pitchFamily="18" charset="0"/>
                            <a:ea typeface="Cambria Math" panose="02040503050406030204" pitchFamily="18" charset="0"/>
                          </a:rPr>
                          <m:t>𝜋</m:t>
                        </m:r>
                      </m:sub>
                    </m:sSub>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𝑠</m:t>
                        </m:r>
                      </m:e>
                    </m:d>
                  </m:oMath>
                </a14:m>
                <a:r>
                  <a:rPr lang="en-US" sz="1800" b="0" i="0" u="none" strike="noStrike" dirty="0">
                    <a:solidFill>
                      <a:srgbClr val="000000"/>
                    </a:solidFill>
                    <a:effectLst/>
                    <a:latin typeface="Calibri" panose="020F0502020204030204" pitchFamily="34" charset="0"/>
                  </a:rPr>
                  <a:t>)</a:t>
                </a:r>
                <a:r>
                  <a:rPr lang="en-US" sz="20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is the agent’s state-visitation distribution and </a:t>
                </a:r>
                <a14:m>
                  <m:oMath xmlns:m="http://schemas.openxmlformats.org/officeDocument/2006/math">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𝑝</m:t>
                        </m:r>
                      </m:e>
                      <m:sub>
                        <m:r>
                          <a:rPr lang="en-US" sz="2200" b="0" i="1" smtClean="0">
                            <a:latin typeface="Cambria Math" panose="02040503050406030204" pitchFamily="18" charset="0"/>
                            <a:ea typeface="Cambria Math" panose="02040503050406030204" pitchFamily="18" charset="0"/>
                          </a:rPr>
                          <m:t>𝑔</m:t>
                        </m:r>
                      </m:sub>
                    </m:sSub>
                    <m:d>
                      <m:dPr>
                        <m:ctrlPr>
                          <a:rPr lang="en-US" sz="2200" b="0" i="1" smtClean="0">
                            <a:latin typeface="Cambria Math" panose="02040503050406030204" pitchFamily="18" charset="0"/>
                            <a:ea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𝑠</m:t>
                        </m:r>
                      </m:e>
                    </m:d>
                  </m:oMath>
                </a14:m>
                <a:r>
                  <a:rPr lang="en-US" sz="2200" b="0" i="0" u="none" strike="noStrike" dirty="0">
                    <a:solidFill>
                      <a:srgbClr val="000000"/>
                    </a:solidFill>
                    <a:effectLst/>
                    <a:latin typeface="Calibri" panose="020F0502020204030204" pitchFamily="34" charset="0"/>
                  </a:rPr>
                  <a:t> is the distribution of the goal.</a:t>
                </a:r>
              </a:p>
              <a:p>
                <a:pPr marL="0" indent="0">
                  <a:buNone/>
                </a:pPr>
                <a:endParaRPr lang="en-US" sz="2400" dirty="0">
                  <a:solidFill>
                    <a:srgbClr val="000000"/>
                  </a:solidFill>
                  <a:latin typeface="Calibri" panose="020F0502020204030204" pitchFamily="34" charset="0"/>
                </a:endParaRPr>
              </a:p>
              <a:p>
                <a:pPr marL="0" indent="0" rtl="0">
                  <a:spcBef>
                    <a:spcPts val="0"/>
                  </a:spcBef>
                  <a:spcAft>
                    <a:spcPts val="0"/>
                  </a:spcAft>
                  <a:buNone/>
                </a:pPr>
                <a:r>
                  <a:rPr lang="en-US" b="1" i="0" u="none" strike="noStrike" dirty="0">
                    <a:solidFill>
                      <a:srgbClr val="000000"/>
                    </a:solidFill>
                    <a:effectLst/>
                    <a:latin typeface="Calibri" panose="020F0502020204030204" pitchFamily="34" charset="0"/>
                  </a:rPr>
                  <a:t>Intuition:</a:t>
                </a:r>
                <a:br>
                  <a:rPr lang="en-US" sz="2400" b="0" dirty="0">
                    <a:effectLst/>
                  </a:rPr>
                </a:br>
                <a:r>
                  <a:rPr lang="en-US" sz="2200" b="0" i="0" u="none" strike="noStrike" dirty="0">
                    <a:solidFill>
                      <a:srgbClr val="000000"/>
                    </a:solidFill>
                    <a:effectLst/>
                    <a:latin typeface="Calibri" panose="020F0502020204030204" pitchFamily="34" charset="0"/>
                  </a:rPr>
                  <a:t>Ideally we want the agent to be at the goal state with high probability i.e. </a:t>
                </a:r>
                <a14:m>
                  <m:oMath xmlns:m="http://schemas.openxmlformats.org/officeDocument/2006/math">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𝑝</m:t>
                        </m:r>
                      </m:e>
                      <m:sub>
                        <m:r>
                          <a:rPr lang="en-US" sz="2200" b="0" i="1" smtClean="0">
                            <a:latin typeface="Cambria Math" panose="02040503050406030204" pitchFamily="18" charset="0"/>
                            <a:ea typeface="Cambria Math" panose="02040503050406030204" pitchFamily="18" charset="0"/>
                          </a:rPr>
                          <m:t>𝜃</m:t>
                        </m:r>
                      </m:sub>
                    </m:sSub>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𝑠</m:t>
                    </m:r>
                    <m:r>
                      <a:rPr lang="en-US" sz="2200" b="0" i="1" smtClean="0">
                        <a:latin typeface="Cambria Math" panose="02040503050406030204" pitchFamily="18" charset="0"/>
                        <a:ea typeface="Cambria Math" panose="02040503050406030204" pitchFamily="18" charset="0"/>
                      </a:rPr>
                      <m:t>)</m:t>
                    </m:r>
                  </m:oMath>
                </a14:m>
                <a:r>
                  <a:rPr lang="en-US" sz="2200" b="0" i="0" u="none" strike="noStrike" dirty="0">
                    <a:solidFill>
                      <a:srgbClr val="000000"/>
                    </a:solidFill>
                    <a:effectLst/>
                    <a:latin typeface="Calibri" panose="020F0502020204030204" pitchFamily="34" charset="0"/>
                  </a:rPr>
                  <a:t> to be high at goal states and low at any other state.</a:t>
                </a:r>
                <a:endParaRPr lang="en-US" sz="2200" b="0" dirty="0">
                  <a:effectLst/>
                </a:endParaRPr>
              </a:p>
              <a:p>
                <a:pPr marL="0" indent="0">
                  <a:spcBef>
                    <a:spcPts val="0"/>
                  </a:spcBef>
                  <a:buNone/>
                </a:pPr>
                <a:br>
                  <a:rPr lang="en-US" sz="2200" b="0" dirty="0">
                    <a:effectLst/>
                  </a:rPr>
                </a:br>
                <a:r>
                  <a:rPr lang="en-US" sz="2200" b="0" i="0" u="none" strike="noStrike" dirty="0">
                    <a:solidFill>
                      <a:srgbClr val="000000"/>
                    </a:solidFill>
                    <a:effectLst/>
                    <a:latin typeface="Calibri" panose="020F0502020204030204" pitchFamily="34" charset="0"/>
                  </a:rPr>
                  <a:t>In other words, we want </a:t>
                </a:r>
                <a14:m>
                  <m:oMath xmlns:m="http://schemas.openxmlformats.org/officeDocument/2006/math">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𝑝</m:t>
                        </m:r>
                      </m:e>
                      <m:sub>
                        <m:r>
                          <a:rPr lang="en-US" sz="2200" b="0" i="1" smtClean="0">
                            <a:latin typeface="Cambria Math" panose="02040503050406030204" pitchFamily="18" charset="0"/>
                            <a:ea typeface="Cambria Math" panose="02040503050406030204" pitchFamily="18" charset="0"/>
                          </a:rPr>
                          <m:t>𝜃</m:t>
                        </m:r>
                      </m:sub>
                    </m:sSub>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𝑠</m:t>
                    </m:r>
                    <m:r>
                      <a:rPr lang="en-US" sz="2200" b="0" i="1" smtClean="0">
                        <a:latin typeface="Cambria Math" panose="02040503050406030204" pitchFamily="18" charset="0"/>
                        <a:ea typeface="Cambria Math" panose="02040503050406030204" pitchFamily="18" charset="0"/>
                      </a:rPr>
                      <m:t>) </m:t>
                    </m:r>
                  </m:oMath>
                </a14:m>
                <a:r>
                  <a:rPr lang="en-US" sz="2200" b="0" i="0" u="none" strike="noStrike" dirty="0">
                    <a:solidFill>
                      <a:srgbClr val="000000"/>
                    </a:solidFill>
                    <a:effectLst/>
                    <a:latin typeface="Calibri" panose="020F0502020204030204" pitchFamily="34" charset="0"/>
                  </a:rPr>
                  <a:t>to match </a:t>
                </a:r>
                <a14:m>
                  <m:oMath xmlns:m="http://schemas.openxmlformats.org/officeDocument/2006/math">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𝑝</m:t>
                        </m:r>
                      </m:e>
                      <m:sub>
                        <m:r>
                          <a:rPr lang="en-US" sz="2200" b="0" i="1" smtClean="0">
                            <a:latin typeface="Cambria Math" panose="02040503050406030204" pitchFamily="18" charset="0"/>
                            <a:ea typeface="Cambria Math" panose="02040503050406030204" pitchFamily="18" charset="0"/>
                          </a:rPr>
                          <m:t>𝑔</m:t>
                        </m:r>
                      </m:sub>
                    </m:sSub>
                    <m:d>
                      <m:dPr>
                        <m:ctrlPr>
                          <a:rPr lang="en-US" sz="2200" b="0" i="1" smtClean="0">
                            <a:latin typeface="Cambria Math" panose="02040503050406030204" pitchFamily="18" charset="0"/>
                            <a:ea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𝑠</m:t>
                        </m:r>
                      </m:e>
                    </m:d>
                  </m:oMath>
                </a14:m>
                <a:r>
                  <a:rPr lang="en-US" sz="2200" b="0" i="0" u="none" strike="noStrike" dirty="0">
                    <a:solidFill>
                      <a:srgbClr val="000000"/>
                    </a:solidFill>
                    <a:effectLst/>
                    <a:latin typeface="Calibri" panose="020F0502020204030204" pitchFamily="34" charset="0"/>
                  </a:rPr>
                  <a:t> as closely as possible.</a:t>
                </a:r>
                <a:endParaRPr lang="en-US" sz="2200" b="0" dirty="0">
                  <a:effectLst/>
                </a:endParaRPr>
              </a:p>
              <a:p>
                <a:pPr marL="0" indent="0">
                  <a:buNone/>
                </a:pPr>
                <a:endParaRPr lang="en-US" sz="2400" dirty="0"/>
              </a:p>
            </p:txBody>
          </p:sp>
        </mc:Choice>
        <mc:Fallback xmlns="">
          <p:sp>
            <p:nvSpPr>
              <p:cNvPr id="3" name="Content Placeholder 2">
                <a:extLst>
                  <a:ext uri="{FF2B5EF4-FFF2-40B4-BE49-F238E27FC236}">
                    <a16:creationId xmlns:a16="http://schemas.microsoft.com/office/drawing/2014/main" id="{09754E8E-BA58-E36D-E2AA-B0124367E78D}"/>
                  </a:ext>
                </a:extLst>
              </p:cNvPr>
              <p:cNvSpPr>
                <a:spLocks noGrp="1" noRot="1" noChangeAspect="1" noMove="1" noResize="1" noEditPoints="1" noAdjustHandles="1" noChangeArrowheads="1" noChangeShapeType="1" noTextEdit="1"/>
              </p:cNvSpPr>
              <p:nvPr>
                <p:ph idx="1"/>
              </p:nvPr>
            </p:nvSpPr>
            <p:spPr>
              <a:blipFill>
                <a:blip r:embed="rId4"/>
                <a:stretch>
                  <a:fillRect l="-1206" t="-174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7AA0D1B-D14D-0172-34D2-14B4E345037E}"/>
              </a:ext>
            </a:extLst>
          </p:cNvPr>
          <p:cNvSpPr>
            <a:spLocks noGrp="1"/>
          </p:cNvSpPr>
          <p:nvPr>
            <p:ph type="sldNum" sz="quarter" idx="12"/>
          </p:nvPr>
        </p:nvSpPr>
        <p:spPr/>
        <p:txBody>
          <a:bodyPr/>
          <a:lstStyle/>
          <a:p>
            <a:fld id="{3C28F335-7DF9-394E-8E9A-300947971C4A}" type="slidenum">
              <a:rPr lang="en-US" smtClean="0"/>
              <a:t>3</a:t>
            </a:fld>
            <a:endParaRPr lang="en-US"/>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9CCFEC7-81BD-2AC1-AD05-0310D94E0C7D}"/>
                  </a:ext>
                </a:extLst>
              </p:cNvPr>
              <p:cNvSpPr txBox="1"/>
              <p:nvPr/>
            </p:nvSpPr>
            <p:spPr>
              <a:xfrm>
                <a:off x="0" y="6494462"/>
                <a:ext cx="4953000" cy="369332"/>
              </a:xfrm>
              <a:prstGeom prst="rect">
                <a:avLst/>
              </a:prstGeom>
              <a:noFill/>
            </p:spPr>
            <p:txBody>
              <a:bodyPr wrap="square" rtlCol="0">
                <a:spAutoFit/>
              </a:bodyPr>
              <a:lstStyle/>
              <a:p>
                <a:r>
                  <a:rPr lang="en-US" dirty="0">
                    <a:solidFill>
                      <a:schemeClr val="bg2">
                        <a:lumMod val="25000"/>
                      </a:schemeClr>
                    </a:solidFill>
                  </a:rPr>
                  <a:t>Siddhant Agarwal</a:t>
                </a:r>
                <a:r>
                  <a:rPr lang="en-US" dirty="0"/>
                  <a:t>, </a:t>
                </a:r>
                <a14:m>
                  <m:oMath xmlns:m="http://schemas.openxmlformats.org/officeDocument/2006/math">
                    <m:r>
                      <a:rPr lang="en-US" b="1" i="1" smtClean="0">
                        <a:latin typeface="Cambria Math" panose="02040503050406030204" pitchFamily="18" charset="0"/>
                      </a:rPr>
                      <m:t>𝒇</m:t>
                    </m:r>
                  </m:oMath>
                </a14:m>
                <a:r>
                  <a:rPr lang="en-US" b="1" dirty="0"/>
                  <a:t>-Policy Gradients</a:t>
                </a:r>
                <a:r>
                  <a:rPr lang="en-US" dirty="0"/>
                  <a:t>, </a:t>
                </a:r>
                <a:r>
                  <a:rPr lang="en-US" dirty="0">
                    <a:solidFill>
                      <a:schemeClr val="accent2"/>
                    </a:solidFill>
                  </a:rPr>
                  <a:t>UT Austin</a:t>
                </a:r>
              </a:p>
            </p:txBody>
          </p:sp>
        </mc:Choice>
        <mc:Fallback>
          <p:sp>
            <p:nvSpPr>
              <p:cNvPr id="5" name="TextBox 4">
                <a:extLst>
                  <a:ext uri="{FF2B5EF4-FFF2-40B4-BE49-F238E27FC236}">
                    <a16:creationId xmlns:a16="http://schemas.microsoft.com/office/drawing/2014/main" id="{89CCFEC7-81BD-2AC1-AD05-0310D94E0C7D}"/>
                  </a:ext>
                </a:extLst>
              </p:cNvPr>
              <p:cNvSpPr txBox="1">
                <a:spLocks noRot="1" noChangeAspect="1" noMove="1" noResize="1" noEditPoints="1" noAdjustHandles="1" noChangeArrowheads="1" noChangeShapeType="1" noTextEdit="1"/>
              </p:cNvSpPr>
              <p:nvPr/>
            </p:nvSpPr>
            <p:spPr>
              <a:xfrm>
                <a:off x="0" y="6494462"/>
                <a:ext cx="4953000" cy="369332"/>
              </a:xfrm>
              <a:prstGeom prst="rect">
                <a:avLst/>
              </a:prstGeom>
              <a:blipFill>
                <a:blip r:embed="rId5"/>
                <a:stretch>
                  <a:fillRect l="-1023"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97994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B739CBE-766F-0867-74CB-FB70186D2713}"/>
                  </a:ext>
                </a:extLst>
              </p:cNvPr>
              <p:cNvSpPr>
                <a:spLocks noGrp="1"/>
              </p:cNvSpPr>
              <p:nvPr>
                <p:ph type="title"/>
              </p:nvPr>
            </p:nvSpPr>
            <p:spPr/>
            <p:txBody>
              <a:bodyPr/>
              <a:lstStyle/>
              <a:p>
                <a14:m>
                  <m:oMath xmlns:m="http://schemas.openxmlformats.org/officeDocument/2006/math">
                    <m:r>
                      <a:rPr lang="en-US" b="0" i="1" smtClean="0">
                        <a:solidFill>
                          <a:schemeClr val="accent2"/>
                        </a:solidFill>
                        <a:latin typeface="Cambria Math" panose="02040503050406030204" pitchFamily="18" charset="0"/>
                      </a:rPr>
                      <m:t>𝑓</m:t>
                    </m:r>
                  </m:oMath>
                </a14:m>
                <a:r>
                  <a:rPr lang="en-US" dirty="0">
                    <a:solidFill>
                      <a:schemeClr val="accent2"/>
                    </a:solidFill>
                    <a:latin typeface="+mn-lt"/>
                  </a:rPr>
                  <a:t>-Policy Gradients</a:t>
                </a:r>
                <a:endParaRPr lang="en-US" dirty="0"/>
              </a:p>
            </p:txBody>
          </p:sp>
        </mc:Choice>
        <mc:Fallback xmlns="">
          <p:sp>
            <p:nvSpPr>
              <p:cNvPr id="2" name="Title 1">
                <a:extLst>
                  <a:ext uri="{FF2B5EF4-FFF2-40B4-BE49-F238E27FC236}">
                    <a16:creationId xmlns:a16="http://schemas.microsoft.com/office/drawing/2014/main" id="{4B739CBE-766F-0867-74CB-FB70186D2713}"/>
                  </a:ext>
                </a:extLst>
              </p:cNvPr>
              <p:cNvSpPr>
                <a:spLocks noGrp="1" noRot="1" noChangeAspect="1" noMove="1" noResize="1" noEditPoints="1" noAdjustHandles="1" noChangeArrowheads="1" noChangeShapeType="1" noTextEdit="1"/>
              </p:cNvSpPr>
              <p:nvPr>
                <p:ph type="title"/>
              </p:nvPr>
            </p:nvSpPr>
            <p:spPr>
              <a:blipFill>
                <a:blip r:embed="rId3"/>
                <a:stretch>
                  <a:fillRect l="-1689"/>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3B6B20B-2D3C-CD7E-7F30-9E380CD2E47A}"/>
              </a:ext>
            </a:extLst>
          </p:cNvPr>
          <p:cNvSpPr>
            <a:spLocks noGrp="1"/>
          </p:cNvSpPr>
          <p:nvPr>
            <p:ph idx="1"/>
          </p:nvPr>
        </p:nvSpPr>
        <p:spPr>
          <a:xfrm>
            <a:off x="838200" y="2161132"/>
            <a:ext cx="7064022" cy="521208"/>
          </a:xfrm>
        </p:spPr>
        <p:txBody>
          <a:bodyPr>
            <a:normAutofit/>
          </a:bodyPr>
          <a:lstStyle/>
          <a:p>
            <a:pPr marL="0" indent="0">
              <a:buNone/>
            </a:pPr>
            <a:r>
              <a:rPr lang="en-US" sz="2400" dirty="0"/>
              <a:t>Does this objective produce the optimal policy? </a:t>
            </a:r>
          </a:p>
          <a:p>
            <a:pPr marL="0" indent="0">
              <a:buNone/>
            </a:pPr>
            <a:endParaRPr lang="en-US" sz="2400" dirty="0"/>
          </a:p>
        </p:txBody>
      </p:sp>
      <p:sp>
        <p:nvSpPr>
          <p:cNvPr id="4" name="Slide Number Placeholder 3">
            <a:extLst>
              <a:ext uri="{FF2B5EF4-FFF2-40B4-BE49-F238E27FC236}">
                <a16:creationId xmlns:a16="http://schemas.microsoft.com/office/drawing/2014/main" id="{CE875A89-7435-3934-8C07-0EF5DE1A1468}"/>
              </a:ext>
            </a:extLst>
          </p:cNvPr>
          <p:cNvSpPr>
            <a:spLocks noGrp="1"/>
          </p:cNvSpPr>
          <p:nvPr>
            <p:ph type="sldNum" sz="quarter" idx="12"/>
          </p:nvPr>
        </p:nvSpPr>
        <p:spPr/>
        <p:txBody>
          <a:bodyPr/>
          <a:lstStyle/>
          <a:p>
            <a:fld id="{3C28F335-7DF9-394E-8E9A-300947971C4A}" type="slidenum">
              <a:rPr lang="en-US" smtClean="0"/>
              <a:t>4</a:t>
            </a:fld>
            <a:endParaRPr lang="en-US"/>
          </a:p>
        </p:txBody>
      </p:sp>
      <p:sp>
        <p:nvSpPr>
          <p:cNvPr id="5" name="TextBox 4">
            <a:extLst>
              <a:ext uri="{FF2B5EF4-FFF2-40B4-BE49-F238E27FC236}">
                <a16:creationId xmlns:a16="http://schemas.microsoft.com/office/drawing/2014/main" id="{83C0E9CE-EBA1-F47E-A827-D035424A6F37}"/>
              </a:ext>
            </a:extLst>
          </p:cNvPr>
          <p:cNvSpPr txBox="1"/>
          <p:nvPr/>
        </p:nvSpPr>
        <p:spPr>
          <a:xfrm>
            <a:off x="838200" y="3001572"/>
            <a:ext cx="4899378" cy="461665"/>
          </a:xfrm>
          <a:prstGeom prst="rect">
            <a:avLst/>
          </a:prstGeom>
          <a:noFill/>
        </p:spPr>
        <p:txBody>
          <a:bodyPr wrap="square" rtlCol="0">
            <a:spAutoFit/>
          </a:bodyPr>
          <a:lstStyle/>
          <a:p>
            <a:r>
              <a:rPr lang="en-US" sz="2400" dirty="0"/>
              <a:t>How to optimize this objective? </a:t>
            </a:r>
          </a:p>
        </p:txBody>
      </p:sp>
      <p:sp>
        <p:nvSpPr>
          <p:cNvPr id="6" name="TextBox 5">
            <a:extLst>
              <a:ext uri="{FF2B5EF4-FFF2-40B4-BE49-F238E27FC236}">
                <a16:creationId xmlns:a16="http://schemas.microsoft.com/office/drawing/2014/main" id="{D6CDFFE2-936C-7A95-F77F-0944B2A95D9C}"/>
              </a:ext>
            </a:extLst>
          </p:cNvPr>
          <p:cNvSpPr txBox="1"/>
          <p:nvPr/>
        </p:nvSpPr>
        <p:spPr>
          <a:xfrm>
            <a:off x="6908799" y="2108843"/>
            <a:ext cx="688622" cy="523220"/>
          </a:xfrm>
          <a:prstGeom prst="rect">
            <a:avLst/>
          </a:prstGeom>
          <a:noFill/>
        </p:spPr>
        <p:txBody>
          <a:bodyPr wrap="square" rtlCol="0">
            <a:spAutoFit/>
          </a:bodyPr>
          <a:lstStyle/>
          <a:p>
            <a:r>
              <a:rPr lang="en-US" sz="2800" b="1" dirty="0">
                <a:solidFill>
                  <a:srgbClr val="00B050"/>
                </a:solidFill>
              </a:rPr>
              <a:t>Yes</a:t>
            </a:r>
          </a:p>
        </p:txBody>
      </p:sp>
      <p:sp>
        <p:nvSpPr>
          <p:cNvPr id="7" name="TextBox 6">
            <a:extLst>
              <a:ext uri="{FF2B5EF4-FFF2-40B4-BE49-F238E27FC236}">
                <a16:creationId xmlns:a16="http://schemas.microsoft.com/office/drawing/2014/main" id="{80B88416-D0CC-FE23-D20B-2E4C0F36F8CD}"/>
              </a:ext>
            </a:extLst>
          </p:cNvPr>
          <p:cNvSpPr txBox="1"/>
          <p:nvPr/>
        </p:nvSpPr>
        <p:spPr>
          <a:xfrm>
            <a:off x="4998156" y="3001572"/>
            <a:ext cx="2195688" cy="523220"/>
          </a:xfrm>
          <a:prstGeom prst="rect">
            <a:avLst/>
          </a:prstGeom>
          <a:noFill/>
        </p:spPr>
        <p:txBody>
          <a:bodyPr wrap="square" rtlCol="0">
            <a:spAutoFit/>
          </a:bodyPr>
          <a:lstStyle/>
          <a:p>
            <a:r>
              <a:rPr lang="en-US" sz="2800" b="1" dirty="0">
                <a:solidFill>
                  <a:srgbClr val="00B050"/>
                </a:solidFill>
              </a:rPr>
              <a:t>Use gradients</a:t>
            </a:r>
          </a:p>
        </p:txBody>
      </p:sp>
      <p:sp>
        <p:nvSpPr>
          <p:cNvPr id="9" name="TextBox 8">
            <a:extLst>
              <a:ext uri="{FF2B5EF4-FFF2-40B4-BE49-F238E27FC236}">
                <a16:creationId xmlns:a16="http://schemas.microsoft.com/office/drawing/2014/main" id="{6DA7496F-1F69-75E0-6605-3D13DC8DACC6}"/>
              </a:ext>
            </a:extLst>
          </p:cNvPr>
          <p:cNvSpPr txBox="1"/>
          <p:nvPr/>
        </p:nvSpPr>
        <p:spPr>
          <a:xfrm>
            <a:off x="3287889" y="5170345"/>
            <a:ext cx="3048000" cy="369332"/>
          </a:xfrm>
          <a:prstGeom prst="rect">
            <a:avLst/>
          </a:prstGeom>
          <a:noFill/>
        </p:spPr>
        <p:txBody>
          <a:bodyPr wrap="square">
            <a:spAutoFit/>
          </a:bodyPr>
          <a:lstStyle/>
          <a:p>
            <a:pPr algn="ctr" rtl="0">
              <a:spcBef>
                <a:spcPts val="0"/>
              </a:spcBef>
              <a:spcAft>
                <a:spcPts val="0"/>
              </a:spcAft>
            </a:pPr>
            <a:r>
              <a:rPr lang="en-US" sz="1800" b="1" i="0" u="none" strike="noStrike" dirty="0">
                <a:solidFill>
                  <a:srgbClr val="FF0000"/>
                </a:solidFill>
                <a:effectLst/>
              </a:rPr>
              <a:t>log probabilities of policy</a:t>
            </a:r>
            <a:endParaRPr lang="en-US" b="0" dirty="0">
              <a:effectLst/>
            </a:endParaRPr>
          </a:p>
        </p:txBody>
      </p:sp>
      <p:sp>
        <p:nvSpPr>
          <p:cNvPr id="10" name="TextBox 9">
            <a:extLst>
              <a:ext uri="{FF2B5EF4-FFF2-40B4-BE49-F238E27FC236}">
                <a16:creationId xmlns:a16="http://schemas.microsoft.com/office/drawing/2014/main" id="{6AAD05E6-563B-F7BE-D950-430D756ECC1A}"/>
              </a:ext>
            </a:extLst>
          </p:cNvPr>
          <p:cNvSpPr txBox="1"/>
          <p:nvPr/>
        </p:nvSpPr>
        <p:spPr>
          <a:xfrm>
            <a:off x="7350117" y="5170345"/>
            <a:ext cx="3048000" cy="369332"/>
          </a:xfrm>
          <a:prstGeom prst="rect">
            <a:avLst/>
          </a:prstGeom>
          <a:noFill/>
        </p:spPr>
        <p:txBody>
          <a:bodyPr wrap="square">
            <a:spAutoFit/>
          </a:bodyPr>
          <a:lstStyle/>
          <a:p>
            <a:pPr algn="ctr" rtl="0">
              <a:spcBef>
                <a:spcPts val="0"/>
              </a:spcBef>
              <a:spcAft>
                <a:spcPts val="0"/>
              </a:spcAft>
            </a:pPr>
            <a:r>
              <a:rPr lang="en-US" sz="1800" b="1" i="0" u="none" strike="noStrike" dirty="0">
                <a:solidFill>
                  <a:srgbClr val="FF0000"/>
                </a:solidFill>
                <a:effectLst/>
              </a:rPr>
              <a:t>Dense weights (not rewards)</a:t>
            </a:r>
            <a:endParaRPr lang="en-US" b="0" dirty="0">
              <a:effectLst/>
            </a:endParaRPr>
          </a:p>
        </p:txBody>
      </p:sp>
      <p:cxnSp>
        <p:nvCxnSpPr>
          <p:cNvPr id="12" name="Straight Arrow Connector 11">
            <a:extLst>
              <a:ext uri="{FF2B5EF4-FFF2-40B4-BE49-F238E27FC236}">
                <a16:creationId xmlns:a16="http://schemas.microsoft.com/office/drawing/2014/main" id="{397228E5-8ED4-C79F-41F7-5394AE40B834}"/>
              </a:ext>
            </a:extLst>
          </p:cNvPr>
          <p:cNvCxnSpPr/>
          <p:nvPr/>
        </p:nvCxnSpPr>
        <p:spPr>
          <a:xfrm flipH="1">
            <a:off x="5058834" y="4712809"/>
            <a:ext cx="856544" cy="4626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B395A6B-D303-6F54-0F1F-7F6D896CA6DB}"/>
              </a:ext>
            </a:extLst>
          </p:cNvPr>
          <p:cNvCxnSpPr>
            <a:cxnSpLocks/>
          </p:cNvCxnSpPr>
          <p:nvPr/>
        </p:nvCxnSpPr>
        <p:spPr>
          <a:xfrm>
            <a:off x="8099779" y="4729077"/>
            <a:ext cx="510821" cy="4091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2BF0771-9334-1921-5EA3-CD01D56C45F4}"/>
                  </a:ext>
                </a:extLst>
              </p:cNvPr>
              <p:cNvSpPr txBox="1"/>
              <p:nvPr/>
            </p:nvSpPr>
            <p:spPr>
              <a:xfrm>
                <a:off x="0" y="6494462"/>
                <a:ext cx="4953000" cy="369332"/>
              </a:xfrm>
              <a:prstGeom prst="rect">
                <a:avLst/>
              </a:prstGeom>
              <a:noFill/>
            </p:spPr>
            <p:txBody>
              <a:bodyPr wrap="square" rtlCol="0">
                <a:spAutoFit/>
              </a:bodyPr>
              <a:lstStyle/>
              <a:p>
                <a:r>
                  <a:rPr lang="en-US" dirty="0">
                    <a:solidFill>
                      <a:schemeClr val="bg2">
                        <a:lumMod val="25000"/>
                      </a:schemeClr>
                    </a:solidFill>
                  </a:rPr>
                  <a:t>Siddhant Agarwal</a:t>
                </a:r>
                <a:r>
                  <a:rPr lang="en-US" dirty="0"/>
                  <a:t>, </a:t>
                </a:r>
                <a14:m>
                  <m:oMath xmlns:m="http://schemas.openxmlformats.org/officeDocument/2006/math">
                    <m:r>
                      <a:rPr lang="en-US" b="1" i="1" smtClean="0">
                        <a:latin typeface="Cambria Math" panose="02040503050406030204" pitchFamily="18" charset="0"/>
                      </a:rPr>
                      <m:t>𝒇</m:t>
                    </m:r>
                  </m:oMath>
                </a14:m>
                <a:r>
                  <a:rPr lang="en-US" b="1" dirty="0"/>
                  <a:t>-Policy Gradients</a:t>
                </a:r>
                <a:r>
                  <a:rPr lang="en-US" dirty="0"/>
                  <a:t>, </a:t>
                </a:r>
                <a:r>
                  <a:rPr lang="en-US" dirty="0">
                    <a:solidFill>
                      <a:schemeClr val="accent2"/>
                    </a:solidFill>
                  </a:rPr>
                  <a:t>UT Austin</a:t>
                </a:r>
              </a:p>
            </p:txBody>
          </p:sp>
        </mc:Choice>
        <mc:Fallback>
          <p:sp>
            <p:nvSpPr>
              <p:cNvPr id="8" name="TextBox 7">
                <a:extLst>
                  <a:ext uri="{FF2B5EF4-FFF2-40B4-BE49-F238E27FC236}">
                    <a16:creationId xmlns:a16="http://schemas.microsoft.com/office/drawing/2014/main" id="{E2BF0771-9334-1921-5EA3-CD01D56C45F4}"/>
                  </a:ext>
                </a:extLst>
              </p:cNvPr>
              <p:cNvSpPr txBox="1">
                <a:spLocks noRot="1" noChangeAspect="1" noMove="1" noResize="1" noEditPoints="1" noAdjustHandles="1" noChangeArrowheads="1" noChangeShapeType="1" noTextEdit="1"/>
              </p:cNvSpPr>
              <p:nvPr/>
            </p:nvSpPr>
            <p:spPr>
              <a:xfrm>
                <a:off x="0" y="6494462"/>
                <a:ext cx="4953000" cy="369332"/>
              </a:xfrm>
              <a:prstGeom prst="rect">
                <a:avLst/>
              </a:prstGeom>
              <a:blipFill>
                <a:blip r:embed="rId4"/>
                <a:stretch>
                  <a:fillRect l="-1023" t="-6667"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97C1B9AB-7471-8448-D125-E3489A1CB773}"/>
                  </a:ext>
                </a:extLst>
              </p:cNvPr>
              <p:cNvSpPr txBox="1"/>
              <p:nvPr/>
            </p:nvSpPr>
            <p:spPr>
              <a:xfrm>
                <a:off x="2495206" y="3603929"/>
                <a:ext cx="7201587" cy="117384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a:latin typeface="Cambria Math" panose="02040503050406030204" pitchFamily="18" charset="0"/>
                              <a:ea typeface="Cambria Math" panose="02040503050406030204" pitchFamily="18" charset="0"/>
                            </a:rPr>
                            <m:t>∇</m:t>
                          </m:r>
                        </m:e>
                        <m:sub>
                          <m:r>
                            <a:rPr lang="en-US" sz="2400" i="1" smtClean="0">
                              <a:latin typeface="Cambria Math" panose="02040503050406030204" pitchFamily="18" charset="0"/>
                              <a:ea typeface="Cambria Math" panose="02040503050406030204" pitchFamily="18" charset="0"/>
                            </a:rPr>
                            <m:t>𝜃</m:t>
                          </m:r>
                        </m:sub>
                      </m:sSub>
                      <m:r>
                        <a:rPr lang="en-US" sz="2400" b="0" i="1" smtClean="0">
                          <a:latin typeface="Cambria Math" panose="02040503050406030204" pitchFamily="18" charset="0"/>
                        </a:rPr>
                        <m:t>𝐽</m:t>
                      </m:r>
                      <m:d>
                        <m:dPr>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𝜃</m:t>
                          </m:r>
                        </m:e>
                      </m:d>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𝔼</m:t>
                          </m:r>
                        </m:e>
                        <m:sub>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𝜃</m:t>
                              </m:r>
                            </m:sub>
                          </m:sSub>
                        </m:sub>
                      </m:sSub>
                      <m:d>
                        <m:dPr>
                          <m:begChr m:val="["/>
                          <m:endChr m:val="]"/>
                          <m:ctrlPr>
                            <a:rPr lang="en-US" sz="2400" b="0" i="1" smtClean="0">
                              <a:latin typeface="Cambria Math" panose="02040503050406030204" pitchFamily="18" charset="0"/>
                              <a:ea typeface="Cambria Math" panose="02040503050406030204" pitchFamily="18" charset="0"/>
                            </a:rPr>
                          </m:ctrlPr>
                        </m:dPr>
                        <m:e>
                          <m:d>
                            <m:dPr>
                              <m:begChr m:val="["/>
                              <m:endChr m:val="]"/>
                              <m:ctrlPr>
                                <a:rPr lang="en-US" sz="2400" b="0" i="1" smtClean="0">
                                  <a:latin typeface="Cambria Math" panose="02040503050406030204" pitchFamily="18" charset="0"/>
                                  <a:ea typeface="Cambria Math" panose="02040503050406030204" pitchFamily="18" charset="0"/>
                                </a:rPr>
                              </m:ctrlPr>
                            </m:dPr>
                            <m:e>
                              <m:nary>
                                <m:naryPr>
                                  <m:chr m:val="∑"/>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𝑇</m:t>
                                  </m:r>
                                </m:sup>
                                <m:e>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1" smtClean="0">
                                          <a:latin typeface="Cambria Math" panose="02040503050406030204" pitchFamily="18" charset="0"/>
                                          <a:ea typeface="Cambria Math" panose="02040503050406030204" pitchFamily="18" charset="0"/>
                                        </a:rPr>
                                        <m:t>∇</m:t>
                                      </m:r>
                                    </m:e>
                                    <m:sub>
                                      <m:r>
                                        <a:rPr lang="en-US" sz="2400" b="0" i="1" smtClean="0">
                                          <a:latin typeface="Cambria Math" panose="02040503050406030204" pitchFamily="18" charset="0"/>
                                          <a:ea typeface="Cambria Math" panose="02040503050406030204" pitchFamily="18" charset="0"/>
                                        </a:rPr>
                                        <m:t>𝜃</m:t>
                                      </m:r>
                                    </m:sub>
                                  </m:sSub>
                                  <m:func>
                                    <m:funcPr>
                                      <m:ctrlPr>
                                        <a:rPr lang="en-US" sz="2400" b="0" i="1" smtClean="0">
                                          <a:latin typeface="Cambria Math" panose="02040503050406030204" pitchFamily="18" charset="0"/>
                                          <a:ea typeface="Cambria Math" panose="02040503050406030204" pitchFamily="18" charset="0"/>
                                        </a:rPr>
                                      </m:ctrlPr>
                                    </m:funcPr>
                                    <m:fName>
                                      <m:r>
                                        <m:rPr>
                                          <m:sty m:val="p"/>
                                        </m:rPr>
                                        <a:rPr lang="en-US" sz="2400" b="0" i="0" smtClean="0">
                                          <a:latin typeface="Cambria Math" panose="02040503050406030204" pitchFamily="18" charset="0"/>
                                          <a:ea typeface="Cambria Math" panose="02040503050406030204" pitchFamily="18" charset="0"/>
                                        </a:rPr>
                                        <m:t>log</m:t>
                                      </m:r>
                                    </m:fName>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𝜋</m:t>
                                          </m:r>
                                        </m:e>
                                        <m:sub>
                                          <m:r>
                                            <a:rPr lang="en-US" sz="2400" i="1">
                                              <a:latin typeface="Cambria Math" panose="02040503050406030204" pitchFamily="18" charset="0"/>
                                              <a:ea typeface="Cambria Math" panose="02040503050406030204" pitchFamily="18" charset="0"/>
                                            </a:rPr>
                                            <m:t>𝜃</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𝑎</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e>
                                  </m:func>
                                </m:e>
                              </m:nary>
                            </m:e>
                          </m:d>
                          <m:d>
                            <m:dPr>
                              <m:begChr m:val="["/>
                              <m:endChr m:val="]"/>
                              <m:ctrlPr>
                                <a:rPr lang="en-US" sz="2400" b="0" i="1" smtClean="0">
                                  <a:latin typeface="Cambria Math" panose="02040503050406030204" pitchFamily="18" charset="0"/>
                                  <a:ea typeface="Cambria Math" panose="02040503050406030204" pitchFamily="18" charset="0"/>
                                </a:rPr>
                              </m:ctrlPr>
                            </m:dPr>
                            <m:e>
                              <m:nary>
                                <m:naryPr>
                                  <m:chr m:val="∑"/>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𝑇</m:t>
                                  </m:r>
                                </m:sup>
                                <m:e>
                                  <m:r>
                                    <a:rPr lang="en-US" sz="2400" b="0" i="1" smtClean="0">
                                      <a:latin typeface="Cambria Math" panose="02040503050406030204" pitchFamily="18" charset="0"/>
                                      <a:ea typeface="Cambria Math" panose="02040503050406030204" pitchFamily="18" charset="0"/>
                                    </a:rPr>
                                    <m:t>𝑓</m:t>
                                  </m:r>
                                  <m:r>
                                    <a:rPr lang="en-US" sz="2400" b="0" i="1" smtClean="0">
                                      <a:latin typeface="Cambria Math" panose="02040503050406030204" pitchFamily="18" charset="0"/>
                                      <a:ea typeface="Cambria Math" panose="02040503050406030204" pitchFamily="18" charset="0"/>
                                    </a:rPr>
                                    <m:t>′</m:t>
                                  </m:r>
                                  <m:d>
                                    <m:dPr>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𝜃</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𝑠</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num>
                                        <m:den>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𝑔</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𝑠</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den>
                                      </m:f>
                                    </m:e>
                                  </m:d>
                                </m:e>
                              </m:nary>
                            </m:e>
                          </m:d>
                        </m:e>
                      </m:d>
                    </m:oMath>
                  </m:oMathPara>
                </a14:m>
                <a:endParaRPr lang="en-US" sz="2400" dirty="0"/>
              </a:p>
            </p:txBody>
          </p:sp>
        </mc:Choice>
        <mc:Fallback>
          <p:sp>
            <p:nvSpPr>
              <p:cNvPr id="11" name="TextBox 10">
                <a:extLst>
                  <a:ext uri="{FF2B5EF4-FFF2-40B4-BE49-F238E27FC236}">
                    <a16:creationId xmlns:a16="http://schemas.microsoft.com/office/drawing/2014/main" id="{97C1B9AB-7471-8448-D125-E3489A1CB773}"/>
                  </a:ext>
                </a:extLst>
              </p:cNvPr>
              <p:cNvSpPr txBox="1">
                <a:spLocks noRot="1" noChangeAspect="1" noMove="1" noResize="1" noEditPoints="1" noAdjustHandles="1" noChangeArrowheads="1" noChangeShapeType="1" noTextEdit="1"/>
              </p:cNvSpPr>
              <p:nvPr/>
            </p:nvSpPr>
            <p:spPr>
              <a:xfrm>
                <a:off x="2495206" y="3603929"/>
                <a:ext cx="7201587" cy="1173847"/>
              </a:xfrm>
              <a:prstGeom prst="rect">
                <a:avLst/>
              </a:prstGeom>
              <a:blipFill>
                <a:blip r:embed="rId5"/>
                <a:stretch>
                  <a:fillRect l="-528" t="-96809" b="-147872"/>
                </a:stretch>
              </a:blipFill>
            </p:spPr>
            <p:txBody>
              <a:bodyPr/>
              <a:lstStyle/>
              <a:p>
                <a:r>
                  <a:rPr lang="en-US">
                    <a:noFill/>
                  </a:rPr>
                  <a:t> </a:t>
                </a:r>
              </a:p>
            </p:txBody>
          </p:sp>
        </mc:Fallback>
      </mc:AlternateContent>
    </p:spTree>
    <p:extLst>
      <p:ext uri="{BB962C8B-B14F-4D97-AF65-F5344CB8AC3E}">
        <p14:creationId xmlns:p14="http://schemas.microsoft.com/office/powerpoint/2010/main" val="282117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8193B9B-07B7-D3DF-D56E-136DB5EA62B5}"/>
                  </a:ext>
                </a:extLst>
              </p:cNvPr>
              <p:cNvSpPr>
                <a:spLocks noGrp="1"/>
              </p:cNvSpPr>
              <p:nvPr>
                <p:ph type="title"/>
              </p:nvPr>
            </p:nvSpPr>
            <p:spPr/>
            <p:txBody>
              <a:bodyPr/>
              <a:lstStyle/>
              <a:p>
                <a14:m>
                  <m:oMath xmlns:m="http://schemas.openxmlformats.org/officeDocument/2006/math">
                    <m:r>
                      <a:rPr lang="en-US" b="0" i="1" smtClean="0">
                        <a:solidFill>
                          <a:schemeClr val="accent2"/>
                        </a:solidFill>
                        <a:latin typeface="Cambria Math" panose="02040503050406030204" pitchFamily="18" charset="0"/>
                      </a:rPr>
                      <m:t>𝑠𝑡𝑎𝑡𝑒</m:t>
                    </m:r>
                  </m:oMath>
                </a14:m>
                <a:r>
                  <a:rPr lang="en-US" dirty="0">
                    <a:solidFill>
                      <a:schemeClr val="accent2"/>
                    </a:solidFill>
                    <a:latin typeface="+mn-lt"/>
                  </a:rPr>
                  <a:t>-</a:t>
                </a:r>
                <a:r>
                  <a:rPr lang="en-US" dirty="0" err="1">
                    <a:solidFill>
                      <a:schemeClr val="accent2"/>
                    </a:solidFill>
                    <a:latin typeface="+mn-lt"/>
                  </a:rPr>
                  <a:t>MaxEnt</a:t>
                </a:r>
                <a:r>
                  <a:rPr lang="en-US" dirty="0">
                    <a:solidFill>
                      <a:schemeClr val="accent2"/>
                    </a:solidFill>
                    <a:latin typeface="+mn-lt"/>
                  </a:rPr>
                  <a:t> RL</a:t>
                </a:r>
              </a:p>
            </p:txBody>
          </p:sp>
        </mc:Choice>
        <mc:Fallback xmlns="">
          <p:sp>
            <p:nvSpPr>
              <p:cNvPr id="2" name="Title 1">
                <a:extLst>
                  <a:ext uri="{FF2B5EF4-FFF2-40B4-BE49-F238E27FC236}">
                    <a16:creationId xmlns:a16="http://schemas.microsoft.com/office/drawing/2014/main" id="{B8193B9B-07B7-D3DF-D56E-136DB5EA62B5}"/>
                  </a:ext>
                </a:extLst>
              </p:cNvPr>
              <p:cNvSpPr>
                <a:spLocks noGrp="1" noRot="1" noChangeAspect="1" noMove="1" noResize="1" noEditPoints="1" noAdjustHandles="1" noChangeArrowheads="1" noChangeShapeType="1" noTextEdit="1"/>
              </p:cNvSpPr>
              <p:nvPr>
                <p:ph type="title"/>
              </p:nvPr>
            </p:nvSpPr>
            <p:spPr>
              <a:blipFill>
                <a:blip r:embed="rId3"/>
                <a:stretch>
                  <a:fillRect l="-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94610E-8EB8-D249-0048-226301DBEEE3}"/>
                  </a:ext>
                </a:extLst>
              </p:cNvPr>
              <p:cNvSpPr>
                <a:spLocks noGrp="1"/>
              </p:cNvSpPr>
              <p:nvPr>
                <p:ph idx="1"/>
              </p:nvPr>
            </p:nvSpPr>
            <p:spPr>
              <a:xfrm>
                <a:off x="838200" y="1825625"/>
                <a:ext cx="10515600" cy="3209219"/>
              </a:xfrm>
            </p:spPr>
            <p:txBody>
              <a:bodyPr>
                <a:normAutofit/>
              </a:bodyPr>
              <a:lstStyle/>
              <a:p>
                <a:pPr marL="0" indent="0">
                  <a:buNone/>
                </a:pPr>
                <a:r>
                  <a:rPr lang="en-US" sz="2400" dirty="0"/>
                  <a:t>Commonly used </a:t>
                </a:r>
                <a:r>
                  <a:rPr lang="en-US" sz="2400" dirty="0" err="1"/>
                  <a:t>MaxEnt</a:t>
                </a:r>
                <a:r>
                  <a:rPr lang="en-US" sz="2400" dirty="0"/>
                  <a:t> RL (soft Q Learning/SAC):</a:t>
                </a:r>
              </a:p>
              <a:p>
                <a:pPr marL="0" indent="0">
                  <a:buNone/>
                </a:pPr>
                <a:endParaRPr lang="en-US" sz="1000" dirty="0"/>
              </a:p>
              <a:p>
                <a:pPr marL="0" indent="0">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𝑚𝑎𝑥</m:t>
                          </m:r>
                        </m:e>
                        <m:sub>
                          <m:r>
                            <a:rPr lang="en-US" sz="2400" i="1" smtClean="0">
                              <a:latin typeface="Cambria Math" panose="02040503050406030204" pitchFamily="18" charset="0"/>
                              <a:ea typeface="Cambria Math" panose="02040503050406030204" pitchFamily="18" charset="0"/>
                            </a:rPr>
                            <m:t>𝜋</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𝔼</m:t>
                          </m:r>
                        </m:e>
                        <m:sub>
                          <m:r>
                            <a:rPr lang="en-US" sz="2400" b="0" i="1" smtClean="0">
                              <a:latin typeface="Cambria Math" panose="02040503050406030204" pitchFamily="18" charset="0"/>
                              <a:ea typeface="Cambria Math" panose="02040503050406030204" pitchFamily="18" charset="0"/>
                            </a:rPr>
                            <m:t>𝜋</m:t>
                          </m:r>
                        </m:sub>
                      </m:sSub>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𝑟</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e>
                          </m:d>
                        </m:e>
                      </m:d>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ℋ</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m:t>
                      </m:r>
                    </m:oMath>
                  </m:oMathPara>
                </a14:m>
                <a:endParaRPr lang="en-US" sz="2400" dirty="0"/>
              </a:p>
              <a:p>
                <a:pPr marL="0" indent="0">
                  <a:buNone/>
                </a:pPr>
                <a:r>
                  <a:rPr lang="en-US" sz="2400" b="1" dirty="0"/>
                  <a:t>But does maximizing the entropy of the policy ensure exploration?</a:t>
                </a:r>
              </a:p>
              <a:p>
                <a:pPr marL="0" indent="0">
                  <a:buNone/>
                </a:pPr>
                <a:endParaRPr lang="en-US" sz="2400" dirty="0"/>
              </a:p>
              <a:p>
                <a:pPr marL="0" indent="0">
                  <a:buNone/>
                </a:pPr>
                <a14:m>
                  <m:oMath xmlns:m="http://schemas.openxmlformats.org/officeDocument/2006/math">
                    <m:r>
                      <a:rPr lang="en-US" sz="2400" b="0" i="1" smtClean="0">
                        <a:latin typeface="Cambria Math" panose="02040503050406030204" pitchFamily="18" charset="0"/>
                      </a:rPr>
                      <m:t>𝑓𝑘𝑙</m:t>
                    </m:r>
                  </m:oMath>
                </a14:m>
                <a:r>
                  <a:rPr lang="en-US" sz="2400" dirty="0"/>
                  <a:t>-PG objective looks like:</a:t>
                </a:r>
              </a:p>
              <a:p>
                <a:pPr marL="0" indent="0">
                  <a:buNone/>
                </a:pPr>
                <a:endParaRPr lang="en-US" sz="1000" dirty="0"/>
              </a:p>
              <a:p>
                <a:pPr marL="0" indent="0">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𝑚𝑎𝑥</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𝜃</m:t>
                              </m:r>
                            </m:sub>
                          </m:sSub>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𝔼</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𝜃</m:t>
                              </m:r>
                            </m:sub>
                          </m:sSub>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sub>
                      </m:sSub>
                      <m:d>
                        <m:dPr>
                          <m:begChr m:val="["/>
                          <m:endChr m:val="]"/>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log</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𝑔</m:t>
                              </m:r>
                            </m:sub>
                          </m:sSub>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e>
                      </m:d>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ℋ</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ea typeface="Cambria Math" panose="02040503050406030204" pitchFamily="18" charset="0"/>
                            </a:rPr>
                            <m:t>𝜃</m:t>
                          </m:r>
                        </m:sub>
                      </m:sSub>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oMath>
                  </m:oMathPara>
                </a14:m>
                <a:endParaRPr lang="en-US" sz="2400" dirty="0"/>
              </a:p>
              <a:p>
                <a:pPr marL="0" indent="0">
                  <a:buNone/>
                </a:pPr>
                <a:endParaRPr lang="en-US" sz="2400" dirty="0"/>
              </a:p>
            </p:txBody>
          </p:sp>
        </mc:Choice>
        <mc:Fallback xmlns="">
          <p:sp>
            <p:nvSpPr>
              <p:cNvPr id="3" name="Content Placeholder 2">
                <a:extLst>
                  <a:ext uri="{FF2B5EF4-FFF2-40B4-BE49-F238E27FC236}">
                    <a16:creationId xmlns:a16="http://schemas.microsoft.com/office/drawing/2014/main" id="{7294610E-8EB8-D249-0048-226301DBEEE3}"/>
                  </a:ext>
                </a:extLst>
              </p:cNvPr>
              <p:cNvSpPr>
                <a:spLocks noGrp="1" noRot="1" noChangeAspect="1" noMove="1" noResize="1" noEditPoints="1" noAdjustHandles="1" noChangeArrowheads="1" noChangeShapeType="1" noTextEdit="1"/>
              </p:cNvSpPr>
              <p:nvPr>
                <p:ph idx="1"/>
              </p:nvPr>
            </p:nvSpPr>
            <p:spPr>
              <a:xfrm>
                <a:off x="838200" y="1825625"/>
                <a:ext cx="10515600" cy="3209219"/>
              </a:xfrm>
              <a:blipFill>
                <a:blip r:embed="rId4"/>
                <a:stretch>
                  <a:fillRect l="-965" t="-236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B719367-9E8D-F795-FB53-65DC8A0B3A44}"/>
              </a:ext>
            </a:extLst>
          </p:cNvPr>
          <p:cNvSpPr>
            <a:spLocks noGrp="1"/>
          </p:cNvSpPr>
          <p:nvPr>
            <p:ph type="sldNum" sz="quarter" idx="12"/>
          </p:nvPr>
        </p:nvSpPr>
        <p:spPr/>
        <p:txBody>
          <a:bodyPr/>
          <a:lstStyle/>
          <a:p>
            <a:fld id="{3C28F335-7DF9-394E-8E9A-300947971C4A}" type="slidenum">
              <a:rPr lang="en-US" smtClean="0"/>
              <a:t>5</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FD954E-04E1-0CCE-0CCE-AB34ABAF10DF}"/>
                  </a:ext>
                </a:extLst>
              </p:cNvPr>
              <p:cNvSpPr txBox="1"/>
              <p:nvPr/>
            </p:nvSpPr>
            <p:spPr>
              <a:xfrm>
                <a:off x="9017000" y="2397221"/>
                <a:ext cx="2336800" cy="461665"/>
              </a:xfrm>
              <a:prstGeom prst="rect">
                <a:avLst/>
              </a:prstGeom>
              <a:noFill/>
            </p:spPr>
            <p:txBody>
              <a:bodyPr wrap="square" rtlCol="0">
                <a:spAutoFit/>
              </a:bodyPr>
              <a:lstStyle/>
              <a:p>
                <a14:m>
                  <m:oMath xmlns:m="http://schemas.openxmlformats.org/officeDocument/2006/math">
                    <m:r>
                      <a:rPr lang="en-US" sz="2400" b="1" i="1" smtClean="0">
                        <a:latin typeface="Cambria Math" panose="02040503050406030204" pitchFamily="18" charset="0"/>
                        <a:ea typeface="Cambria Math" panose="02040503050406030204" pitchFamily="18" charset="0"/>
                      </a:rPr>
                      <m:t>𝝅</m:t>
                    </m:r>
                  </m:oMath>
                </a14:m>
                <a:r>
                  <a:rPr lang="en-US" sz="2400" b="1" dirty="0"/>
                  <a:t>-</a:t>
                </a:r>
                <a:r>
                  <a:rPr lang="en-US" sz="2400" b="1" dirty="0" err="1"/>
                  <a:t>MaxEnt</a:t>
                </a:r>
                <a:r>
                  <a:rPr lang="en-US" sz="2400" b="1" dirty="0"/>
                  <a:t> RL</a:t>
                </a:r>
              </a:p>
            </p:txBody>
          </p:sp>
        </mc:Choice>
        <mc:Fallback xmlns="">
          <p:sp>
            <p:nvSpPr>
              <p:cNvPr id="5" name="TextBox 4">
                <a:extLst>
                  <a:ext uri="{FF2B5EF4-FFF2-40B4-BE49-F238E27FC236}">
                    <a16:creationId xmlns:a16="http://schemas.microsoft.com/office/drawing/2014/main" id="{75FD954E-04E1-0CCE-0CCE-AB34ABAF10DF}"/>
                  </a:ext>
                </a:extLst>
              </p:cNvPr>
              <p:cNvSpPr txBox="1">
                <a:spLocks noRot="1" noChangeAspect="1" noMove="1" noResize="1" noEditPoints="1" noAdjustHandles="1" noChangeArrowheads="1" noChangeShapeType="1" noTextEdit="1"/>
              </p:cNvSpPr>
              <p:nvPr/>
            </p:nvSpPr>
            <p:spPr>
              <a:xfrm>
                <a:off x="9017000" y="2397221"/>
                <a:ext cx="2336800" cy="461665"/>
              </a:xfrm>
              <a:prstGeom prst="rect">
                <a:avLst/>
              </a:prstGeom>
              <a:blipFill>
                <a:blip r:embed="rId5"/>
                <a:stretch>
                  <a:fillRect t="-7895"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DCBAEBE-E7CE-B75C-450D-207293769C48}"/>
                  </a:ext>
                </a:extLst>
              </p:cNvPr>
              <p:cNvSpPr txBox="1"/>
              <p:nvPr/>
            </p:nvSpPr>
            <p:spPr>
              <a:xfrm>
                <a:off x="9017000" y="4180392"/>
                <a:ext cx="2587978" cy="1200329"/>
              </a:xfrm>
              <a:prstGeom prst="rect">
                <a:avLst/>
              </a:prstGeom>
              <a:noFill/>
            </p:spPr>
            <p:txBody>
              <a:bodyPr wrap="square" rtlCol="0">
                <a:spAutoFit/>
              </a:bodyPr>
              <a:lstStyle/>
              <a:p>
                <a:pPr algn="ctr"/>
                <a14:m>
                  <m:oMath xmlns:m="http://schemas.openxmlformats.org/officeDocument/2006/math">
                    <m:r>
                      <a:rPr lang="en-US" sz="2400" b="1" i="1" smtClean="0">
                        <a:latin typeface="Cambria Math" panose="02040503050406030204" pitchFamily="18" charset="0"/>
                      </a:rPr>
                      <m:t>𝒔𝒕𝒂𝒕𝒆</m:t>
                    </m:r>
                  </m:oMath>
                </a14:m>
                <a:r>
                  <a:rPr lang="en-US" sz="2400" b="1" dirty="0"/>
                  <a:t>-</a:t>
                </a:r>
                <a:r>
                  <a:rPr lang="en-US" sz="2400" b="1" dirty="0" err="1"/>
                  <a:t>MaxEnt</a:t>
                </a:r>
                <a:r>
                  <a:rPr lang="en-US" sz="2400" b="1" dirty="0"/>
                  <a:t> RL</a:t>
                </a:r>
              </a:p>
              <a:p>
                <a:pPr algn="ctr"/>
                <a:r>
                  <a:rPr lang="en-US" sz="2000" i="1" dirty="0"/>
                  <a:t>or</a:t>
                </a:r>
                <a:r>
                  <a:rPr lang="en-US" sz="2400" b="1" dirty="0"/>
                  <a:t> </a:t>
                </a:r>
              </a:p>
              <a:p>
                <a:pPr algn="ctr"/>
                <a14:m>
                  <m:oMath xmlns:m="http://schemas.openxmlformats.org/officeDocument/2006/math">
                    <m:r>
                      <a:rPr lang="en-US" sz="2400" b="1" i="1" smtClean="0">
                        <a:latin typeface="Cambria Math" panose="02040503050406030204" pitchFamily="18" charset="0"/>
                      </a:rPr>
                      <m:t>𝒔</m:t>
                    </m:r>
                  </m:oMath>
                </a14:m>
                <a:r>
                  <a:rPr lang="en-US" sz="2400" b="1" dirty="0"/>
                  <a:t>-</a:t>
                </a:r>
                <a:r>
                  <a:rPr lang="en-US" sz="2400" b="1" dirty="0" err="1"/>
                  <a:t>MaxEnt</a:t>
                </a:r>
                <a:r>
                  <a:rPr lang="en-US" sz="2400" b="1" dirty="0"/>
                  <a:t> RL</a:t>
                </a:r>
              </a:p>
            </p:txBody>
          </p:sp>
        </mc:Choice>
        <mc:Fallback>
          <p:sp>
            <p:nvSpPr>
              <p:cNvPr id="6" name="TextBox 5">
                <a:extLst>
                  <a:ext uri="{FF2B5EF4-FFF2-40B4-BE49-F238E27FC236}">
                    <a16:creationId xmlns:a16="http://schemas.microsoft.com/office/drawing/2014/main" id="{5DCBAEBE-E7CE-B75C-450D-207293769C48}"/>
                  </a:ext>
                </a:extLst>
              </p:cNvPr>
              <p:cNvSpPr txBox="1">
                <a:spLocks noRot="1" noChangeAspect="1" noMove="1" noResize="1" noEditPoints="1" noAdjustHandles="1" noChangeArrowheads="1" noChangeShapeType="1" noTextEdit="1"/>
              </p:cNvSpPr>
              <p:nvPr/>
            </p:nvSpPr>
            <p:spPr>
              <a:xfrm>
                <a:off x="9017000" y="4180392"/>
                <a:ext cx="2587978" cy="1200329"/>
              </a:xfrm>
              <a:prstGeom prst="rect">
                <a:avLst/>
              </a:prstGeom>
              <a:blipFill>
                <a:blip r:embed="rId6"/>
                <a:stretch>
                  <a:fillRect t="-3158" b="-1052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EB73949-0F22-F13C-21FA-7861C366E27F}"/>
              </a:ext>
            </a:extLst>
          </p:cNvPr>
          <p:cNvSpPr txBox="1"/>
          <p:nvPr/>
        </p:nvSpPr>
        <p:spPr>
          <a:xfrm>
            <a:off x="3770489" y="5495542"/>
            <a:ext cx="4323644" cy="400110"/>
          </a:xfrm>
          <a:prstGeom prst="rect">
            <a:avLst/>
          </a:prstGeom>
          <a:noFill/>
        </p:spPr>
        <p:txBody>
          <a:bodyPr wrap="square" rtlCol="0">
            <a:spAutoFit/>
          </a:bodyPr>
          <a:lstStyle/>
          <a:p>
            <a:r>
              <a:rPr lang="en-US" sz="2000" b="1" dirty="0">
                <a:solidFill>
                  <a:srgbClr val="FF0000"/>
                </a:solidFill>
              </a:rPr>
              <a:t>Can use Metric based shaping rewards</a:t>
            </a:r>
          </a:p>
        </p:txBody>
      </p:sp>
      <p:cxnSp>
        <p:nvCxnSpPr>
          <p:cNvPr id="8" name="Straight Arrow Connector 7">
            <a:extLst>
              <a:ext uri="{FF2B5EF4-FFF2-40B4-BE49-F238E27FC236}">
                <a16:creationId xmlns:a16="http://schemas.microsoft.com/office/drawing/2014/main" id="{73F2E4A0-6722-55FD-990C-1EB76C822044}"/>
              </a:ext>
            </a:extLst>
          </p:cNvPr>
          <p:cNvCxnSpPr>
            <a:cxnSpLocks/>
          </p:cNvCxnSpPr>
          <p:nvPr/>
        </p:nvCxnSpPr>
        <p:spPr>
          <a:xfrm flipH="1">
            <a:off x="5932311" y="4938457"/>
            <a:ext cx="276578" cy="5258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3CE1279-1C52-EAE8-F3FD-911D0E0C2CCD}"/>
                  </a:ext>
                </a:extLst>
              </p:cNvPr>
              <p:cNvSpPr txBox="1"/>
              <p:nvPr/>
            </p:nvSpPr>
            <p:spPr>
              <a:xfrm>
                <a:off x="0" y="6494462"/>
                <a:ext cx="4953000" cy="369332"/>
              </a:xfrm>
              <a:prstGeom prst="rect">
                <a:avLst/>
              </a:prstGeom>
              <a:noFill/>
            </p:spPr>
            <p:txBody>
              <a:bodyPr wrap="square" rtlCol="0">
                <a:spAutoFit/>
              </a:bodyPr>
              <a:lstStyle/>
              <a:p>
                <a:r>
                  <a:rPr lang="en-US" dirty="0">
                    <a:solidFill>
                      <a:schemeClr val="bg2">
                        <a:lumMod val="25000"/>
                      </a:schemeClr>
                    </a:solidFill>
                  </a:rPr>
                  <a:t>Siddhant Agarwal</a:t>
                </a:r>
                <a:r>
                  <a:rPr lang="en-US" dirty="0"/>
                  <a:t>, </a:t>
                </a:r>
                <a14:m>
                  <m:oMath xmlns:m="http://schemas.openxmlformats.org/officeDocument/2006/math">
                    <m:r>
                      <a:rPr lang="en-US" b="1" i="1" smtClean="0">
                        <a:latin typeface="Cambria Math" panose="02040503050406030204" pitchFamily="18" charset="0"/>
                      </a:rPr>
                      <m:t>𝒇</m:t>
                    </m:r>
                  </m:oMath>
                </a14:m>
                <a:r>
                  <a:rPr lang="en-US" b="1" dirty="0"/>
                  <a:t>-Policy Gradients</a:t>
                </a:r>
                <a:r>
                  <a:rPr lang="en-US" dirty="0"/>
                  <a:t>, </a:t>
                </a:r>
                <a:r>
                  <a:rPr lang="en-US" dirty="0">
                    <a:solidFill>
                      <a:schemeClr val="accent2"/>
                    </a:solidFill>
                  </a:rPr>
                  <a:t>UT Austin</a:t>
                </a:r>
              </a:p>
            </p:txBody>
          </p:sp>
        </mc:Choice>
        <mc:Fallback>
          <p:sp>
            <p:nvSpPr>
              <p:cNvPr id="9" name="TextBox 8">
                <a:extLst>
                  <a:ext uri="{FF2B5EF4-FFF2-40B4-BE49-F238E27FC236}">
                    <a16:creationId xmlns:a16="http://schemas.microsoft.com/office/drawing/2014/main" id="{03CE1279-1C52-EAE8-F3FD-911D0E0C2CCD}"/>
                  </a:ext>
                </a:extLst>
              </p:cNvPr>
              <p:cNvSpPr txBox="1">
                <a:spLocks noRot="1" noChangeAspect="1" noMove="1" noResize="1" noEditPoints="1" noAdjustHandles="1" noChangeArrowheads="1" noChangeShapeType="1" noTextEdit="1"/>
              </p:cNvSpPr>
              <p:nvPr/>
            </p:nvSpPr>
            <p:spPr>
              <a:xfrm>
                <a:off x="0" y="6494462"/>
                <a:ext cx="4953000" cy="369332"/>
              </a:xfrm>
              <a:prstGeom prst="rect">
                <a:avLst/>
              </a:prstGeom>
              <a:blipFill>
                <a:blip r:embed="rId7"/>
                <a:stretch>
                  <a:fillRect l="-1023"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24375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930B-27D5-3305-4FD6-64DEC1C5B8AE}"/>
              </a:ext>
            </a:extLst>
          </p:cNvPr>
          <p:cNvSpPr>
            <a:spLocks noGrp="1"/>
          </p:cNvSpPr>
          <p:nvPr>
            <p:ph type="title"/>
          </p:nvPr>
        </p:nvSpPr>
        <p:spPr/>
        <p:txBody>
          <a:bodyPr/>
          <a:lstStyle/>
          <a:p>
            <a:r>
              <a:rPr lang="en-US" dirty="0">
                <a:solidFill>
                  <a:schemeClr val="accent2"/>
                </a:solidFill>
                <a:latin typeface="+mn-lt"/>
              </a:rPr>
              <a:t>Exploration in a </a:t>
            </a:r>
            <a:r>
              <a:rPr lang="en-US" dirty="0" err="1">
                <a:solidFill>
                  <a:schemeClr val="accent2"/>
                </a:solidFill>
                <a:latin typeface="+mn-lt"/>
              </a:rPr>
              <a:t>Gridworld</a:t>
            </a:r>
            <a:endParaRPr lang="en-US" dirty="0">
              <a:solidFill>
                <a:schemeClr val="accent2"/>
              </a:solidFill>
              <a:latin typeface="+mn-lt"/>
            </a:endParaRPr>
          </a:p>
        </p:txBody>
      </p:sp>
      <p:sp>
        <p:nvSpPr>
          <p:cNvPr id="4" name="Slide Number Placeholder 3">
            <a:extLst>
              <a:ext uri="{FF2B5EF4-FFF2-40B4-BE49-F238E27FC236}">
                <a16:creationId xmlns:a16="http://schemas.microsoft.com/office/drawing/2014/main" id="{5D1C611E-03AA-30BA-C403-D6E88028A397}"/>
              </a:ext>
            </a:extLst>
          </p:cNvPr>
          <p:cNvSpPr>
            <a:spLocks noGrp="1"/>
          </p:cNvSpPr>
          <p:nvPr>
            <p:ph type="sldNum" sz="quarter" idx="12"/>
          </p:nvPr>
        </p:nvSpPr>
        <p:spPr/>
        <p:txBody>
          <a:bodyPr/>
          <a:lstStyle/>
          <a:p>
            <a:fld id="{3C28F335-7DF9-394E-8E9A-300947971C4A}" type="slidenum">
              <a:rPr lang="en-US" smtClean="0"/>
              <a:t>6</a:t>
            </a:fld>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BCE53932-A86E-A5FE-DAA4-D425FA408041}"/>
                  </a:ext>
                </a:extLst>
              </p:cNvPr>
              <p:cNvSpPr txBox="1"/>
              <p:nvPr/>
            </p:nvSpPr>
            <p:spPr>
              <a:xfrm>
                <a:off x="974372" y="5012266"/>
                <a:ext cx="2699456" cy="1323439"/>
              </a:xfrm>
              <a:prstGeom prst="rect">
                <a:avLst/>
              </a:prstGeom>
              <a:noFill/>
            </p:spPr>
            <p:txBody>
              <a:bodyPr wrap="square" rtlCol="0">
                <a:spAutoFit/>
              </a:bodyPr>
              <a:lstStyle/>
              <a:p>
                <a:pPr algn="ctr"/>
                <a14:m>
                  <m:oMath xmlns:m="http://schemas.openxmlformats.org/officeDocument/2006/math">
                    <m:r>
                      <a:rPr lang="en-US" sz="2000" b="0" i="1" smtClean="0">
                        <a:latin typeface="Cambria Math" panose="02040503050406030204" pitchFamily="18" charset="0"/>
                      </a:rPr>
                      <m:t>𝑠𝑡𝑎𝑡𝑒</m:t>
                    </m:r>
                  </m:oMath>
                </a14:m>
                <a:r>
                  <a:rPr lang="en-US" sz="2000" dirty="0"/>
                  <a:t>-</a:t>
                </a:r>
                <a:r>
                  <a:rPr lang="en-US" sz="2000" dirty="0" err="1"/>
                  <a:t>MaxEnt</a:t>
                </a:r>
                <a:r>
                  <a:rPr lang="en-US" sz="2000" dirty="0"/>
                  <a:t> (</a:t>
                </a:r>
                <a14:m>
                  <m:oMath xmlns:m="http://schemas.openxmlformats.org/officeDocument/2006/math">
                    <m:r>
                      <a:rPr lang="en-US" sz="2000" b="0" i="1" smtClean="0">
                        <a:latin typeface="Cambria Math" panose="02040503050406030204" pitchFamily="18" charset="0"/>
                      </a:rPr>
                      <m:t>𝑓𝑘𝑙</m:t>
                    </m:r>
                  </m:oMath>
                </a14:m>
                <a:r>
                  <a:rPr lang="en-US" sz="2000" dirty="0"/>
                  <a:t>-PG of Forward KL PG): Finds a policy with high entropy </a:t>
                </a:r>
                <a:r>
                  <a:rPr lang="en-US" sz="2000" b="1" dirty="0"/>
                  <a:t>(ours)</a:t>
                </a:r>
              </a:p>
            </p:txBody>
          </p:sp>
        </mc:Choice>
        <mc:Fallback>
          <p:sp>
            <p:nvSpPr>
              <p:cNvPr id="17" name="TextBox 16">
                <a:extLst>
                  <a:ext uri="{FF2B5EF4-FFF2-40B4-BE49-F238E27FC236}">
                    <a16:creationId xmlns:a16="http://schemas.microsoft.com/office/drawing/2014/main" id="{BCE53932-A86E-A5FE-DAA4-D425FA408041}"/>
                  </a:ext>
                </a:extLst>
              </p:cNvPr>
              <p:cNvSpPr txBox="1">
                <a:spLocks noRot="1" noChangeAspect="1" noMove="1" noResize="1" noEditPoints="1" noAdjustHandles="1" noChangeArrowheads="1" noChangeShapeType="1" noTextEdit="1"/>
              </p:cNvSpPr>
              <p:nvPr/>
            </p:nvSpPr>
            <p:spPr>
              <a:xfrm>
                <a:off x="974372" y="5012266"/>
                <a:ext cx="2699456" cy="1323439"/>
              </a:xfrm>
              <a:prstGeom prst="rect">
                <a:avLst/>
              </a:prstGeom>
              <a:blipFill>
                <a:blip r:embed="rId3"/>
                <a:stretch>
                  <a:fillRect l="-2336" t="-1905" r="-4206" b="-76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DAF6E5E3-6FA1-43F2-2883-43D853286BB4}"/>
                  </a:ext>
                </a:extLst>
              </p:cNvPr>
              <p:cNvSpPr txBox="1"/>
              <p:nvPr/>
            </p:nvSpPr>
            <p:spPr>
              <a:xfrm>
                <a:off x="4746272" y="5012266"/>
                <a:ext cx="2699456" cy="1015663"/>
              </a:xfrm>
              <a:prstGeom prst="rect">
                <a:avLst/>
              </a:prstGeom>
              <a:noFill/>
            </p:spPr>
            <p:txBody>
              <a:bodyPr wrap="square" rtlCol="0">
                <a:spAutoFit/>
              </a:bodyPr>
              <a:lstStyle/>
              <a:p>
                <a:pPr algn="ctr"/>
                <a:r>
                  <a:rPr lang="en-US" sz="2000" dirty="0"/>
                  <a:t>r</a:t>
                </a:r>
                <a14:m>
                  <m:oMath xmlns:m="http://schemas.openxmlformats.org/officeDocument/2006/math">
                    <m:r>
                      <a:rPr lang="en-US" sz="2000" b="0" i="1" smtClean="0">
                        <a:latin typeface="Cambria Math" panose="02040503050406030204" pitchFamily="18" charset="0"/>
                      </a:rPr>
                      <m:t>𝑘𝑙</m:t>
                    </m:r>
                  </m:oMath>
                </a14:m>
                <a:r>
                  <a:rPr lang="en-US" sz="2000" dirty="0"/>
                  <a:t>-PG or Reverse KL PG: Finds the optimal policy </a:t>
                </a:r>
                <a:r>
                  <a:rPr lang="en-US" sz="2000" b="1" dirty="0"/>
                  <a:t>(ours)</a:t>
                </a:r>
              </a:p>
            </p:txBody>
          </p:sp>
        </mc:Choice>
        <mc:Fallback>
          <p:sp>
            <p:nvSpPr>
              <p:cNvPr id="18" name="TextBox 17">
                <a:extLst>
                  <a:ext uri="{FF2B5EF4-FFF2-40B4-BE49-F238E27FC236}">
                    <a16:creationId xmlns:a16="http://schemas.microsoft.com/office/drawing/2014/main" id="{DAF6E5E3-6FA1-43F2-2883-43D853286BB4}"/>
                  </a:ext>
                </a:extLst>
              </p:cNvPr>
              <p:cNvSpPr txBox="1">
                <a:spLocks noRot="1" noChangeAspect="1" noMove="1" noResize="1" noEditPoints="1" noAdjustHandles="1" noChangeArrowheads="1" noChangeShapeType="1" noTextEdit="1"/>
              </p:cNvSpPr>
              <p:nvPr/>
            </p:nvSpPr>
            <p:spPr>
              <a:xfrm>
                <a:off x="4746272" y="5012266"/>
                <a:ext cx="2699456" cy="1015663"/>
              </a:xfrm>
              <a:prstGeom prst="rect">
                <a:avLst/>
              </a:prstGeom>
              <a:blipFill>
                <a:blip r:embed="rId4"/>
                <a:stretch>
                  <a:fillRect t="-2469" b="-98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D0A2F6F-2E9F-A6A5-98C4-224A39383891}"/>
                  </a:ext>
                </a:extLst>
              </p:cNvPr>
              <p:cNvSpPr txBox="1"/>
              <p:nvPr/>
            </p:nvSpPr>
            <p:spPr>
              <a:xfrm>
                <a:off x="8518172" y="5024447"/>
                <a:ext cx="2699456" cy="1015663"/>
              </a:xfrm>
              <a:prstGeom prst="rect">
                <a:avLst/>
              </a:prstGeom>
              <a:noFill/>
            </p:spPr>
            <p:txBody>
              <a:bodyPr wrap="square" rtlCol="0">
                <a:spAutoFit/>
              </a:bodyPr>
              <a:lstStyle/>
              <a:p>
                <a:pPr algn="ctr"/>
                <a14:m>
                  <m:oMath xmlns:m="http://schemas.openxmlformats.org/officeDocument/2006/math">
                    <m:r>
                      <a:rPr lang="en-US" sz="2000" i="1" smtClean="0">
                        <a:latin typeface="Cambria Math" panose="02040503050406030204" pitchFamily="18" charset="0"/>
                        <a:ea typeface="Cambria Math" panose="02040503050406030204" pitchFamily="18" charset="0"/>
                      </a:rPr>
                      <m:t>𝜋</m:t>
                    </m:r>
                  </m:oMath>
                </a14:m>
                <a:r>
                  <a:rPr lang="en-US" sz="2000" dirty="0"/>
                  <a:t>-</a:t>
                </a:r>
                <a:r>
                  <a:rPr lang="en-US" sz="2000" dirty="0" err="1"/>
                  <a:t>MaxEnt</a:t>
                </a:r>
                <a:r>
                  <a:rPr lang="en-US" sz="2000" dirty="0"/>
                  <a:t>: Both with true reward and shaped rewards</a:t>
                </a:r>
              </a:p>
            </p:txBody>
          </p:sp>
        </mc:Choice>
        <mc:Fallback>
          <p:sp>
            <p:nvSpPr>
              <p:cNvPr id="19" name="TextBox 18">
                <a:extLst>
                  <a:ext uri="{FF2B5EF4-FFF2-40B4-BE49-F238E27FC236}">
                    <a16:creationId xmlns:a16="http://schemas.microsoft.com/office/drawing/2014/main" id="{3D0A2F6F-2E9F-A6A5-98C4-224A39383891}"/>
                  </a:ext>
                </a:extLst>
              </p:cNvPr>
              <p:cNvSpPr txBox="1">
                <a:spLocks noRot="1" noChangeAspect="1" noMove="1" noResize="1" noEditPoints="1" noAdjustHandles="1" noChangeArrowheads="1" noChangeShapeType="1" noTextEdit="1"/>
              </p:cNvSpPr>
              <p:nvPr/>
            </p:nvSpPr>
            <p:spPr>
              <a:xfrm>
                <a:off x="8518172" y="5024447"/>
                <a:ext cx="2699456" cy="1015663"/>
              </a:xfrm>
              <a:prstGeom prst="rect">
                <a:avLst/>
              </a:prstGeom>
              <a:blipFill>
                <a:blip r:embed="rId5"/>
                <a:stretch>
                  <a:fillRect l="-1402" t="-2469" r="-3738" b="-9877"/>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id="{BCEE670F-CFAE-02B8-F8C1-0424F245E866}"/>
              </a:ext>
            </a:extLst>
          </p:cNvPr>
          <p:cNvPicPr>
            <a:picLocks noChangeAspect="1"/>
          </p:cNvPicPr>
          <p:nvPr/>
        </p:nvPicPr>
        <p:blipFill>
          <a:blip r:embed="rId6"/>
          <a:stretch>
            <a:fillRect/>
          </a:stretch>
        </p:blipFill>
        <p:spPr>
          <a:xfrm>
            <a:off x="312420" y="1690688"/>
            <a:ext cx="4023360" cy="3017520"/>
          </a:xfrm>
          <a:prstGeom prst="rect">
            <a:avLst/>
          </a:prstGeom>
        </p:spPr>
      </p:pic>
      <p:pic>
        <p:nvPicPr>
          <p:cNvPr id="29" name="Picture 28">
            <a:extLst>
              <a:ext uri="{FF2B5EF4-FFF2-40B4-BE49-F238E27FC236}">
                <a16:creationId xmlns:a16="http://schemas.microsoft.com/office/drawing/2014/main" id="{AFF0CFF3-37A3-9D66-E673-66C3F44F24DA}"/>
              </a:ext>
            </a:extLst>
          </p:cNvPr>
          <p:cNvPicPr>
            <a:picLocks noChangeAspect="1"/>
          </p:cNvPicPr>
          <p:nvPr/>
        </p:nvPicPr>
        <p:blipFill>
          <a:blip r:embed="rId7"/>
          <a:stretch>
            <a:fillRect/>
          </a:stretch>
        </p:blipFill>
        <p:spPr>
          <a:xfrm>
            <a:off x="4084320" y="1690688"/>
            <a:ext cx="4023360" cy="3017520"/>
          </a:xfrm>
          <a:prstGeom prst="rect">
            <a:avLst/>
          </a:prstGeom>
        </p:spPr>
      </p:pic>
      <p:pic>
        <p:nvPicPr>
          <p:cNvPr id="31" name="Picture 30">
            <a:extLst>
              <a:ext uri="{FF2B5EF4-FFF2-40B4-BE49-F238E27FC236}">
                <a16:creationId xmlns:a16="http://schemas.microsoft.com/office/drawing/2014/main" id="{BC9FB969-11FD-6B11-B062-FA5055189C07}"/>
              </a:ext>
            </a:extLst>
          </p:cNvPr>
          <p:cNvPicPr>
            <a:picLocks noChangeAspect="1"/>
          </p:cNvPicPr>
          <p:nvPr/>
        </p:nvPicPr>
        <p:blipFill>
          <a:blip r:embed="rId8"/>
          <a:stretch>
            <a:fillRect/>
          </a:stretch>
        </p:blipFill>
        <p:spPr>
          <a:xfrm>
            <a:off x="7856222" y="1690688"/>
            <a:ext cx="4023360" cy="3017520"/>
          </a:xfrm>
          <a:prstGeom prst="rect">
            <a:avLst/>
          </a:prstGeom>
        </p:spPr>
      </p:pic>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EA1370F9-3C96-0F7C-ED8E-09277415C080}"/>
                  </a:ext>
                </a:extLst>
              </p:cNvPr>
              <p:cNvSpPr txBox="1"/>
              <p:nvPr/>
            </p:nvSpPr>
            <p:spPr>
              <a:xfrm>
                <a:off x="0" y="6494462"/>
                <a:ext cx="4953000" cy="369332"/>
              </a:xfrm>
              <a:prstGeom prst="rect">
                <a:avLst/>
              </a:prstGeom>
              <a:noFill/>
            </p:spPr>
            <p:txBody>
              <a:bodyPr wrap="square" rtlCol="0">
                <a:spAutoFit/>
              </a:bodyPr>
              <a:lstStyle/>
              <a:p>
                <a:r>
                  <a:rPr lang="en-US" dirty="0">
                    <a:solidFill>
                      <a:schemeClr val="bg2">
                        <a:lumMod val="25000"/>
                      </a:schemeClr>
                    </a:solidFill>
                  </a:rPr>
                  <a:t>Siddhant Agarwal</a:t>
                </a:r>
                <a:r>
                  <a:rPr lang="en-US" dirty="0"/>
                  <a:t>, </a:t>
                </a:r>
                <a14:m>
                  <m:oMath xmlns:m="http://schemas.openxmlformats.org/officeDocument/2006/math">
                    <m:r>
                      <a:rPr lang="en-US" b="1" i="1" smtClean="0">
                        <a:latin typeface="Cambria Math" panose="02040503050406030204" pitchFamily="18" charset="0"/>
                      </a:rPr>
                      <m:t>𝒇</m:t>
                    </m:r>
                  </m:oMath>
                </a14:m>
                <a:r>
                  <a:rPr lang="en-US" b="1" dirty="0"/>
                  <a:t>-Policy Gradients</a:t>
                </a:r>
                <a:r>
                  <a:rPr lang="en-US" dirty="0"/>
                  <a:t>, </a:t>
                </a:r>
                <a:r>
                  <a:rPr lang="en-US" dirty="0">
                    <a:solidFill>
                      <a:schemeClr val="accent2"/>
                    </a:solidFill>
                  </a:rPr>
                  <a:t>UT Austin</a:t>
                </a:r>
              </a:p>
            </p:txBody>
          </p:sp>
        </mc:Choice>
        <mc:Fallback>
          <p:sp>
            <p:nvSpPr>
              <p:cNvPr id="32" name="TextBox 31">
                <a:extLst>
                  <a:ext uri="{FF2B5EF4-FFF2-40B4-BE49-F238E27FC236}">
                    <a16:creationId xmlns:a16="http://schemas.microsoft.com/office/drawing/2014/main" id="{EA1370F9-3C96-0F7C-ED8E-09277415C080}"/>
                  </a:ext>
                </a:extLst>
              </p:cNvPr>
              <p:cNvSpPr txBox="1">
                <a:spLocks noRot="1" noChangeAspect="1" noMove="1" noResize="1" noEditPoints="1" noAdjustHandles="1" noChangeArrowheads="1" noChangeShapeType="1" noTextEdit="1"/>
              </p:cNvSpPr>
              <p:nvPr/>
            </p:nvSpPr>
            <p:spPr>
              <a:xfrm>
                <a:off x="0" y="6494462"/>
                <a:ext cx="4953000" cy="369332"/>
              </a:xfrm>
              <a:prstGeom prst="rect">
                <a:avLst/>
              </a:prstGeom>
              <a:blipFill>
                <a:blip r:embed="rId9"/>
                <a:stretch>
                  <a:fillRect l="-1023"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3551934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CF7F-DF5A-1DFD-80C9-13D31D61C110}"/>
              </a:ext>
            </a:extLst>
          </p:cNvPr>
          <p:cNvSpPr>
            <a:spLocks noGrp="1"/>
          </p:cNvSpPr>
          <p:nvPr>
            <p:ph type="title"/>
          </p:nvPr>
        </p:nvSpPr>
        <p:spPr/>
        <p:txBody>
          <a:bodyPr/>
          <a:lstStyle/>
          <a:p>
            <a:r>
              <a:rPr lang="en-US" dirty="0">
                <a:solidFill>
                  <a:schemeClr val="accent2"/>
                </a:solidFill>
                <a:latin typeface="+mn-lt"/>
              </a:rPr>
              <a:t>Scaling Up to Complex Domains</a:t>
            </a:r>
          </a:p>
        </p:txBody>
      </p:sp>
      <p:sp>
        <p:nvSpPr>
          <p:cNvPr id="4" name="Slide Number Placeholder 3">
            <a:extLst>
              <a:ext uri="{FF2B5EF4-FFF2-40B4-BE49-F238E27FC236}">
                <a16:creationId xmlns:a16="http://schemas.microsoft.com/office/drawing/2014/main" id="{5B02582E-C4F6-CED6-BCBF-B5E029471527}"/>
              </a:ext>
            </a:extLst>
          </p:cNvPr>
          <p:cNvSpPr>
            <a:spLocks noGrp="1"/>
          </p:cNvSpPr>
          <p:nvPr>
            <p:ph type="sldNum" sz="quarter" idx="12"/>
          </p:nvPr>
        </p:nvSpPr>
        <p:spPr/>
        <p:txBody>
          <a:bodyPr/>
          <a:lstStyle/>
          <a:p>
            <a:fld id="{3C28F335-7DF9-394E-8E9A-300947971C4A}" type="slidenum">
              <a:rPr lang="en-US" smtClean="0"/>
              <a:t>7</a:t>
            </a:fld>
            <a:endParaRPr lang="en-US"/>
          </a:p>
        </p:txBody>
      </p:sp>
      <p:pic>
        <p:nvPicPr>
          <p:cNvPr id="9" name="Picture 8">
            <a:extLst>
              <a:ext uri="{FF2B5EF4-FFF2-40B4-BE49-F238E27FC236}">
                <a16:creationId xmlns:a16="http://schemas.microsoft.com/office/drawing/2014/main" id="{901F4FC4-C67C-5818-E2CE-11EF8F19999B}"/>
              </a:ext>
            </a:extLst>
          </p:cNvPr>
          <p:cNvPicPr>
            <a:picLocks noChangeAspect="1"/>
          </p:cNvPicPr>
          <p:nvPr/>
        </p:nvPicPr>
        <p:blipFill>
          <a:blip r:embed="rId3"/>
          <a:stretch>
            <a:fillRect/>
          </a:stretch>
        </p:blipFill>
        <p:spPr>
          <a:xfrm>
            <a:off x="1364710" y="1425948"/>
            <a:ext cx="9462580" cy="5195142"/>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20D99FF-CA55-4298-A87C-8D2213F2C31A}"/>
                  </a:ext>
                </a:extLst>
              </p:cNvPr>
              <p:cNvSpPr txBox="1"/>
              <p:nvPr/>
            </p:nvSpPr>
            <p:spPr>
              <a:xfrm>
                <a:off x="0" y="6494462"/>
                <a:ext cx="4953000" cy="369332"/>
              </a:xfrm>
              <a:prstGeom prst="rect">
                <a:avLst/>
              </a:prstGeom>
              <a:noFill/>
            </p:spPr>
            <p:txBody>
              <a:bodyPr wrap="square" rtlCol="0">
                <a:spAutoFit/>
              </a:bodyPr>
              <a:lstStyle/>
              <a:p>
                <a:r>
                  <a:rPr lang="en-US" dirty="0">
                    <a:solidFill>
                      <a:schemeClr val="bg2">
                        <a:lumMod val="25000"/>
                      </a:schemeClr>
                    </a:solidFill>
                  </a:rPr>
                  <a:t>Siddhant Agarwal</a:t>
                </a:r>
                <a:r>
                  <a:rPr lang="en-US" dirty="0"/>
                  <a:t>, </a:t>
                </a:r>
                <a14:m>
                  <m:oMath xmlns:m="http://schemas.openxmlformats.org/officeDocument/2006/math">
                    <m:r>
                      <a:rPr lang="en-US" b="1" i="1" smtClean="0">
                        <a:latin typeface="Cambria Math" panose="02040503050406030204" pitchFamily="18" charset="0"/>
                      </a:rPr>
                      <m:t>𝒇</m:t>
                    </m:r>
                  </m:oMath>
                </a14:m>
                <a:r>
                  <a:rPr lang="en-US" b="1" dirty="0"/>
                  <a:t>-Policy Gradients</a:t>
                </a:r>
                <a:r>
                  <a:rPr lang="en-US" dirty="0"/>
                  <a:t>, </a:t>
                </a:r>
                <a:r>
                  <a:rPr lang="en-US" dirty="0">
                    <a:solidFill>
                      <a:schemeClr val="accent2"/>
                    </a:solidFill>
                  </a:rPr>
                  <a:t>UT Austin</a:t>
                </a:r>
              </a:p>
            </p:txBody>
          </p:sp>
        </mc:Choice>
        <mc:Fallback>
          <p:sp>
            <p:nvSpPr>
              <p:cNvPr id="3" name="TextBox 2">
                <a:extLst>
                  <a:ext uri="{FF2B5EF4-FFF2-40B4-BE49-F238E27FC236}">
                    <a16:creationId xmlns:a16="http://schemas.microsoft.com/office/drawing/2014/main" id="{420D99FF-CA55-4298-A87C-8D2213F2C31A}"/>
                  </a:ext>
                </a:extLst>
              </p:cNvPr>
              <p:cNvSpPr txBox="1">
                <a:spLocks noRot="1" noChangeAspect="1" noMove="1" noResize="1" noEditPoints="1" noAdjustHandles="1" noChangeArrowheads="1" noChangeShapeType="1" noTextEdit="1"/>
              </p:cNvSpPr>
              <p:nvPr/>
            </p:nvSpPr>
            <p:spPr>
              <a:xfrm>
                <a:off x="0" y="6494462"/>
                <a:ext cx="4953000" cy="369332"/>
              </a:xfrm>
              <a:prstGeom prst="rect">
                <a:avLst/>
              </a:prstGeom>
              <a:blipFill>
                <a:blip r:embed="rId4"/>
                <a:stretch>
                  <a:fillRect l="-1023"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227509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2FEFB45F-B0EC-91AA-A27A-74722F2C1698}"/>
                  </a:ext>
                </a:extLst>
              </p:cNvPr>
              <p:cNvSpPr>
                <a:spLocks noGrp="1"/>
              </p:cNvSpPr>
              <p:nvPr>
                <p:ph type="title"/>
              </p:nvPr>
            </p:nvSpPr>
            <p:spPr>
              <a:xfrm>
                <a:off x="824653" y="979336"/>
                <a:ext cx="10515600" cy="980280"/>
              </a:xfrm>
            </p:spPr>
            <p:txBody>
              <a:bodyPr>
                <a:noAutofit/>
              </a:bodyPr>
              <a:lstStyle/>
              <a:p>
                <a14:m>
                  <m:oMath xmlns:m="http://schemas.openxmlformats.org/officeDocument/2006/math">
                    <m:r>
                      <a:rPr lang="en-US" sz="4400" b="0" i="1" smtClean="0">
                        <a:solidFill>
                          <a:schemeClr val="accent2"/>
                        </a:solidFill>
                        <a:latin typeface="Cambria Math" panose="02040503050406030204" pitchFamily="18" charset="0"/>
                      </a:rPr>
                      <m:t>𝑓</m:t>
                    </m:r>
                  </m:oMath>
                </a14:m>
                <a:r>
                  <a:rPr lang="en-US" sz="4400" dirty="0">
                    <a:solidFill>
                      <a:schemeClr val="accent2"/>
                    </a:solidFill>
                    <a:latin typeface="+mn-lt"/>
                  </a:rPr>
                  <a:t>-Policy Gradients: A General Framework for Goal Conditioned RL using </a:t>
                </a:r>
                <a14:m>
                  <m:oMath xmlns:m="http://schemas.openxmlformats.org/officeDocument/2006/math">
                    <m:r>
                      <a:rPr lang="en-US" sz="4400" b="0" i="1" smtClean="0">
                        <a:solidFill>
                          <a:schemeClr val="accent2"/>
                        </a:solidFill>
                        <a:latin typeface="Cambria Math" panose="02040503050406030204" pitchFamily="18" charset="0"/>
                      </a:rPr>
                      <m:t>𝑓</m:t>
                    </m:r>
                  </m:oMath>
                </a14:m>
                <a:r>
                  <a:rPr lang="en-US" sz="4400" dirty="0">
                    <a:solidFill>
                      <a:schemeClr val="accent2"/>
                    </a:solidFill>
                    <a:latin typeface="+mn-lt"/>
                  </a:rPr>
                  <a:t>-divergences</a:t>
                </a:r>
              </a:p>
            </p:txBody>
          </p:sp>
        </mc:Choice>
        <mc:Fallback>
          <p:sp>
            <p:nvSpPr>
              <p:cNvPr id="2" name="Title 1">
                <a:extLst>
                  <a:ext uri="{FF2B5EF4-FFF2-40B4-BE49-F238E27FC236}">
                    <a16:creationId xmlns:a16="http://schemas.microsoft.com/office/drawing/2014/main" id="{2FEFB45F-B0EC-91AA-A27A-74722F2C1698}"/>
                  </a:ext>
                </a:extLst>
              </p:cNvPr>
              <p:cNvSpPr>
                <a:spLocks noGrp="1" noRot="1" noChangeAspect="1" noMove="1" noResize="1" noEditPoints="1" noAdjustHandles="1" noChangeArrowheads="1" noChangeShapeType="1" noTextEdit="1"/>
              </p:cNvSpPr>
              <p:nvPr>
                <p:ph type="title"/>
              </p:nvPr>
            </p:nvSpPr>
            <p:spPr>
              <a:xfrm>
                <a:off x="824653" y="979336"/>
                <a:ext cx="10515600" cy="980280"/>
              </a:xfrm>
              <a:blipFill>
                <a:blip r:embed="rId3"/>
                <a:stretch>
                  <a:fillRect l="-2292" t="-52564" r="-1568" b="-30769"/>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E1D0ACDB-80D1-CA3A-58CA-8F7669A8C6A7}"/>
              </a:ext>
            </a:extLst>
          </p:cNvPr>
          <p:cNvSpPr>
            <a:spLocks noGrp="1"/>
          </p:cNvSpPr>
          <p:nvPr>
            <p:ph type="body" idx="1"/>
          </p:nvPr>
        </p:nvSpPr>
        <p:spPr>
          <a:xfrm>
            <a:off x="824653" y="2296061"/>
            <a:ext cx="10515600" cy="1500187"/>
          </a:xfrm>
        </p:spPr>
        <p:txBody>
          <a:bodyPr/>
          <a:lstStyle/>
          <a:p>
            <a:r>
              <a:rPr lang="en-US" sz="3600" dirty="0">
                <a:solidFill>
                  <a:schemeClr val="accent2">
                    <a:lumMod val="75000"/>
                  </a:schemeClr>
                </a:solidFill>
              </a:rPr>
              <a:t>Thank You</a:t>
            </a:r>
          </a:p>
          <a:p>
            <a:r>
              <a:rPr lang="en-US" dirty="0">
                <a:solidFill>
                  <a:schemeClr val="tx1"/>
                </a:solidFill>
              </a:rPr>
              <a:t>See you at the poster </a:t>
            </a:r>
            <a:r>
              <a:rPr lang="en-US" sz="1800" dirty="0">
                <a:solidFill>
                  <a:schemeClr val="tx1"/>
                </a:solidFill>
              </a:rPr>
              <a:t>(Poster Session 3: Dec 13, </a:t>
            </a:r>
            <a:r>
              <a:rPr lang="en-US" sz="1800" b="0" i="0" dirty="0">
                <a:solidFill>
                  <a:srgbClr val="333333"/>
                </a:solidFill>
                <a:effectLst/>
                <a:latin typeface="arial" panose="020B0604020202020204" pitchFamily="34" charset="0"/>
              </a:rPr>
              <a:t>Great Hall &amp; Hall B1+B2</a:t>
            </a:r>
            <a:r>
              <a:rPr lang="en-US" sz="1800" b="0" i="0" dirty="0">
                <a:solidFill>
                  <a:schemeClr val="tx1"/>
                </a:solidFill>
                <a:effectLst/>
                <a:latin typeface="arial" panose="020B0604020202020204" pitchFamily="34" charset="0"/>
              </a:rPr>
              <a:t>)</a:t>
            </a:r>
            <a:endParaRPr lang="en-US" sz="1800" dirty="0">
              <a:solidFill>
                <a:schemeClr val="tx1"/>
              </a:solidFill>
            </a:endParaRPr>
          </a:p>
          <a:p>
            <a:r>
              <a:rPr lang="en-US" dirty="0">
                <a:solidFill>
                  <a:schemeClr val="tx1"/>
                </a:solidFill>
              </a:rPr>
              <a:t>Project page: </a:t>
            </a:r>
            <a:r>
              <a:rPr lang="en-US" dirty="0">
                <a:solidFill>
                  <a:schemeClr val="tx1"/>
                </a:solidFill>
                <a:hlinkClick r:id="rId4"/>
              </a:rPr>
              <a:t>https://agarwalsiddhant10.github.io/projects/fpg.html</a:t>
            </a:r>
            <a:endParaRPr lang="en-US" dirty="0">
              <a:solidFill>
                <a:schemeClr val="tx1"/>
              </a:solidFill>
            </a:endParaRPr>
          </a:p>
        </p:txBody>
      </p:sp>
      <p:sp>
        <p:nvSpPr>
          <p:cNvPr id="4" name="Slide Number Placeholder 3">
            <a:extLst>
              <a:ext uri="{FF2B5EF4-FFF2-40B4-BE49-F238E27FC236}">
                <a16:creationId xmlns:a16="http://schemas.microsoft.com/office/drawing/2014/main" id="{E0E47EB6-85F3-9265-7400-3975015D73DF}"/>
              </a:ext>
            </a:extLst>
          </p:cNvPr>
          <p:cNvSpPr>
            <a:spLocks noGrp="1"/>
          </p:cNvSpPr>
          <p:nvPr>
            <p:ph type="sldNum" sz="quarter" idx="12"/>
          </p:nvPr>
        </p:nvSpPr>
        <p:spPr/>
        <p:txBody>
          <a:bodyPr/>
          <a:lstStyle/>
          <a:p>
            <a:fld id="{3C28F335-7DF9-394E-8E9A-300947971C4A}" type="slidenum">
              <a:rPr lang="en-US" smtClean="0"/>
              <a:t>8</a:t>
            </a:fld>
            <a:endParaRPr lang="en-US"/>
          </a:p>
        </p:txBody>
      </p:sp>
      <p:pic>
        <p:nvPicPr>
          <p:cNvPr id="5122" name="Picture 2" descr="profile photo">
            <a:extLst>
              <a:ext uri="{FF2B5EF4-FFF2-40B4-BE49-F238E27FC236}">
                <a16:creationId xmlns:a16="http://schemas.microsoft.com/office/drawing/2014/main" id="{39EC4C81-FDE8-45C6-9F21-D44DC4DFD9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215"/>
          <a:stretch/>
        </p:blipFill>
        <p:spPr bwMode="auto">
          <a:xfrm>
            <a:off x="1277342" y="3958607"/>
            <a:ext cx="182982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shan Durugkar">
            <a:extLst>
              <a:ext uri="{FF2B5EF4-FFF2-40B4-BE49-F238E27FC236}">
                <a16:creationId xmlns:a16="http://schemas.microsoft.com/office/drawing/2014/main" id="{F8AD71B4-425C-3A16-C41C-E2C53B38B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0523" y="395860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99ABD78E-D3E0-A5DC-A46E-F06441DDDF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87" b="31146"/>
          <a:stretch/>
        </p:blipFill>
        <p:spPr bwMode="auto">
          <a:xfrm>
            <a:off x="6482678" y="395860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my Zhang">
            <a:extLst>
              <a:ext uri="{FF2B5EF4-FFF2-40B4-BE49-F238E27FC236}">
                <a16:creationId xmlns:a16="http://schemas.microsoft.com/office/drawing/2014/main" id="{EA5157F8-4840-B3BA-F0A6-A86F7B9252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4833" y="3958607"/>
            <a:ext cx="1835997"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318B82-9E3F-A9BF-A411-D216705292BE}"/>
              </a:ext>
            </a:extLst>
          </p:cNvPr>
          <p:cNvSpPr txBox="1"/>
          <p:nvPr/>
        </p:nvSpPr>
        <p:spPr>
          <a:xfrm>
            <a:off x="1277342" y="5949766"/>
            <a:ext cx="1829826" cy="369332"/>
          </a:xfrm>
          <a:prstGeom prst="rect">
            <a:avLst/>
          </a:prstGeom>
          <a:noFill/>
        </p:spPr>
        <p:txBody>
          <a:bodyPr wrap="square" rtlCol="0">
            <a:spAutoFit/>
          </a:bodyPr>
          <a:lstStyle/>
          <a:p>
            <a:pPr algn="ctr"/>
            <a:r>
              <a:rPr lang="en-US" dirty="0"/>
              <a:t>Siddhant Agarwal</a:t>
            </a:r>
          </a:p>
        </p:txBody>
      </p:sp>
      <p:sp>
        <p:nvSpPr>
          <p:cNvPr id="6" name="TextBox 5">
            <a:extLst>
              <a:ext uri="{FF2B5EF4-FFF2-40B4-BE49-F238E27FC236}">
                <a16:creationId xmlns:a16="http://schemas.microsoft.com/office/drawing/2014/main" id="{F6A1DFF4-9119-B052-742E-83F354A2E5F8}"/>
              </a:ext>
            </a:extLst>
          </p:cNvPr>
          <p:cNvSpPr txBox="1"/>
          <p:nvPr/>
        </p:nvSpPr>
        <p:spPr>
          <a:xfrm>
            <a:off x="3879497" y="5949766"/>
            <a:ext cx="1829826" cy="369332"/>
          </a:xfrm>
          <a:prstGeom prst="rect">
            <a:avLst/>
          </a:prstGeom>
          <a:noFill/>
        </p:spPr>
        <p:txBody>
          <a:bodyPr wrap="square" rtlCol="0">
            <a:spAutoFit/>
          </a:bodyPr>
          <a:lstStyle/>
          <a:p>
            <a:pPr algn="ctr"/>
            <a:r>
              <a:rPr lang="en-US" dirty="0"/>
              <a:t>Ishan </a:t>
            </a:r>
            <a:r>
              <a:rPr lang="en-US" dirty="0" err="1"/>
              <a:t>Durugkar</a:t>
            </a:r>
            <a:endParaRPr lang="en-US" dirty="0"/>
          </a:p>
        </p:txBody>
      </p:sp>
      <p:sp>
        <p:nvSpPr>
          <p:cNvPr id="7" name="TextBox 6">
            <a:extLst>
              <a:ext uri="{FF2B5EF4-FFF2-40B4-BE49-F238E27FC236}">
                <a16:creationId xmlns:a16="http://schemas.microsoft.com/office/drawing/2014/main" id="{A8E8B981-EEB8-4364-49EB-6B5F64C1987B}"/>
              </a:ext>
            </a:extLst>
          </p:cNvPr>
          <p:cNvSpPr txBox="1"/>
          <p:nvPr/>
        </p:nvSpPr>
        <p:spPr>
          <a:xfrm>
            <a:off x="6481652" y="5949766"/>
            <a:ext cx="1829826" cy="369332"/>
          </a:xfrm>
          <a:prstGeom prst="rect">
            <a:avLst/>
          </a:prstGeom>
          <a:noFill/>
        </p:spPr>
        <p:txBody>
          <a:bodyPr wrap="square" rtlCol="0">
            <a:spAutoFit/>
          </a:bodyPr>
          <a:lstStyle/>
          <a:p>
            <a:pPr algn="ctr"/>
            <a:r>
              <a:rPr lang="en-US" dirty="0"/>
              <a:t>Peter Stone</a:t>
            </a:r>
          </a:p>
        </p:txBody>
      </p:sp>
      <p:sp>
        <p:nvSpPr>
          <p:cNvPr id="8" name="TextBox 7">
            <a:extLst>
              <a:ext uri="{FF2B5EF4-FFF2-40B4-BE49-F238E27FC236}">
                <a16:creationId xmlns:a16="http://schemas.microsoft.com/office/drawing/2014/main" id="{12D8C135-ECBA-D4ED-B7EB-4FC3DF6F895A}"/>
              </a:ext>
            </a:extLst>
          </p:cNvPr>
          <p:cNvSpPr txBox="1"/>
          <p:nvPr/>
        </p:nvSpPr>
        <p:spPr>
          <a:xfrm>
            <a:off x="9087918" y="5949766"/>
            <a:ext cx="1829826" cy="369332"/>
          </a:xfrm>
          <a:prstGeom prst="rect">
            <a:avLst/>
          </a:prstGeom>
          <a:noFill/>
        </p:spPr>
        <p:txBody>
          <a:bodyPr wrap="square" rtlCol="0">
            <a:spAutoFit/>
          </a:bodyPr>
          <a:lstStyle/>
          <a:p>
            <a:pPr algn="ctr"/>
            <a:r>
              <a:rPr lang="en-US" dirty="0"/>
              <a:t>Amy Zhang</a:t>
            </a:r>
          </a:p>
        </p:txBody>
      </p:sp>
    </p:spTree>
    <p:extLst>
      <p:ext uri="{BB962C8B-B14F-4D97-AF65-F5344CB8AC3E}">
        <p14:creationId xmlns:p14="http://schemas.microsoft.com/office/powerpoint/2010/main" val="923525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26520</TotalTime>
  <Words>1318</Words>
  <Application>Microsoft Macintosh PowerPoint</Application>
  <PresentationFormat>Widescreen</PresentationFormat>
  <Paragraphs>114</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vt:lpstr>
      <vt:lpstr>Calibri</vt:lpstr>
      <vt:lpstr>Calibri Light</vt:lpstr>
      <vt:lpstr>Cambria Math</vt:lpstr>
      <vt:lpstr>Office Theme</vt:lpstr>
      <vt:lpstr>f-Policy Gradients: A General Framework for Goal Conditioned RL using f-divergences</vt:lpstr>
      <vt:lpstr>Goal Conditioned RL</vt:lpstr>
      <vt:lpstr>How to match Distributions: f-Divergence</vt:lpstr>
      <vt:lpstr>f-Policy Gradients</vt:lpstr>
      <vt:lpstr>f-Policy Gradients</vt:lpstr>
      <vt:lpstr>state-MaxEnt RL</vt:lpstr>
      <vt:lpstr>Exploration in a Gridworld</vt:lpstr>
      <vt:lpstr>Scaling Up to Complex Domains</vt:lpstr>
      <vt:lpstr>f-Policy Gradients: A General Framework for Goal Conditioned RL using f-divergences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Agarwal, Siddhant</dc:creator>
  <cp:lastModifiedBy>Agarwal, Siddhant</cp:lastModifiedBy>
  <cp:revision>13</cp:revision>
  <dcterms:created xsi:type="dcterms:W3CDTF">2023-10-23T01:05:09Z</dcterms:created>
  <dcterms:modified xsi:type="dcterms:W3CDTF">2023-11-14T17:31:34Z</dcterms:modified>
</cp:coreProperties>
</file>