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307" r:id="rId2"/>
    <p:sldId id="306" r:id="rId3"/>
    <p:sldId id="310" r:id="rId4"/>
    <p:sldId id="309" r:id="rId5"/>
    <p:sldId id="311" r:id="rId6"/>
    <p:sldId id="314" r:id="rId7"/>
    <p:sldId id="312" r:id="rId8"/>
    <p:sldId id="316" r:id="rId9"/>
    <p:sldId id="318" r:id="rId10"/>
    <p:sldId id="320" r:id="rId1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3"/>
    </p:embeddedFont>
    <p:embeddedFont>
      <p:font typeface="Helvetica Neue" panose="02010600030101010101" charset="0"/>
      <p:regular r:id="rId14"/>
      <p:bold r:id="rId15"/>
      <p:italic r:id="rId16"/>
      <p:boldItalic r:id="rId17"/>
    </p:embeddedFont>
    <p:embeddedFont>
      <p:font typeface="Helvetica Neue Light" panose="02010600030101010101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er Ston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1D53FF"/>
    <a:srgbClr val="FF0000"/>
    <a:srgbClr val="555555"/>
    <a:srgbClr val="3B6A8E"/>
    <a:srgbClr val="F1C217"/>
    <a:srgbClr val="ED801F"/>
    <a:srgbClr val="F3F3F3"/>
    <a:srgbClr val="FF3300"/>
    <a:srgbClr val="589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2F8291-1E61-460B-9674-6CF923AB3536}">
  <a:tblStyle styleId="{DD2F8291-1E61-460B-9674-6CF923AB35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3" autoAdjust="0"/>
    <p:restoredTop sz="93854" autoAdjust="0"/>
  </p:normalViewPr>
  <p:slideViewPr>
    <p:cSldViewPr snapToGrid="0">
      <p:cViewPr varScale="1">
        <p:scale>
          <a:sx n="108" d="100"/>
          <a:sy n="108" d="100"/>
        </p:scale>
        <p:origin x="60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Helvetica Neue Light" panose="02010600030101010101" charset="0"/>
        <a:ea typeface="Helvetica Neue Light" panose="02010600030101010101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3346d330c3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13346d330c3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41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 summarize…</a:t>
            </a:r>
          </a:p>
          <a:p>
            <a:r>
              <a:rPr lang="en-US" altLang="zh-CN" dirty="0"/>
              <a:t>Our insight is that we can avoid getting trapped with the fine-grained state details through reasoning about the interactions between state variables. </a:t>
            </a:r>
          </a:p>
          <a:p>
            <a:pPr lvl="1"/>
            <a:r>
              <a:rPr lang="en-US" altLang="zh-CN" dirty="0"/>
              <a:t>For example, xxx</a:t>
            </a:r>
          </a:p>
          <a:p>
            <a:pPr lvl="1"/>
            <a:r>
              <a:rPr lang="en-US" altLang="zh-CN" dirty="0"/>
              <a:t>By estimating the local dependencies between state entities and encouraging the agent to visit states whether novel dependencies appears, the agent can explore in a more abstract space which we show to be very helpful in object-rich tasks.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480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3346d330c3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13346d330c3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132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Helvetica Neue"/>
              <a:buNone/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Helvetica Neue Light"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8868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51150" y="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3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0" name="Google Shape;20;p4"/>
          <p:cNvSpPr/>
          <p:nvPr/>
        </p:nvSpPr>
        <p:spPr>
          <a:xfrm>
            <a:off x="-9150" y="246900"/>
            <a:ext cx="227700" cy="300900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Neue Light" panose="02010600030101010101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elvetica Neue Light" panose="02010600030101010101" charset="0"/>
            </a:endParaRPr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 Light"/>
              <a:buChar char="●"/>
              <a:defRPr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Helvetica Neue Light" panose="02010600030101010101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186650" y="1977900"/>
            <a:ext cx="6770700" cy="4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b="1" dirty="0"/>
              <a:t>Zizhao Wang*</a:t>
            </a:r>
            <a:r>
              <a:rPr lang="en" sz="1400" dirty="0"/>
              <a:t>, </a:t>
            </a:r>
            <a:r>
              <a:rPr lang="en" sz="1400" b="1" dirty="0"/>
              <a:t>Jiaheng Hu</a:t>
            </a:r>
            <a:r>
              <a:rPr lang="en" sz="1400" dirty="0"/>
              <a:t>*, Peter Stone</a:t>
            </a:r>
            <a:r>
              <a:rPr lang="en" sz="1400" baseline="30000" dirty="0"/>
              <a:t>+</a:t>
            </a:r>
            <a:r>
              <a:rPr lang="en" sz="1400" dirty="0"/>
              <a:t> and </a:t>
            </a:r>
            <a:r>
              <a:rPr lang="en" altLang="zh-CN" sz="1400" dirty="0"/>
              <a:t>Roberto Martin-Martin</a:t>
            </a:r>
            <a:r>
              <a:rPr lang="en" altLang="zh-CN" sz="1400" baseline="30000" dirty="0"/>
              <a:t>+</a:t>
            </a:r>
            <a:endParaRPr sz="1400"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311700" y="488375"/>
            <a:ext cx="85206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rgbClr val="CC6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ELDEN: Exploration via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rgbClr val="CC6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Local Dependencies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C6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(NeurIPS 2023)</a:t>
            </a:r>
            <a:endParaRPr dirty="0">
              <a:solidFill>
                <a:srgbClr val="CC6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2296" y="4329623"/>
            <a:ext cx="1022553" cy="4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4">
            <a:alphaModFix/>
          </a:blip>
          <a:srcRect t="27089" b="20084"/>
          <a:stretch/>
        </p:blipFill>
        <p:spPr>
          <a:xfrm>
            <a:off x="5740850" y="4371617"/>
            <a:ext cx="1717028" cy="39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3"/>
          <p:cNvCxnSpPr/>
          <p:nvPr/>
        </p:nvCxnSpPr>
        <p:spPr>
          <a:xfrm>
            <a:off x="3712375" y="4352711"/>
            <a:ext cx="0" cy="393600"/>
          </a:xfrm>
          <a:prstGeom prst="straightConnector1">
            <a:avLst/>
          </a:prstGeom>
          <a:noFill/>
          <a:ln w="9525" cap="flat" cmpd="sng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13"/>
          <p:cNvCxnSpPr/>
          <p:nvPr/>
        </p:nvCxnSpPr>
        <p:spPr>
          <a:xfrm>
            <a:off x="5460800" y="4352711"/>
            <a:ext cx="0" cy="393600"/>
          </a:xfrm>
          <a:prstGeom prst="straightConnector1">
            <a:avLst/>
          </a:prstGeom>
          <a:noFill/>
          <a:ln w="9525" cap="flat" cmpd="sng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r="1088"/>
          <a:stretch/>
        </p:blipFill>
        <p:spPr>
          <a:xfrm>
            <a:off x="2722505" y="2417700"/>
            <a:ext cx="850500" cy="850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6">
            <a:alphaModFix/>
          </a:blip>
          <a:srcRect l="23854" r="47209" b="28088"/>
          <a:stretch/>
        </p:blipFill>
        <p:spPr>
          <a:xfrm>
            <a:off x="4619513" y="2412673"/>
            <a:ext cx="850500" cy="850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6" name="Picture 2" descr="Jiaheng Hu">
            <a:extLst>
              <a:ext uri="{FF2B5EF4-FFF2-40B4-BE49-F238E27FC236}">
                <a16:creationId xmlns:a16="http://schemas.microsoft.com/office/drawing/2014/main" id="{B14EC5B2-677F-A728-53CD-5BE8081A9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9" y="2418600"/>
            <a:ext cx="849600" cy="849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Roberto Martin-Martin">
            <a:extLst>
              <a:ext uri="{FF2B5EF4-FFF2-40B4-BE49-F238E27FC236}">
                <a16:creationId xmlns:a16="http://schemas.microsoft.com/office/drawing/2014/main" id="{61423CF4-B7CA-4A69-7623-6E5D6B466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6" t="3911" r="12747" b="44296"/>
          <a:stretch/>
        </p:blipFill>
        <p:spPr bwMode="auto">
          <a:xfrm>
            <a:off x="5567567" y="2412673"/>
            <a:ext cx="849600" cy="849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3553699-9F5B-C5AC-9860-5F21093F0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20" y="4261511"/>
            <a:ext cx="147938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1967FE-6277-946E-2DA4-E86BDC8D35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74284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99588" y="2546841"/>
            <a:ext cx="5687116" cy="4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400" b="1" dirty="0"/>
              <a:t>Zizhao Wang*</a:t>
            </a:r>
            <a:r>
              <a:rPr lang="en" sz="1400" dirty="0"/>
              <a:t>, </a:t>
            </a:r>
            <a:r>
              <a:rPr lang="en" sz="1400" b="1" dirty="0"/>
              <a:t>Jiaheng Hu</a:t>
            </a:r>
            <a:r>
              <a:rPr lang="en" sz="1400" dirty="0"/>
              <a:t>*, Peter Stone</a:t>
            </a:r>
            <a:r>
              <a:rPr lang="en" sz="1400" baseline="30000" dirty="0"/>
              <a:t>+</a:t>
            </a:r>
            <a:r>
              <a:rPr lang="en" sz="1400" dirty="0"/>
              <a:t> and </a:t>
            </a:r>
            <a:r>
              <a:rPr lang="en" altLang="zh-CN" sz="1400" dirty="0"/>
              <a:t>Roberto Martin-Martin</a:t>
            </a:r>
            <a:r>
              <a:rPr lang="en" altLang="zh-CN" sz="1400" baseline="30000" dirty="0"/>
              <a:t>+</a:t>
            </a:r>
            <a:endParaRPr sz="1400"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311700" y="1728863"/>
            <a:ext cx="8520600" cy="63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CC6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ELDEN: Exploration via Local Dependencies</a:t>
            </a:r>
            <a:endParaRPr sz="1050" dirty="0">
              <a:solidFill>
                <a:srgbClr val="CC66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270" y="4215325"/>
            <a:ext cx="1022553" cy="4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4">
            <a:alphaModFix/>
          </a:blip>
          <a:srcRect t="27089" b="20084"/>
          <a:stretch/>
        </p:blipFill>
        <p:spPr>
          <a:xfrm>
            <a:off x="4297824" y="4257319"/>
            <a:ext cx="1717028" cy="393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3"/>
          <p:cNvCxnSpPr/>
          <p:nvPr/>
        </p:nvCxnSpPr>
        <p:spPr>
          <a:xfrm>
            <a:off x="2269349" y="4238413"/>
            <a:ext cx="0" cy="393600"/>
          </a:xfrm>
          <a:prstGeom prst="straightConnector1">
            <a:avLst/>
          </a:prstGeom>
          <a:noFill/>
          <a:ln w="9525" cap="flat" cmpd="sng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13"/>
          <p:cNvCxnSpPr/>
          <p:nvPr/>
        </p:nvCxnSpPr>
        <p:spPr>
          <a:xfrm>
            <a:off x="4017774" y="4238413"/>
            <a:ext cx="0" cy="393600"/>
          </a:xfrm>
          <a:prstGeom prst="straightConnector1">
            <a:avLst/>
          </a:prstGeom>
          <a:noFill/>
          <a:ln w="9525" cap="flat" cmpd="sng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r="1088"/>
          <a:stretch/>
        </p:blipFill>
        <p:spPr>
          <a:xfrm>
            <a:off x="1255051" y="3054840"/>
            <a:ext cx="850500" cy="850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6">
            <a:alphaModFix/>
          </a:blip>
          <a:srcRect l="23854" r="47209" b="28088"/>
          <a:stretch/>
        </p:blipFill>
        <p:spPr>
          <a:xfrm>
            <a:off x="3152059" y="3049813"/>
            <a:ext cx="850500" cy="850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6" name="Picture 2" descr="Jiaheng Hu">
            <a:extLst>
              <a:ext uri="{FF2B5EF4-FFF2-40B4-BE49-F238E27FC236}">
                <a16:creationId xmlns:a16="http://schemas.microsoft.com/office/drawing/2014/main" id="{B14EC5B2-677F-A728-53CD-5BE8081A9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05" y="3055740"/>
            <a:ext cx="849600" cy="849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Roberto Martin-Martin">
            <a:extLst>
              <a:ext uri="{FF2B5EF4-FFF2-40B4-BE49-F238E27FC236}">
                <a16:creationId xmlns:a16="http://schemas.microsoft.com/office/drawing/2014/main" id="{61423CF4-B7CA-4A69-7623-6E5D6B466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6" t="3911" r="12747" b="44296"/>
          <a:stretch/>
        </p:blipFill>
        <p:spPr bwMode="auto">
          <a:xfrm>
            <a:off x="4100113" y="3049813"/>
            <a:ext cx="849600" cy="8496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6;p13">
            <a:extLst>
              <a:ext uri="{FF2B5EF4-FFF2-40B4-BE49-F238E27FC236}">
                <a16:creationId xmlns:a16="http://schemas.microsoft.com/office/drawing/2014/main" id="{99816DDF-F3CC-4D69-F885-D04AEED99EBA}"/>
              </a:ext>
            </a:extLst>
          </p:cNvPr>
          <p:cNvSpPr txBox="1"/>
          <p:nvPr/>
        </p:nvSpPr>
        <p:spPr>
          <a:xfrm>
            <a:off x="273757" y="420653"/>
            <a:ext cx="8520600" cy="63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See you @ poster session 5 #1423. </a:t>
            </a:r>
            <a:endParaRPr sz="105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ACEEAEC8-A14D-3D1A-50F1-04AD4B3F94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93402" y="2266894"/>
            <a:ext cx="2389831" cy="2389831"/>
          </a:xfrm>
          <a:prstGeom prst="rect">
            <a:avLst/>
          </a:prstGeom>
        </p:spPr>
      </p:pic>
      <p:pic>
        <p:nvPicPr>
          <p:cNvPr id="12" name="Picture 2" descr="Logo&#10;&#10;Description automatically generated">
            <a:extLst>
              <a:ext uri="{FF2B5EF4-FFF2-40B4-BE49-F238E27FC236}">
                <a16:creationId xmlns:a16="http://schemas.microsoft.com/office/drawing/2014/main" id="{AE29DD6B-DCFA-007D-CCA7-B49F42AD8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69" y="4146847"/>
            <a:ext cx="147938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ED341925-6427-5D88-600C-E6CBE8CDD5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3135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5F7FC8-85D3-B5E1-0B1F-4E98D2A8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Problem Setup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68E6BF-43CC-C11F-3ED2-06D6EC3E3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770337"/>
            <a:ext cx="4292221" cy="3351792"/>
          </a:xfrm>
        </p:spPr>
        <p:txBody>
          <a:bodyPr anchor="ctr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solidFill>
                  <a:schemeClr val="tx1"/>
                </a:solidFill>
              </a:rPr>
              <a:t>The hard-exploration problem</a:t>
            </a: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US" altLang="zh-CN" b="1" dirty="0">
                <a:solidFill>
                  <a:schemeClr val="tx1"/>
                </a:solidFill>
              </a:rPr>
              <a:t>Sparse Reward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altLang="zh-CN" dirty="0">
                <a:solidFill>
                  <a:schemeClr val="tx1"/>
                </a:solidFill>
              </a:rPr>
              <a:t>Long horizon</a:t>
            </a:r>
            <a:endParaRPr lang="en-US" altLang="zh-CN" b="1"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altLang="zh-CN" dirty="0">
                <a:solidFill>
                  <a:schemeClr val="tx1"/>
                </a:solidFill>
              </a:rPr>
              <a:t>Large state space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altLang="zh-CN" dirty="0">
                <a:solidFill>
                  <a:schemeClr val="tx1"/>
                </a:solidFill>
              </a:rPr>
              <a:t>Large action space</a:t>
            </a: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7BE62CBF-63E7-DED2-67EB-F96D3921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6679" y="898675"/>
            <a:ext cx="2867025" cy="381000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1D244F-EA29-0838-EF6A-5DB023878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7453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0D5EEC-28BF-C478-7309-EF6F40E19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CN" dirty="0"/>
              <a:t>Related Work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4484B06-F0C7-05E4-2CED-8B37B191DD57}"/>
              </a:ext>
            </a:extLst>
          </p:cNvPr>
          <p:cNvSpPr txBox="1"/>
          <p:nvPr/>
        </p:nvSpPr>
        <p:spPr>
          <a:xfrm>
            <a:off x="3005628" y="3434952"/>
            <a:ext cx="3132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seek </a:t>
            </a:r>
            <a:r>
              <a:rPr lang="en-US" altLang="zh-CN" sz="1600" dirty="0">
                <a:solidFill>
                  <a:srgbClr val="FF0000"/>
                </a:solidFill>
              </a:rPr>
              <a:t>high prediction error</a:t>
            </a:r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4CB205D1-D619-3FE7-3620-6248B779F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8510" y="1724080"/>
            <a:ext cx="5946980" cy="1607714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C118B551-5166-870B-93FD-9E109477A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7961" y="3905831"/>
            <a:ext cx="3648075" cy="1028700"/>
          </a:xfrm>
          <a:prstGeom prst="rect">
            <a:avLst/>
          </a:prstGeom>
        </p:spPr>
      </p:pic>
      <p:sp>
        <p:nvSpPr>
          <p:cNvPr id="19" name="文本占位符 2">
            <a:extLst>
              <a:ext uri="{FF2B5EF4-FFF2-40B4-BE49-F238E27FC236}">
                <a16:creationId xmlns:a16="http://schemas.microsoft.com/office/drawing/2014/main" id="{194B055C-4DEC-36E0-E339-352604773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723319"/>
            <a:ext cx="8229600" cy="96900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altLang="zh-CN" sz="1800" dirty="0">
                <a:solidFill>
                  <a:schemeClr val="tx1"/>
                </a:solidFill>
              </a:rPr>
              <a:t>Use </a:t>
            </a:r>
            <a:r>
              <a:rPr lang="en-US" altLang="zh-CN" sz="1800" b="1" dirty="0">
                <a:solidFill>
                  <a:schemeClr val="tx1"/>
                </a:solidFill>
              </a:rPr>
              <a:t>intrinsic reward </a:t>
            </a:r>
            <a:r>
              <a:rPr lang="en-US" altLang="zh-CN" sz="1800" dirty="0">
                <a:solidFill>
                  <a:schemeClr val="tx1"/>
                </a:solidFill>
              </a:rPr>
              <a:t>to augment the sparse task reward, </a:t>
            </a:r>
            <a:r>
              <a:rPr lang="en-US" altLang="zh-CN" dirty="0">
                <a:solidFill>
                  <a:schemeClr val="tx1"/>
                </a:solidFill>
              </a:rPr>
              <a:t>e.g., </a:t>
            </a:r>
            <a:r>
              <a:rPr lang="en-US" altLang="zh-CN" sz="1800" dirty="0">
                <a:solidFill>
                  <a:schemeClr val="tx1"/>
                </a:solidFill>
              </a:rPr>
              <a:t>curiosity.</a:t>
            </a: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dirty="0">
                <a:solidFill>
                  <a:schemeClr val="tx1"/>
                </a:solidFill>
              </a:rPr>
              <a:t>However, for the cooking task, such methods will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2FE0DD6-94D0-879F-5DD5-90EE0CDED3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074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F27B35-8390-1E98-C688-D794C6EA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Motivation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948513-63D1-E80D-5174-24605DA16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045" y="1195839"/>
            <a:ext cx="5254978" cy="2915963"/>
          </a:xfrm>
        </p:spPr>
        <p:txBody>
          <a:bodyPr>
            <a:noAutofit/>
          </a:bodyPr>
          <a:lstStyle/>
          <a:p>
            <a:pPr marL="0" lvl="0" indent="0">
              <a:spcBef>
                <a:spcPts val="600"/>
              </a:spcBef>
              <a:buClr>
                <a:srgbClr val="595959"/>
              </a:buClr>
              <a:buNone/>
            </a:pPr>
            <a:r>
              <a:rPr lang="en-US" altLang="zh-CN" sz="1500" dirty="0">
                <a:solidFill>
                  <a:srgbClr val="000000"/>
                </a:solidFill>
                <a:latin typeface="Helvetica Neue" panose="02010600030101010101" charset="0"/>
              </a:rPr>
              <a:t>Prior Work</a:t>
            </a:r>
            <a:endParaRPr lang="en-US" altLang="zh-CN" sz="1500" dirty="0">
              <a:solidFill>
                <a:schemeClr val="tx1"/>
              </a:solidFill>
              <a:latin typeface="Helvetica Neue" panose="02010600030101010101" charset="0"/>
            </a:endParaRPr>
          </a:p>
          <a:p>
            <a:pPr lvl="0">
              <a:lnSpc>
                <a:spcPct val="114000"/>
              </a:lnSpc>
              <a:spcBef>
                <a:spcPts val="600"/>
              </a:spcBef>
              <a:buFont typeface="Helvetica Neue Light"/>
              <a:buChar char="-"/>
            </a:pPr>
            <a:r>
              <a:rPr lang="en-US" altLang="zh-CN" sz="1500" dirty="0">
                <a:solidFill>
                  <a:schemeClr val="tx1"/>
                </a:solidFill>
                <a:latin typeface="Helvetica Neue" panose="02010600030101010101" charset="0"/>
              </a:rPr>
              <a:t>Only interested in new state values</a:t>
            </a:r>
          </a:p>
          <a:p>
            <a:pPr>
              <a:buFont typeface="Helvetica Neue Light"/>
              <a:buChar char="-"/>
            </a:pPr>
            <a:r>
              <a:rPr lang="en-US" altLang="zh-CN" sz="1500" dirty="0">
                <a:solidFill>
                  <a:schemeClr val="tx1"/>
                </a:solidFill>
                <a:latin typeface="Helvetica Neue" panose="02010600030101010101" charset="0"/>
              </a:rPr>
              <a:t>Easily get lost in vast novel states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altLang="zh-CN" sz="1500" dirty="0">
                <a:solidFill>
                  <a:schemeClr val="tx1"/>
                </a:solidFill>
                <a:latin typeface="Helvetica Neue" panose="02010600030101010101" charset="0"/>
              </a:rPr>
              <a:t>Our Insight</a:t>
            </a:r>
          </a:p>
          <a:p>
            <a:pPr lvl="0">
              <a:spcBef>
                <a:spcPts val="600"/>
              </a:spcBef>
              <a:buChar char="-"/>
            </a:pPr>
            <a:r>
              <a:rPr lang="en-US" altLang="zh-CN" sz="1500" dirty="0">
                <a:solidFill>
                  <a:schemeClr val="tx1"/>
                </a:solidFill>
                <a:latin typeface="Helvetica Neue" panose="02010600030101010101" charset="0"/>
              </a:rPr>
              <a:t>Focus on </a:t>
            </a:r>
            <a:r>
              <a:rPr lang="en-US" altLang="zh-CN" sz="1500" b="1" dirty="0">
                <a:solidFill>
                  <a:schemeClr val="tx1"/>
                </a:solidFill>
                <a:latin typeface="Helvetica Neue" panose="02010600030101010101" charset="0"/>
              </a:rPr>
              <a:t>whether</a:t>
            </a:r>
            <a:r>
              <a:rPr lang="en-US" altLang="zh-CN" sz="1500" dirty="0">
                <a:solidFill>
                  <a:schemeClr val="tx1"/>
                </a:solidFill>
                <a:latin typeface="Helvetica Neue" panose="02010600030101010101" charset="0"/>
              </a:rPr>
              <a:t> novel dependencies between state variables happen</a:t>
            </a:r>
          </a:p>
          <a:p>
            <a:pPr lvl="1" indent="-342900">
              <a:buSzPts val="1800"/>
              <a:buChar char="-"/>
            </a:pPr>
            <a:r>
              <a:rPr lang="en-US" altLang="zh-CN" sz="1500" dirty="0">
                <a:solidFill>
                  <a:schemeClr val="tx1"/>
                </a:solidFill>
                <a:latin typeface="Helvetica Neue Light" panose="02010600030101010101" charset="0"/>
              </a:rPr>
              <a:t>robot arm </a:t>
            </a:r>
            <a:r>
              <a:rPr lang="zh-CN" altLang="en-US" sz="1500" dirty="0">
                <a:solidFill>
                  <a:schemeClr val="tx1"/>
                </a:solidFill>
                <a:latin typeface="Helvetica Neue Light" panose="02010600030101010101" charset="0"/>
              </a:rPr>
              <a:t>→</a:t>
            </a:r>
            <a:r>
              <a:rPr lang="zh-CN" altLang="en-US" sz="1500" b="0" i="0" u="none" strike="noStrike" dirty="0">
                <a:solidFill>
                  <a:schemeClr val="tx1"/>
                </a:solidFill>
                <a:effectLst/>
                <a:latin typeface="Helvetica Neue Light" panose="02010600030101010101" charset="0"/>
              </a:rPr>
              <a:t> </a:t>
            </a:r>
            <a:r>
              <a:rPr lang="en-US" altLang="zh-CN" sz="1500" b="0" i="0" u="none" strike="noStrike" dirty="0">
                <a:solidFill>
                  <a:schemeClr val="tx1"/>
                </a:solidFill>
                <a:effectLst/>
                <a:latin typeface="Helvetica Neue Light" panose="02010600030101010101" charset="0"/>
              </a:rPr>
              <a:t>pot </a:t>
            </a:r>
            <a:r>
              <a:rPr lang="en-US" altLang="zh-CN" sz="1500" b="1" i="0" u="none" strike="noStrike" dirty="0">
                <a:solidFill>
                  <a:schemeClr val="tx1"/>
                </a:solidFill>
                <a:effectLst/>
                <a:latin typeface="Helvetica Neue Light" panose="02010600030101010101" charset="0"/>
              </a:rPr>
              <a:t>if</a:t>
            </a:r>
            <a:r>
              <a:rPr lang="en-US" altLang="zh-CN" sz="1500" b="0" i="0" u="none" strike="noStrike" dirty="0">
                <a:solidFill>
                  <a:schemeClr val="tx1"/>
                </a:solidFill>
                <a:effectLst/>
                <a:latin typeface="Helvetica Neue Light" panose="02010600030101010101" charset="0"/>
              </a:rPr>
              <a:t> arm close to pot</a:t>
            </a:r>
          </a:p>
          <a:p>
            <a:pPr lvl="1" indent="-342900">
              <a:buSzPts val="1800"/>
              <a:buFont typeface="Helvetica Neue Light"/>
              <a:buChar char="-"/>
            </a:pPr>
            <a:r>
              <a:rPr lang="en-US" altLang="zh-CN" sz="1500" dirty="0">
                <a:solidFill>
                  <a:schemeClr val="tx1"/>
                </a:solidFill>
                <a:latin typeface="Helvetica Neue Light" panose="02010600030101010101" charset="0"/>
              </a:rPr>
              <a:t>stove </a:t>
            </a:r>
            <a:r>
              <a:rPr lang="zh-CN" altLang="en-US" sz="1500" dirty="0">
                <a:solidFill>
                  <a:schemeClr val="tx1"/>
                </a:solidFill>
                <a:latin typeface="Helvetica Neue Light" panose="02010600030101010101" charset="0"/>
              </a:rPr>
              <a:t>→</a:t>
            </a:r>
            <a:r>
              <a:rPr lang="zh-CN" altLang="en-US" sz="1500" b="0" i="0" u="none" strike="noStrike" dirty="0">
                <a:solidFill>
                  <a:schemeClr val="tx1"/>
                </a:solidFill>
                <a:effectLst/>
                <a:latin typeface="Helvetica Neue Light" panose="02010600030101010101" charset="0"/>
              </a:rPr>
              <a:t> </a:t>
            </a:r>
            <a:r>
              <a:rPr lang="en-US" altLang="zh-CN" sz="1500" b="0" i="0" u="none" strike="noStrike" dirty="0">
                <a:solidFill>
                  <a:schemeClr val="tx1"/>
                </a:solidFill>
                <a:effectLst/>
                <a:latin typeface="Helvetica Neue Light" panose="02010600030101010101" charset="0"/>
              </a:rPr>
              <a:t>meatball </a:t>
            </a:r>
            <a:r>
              <a:rPr lang="en-US" altLang="zh-CN" sz="1500" b="1" i="0" u="none" strike="noStrike" dirty="0">
                <a:solidFill>
                  <a:schemeClr val="tx1"/>
                </a:solidFill>
                <a:effectLst/>
                <a:latin typeface="Helvetica Neue Light" panose="02010600030101010101" charset="0"/>
              </a:rPr>
              <a:t>if </a:t>
            </a:r>
            <a:r>
              <a:rPr lang="en-US" altLang="zh-CN" sz="1500" i="0" u="none" strike="noStrike" dirty="0">
                <a:solidFill>
                  <a:schemeClr val="tx1"/>
                </a:solidFill>
                <a:effectLst/>
                <a:latin typeface="Helvetica Neue Light" panose="02010600030101010101" charset="0"/>
              </a:rPr>
              <a:t>meatball on stove</a:t>
            </a:r>
            <a:endParaRPr lang="zh-CN" altLang="en-US" sz="1500" b="1" dirty="0">
              <a:solidFill>
                <a:schemeClr val="tx1"/>
              </a:solidFill>
              <a:latin typeface="Helvetica Neue Light" panose="02010600030101010101" charset="0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30F496E7-7612-0643-C031-C55231B2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4930" y="853217"/>
            <a:ext cx="2867025" cy="3810000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CC9DE9-753C-18A1-F09C-1D461969F4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1369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053915-C596-C300-0D93-4DA746746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30732EA-CA04-14ED-E4C6-963BC44BBED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57199" y="1152475"/>
                <a:ext cx="3791713" cy="3302400"/>
              </a:xfrm>
            </p:spPr>
            <p:txBody>
              <a:bodyPr>
                <a:normAutofit fontScale="92500" lnSpcReduction="10000"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CN" sz="1600" b="0" i="0" dirty="0">
                    <a:solidFill>
                      <a:srgbClr val="000000"/>
                    </a:solidFill>
                    <a:effectLst/>
                    <a:latin typeface="Helvetica Neue" panose="02010600030101010101" charset="0"/>
                  </a:rPr>
                  <a:t>ELDEN</a:t>
                </a:r>
                <a:endParaRPr lang="en-US" altLang="zh-CN" sz="1600" dirty="0">
                  <a:solidFill>
                    <a:schemeClr val="tx1"/>
                  </a:solidFill>
                  <a:latin typeface="Helvetica Neue" panose="02010600030101010101" charset="0"/>
                </a:endParaRP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SzPts val="1800"/>
                  <a:buChar char="-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Helvetica Neue" panose="02010600030101010101" charset="0"/>
                  </a:rPr>
                  <a:t>An intrinsic reward focusing on  </a:t>
                </a:r>
                <a:r>
                  <a:rPr lang="en-US" altLang="zh-CN" sz="1600" b="1" dirty="0">
                    <a:solidFill>
                      <a:srgbClr val="FF8000"/>
                    </a:solidFill>
                    <a:latin typeface="Helvetica Neue" panose="02010600030101010101" charset="0"/>
                  </a:rPr>
                  <a:t>novel local dependencies</a:t>
                </a: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SzPts val="1800"/>
                  <a:buChar char="-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Helvetica Neue" panose="02010600030101010101" charset="0"/>
                  </a:rPr>
                  <a:t>The local dependency is modeled as a graph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Helvetica Neue" panose="02010600030101010101" charset="0"/>
                  </a:rPr>
                  <a:t>.</a:t>
                </a:r>
              </a:p>
              <a:p>
                <a:pPr lvl="1" indent="-342900">
                  <a:spcBef>
                    <a:spcPts val="1200"/>
                  </a:spcBef>
                  <a:buSzPts val="1800"/>
                  <a:buChar char="-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Helvetica Neue" panose="02010600030101010101" charset="0"/>
                  </a:rPr>
                  <a:t>The edge denotes whether an object’s next state depends on another object’s current state.</a:t>
                </a:r>
              </a:p>
              <a:p>
                <a:pPr lvl="1" indent="-342900">
                  <a:spcBef>
                    <a:spcPts val="1200"/>
                  </a:spcBef>
                  <a:buSzPts val="1800"/>
                  <a:buChar char="-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Helvetica Neue" panose="02010600030101010101" charset="0"/>
                  </a:rPr>
                  <a:t>Local: the value of the graph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Helvetica Neue" panose="02010600030101010101" charset="0"/>
                  </a:rPr>
                  <a:t> conditions on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Helvetica Neue" panose="02010600030101010101" charset="0"/>
                  </a:rPr>
                  <a:t>.</a:t>
                </a:r>
              </a:p>
            </p:txBody>
          </p:sp>
        </mc:Choice>
        <mc:Fallback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530732EA-CA04-14ED-E4C6-963BC44BBE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199" y="1152475"/>
                <a:ext cx="3791713" cy="3302400"/>
              </a:xfrm>
              <a:blipFill>
                <a:blip r:embed="rId2"/>
                <a:stretch>
                  <a:fillRect l="-643" r="-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形 5">
            <a:extLst>
              <a:ext uri="{FF2B5EF4-FFF2-40B4-BE49-F238E27FC236}">
                <a16:creationId xmlns:a16="http://schemas.microsoft.com/office/drawing/2014/main" id="{CD9A2DD6-5798-96B9-CBA6-0B0A4D79B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0223" y="2521300"/>
            <a:ext cx="3914775" cy="193357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375A20A2-89BD-06EB-D140-B95AF03D7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1967" y="953452"/>
            <a:ext cx="4771289" cy="128987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9723B6-03CA-8CF6-8EBC-5CDE8930CA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3677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29A08-39B5-C116-7D99-75B89705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Method – </a:t>
            </a:r>
            <a:r>
              <a:rPr lang="en" altLang="zh-CN" dirty="0"/>
              <a:t>local dependency computation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E23769A-7185-761E-FFB7-B9ED4093115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zh-CN" sz="1500" b="1" dirty="0">
                    <a:solidFill>
                      <a:schemeClr val="dk1"/>
                    </a:solidFill>
                  </a:rPr>
                  <a:t>Causality but-for</a:t>
                </a:r>
                <a:r>
                  <a:rPr lang="en-US" altLang="zh-CN" sz="1500" dirty="0">
                    <a:solidFill>
                      <a:schemeClr val="dk1"/>
                    </a:solidFill>
                  </a:rPr>
                  <a:t> test:</a:t>
                </a:r>
              </a:p>
              <a:p>
                <a:pPr marL="133350" lvl="0" indent="0" algn="ctr">
                  <a:spcBef>
                    <a:spcPts val="1200"/>
                  </a:spcBef>
                  <a:buClr>
                    <a:schemeClr val="dk1"/>
                  </a:buClr>
                  <a:buSzPts val="1500"/>
                  <a:buNone/>
                </a:pPr>
                <a:r>
                  <a:rPr lang="en-US" altLang="zh-CN" sz="1500" dirty="0">
                    <a:solidFill>
                      <a:schemeClr val="dk1"/>
                    </a:solidFill>
                  </a:rPr>
                  <a:t>The local dependency exists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altLang="zh-CN" sz="15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altLang="zh-CN" sz="1500" dirty="0">
                    <a:solidFill>
                      <a:schemeClr val="dk1"/>
                    </a:solidFill>
                  </a:rPr>
                  <a:t> would not have happen but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5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5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altLang="zh-CN" sz="15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5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5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15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zh-CN" sz="15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altLang="zh-CN" sz="1500" dirty="0">
                    <a:solidFill>
                      <a:schemeClr val="dk1"/>
                    </a:solidFill>
                  </a:rPr>
                  <a:t>.</a:t>
                </a:r>
              </a:p>
              <a:p>
                <a:pPr marL="0" lvl="0" indent="0" algn="l" rtl="0">
                  <a:spcBef>
                    <a:spcPts val="1200"/>
                  </a:spcBef>
                  <a:spcAft>
                    <a:spcPts val="1200"/>
                  </a:spcAft>
                  <a:buNone/>
                </a:pPr>
                <a:r>
                  <a:rPr lang="en-US" altLang="zh-CN" sz="1500" dirty="0">
                    <a:solidFill>
                      <a:schemeClr val="dk1"/>
                    </a:solidFill>
                  </a:rPr>
                  <a:t>Given a dynamics model </a:t>
                </a:r>
                <a14:m>
                  <m:oMath xmlns:m="http://schemas.openxmlformats.org/officeDocument/2006/math">
                    <m:r>
                      <a:rPr lang="en-US" altLang="zh-CN" sz="15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zh-CN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altLang="zh-CN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15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1500" dirty="0">
                    <a:solidFill>
                      <a:schemeClr val="dk1"/>
                    </a:solidFill>
                  </a:rPr>
                  <a:t>, ELDEN uses partial derivatives to estimate local dependencies.</a:t>
                </a:r>
                <a:endParaRPr lang="zh-CN" altLang="en-US" sz="1500" dirty="0"/>
              </a:p>
            </p:txBody>
          </p:sp>
        </mc:Choice>
        <mc:Fallback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7E23769A-7185-761E-FFB7-B9ED409311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61A10DF-B8D6-7B4D-D840-0634066FD7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 dirty="0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19AF2171-63C1-796D-93BE-05E56D763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210" y="2686152"/>
            <a:ext cx="7228358" cy="187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4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200FC6-92EB-ABB0-25CF-8B8521375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Method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AD6A444-FB99-8E1F-89FB-28A3DF97C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62" y="749137"/>
            <a:ext cx="8095376" cy="425513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8563CA3-D3BC-7316-C9C1-FDAC533103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6865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D0417F-F111-50A1-517C-5DFDAD57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Experiments</a:t>
            </a:r>
            <a:endParaRPr lang="zh-CN" altLang="en-US" dirty="0"/>
          </a:p>
        </p:txBody>
      </p:sp>
      <p:sp>
        <p:nvSpPr>
          <p:cNvPr id="5" name="Google Shape;165;p27">
            <a:extLst>
              <a:ext uri="{FF2B5EF4-FFF2-40B4-BE49-F238E27FC236}">
                <a16:creationId xmlns:a16="http://schemas.microsoft.com/office/drawing/2014/main" id="{37AA879A-652B-8AB9-9D6C-F01A3799FCC5}"/>
              </a:ext>
            </a:extLst>
          </p:cNvPr>
          <p:cNvSpPr txBox="1"/>
          <p:nvPr/>
        </p:nvSpPr>
        <p:spPr>
          <a:xfrm>
            <a:off x="1802988" y="4441350"/>
            <a:ext cx="1524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2D Minecraft</a:t>
            </a:r>
            <a:endParaRPr dirty="0"/>
          </a:p>
        </p:txBody>
      </p:sp>
      <p:sp>
        <p:nvSpPr>
          <p:cNvPr id="6" name="Google Shape;166;p27">
            <a:extLst>
              <a:ext uri="{FF2B5EF4-FFF2-40B4-BE49-F238E27FC236}">
                <a16:creationId xmlns:a16="http://schemas.microsoft.com/office/drawing/2014/main" id="{DC0597D2-E733-DC15-D22F-2924C5DF51F0}"/>
              </a:ext>
            </a:extLst>
          </p:cNvPr>
          <p:cNvSpPr txBox="1"/>
          <p:nvPr/>
        </p:nvSpPr>
        <p:spPr>
          <a:xfrm>
            <a:off x="5590031" y="4166444"/>
            <a:ext cx="255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Manipulation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(Robosuite)</a:t>
            </a:r>
            <a:endParaRPr dirty="0"/>
          </a:p>
        </p:txBody>
      </p:sp>
      <p:sp>
        <p:nvSpPr>
          <p:cNvPr id="7" name="Google Shape;167;p27">
            <a:extLst>
              <a:ext uri="{FF2B5EF4-FFF2-40B4-BE49-F238E27FC236}">
                <a16:creationId xmlns:a16="http://schemas.microsoft.com/office/drawing/2014/main" id="{3E82739E-442D-A1B6-FFC9-53530A6BEB4F}"/>
              </a:ext>
            </a:extLst>
          </p:cNvPr>
          <p:cNvSpPr txBox="1"/>
          <p:nvPr/>
        </p:nvSpPr>
        <p:spPr>
          <a:xfrm>
            <a:off x="1935725" y="2572725"/>
            <a:ext cx="126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Mini-behavior</a:t>
            </a:r>
            <a:endParaRPr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48A7653-94C2-452E-AD46-17BA6381C339}"/>
              </a:ext>
            </a:extLst>
          </p:cNvPr>
          <p:cNvGrpSpPr/>
          <p:nvPr/>
        </p:nvGrpSpPr>
        <p:grpSpPr>
          <a:xfrm>
            <a:off x="1001269" y="973893"/>
            <a:ext cx="3134311" cy="1458279"/>
            <a:chOff x="972903" y="973893"/>
            <a:chExt cx="3134311" cy="1458279"/>
          </a:xfrm>
        </p:grpSpPr>
        <p:pic>
          <p:nvPicPr>
            <p:cNvPr id="9" name="Google Shape;169;p27">
              <a:extLst>
                <a:ext uri="{FF2B5EF4-FFF2-40B4-BE49-F238E27FC236}">
                  <a16:creationId xmlns:a16="http://schemas.microsoft.com/office/drawing/2014/main" id="{6801D185-51DA-C140-0CF8-E2A0D86660AF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653414" y="973893"/>
              <a:ext cx="1453800" cy="1458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70;p27">
              <a:extLst>
                <a:ext uri="{FF2B5EF4-FFF2-40B4-BE49-F238E27FC236}">
                  <a16:creationId xmlns:a16="http://schemas.microsoft.com/office/drawing/2014/main" id="{D8B1283B-9E56-3014-3201-A8EDCF05B8D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72903" y="978372"/>
              <a:ext cx="1453800" cy="1453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Google Shape;172;p27">
            <a:extLst>
              <a:ext uri="{FF2B5EF4-FFF2-40B4-BE49-F238E27FC236}">
                <a16:creationId xmlns:a16="http://schemas.microsoft.com/office/drawing/2014/main" id="{BF41E1CF-7A98-18AA-DE33-F0E8E25E041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544" y="973893"/>
            <a:ext cx="3879674" cy="29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391C644D-AFA9-5BA4-F35A-DAB500BC6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529" y="3004575"/>
            <a:ext cx="4163818" cy="1355897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8FF2E98-F47F-198E-408B-52B95CB7CF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51461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A5E4F-D3A1-848B-0E28-4343E839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CN" sz="3600" dirty="0"/>
              <a:t>Results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33BC8C-CF25-0DA4-B480-F296A2E8B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52475"/>
            <a:ext cx="8229600" cy="461836"/>
          </a:xfrm>
        </p:spPr>
        <p:txBody>
          <a:bodyPr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en-US" altLang="zh-CN" dirty="0">
                <a:solidFill>
                  <a:schemeClr val="tx1"/>
                </a:solidFill>
              </a:rPr>
              <a:t>Task Learning Sample Efficiency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3992A641-439B-0A05-4D60-52E55DE68D21}"/>
              </a:ext>
            </a:extLst>
          </p:cNvPr>
          <p:cNvSpPr txBox="1">
            <a:spLocks/>
          </p:cNvSpPr>
          <p:nvPr/>
        </p:nvSpPr>
        <p:spPr>
          <a:xfrm>
            <a:off x="457200" y="4058971"/>
            <a:ext cx="8229600" cy="654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 Light"/>
              <a:buChar char="●"/>
              <a:defRPr sz="18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 sz="14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 sz="14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  <a:defRPr sz="14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 sz="14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 sz="14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  <a:defRPr sz="14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 sz="14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 sz="1400" b="0" i="0" u="none" strike="noStrike" cap="non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400" dirty="0">
                <a:solidFill>
                  <a:schemeClr val="tx1"/>
                </a:solidFill>
              </a:rPr>
              <a:t>ELDEN learns successful policies in all environments, and it is the only method that succeeds in the </a:t>
            </a:r>
            <a:r>
              <a:rPr lang="en-US" altLang="zh-CN" sz="1400" dirty="0" err="1">
                <a:solidFill>
                  <a:schemeClr val="tx1"/>
                </a:solidFill>
              </a:rPr>
              <a:t>CarWash</a:t>
            </a:r>
            <a:r>
              <a:rPr lang="en-US" altLang="zh-CN" sz="1400" dirty="0">
                <a:solidFill>
                  <a:schemeClr val="tx1"/>
                </a:solidFill>
              </a:rPr>
              <a:t>, Craft, and Kitchen environments with complex chained dependencies.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3523C17-99B9-5431-118F-33CE46019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" t="19879" r="3271" b="13809"/>
          <a:stretch/>
        </p:blipFill>
        <p:spPr>
          <a:xfrm>
            <a:off x="179337" y="1540932"/>
            <a:ext cx="8777112" cy="2450093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F234FB-8D49-791F-5A63-6D622AB939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2CB0E72-30D0-8F06-62F7-5704690C9797}"/>
              </a:ext>
            </a:extLst>
          </p:cNvPr>
          <p:cNvSpPr txBox="1"/>
          <p:nvPr/>
        </p:nvSpPr>
        <p:spPr>
          <a:xfrm rot="10800000">
            <a:off x="-693" y="2147977"/>
            <a:ext cx="353943" cy="103517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en-US" altLang="zh-CN" sz="1100" dirty="0"/>
              <a:t>Task Progress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58393946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 - Helvetic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</TotalTime>
  <Words>366</Words>
  <Application>Microsoft Office PowerPoint</Application>
  <PresentationFormat>全屏显示(16:9)</PresentationFormat>
  <Paragraphs>60</Paragraphs>
  <Slides>10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5" baseType="lpstr">
      <vt:lpstr>Cambria Math</vt:lpstr>
      <vt:lpstr>Helvetica Neue Light</vt:lpstr>
      <vt:lpstr>Arial</vt:lpstr>
      <vt:lpstr>Helvetica Neue</vt:lpstr>
      <vt:lpstr>Simple Light - Helvetica</vt:lpstr>
      <vt:lpstr>PowerPoint 演示文稿</vt:lpstr>
      <vt:lpstr>Problem Setup</vt:lpstr>
      <vt:lpstr>Related Work</vt:lpstr>
      <vt:lpstr>Motivation</vt:lpstr>
      <vt:lpstr>Method</vt:lpstr>
      <vt:lpstr>Method – local dependency computation</vt:lpstr>
      <vt:lpstr>Method</vt:lpstr>
      <vt:lpstr>Experiments</vt:lpstr>
      <vt:lpstr>Results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Zizhao Wang</dc:creator>
  <cp:lastModifiedBy>Zizhao Wang</cp:lastModifiedBy>
  <cp:revision>62</cp:revision>
  <dcterms:modified xsi:type="dcterms:W3CDTF">2023-11-14T00:03:26Z</dcterms:modified>
</cp:coreProperties>
</file>