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62804b2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62804b2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62804b2c7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462804b2c7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62804b2c7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62804b2c7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462804b2c7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462804b2c7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62804b2c7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462804b2c7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462804b2c7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462804b2c7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62804b2c7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462804b2c7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462804b2c7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462804b2c7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462804b2c7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462804b2c7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62804b2c7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462804b2c7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462804b2c7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462804b2c7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462804b2c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462804b2c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462804b2c7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462804b2c7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462804b2c7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462804b2c7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462804b2c7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462804b2c7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462804b2c7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462804b2c7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462804b2c7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462804b2c7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462804b2c7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462804b2c7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462804b2c7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462804b2c7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462804b2c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462804b2c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62804b2c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62804b2c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462804b2c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462804b2c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62804b2c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462804b2c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462804b2c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462804b2c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462804b2c7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462804b2c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62804b2c7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462804b2c7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2.png"/><Relationship Id="rId7" Type="http://schemas.openxmlformats.org/officeDocument/2006/relationships/image" Target="../media/image8.png"/><Relationship Id="rId8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drive.google.com/file/d/1ifr3JWbbDV6oIdip9EWqascqCZufygl0/view" TargetMode="External"/><Relationship Id="rId4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0" Type="http://schemas.openxmlformats.org/officeDocument/2006/relationships/image" Target="../media/image50.png"/><Relationship Id="rId9" Type="http://schemas.openxmlformats.org/officeDocument/2006/relationships/image" Target="../media/image49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52.png"/><Relationship Id="rId8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Relationship Id="rId4" Type="http://schemas.openxmlformats.org/officeDocument/2006/relationships/image" Target="../media/image25.png"/><Relationship Id="rId5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Relationship Id="rId4" Type="http://schemas.openxmlformats.org/officeDocument/2006/relationships/image" Target="../media/image33.png"/><Relationship Id="rId10" Type="http://schemas.openxmlformats.org/officeDocument/2006/relationships/image" Target="../media/image48.png"/><Relationship Id="rId9" Type="http://schemas.openxmlformats.org/officeDocument/2006/relationships/image" Target="../media/image46.png"/><Relationship Id="rId5" Type="http://schemas.openxmlformats.org/officeDocument/2006/relationships/image" Target="../media/image35.png"/><Relationship Id="rId6" Type="http://schemas.openxmlformats.org/officeDocument/2006/relationships/image" Target="../media/image30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10" Type="http://schemas.openxmlformats.org/officeDocument/2006/relationships/image" Target="../media/image41.png"/><Relationship Id="rId9" Type="http://schemas.openxmlformats.org/officeDocument/2006/relationships/image" Target="../media/image4.jpg"/><Relationship Id="rId5" Type="http://schemas.openxmlformats.org/officeDocument/2006/relationships/image" Target="../media/image37.png"/><Relationship Id="rId6" Type="http://schemas.openxmlformats.org/officeDocument/2006/relationships/image" Target="../media/image40.png"/><Relationship Id="rId7" Type="http://schemas.openxmlformats.org/officeDocument/2006/relationships/image" Target="../media/image39.png"/><Relationship Id="rId8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744575"/>
            <a:ext cx="8520600" cy="10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00"/>
              <a:t>Preference-Conditioned All-Terrain Costmap Generation</a:t>
            </a:r>
            <a:endParaRPr sz="34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453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2180"/>
              <a:t>Luisa Mao</a:t>
            </a:r>
            <a:r>
              <a:rPr lang="en" sz="2180"/>
              <a:t>, Garrett Warnell, Peter Stone, Joydeep Biswas</a:t>
            </a:r>
            <a:endParaRPr sz="2180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3215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Robotics and Automation Letters 2025</a:t>
            </a:r>
            <a:endParaRPr sz="1200"/>
          </a:p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3"/>
          <p:cNvSpPr txBox="1"/>
          <p:nvPr>
            <p:ph idx="4294967295" type="body"/>
          </p:nvPr>
        </p:nvSpPr>
        <p:spPr>
          <a:xfrm>
            <a:off x="902450" y="3906575"/>
            <a:ext cx="20118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Luisa Mao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luisa.mao@utexas.edu</a:t>
            </a:r>
            <a:endParaRPr sz="800"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0350" y="3224100"/>
            <a:ext cx="687688" cy="68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1340" y="3495007"/>
            <a:ext cx="791910" cy="34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 title="Mao_Luisa_Q_2024_Headshot_blur_background.jpg"/>
          <p:cNvPicPr preferRelativeResize="0"/>
          <p:nvPr/>
        </p:nvPicPr>
        <p:blipFill rotWithShape="1">
          <a:blip r:embed="rId5">
            <a:alphaModFix/>
          </a:blip>
          <a:srcRect b="12129" l="15218" r="20353" t="28353"/>
          <a:stretch/>
        </p:blipFill>
        <p:spPr>
          <a:xfrm>
            <a:off x="994450" y="2999175"/>
            <a:ext cx="942850" cy="942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Formulation</a:t>
            </a:r>
            <a:endParaRPr/>
          </a:p>
        </p:txBody>
      </p:sp>
      <p:sp>
        <p:nvSpPr>
          <p:cNvPr id="158" name="Google Shape;158;p22"/>
          <p:cNvSpPr txBox="1"/>
          <p:nvPr>
            <p:ph idx="1" type="body"/>
          </p:nvPr>
        </p:nvSpPr>
        <p:spPr>
          <a:xfrm>
            <a:off x="4641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2"/>
          <p:cNvPicPr preferRelativeResize="0"/>
          <p:nvPr/>
        </p:nvPicPr>
        <p:blipFill rotWithShape="1">
          <a:blip r:embed="rId3">
            <a:alphaModFix/>
          </a:blip>
          <a:srcRect b="32427" l="0" r="0" t="0"/>
          <a:stretch/>
        </p:blipFill>
        <p:spPr>
          <a:xfrm>
            <a:off x="304800" y="1066800"/>
            <a:ext cx="8602125" cy="326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3286530" y="1819373"/>
            <a:ext cx="289453" cy="30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5">
            <a:alphaModFix amt="32000"/>
          </a:blip>
          <a:stretch>
            <a:fillRect/>
          </a:stretch>
        </p:blipFill>
        <p:spPr>
          <a:xfrm>
            <a:off x="3285625" y="1423375"/>
            <a:ext cx="289453" cy="30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5">
            <a:alphaModFix amt="56000"/>
          </a:blip>
          <a:stretch>
            <a:fillRect/>
          </a:stretch>
        </p:blipFill>
        <p:spPr>
          <a:xfrm>
            <a:off x="3389954" y="1457516"/>
            <a:ext cx="289453" cy="30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6355" y="1486952"/>
            <a:ext cx="289453" cy="30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3390468" y="1865805"/>
            <a:ext cx="289453" cy="30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2272" y="1912236"/>
            <a:ext cx="289453" cy="30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6989" y="3399725"/>
            <a:ext cx="187275" cy="1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9687" y="1749038"/>
            <a:ext cx="260550" cy="32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/>
          <p:nvPr/>
        </p:nvSpPr>
        <p:spPr>
          <a:xfrm>
            <a:off x="3990900" y="1533725"/>
            <a:ext cx="187200" cy="7137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161874">
            <a:off x="4537117" y="3514489"/>
            <a:ext cx="1151795" cy="24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22"/>
          <p:cNvCxnSpPr>
            <a:endCxn id="161" idx="1"/>
          </p:cNvCxnSpPr>
          <p:nvPr/>
        </p:nvCxnSpPr>
        <p:spPr>
          <a:xfrm rot="-5400000">
            <a:off x="2258875" y="2036695"/>
            <a:ext cx="1487400" cy="566100"/>
          </a:xfrm>
          <a:prstGeom prst="curvedConnector2">
            <a:avLst/>
          </a:prstGeom>
          <a:noFill/>
          <a:ln cap="flat" cmpd="sng" w="9525">
            <a:solidFill>
              <a:srgbClr val="BF9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71" name="Google Shape;171;p22"/>
          <p:cNvCxnSpPr>
            <a:endCxn id="160" idx="1"/>
          </p:cNvCxnSpPr>
          <p:nvPr/>
        </p:nvCxnSpPr>
        <p:spPr>
          <a:xfrm rot="-5400000">
            <a:off x="2039280" y="2071493"/>
            <a:ext cx="1346700" cy="1147800"/>
          </a:xfrm>
          <a:prstGeom prst="curvedConnector2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72" name="Google Shape;172;p22"/>
          <p:cNvSpPr txBox="1"/>
          <p:nvPr/>
        </p:nvSpPr>
        <p:spPr>
          <a:xfrm>
            <a:off x="1782950" y="1336975"/>
            <a:ext cx="1241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More preferred</a:t>
            </a:r>
            <a:endParaRPr sz="11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1782950" y="1827200"/>
            <a:ext cx="1241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Less preferred</a:t>
            </a:r>
            <a:endParaRPr sz="11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5019425" y="2935700"/>
            <a:ext cx="1872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endParaRPr i="1"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6379875" y="2236300"/>
            <a:ext cx="1872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endParaRPr i="1"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37652" y="2312496"/>
            <a:ext cx="1199186" cy="24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/>
          <p:nvPr/>
        </p:nvSpPr>
        <p:spPr>
          <a:xfrm>
            <a:off x="4883750" y="2585975"/>
            <a:ext cx="187200" cy="247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2"/>
          <p:cNvSpPr/>
          <p:nvPr/>
        </p:nvSpPr>
        <p:spPr>
          <a:xfrm rot="5400000">
            <a:off x="5569550" y="2312475"/>
            <a:ext cx="187200" cy="247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2"/>
          <p:cNvSpPr/>
          <p:nvPr/>
        </p:nvSpPr>
        <p:spPr>
          <a:xfrm rot="10800000">
            <a:off x="4543825" y="2108700"/>
            <a:ext cx="187200" cy="247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2"/>
          <p:cNvSpPr txBox="1"/>
          <p:nvPr/>
        </p:nvSpPr>
        <p:spPr>
          <a:xfrm>
            <a:off x="3410226" y="3293025"/>
            <a:ext cx="2607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Approach</a:t>
            </a:r>
            <a:endParaRPr/>
          </a:p>
        </p:txBody>
      </p:sp>
      <p:sp>
        <p:nvSpPr>
          <p:cNvPr id="187" name="Google Shape;187;p23"/>
          <p:cNvSpPr/>
          <p:nvPr/>
        </p:nvSpPr>
        <p:spPr>
          <a:xfrm rot="5400000">
            <a:off x="2332150" y="3046100"/>
            <a:ext cx="1871100" cy="1388100"/>
          </a:xfrm>
          <a:prstGeom prst="trapezoid">
            <a:avLst>
              <a:gd fmla="val 37985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3"/>
          <p:cNvSpPr/>
          <p:nvPr/>
        </p:nvSpPr>
        <p:spPr>
          <a:xfrm rot="-5400000">
            <a:off x="4753500" y="2154725"/>
            <a:ext cx="1871100" cy="1388100"/>
          </a:xfrm>
          <a:prstGeom prst="trapezoid">
            <a:avLst>
              <a:gd fmla="val 37985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3"/>
          <p:cNvSpPr/>
          <p:nvPr/>
        </p:nvSpPr>
        <p:spPr>
          <a:xfrm rot="5400000">
            <a:off x="2523400" y="1298425"/>
            <a:ext cx="1488600" cy="1388100"/>
          </a:xfrm>
          <a:prstGeom prst="trapezoid">
            <a:avLst>
              <a:gd fmla="val 37985" name="adj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3"/>
          <p:cNvSpPr/>
          <p:nvPr/>
        </p:nvSpPr>
        <p:spPr>
          <a:xfrm>
            <a:off x="4198350" y="1733300"/>
            <a:ext cx="183000" cy="23565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3"/>
          <p:cNvSpPr/>
          <p:nvPr/>
        </p:nvSpPr>
        <p:spPr>
          <a:xfrm>
            <a:off x="4522663" y="2273975"/>
            <a:ext cx="183000" cy="11496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2" name="Google Shape;192;p23"/>
          <p:cNvCxnSpPr>
            <a:stCxn id="187" idx="3"/>
          </p:cNvCxnSpPr>
          <p:nvPr/>
        </p:nvCxnSpPr>
        <p:spPr>
          <a:xfrm>
            <a:off x="3267700" y="4412065"/>
            <a:ext cx="600" cy="33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3" name="Google Shape;193;p23"/>
          <p:cNvCxnSpPr>
            <a:stCxn id="188" idx="1"/>
          </p:cNvCxnSpPr>
          <p:nvPr/>
        </p:nvCxnSpPr>
        <p:spPr>
          <a:xfrm flipH="1">
            <a:off x="5687850" y="3520690"/>
            <a:ext cx="1200" cy="123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4" name="Google Shape;194;p23"/>
          <p:cNvCxnSpPr/>
          <p:nvPr/>
        </p:nvCxnSpPr>
        <p:spPr>
          <a:xfrm>
            <a:off x="3267692" y="4729194"/>
            <a:ext cx="2435400" cy="1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5" name="Google Shape;195;p23"/>
          <p:cNvCxnSpPr/>
          <p:nvPr/>
        </p:nvCxnSpPr>
        <p:spPr>
          <a:xfrm>
            <a:off x="3708728" y="4513375"/>
            <a:ext cx="1513800" cy="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6" name="Google Shape;196;p23"/>
          <p:cNvCxnSpPr/>
          <p:nvPr/>
        </p:nvCxnSpPr>
        <p:spPr>
          <a:xfrm>
            <a:off x="2920475" y="4939025"/>
            <a:ext cx="3090300" cy="1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23"/>
          <p:cNvCxnSpPr/>
          <p:nvPr/>
        </p:nvCxnSpPr>
        <p:spPr>
          <a:xfrm rot="10800000">
            <a:off x="2891700" y="4551725"/>
            <a:ext cx="10800" cy="39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23"/>
          <p:cNvCxnSpPr/>
          <p:nvPr/>
        </p:nvCxnSpPr>
        <p:spPr>
          <a:xfrm flipH="1" rot="10800000">
            <a:off x="6010725" y="3658525"/>
            <a:ext cx="10800" cy="131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9" name="Google Shape;199;p23"/>
          <p:cNvCxnSpPr/>
          <p:nvPr/>
        </p:nvCxnSpPr>
        <p:spPr>
          <a:xfrm rot="10800000">
            <a:off x="3677200" y="4255950"/>
            <a:ext cx="10800" cy="27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0" name="Google Shape;200;p23"/>
          <p:cNvCxnSpPr/>
          <p:nvPr/>
        </p:nvCxnSpPr>
        <p:spPr>
          <a:xfrm flipH="1" rot="10800000">
            <a:off x="5236000" y="3340638"/>
            <a:ext cx="21600" cy="116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1" name="Google Shape;201;p23"/>
          <p:cNvSpPr txBox="1"/>
          <p:nvPr/>
        </p:nvSpPr>
        <p:spPr>
          <a:xfrm>
            <a:off x="2573650" y="1566750"/>
            <a:ext cx="13158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Preference Context Encoder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02" name="Google Shape;202;p23"/>
          <p:cNvSpPr txBox="1"/>
          <p:nvPr/>
        </p:nvSpPr>
        <p:spPr>
          <a:xfrm>
            <a:off x="2610100" y="3396675"/>
            <a:ext cx="13158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BEV Encoder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5031150" y="2537150"/>
            <a:ext cx="1315800" cy="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Decoder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204" name="Google Shape;204;p23"/>
          <p:cNvPicPr preferRelativeResize="0"/>
          <p:nvPr/>
        </p:nvPicPr>
        <p:blipFill rotWithShape="1">
          <a:blip r:embed="rId3">
            <a:alphaModFix/>
          </a:blip>
          <a:srcRect b="22045" l="0" r="74321" t="28656"/>
          <a:stretch/>
        </p:blipFill>
        <p:spPr>
          <a:xfrm rot="-5400000">
            <a:off x="980263" y="1556438"/>
            <a:ext cx="1214825" cy="87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/>
          <p:cNvPicPr preferRelativeResize="0"/>
          <p:nvPr/>
        </p:nvPicPr>
        <p:blipFill rotWithShape="1">
          <a:blip r:embed="rId3">
            <a:alphaModFix/>
          </a:blip>
          <a:srcRect b="32384" l="24952" r="49578" t="33979"/>
          <a:stretch/>
        </p:blipFill>
        <p:spPr>
          <a:xfrm>
            <a:off x="228513" y="3119900"/>
            <a:ext cx="2310411" cy="1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/>
          <p:cNvPicPr preferRelativeResize="0"/>
          <p:nvPr/>
        </p:nvPicPr>
        <p:blipFill rotWithShape="1">
          <a:blip r:embed="rId3">
            <a:alphaModFix/>
          </a:blip>
          <a:srcRect b="32017" l="49728" r="25457" t="33562"/>
          <a:stretch/>
        </p:blipFill>
        <p:spPr>
          <a:xfrm>
            <a:off x="6444600" y="2194025"/>
            <a:ext cx="2387700" cy="12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3"/>
          <p:cNvSpPr txBox="1"/>
          <p:nvPr/>
        </p:nvSpPr>
        <p:spPr>
          <a:xfrm>
            <a:off x="614213" y="1045250"/>
            <a:ext cx="17217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Preference Context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08" name="Google Shape;208;p23"/>
          <p:cNvSpPr txBox="1"/>
          <p:nvPr/>
        </p:nvSpPr>
        <p:spPr>
          <a:xfrm>
            <a:off x="522875" y="2724600"/>
            <a:ext cx="17217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BEV Image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09" name="Google Shape;209;p23"/>
          <p:cNvSpPr txBox="1"/>
          <p:nvPr/>
        </p:nvSpPr>
        <p:spPr>
          <a:xfrm>
            <a:off x="6685750" y="1803600"/>
            <a:ext cx="17217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Output Costmap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0" name="Google Shape;21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" name="Google Shape;211;p23"/>
          <p:cNvSpPr txBox="1"/>
          <p:nvPr/>
        </p:nvSpPr>
        <p:spPr>
          <a:xfrm>
            <a:off x="1379475" y="1358613"/>
            <a:ext cx="4164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&gt;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&gt;</a:t>
            </a:r>
            <a:endParaRPr b="1"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</a:rPr>
              <a:t>&gt;</a:t>
            </a:r>
            <a:endParaRPr b="1"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Qualitative Examples</a:t>
            </a:r>
            <a:endParaRPr/>
          </a:p>
        </p:txBody>
      </p:sp>
      <p:pic>
        <p:nvPicPr>
          <p:cNvPr id="217" name="Google Shape;217;p24"/>
          <p:cNvPicPr preferRelativeResize="0"/>
          <p:nvPr/>
        </p:nvPicPr>
        <p:blipFill rotWithShape="1">
          <a:blip r:embed="rId3">
            <a:alphaModFix/>
          </a:blip>
          <a:srcRect b="16081" l="33083" r="0" t="28236"/>
          <a:stretch/>
        </p:blipFill>
        <p:spPr>
          <a:xfrm>
            <a:off x="2208250" y="2724150"/>
            <a:ext cx="3509025" cy="104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4"/>
          <p:cNvPicPr preferRelativeResize="0"/>
          <p:nvPr/>
        </p:nvPicPr>
        <p:blipFill rotWithShape="1">
          <a:blip r:embed="rId4">
            <a:alphaModFix/>
          </a:blip>
          <a:srcRect b="12974" l="33766" r="0" t="28763"/>
          <a:stretch/>
        </p:blipFill>
        <p:spPr>
          <a:xfrm>
            <a:off x="2244125" y="3895175"/>
            <a:ext cx="3473150" cy="10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4"/>
          <p:cNvPicPr preferRelativeResize="0"/>
          <p:nvPr/>
        </p:nvPicPr>
        <p:blipFill rotWithShape="1">
          <a:blip r:embed="rId5">
            <a:alphaModFix/>
          </a:blip>
          <a:srcRect b="24852" l="25157" r="25359" t="33294"/>
          <a:stretch/>
        </p:blipFill>
        <p:spPr>
          <a:xfrm>
            <a:off x="2208250" y="1434750"/>
            <a:ext cx="3441000" cy="10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4"/>
          <p:cNvSpPr txBox="1"/>
          <p:nvPr/>
        </p:nvSpPr>
        <p:spPr>
          <a:xfrm>
            <a:off x="6549375" y="3198550"/>
            <a:ext cx="22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Output is conditioned on the context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1" name="Google Shape;221;p24"/>
          <p:cNvSpPr/>
          <p:nvPr/>
        </p:nvSpPr>
        <p:spPr>
          <a:xfrm>
            <a:off x="6095775" y="3584950"/>
            <a:ext cx="453600" cy="186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4"/>
          <p:cNvSpPr txBox="1"/>
          <p:nvPr/>
        </p:nvSpPr>
        <p:spPr>
          <a:xfrm>
            <a:off x="6608700" y="1487388"/>
            <a:ext cx="22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Example of generated output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3" name="Google Shape;223;p24"/>
          <p:cNvSpPr/>
          <p:nvPr/>
        </p:nvSpPr>
        <p:spPr>
          <a:xfrm>
            <a:off x="6155100" y="1797588"/>
            <a:ext cx="453600" cy="186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4"/>
          <p:cNvSpPr/>
          <p:nvPr/>
        </p:nvSpPr>
        <p:spPr>
          <a:xfrm>
            <a:off x="5809775" y="2745675"/>
            <a:ext cx="193500" cy="19368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6" name="Google Shape;226;p24"/>
          <p:cNvPicPr preferRelativeResize="0"/>
          <p:nvPr/>
        </p:nvPicPr>
        <p:blipFill rotWithShape="1">
          <a:blip r:embed="rId5">
            <a:alphaModFix/>
          </a:blip>
          <a:srcRect b="24857" l="0" r="74573" t="27739"/>
          <a:stretch/>
        </p:blipFill>
        <p:spPr>
          <a:xfrm rot="-5400000">
            <a:off x="1083707" y="1506744"/>
            <a:ext cx="994151" cy="69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/>
          <p:cNvPicPr preferRelativeResize="0"/>
          <p:nvPr/>
        </p:nvPicPr>
        <p:blipFill rotWithShape="1">
          <a:blip r:embed="rId3">
            <a:alphaModFix/>
          </a:blip>
          <a:srcRect b="16079" l="0" r="66260" t="22196"/>
          <a:stretch/>
        </p:blipFill>
        <p:spPr>
          <a:xfrm rot="-5400000">
            <a:off x="1083394" y="2811621"/>
            <a:ext cx="994771" cy="65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 rotWithShape="1">
          <a:blip r:embed="rId4">
            <a:alphaModFix/>
          </a:blip>
          <a:srcRect b="12977" l="0" r="66402" t="21111"/>
          <a:stretch/>
        </p:blipFill>
        <p:spPr>
          <a:xfrm rot="-5400000">
            <a:off x="1085483" y="3918014"/>
            <a:ext cx="990595" cy="69652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4"/>
          <p:cNvSpPr txBox="1"/>
          <p:nvPr/>
        </p:nvSpPr>
        <p:spPr>
          <a:xfrm>
            <a:off x="830175" y="1117275"/>
            <a:ext cx="15573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Preference Context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30" name="Google Shape;230;p24"/>
          <p:cNvSpPr txBox="1"/>
          <p:nvPr/>
        </p:nvSpPr>
        <p:spPr>
          <a:xfrm>
            <a:off x="2244125" y="1105625"/>
            <a:ext cx="15573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BEV Image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31" name="Google Shape;231;p24"/>
          <p:cNvSpPr txBox="1"/>
          <p:nvPr/>
        </p:nvSpPr>
        <p:spPr>
          <a:xfrm>
            <a:off x="3975550" y="1117275"/>
            <a:ext cx="15573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Costmap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32" name="Google Shape;232;p24"/>
          <p:cNvSpPr txBox="1"/>
          <p:nvPr/>
        </p:nvSpPr>
        <p:spPr>
          <a:xfrm>
            <a:off x="1400613" y="1316588"/>
            <a:ext cx="4164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&gt;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&gt;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&gt;</a:t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1400613" y="2611988"/>
            <a:ext cx="4164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&gt;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&gt;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&gt;</a:t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234" name="Google Shape;234;p24"/>
          <p:cNvSpPr txBox="1"/>
          <p:nvPr/>
        </p:nvSpPr>
        <p:spPr>
          <a:xfrm>
            <a:off x="1413350" y="3703488"/>
            <a:ext cx="416400" cy="10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&gt;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&gt;</a:t>
            </a:r>
            <a:endParaRPr b="1"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&gt;</a:t>
            </a:r>
            <a:endParaRPr b="1"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Desired Properties</a:t>
            </a:r>
            <a:endParaRPr/>
          </a:p>
        </p:txBody>
      </p:sp>
      <p:sp>
        <p:nvSpPr>
          <p:cNvPr id="240" name="Google Shape;240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AutoNum type="arabicPeriod"/>
            </a:pPr>
            <a:r>
              <a:rPr lang="en">
                <a:solidFill>
                  <a:srgbClr val="E06666"/>
                </a:solidFill>
              </a:rPr>
              <a:t>Realistic prior: </a:t>
            </a:r>
            <a:endParaRPr>
              <a:solidFill>
                <a:srgbClr val="E06666"/>
              </a:solidFill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AutoNum type="alphaLcPeriod"/>
            </a:pPr>
            <a:r>
              <a:rPr lang="en">
                <a:solidFill>
                  <a:srgbClr val="E06666"/>
                </a:solidFill>
              </a:rPr>
              <a:t>Defaults to realistic preferences when no informative context is given</a:t>
            </a:r>
            <a:endParaRPr>
              <a:solidFill>
                <a:srgbClr val="E06666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800"/>
              <a:buAutoNum type="arabicPeriod"/>
            </a:pPr>
            <a:r>
              <a:rPr lang="en">
                <a:solidFill>
                  <a:srgbClr val="E69138"/>
                </a:solidFill>
              </a:rPr>
              <a:t>Adherence to preference context:</a:t>
            </a:r>
            <a:endParaRPr>
              <a:solidFill>
                <a:srgbClr val="E69138"/>
              </a:solidFill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400"/>
              <a:buAutoNum type="alphaLcPeriod"/>
            </a:pPr>
            <a:r>
              <a:rPr lang="en">
                <a:solidFill>
                  <a:srgbClr val="E69138"/>
                </a:solidFill>
              </a:rPr>
              <a:t>Always follows preference context when it is given</a:t>
            </a:r>
            <a:endParaRPr>
              <a:solidFill>
                <a:srgbClr val="E69138"/>
              </a:solidFill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400"/>
              <a:buAutoNum type="alphaLcPeriod"/>
            </a:pPr>
            <a:r>
              <a:rPr lang="en">
                <a:solidFill>
                  <a:srgbClr val="E69138"/>
                </a:solidFill>
              </a:rPr>
              <a:t>Even when overriding realistic preferences</a:t>
            </a:r>
            <a:endParaRPr>
              <a:solidFill>
                <a:srgbClr val="E69138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AutoNum type="arabicPeriod"/>
            </a:pPr>
            <a:r>
              <a:rPr lang="en">
                <a:solidFill>
                  <a:srgbClr val="3D85C6"/>
                </a:solidFill>
              </a:rPr>
              <a:t>Generalizability to unseen terrains:</a:t>
            </a:r>
            <a:endParaRPr>
              <a:solidFill>
                <a:srgbClr val="3D85C6"/>
              </a:solidFill>
            </a:endParaRPr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AutoNum type="alphaLcPeriod"/>
            </a:pPr>
            <a:r>
              <a:rPr lang="en">
                <a:solidFill>
                  <a:srgbClr val="3D85C6"/>
                </a:solidFill>
              </a:rPr>
              <a:t>Handles terrains not seen in the training data</a:t>
            </a:r>
            <a:endParaRPr>
              <a:solidFill>
                <a:srgbClr val="3D85C6"/>
              </a:solidFill>
            </a:endParaRPr>
          </a:p>
        </p:txBody>
      </p:sp>
      <p:sp>
        <p:nvSpPr>
          <p:cNvPr id="241" name="Google Shape;24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Setup</a:t>
            </a:r>
            <a:endParaRPr/>
          </a:p>
        </p:txBody>
      </p:sp>
      <p:sp>
        <p:nvSpPr>
          <p:cNvPr id="247" name="Google Shape;247;p26"/>
          <p:cNvSpPr txBox="1"/>
          <p:nvPr>
            <p:ph idx="1" type="body"/>
          </p:nvPr>
        </p:nvSpPr>
        <p:spPr>
          <a:xfrm>
            <a:off x="2355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well does the planned path adhere to operator preferences with: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Seen context (preferences), seen BEV (terrain)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Seen context, unseen BEV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Unseen context, seen BEV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Unseen context, unseen BEV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We evaluate with simulation and real robot deployments.</a:t>
            </a:r>
            <a:endParaRPr/>
          </a:p>
        </p:txBody>
      </p:sp>
      <p:sp>
        <p:nvSpPr>
          <p:cNvPr id="248" name="Google Shape;24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Setup</a:t>
            </a:r>
            <a:endParaRPr/>
          </a:p>
        </p:txBody>
      </p:sp>
      <p:sp>
        <p:nvSpPr>
          <p:cNvPr id="254" name="Google Shape;254;p27"/>
          <p:cNvSpPr txBox="1"/>
          <p:nvPr>
            <p:ph idx="1" type="body"/>
          </p:nvPr>
        </p:nvSpPr>
        <p:spPr>
          <a:xfrm>
            <a:off x="4885425" y="1634050"/>
            <a:ext cx="3946800" cy="29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Seen context, seen BEV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Seen context, unseen BEV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Unseen context, seen BEV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Unseen context, unseen BEV</a:t>
            </a:r>
            <a:endParaRPr/>
          </a:p>
        </p:txBody>
      </p:sp>
      <p:sp>
        <p:nvSpPr>
          <p:cNvPr id="255" name="Google Shape;25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6" name="Google Shape;256;p27"/>
          <p:cNvSpPr txBox="1"/>
          <p:nvPr>
            <p:ph idx="1" type="body"/>
          </p:nvPr>
        </p:nvSpPr>
        <p:spPr>
          <a:xfrm>
            <a:off x="311700" y="1634050"/>
            <a:ext cx="4260300" cy="21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Desired Properties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E06666"/>
              </a:buClr>
              <a:buSzPts val="1800"/>
              <a:buAutoNum type="arabicPeriod"/>
            </a:pPr>
            <a:r>
              <a:rPr lang="en">
                <a:solidFill>
                  <a:srgbClr val="E06666"/>
                </a:solidFill>
              </a:rPr>
              <a:t>Realistic prior</a:t>
            </a:r>
            <a:endParaRPr>
              <a:solidFill>
                <a:srgbClr val="E06666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800"/>
              <a:buAutoNum type="arabicPeriod"/>
            </a:pPr>
            <a:r>
              <a:rPr lang="en">
                <a:solidFill>
                  <a:srgbClr val="E69138"/>
                </a:solidFill>
              </a:rPr>
              <a:t>Adherence to preference context</a:t>
            </a:r>
            <a:endParaRPr>
              <a:solidFill>
                <a:srgbClr val="E69138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AutoNum type="arabicPeriod"/>
            </a:pPr>
            <a:r>
              <a:rPr lang="en">
                <a:solidFill>
                  <a:srgbClr val="3D85C6"/>
                </a:solidFill>
              </a:rPr>
              <a:t>Generalizability to unseen terrains</a:t>
            </a:r>
            <a:endParaRPr>
              <a:solidFill>
                <a:srgbClr val="3D85C6"/>
              </a:solidFill>
            </a:endParaRPr>
          </a:p>
        </p:txBody>
      </p:sp>
      <p:sp>
        <p:nvSpPr>
          <p:cNvPr id="257" name="Google Shape;257;p27"/>
          <p:cNvSpPr/>
          <p:nvPr/>
        </p:nvSpPr>
        <p:spPr>
          <a:xfrm>
            <a:off x="4699375" y="2173375"/>
            <a:ext cx="3992100" cy="279900"/>
          </a:xfrm>
          <a:prstGeom prst="rect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7"/>
          <p:cNvSpPr/>
          <p:nvPr/>
        </p:nvSpPr>
        <p:spPr>
          <a:xfrm>
            <a:off x="4699375" y="2809975"/>
            <a:ext cx="3992100" cy="2799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7"/>
          <p:cNvSpPr/>
          <p:nvPr/>
        </p:nvSpPr>
        <p:spPr>
          <a:xfrm>
            <a:off x="4699375" y="2491675"/>
            <a:ext cx="3992100" cy="279900"/>
          </a:xfrm>
          <a:prstGeom prst="rect">
            <a:avLst/>
          </a:prstGeom>
          <a:noFill/>
          <a:ln cap="flat" cmpd="sng" w="3810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7"/>
          <p:cNvSpPr/>
          <p:nvPr/>
        </p:nvSpPr>
        <p:spPr>
          <a:xfrm>
            <a:off x="4699375" y="3128275"/>
            <a:ext cx="3992100" cy="279900"/>
          </a:xfrm>
          <a:prstGeom prst="rect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7"/>
          <p:cNvSpPr/>
          <p:nvPr/>
        </p:nvSpPr>
        <p:spPr>
          <a:xfrm>
            <a:off x="4699375" y="2505175"/>
            <a:ext cx="3992100" cy="279900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7"/>
          <p:cNvSpPr/>
          <p:nvPr/>
        </p:nvSpPr>
        <p:spPr>
          <a:xfrm>
            <a:off x="4699375" y="3128275"/>
            <a:ext cx="3992100" cy="279900"/>
          </a:xfrm>
          <a:prstGeom prst="rect">
            <a:avLst/>
          </a:prstGeom>
          <a:noFill/>
          <a:ln cap="flat" cmpd="sng" w="3810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Planning Simulation with Aerial Maps</a:t>
            </a:r>
            <a:endParaRPr/>
          </a:p>
        </p:txBody>
      </p:sp>
      <p:sp>
        <p:nvSpPr>
          <p:cNvPr id="268" name="Google Shape;26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28" title="Screen Recording 2024-05-20 at 10.08.26 AM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46175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Training: Desired Property 1 (Realistic Prior)</a:t>
            </a:r>
            <a:endParaRPr/>
          </a:p>
        </p:txBody>
      </p:sp>
      <p:sp>
        <p:nvSpPr>
          <p:cNvPr id="276" name="Google Shape;27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7" name="Google Shape;277;p29"/>
          <p:cNvPicPr preferRelativeResize="0"/>
          <p:nvPr/>
        </p:nvPicPr>
        <p:blipFill rotWithShape="1">
          <a:blip r:embed="rId3">
            <a:alphaModFix/>
          </a:blip>
          <a:srcRect b="0" l="51329" r="1187" t="0"/>
          <a:stretch/>
        </p:blipFill>
        <p:spPr>
          <a:xfrm>
            <a:off x="2588650" y="1170125"/>
            <a:ext cx="2253699" cy="33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250" y="1461800"/>
            <a:ext cx="2262825" cy="28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2774" y="976713"/>
            <a:ext cx="2147432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Qualitative Results: Adherence to Realistic Preferences</a:t>
            </a:r>
            <a:endParaRPr/>
          </a:p>
        </p:txBody>
      </p:sp>
      <p:sp>
        <p:nvSpPr>
          <p:cNvPr id="285" name="Google Shape;285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7" name="Google Shape;287;p30"/>
          <p:cNvPicPr preferRelativeResize="0"/>
          <p:nvPr/>
        </p:nvPicPr>
        <p:blipFill rotWithShape="1">
          <a:blip r:embed="rId3">
            <a:alphaModFix/>
          </a:blip>
          <a:srcRect b="2570" l="0" r="0" t="2570"/>
          <a:stretch/>
        </p:blipFill>
        <p:spPr>
          <a:xfrm>
            <a:off x="4327725" y="1152475"/>
            <a:ext cx="4504577" cy="268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150" y="1173350"/>
            <a:ext cx="3691250" cy="21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0"/>
          <p:cNvSpPr/>
          <p:nvPr/>
        </p:nvSpPr>
        <p:spPr>
          <a:xfrm>
            <a:off x="5468600" y="1773150"/>
            <a:ext cx="45900" cy="4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0"/>
          <p:cNvSpPr/>
          <p:nvPr/>
        </p:nvSpPr>
        <p:spPr>
          <a:xfrm>
            <a:off x="8107750" y="1890725"/>
            <a:ext cx="45900" cy="4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0"/>
          <p:cNvSpPr/>
          <p:nvPr/>
        </p:nvSpPr>
        <p:spPr>
          <a:xfrm>
            <a:off x="2346100" y="2091175"/>
            <a:ext cx="45900" cy="4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0"/>
          <p:cNvSpPr/>
          <p:nvPr/>
        </p:nvSpPr>
        <p:spPr>
          <a:xfrm>
            <a:off x="1932300" y="2610013"/>
            <a:ext cx="45900" cy="456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Training: Property 2 (Adherence to Context)</a:t>
            </a:r>
            <a:endParaRPr/>
          </a:p>
        </p:txBody>
      </p:sp>
      <p:sp>
        <p:nvSpPr>
          <p:cNvPr id="298" name="Google Shape;298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9" name="Google Shape;2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50" y="1461800"/>
            <a:ext cx="2262825" cy="28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1"/>
          <p:cNvPicPr preferRelativeResize="0"/>
          <p:nvPr/>
        </p:nvPicPr>
        <p:blipFill rotWithShape="1">
          <a:blip r:embed="rId4">
            <a:alphaModFix/>
          </a:blip>
          <a:srcRect b="0" l="1132" r="1259" t="0"/>
          <a:stretch/>
        </p:blipFill>
        <p:spPr>
          <a:xfrm>
            <a:off x="2698925" y="1130876"/>
            <a:ext cx="2262825" cy="351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5425" y="902400"/>
            <a:ext cx="2183401" cy="388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Motivation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Limitations of Previous Works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Our Algorithm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Representation of Preference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Architecture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Experimental Results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Aerial Map Experiments and Training</a:t>
            </a:r>
            <a:endParaRPr/>
          </a:p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Qualitative Results: Seen Context, Seen BEV</a:t>
            </a:r>
            <a:endParaRPr/>
          </a:p>
        </p:txBody>
      </p:sp>
      <p:pic>
        <p:nvPicPr>
          <p:cNvPr id="307" name="Google Shape;3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971625" y="1337475"/>
            <a:ext cx="981075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924200" y="3384050"/>
            <a:ext cx="99060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6974525" y="1337475"/>
            <a:ext cx="962025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6960225" y="3410688"/>
            <a:ext cx="990600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2"/>
          <p:cNvPicPr preferRelativeResize="0"/>
          <p:nvPr/>
        </p:nvPicPr>
        <p:blipFill rotWithShape="1">
          <a:blip r:embed="rId7">
            <a:alphaModFix/>
          </a:blip>
          <a:srcRect b="0" l="12579" r="0" t="0"/>
          <a:stretch/>
        </p:blipFill>
        <p:spPr>
          <a:xfrm>
            <a:off x="4411801" y="3154250"/>
            <a:ext cx="2438151" cy="18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8050" y="1107663"/>
            <a:ext cx="2530473" cy="18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8050" y="3154250"/>
            <a:ext cx="2530476" cy="161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2"/>
          <p:cNvPicPr preferRelativeResize="0"/>
          <p:nvPr/>
        </p:nvPicPr>
        <p:blipFill rotWithShape="1">
          <a:blip r:embed="rId10">
            <a:alphaModFix/>
          </a:blip>
          <a:srcRect b="-59" l="9460" r="-9460" t="60"/>
          <a:stretch/>
        </p:blipFill>
        <p:spPr>
          <a:xfrm>
            <a:off x="4411809" y="1108863"/>
            <a:ext cx="2692941" cy="19542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Training: Property 3  (Unseen Terrain)</a:t>
            </a:r>
            <a:endParaRPr/>
          </a:p>
        </p:txBody>
      </p:sp>
      <p:sp>
        <p:nvSpPr>
          <p:cNvPr id="321" name="Google Shape;321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2" name="Google Shape;3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6600" y="1249075"/>
            <a:ext cx="2392200" cy="34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250" y="1461800"/>
            <a:ext cx="2262825" cy="28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1625" y="873075"/>
            <a:ext cx="2130124" cy="3790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Terrains</a:t>
            </a:r>
            <a:endParaRPr/>
          </a:p>
        </p:txBody>
      </p:sp>
      <p:pic>
        <p:nvPicPr>
          <p:cNvPr id="330" name="Google Shape;330;p34"/>
          <p:cNvPicPr preferRelativeResize="0"/>
          <p:nvPr/>
        </p:nvPicPr>
        <p:blipFill rotWithShape="1">
          <a:blip r:embed="rId3">
            <a:alphaModFix/>
          </a:blip>
          <a:srcRect b="1806" l="0" r="0" t="0"/>
          <a:stretch/>
        </p:blipFill>
        <p:spPr>
          <a:xfrm>
            <a:off x="1976000" y="980300"/>
            <a:ext cx="5048549" cy="40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4"/>
          <p:cNvSpPr/>
          <p:nvPr/>
        </p:nvSpPr>
        <p:spPr>
          <a:xfrm>
            <a:off x="2808475" y="3185075"/>
            <a:ext cx="1011600" cy="516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4"/>
          <p:cNvSpPr/>
          <p:nvPr/>
        </p:nvSpPr>
        <p:spPr>
          <a:xfrm>
            <a:off x="4368750" y="3421825"/>
            <a:ext cx="1183800" cy="839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Qualitative Results: Unseen Context, Unseen BEV</a:t>
            </a:r>
            <a:endParaRPr/>
          </a:p>
        </p:txBody>
      </p:sp>
      <p:pic>
        <p:nvPicPr>
          <p:cNvPr id="339" name="Google Shape;3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834625" y="1375350"/>
            <a:ext cx="100012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834625" y="3053975"/>
            <a:ext cx="100012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121433" y="1527750"/>
            <a:ext cx="1022193" cy="66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3111509" y="2934524"/>
            <a:ext cx="1042041" cy="674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3500" y="1299150"/>
            <a:ext cx="1685925" cy="918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13500" y="2765850"/>
            <a:ext cx="1685925" cy="1078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4675" y="1299150"/>
            <a:ext cx="2298353" cy="121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4675" y="2705924"/>
            <a:ext cx="2298353" cy="164130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Quantitative Results</a:t>
            </a:r>
            <a:endParaRPr/>
          </a:p>
        </p:txBody>
      </p:sp>
      <p:sp>
        <p:nvSpPr>
          <p:cNvPr id="353" name="Google Shape;353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5" name="Google Shape;35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" y="1762125"/>
            <a:ext cx="394335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3875" y="1762125"/>
            <a:ext cx="3981450" cy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Quantitative Results: Ablation Study</a:t>
            </a:r>
            <a:endParaRPr/>
          </a:p>
        </p:txBody>
      </p:sp>
      <p:sp>
        <p:nvSpPr>
          <p:cNvPr id="362" name="Google Shape;362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3" name="Google Shape;36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8650" y="1170125"/>
            <a:ext cx="3876475" cy="30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1170125"/>
            <a:ext cx="3905250" cy="2999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Listening</a:t>
            </a:r>
            <a:endParaRPr/>
          </a:p>
        </p:txBody>
      </p:sp>
      <p:sp>
        <p:nvSpPr>
          <p:cNvPr id="370" name="Google Shape;370;p38"/>
          <p:cNvSpPr txBox="1"/>
          <p:nvPr>
            <p:ph idx="1" type="body"/>
          </p:nvPr>
        </p:nvSpPr>
        <p:spPr>
          <a:xfrm>
            <a:off x="750050" y="3068375"/>
            <a:ext cx="20118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Luisa Mao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luisa.mao@utexas.edu</a:t>
            </a:r>
            <a:endParaRPr sz="1200"/>
          </a:p>
        </p:txBody>
      </p:sp>
      <p:sp>
        <p:nvSpPr>
          <p:cNvPr id="371" name="Google Shape;371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2" name="Google Shape;37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050" y="4033550"/>
            <a:ext cx="687688" cy="68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1040" y="4380657"/>
            <a:ext cx="791910" cy="3406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4" name="Google Shape;374;p38"/>
          <p:cNvGrpSpPr/>
          <p:nvPr/>
        </p:nvGrpSpPr>
        <p:grpSpPr>
          <a:xfrm>
            <a:off x="2933161" y="1932368"/>
            <a:ext cx="1214435" cy="1468511"/>
            <a:chOff x="25306675" y="20782650"/>
            <a:chExt cx="6731900" cy="7955100"/>
          </a:xfrm>
        </p:grpSpPr>
        <p:sp>
          <p:nvSpPr>
            <p:cNvPr id="375" name="Google Shape;375;p38"/>
            <p:cNvSpPr/>
            <p:nvPr/>
          </p:nvSpPr>
          <p:spPr>
            <a:xfrm>
              <a:off x="25395675" y="20782650"/>
              <a:ext cx="6642900" cy="7955100"/>
            </a:xfrm>
            <a:prstGeom prst="rect">
              <a:avLst/>
            </a:prstGeom>
            <a:solidFill>
              <a:srgbClr val="EEEEEE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4175" lIns="84175" spcFirstLastPara="1" rIns="84175" wrap="square" tIns="841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600"/>
            </a:p>
          </p:txBody>
        </p:sp>
        <p:pic>
          <p:nvPicPr>
            <p:cNvPr id="376" name="Google Shape;376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6005626" y="21479375"/>
              <a:ext cx="5270600" cy="513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7" name="Google Shape;377;p38"/>
            <p:cNvSpPr txBox="1"/>
            <p:nvPr/>
          </p:nvSpPr>
          <p:spPr>
            <a:xfrm>
              <a:off x="25306675" y="26839685"/>
              <a:ext cx="6642900" cy="153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4175" lIns="84175" spcFirstLastPara="1" rIns="84175" wrap="square" tIns="841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595959"/>
                  </a:solidFill>
                </a:rPr>
                <a:t>Paper</a:t>
              </a:r>
              <a:endParaRPr sz="1200">
                <a:solidFill>
                  <a:srgbClr val="595959"/>
                </a:solidFill>
              </a:endParaRPr>
            </a:p>
          </p:txBody>
        </p:sp>
      </p:grpSp>
      <p:pic>
        <p:nvPicPr>
          <p:cNvPr id="378" name="Google Shape;378;p38"/>
          <p:cNvPicPr preferRelativeResize="0"/>
          <p:nvPr/>
        </p:nvPicPr>
        <p:blipFill rotWithShape="1">
          <a:blip r:embed="rId6">
            <a:alphaModFix amt="0"/>
          </a:blip>
          <a:srcRect b="25922" l="38974" r="17254" t="8283"/>
          <a:stretch/>
        </p:blipFill>
        <p:spPr>
          <a:xfrm>
            <a:off x="7458400" y="1946500"/>
            <a:ext cx="1152143" cy="115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8"/>
          <p:cNvPicPr preferRelativeResize="0"/>
          <p:nvPr/>
        </p:nvPicPr>
        <p:blipFill rotWithShape="1">
          <a:blip r:embed="rId7">
            <a:alphaModFix/>
          </a:blip>
          <a:srcRect b="33137" l="47129" r="8295" t="0"/>
          <a:stretch/>
        </p:blipFill>
        <p:spPr>
          <a:xfrm>
            <a:off x="6130550" y="1947650"/>
            <a:ext cx="1152000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8"/>
          <p:cNvPicPr preferRelativeResize="0"/>
          <p:nvPr/>
        </p:nvPicPr>
        <p:blipFill rotWithShape="1">
          <a:blip r:embed="rId8">
            <a:alphaModFix/>
          </a:blip>
          <a:srcRect b="99" l="5774" r="19330" t="89"/>
          <a:stretch/>
        </p:blipFill>
        <p:spPr>
          <a:xfrm>
            <a:off x="4793025" y="1932375"/>
            <a:ext cx="1152150" cy="1152143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8"/>
          <p:cNvSpPr txBox="1"/>
          <p:nvPr>
            <p:ph idx="1" type="body"/>
          </p:nvPr>
        </p:nvSpPr>
        <p:spPr>
          <a:xfrm>
            <a:off x="4720825" y="3100800"/>
            <a:ext cx="13014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Joydeep Biswas</a:t>
            </a:r>
            <a:endParaRPr sz="1200"/>
          </a:p>
        </p:txBody>
      </p:sp>
      <p:sp>
        <p:nvSpPr>
          <p:cNvPr id="382" name="Google Shape;382;p38"/>
          <p:cNvSpPr txBox="1"/>
          <p:nvPr>
            <p:ph idx="1" type="body"/>
          </p:nvPr>
        </p:nvSpPr>
        <p:spPr>
          <a:xfrm>
            <a:off x="6171525" y="3100800"/>
            <a:ext cx="11520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Peter Stone</a:t>
            </a:r>
            <a:endParaRPr sz="1200"/>
          </a:p>
        </p:txBody>
      </p:sp>
      <p:sp>
        <p:nvSpPr>
          <p:cNvPr id="383" name="Google Shape;383;p38"/>
          <p:cNvSpPr txBox="1"/>
          <p:nvPr>
            <p:ph idx="1" type="body"/>
          </p:nvPr>
        </p:nvSpPr>
        <p:spPr>
          <a:xfrm>
            <a:off x="7429775" y="3100800"/>
            <a:ext cx="12678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/>
              <a:t>Garrett Warnell</a:t>
            </a:r>
            <a:endParaRPr sz="1200"/>
          </a:p>
        </p:txBody>
      </p:sp>
      <p:pic>
        <p:nvPicPr>
          <p:cNvPr id="384" name="Google Shape;384;p38" title="Mao_Luisa_Q_2024_Headshot_blur_background.jpg"/>
          <p:cNvPicPr preferRelativeResize="0"/>
          <p:nvPr/>
        </p:nvPicPr>
        <p:blipFill rotWithShape="1">
          <a:blip r:embed="rId9">
            <a:alphaModFix/>
          </a:blip>
          <a:srcRect b="12129" l="15218" r="20353" t="28353"/>
          <a:stretch/>
        </p:blipFill>
        <p:spPr>
          <a:xfrm>
            <a:off x="842050" y="1932376"/>
            <a:ext cx="1152143" cy="1152143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8"/>
          <p:cNvSpPr txBox="1"/>
          <p:nvPr>
            <p:ph idx="1" type="body"/>
          </p:nvPr>
        </p:nvSpPr>
        <p:spPr>
          <a:xfrm>
            <a:off x="4793025" y="1477350"/>
            <a:ext cx="2382900" cy="3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500"/>
              <a:t>Collaborators</a:t>
            </a:r>
            <a:endParaRPr b="1" sz="1500"/>
          </a:p>
        </p:txBody>
      </p:sp>
      <p:pic>
        <p:nvPicPr>
          <p:cNvPr id="386" name="Google Shape;386;p38"/>
          <p:cNvPicPr preferRelativeResize="0"/>
          <p:nvPr/>
        </p:nvPicPr>
        <p:blipFill rotWithShape="1">
          <a:blip r:embed="rId10">
            <a:alphaModFix/>
          </a:blip>
          <a:srcRect b="0" l="1105" r="1105" t="2210"/>
          <a:stretch/>
        </p:blipFill>
        <p:spPr>
          <a:xfrm>
            <a:off x="7487600" y="1947575"/>
            <a:ext cx="1152144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Preference-Aligned Local Planning</a:t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89125" y="2755175"/>
            <a:ext cx="5509800" cy="9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Operator preference: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/>
              <a:t>bush &lt; marble rock &lt; grass &lt; mulch &lt; pebble sidewalk = cement sidewalk</a:t>
            </a:r>
            <a:endParaRPr sz="1200"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5263" y="1084250"/>
            <a:ext cx="2409825" cy="35528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389125" y="4659275"/>
            <a:ext cx="83394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8A9096"/>
                </a:solidFill>
                <a:highlight>
                  <a:srgbClr val="FFFFFF"/>
                </a:highlight>
              </a:rPr>
              <a:t>H. Karnan, E. Yang, D. Farkash, G. Warnell, J. Biswas, and P. Stone, ‘STERLING: Self-Supervised Terrain Representation Learning from Unconstrained Robot Experience’, </a:t>
            </a:r>
            <a:r>
              <a:rPr i="1" lang="en" sz="700">
                <a:solidFill>
                  <a:srgbClr val="8A9096"/>
                </a:solidFill>
              </a:rPr>
              <a:t>arXiv [cs.RO]</a:t>
            </a:r>
            <a:r>
              <a:rPr lang="en" sz="700">
                <a:solidFill>
                  <a:srgbClr val="8A9096"/>
                </a:solidFill>
                <a:highlight>
                  <a:srgbClr val="FFFFFF"/>
                </a:highlight>
              </a:rPr>
              <a:t>. 2023.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1124400"/>
            <a:ext cx="5509800" cy="21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Navigate such that: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trajectory is aligned with operator preferences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generalizes to new preferences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generalizes to new terrains</a:t>
            </a:r>
            <a:endParaRPr sz="1200"/>
          </a:p>
        </p:txBody>
      </p:sp>
      <p:sp>
        <p:nvSpPr>
          <p:cNvPr id="78" name="Google Shape;78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Preference-Aligned Local Planning</a:t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 rotWithShape="1">
          <a:blip r:embed="rId3">
            <a:alphaModFix/>
          </a:blip>
          <a:srcRect b="32384" l="24952" r="49578" t="33979"/>
          <a:stretch/>
        </p:blipFill>
        <p:spPr>
          <a:xfrm>
            <a:off x="3044188" y="1285087"/>
            <a:ext cx="2310411" cy="1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 b="32017" l="49728" r="25457" t="33562"/>
          <a:stretch/>
        </p:blipFill>
        <p:spPr>
          <a:xfrm>
            <a:off x="3005550" y="3411675"/>
            <a:ext cx="2387700" cy="12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/>
          <p:nvPr/>
        </p:nvSpPr>
        <p:spPr>
          <a:xfrm rot="5400000">
            <a:off x="3669625" y="2589575"/>
            <a:ext cx="882300" cy="667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6" title="File:Boston Dynamics Spot in Milan.jpg - Wikimedia Commons"/>
          <p:cNvPicPr preferRelativeResize="0"/>
          <p:nvPr/>
        </p:nvPicPr>
        <p:blipFill rotWithShape="1">
          <a:blip r:embed="rId4">
            <a:alphaModFix/>
          </a:blip>
          <a:srcRect b="23451" l="0" r="0" t="21651"/>
          <a:stretch/>
        </p:blipFill>
        <p:spPr>
          <a:xfrm>
            <a:off x="1264575" y="1285075"/>
            <a:ext cx="1561451" cy="87424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5393250" y="1388600"/>
            <a:ext cx="21435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Local Bird’s Eye View (BEV)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5490300" y="3540950"/>
            <a:ext cx="17970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Local Costmap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0" name="Google Shape;9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6"/>
          <p:cNvSpPr txBox="1"/>
          <p:nvPr/>
        </p:nvSpPr>
        <p:spPr>
          <a:xfrm>
            <a:off x="5532175" y="3992250"/>
            <a:ext cx="17970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Black = low cost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White = high cost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4499700" y="2550350"/>
            <a:ext cx="35439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Costmap Generation Method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Work</a:t>
            </a:r>
            <a:endParaRPr/>
          </a:p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311700" y="1152475"/>
            <a:ext cx="487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Semantic Segmentation: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Ex. {“grass”: 0.8, “concrete”: 0.1}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Easily generalizable to new preference orderings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Not generalizable to new terrains</a:t>
            </a:r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32384" l="24952" r="49578" t="33979"/>
          <a:stretch/>
        </p:blipFill>
        <p:spPr>
          <a:xfrm>
            <a:off x="5340075" y="1152475"/>
            <a:ext cx="2746850" cy="14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b="32791" l="74627" r="558" t="32788"/>
          <a:stretch/>
        </p:blipFill>
        <p:spPr>
          <a:xfrm>
            <a:off x="5294150" y="3186850"/>
            <a:ext cx="2838726" cy="151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/>
          <p:nvPr/>
        </p:nvSpPr>
        <p:spPr>
          <a:xfrm>
            <a:off x="6068900" y="2636325"/>
            <a:ext cx="301200" cy="462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 txBox="1"/>
          <p:nvPr/>
        </p:nvSpPr>
        <p:spPr>
          <a:xfrm>
            <a:off x="6443750" y="2493800"/>
            <a:ext cx="16356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Segmentation Model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3" name="Google Shape;10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Work</a:t>
            </a:r>
            <a:endParaRPr/>
          </a:p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311700" y="1152475"/>
            <a:ext cx="463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Continuous Representation Spaces: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Not easily generalizable to new preference orderings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Generalizable to new terrains</a:t>
            </a:r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575" y="923875"/>
            <a:ext cx="3399901" cy="37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389125" y="4659275"/>
            <a:ext cx="83394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8A9096"/>
                </a:solidFill>
                <a:highlight>
                  <a:srgbClr val="FFFFFF"/>
                </a:highlight>
              </a:rPr>
              <a:t>H. Karnan, E. Yang, D. Farkash, G. Warnell, J. Biswas, and P. Stone, ‘STERLING: Self-Supervised Terrain Representation Learning from Unconstrained Robot Experience’, </a:t>
            </a:r>
            <a:r>
              <a:rPr i="1" lang="en" sz="700">
                <a:solidFill>
                  <a:srgbClr val="8A9096"/>
                </a:solidFill>
              </a:rPr>
              <a:t>arXiv [cs.RO]</a:t>
            </a:r>
            <a:r>
              <a:rPr lang="en" sz="700">
                <a:solidFill>
                  <a:srgbClr val="8A9096"/>
                </a:solidFill>
                <a:highlight>
                  <a:srgbClr val="FFFFFF"/>
                </a:highlight>
              </a:rPr>
              <a:t>. 2023.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12" name="Google Shape;11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Formulation</a:t>
            </a:r>
            <a:endParaRPr/>
          </a:p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9"/>
          <p:cNvSpPr txBox="1"/>
          <p:nvPr/>
        </p:nvSpPr>
        <p:spPr>
          <a:xfrm>
            <a:off x="914650" y="1441875"/>
            <a:ext cx="4305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endParaRPr i="1" sz="2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5414275" y="1441875"/>
            <a:ext cx="17628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R(I) = C</a:t>
            </a:r>
            <a:endParaRPr i="1" sz="28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893125" y="2248925"/>
            <a:ext cx="22920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Human’s internal cost function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2" name="Google Shape;122;p19"/>
          <p:cNvSpPr txBox="1"/>
          <p:nvPr/>
        </p:nvSpPr>
        <p:spPr>
          <a:xfrm>
            <a:off x="4923700" y="1017725"/>
            <a:ext cx="14250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Input image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6513625" y="1017725"/>
            <a:ext cx="14250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Costmap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5076100" y="2248925"/>
            <a:ext cx="28974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Costmap generator (dependent on human preferences)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25" name="Google Shape;125;p19"/>
          <p:cNvCxnSpPr/>
          <p:nvPr/>
        </p:nvCxnSpPr>
        <p:spPr>
          <a:xfrm rot="10800000">
            <a:off x="1111200" y="1936900"/>
            <a:ext cx="0" cy="32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6" name="Google Shape;126;p19"/>
          <p:cNvCxnSpPr/>
          <p:nvPr/>
        </p:nvCxnSpPr>
        <p:spPr>
          <a:xfrm rot="10800000">
            <a:off x="5616075" y="1980050"/>
            <a:ext cx="0" cy="376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7" name="Google Shape;127;p19"/>
          <p:cNvCxnSpPr/>
          <p:nvPr/>
        </p:nvCxnSpPr>
        <p:spPr>
          <a:xfrm>
            <a:off x="5918250" y="1398850"/>
            <a:ext cx="0" cy="19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8" name="Google Shape;128;p19"/>
          <p:cNvCxnSpPr/>
          <p:nvPr/>
        </p:nvCxnSpPr>
        <p:spPr>
          <a:xfrm>
            <a:off x="6680250" y="1398850"/>
            <a:ext cx="0" cy="19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9" name="Google Shape;129;p19"/>
          <p:cNvSpPr txBox="1"/>
          <p:nvPr/>
        </p:nvSpPr>
        <p:spPr>
          <a:xfrm>
            <a:off x="893125" y="3497275"/>
            <a:ext cx="7252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</a:rPr>
              <a:t>R</a:t>
            </a:r>
            <a:r>
              <a:rPr lang="en" sz="1800">
                <a:solidFill>
                  <a:schemeClr val="dk2"/>
                </a:solidFill>
              </a:rPr>
              <a:t> is consistent with </a:t>
            </a:r>
            <a:r>
              <a:rPr i="1" lang="en" sz="1800">
                <a:solidFill>
                  <a:schemeClr val="dk2"/>
                </a:solidFill>
              </a:rPr>
              <a:t>H</a:t>
            </a:r>
            <a:r>
              <a:rPr lang="en" sz="1800">
                <a:solidFill>
                  <a:schemeClr val="dk2"/>
                </a:solidFill>
              </a:rPr>
              <a:t> if the cost of the optimal path </a:t>
            </a:r>
            <a:r>
              <a:rPr b="1" lang="en" sz="1800">
                <a:solidFill>
                  <a:schemeClr val="dk2"/>
                </a:solidFill>
              </a:rPr>
              <a:t>planned on </a:t>
            </a:r>
            <a:r>
              <a:rPr b="1" i="1" lang="en" sz="1800">
                <a:solidFill>
                  <a:schemeClr val="dk2"/>
                </a:solidFill>
              </a:rPr>
              <a:t>R</a:t>
            </a:r>
            <a:r>
              <a:rPr lang="en" sz="1800">
                <a:solidFill>
                  <a:schemeClr val="dk2"/>
                </a:solidFill>
              </a:rPr>
              <a:t> evaluated w.r.t. </a:t>
            </a:r>
            <a:r>
              <a:rPr i="1" lang="en" sz="1800">
                <a:solidFill>
                  <a:schemeClr val="dk2"/>
                </a:solidFill>
              </a:rPr>
              <a:t>H</a:t>
            </a:r>
            <a:r>
              <a:rPr lang="en" sz="1800">
                <a:solidFill>
                  <a:schemeClr val="dk2"/>
                </a:solidFill>
              </a:rPr>
              <a:t> is equal to the cost of the optimal </a:t>
            </a:r>
            <a:r>
              <a:rPr b="1" lang="en" sz="1800">
                <a:solidFill>
                  <a:schemeClr val="dk2"/>
                </a:solidFill>
              </a:rPr>
              <a:t>path planned on </a:t>
            </a:r>
            <a:r>
              <a:rPr b="1" i="1" lang="en" sz="1800">
                <a:solidFill>
                  <a:schemeClr val="dk2"/>
                </a:solidFill>
              </a:rPr>
              <a:t>H</a:t>
            </a:r>
            <a:r>
              <a:rPr i="1" lang="en" sz="1800">
                <a:solidFill>
                  <a:schemeClr val="dk2"/>
                </a:solidFill>
              </a:rPr>
              <a:t>.</a:t>
            </a:r>
            <a:endParaRPr i="1" sz="1800">
              <a:solidFill>
                <a:schemeClr val="dk2"/>
              </a:solidFill>
            </a:endParaRPr>
          </a:p>
        </p:txBody>
      </p:sp>
      <p:sp>
        <p:nvSpPr>
          <p:cNvPr id="130" name="Google Shape;13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Formulation</a:t>
            </a:r>
            <a:endParaRPr/>
          </a:p>
        </p:txBody>
      </p:sp>
      <p:sp>
        <p:nvSpPr>
          <p:cNvPr id="136" name="Google Shape;136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Necessary Conditions: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 rotWithShape="1">
          <a:blip r:embed="rId3">
            <a:alphaModFix/>
          </a:blip>
          <a:srcRect b="45388" l="0" r="0" t="0"/>
          <a:stretch/>
        </p:blipFill>
        <p:spPr>
          <a:xfrm>
            <a:off x="872950" y="1982788"/>
            <a:ext cx="7791450" cy="5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 rotWithShape="1">
          <a:blip r:embed="rId3">
            <a:alphaModFix/>
          </a:blip>
          <a:srcRect b="0" l="0" r="0" t="54421"/>
          <a:stretch/>
        </p:blipFill>
        <p:spPr>
          <a:xfrm>
            <a:off x="872950" y="3457625"/>
            <a:ext cx="7791450" cy="42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/>
        </p:nvSpPr>
        <p:spPr>
          <a:xfrm>
            <a:off x="1151400" y="1591825"/>
            <a:ext cx="695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Terrains are assigned equivalent costs by the human iff they are assigned equivalent costs by R.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1151400" y="2894150"/>
            <a:ext cx="695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ordering of terrain costs assigned by the human are the same as the ordering of terrain costs assigned by R.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311700" y="4196500"/>
            <a:ext cx="835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Theorem: If R is consistent with H, then the necessary conditions hold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2" name="Google Shape;14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Formulation</a:t>
            </a:r>
            <a:endParaRPr/>
          </a:p>
        </p:txBody>
      </p:sp>
      <p:sp>
        <p:nvSpPr>
          <p:cNvPr id="148" name="Google Shape;14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Necessary Conditions: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1"/>
          <p:cNvSpPr txBox="1"/>
          <p:nvPr/>
        </p:nvSpPr>
        <p:spPr>
          <a:xfrm>
            <a:off x="1151400" y="1699425"/>
            <a:ext cx="695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Terrains are assigned equivalent costs by the human iff they are assigned equivalent costs by R.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1151400" y="2552875"/>
            <a:ext cx="695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The ordering of terrain costs assigned by the human are the same as the ordering of terrain costs assigned by R.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311700" y="3663100"/>
            <a:ext cx="835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Theorem: If R is consistent with H, then the necessary conditions hold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2" name="Google Shape;15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