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57" r:id="rId4"/>
    <p:sldId id="258" r:id="rId5"/>
    <p:sldId id="281" r:id="rId6"/>
    <p:sldId id="265" r:id="rId7"/>
    <p:sldId id="269" r:id="rId8"/>
    <p:sldId id="270" r:id="rId9"/>
    <p:sldId id="268" r:id="rId10"/>
    <p:sldId id="280" r:id="rId11"/>
    <p:sldId id="263" r:id="rId12"/>
    <p:sldId id="264" r:id="rId13"/>
    <p:sldId id="284" r:id="rId14"/>
    <p:sldId id="271" r:id="rId15"/>
    <p:sldId id="259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7" r:id="rId26"/>
    <p:sldId id="260" r:id="rId27"/>
    <p:sldId id="261" r:id="rId28"/>
    <p:sldId id="26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2" autoAdjust="0"/>
    <p:restoredTop sz="94660"/>
  </p:normalViewPr>
  <p:slideViewPr>
    <p:cSldViewPr>
      <p:cViewPr varScale="1">
        <p:scale>
          <a:sx n="86" d="100"/>
          <a:sy n="86" d="100"/>
        </p:scale>
        <p:origin x="16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20273030-469A-46D0-BFC5-7E6179F4C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buFontTx/>
              <a:buNone/>
              <a:defRPr sz="1300">
                <a:latin typeface="Times New Roman" panose="02020603050405020304" pitchFamily="18" charset="0"/>
              </a:defRPr>
            </a:lvl1pPr>
          </a:lstStyle>
          <a:p>
            <a:fld id="{0EA6279A-AC88-42A6-AC8B-05CBECC6CC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86C95E-EFE0-40ED-A6EB-69EBAE8421AC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D8B69-F09E-4037-99D1-03AB67088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6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85361-162B-4A8B-9B81-F87DD7F3D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E2B97-5A84-496A-BF35-507374877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16D-EC94-4E81-A458-BDC85B76A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3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53CE-8191-4B0D-9247-8DBFC006E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DE93-8C2B-428C-B736-A26D4F4AE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17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D5E1-06FE-4AFF-90F3-600CF3BD8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019B-A7FC-4BC2-BEEC-DF0ACD977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1D1CA-E342-41ED-82AA-98482CAC4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41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295A-056C-479B-A847-8A929BE66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2A6DB-0725-4D07-B2E1-ABC4FDDA3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1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Stacks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/>
            </a:lvl1pPr>
          </a:lstStyle>
          <a:p>
            <a:fld id="{8929EC5B-2BA9-4B95-B54D-2F6DBAED98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xkcd.com/234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Topic 15</a:t>
            </a:r>
            <a:br>
              <a:rPr lang="en-US" altLang="en-US"/>
            </a:br>
            <a:r>
              <a:rPr lang="en-US" altLang="en-US"/>
              <a:t>Implementing and Using Stacks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534400" cy="4724400"/>
          </a:xfrm>
          <a:noFill/>
        </p:spPr>
        <p:txBody>
          <a:bodyPr/>
          <a:lstStyle/>
          <a:p>
            <a:pPr algn="l" eaLnBrk="1" hangingPunct="1"/>
            <a:r>
              <a:rPr lang="en-US" altLang="en-US" sz="2400" dirty="0"/>
              <a:t>"stack n.</a:t>
            </a:r>
            <a:br>
              <a:rPr lang="en-US" altLang="en-US" sz="2400" dirty="0"/>
            </a:br>
            <a:r>
              <a:rPr lang="en-US" altLang="en-US" sz="2400" dirty="0"/>
              <a:t>The set of things a person has to do in the future. "I haven't done it yet because every time I pop my stack something new gets pushed." If you are interrupted several times in the middle of a conversation, "My stack overflowed" means </a:t>
            </a:r>
            <a:br>
              <a:rPr lang="en-US" altLang="en-US" sz="2400" dirty="0"/>
            </a:br>
            <a:r>
              <a:rPr lang="en-US" altLang="en-US" sz="2400" dirty="0"/>
              <a:t>"I forget what we were talking about." </a:t>
            </a:r>
          </a:p>
          <a:p>
            <a:pPr algn="l" eaLnBrk="1" hangingPunct="1"/>
            <a:r>
              <a:rPr lang="en-US" altLang="en-US" sz="4000" dirty="0"/>
              <a:t>	-The Hacker's Dictionary </a:t>
            </a:r>
          </a:p>
        </p:txBody>
      </p:sp>
      <p:pic>
        <p:nvPicPr>
          <p:cNvPr id="13316" name="Picture 7" descr="Friedrich L Bau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052"/>
          <p:cNvSpPr>
            <a:spLocks noChangeArrowheads="1"/>
          </p:cNvSpPr>
          <p:nvPr/>
        </p:nvSpPr>
        <p:spPr bwMode="auto">
          <a:xfrm>
            <a:off x="3581400" y="46482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Friedrich L. Bauer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German computer scientist</a:t>
            </a:r>
            <a:br>
              <a:rPr lang="en-US" altLang="en-US" sz="2000" b="1" dirty="0"/>
            </a:br>
            <a:r>
              <a:rPr lang="en-US" altLang="en-US" sz="2000" b="1" dirty="0"/>
              <a:t>who proposed "stack method</a:t>
            </a:r>
            <a:br>
              <a:rPr lang="en-US" altLang="en-US" sz="2000" b="1" dirty="0"/>
            </a:br>
            <a:r>
              <a:rPr lang="en-US" altLang="en-US" sz="2000" b="1" dirty="0"/>
              <a:t>of expression evaluation"</a:t>
            </a:r>
            <a:br>
              <a:rPr lang="en-US" altLang="en-US" sz="2000" b="1" dirty="0"/>
            </a:br>
            <a:r>
              <a:rPr lang="en-US" altLang="en-US" sz="2000" b="1" dirty="0"/>
              <a:t>in 1955.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Applications of Stacks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9B76F909-C6B1-44F9-9391-200E6D08BD8B}" type="slidenum">
              <a:rPr lang="en-US" altLang="en-US" sz="1800"/>
              <a:pPr eaLnBrk="1" hangingPunct="1">
                <a:buFontTx/>
                <a:buNone/>
              </a:pPr>
              <a:t>11</a:t>
            </a:fld>
            <a:endParaRPr lang="en-US" altLang="en-US" sz="1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Mathematical Calculations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does 3 + 2 * 4 equal?</a:t>
            </a:r>
            <a:br>
              <a:rPr lang="en-US" altLang="en-US" dirty="0"/>
            </a:br>
            <a:r>
              <a:rPr lang="en-US" altLang="en-US" dirty="0"/>
              <a:t> 2 * 4 + 3?    3 * 2 + 4?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precedence of operators affects the order of operations.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mathematical expression cannot simply be evaluated left to right.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challenge when evaluating a program.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Lexical analysis </a:t>
            </a:r>
            <a:r>
              <a:rPr lang="en-US" altLang="en-US" dirty="0"/>
              <a:t> is the process of interpreting a program. 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dirty="0"/>
              <a:t>What about 1 - 2 - 4 ^ 5 * 3 * 6 / 7 ^ 2 ^ 3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CC27CC73-F365-4D89-BB46-983B219EB494}" type="slidenum">
              <a:rPr lang="en-US" altLang="en-US" sz="1800"/>
              <a:pPr eaLnBrk="1" hangingPunct="1">
                <a:buFontTx/>
                <a:buNone/>
              </a:pPr>
              <a:t>12</a:t>
            </a:fld>
            <a:endParaRPr lang="en-US" altLang="en-US" sz="1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and Postfix Expressions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way we are use to writing expressions is known as infix notation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Postfix expression does not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require any precedence rules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3 2 * 1 +  is postfix of 3 * 2 + 1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evaluate the following postfix expressions and write out a corresponding infix expression: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2 3 2 4 * + *			1 2 3 4 ^ * +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1 2 - 3 2 ^ 3 * 6 / +		2 5 ^ 1 -</a:t>
            </a:r>
          </a:p>
        </p:txBody>
      </p:sp>
      <p:pic>
        <p:nvPicPr>
          <p:cNvPr id="24583" name="Picture 4" descr="An older version HP calculator that used postfix nota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207327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Clicker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does the following postfix expression evaluate to?</a:t>
            </a:r>
          </a:p>
          <a:p>
            <a:pPr eaLnBrk="1" hangingPunct="1">
              <a:buFont typeface="Marlett" pitchFamily="2" charset="2"/>
              <a:buNone/>
              <a:defRPr/>
            </a:pPr>
            <a:r>
              <a:rPr lang="en-US" dirty="0"/>
              <a:t>	6 3 2 + *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11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18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24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30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36 </a:t>
            </a:r>
          </a:p>
          <a:p>
            <a:pPr eaLnBrk="1" hangingPunct="1">
              <a:buFont typeface="Marlett" pitchFamily="2" charset="2"/>
              <a:buNone/>
              <a:defRPr/>
            </a:pPr>
            <a:endParaRPr lang="en-US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  <a:p>
            <a:pPr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84BCC86B-9326-4C22-8C8A-94C926C95A8E}" type="slidenum">
              <a:rPr lang="en-US" altLang="en-US" sz="1800"/>
              <a:pPr eaLnBrk="1" hangingPunct="1">
                <a:buFontTx/>
                <a:buNone/>
              </a:pPr>
              <a:t>13</a:t>
            </a:fld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6F206370-50D0-4A9E-9FCD-75437A7D068B}" type="slidenum">
              <a:rPr lang="en-US" altLang="en-US" sz="1800"/>
              <a:pPr eaLnBrk="1" hangingPunct="1">
                <a:buFontTx/>
                <a:buNone/>
              </a:pPr>
              <a:t>14</a:t>
            </a:fld>
            <a:endParaRPr lang="en-US" altLang="en-US" sz="1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Evaluation of Postfix Expressions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/>
              <a:t>Easy to do with a stack</a:t>
            </a:r>
          </a:p>
          <a:p>
            <a:pPr eaLnBrk="1" hangingPunct="1"/>
            <a:r>
              <a:rPr lang="en-US" altLang="en-US"/>
              <a:t>given a proper postfix expression:</a:t>
            </a:r>
          </a:p>
          <a:p>
            <a:pPr lvl="1" eaLnBrk="1" hangingPunct="1"/>
            <a:r>
              <a:rPr lang="en-US" altLang="en-US"/>
              <a:t>get the next token</a:t>
            </a:r>
          </a:p>
          <a:p>
            <a:pPr lvl="1" eaLnBrk="1" hangingPunct="1"/>
            <a:r>
              <a:rPr lang="en-US" altLang="en-US"/>
              <a:t>if it is an operand push it onto the stack</a:t>
            </a:r>
          </a:p>
          <a:p>
            <a:pPr lvl="1" eaLnBrk="1" hangingPunct="1"/>
            <a:r>
              <a:rPr lang="en-US" altLang="en-US"/>
              <a:t>else if it is an operator</a:t>
            </a:r>
          </a:p>
          <a:p>
            <a:pPr lvl="2" eaLnBrk="1" hangingPunct="1"/>
            <a:r>
              <a:rPr lang="en-US" altLang="en-US"/>
              <a:t>pop the stack for the right hand operand</a:t>
            </a:r>
          </a:p>
          <a:p>
            <a:pPr lvl="2" eaLnBrk="1" hangingPunct="1"/>
            <a:r>
              <a:rPr lang="en-US" altLang="en-US"/>
              <a:t>pop the stack for the left hand operand</a:t>
            </a:r>
          </a:p>
          <a:p>
            <a:pPr lvl="2" eaLnBrk="1" hangingPunct="1"/>
            <a:r>
              <a:rPr lang="en-US" altLang="en-US"/>
              <a:t>apply the operator to the two operands</a:t>
            </a:r>
          </a:p>
          <a:p>
            <a:pPr lvl="2" eaLnBrk="1" hangingPunct="1"/>
            <a:r>
              <a:rPr lang="en-US" altLang="en-US"/>
              <a:t>push the result onto the stack</a:t>
            </a:r>
          </a:p>
          <a:p>
            <a:pPr lvl="1" eaLnBrk="1" hangingPunct="1"/>
            <a:r>
              <a:rPr lang="en-US" altLang="en-US"/>
              <a:t>when the expression has been exhausted the result is the top (and only element) of the stack</a:t>
            </a:r>
          </a:p>
          <a:p>
            <a:pPr lvl="2"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69F963BC-F5DB-4F23-966B-84B634737444}" type="slidenum">
              <a:rPr lang="en-US" altLang="en-US" sz="1800"/>
              <a:pPr eaLnBrk="1" hangingPunct="1">
                <a:buFontTx/>
                <a:buNone/>
              </a:pPr>
              <a:t>15</a:t>
            </a:fld>
            <a:endParaRPr lang="en-US" altLang="en-US" sz="1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to Postfix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Convert the following equations from infix to postfix: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2 ^ 3 ^ 3 + 5 * 1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11 + 2 - 1 * 3 / 3 + 2 ^ 2 / 3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Problems: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Negative numbers?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parentheses in expression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8284202A-832E-41D6-A31B-1593182ECB6A}" type="slidenum">
              <a:rPr lang="en-US" altLang="en-US" sz="1800"/>
              <a:pPr eaLnBrk="1" hangingPunct="1">
                <a:buFontTx/>
                <a:buNone/>
              </a:pPr>
              <a:t>16</a:t>
            </a:fld>
            <a:endParaRPr lang="en-US" altLang="en-US" sz="18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Infix to Postfix Conversion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Requires operator precedence parsing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parse v. To determine the syntactic structure of a sentence or other utterance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Operands: add to expression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Close parenthesis: pop stack symbols until an open parenthesis appears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Operators: 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	Have an on stack and off stack precedence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	Pop all stack symbols until a symbol of lower precedence appears. Then push the operator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altLang="en-US" sz="2800"/>
              <a:t>End of input: Pop all remaining stack symbols and add to the expression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F59E8239-A027-4544-8B38-F9891786CB02}" type="slidenum">
              <a:rPr lang="en-US" altLang="en-US" sz="1800"/>
              <a:pPr eaLnBrk="1" hangingPunct="1">
                <a:buFontTx/>
                <a:buNone/>
              </a:pPr>
              <a:t>17</a:t>
            </a:fld>
            <a:endParaRPr lang="en-US" altLang="en-US" sz="1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768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3 + 2 *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29703" name="Group 37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29704" name="Text Box 27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29705" name="Line 28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30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31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32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33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34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35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36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3C63E076-A43C-48FA-AFA2-FA2FE237044B}" type="slidenum">
              <a:rPr lang="en-US" altLang="en-US" sz="1800"/>
              <a:pPr eaLnBrk="1" hangingPunct="1">
                <a:buFontTx/>
                <a:buNone/>
              </a:pPr>
              <a:t>18</a:t>
            </a:fld>
            <a:endParaRPr lang="en-US" altLang="en-US" sz="1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 + 2 *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 	3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0727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0728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0729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66AC7374-24E3-450F-AB33-080606294E09}" type="slidenum">
              <a:rPr lang="en-US" altLang="en-US" sz="1800"/>
              <a:pPr eaLnBrk="1" hangingPunct="1">
                <a:buFontTx/>
                <a:buNone/>
              </a:pPr>
              <a:t>19</a:t>
            </a:fld>
            <a:endParaRPr lang="en-US" altLang="en-US" sz="1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 2 *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1751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1753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42BDC16B-A075-4742-96A3-CC7962A2E0FD}" type="slidenum">
              <a:rPr lang="en-US" altLang="en-US" sz="1800"/>
              <a:pPr eaLnBrk="1" hangingPunct="1">
                <a:buFontTx/>
                <a:buNone/>
              </a:pPr>
              <a:t>2</a:t>
            </a:fld>
            <a:endParaRPr lang="en-US" altLang="en-US" sz="18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Sharper Tools</a:t>
            </a:r>
          </a:p>
        </p:txBody>
      </p:sp>
      <p:pic>
        <p:nvPicPr>
          <p:cNvPr id="14342" name="Picture 4" descr="A Swiss Army Knife with all blades and tools expos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93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A scalpe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89125"/>
            <a:ext cx="3314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1676400" y="434340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4400"/>
              <a:t>Lists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336381" y="3523037"/>
            <a:ext cx="1862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4400" dirty="0"/>
              <a:t>Stacks</a:t>
            </a:r>
          </a:p>
        </p:txBody>
      </p:sp>
      <p:pic>
        <p:nvPicPr>
          <p:cNvPr id="2" name="Picture 1" descr="Movie poster for 127 Hour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663" y="4475537"/>
            <a:ext cx="1738273" cy="231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4EB52B6B-8989-4062-9E3F-AD5F77AC8C0B}" type="slidenum">
              <a:rPr lang="en-US" altLang="en-US" sz="1800"/>
              <a:pPr eaLnBrk="1" hangingPunct="1">
                <a:buFontTx/>
                <a:buNone/>
              </a:pPr>
              <a:t>20</a:t>
            </a:fld>
            <a:endParaRPr lang="en-US" altLang="en-US" sz="1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*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 2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2775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2776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2777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448D370C-3070-4137-97F5-DB0D25EE9B76}" type="slidenum">
              <a:rPr lang="en-US" altLang="en-US" sz="1800"/>
              <a:pPr eaLnBrk="1" hangingPunct="1">
                <a:buFontTx/>
                <a:buNone/>
              </a:pPr>
              <a:t>21</a:t>
            </a:fld>
            <a:endParaRPr lang="en-US" altLang="en-US" sz="1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 2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+ *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3799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3800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3801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0C68C3E5-F31C-44C3-8A39-EA69B8296378}" type="slidenum">
              <a:rPr lang="en-US" altLang="en-US" sz="1800"/>
              <a:pPr eaLnBrk="1" hangingPunct="1">
                <a:buFontTx/>
                <a:buNone/>
              </a:pPr>
              <a:t>22</a:t>
            </a:fld>
            <a:endParaRPr lang="en-US" altLang="en-US" sz="1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 2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+ *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4823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2210131E-CE0F-4775-9DD8-EA07C9CF1880}" type="slidenum">
              <a:rPr lang="en-US" altLang="en-US" sz="1800"/>
              <a:pPr eaLnBrk="1" hangingPunct="1">
                <a:buFontTx/>
                <a:buNone/>
              </a:pPr>
              <a:t>23</a:t>
            </a:fld>
            <a:endParaRPr lang="en-US" altLang="en-US" sz="1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02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 2 4 *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+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5847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5849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98F9C852-2E94-4780-8138-4B2E3CC55130}" type="slidenum">
              <a:rPr lang="en-US" altLang="en-US" sz="1800"/>
              <a:pPr eaLnBrk="1" hangingPunct="1">
                <a:buFontTx/>
                <a:buNone/>
              </a:pPr>
              <a:t>24</a:t>
            </a:fld>
            <a:endParaRPr lang="en-US" altLang="en-US" sz="1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898525" y="674688"/>
            <a:ext cx="51768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Infix Expression: 		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PostFix Expression:	3 2 4 * +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Operator Stack:		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/>
              <a:t>		  Precedence Table</a:t>
            </a:r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  <a:p>
            <a:pPr eaLnBrk="1" hangingPunct="1">
              <a:buFont typeface="Marlett" pitchFamily="2" charset="2"/>
              <a:buNone/>
            </a:pPr>
            <a:endParaRPr lang="en-US" altLang="en-US" sz="2800"/>
          </a:p>
        </p:txBody>
      </p:sp>
      <p:grpSp>
        <p:nvGrpSpPr>
          <p:cNvPr id="36871" name="Group 4"/>
          <p:cNvGrpSpPr>
            <a:grpSpLocks/>
          </p:cNvGrpSpPr>
          <p:nvPr/>
        </p:nvGrpSpPr>
        <p:grpSpPr bwMode="auto">
          <a:xfrm>
            <a:off x="1765300" y="2895600"/>
            <a:ext cx="5588000" cy="3022600"/>
            <a:chOff x="1112" y="1784"/>
            <a:chExt cx="3520" cy="1904"/>
          </a:xfrm>
        </p:grpSpPr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1127" y="1784"/>
              <a:ext cx="3505" cy="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8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Symbol	Off Stack 	On Stack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		Precedence	 Precedence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+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-		1		1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*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/		2		2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^		10		9</a:t>
              </a:r>
            </a:p>
            <a:p>
              <a:pPr eaLnBrk="1" hangingPunct="1">
                <a:spcBef>
                  <a:spcPct val="0"/>
                </a:spcBef>
                <a:buFont typeface="Marlett" pitchFamily="2" charset="2"/>
                <a:buNone/>
              </a:pPr>
              <a:r>
                <a:rPr lang="en-US" altLang="en-US" sz="2400"/>
                <a:t>(		20		0</a:t>
              </a:r>
            </a:p>
          </p:txBody>
        </p:sp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>
              <a:off x="2016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7"/>
            <p:cNvSpPr>
              <a:spLocks noChangeShapeType="1"/>
            </p:cNvSpPr>
            <p:nvPr/>
          </p:nvSpPr>
          <p:spPr bwMode="auto">
            <a:xfrm>
              <a:off x="3408" y="17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>
              <a:off x="1112" y="226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9"/>
            <p:cNvSpPr>
              <a:spLocks noChangeShapeType="1"/>
            </p:cNvSpPr>
            <p:nvPr/>
          </p:nvSpPr>
          <p:spPr bwMode="auto">
            <a:xfrm>
              <a:off x="1112" y="250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>
              <a:off x="1128" y="272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1"/>
            <p:cNvSpPr>
              <a:spLocks noChangeShapeType="1"/>
            </p:cNvSpPr>
            <p:nvPr/>
          </p:nvSpPr>
          <p:spPr bwMode="auto">
            <a:xfrm>
              <a:off x="1128" y="2960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2"/>
            <p:cNvSpPr>
              <a:spLocks noChangeShapeType="1"/>
            </p:cNvSpPr>
            <p:nvPr/>
          </p:nvSpPr>
          <p:spPr bwMode="auto">
            <a:xfrm>
              <a:off x="1128" y="3192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3"/>
            <p:cNvSpPr>
              <a:spLocks noChangeShapeType="1"/>
            </p:cNvSpPr>
            <p:nvPr/>
          </p:nvSpPr>
          <p:spPr bwMode="auto">
            <a:xfrm>
              <a:off x="1128" y="3424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67FB41FC-6370-43E6-9458-F495B8144FE9}" type="slidenum">
              <a:rPr lang="en-US" altLang="en-US" sz="1800"/>
              <a:pPr eaLnBrk="1" hangingPunct="1">
                <a:buFontTx/>
                <a:buNone/>
              </a:pPr>
              <a:t>25</a:t>
            </a:fld>
            <a:endParaRPr lang="en-US" altLang="en-US" sz="1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arlett" pitchFamily="2" charset="2"/>
              <a:buNone/>
            </a:pPr>
            <a:r>
              <a:rPr lang="en-US" altLang="en-US"/>
              <a:t>11 </a:t>
            </a:r>
            <a:r>
              <a:rPr lang="en-US" altLang="en-US" dirty="0"/>
              <a:t>+ 2 ^ 4 ^ 3 - ((4 + 5) * 6 ) </a:t>
            </a:r>
            <a:r>
              <a:rPr lang="en-US" altLang="en-US"/>
              <a:t>^ 2</a:t>
            </a:r>
            <a:endParaRPr lang="en-US" altLang="en-US" dirty="0"/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Show algorithm in action on above equation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FD1BFF54-F463-421A-A35F-110B4648A2DB}" type="slidenum">
              <a:rPr lang="en-US" altLang="en-US" sz="1800"/>
              <a:pPr eaLnBrk="1" hangingPunct="1">
                <a:buFontTx/>
                <a:buNone/>
              </a:pPr>
              <a:t>26</a:t>
            </a:fld>
            <a:endParaRPr lang="en-US" altLang="en-US" sz="1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Balanced Symbol Checking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processing programs and working with computer languages there are many instances when symbols must be balanced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{ } , [ ] , ( )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	A stack is useful for checking symbol balance.  When a closing symbol is found it must match the most recent opening symbol of the same type.</a:t>
            </a:r>
          </a:p>
          <a:p>
            <a:pPr eaLnBrk="1" hangingPunct="1"/>
            <a:r>
              <a:rPr lang="en-US" altLang="en-US"/>
              <a:t>Applicable to checking html and xml tags!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9DF10830-B5BC-4D91-9941-EA0662B29413}" type="slidenum">
              <a:rPr lang="en-US" altLang="en-US" sz="1800"/>
              <a:pPr eaLnBrk="1" hangingPunct="1">
                <a:buFontTx/>
                <a:buNone/>
              </a:pPr>
              <a:t>27</a:t>
            </a:fld>
            <a:endParaRPr lang="en-US" altLang="en-US" sz="1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Algorithm for Balanced Symbol Checking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/>
              <a:t>Make an empty stack</a:t>
            </a:r>
          </a:p>
          <a:p>
            <a:pPr eaLnBrk="1" hangingPunct="1"/>
            <a:r>
              <a:rPr lang="en-US" altLang="en-US"/>
              <a:t>read symbols until end of file</a:t>
            </a:r>
          </a:p>
          <a:p>
            <a:pPr lvl="1" eaLnBrk="1" hangingPunct="1"/>
            <a:r>
              <a:rPr lang="en-US" altLang="en-US"/>
              <a:t>if the symbol is an opening symbol push it onto the stack</a:t>
            </a:r>
          </a:p>
          <a:p>
            <a:pPr lvl="1" eaLnBrk="1" hangingPunct="1"/>
            <a:r>
              <a:rPr lang="en-US" altLang="en-US"/>
              <a:t>if it is a closing symbol do the following</a:t>
            </a:r>
          </a:p>
          <a:p>
            <a:pPr lvl="2" eaLnBrk="1" hangingPunct="1"/>
            <a:r>
              <a:rPr lang="en-US" altLang="en-US"/>
              <a:t>if the stack is empty report an error</a:t>
            </a:r>
          </a:p>
          <a:p>
            <a:pPr lvl="2" eaLnBrk="1" hangingPunct="1"/>
            <a:r>
              <a:rPr lang="en-US" altLang="en-US"/>
              <a:t>otherwise pop the stack. If the symbol popped does not match the closing symbol report an error</a:t>
            </a:r>
          </a:p>
          <a:p>
            <a:pPr eaLnBrk="1" hangingPunct="1"/>
            <a:r>
              <a:rPr lang="en-US" altLang="en-US"/>
              <a:t>At the end of the file if the stack is not empty report an error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CB3D20DC-D9D9-4927-B7D0-9510BDC0523F}" type="slidenum">
              <a:rPr lang="en-US" altLang="en-US" sz="1800"/>
              <a:pPr eaLnBrk="1" hangingPunct="1">
                <a:buFontTx/>
                <a:buNone/>
              </a:pPr>
              <a:t>28</a:t>
            </a:fld>
            <a:endParaRPr lang="en-US" altLang="en-US" sz="180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Algorithm in practice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list[i] = 3 * ( 44 - method( foo( list[ 2 * (i + 1) + foo( list[i - 1] ) ) / 2 * ) - list[ method(list[0])];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Complications</a:t>
            </a:r>
          </a:p>
          <a:p>
            <a:pPr lvl="1" eaLnBrk="1" hangingPunct="1"/>
            <a:r>
              <a:rPr lang="en-US" altLang="en-US" sz="2400"/>
              <a:t>when is it not an error to have non matching symbols?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Processing a file</a:t>
            </a:r>
          </a:p>
          <a:p>
            <a:pPr lvl="1" eaLnBrk="1" hangingPunct="1"/>
            <a:r>
              <a:rPr lang="en-US" altLang="en-US" sz="2400" i="1"/>
              <a:t>Tokenization</a:t>
            </a:r>
            <a:r>
              <a:rPr lang="en-US" altLang="en-US" sz="2400"/>
              <a:t>: the process of scanning an input stream.  Each independent chunk is a token. </a:t>
            </a:r>
          </a:p>
          <a:p>
            <a:pPr eaLnBrk="1" hangingPunct="1"/>
            <a:r>
              <a:rPr lang="en-US" altLang="en-US" sz="2800"/>
              <a:t>Tokens may be made up of 1 or more characters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51BBED2D-C71C-4431-9166-7A8370980075}" type="slidenum">
              <a:rPr lang="en-US" altLang="en-US" sz="1800"/>
              <a:pPr eaLnBrk="1" hangingPunct="1">
                <a:buFontTx/>
                <a:buNone/>
              </a:pPr>
              <a:t>3</a:t>
            </a:fld>
            <a:endParaRPr lang="en-US" altLang="en-US" sz="1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Access is allowed only at one point of the structure, normally termed the </a:t>
            </a:r>
            <a:r>
              <a:rPr lang="en-US" altLang="en-US" sz="2800" i="1" dirty="0"/>
              <a:t>top </a:t>
            </a:r>
            <a:r>
              <a:rPr lang="en-US" altLang="en-US" sz="2800" dirty="0"/>
              <a:t> of the stack</a:t>
            </a:r>
          </a:p>
          <a:p>
            <a:pPr lvl="1" eaLnBrk="1" hangingPunct="1"/>
            <a:r>
              <a:rPr lang="en-US" altLang="en-US" sz="2400" dirty="0"/>
              <a:t>access to the most recently added item only</a:t>
            </a:r>
          </a:p>
          <a:p>
            <a:pPr eaLnBrk="1" hangingPunct="1"/>
            <a:r>
              <a:rPr lang="en-US" altLang="en-US" sz="2800" dirty="0"/>
              <a:t> Operations are limited:</a:t>
            </a:r>
          </a:p>
          <a:p>
            <a:pPr lvl="1" eaLnBrk="1" hangingPunct="1"/>
            <a:r>
              <a:rPr lang="en-US" altLang="en-US" sz="2400" dirty="0"/>
              <a:t>push (add item to stack)</a:t>
            </a:r>
          </a:p>
          <a:p>
            <a:pPr lvl="1" eaLnBrk="1" hangingPunct="1"/>
            <a:r>
              <a:rPr lang="en-US" altLang="en-US" sz="2400" dirty="0"/>
              <a:t>pop (remove top item from stack)</a:t>
            </a:r>
          </a:p>
          <a:p>
            <a:pPr lvl="1" eaLnBrk="1" hangingPunct="1"/>
            <a:r>
              <a:rPr lang="en-US" altLang="en-US" sz="2400" dirty="0"/>
              <a:t>top (get top item without removing it)</a:t>
            </a:r>
          </a:p>
          <a:p>
            <a:pPr lvl="1" eaLnBrk="1" hangingPunct="1"/>
            <a:r>
              <a:rPr lang="en-US" altLang="en-US" sz="2400" dirty="0" err="1"/>
              <a:t>isEmpty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Described as a "Last In First Out" </a:t>
            </a:r>
            <a:br>
              <a:rPr lang="en-US" altLang="en-US" sz="2800" dirty="0"/>
            </a:br>
            <a:r>
              <a:rPr lang="en-US" altLang="en-US" sz="2800" dirty="0"/>
              <a:t>(LIFO) data structure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15367" name="Picture 4" descr="A stack of dish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1872"/>
            <a:ext cx="281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C78B45C1-6C19-4D73-9C99-3B9DA76F1322}" type="slidenum">
              <a:rPr lang="en-US" altLang="en-US" sz="1800"/>
              <a:pPr eaLnBrk="1" hangingPunct="1">
                <a:buFontTx/>
                <a:buNone/>
              </a:pPr>
              <a:t>4</a:t>
            </a:fld>
            <a:endParaRPr lang="en-US" altLang="en-US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a stack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8382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need an underlying collection to hold the elements of the stack</a:t>
            </a:r>
          </a:p>
          <a:p>
            <a:pPr eaLnBrk="1" hangingPunct="1"/>
            <a:r>
              <a:rPr lang="en-US" altLang="en-US" sz="2800" dirty="0"/>
              <a:t>3 obvious choices?</a:t>
            </a:r>
          </a:p>
          <a:p>
            <a:pPr lvl="1" eaLnBrk="1" hangingPunct="1"/>
            <a:r>
              <a:rPr lang="en-US" altLang="en-US" sz="2400" dirty="0"/>
              <a:t>native array</a:t>
            </a:r>
          </a:p>
          <a:p>
            <a:pPr lvl="1" eaLnBrk="1" hangingPunct="1"/>
            <a:r>
              <a:rPr lang="en-US" altLang="en-US" sz="2400" dirty="0"/>
              <a:t>linked structure of nodes</a:t>
            </a:r>
          </a:p>
          <a:p>
            <a:pPr lvl="1" eaLnBrk="1" hangingPunct="1"/>
            <a:r>
              <a:rPr lang="en-US" altLang="en-US" sz="2400" dirty="0"/>
              <a:t>a list!!!</a:t>
            </a:r>
          </a:p>
          <a:p>
            <a:pPr eaLnBrk="1" hangingPunct="1"/>
            <a:r>
              <a:rPr lang="en-US" altLang="en-US" dirty="0"/>
              <a:t>Adding a </a:t>
            </a:r>
            <a:r>
              <a:rPr lang="en-US" altLang="en-US" i="1" dirty="0"/>
              <a:t>layer of abstraction</a:t>
            </a:r>
            <a:r>
              <a:rPr lang="en-US" altLang="en-US" dirty="0"/>
              <a:t>. </a:t>
            </a:r>
            <a:br>
              <a:rPr lang="en-US" altLang="en-US" dirty="0"/>
            </a:br>
            <a:r>
              <a:rPr lang="en-US" altLang="en-US" dirty="0"/>
              <a:t>A HUGE idea.</a:t>
            </a:r>
          </a:p>
          <a:p>
            <a:pPr eaLnBrk="1" hangingPunct="1"/>
            <a:r>
              <a:rPr lang="en-US" altLang="en-US" sz="2800" dirty="0"/>
              <a:t>array implementation</a:t>
            </a:r>
          </a:p>
          <a:p>
            <a:pPr eaLnBrk="1" hangingPunct="1"/>
            <a:r>
              <a:rPr lang="en-US" altLang="en-US" sz="2800" dirty="0"/>
              <a:t>linked list implementation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" name="Picture 1" descr="XKCD cartoon showing how programs and digital tools are typically built on top of preexisting programs, tools and software, 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50" y="1600200"/>
            <a:ext cx="341965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2422" y="5872490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https://xkcd.com/2347/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A572668B-7AB6-47CB-ABA5-49D658F11B2D}" type="slidenum">
              <a:rPr lang="en-US" altLang="en-US" sz="1800"/>
              <a:pPr eaLnBrk="1" hangingPunct="1">
                <a:buFontTx/>
                <a:buNone/>
              </a:pPr>
              <a:t>5</a:t>
            </a:fld>
            <a:endParaRPr lang="en-US" altLang="en-US" sz="1800"/>
          </a:p>
        </p:txBody>
      </p:sp>
      <p:pic>
        <p:nvPicPr>
          <p:cNvPr id="18437" name="Picture 4" descr="A call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2925"/>
            <a:ext cx="3403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Uses of Stacks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791200" cy="5486400"/>
          </a:xfrm>
        </p:spPr>
        <p:txBody>
          <a:bodyPr/>
          <a:lstStyle/>
          <a:p>
            <a:pPr eaLnBrk="1" hangingPunct="1"/>
            <a:r>
              <a:rPr lang="en-US" altLang="en-US"/>
              <a:t>The runtime stack used by a process (running program) to keep track of methods in progress</a:t>
            </a:r>
          </a:p>
          <a:p>
            <a:pPr eaLnBrk="1" hangingPunct="1"/>
            <a:r>
              <a:rPr lang="en-US" altLang="en-US"/>
              <a:t>Search problems</a:t>
            </a:r>
          </a:p>
          <a:p>
            <a:pPr eaLnBrk="1" hangingPunct="1"/>
            <a:r>
              <a:rPr lang="en-US" altLang="en-US"/>
              <a:t>Undo, redo, back, forward</a:t>
            </a:r>
          </a:p>
          <a:p>
            <a:pPr eaLnBrk="1" hangingPunct="1"/>
            <a:endParaRPr lang="en-US" altLang="en-US"/>
          </a:p>
        </p:txBody>
      </p:sp>
      <p:pic>
        <p:nvPicPr>
          <p:cNvPr id="18440" name="Picture 5" descr="Back button on a web brows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65612"/>
            <a:ext cx="20764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Undo button on a text editor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77" y="4724400"/>
            <a:ext cx="1905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 descr="Back and forward buttons on a web browser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39" y="4483100"/>
            <a:ext cx="167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76FB3448-7C73-4C54-93D6-3E62E532B11D}" type="slidenum">
              <a:rPr lang="en-US" altLang="en-US" sz="1800"/>
              <a:pPr eaLnBrk="1" hangingPunct="1">
                <a:buFontTx/>
                <a:buNone/>
              </a:pPr>
              <a:t>6</a:t>
            </a:fld>
            <a:endParaRPr lang="en-US" altLang="en-US" sz="18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 Operations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Assume a simple stack for integers.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Stack&lt;Integer&gt; s = new Stack&lt;&gt;();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 err="1"/>
              <a:t>s.push</a:t>
            </a:r>
            <a:r>
              <a:rPr lang="en-US" altLang="en-US" dirty="0"/>
              <a:t>(12);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 err="1"/>
              <a:t>s.push</a:t>
            </a:r>
            <a:r>
              <a:rPr lang="en-US" altLang="en-US" dirty="0"/>
              <a:t>(4);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 err="1"/>
              <a:t>s.push</a:t>
            </a:r>
            <a:r>
              <a:rPr lang="en-US" altLang="en-US" dirty="0"/>
              <a:t>( </a:t>
            </a:r>
            <a:r>
              <a:rPr lang="en-US" altLang="en-US" dirty="0" err="1"/>
              <a:t>s.top</a:t>
            </a:r>
            <a:r>
              <a:rPr lang="en-US" altLang="en-US" dirty="0"/>
              <a:t>() + 2 );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 err="1"/>
              <a:t>s.pop</a:t>
            </a:r>
            <a:r>
              <a:rPr lang="en-US" altLang="en-US" dirty="0"/>
              <a:t>();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 err="1"/>
              <a:t>s.push</a:t>
            </a:r>
            <a:r>
              <a:rPr lang="en-US" altLang="en-US" dirty="0"/>
              <a:t>( </a:t>
            </a:r>
            <a:r>
              <a:rPr lang="en-US" altLang="en-US" dirty="0" err="1"/>
              <a:t>s.top</a:t>
            </a:r>
            <a:r>
              <a:rPr lang="en-US" altLang="en-US" dirty="0"/>
              <a:t>() 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//what are contents of stack?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DA1E8C12-263E-490D-A6C2-A8C8D4893390}" type="slidenum">
              <a:rPr lang="en-US" altLang="en-US" sz="1800"/>
              <a:pPr eaLnBrk="1" hangingPunct="1">
                <a:buFontTx/>
                <a:buNone/>
              </a:pPr>
              <a:t>7</a:t>
            </a:fld>
            <a:endParaRPr lang="en-US" altLang="en-US" sz="1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Clicker 1 - What is Output?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763000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Stack&lt;Integer&gt; s = new Stack&lt;&gt;();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put stuff in stack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for (int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= 0;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&lt; 5;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++)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	</a:t>
            </a:r>
            <a:r>
              <a:rPr lang="en-US" altLang="en-US" sz="2800" dirty="0" err="1">
                <a:latin typeface="Courier New" panose="02070309020205020404" pitchFamily="49" charset="0"/>
              </a:rPr>
              <a:t>s.push</a:t>
            </a:r>
            <a:r>
              <a:rPr lang="en-US" altLang="en-US" sz="2800" dirty="0">
                <a:latin typeface="Courier New" panose="02070309020205020404" pitchFamily="49" charset="0"/>
              </a:rPr>
              <a:t>(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Print out contents </a:t>
            </a:r>
            <a:r>
              <a:rPr lang="en-US" altLang="en-US" sz="2800">
                <a:latin typeface="Courier New" panose="02070309020205020404" pitchFamily="49" charset="0"/>
              </a:rPr>
              <a:t>of stack.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// Assume there is a size method.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for (int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= 0;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&lt; </a:t>
            </a:r>
            <a:r>
              <a:rPr lang="en-US" altLang="en-US" sz="2800" dirty="0" err="1">
                <a:latin typeface="Courier New" panose="02070309020205020404" pitchFamily="49" charset="0"/>
              </a:rPr>
              <a:t>s.size</a:t>
            </a:r>
            <a:r>
              <a:rPr lang="en-US" altLang="en-US" sz="2800" dirty="0">
                <a:latin typeface="Courier New" panose="02070309020205020404" pitchFamily="49" charset="0"/>
              </a:rPr>
              <a:t>();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++)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	</a:t>
            </a:r>
            <a:r>
              <a:rPr lang="en-US" altLang="en-US" sz="28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800" dirty="0">
                <a:latin typeface="Courier New" panose="02070309020205020404" pitchFamily="49" charset="0"/>
              </a:rPr>
              <a:t>(</a:t>
            </a:r>
            <a:r>
              <a:rPr lang="en-US" altLang="en-US" sz="2800" dirty="0" err="1">
                <a:latin typeface="Courier New" panose="02070309020205020404" pitchFamily="49" charset="0"/>
              </a:rPr>
              <a:t>s.pop</a:t>
            </a:r>
            <a:r>
              <a:rPr lang="en-US" altLang="en-US" sz="2800" dirty="0">
                <a:latin typeface="Courier New" panose="02070309020205020404" pitchFamily="49" charset="0"/>
              </a:rPr>
              <a:t>() + " ");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/>
              <a:t>A  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0 1 2 3 4		</a:t>
            </a:r>
            <a:r>
              <a:rPr lang="en-US" altLang="en-US" sz="2800" dirty="0"/>
              <a:t>D  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2 3 4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/>
              <a:t>B  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4 3 2 1 0		</a:t>
            </a:r>
            <a:r>
              <a:rPr lang="en-US" altLang="en-US" sz="2800" dirty="0"/>
              <a:t>E   No output due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/>
              <a:t>C  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4 3 2				</a:t>
            </a:r>
            <a:r>
              <a:rPr lang="en-US" altLang="en-US" sz="2800" dirty="0"/>
              <a:t> to runtime error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br>
              <a:rPr lang="en-US" altLang="en-US" sz="2800" dirty="0">
                <a:latin typeface="Courier New" panose="02070309020205020404" pitchFamily="49" charset="0"/>
              </a:rPr>
            </a:br>
            <a:endParaRPr lang="en-US" altLang="en-US" sz="28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6C10552F-2275-413C-A6DD-CF888663F463}" type="slidenum">
              <a:rPr lang="en-US" altLang="en-US" sz="1800"/>
              <a:pPr eaLnBrk="1" hangingPunct="1">
                <a:buFontTx/>
                <a:buNone/>
              </a:pPr>
              <a:t>8</a:t>
            </a:fld>
            <a:endParaRPr lang="en-US" altLang="en-US" sz="1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Corrected Version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777288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Stack&lt;Integer&gt; s = new Stack&lt;Integer&gt;();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put stuff in stack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for (int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= 0;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&lt; 5;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++)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	</a:t>
            </a:r>
            <a:r>
              <a:rPr lang="en-US" altLang="en-US" sz="2800" dirty="0" err="1">
                <a:latin typeface="Courier New" panose="02070309020205020404" pitchFamily="49" charset="0"/>
              </a:rPr>
              <a:t>s.push</a:t>
            </a:r>
            <a:r>
              <a:rPr lang="en-US" altLang="en-US" sz="2800" dirty="0">
                <a:latin typeface="Courier New" panose="02070309020205020404" pitchFamily="49" charset="0"/>
              </a:rPr>
              <a:t>(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print out contents of stack 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while emptying it</a:t>
            </a:r>
          </a:p>
          <a:p>
            <a:pPr eaLnBrk="1" hangingPunct="1">
              <a:spcBef>
                <a:spcPct val="0"/>
              </a:spcBef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final int LIMIT = </a:t>
            </a:r>
            <a:r>
              <a:rPr lang="en-US" altLang="en-US" sz="2800" dirty="0" err="1">
                <a:latin typeface="Courier New" panose="02070309020205020404" pitchFamily="49" charset="0"/>
              </a:rPr>
              <a:t>s.size</a:t>
            </a:r>
            <a:r>
              <a:rPr lang="en-US" altLang="en-US" sz="280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for (int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= 0;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 &lt; LIMIT; </a:t>
            </a:r>
            <a:r>
              <a:rPr lang="en-US" altLang="en-US" sz="2800" dirty="0" err="1">
                <a:latin typeface="Courier New" panose="02070309020205020404" pitchFamily="49" charset="0"/>
              </a:rPr>
              <a:t>i</a:t>
            </a:r>
            <a:r>
              <a:rPr lang="en-US" altLang="en-US" sz="2800" dirty="0">
                <a:latin typeface="Courier New" panose="02070309020205020404" pitchFamily="49" charset="0"/>
              </a:rPr>
              <a:t>++)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	</a:t>
            </a:r>
            <a:r>
              <a:rPr lang="en-US" altLang="en-US" sz="28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800" dirty="0">
                <a:latin typeface="Courier New" panose="02070309020205020404" pitchFamily="49" charset="0"/>
              </a:rPr>
              <a:t>(</a:t>
            </a:r>
            <a:r>
              <a:rPr lang="en-US" altLang="en-US" sz="2800" dirty="0" err="1">
                <a:latin typeface="Courier New" panose="02070309020205020404" pitchFamily="49" charset="0"/>
              </a:rPr>
              <a:t>s.pop</a:t>
            </a:r>
            <a:r>
              <a:rPr lang="en-US" altLang="en-US" sz="2800" dirty="0">
                <a:latin typeface="Courier New" panose="02070309020205020404" pitchFamily="49" charset="0"/>
              </a:rPr>
              <a:t>() + " ");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//or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 	while (!</a:t>
            </a:r>
            <a:r>
              <a:rPr lang="en-US" altLang="en-US" sz="2800" dirty="0" err="1">
                <a:latin typeface="Courier New" panose="02070309020205020404" pitchFamily="49" charset="0"/>
              </a:rPr>
              <a:t>s.isEmpty</a:t>
            </a:r>
            <a:r>
              <a:rPr lang="en-US" altLang="en-US" sz="2800" dirty="0">
                <a:latin typeface="Courier New" panose="02070309020205020404" pitchFamily="49" charset="0"/>
              </a:rPr>
              <a:t>())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//		</a:t>
            </a:r>
            <a:r>
              <a:rPr lang="en-US" altLang="en-US" sz="28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800" dirty="0">
                <a:latin typeface="Courier New" panose="02070309020205020404" pitchFamily="49" charset="0"/>
              </a:rPr>
              <a:t>(</a:t>
            </a:r>
            <a:r>
              <a:rPr lang="en-US" altLang="en-US" sz="2800" dirty="0" err="1">
                <a:latin typeface="Courier New" panose="02070309020205020404" pitchFamily="49" charset="0"/>
              </a:rPr>
              <a:t>s.pop</a:t>
            </a:r>
            <a:r>
              <a:rPr lang="en-US" altLang="en-US" sz="2800" dirty="0">
                <a:latin typeface="Courier New" panose="02070309020205020404" pitchFamily="49" charset="0"/>
              </a:rPr>
              <a:t>());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/>
              <a:t>CS314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400"/>
          </a:p>
          <a:p>
            <a:pPr algn="ctr" eaLnBrk="1" hangingPunct="1">
              <a:buFontTx/>
              <a:buNone/>
            </a:pPr>
            <a:r>
              <a:rPr lang="en-US" altLang="en-US" sz="1400"/>
              <a:t>Stacks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fld id="{1A8A90B2-659B-4F4A-9384-AEB031E0348F}" type="slidenum">
              <a:rPr lang="en-US" altLang="en-US" sz="1800"/>
              <a:pPr eaLnBrk="1" hangingPunct="1">
                <a:buFontTx/>
                <a:buNone/>
              </a:pPr>
              <a:t>9</a:t>
            </a:fld>
            <a:endParaRPr lang="en-US" altLang="en-US" sz="1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Stack 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arlett" pitchFamily="2" charset="2"/>
              <a:buNone/>
            </a:pPr>
            <a:r>
              <a:rPr lang="en-US" altLang="en-US" dirty="0"/>
              <a:t>	Write a method to print out contents of stack in reverse order.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 descr="A slinky to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04" y="2362200"/>
            <a:ext cx="37052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1954</Words>
  <Application>Microsoft Office PowerPoint</Application>
  <PresentationFormat>On-screen Show (4:3)</PresentationFormat>
  <Paragraphs>354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Courier New</vt:lpstr>
      <vt:lpstr>Marlett</vt:lpstr>
      <vt:lpstr>Times New Roman</vt:lpstr>
      <vt:lpstr>Default Design</vt:lpstr>
      <vt:lpstr>Topic 15 Implementing and Using Stacks</vt:lpstr>
      <vt:lpstr>Sharper Tools</vt:lpstr>
      <vt:lpstr>Stacks</vt:lpstr>
      <vt:lpstr>Implementing a stack</vt:lpstr>
      <vt:lpstr>Uses of Stacks</vt:lpstr>
      <vt:lpstr>Stack Operations</vt:lpstr>
      <vt:lpstr>Clicker 1 - What is Output?</vt:lpstr>
      <vt:lpstr>Corrected Version</vt:lpstr>
      <vt:lpstr>Stack Operations</vt:lpstr>
      <vt:lpstr>Applications of Stacks</vt:lpstr>
      <vt:lpstr>Mathematical Calculations</vt:lpstr>
      <vt:lpstr>Infix and Postfix Expressions</vt:lpstr>
      <vt:lpstr>Clicker Question 2</vt:lpstr>
      <vt:lpstr>Evaluation of Postfix Expressions</vt:lpstr>
      <vt:lpstr>Infix to Postfix</vt:lpstr>
      <vt:lpstr>Infix to Postfix Conversion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Example</vt:lpstr>
      <vt:lpstr>Balanced Symbol Checking</vt:lpstr>
      <vt:lpstr>Algorithm for Balanced Symbol Checking</vt:lpstr>
      <vt:lpstr>Algorithm in practice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96</cp:revision>
  <dcterms:created xsi:type="dcterms:W3CDTF">2001-06-29T19:12:00Z</dcterms:created>
  <dcterms:modified xsi:type="dcterms:W3CDTF">2024-03-07T21:28:55Z</dcterms:modified>
</cp:coreProperties>
</file>