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4"/>
  </p:notesMasterIdLst>
  <p:handoutMasterIdLst>
    <p:handoutMasterId r:id="rId85"/>
  </p:handoutMasterIdLst>
  <p:sldIdLst>
    <p:sldId id="256" r:id="rId2"/>
    <p:sldId id="329" r:id="rId3"/>
    <p:sldId id="330" r:id="rId4"/>
    <p:sldId id="331" r:id="rId5"/>
    <p:sldId id="332" r:id="rId6"/>
    <p:sldId id="333" r:id="rId7"/>
    <p:sldId id="334" r:id="rId8"/>
    <p:sldId id="335" r:id="rId9"/>
    <p:sldId id="336" r:id="rId10"/>
    <p:sldId id="337" r:id="rId11"/>
    <p:sldId id="338" r:id="rId12"/>
    <p:sldId id="350" r:id="rId13"/>
    <p:sldId id="339" r:id="rId14"/>
    <p:sldId id="340" r:id="rId15"/>
    <p:sldId id="341" r:id="rId16"/>
    <p:sldId id="352" r:id="rId17"/>
    <p:sldId id="342" r:id="rId18"/>
    <p:sldId id="349" r:id="rId19"/>
    <p:sldId id="343" r:id="rId20"/>
    <p:sldId id="344" r:id="rId21"/>
    <p:sldId id="345" r:id="rId22"/>
    <p:sldId id="346" r:id="rId23"/>
    <p:sldId id="261" r:id="rId24"/>
    <p:sldId id="262" r:id="rId25"/>
    <p:sldId id="263" r:id="rId26"/>
    <p:sldId id="264" r:id="rId27"/>
    <p:sldId id="265" r:id="rId28"/>
    <p:sldId id="266" r:id="rId29"/>
    <p:sldId id="267" r:id="rId30"/>
    <p:sldId id="268" r:id="rId31"/>
    <p:sldId id="270" r:id="rId32"/>
    <p:sldId id="271" r:id="rId33"/>
    <p:sldId id="278" r:id="rId34"/>
    <p:sldId id="272" r:id="rId35"/>
    <p:sldId id="273" r:id="rId36"/>
    <p:sldId id="274" r:id="rId37"/>
    <p:sldId id="275" r:id="rId38"/>
    <p:sldId id="276" r:id="rId39"/>
    <p:sldId id="277"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5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48" r:id="rId82"/>
    <p:sldId id="347" r:id="rId83"/>
  </p:sldIdLst>
  <p:sldSz cx="9144000" cy="6858000" type="screen4x3"/>
  <p:notesSz cx="7315200" cy="9601200"/>
  <p:defaultTextStyle>
    <a:defPPr>
      <a:defRPr lang="en-US"/>
    </a:defPPr>
    <a:lvl1pPr algn="l" rtl="0" eaLnBrk="0" fontAlgn="base" hangingPunct="0">
      <a:spcBef>
        <a:spcPct val="20000"/>
      </a:spcBef>
      <a:spcAft>
        <a:spcPct val="0"/>
      </a:spcAft>
      <a:buChar char="•"/>
      <a:defRPr sz="2800" b="1" kern="1200">
        <a:solidFill>
          <a:schemeClr val="tx1"/>
        </a:solidFill>
        <a:latin typeface="Courier New" pitchFamily="49" charset="0"/>
        <a:ea typeface="+mn-ea"/>
        <a:cs typeface="+mn-cs"/>
      </a:defRPr>
    </a:lvl1pPr>
    <a:lvl2pPr marL="457200" algn="l" rtl="0" eaLnBrk="0" fontAlgn="base" hangingPunct="0">
      <a:spcBef>
        <a:spcPct val="20000"/>
      </a:spcBef>
      <a:spcAft>
        <a:spcPct val="0"/>
      </a:spcAft>
      <a:buChar char="•"/>
      <a:defRPr sz="2800" b="1" kern="1200">
        <a:solidFill>
          <a:schemeClr val="tx1"/>
        </a:solidFill>
        <a:latin typeface="Courier New" pitchFamily="49" charset="0"/>
        <a:ea typeface="+mn-ea"/>
        <a:cs typeface="+mn-cs"/>
      </a:defRPr>
    </a:lvl2pPr>
    <a:lvl3pPr marL="914400" algn="l" rtl="0" eaLnBrk="0" fontAlgn="base" hangingPunct="0">
      <a:spcBef>
        <a:spcPct val="20000"/>
      </a:spcBef>
      <a:spcAft>
        <a:spcPct val="0"/>
      </a:spcAft>
      <a:buChar char="•"/>
      <a:defRPr sz="2800" b="1" kern="1200">
        <a:solidFill>
          <a:schemeClr val="tx1"/>
        </a:solidFill>
        <a:latin typeface="Courier New" pitchFamily="49" charset="0"/>
        <a:ea typeface="+mn-ea"/>
        <a:cs typeface="+mn-cs"/>
      </a:defRPr>
    </a:lvl3pPr>
    <a:lvl4pPr marL="1371600" algn="l" rtl="0" eaLnBrk="0" fontAlgn="base" hangingPunct="0">
      <a:spcBef>
        <a:spcPct val="20000"/>
      </a:spcBef>
      <a:spcAft>
        <a:spcPct val="0"/>
      </a:spcAft>
      <a:buChar char="•"/>
      <a:defRPr sz="2800" b="1" kern="1200">
        <a:solidFill>
          <a:schemeClr val="tx1"/>
        </a:solidFill>
        <a:latin typeface="Courier New" pitchFamily="49" charset="0"/>
        <a:ea typeface="+mn-ea"/>
        <a:cs typeface="+mn-cs"/>
      </a:defRPr>
    </a:lvl4pPr>
    <a:lvl5pPr marL="1828800" algn="l" rtl="0" eaLnBrk="0" fontAlgn="base" hangingPunct="0">
      <a:spcBef>
        <a:spcPct val="20000"/>
      </a:spcBef>
      <a:spcAft>
        <a:spcPct val="0"/>
      </a:spcAft>
      <a:buChar char="•"/>
      <a:defRPr sz="2800" b="1" kern="1200">
        <a:solidFill>
          <a:schemeClr val="tx1"/>
        </a:solidFill>
        <a:latin typeface="Courier New" pitchFamily="49" charset="0"/>
        <a:ea typeface="+mn-ea"/>
        <a:cs typeface="+mn-cs"/>
      </a:defRPr>
    </a:lvl5pPr>
    <a:lvl6pPr marL="2286000" algn="l" defTabSz="914400" rtl="0" eaLnBrk="1" latinLnBrk="0" hangingPunct="1">
      <a:defRPr sz="2800" b="1" kern="1200">
        <a:solidFill>
          <a:schemeClr val="tx1"/>
        </a:solidFill>
        <a:latin typeface="Courier New" pitchFamily="49" charset="0"/>
        <a:ea typeface="+mn-ea"/>
        <a:cs typeface="+mn-cs"/>
      </a:defRPr>
    </a:lvl6pPr>
    <a:lvl7pPr marL="2743200" algn="l" defTabSz="914400" rtl="0" eaLnBrk="1" latinLnBrk="0" hangingPunct="1">
      <a:defRPr sz="2800" b="1" kern="1200">
        <a:solidFill>
          <a:schemeClr val="tx1"/>
        </a:solidFill>
        <a:latin typeface="Courier New" pitchFamily="49" charset="0"/>
        <a:ea typeface="+mn-ea"/>
        <a:cs typeface="+mn-cs"/>
      </a:defRPr>
    </a:lvl7pPr>
    <a:lvl8pPr marL="3200400" algn="l" defTabSz="914400" rtl="0" eaLnBrk="1" latinLnBrk="0" hangingPunct="1">
      <a:defRPr sz="2800" b="1" kern="1200">
        <a:solidFill>
          <a:schemeClr val="tx1"/>
        </a:solidFill>
        <a:latin typeface="Courier New" pitchFamily="49" charset="0"/>
        <a:ea typeface="+mn-ea"/>
        <a:cs typeface="+mn-cs"/>
      </a:defRPr>
    </a:lvl8pPr>
    <a:lvl9pPr marL="3657600" algn="l" defTabSz="914400" rtl="0" eaLnBrk="1" latinLnBrk="0" hangingPunct="1">
      <a:defRPr sz="2800" b="1"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86" d="100"/>
          <a:sy n="86" d="100"/>
        </p:scale>
        <p:origin x="1382" y="72"/>
      </p:cViewPr>
      <p:guideLst>
        <p:guide orient="horz" pos="2160"/>
        <p:guide pos="289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smtClean="0">
                <a:latin typeface="Times New Roman" pitchFamily="18" charset="0"/>
              </a:defRPr>
            </a:lvl1pPr>
          </a:lstStyle>
          <a:p>
            <a:pPr>
              <a:defRPr/>
            </a:pPr>
            <a:r>
              <a:rPr lang="en-US"/>
              <a:t>An Introduction to Huffman Coding</a:t>
            </a:r>
          </a:p>
        </p:txBody>
      </p:sp>
      <p:sp>
        <p:nvSpPr>
          <p:cNvPr id="51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smtClean="0">
                <a:latin typeface="Times New Roman" pitchFamily="18" charset="0"/>
              </a:defRPr>
            </a:lvl1pPr>
          </a:lstStyle>
          <a:p>
            <a:pPr>
              <a:defRPr/>
            </a:pPr>
            <a:r>
              <a:rPr lang="en-US"/>
              <a:t>March 21, </a:t>
            </a:r>
            <a:r>
              <a:rPr lang="en-US" dirty="0"/>
              <a:t>2000</a:t>
            </a:r>
          </a:p>
        </p:txBody>
      </p:sp>
      <p:sp>
        <p:nvSpPr>
          <p:cNvPr id="51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smtClean="0">
                <a:latin typeface="Times New Roman" pitchFamily="18" charset="0"/>
              </a:defRPr>
            </a:lvl1pPr>
          </a:lstStyle>
          <a:p>
            <a:pPr>
              <a:defRPr/>
            </a:pPr>
            <a:r>
              <a:rPr lang="en-US"/>
              <a:t>Mike Scott</a:t>
            </a:r>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smtClean="0">
                <a:latin typeface="Times New Roman" pitchFamily="18" charset="0"/>
              </a:defRPr>
            </a:lvl1pPr>
          </a:lstStyle>
          <a:p>
            <a:pPr>
              <a:defRPr/>
            </a:pPr>
            <a:fld id="{7382596B-7C23-43BA-8009-30462CA08888}" type="slidenum">
              <a:rPr lang="en-US"/>
              <a:pPr>
                <a:defRPr/>
              </a:pPr>
              <a:t>‹#›</a:t>
            </a:fld>
            <a:endParaRPr lang="en-US"/>
          </a:p>
        </p:txBody>
      </p:sp>
    </p:spTree>
    <p:extLst>
      <p:ext uri="{BB962C8B-B14F-4D97-AF65-F5344CB8AC3E}">
        <p14:creationId xmlns:p14="http://schemas.microsoft.com/office/powerpoint/2010/main" val="655600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FontTx/>
              <a:buNone/>
              <a:defRPr sz="1300" b="0" smtClean="0">
                <a:latin typeface="Times New Roman" pitchFamily="18" charset="0"/>
              </a:defRPr>
            </a:lvl1pPr>
          </a:lstStyle>
          <a:p>
            <a:pPr>
              <a:defRPr/>
            </a:pPr>
            <a:r>
              <a:rPr lang="en-US"/>
              <a:t>An Introduction to Huffman Coding</a:t>
            </a:r>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b="0" smtClean="0">
                <a:latin typeface="Times New Roman" pitchFamily="18" charset="0"/>
              </a:defRPr>
            </a:lvl1pPr>
          </a:lstStyle>
          <a:p>
            <a:pPr>
              <a:defRPr/>
            </a:pPr>
            <a:r>
              <a:rPr lang="en-US"/>
              <a:t>March 21, </a:t>
            </a:r>
            <a:r>
              <a:rPr lang="en-US" dirty="0"/>
              <a:t>2000</a:t>
            </a:r>
          </a:p>
        </p:txBody>
      </p:sp>
      <p:sp>
        <p:nvSpPr>
          <p:cNvPr id="542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FontTx/>
              <a:buNone/>
              <a:defRPr sz="1300" b="0" smtClean="0">
                <a:latin typeface="Times New Roman" pitchFamily="18" charset="0"/>
              </a:defRPr>
            </a:lvl1pPr>
          </a:lstStyle>
          <a:p>
            <a:pPr>
              <a:defRPr/>
            </a:pPr>
            <a:r>
              <a:rPr lang="en-US"/>
              <a:t>Mike Scott</a:t>
            </a:r>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b="0" smtClean="0">
                <a:latin typeface="Times New Roman" pitchFamily="18" charset="0"/>
              </a:defRPr>
            </a:lvl1pPr>
          </a:lstStyle>
          <a:p>
            <a:pPr>
              <a:defRPr/>
            </a:pPr>
            <a:fld id="{71ECAAA3-1163-4442-9BF5-97CE31B236CD}" type="slidenum">
              <a:rPr lang="en-US"/>
              <a:pPr>
                <a:defRPr/>
              </a:pPr>
              <a:t>‹#›</a:t>
            </a:fld>
            <a:endParaRPr lang="en-US"/>
          </a:p>
        </p:txBody>
      </p:sp>
    </p:spTree>
    <p:extLst>
      <p:ext uri="{BB962C8B-B14F-4D97-AF65-F5344CB8AC3E}">
        <p14:creationId xmlns:p14="http://schemas.microsoft.com/office/powerpoint/2010/main" val="386116518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553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553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8A199374-3EE0-432D-B223-F8A739BE3710}" type="slidenum">
              <a:rPr lang="en-US" sz="1300" b="0">
                <a:latin typeface="Times New Roman" pitchFamily="18" charset="0"/>
              </a:rPr>
              <a:pPr/>
              <a:t>23</a:t>
            </a:fld>
            <a:endParaRPr lang="en-US" sz="1300" b="0">
              <a:latin typeface="Times New Roman" pitchFamily="18" charset="0"/>
            </a:endParaRP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C6E595F-D0FA-45C6-86A4-E0C251502B7B}" type="slidenum">
              <a:rPr lang="en-US" sz="1300" b="0">
                <a:latin typeface="Times New Roman" pitchFamily="18" charset="0"/>
              </a:rPr>
              <a:pPr/>
              <a:t>32</a:t>
            </a:fld>
            <a:endParaRPr lang="en-US" sz="1300" b="0">
              <a:latin typeface="Times New Roman" pitchFamily="18" charset="0"/>
            </a:endParaRPr>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3C10900E-3854-480B-AEA5-F138BB7E35EB}" type="slidenum">
              <a:rPr lang="en-US" sz="1300" b="0">
                <a:latin typeface="Times New Roman" pitchFamily="18" charset="0"/>
              </a:rPr>
              <a:pPr/>
              <a:t>33</a:t>
            </a:fld>
            <a:endParaRPr lang="en-US" sz="1300" b="0">
              <a:latin typeface="Times New Roman" pitchFamily="18" charset="0"/>
            </a:endParaRP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9EF59337-BD3F-4F77-BA72-AA354B5E5143}" type="slidenum">
              <a:rPr lang="en-US" sz="1300" b="0">
                <a:latin typeface="Times New Roman" pitchFamily="18" charset="0"/>
              </a:rPr>
              <a:pPr/>
              <a:t>34</a:t>
            </a:fld>
            <a:endParaRPr lang="en-US" sz="1300" b="0">
              <a:latin typeface="Times New Roman" pitchFamily="18" charset="0"/>
            </a:endParaRPr>
          </a:p>
        </p:txBody>
      </p:sp>
      <p:sp>
        <p:nvSpPr>
          <p:cNvPr id="67590" name="Rectangle 2"/>
          <p:cNvSpPr>
            <a:spLocks noGrp="1" noRot="1" noChangeAspect="1" noChangeArrowheads="1" noTextEdit="1"/>
          </p:cNvSpPr>
          <p:nvPr>
            <p:ph type="sldImg"/>
          </p:nvPr>
        </p:nvSpPr>
        <p:spPr>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4CEDA312-E640-4ADA-BE00-069DB11D0453}" type="slidenum">
              <a:rPr lang="en-US" sz="1300" b="0">
                <a:latin typeface="Times New Roman" pitchFamily="18" charset="0"/>
              </a:rPr>
              <a:pPr/>
              <a:t>35</a:t>
            </a:fld>
            <a:endParaRPr lang="en-US" sz="1300" b="0">
              <a:latin typeface="Times New Roman" pitchFamily="18" charset="0"/>
            </a:endParaRPr>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5C0E4B8-6757-418B-BD40-FC16AE80777F}" type="slidenum">
              <a:rPr lang="en-US" sz="1300" b="0">
                <a:latin typeface="Times New Roman" pitchFamily="18" charset="0"/>
              </a:rPr>
              <a:pPr/>
              <a:t>36</a:t>
            </a:fld>
            <a:endParaRPr lang="en-US" sz="1300" b="0">
              <a:latin typeface="Times New Roman" pitchFamily="18" charset="0"/>
            </a:endParaRPr>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06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06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299C4426-D9CB-4F81-8819-C6D6B5B3893E}" type="slidenum">
              <a:rPr lang="en-US" sz="1300" b="0">
                <a:latin typeface="Times New Roman" pitchFamily="18" charset="0"/>
              </a:rPr>
              <a:pPr/>
              <a:t>37</a:t>
            </a:fld>
            <a:endParaRPr lang="en-US" sz="1300" b="0">
              <a:latin typeface="Times New Roman" pitchFamily="18" charset="0"/>
            </a:endParaRPr>
          </a:p>
        </p:txBody>
      </p:sp>
      <p:sp>
        <p:nvSpPr>
          <p:cNvPr id="70662" name="Rectangle 1026"/>
          <p:cNvSpPr>
            <a:spLocks noGrp="1" noRot="1" noChangeAspect="1" noChangeArrowheads="1" noTextEdit="1"/>
          </p:cNvSpPr>
          <p:nvPr>
            <p:ph type="sldImg"/>
          </p:nvPr>
        </p:nvSpPr>
        <p:spPr>
          <a:ln/>
        </p:spPr>
      </p:sp>
      <p:sp>
        <p:nvSpPr>
          <p:cNvPr id="706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16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16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F94BC1F-22E1-4DBB-B76E-400947458186}" type="slidenum">
              <a:rPr lang="en-US" sz="1300" b="0">
                <a:latin typeface="Times New Roman" pitchFamily="18" charset="0"/>
              </a:rPr>
              <a:pPr/>
              <a:t>38</a:t>
            </a:fld>
            <a:endParaRPr lang="en-US" sz="1300" b="0">
              <a:latin typeface="Times New Roman" pitchFamily="18" charset="0"/>
            </a:endParaRPr>
          </a:p>
        </p:txBody>
      </p:sp>
      <p:sp>
        <p:nvSpPr>
          <p:cNvPr id="71686" name="Rectangle 2"/>
          <p:cNvSpPr>
            <a:spLocks noGrp="1" noRot="1" noChangeAspect="1" noChangeArrowheads="1" noTextEdit="1"/>
          </p:cNvSpPr>
          <p:nvPr>
            <p:ph type="sldImg"/>
          </p:nvPr>
        </p:nvSpPr>
        <p:spPr>
          <a:ln/>
        </p:spPr>
      </p:sp>
      <p:sp>
        <p:nvSpPr>
          <p:cNvPr id="716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27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27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F4FF28C1-EA3D-461C-875D-E5147A69205E}" type="slidenum">
              <a:rPr lang="en-US" sz="1300" b="0">
                <a:latin typeface="Times New Roman" pitchFamily="18" charset="0"/>
              </a:rPr>
              <a:pPr/>
              <a:t>39</a:t>
            </a:fld>
            <a:endParaRPr lang="en-US" sz="1300" b="0">
              <a:latin typeface="Times New Roman" pitchFamily="18"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37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37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36F6EA43-FDE3-4E43-9E25-6AA57AF708F7}" type="slidenum">
              <a:rPr lang="en-US" sz="1300" b="0">
                <a:latin typeface="Times New Roman" pitchFamily="18" charset="0"/>
              </a:rPr>
              <a:pPr/>
              <a:t>40</a:t>
            </a:fld>
            <a:endParaRPr lang="en-US" sz="1300" b="0">
              <a:latin typeface="Times New Roman" pitchFamily="18" charset="0"/>
            </a:endParaRP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47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47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C25E309D-41CC-4511-B206-46755E44526C}" type="slidenum">
              <a:rPr lang="en-US" sz="1300" b="0">
                <a:latin typeface="Times New Roman" pitchFamily="18" charset="0"/>
              </a:rPr>
              <a:pPr/>
              <a:t>41</a:t>
            </a:fld>
            <a:endParaRPr lang="en-US" sz="1300" b="0">
              <a:latin typeface="Times New Roman" pitchFamily="18" charset="0"/>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E355B860-CC62-4C6D-89E0-7C690373093C}" type="slidenum">
              <a:rPr lang="en-US" sz="1300" b="0">
                <a:latin typeface="Times New Roman" pitchFamily="18" charset="0"/>
              </a:rPr>
              <a:pPr/>
              <a:t>24</a:t>
            </a:fld>
            <a:endParaRPr lang="en-US" sz="1300" b="0">
              <a:latin typeface="Times New Roman" pitchFamily="18" charset="0"/>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377707DB-6878-4806-B172-564195828488}" type="slidenum">
              <a:rPr lang="en-US" sz="1300" b="0">
                <a:latin typeface="Times New Roman" pitchFamily="18" charset="0"/>
              </a:rPr>
              <a:pPr/>
              <a:t>42</a:t>
            </a:fld>
            <a:endParaRPr lang="en-US" sz="1300" b="0">
              <a:latin typeface="Times New Roman" pitchFamily="18"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68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68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F967F581-B21C-46A9-9117-0D64DBC94B24}" type="slidenum">
              <a:rPr lang="en-US" sz="1300" b="0">
                <a:latin typeface="Times New Roman" pitchFamily="18" charset="0"/>
              </a:rPr>
              <a:pPr/>
              <a:t>43</a:t>
            </a:fld>
            <a:endParaRPr lang="en-US" sz="1300" b="0">
              <a:latin typeface="Times New Roman" pitchFamily="18"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7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78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78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B0FB00C0-02B9-49D8-9533-A184BD7FF597}" type="slidenum">
              <a:rPr lang="en-US" sz="1300" b="0">
                <a:latin typeface="Times New Roman" pitchFamily="18" charset="0"/>
              </a:rPr>
              <a:pPr/>
              <a:t>44</a:t>
            </a:fld>
            <a:endParaRPr lang="en-US" sz="1300" b="0">
              <a:latin typeface="Times New Roman" pitchFamily="18" charset="0"/>
            </a:endParaRP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8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35E4A93-513B-4ED3-855A-8DB181F2F2D6}" type="slidenum">
              <a:rPr lang="en-US" sz="1300" b="0">
                <a:latin typeface="Times New Roman" pitchFamily="18" charset="0"/>
              </a:rPr>
              <a:pPr/>
              <a:t>45</a:t>
            </a:fld>
            <a:endParaRPr lang="en-US" sz="1300" b="0">
              <a:latin typeface="Times New Roman" pitchFamily="18"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79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79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79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DA53607D-D1D5-46DE-B393-3440C5998244}" type="slidenum">
              <a:rPr lang="en-US" sz="1300" b="0">
                <a:latin typeface="Times New Roman" pitchFamily="18" charset="0"/>
              </a:rPr>
              <a:pPr/>
              <a:t>46</a:t>
            </a:fld>
            <a:endParaRPr lang="en-US" sz="1300" b="0">
              <a:latin typeface="Times New Roman" pitchFamily="18"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08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09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09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6197E1C8-DDEF-44B0-9424-3D0F55B19A6F}" type="slidenum">
              <a:rPr lang="en-US" sz="1300" b="0">
                <a:latin typeface="Times New Roman" pitchFamily="18" charset="0"/>
              </a:rPr>
              <a:pPr/>
              <a:t>47</a:t>
            </a:fld>
            <a:endParaRPr lang="en-US" sz="1300" b="0">
              <a:latin typeface="Times New Roman" pitchFamily="18"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19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19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19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ADC077F4-63B4-4E67-A7EA-BE0871F73A1A}" type="slidenum">
              <a:rPr lang="en-US" sz="1300" b="0">
                <a:latin typeface="Times New Roman" pitchFamily="18" charset="0"/>
              </a:rPr>
              <a:pPr/>
              <a:t>48</a:t>
            </a:fld>
            <a:endParaRPr lang="en-US" sz="1300" b="0">
              <a:latin typeface="Times New Roman" pitchFamily="18" charset="0"/>
            </a:endParaRPr>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355A15B-2764-4DE0-8AEB-563AE7FDA031}" type="slidenum">
              <a:rPr lang="en-US" sz="1300" b="0">
                <a:latin typeface="Times New Roman" pitchFamily="18" charset="0"/>
              </a:rPr>
              <a:pPr/>
              <a:t>49</a:t>
            </a:fld>
            <a:endParaRPr lang="en-US" sz="1300" b="0">
              <a:latin typeface="Times New Roman" pitchFamily="18"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BB90DBF0-2B89-45D6-A255-F1E469A8EC1E}" type="slidenum">
              <a:rPr lang="en-US" sz="1300" b="0">
                <a:latin typeface="Times New Roman" pitchFamily="18" charset="0"/>
              </a:rPr>
              <a:pPr/>
              <a:t>50</a:t>
            </a:fld>
            <a:endParaRPr lang="en-US" sz="1300" b="0">
              <a:latin typeface="Times New Roman" pitchFamily="18" charset="0"/>
            </a:endParaRPr>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49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68CC8D48-6353-421C-916D-B42C4E7BDAD1}" type="slidenum">
              <a:rPr lang="en-US" sz="1300" b="0">
                <a:latin typeface="Times New Roman" pitchFamily="18" charset="0"/>
              </a:rPr>
              <a:pPr/>
              <a:t>51</a:t>
            </a:fld>
            <a:endParaRPr lang="en-US" sz="1300" b="0">
              <a:latin typeface="Times New Roman" pitchFamily="18"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94AB4C4D-F80B-407E-9C7A-55115BF3CE70}" type="slidenum">
              <a:rPr lang="en-US" sz="1300" b="0">
                <a:latin typeface="Times New Roman" pitchFamily="18" charset="0"/>
              </a:rPr>
              <a:pPr/>
              <a:t>25</a:t>
            </a:fld>
            <a:endParaRPr lang="en-US" sz="1300" b="0">
              <a:latin typeface="Times New Roman" pitchFamily="18" charset="0"/>
            </a:endParaRPr>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FE569343-AB13-44BF-811E-D2CAE1B896CA}" type="slidenum">
              <a:rPr lang="en-US" sz="1300" b="0">
                <a:latin typeface="Times New Roman" pitchFamily="18" charset="0"/>
              </a:rPr>
              <a:pPr/>
              <a:t>52</a:t>
            </a:fld>
            <a:endParaRPr lang="en-US" sz="1300" b="0">
              <a:latin typeface="Times New Roman" pitchFamily="18" charset="0"/>
            </a:endParaRPr>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CF43AC5C-038C-4547-81C0-FAB0A5BE42BD}" type="slidenum">
              <a:rPr lang="en-US" sz="1300" b="0">
                <a:latin typeface="Times New Roman" pitchFamily="18" charset="0"/>
              </a:rPr>
              <a:pPr/>
              <a:t>53</a:t>
            </a:fld>
            <a:endParaRPr lang="en-US" sz="1300" b="0">
              <a:latin typeface="Times New Roman" pitchFamily="18"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80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80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80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8308DC49-4994-4890-BD5F-31DFD73DB779}" type="slidenum">
              <a:rPr lang="en-US" sz="1300" b="0">
                <a:latin typeface="Times New Roman" pitchFamily="18" charset="0"/>
              </a:rPr>
              <a:pPr/>
              <a:t>54</a:t>
            </a:fld>
            <a:endParaRPr lang="en-US" sz="1300" b="0">
              <a:latin typeface="Times New Roman" pitchFamily="18"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890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890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890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2B3B058D-6473-48B4-A245-BD65CA50CB8B}" type="slidenum">
              <a:rPr lang="en-US" sz="1300" b="0">
                <a:latin typeface="Times New Roman" pitchFamily="18" charset="0"/>
              </a:rPr>
              <a:pPr/>
              <a:t>55</a:t>
            </a:fld>
            <a:endParaRPr lang="en-US" sz="1300" b="0">
              <a:latin typeface="Times New Roman" pitchFamily="18"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01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01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01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26D781AD-86F5-48BB-A928-D3E8296B7414}" type="slidenum">
              <a:rPr lang="en-US" sz="1300" b="0">
                <a:latin typeface="Times New Roman" pitchFamily="18" charset="0"/>
              </a:rPr>
              <a:pPr/>
              <a:t>56</a:t>
            </a:fld>
            <a:endParaRPr lang="en-US" sz="1300" b="0">
              <a:latin typeface="Times New Roman" pitchFamily="18" charset="0"/>
            </a:endParaRPr>
          </a:p>
        </p:txBody>
      </p:sp>
      <p:sp>
        <p:nvSpPr>
          <p:cNvPr id="90118" name="Rectangle 2"/>
          <p:cNvSpPr>
            <a:spLocks noGrp="1" noRot="1" noChangeAspect="1" noChangeArrowheads="1" noTextEdit="1"/>
          </p:cNvSpPr>
          <p:nvPr>
            <p:ph type="sldImg"/>
          </p:nvPr>
        </p:nvSpPr>
        <p:spPr>
          <a:ln/>
        </p:spPr>
      </p:sp>
      <p:sp>
        <p:nvSpPr>
          <p:cNvPr id="901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11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11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11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70A1423-4FDB-435D-92F8-52B4C9497E9C}" type="slidenum">
              <a:rPr lang="en-US" sz="1300" b="0">
                <a:latin typeface="Times New Roman" pitchFamily="18" charset="0"/>
              </a:rPr>
              <a:pPr/>
              <a:t>57</a:t>
            </a:fld>
            <a:endParaRPr lang="en-US" sz="1300" b="0">
              <a:latin typeface="Times New Roman" pitchFamily="18"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21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21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D9005B7F-CF3A-47A5-91BE-3E308273FF55}" type="slidenum">
              <a:rPr lang="en-US" sz="1300" b="0">
                <a:latin typeface="Times New Roman" pitchFamily="18" charset="0"/>
              </a:rPr>
              <a:pPr/>
              <a:t>58</a:t>
            </a:fld>
            <a:endParaRPr lang="en-US" sz="1300" b="0">
              <a:latin typeface="Times New Roman" pitchFamily="18" charset="0"/>
            </a:endParaRPr>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31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31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31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D0FABC79-F1FD-4DC5-ACD0-186A24CEB5B4}" type="slidenum">
              <a:rPr lang="en-US" sz="1300" b="0">
                <a:latin typeface="Times New Roman" pitchFamily="18" charset="0"/>
              </a:rPr>
              <a:pPr/>
              <a:t>59</a:t>
            </a:fld>
            <a:endParaRPr lang="en-US" sz="1300" b="0">
              <a:latin typeface="Times New Roman" pitchFamily="18"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42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42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42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2DF47112-8E2A-4498-A317-9BED808B920C}" type="slidenum">
              <a:rPr lang="en-US" sz="1300" b="0">
                <a:latin typeface="Times New Roman" pitchFamily="18" charset="0"/>
              </a:rPr>
              <a:pPr/>
              <a:t>60</a:t>
            </a:fld>
            <a:endParaRPr lang="en-US" sz="1300" b="0">
              <a:latin typeface="Times New Roman" pitchFamily="18" charset="0"/>
            </a:endParaRPr>
          </a:p>
        </p:txBody>
      </p:sp>
      <p:sp>
        <p:nvSpPr>
          <p:cNvPr id="94214" name="Rectangle 2"/>
          <p:cNvSpPr>
            <a:spLocks noGrp="1" noRot="1" noChangeAspect="1" noChangeArrowheads="1" noTextEdit="1"/>
          </p:cNvSpPr>
          <p:nvPr>
            <p:ph type="sldImg"/>
          </p:nvPr>
        </p:nvSpPr>
        <p:spPr>
          <a:ln/>
        </p:spPr>
      </p:sp>
      <p:sp>
        <p:nvSpPr>
          <p:cNvPr id="942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952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952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952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C33B2357-9500-4863-B05D-7384D2E6DD34}" type="slidenum">
              <a:rPr lang="en-US" sz="1300" b="0">
                <a:latin typeface="Times New Roman" pitchFamily="18" charset="0"/>
              </a:rPr>
              <a:pPr/>
              <a:t>61</a:t>
            </a:fld>
            <a:endParaRPr lang="en-US" sz="1300" b="0">
              <a:latin typeface="Times New Roman" pitchFamily="18" charset="0"/>
            </a:endParaRPr>
          </a:p>
        </p:txBody>
      </p:sp>
      <p:sp>
        <p:nvSpPr>
          <p:cNvPr id="95238" name="Rectangle 2"/>
          <p:cNvSpPr>
            <a:spLocks noGrp="1" noRot="1" noChangeAspect="1" noChangeArrowheads="1" noTextEdit="1"/>
          </p:cNvSpPr>
          <p:nvPr>
            <p:ph type="sldImg"/>
          </p:nvPr>
        </p:nvSpPr>
        <p:spPr>
          <a:ln/>
        </p:spPr>
      </p:sp>
      <p:sp>
        <p:nvSpPr>
          <p:cNvPr id="952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7AF118A3-FD20-4B54-8520-CCAE10542C22}" type="slidenum">
              <a:rPr lang="en-US" sz="1300" b="0">
                <a:latin typeface="Times New Roman" pitchFamily="18" charset="0"/>
              </a:rPr>
              <a:pPr/>
              <a:t>26</a:t>
            </a:fld>
            <a:endParaRPr lang="en-US" sz="1300" b="0">
              <a:latin typeface="Times New Roman" pitchFamily="18" charset="0"/>
            </a:endParaRP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An Introduction to Huffman Coding</a:t>
            </a:r>
          </a:p>
        </p:txBody>
      </p:sp>
      <p:sp>
        <p:nvSpPr>
          <p:cNvPr id="5" name="Date Placeholder 4"/>
          <p:cNvSpPr>
            <a:spLocks noGrp="1"/>
          </p:cNvSpPr>
          <p:nvPr>
            <p:ph type="dt" idx="11"/>
          </p:nvPr>
        </p:nvSpPr>
        <p:spPr/>
        <p:txBody>
          <a:bodyPr/>
          <a:lstStyle/>
          <a:p>
            <a:pPr>
              <a:defRPr/>
            </a:pPr>
            <a:r>
              <a:rPr lang="en-US"/>
              <a:t>March 21, 2000</a:t>
            </a:r>
            <a:endParaRPr lang="en-US" dirty="0"/>
          </a:p>
        </p:txBody>
      </p:sp>
      <p:sp>
        <p:nvSpPr>
          <p:cNvPr id="6" name="Footer Placeholder 5"/>
          <p:cNvSpPr>
            <a:spLocks noGrp="1"/>
          </p:cNvSpPr>
          <p:nvPr>
            <p:ph type="ftr" sz="quarter" idx="12"/>
          </p:nvPr>
        </p:nvSpPr>
        <p:spPr/>
        <p:txBody>
          <a:bodyPr/>
          <a:lstStyle/>
          <a:p>
            <a:pPr>
              <a:defRPr/>
            </a:pPr>
            <a:r>
              <a:rPr lang="en-US"/>
              <a:t>Mike Scott</a:t>
            </a:r>
          </a:p>
        </p:txBody>
      </p:sp>
      <p:sp>
        <p:nvSpPr>
          <p:cNvPr id="7" name="Slide Number Placeholder 6"/>
          <p:cNvSpPr>
            <a:spLocks noGrp="1"/>
          </p:cNvSpPr>
          <p:nvPr>
            <p:ph type="sldNum" sz="quarter" idx="13"/>
          </p:nvPr>
        </p:nvSpPr>
        <p:spPr/>
        <p:txBody>
          <a:bodyPr/>
          <a:lstStyle/>
          <a:p>
            <a:pPr>
              <a:defRPr/>
            </a:pPr>
            <a:fld id="{71ECAAA3-1163-4442-9BF5-97CE31B236CD}" type="slidenum">
              <a:rPr lang="en-US" smtClean="0"/>
              <a:pPr>
                <a:defRPr/>
              </a:pPr>
              <a:t>78</a:t>
            </a:fld>
            <a:endParaRPr lang="en-US"/>
          </a:p>
        </p:txBody>
      </p:sp>
    </p:spTree>
    <p:extLst>
      <p:ext uri="{BB962C8B-B14F-4D97-AF65-F5344CB8AC3E}">
        <p14:creationId xmlns:p14="http://schemas.microsoft.com/office/powerpoint/2010/main" val="1891951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An Introduction to Huffman Coding</a:t>
            </a:r>
          </a:p>
        </p:txBody>
      </p:sp>
      <p:sp>
        <p:nvSpPr>
          <p:cNvPr id="5" name="Date Placeholder 4"/>
          <p:cNvSpPr>
            <a:spLocks noGrp="1"/>
          </p:cNvSpPr>
          <p:nvPr>
            <p:ph type="dt" idx="11"/>
          </p:nvPr>
        </p:nvSpPr>
        <p:spPr/>
        <p:txBody>
          <a:bodyPr/>
          <a:lstStyle/>
          <a:p>
            <a:pPr>
              <a:defRPr/>
            </a:pPr>
            <a:r>
              <a:rPr lang="en-US"/>
              <a:t>March 21, 2000</a:t>
            </a:r>
            <a:endParaRPr lang="en-US" dirty="0"/>
          </a:p>
        </p:txBody>
      </p:sp>
      <p:sp>
        <p:nvSpPr>
          <p:cNvPr id="6" name="Footer Placeholder 5"/>
          <p:cNvSpPr>
            <a:spLocks noGrp="1"/>
          </p:cNvSpPr>
          <p:nvPr>
            <p:ph type="ftr" sz="quarter" idx="12"/>
          </p:nvPr>
        </p:nvSpPr>
        <p:spPr/>
        <p:txBody>
          <a:bodyPr/>
          <a:lstStyle/>
          <a:p>
            <a:pPr>
              <a:defRPr/>
            </a:pPr>
            <a:r>
              <a:rPr lang="en-US"/>
              <a:t>Mike Scott</a:t>
            </a:r>
          </a:p>
        </p:txBody>
      </p:sp>
      <p:sp>
        <p:nvSpPr>
          <p:cNvPr id="7" name="Slide Number Placeholder 6"/>
          <p:cNvSpPr>
            <a:spLocks noGrp="1"/>
          </p:cNvSpPr>
          <p:nvPr>
            <p:ph type="sldNum" sz="quarter" idx="13"/>
          </p:nvPr>
        </p:nvSpPr>
        <p:spPr/>
        <p:txBody>
          <a:bodyPr/>
          <a:lstStyle/>
          <a:p>
            <a:pPr>
              <a:defRPr/>
            </a:pPr>
            <a:fld id="{71ECAAA3-1163-4442-9BF5-97CE31B236CD}" type="slidenum">
              <a:rPr lang="en-US" smtClean="0"/>
              <a:pPr>
                <a:defRPr/>
              </a:pPr>
              <a:t>79</a:t>
            </a:fld>
            <a:endParaRPr lang="en-US"/>
          </a:p>
        </p:txBody>
      </p:sp>
    </p:spTree>
    <p:extLst>
      <p:ext uri="{BB962C8B-B14F-4D97-AF65-F5344CB8AC3E}">
        <p14:creationId xmlns:p14="http://schemas.microsoft.com/office/powerpoint/2010/main" val="189195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DFC9A29A-BD62-4954-94BD-44FA6D116EEC}" type="slidenum">
              <a:rPr lang="en-US" sz="1300" b="0">
                <a:latin typeface="Times New Roman" pitchFamily="18" charset="0"/>
              </a:rPr>
              <a:pPr/>
              <a:t>27</a:t>
            </a:fld>
            <a:endParaRPr lang="en-US" sz="1300" b="0">
              <a:latin typeface="Times New Roman" pitchFamily="18" charset="0"/>
            </a:endParaRP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89FFAEA7-99C6-4DAA-A1F4-3190DA7CD9D7}" type="slidenum">
              <a:rPr lang="en-US" sz="1300" b="0">
                <a:latin typeface="Times New Roman" pitchFamily="18" charset="0"/>
              </a:rPr>
              <a:pPr/>
              <a:t>28</a:t>
            </a:fld>
            <a:endParaRPr lang="en-US" sz="1300" b="0">
              <a:latin typeface="Times New Roman" pitchFamily="18" charset="0"/>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F01D0E8-CF40-4918-B08B-C3C75A1F0932}" type="slidenum">
              <a:rPr lang="en-US" sz="1300" b="0">
                <a:latin typeface="Times New Roman" pitchFamily="18" charset="0"/>
              </a:rPr>
              <a:pPr/>
              <a:t>29</a:t>
            </a:fld>
            <a:endParaRPr lang="en-US" sz="1300" b="0">
              <a:latin typeface="Times New Roman" pitchFamily="18" charset="0"/>
            </a:endParaRP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2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24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24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8C7C1FAE-13C0-4830-BE49-06C4AEB25F65}" type="slidenum">
              <a:rPr lang="en-US" sz="1300" b="0">
                <a:latin typeface="Times New Roman" pitchFamily="18" charset="0"/>
              </a:rPr>
              <a:pPr/>
              <a:t>30</a:t>
            </a:fld>
            <a:endParaRPr lang="en-US" sz="1300" b="0">
              <a:latin typeface="Times New Roman" pitchFamily="18"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An Introduction to Huffman Coding</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March 21, 2000</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r>
              <a:rPr lang="en-US" sz="1300" b="0">
                <a:latin typeface="Times New Roman" pitchFamily="18" charset="0"/>
              </a:rPr>
              <a:t>Mike Scott</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b="1">
                <a:solidFill>
                  <a:schemeClr val="tx1"/>
                </a:solidFill>
                <a:latin typeface="Courier New" pitchFamily="49" charset="0"/>
              </a:defRPr>
            </a:lvl1pPr>
            <a:lvl2pPr marL="742950" indent="-285750" defTabSz="966788">
              <a:defRPr sz="2800" b="1">
                <a:solidFill>
                  <a:schemeClr val="tx1"/>
                </a:solidFill>
                <a:latin typeface="Courier New" pitchFamily="49" charset="0"/>
              </a:defRPr>
            </a:lvl2pPr>
            <a:lvl3pPr marL="1143000" indent="-228600" defTabSz="966788">
              <a:defRPr sz="2800" b="1">
                <a:solidFill>
                  <a:schemeClr val="tx1"/>
                </a:solidFill>
                <a:latin typeface="Courier New" pitchFamily="49" charset="0"/>
              </a:defRPr>
            </a:lvl3pPr>
            <a:lvl4pPr marL="1600200" indent="-228600" defTabSz="966788">
              <a:defRPr sz="2800" b="1">
                <a:solidFill>
                  <a:schemeClr val="tx1"/>
                </a:solidFill>
                <a:latin typeface="Courier New" pitchFamily="49" charset="0"/>
              </a:defRPr>
            </a:lvl4pPr>
            <a:lvl5pPr marL="2057400" indent="-228600" defTabSz="966788">
              <a:defRPr sz="2800" b="1">
                <a:solidFill>
                  <a:schemeClr val="tx1"/>
                </a:solidFill>
                <a:latin typeface="Courier New" pitchFamily="49" charset="0"/>
              </a:defRPr>
            </a:lvl5pPr>
            <a:lvl6pPr marL="2514600" indent="-228600" defTabSz="966788" eaLnBrk="0" fontAlgn="base" hangingPunct="0">
              <a:spcBef>
                <a:spcPct val="20000"/>
              </a:spcBef>
              <a:spcAft>
                <a:spcPct val="0"/>
              </a:spcAft>
              <a:buChar char="•"/>
              <a:defRPr sz="2800" b="1">
                <a:solidFill>
                  <a:schemeClr val="tx1"/>
                </a:solidFill>
                <a:latin typeface="Courier New" pitchFamily="49" charset="0"/>
              </a:defRPr>
            </a:lvl6pPr>
            <a:lvl7pPr marL="2971800" indent="-228600" defTabSz="966788" eaLnBrk="0" fontAlgn="base" hangingPunct="0">
              <a:spcBef>
                <a:spcPct val="20000"/>
              </a:spcBef>
              <a:spcAft>
                <a:spcPct val="0"/>
              </a:spcAft>
              <a:buChar char="•"/>
              <a:defRPr sz="2800" b="1">
                <a:solidFill>
                  <a:schemeClr val="tx1"/>
                </a:solidFill>
                <a:latin typeface="Courier New" pitchFamily="49" charset="0"/>
              </a:defRPr>
            </a:lvl7pPr>
            <a:lvl8pPr marL="3429000" indent="-228600" defTabSz="966788" eaLnBrk="0" fontAlgn="base" hangingPunct="0">
              <a:spcBef>
                <a:spcPct val="20000"/>
              </a:spcBef>
              <a:spcAft>
                <a:spcPct val="0"/>
              </a:spcAft>
              <a:buChar char="•"/>
              <a:defRPr sz="2800" b="1">
                <a:solidFill>
                  <a:schemeClr val="tx1"/>
                </a:solidFill>
                <a:latin typeface="Courier New" pitchFamily="49" charset="0"/>
              </a:defRPr>
            </a:lvl8pPr>
            <a:lvl9pPr marL="3886200" indent="-228600" defTabSz="966788" eaLnBrk="0" fontAlgn="base" hangingPunct="0">
              <a:spcBef>
                <a:spcPct val="20000"/>
              </a:spcBef>
              <a:spcAft>
                <a:spcPct val="0"/>
              </a:spcAft>
              <a:buChar char="•"/>
              <a:defRPr sz="2800" b="1">
                <a:solidFill>
                  <a:schemeClr val="tx1"/>
                </a:solidFill>
                <a:latin typeface="Courier New" pitchFamily="49" charset="0"/>
              </a:defRPr>
            </a:lvl9pPr>
          </a:lstStyle>
          <a:p>
            <a:fld id="{018CDB5A-BFEE-43B4-997A-9EC80C8850AD}" type="slidenum">
              <a:rPr lang="en-US" sz="1300" b="0">
                <a:latin typeface="Times New Roman" pitchFamily="18" charset="0"/>
              </a:rPr>
              <a:pPr/>
              <a:t>31</a:t>
            </a:fld>
            <a:endParaRPr lang="en-US" sz="1300" b="0">
              <a:latin typeface="Times New Roman" pitchFamily="18" charset="0"/>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0" y="6477000"/>
            <a:ext cx="2633663" cy="457200"/>
          </a:xfrm>
        </p:spPr>
        <p:txBody>
          <a:bodyPr/>
          <a:lstStyle>
            <a:lvl1pPr>
              <a:defRPr smtClean="0"/>
            </a:lvl1pPr>
          </a:lstStyle>
          <a:p>
            <a:pPr>
              <a:defRPr/>
            </a:pPr>
            <a:r>
              <a:rPr lang="en-US"/>
              <a:t>CS314</a:t>
            </a:r>
            <a:endParaRPr lang="en-US" sz="1400" b="0" dirty="0"/>
          </a:p>
        </p:txBody>
      </p:sp>
      <p:sp>
        <p:nvSpPr>
          <p:cNvPr id="5" name="Footer Placeholder 4"/>
          <p:cNvSpPr>
            <a:spLocks noGrp="1"/>
          </p:cNvSpPr>
          <p:nvPr>
            <p:ph type="ftr" sz="quarter" idx="11"/>
          </p:nvPr>
        </p:nvSpPr>
        <p:spPr>
          <a:xfrm>
            <a:off x="2451100" y="6477000"/>
            <a:ext cx="4783138" cy="457200"/>
          </a:xfrm>
        </p:spPr>
        <p:txBody>
          <a:bodyPr/>
          <a:lstStyle>
            <a:lvl1pPr>
              <a:defRPr dirty="0" smtClean="0"/>
            </a:lvl1pPr>
          </a:lstStyle>
          <a:p>
            <a:pPr>
              <a:defRPr/>
            </a:pPr>
            <a:r>
              <a:rPr lang="en-US"/>
              <a:t>Huffman Coding</a:t>
            </a:r>
            <a:endParaRPr lang="en-US" sz="1400" b="0"/>
          </a:p>
        </p:txBody>
      </p:sp>
      <p:sp>
        <p:nvSpPr>
          <p:cNvPr id="6" name="Slide Number Placeholder 5"/>
          <p:cNvSpPr>
            <a:spLocks noGrp="1"/>
          </p:cNvSpPr>
          <p:nvPr>
            <p:ph type="sldNum" sz="quarter" idx="12"/>
          </p:nvPr>
        </p:nvSpPr>
        <p:spPr/>
        <p:txBody>
          <a:bodyPr/>
          <a:lstStyle>
            <a:lvl1pPr>
              <a:defRPr smtClean="0"/>
            </a:lvl1pPr>
          </a:lstStyle>
          <a:p>
            <a:pPr>
              <a:defRPr/>
            </a:pPr>
            <a:fld id="{0D26C7CE-A39C-4B82-9C14-588B156895FB}" type="slidenum">
              <a:rPr lang="en-US"/>
              <a:pPr>
                <a:defRPr/>
              </a:pPr>
              <a:t>‹#›</a:t>
            </a:fld>
            <a:endParaRPr lang="en-US"/>
          </a:p>
        </p:txBody>
      </p:sp>
    </p:spTree>
    <p:extLst>
      <p:ext uri="{BB962C8B-B14F-4D97-AF65-F5344CB8AC3E}">
        <p14:creationId xmlns:p14="http://schemas.microsoft.com/office/powerpoint/2010/main" val="150665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endParaRPr lang="en-US" sz="1400" b="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Huffman Coding</a:t>
            </a:r>
            <a:endParaRPr lang="en-US" sz="1400" b="0"/>
          </a:p>
        </p:txBody>
      </p:sp>
      <p:sp>
        <p:nvSpPr>
          <p:cNvPr id="6" name="Rectangle 29"/>
          <p:cNvSpPr>
            <a:spLocks noGrp="1" noChangeArrowheads="1"/>
          </p:cNvSpPr>
          <p:nvPr>
            <p:ph type="sldNum" sz="quarter" idx="12"/>
          </p:nvPr>
        </p:nvSpPr>
        <p:spPr>
          <a:ln/>
        </p:spPr>
        <p:txBody>
          <a:bodyPr/>
          <a:lstStyle>
            <a:lvl1pPr>
              <a:defRPr/>
            </a:lvl1pPr>
          </a:lstStyle>
          <a:p>
            <a:pPr>
              <a:defRPr/>
            </a:pPr>
            <a:fld id="{C2747A74-D755-4FEF-B7DA-FE5199EEEDDF}" type="slidenum">
              <a:rPr lang="en-US"/>
              <a:pPr>
                <a:defRPr/>
              </a:pPr>
              <a:t>‹#›</a:t>
            </a:fld>
            <a:endParaRPr lang="en-US"/>
          </a:p>
        </p:txBody>
      </p:sp>
    </p:spTree>
    <p:extLst>
      <p:ext uri="{BB962C8B-B14F-4D97-AF65-F5344CB8AC3E}">
        <p14:creationId xmlns:p14="http://schemas.microsoft.com/office/powerpoint/2010/main" val="199699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939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152400"/>
            <a:ext cx="58293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CS314</a:t>
            </a:r>
            <a:endParaRPr lang="en-US" sz="1400" b="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Huffman Coding</a:t>
            </a:r>
            <a:endParaRPr lang="en-US" sz="1400" b="0"/>
          </a:p>
        </p:txBody>
      </p:sp>
      <p:sp>
        <p:nvSpPr>
          <p:cNvPr id="6" name="Rectangle 29"/>
          <p:cNvSpPr>
            <a:spLocks noGrp="1" noChangeArrowheads="1"/>
          </p:cNvSpPr>
          <p:nvPr>
            <p:ph type="sldNum" sz="quarter" idx="12"/>
          </p:nvPr>
        </p:nvSpPr>
        <p:spPr>
          <a:ln/>
        </p:spPr>
        <p:txBody>
          <a:bodyPr/>
          <a:lstStyle>
            <a:lvl1pPr>
              <a:defRPr/>
            </a:lvl1pPr>
          </a:lstStyle>
          <a:p>
            <a:pPr>
              <a:defRPr/>
            </a:pPr>
            <a:fld id="{34DBC4A6-F533-4ECB-A49B-BF966BD7B1F9}" type="slidenum">
              <a:rPr lang="en-US"/>
              <a:pPr>
                <a:defRPr/>
              </a:pPr>
              <a:t>‹#›</a:t>
            </a:fld>
            <a:endParaRPr lang="en-US"/>
          </a:p>
        </p:txBody>
      </p:sp>
    </p:spTree>
    <p:extLst>
      <p:ext uri="{BB962C8B-B14F-4D97-AF65-F5344CB8AC3E}">
        <p14:creationId xmlns:p14="http://schemas.microsoft.com/office/powerpoint/2010/main" val="24570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lvl1pPr>
              <a:defRPr b="0"/>
            </a:lvl1pPr>
          </a:lstStyle>
          <a:p>
            <a:r>
              <a:rPr lang="en-US"/>
              <a:t>Click to edit Master title style</a:t>
            </a:r>
          </a:p>
        </p:txBody>
      </p:sp>
      <p:sp>
        <p:nvSpPr>
          <p:cNvPr id="3" name="Text Placeholder 2"/>
          <p:cNvSpPr>
            <a:spLocks noGrp="1"/>
          </p:cNvSpPr>
          <p:nvPr>
            <p:ph type="body" sz="half" idx="1"/>
          </p:nvPr>
        </p:nvSpPr>
        <p:spPr>
          <a:xfrm>
            <a:off x="495300" y="1981200"/>
            <a:ext cx="3810000" cy="41148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57700" y="1981200"/>
            <a:ext cx="3810000" cy="4114800"/>
          </a:xfrm>
        </p:spPr>
        <p:txBody>
          <a:bodyPr/>
          <a:lstStyle>
            <a:lvl1pPr>
              <a:defRPr b="0"/>
            </a:lvl1pPr>
          </a:lstStyle>
          <a:p>
            <a:pPr lvl="0"/>
            <a:endParaRPr lang="en-US" noProof="0"/>
          </a:p>
        </p:txBody>
      </p:sp>
      <p:sp>
        <p:nvSpPr>
          <p:cNvPr id="5" name="Date Placeholder 4"/>
          <p:cNvSpPr>
            <a:spLocks noGrp="1"/>
          </p:cNvSpPr>
          <p:nvPr>
            <p:ph type="dt" sz="half" idx="10"/>
          </p:nvPr>
        </p:nvSpPr>
        <p:spPr>
          <a:xfrm>
            <a:off x="109538" y="6343650"/>
            <a:ext cx="2170112" cy="457200"/>
          </a:xfrm>
        </p:spPr>
        <p:txBody>
          <a:bodyPr/>
          <a:lstStyle>
            <a:lvl1pPr>
              <a:defRPr b="0" smtClean="0"/>
            </a:lvl1pPr>
          </a:lstStyle>
          <a:p>
            <a:pPr>
              <a:defRPr/>
            </a:pPr>
            <a:r>
              <a:rPr lang="en-US"/>
              <a:t>CS314</a:t>
            </a:r>
            <a:endParaRPr lang="en-US" sz="1400" dirty="0"/>
          </a:p>
        </p:txBody>
      </p:sp>
      <p:sp>
        <p:nvSpPr>
          <p:cNvPr id="6" name="Footer Placeholder 5"/>
          <p:cNvSpPr>
            <a:spLocks noGrp="1"/>
          </p:cNvSpPr>
          <p:nvPr>
            <p:ph type="ftr" sz="quarter" idx="11"/>
          </p:nvPr>
        </p:nvSpPr>
        <p:spPr/>
        <p:txBody>
          <a:bodyPr/>
          <a:lstStyle>
            <a:lvl1pPr>
              <a:defRPr b="0" dirty="0" smtClean="0"/>
            </a:lvl1pPr>
          </a:lstStyle>
          <a:p>
            <a:pPr>
              <a:defRPr/>
            </a:pPr>
            <a:r>
              <a:rPr lang="en-US"/>
              <a:t>Huffman Coding</a:t>
            </a:r>
            <a:endParaRPr lang="en-US" sz="1400"/>
          </a:p>
        </p:txBody>
      </p:sp>
      <p:sp>
        <p:nvSpPr>
          <p:cNvPr id="7" name="Slide Number Placeholder 6"/>
          <p:cNvSpPr>
            <a:spLocks noGrp="1"/>
          </p:cNvSpPr>
          <p:nvPr>
            <p:ph type="sldNum" sz="quarter" idx="12"/>
          </p:nvPr>
        </p:nvSpPr>
        <p:spPr/>
        <p:txBody>
          <a:bodyPr/>
          <a:lstStyle>
            <a:lvl1pPr>
              <a:defRPr b="0" smtClean="0"/>
            </a:lvl1pPr>
          </a:lstStyle>
          <a:p>
            <a:pPr>
              <a:defRPr/>
            </a:pPr>
            <a:fld id="{09F136D4-C348-4D96-9745-834777852208}" type="slidenum">
              <a:rPr lang="en-US" smtClean="0"/>
              <a:pPr>
                <a:defRPr/>
              </a:pPr>
              <a:t>‹#›</a:t>
            </a:fld>
            <a:endParaRPr lang="en-US"/>
          </a:p>
        </p:txBody>
      </p:sp>
    </p:spTree>
    <p:extLst>
      <p:ext uri="{BB962C8B-B14F-4D97-AF65-F5344CB8AC3E}">
        <p14:creationId xmlns:p14="http://schemas.microsoft.com/office/powerpoint/2010/main" val="13438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538" y="6343650"/>
            <a:ext cx="2481262" cy="457200"/>
          </a:xfrm>
        </p:spPr>
        <p:txBody>
          <a:bodyPr/>
          <a:lstStyle>
            <a:lvl1pPr>
              <a:defRPr b="0" smtClean="0"/>
            </a:lvl1pPr>
          </a:lstStyle>
          <a:p>
            <a:pPr>
              <a:defRPr/>
            </a:pPr>
            <a:r>
              <a:rPr lang="en-US"/>
              <a:t>CS314</a:t>
            </a:r>
            <a:endParaRPr lang="en-US" sz="1400" dirty="0"/>
          </a:p>
        </p:txBody>
      </p:sp>
      <p:sp>
        <p:nvSpPr>
          <p:cNvPr id="5" name="Footer Placeholder 4"/>
          <p:cNvSpPr>
            <a:spLocks noGrp="1"/>
          </p:cNvSpPr>
          <p:nvPr>
            <p:ph type="ftr" sz="quarter" idx="11"/>
          </p:nvPr>
        </p:nvSpPr>
        <p:spPr/>
        <p:txBody>
          <a:bodyPr/>
          <a:lstStyle>
            <a:lvl1pPr>
              <a:defRPr b="0" dirty="0" smtClean="0"/>
            </a:lvl1pPr>
          </a:lstStyle>
          <a:p>
            <a:pPr>
              <a:defRPr/>
            </a:pPr>
            <a:r>
              <a:rPr lang="en-US" dirty="0"/>
              <a:t>Huffman Coding</a:t>
            </a:r>
            <a:endParaRPr lang="en-US" sz="1400" dirty="0"/>
          </a:p>
        </p:txBody>
      </p:sp>
      <p:sp>
        <p:nvSpPr>
          <p:cNvPr id="6" name="Slide Number Placeholder 5"/>
          <p:cNvSpPr>
            <a:spLocks noGrp="1"/>
          </p:cNvSpPr>
          <p:nvPr>
            <p:ph type="sldNum" sz="quarter" idx="12"/>
          </p:nvPr>
        </p:nvSpPr>
        <p:spPr/>
        <p:txBody>
          <a:bodyPr/>
          <a:lstStyle>
            <a:lvl1pPr>
              <a:defRPr smtClean="0"/>
            </a:lvl1pPr>
          </a:lstStyle>
          <a:p>
            <a:pPr>
              <a:defRPr/>
            </a:pPr>
            <a:fld id="{CF9E9006-BF45-4475-9148-78AB8E05E9A5}" type="slidenum">
              <a:rPr lang="en-US"/>
              <a:pPr>
                <a:defRPr/>
              </a:pPr>
              <a:t>‹#›</a:t>
            </a:fld>
            <a:endParaRPr lang="en-US"/>
          </a:p>
        </p:txBody>
      </p:sp>
    </p:spTree>
    <p:extLst>
      <p:ext uri="{BB962C8B-B14F-4D97-AF65-F5344CB8AC3E}">
        <p14:creationId xmlns:p14="http://schemas.microsoft.com/office/powerpoint/2010/main" val="13254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0"/>
            </a:lvl1pPr>
          </a:lstStyle>
          <a:p>
            <a:pPr>
              <a:defRPr/>
            </a:pPr>
            <a:r>
              <a:rPr lang="en-US"/>
              <a:t>CS314</a:t>
            </a:r>
            <a:endParaRPr lang="en-US" sz="1400" dirty="0"/>
          </a:p>
        </p:txBody>
      </p:sp>
      <p:sp>
        <p:nvSpPr>
          <p:cNvPr id="5" name="Rectangle 5"/>
          <p:cNvSpPr>
            <a:spLocks noGrp="1" noChangeArrowheads="1"/>
          </p:cNvSpPr>
          <p:nvPr>
            <p:ph type="ftr" sz="quarter" idx="11"/>
          </p:nvPr>
        </p:nvSpPr>
        <p:spPr>
          <a:ln/>
        </p:spPr>
        <p:txBody>
          <a:bodyPr/>
          <a:lstStyle>
            <a:lvl1pPr>
              <a:defRPr b="0"/>
            </a:lvl1pPr>
          </a:lstStyle>
          <a:p>
            <a:pPr>
              <a:defRPr/>
            </a:pPr>
            <a:r>
              <a:rPr lang="en-US"/>
              <a:t>Huffman Coding</a:t>
            </a:r>
            <a:endParaRPr lang="en-US" sz="1400"/>
          </a:p>
        </p:txBody>
      </p:sp>
      <p:sp>
        <p:nvSpPr>
          <p:cNvPr id="6" name="Rectangle 29"/>
          <p:cNvSpPr>
            <a:spLocks noGrp="1" noChangeArrowheads="1"/>
          </p:cNvSpPr>
          <p:nvPr>
            <p:ph type="sldNum" sz="quarter" idx="12"/>
          </p:nvPr>
        </p:nvSpPr>
        <p:spPr>
          <a:ln/>
        </p:spPr>
        <p:txBody>
          <a:bodyPr/>
          <a:lstStyle>
            <a:lvl1pPr>
              <a:defRPr b="0"/>
            </a:lvl1pPr>
          </a:lstStyle>
          <a:p>
            <a:pPr>
              <a:defRPr/>
            </a:pPr>
            <a:fld id="{4A594DD1-56F5-427C-A2CE-ADC15D0E26B6}" type="slidenum">
              <a:rPr lang="en-US" smtClean="0"/>
              <a:pPr>
                <a:defRPr/>
              </a:pPr>
              <a:t>‹#›</a:t>
            </a:fld>
            <a:endParaRPr lang="en-US"/>
          </a:p>
        </p:txBody>
      </p:sp>
    </p:spTree>
    <p:extLst>
      <p:ext uri="{BB962C8B-B14F-4D97-AF65-F5344CB8AC3E}">
        <p14:creationId xmlns:p14="http://schemas.microsoft.com/office/powerpoint/2010/main" val="410235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495300" y="1981200"/>
            <a:ext cx="3810000" cy="411480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7700" y="1981200"/>
            <a:ext cx="3810000" cy="411480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0"/>
            </a:lvl1pPr>
          </a:lstStyle>
          <a:p>
            <a:pPr>
              <a:defRPr/>
            </a:pPr>
            <a:r>
              <a:rPr lang="en-US"/>
              <a:t>CS314</a:t>
            </a:r>
            <a:endParaRPr lang="en-US" sz="1400" dirty="0"/>
          </a:p>
        </p:txBody>
      </p:sp>
      <p:sp>
        <p:nvSpPr>
          <p:cNvPr id="6" name="Rectangle 5"/>
          <p:cNvSpPr>
            <a:spLocks noGrp="1" noChangeArrowheads="1"/>
          </p:cNvSpPr>
          <p:nvPr>
            <p:ph type="ftr" sz="quarter" idx="11"/>
          </p:nvPr>
        </p:nvSpPr>
        <p:spPr>
          <a:ln/>
        </p:spPr>
        <p:txBody>
          <a:bodyPr/>
          <a:lstStyle>
            <a:lvl1pPr>
              <a:defRPr b="0"/>
            </a:lvl1pPr>
          </a:lstStyle>
          <a:p>
            <a:pPr>
              <a:defRPr/>
            </a:pPr>
            <a:r>
              <a:rPr lang="en-US"/>
              <a:t>Huffman Coding</a:t>
            </a:r>
            <a:endParaRPr lang="en-US" sz="1400"/>
          </a:p>
        </p:txBody>
      </p:sp>
      <p:sp>
        <p:nvSpPr>
          <p:cNvPr id="7" name="Rectangle 29"/>
          <p:cNvSpPr>
            <a:spLocks noGrp="1" noChangeArrowheads="1"/>
          </p:cNvSpPr>
          <p:nvPr>
            <p:ph type="sldNum" sz="quarter" idx="12"/>
          </p:nvPr>
        </p:nvSpPr>
        <p:spPr>
          <a:ln/>
        </p:spPr>
        <p:txBody>
          <a:bodyPr/>
          <a:lstStyle>
            <a:lvl1pPr>
              <a:defRPr b="0"/>
            </a:lvl1pPr>
          </a:lstStyle>
          <a:p>
            <a:pPr>
              <a:defRPr/>
            </a:pPr>
            <a:fld id="{15418CD4-9519-4BC9-A4A1-C00704D0635A}" type="slidenum">
              <a:rPr lang="en-US" smtClean="0"/>
              <a:pPr>
                <a:defRPr/>
              </a:pPr>
              <a:t>‹#›</a:t>
            </a:fld>
            <a:endParaRPr lang="en-US"/>
          </a:p>
        </p:txBody>
      </p:sp>
    </p:spTree>
    <p:extLst>
      <p:ext uri="{BB962C8B-B14F-4D97-AF65-F5344CB8AC3E}">
        <p14:creationId xmlns:p14="http://schemas.microsoft.com/office/powerpoint/2010/main" val="415743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CS314</a:t>
            </a:r>
            <a:endParaRPr lang="en-US" sz="1400" b="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Huffman Coding</a:t>
            </a:r>
            <a:endParaRPr lang="en-US" sz="1400" b="0"/>
          </a:p>
        </p:txBody>
      </p:sp>
      <p:sp>
        <p:nvSpPr>
          <p:cNvPr id="9" name="Rectangle 29"/>
          <p:cNvSpPr>
            <a:spLocks noGrp="1" noChangeArrowheads="1"/>
          </p:cNvSpPr>
          <p:nvPr>
            <p:ph type="sldNum" sz="quarter" idx="12"/>
          </p:nvPr>
        </p:nvSpPr>
        <p:spPr>
          <a:ln/>
        </p:spPr>
        <p:txBody>
          <a:bodyPr/>
          <a:lstStyle>
            <a:lvl1pPr>
              <a:defRPr/>
            </a:lvl1pPr>
          </a:lstStyle>
          <a:p>
            <a:pPr>
              <a:defRPr/>
            </a:pPr>
            <a:fld id="{98F86FA3-6FEB-4B92-A022-242078094B04}" type="slidenum">
              <a:rPr lang="en-US"/>
              <a:pPr>
                <a:defRPr/>
              </a:pPr>
              <a:t>‹#›</a:t>
            </a:fld>
            <a:endParaRPr lang="en-US"/>
          </a:p>
        </p:txBody>
      </p:sp>
    </p:spTree>
    <p:extLst>
      <p:ext uri="{BB962C8B-B14F-4D97-AF65-F5344CB8AC3E}">
        <p14:creationId xmlns:p14="http://schemas.microsoft.com/office/powerpoint/2010/main" val="40370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0"/>
            </a:lvl1pPr>
          </a:lstStyle>
          <a:p>
            <a:pPr>
              <a:defRPr/>
            </a:pPr>
            <a:r>
              <a:rPr lang="en-US"/>
              <a:t>CS314</a:t>
            </a:r>
            <a:endParaRPr lang="en-US" sz="1400" dirty="0"/>
          </a:p>
        </p:txBody>
      </p:sp>
      <p:sp>
        <p:nvSpPr>
          <p:cNvPr id="4" name="Rectangle 5"/>
          <p:cNvSpPr>
            <a:spLocks noGrp="1" noChangeArrowheads="1"/>
          </p:cNvSpPr>
          <p:nvPr>
            <p:ph type="ftr" sz="quarter" idx="11"/>
          </p:nvPr>
        </p:nvSpPr>
        <p:spPr>
          <a:ln/>
        </p:spPr>
        <p:txBody>
          <a:bodyPr/>
          <a:lstStyle>
            <a:lvl1pPr>
              <a:defRPr b="0"/>
            </a:lvl1pPr>
          </a:lstStyle>
          <a:p>
            <a:pPr>
              <a:defRPr/>
            </a:pPr>
            <a:r>
              <a:rPr lang="en-US"/>
              <a:t>Huffman Coding</a:t>
            </a:r>
            <a:endParaRPr lang="en-US" sz="1400"/>
          </a:p>
        </p:txBody>
      </p:sp>
      <p:sp>
        <p:nvSpPr>
          <p:cNvPr id="5" name="Rectangle 29"/>
          <p:cNvSpPr>
            <a:spLocks noGrp="1" noChangeArrowheads="1"/>
          </p:cNvSpPr>
          <p:nvPr>
            <p:ph type="sldNum" sz="quarter" idx="12"/>
          </p:nvPr>
        </p:nvSpPr>
        <p:spPr>
          <a:ln/>
        </p:spPr>
        <p:txBody>
          <a:bodyPr/>
          <a:lstStyle>
            <a:lvl1pPr>
              <a:defRPr b="0"/>
            </a:lvl1pPr>
          </a:lstStyle>
          <a:p>
            <a:pPr>
              <a:defRPr/>
            </a:pPr>
            <a:fld id="{712BC9B6-77EC-4F1C-9897-A97D4D555D1E}" type="slidenum">
              <a:rPr lang="en-US" smtClean="0"/>
              <a:pPr>
                <a:defRPr/>
              </a:pPr>
              <a:t>‹#›</a:t>
            </a:fld>
            <a:endParaRPr lang="en-US"/>
          </a:p>
        </p:txBody>
      </p:sp>
    </p:spTree>
    <p:extLst>
      <p:ext uri="{BB962C8B-B14F-4D97-AF65-F5344CB8AC3E}">
        <p14:creationId xmlns:p14="http://schemas.microsoft.com/office/powerpoint/2010/main" val="114846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CS314</a:t>
            </a:r>
            <a:endParaRPr lang="en-US" sz="1400" b="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Huffman Coding</a:t>
            </a:r>
            <a:endParaRPr lang="en-US" sz="1400" b="0"/>
          </a:p>
        </p:txBody>
      </p:sp>
      <p:sp>
        <p:nvSpPr>
          <p:cNvPr id="4" name="Rectangle 29"/>
          <p:cNvSpPr>
            <a:spLocks noGrp="1" noChangeArrowheads="1"/>
          </p:cNvSpPr>
          <p:nvPr>
            <p:ph type="sldNum" sz="quarter" idx="12"/>
          </p:nvPr>
        </p:nvSpPr>
        <p:spPr>
          <a:ln/>
        </p:spPr>
        <p:txBody>
          <a:bodyPr/>
          <a:lstStyle>
            <a:lvl1pPr>
              <a:defRPr/>
            </a:lvl1pPr>
          </a:lstStyle>
          <a:p>
            <a:pPr>
              <a:defRPr/>
            </a:pPr>
            <a:fld id="{356A5AB2-8629-46A1-AB23-B26CE9F9929C}" type="slidenum">
              <a:rPr lang="en-US"/>
              <a:pPr>
                <a:defRPr/>
              </a:pPr>
              <a:t>‹#›</a:t>
            </a:fld>
            <a:endParaRPr lang="en-US"/>
          </a:p>
        </p:txBody>
      </p:sp>
    </p:spTree>
    <p:extLst>
      <p:ext uri="{BB962C8B-B14F-4D97-AF65-F5344CB8AC3E}">
        <p14:creationId xmlns:p14="http://schemas.microsoft.com/office/powerpoint/2010/main" val="141447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0"/>
            </a:lvl1pPr>
          </a:lstStyle>
          <a:p>
            <a:pPr>
              <a:defRPr/>
            </a:pPr>
            <a:r>
              <a:rPr lang="en-US"/>
              <a:t>CS314</a:t>
            </a:r>
            <a:endParaRPr lang="en-US" sz="1400" dirty="0"/>
          </a:p>
        </p:txBody>
      </p:sp>
      <p:sp>
        <p:nvSpPr>
          <p:cNvPr id="6" name="Rectangle 5"/>
          <p:cNvSpPr>
            <a:spLocks noGrp="1" noChangeArrowheads="1"/>
          </p:cNvSpPr>
          <p:nvPr>
            <p:ph type="ftr" sz="quarter" idx="11"/>
          </p:nvPr>
        </p:nvSpPr>
        <p:spPr>
          <a:ln/>
        </p:spPr>
        <p:txBody>
          <a:bodyPr/>
          <a:lstStyle>
            <a:lvl1pPr>
              <a:defRPr b="0"/>
            </a:lvl1pPr>
          </a:lstStyle>
          <a:p>
            <a:pPr>
              <a:defRPr/>
            </a:pPr>
            <a:r>
              <a:rPr lang="en-US"/>
              <a:t>Huffman Coding</a:t>
            </a:r>
            <a:endParaRPr lang="en-US" sz="1400"/>
          </a:p>
        </p:txBody>
      </p:sp>
      <p:sp>
        <p:nvSpPr>
          <p:cNvPr id="7" name="Rectangle 29"/>
          <p:cNvSpPr>
            <a:spLocks noGrp="1" noChangeArrowheads="1"/>
          </p:cNvSpPr>
          <p:nvPr>
            <p:ph type="sldNum" sz="quarter" idx="12"/>
          </p:nvPr>
        </p:nvSpPr>
        <p:spPr>
          <a:ln/>
        </p:spPr>
        <p:txBody>
          <a:bodyPr/>
          <a:lstStyle>
            <a:lvl1pPr>
              <a:defRPr b="0"/>
            </a:lvl1pPr>
          </a:lstStyle>
          <a:p>
            <a:pPr>
              <a:defRPr/>
            </a:pPr>
            <a:fld id="{F2E22BD4-4FA0-49B4-9801-3532871485D2}" type="slidenum">
              <a:rPr lang="en-US" smtClean="0"/>
              <a:pPr>
                <a:defRPr/>
              </a:pPr>
              <a:t>‹#›</a:t>
            </a:fld>
            <a:endParaRPr lang="en-US"/>
          </a:p>
        </p:txBody>
      </p:sp>
    </p:spTree>
    <p:extLst>
      <p:ext uri="{BB962C8B-B14F-4D97-AF65-F5344CB8AC3E}">
        <p14:creationId xmlns:p14="http://schemas.microsoft.com/office/powerpoint/2010/main" val="140971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CS314</a:t>
            </a:r>
            <a:endParaRPr lang="en-US" sz="1400" b="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Huffman Coding</a:t>
            </a:r>
            <a:endParaRPr lang="en-US" sz="1400" b="0"/>
          </a:p>
        </p:txBody>
      </p:sp>
      <p:sp>
        <p:nvSpPr>
          <p:cNvPr id="7" name="Rectangle 29"/>
          <p:cNvSpPr>
            <a:spLocks noGrp="1" noChangeArrowheads="1"/>
          </p:cNvSpPr>
          <p:nvPr>
            <p:ph type="sldNum" sz="quarter" idx="12"/>
          </p:nvPr>
        </p:nvSpPr>
        <p:spPr>
          <a:ln/>
        </p:spPr>
        <p:txBody>
          <a:bodyPr/>
          <a:lstStyle>
            <a:lvl1pPr>
              <a:defRPr/>
            </a:lvl1pPr>
          </a:lstStyle>
          <a:p>
            <a:pPr>
              <a:defRPr/>
            </a:pPr>
            <a:fld id="{9F89B3A3-D0EB-4119-B9ED-3C1A05805A98}" type="slidenum">
              <a:rPr lang="en-US"/>
              <a:pPr>
                <a:defRPr/>
              </a:pPr>
              <a:t>‹#›</a:t>
            </a:fld>
            <a:endParaRPr lang="en-US"/>
          </a:p>
        </p:txBody>
      </p:sp>
    </p:spTree>
    <p:extLst>
      <p:ext uri="{BB962C8B-B14F-4D97-AF65-F5344CB8AC3E}">
        <p14:creationId xmlns:p14="http://schemas.microsoft.com/office/powerpoint/2010/main" val="323896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85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9538" y="6343650"/>
            <a:ext cx="2709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800" b="0" smtClean="0">
                <a:latin typeface="+mn-lt"/>
              </a:defRPr>
            </a:lvl1pPr>
          </a:lstStyle>
          <a:p>
            <a:pPr>
              <a:defRPr/>
            </a:pPr>
            <a:r>
              <a:rPr lang="en-US"/>
              <a:t>CS314</a:t>
            </a:r>
            <a:endParaRPr lang="en-US" sz="1400" dirty="0"/>
          </a:p>
        </p:txBody>
      </p:sp>
      <p:sp>
        <p:nvSpPr>
          <p:cNvPr id="1029" name="Rectangle 5"/>
          <p:cNvSpPr>
            <a:spLocks noGrp="1" noChangeArrowheads="1"/>
          </p:cNvSpPr>
          <p:nvPr>
            <p:ph type="ftr" sz="quarter" idx="3"/>
          </p:nvPr>
        </p:nvSpPr>
        <p:spPr bwMode="auto">
          <a:xfrm>
            <a:off x="2451100" y="6343650"/>
            <a:ext cx="4783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800" b="0" dirty="0" smtClean="0">
                <a:latin typeface="+mn-lt"/>
              </a:defRPr>
            </a:lvl1pPr>
          </a:lstStyle>
          <a:p>
            <a:pPr>
              <a:defRPr/>
            </a:pPr>
            <a:r>
              <a:rPr lang="en-US"/>
              <a:t>Huffman Coding</a:t>
            </a:r>
            <a:endParaRPr lang="en-US" sz="1400"/>
          </a:p>
        </p:txBody>
      </p:sp>
      <p:sp>
        <p:nvSpPr>
          <p:cNvPr id="1051" name="Line 27"/>
          <p:cNvSpPr>
            <a:spLocks noChangeShapeType="1"/>
          </p:cNvSpPr>
          <p:nvPr/>
        </p:nvSpPr>
        <p:spPr bwMode="auto">
          <a:xfrm>
            <a:off x="361950" y="1397000"/>
            <a:ext cx="8039100" cy="0"/>
          </a:xfrm>
          <a:prstGeom prst="line">
            <a:avLst/>
          </a:prstGeom>
          <a:noFill/>
          <a:ln w="9525">
            <a:solidFill>
              <a:srgbClr val="FF0000"/>
            </a:solidFill>
            <a:round/>
            <a:headEnd/>
            <a:tailEnd/>
          </a:ln>
          <a:effectLst/>
        </p:spPr>
        <p:txBody>
          <a:bodyPr wrap="none" anchor="ctr"/>
          <a:lstStyle/>
          <a:p>
            <a:pPr>
              <a:defRPr/>
            </a:pPr>
            <a:endParaRPr lang="en-US" b="0"/>
          </a:p>
        </p:txBody>
      </p:sp>
      <p:sp>
        <p:nvSpPr>
          <p:cNvPr id="1052" name="Line 28"/>
          <p:cNvSpPr>
            <a:spLocks noChangeShapeType="1"/>
          </p:cNvSpPr>
          <p:nvPr/>
        </p:nvSpPr>
        <p:spPr bwMode="auto">
          <a:xfrm>
            <a:off x="95250" y="6210300"/>
            <a:ext cx="8896350" cy="0"/>
          </a:xfrm>
          <a:prstGeom prst="line">
            <a:avLst/>
          </a:prstGeom>
          <a:noFill/>
          <a:ln w="9525">
            <a:solidFill>
              <a:srgbClr val="FF0000"/>
            </a:solidFill>
            <a:round/>
            <a:headEnd/>
            <a:tailEnd/>
          </a:ln>
          <a:effectLst/>
        </p:spPr>
        <p:txBody>
          <a:bodyPr wrap="none" anchor="ctr"/>
          <a:lstStyle/>
          <a:p>
            <a:pPr>
              <a:defRPr/>
            </a:pPr>
            <a:endParaRPr lang="en-US" b="0"/>
          </a:p>
        </p:txBody>
      </p:sp>
      <p:sp>
        <p:nvSpPr>
          <p:cNvPr id="1053" name="Rectangle 29"/>
          <p:cNvSpPr>
            <a:spLocks noGrp="1" noChangeArrowheads="1"/>
          </p:cNvSpPr>
          <p:nvPr>
            <p:ph type="sldNum" sz="quarter" idx="4"/>
          </p:nvPr>
        </p:nvSpPr>
        <p:spPr bwMode="auto">
          <a:xfrm>
            <a:off x="7010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smtClean="0">
                <a:latin typeface="+mn-lt"/>
              </a:defRPr>
            </a:lvl1pPr>
          </a:lstStyle>
          <a:p>
            <a:pPr>
              <a:defRPr/>
            </a:pPr>
            <a:fld id="{16597234-11DE-436F-B215-3698B1187AE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Lst>
  <p:hf hdr="0" ftr="0" dt="0"/>
  <p:txStyles>
    <p:titleStyle>
      <a:lvl1pPr algn="ctr" rtl="0" eaLnBrk="0" fontAlgn="base" hangingPunct="0">
        <a:spcBef>
          <a:spcPct val="0"/>
        </a:spcBef>
        <a:spcAft>
          <a:spcPct val="0"/>
        </a:spcAft>
        <a:defRPr sz="4400" b="0">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eaLnBrk="0" fontAlgn="base" hangingPunct="0">
        <a:spcBef>
          <a:spcPct val="0"/>
        </a:spcBef>
        <a:spcAft>
          <a:spcPct val="0"/>
        </a:spcAft>
        <a:defRPr sz="4400" b="1">
          <a:solidFill>
            <a:srgbClr val="FF3300"/>
          </a:solidFill>
          <a:latin typeface="Arial" charset="0"/>
        </a:defRPr>
      </a:lvl6pPr>
      <a:lvl7pPr marL="914400" algn="ctr" rtl="0" eaLnBrk="0" fontAlgn="base" hangingPunct="0">
        <a:spcBef>
          <a:spcPct val="0"/>
        </a:spcBef>
        <a:spcAft>
          <a:spcPct val="0"/>
        </a:spcAft>
        <a:defRPr sz="4400" b="1">
          <a:solidFill>
            <a:srgbClr val="FF3300"/>
          </a:solidFill>
          <a:latin typeface="Arial" charset="0"/>
        </a:defRPr>
      </a:lvl7pPr>
      <a:lvl8pPr marL="1371600" algn="ctr" rtl="0" eaLnBrk="0" fontAlgn="base" hangingPunct="0">
        <a:spcBef>
          <a:spcPct val="0"/>
        </a:spcBef>
        <a:spcAft>
          <a:spcPct val="0"/>
        </a:spcAft>
        <a:defRPr sz="4400" b="1">
          <a:solidFill>
            <a:srgbClr val="FF3300"/>
          </a:solidFill>
          <a:latin typeface="Arial" charset="0"/>
        </a:defRPr>
      </a:lvl8pPr>
      <a:lvl9pPr marL="1828800" algn="ctr" rtl="0" eaLnBrk="0" fontAlgn="base" hangingPunct="0">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Font typeface="Symbol" pitchFamily="18" charset="2"/>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a:solidFill>
            <a:schemeClr val="tx1"/>
          </a:solidFill>
          <a:latin typeface="+mn-lt"/>
        </a:defRPr>
      </a:lvl2pPr>
      <a:lvl3pPr marL="1143000" indent="-228600" algn="l" rtl="0" eaLnBrk="0" fontAlgn="base" hangingPunct="0">
        <a:spcBef>
          <a:spcPct val="20000"/>
        </a:spcBef>
        <a:spcAft>
          <a:spcPct val="0"/>
        </a:spcAft>
        <a:buChar char="•"/>
        <a:defRPr sz="2400" b="0">
          <a:solidFill>
            <a:schemeClr val="tx1"/>
          </a:solidFill>
          <a:latin typeface="+mn-lt"/>
        </a:defRPr>
      </a:lvl3pPr>
      <a:lvl4pPr marL="1600200" indent="-228600" algn="l" rtl="0" eaLnBrk="0" fontAlgn="base" hangingPunct="0">
        <a:spcBef>
          <a:spcPct val="20000"/>
        </a:spcBef>
        <a:spcAft>
          <a:spcPct val="0"/>
        </a:spcAft>
        <a:buChar char="–"/>
        <a:defRPr sz="2000" b="0">
          <a:solidFill>
            <a:schemeClr val="tx1"/>
          </a:solidFill>
          <a:latin typeface="+mn-lt"/>
        </a:defRPr>
      </a:lvl4pPr>
      <a:lvl5pPr marL="2057400" indent="-228600" algn="l" rtl="0" eaLnBrk="0" fontAlgn="base" hangingPunct="0">
        <a:spcBef>
          <a:spcPct val="20000"/>
        </a:spcBef>
        <a:spcAft>
          <a:spcPct val="0"/>
        </a:spcAft>
        <a:buChar char="»"/>
        <a:defRPr sz="2000" b="0">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xkcd.com/927/" TargetMode="External"/><Relationship Id="rId1" Type="http://schemas.openxmlformats.org/officeDocument/2006/relationships/slideLayout" Target="../slideLayouts/slideLayout2.xml"/><Relationship Id="rId4" Type="http://schemas.openxmlformats.org/officeDocument/2006/relationships/hyperlink" Target="https://en.wikipedia.org/wiki/Image_file_forma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inyurl.com/q6o7wan"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Robert_Fan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533400" y="0"/>
            <a:ext cx="7696200" cy="1143000"/>
          </a:xfrm>
          <a:solidFill>
            <a:schemeClr val="bg1"/>
          </a:solidFill>
        </p:spPr>
        <p:txBody>
          <a:bodyPr/>
          <a:lstStyle/>
          <a:p>
            <a:r>
              <a:rPr lang="en-US" sz="3600" b="0" dirty="0"/>
              <a:t>Topic 21: Huffman Coding</a:t>
            </a:r>
            <a:endParaRPr lang="en-US" b="0" dirty="0"/>
          </a:p>
        </p:txBody>
      </p:sp>
      <p:sp>
        <p:nvSpPr>
          <p:cNvPr id="5126" name="Rectangle 148"/>
          <p:cNvSpPr>
            <a:spLocks noChangeArrowheads="1"/>
          </p:cNvSpPr>
          <p:nvPr/>
        </p:nvSpPr>
        <p:spPr bwMode="auto">
          <a:xfrm>
            <a:off x="7972425" y="468313"/>
            <a:ext cx="1171575" cy="1319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7" name="Rectangle 152"/>
          <p:cNvSpPr>
            <a:spLocks noChangeArrowheads="1"/>
          </p:cNvSpPr>
          <p:nvPr/>
        </p:nvSpPr>
        <p:spPr bwMode="auto">
          <a:xfrm>
            <a:off x="0" y="1009650"/>
            <a:ext cx="838200" cy="1252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8" name="Rectangle 154"/>
          <p:cNvSpPr>
            <a:spLocks noChangeArrowheads="1"/>
          </p:cNvSpPr>
          <p:nvPr/>
        </p:nvSpPr>
        <p:spPr bwMode="auto">
          <a:xfrm>
            <a:off x="7448550" y="5353050"/>
            <a:ext cx="1695450" cy="1271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9" name="Rectangle 155" descr="Sydney Smith"/>
          <p:cNvSpPr>
            <a:spLocks noGrp="1" noChangeArrowheads="1"/>
          </p:cNvSpPr>
          <p:nvPr>
            <p:ph type="subTitle" idx="1"/>
          </p:nvPr>
        </p:nvSpPr>
        <p:spPr>
          <a:xfrm>
            <a:off x="685800" y="1600200"/>
            <a:ext cx="7772400" cy="3200400"/>
          </a:xfrm>
          <a:ln>
            <a:solidFill>
              <a:schemeClr val="tx1"/>
            </a:solidFill>
            <a:miter lim="800000"/>
            <a:headEnd/>
            <a:tailEnd/>
          </a:ln>
        </p:spPr>
        <p:txBody>
          <a:bodyPr/>
          <a:lstStyle/>
          <a:p>
            <a:pPr algn="l"/>
            <a:r>
              <a:rPr lang="en-US" i="1" dirty="0"/>
              <a:t>The author should gaze at Noah, and ... learn, as they did in the Ark, to crowd a great deal of matter into a very small compass.</a:t>
            </a:r>
          </a:p>
          <a:p>
            <a:pPr lvl="1" algn="l"/>
            <a:r>
              <a:rPr lang="en-US" dirty="0"/>
              <a:t>Sydney Smith, Edinburgh Review</a:t>
            </a:r>
          </a:p>
          <a:p>
            <a:endParaRPr lang="en-US" dirty="0"/>
          </a:p>
        </p:txBody>
      </p:sp>
      <p:pic>
        <p:nvPicPr>
          <p:cNvPr id="5130" name="Picture 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729" y="4209080"/>
            <a:ext cx="2238271" cy="264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avid Huffman, creator of Huffman Encoding and Huffman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 y="4209081"/>
            <a:ext cx="1981200" cy="276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JPEG VS BITMAP</a:t>
            </a:r>
          </a:p>
        </p:txBody>
      </p:sp>
      <p:sp>
        <p:nvSpPr>
          <p:cNvPr id="3" name="Content Placeholder 2"/>
          <p:cNvSpPr>
            <a:spLocks noGrp="1"/>
          </p:cNvSpPr>
          <p:nvPr>
            <p:ph idx="1"/>
          </p:nvPr>
        </p:nvSpPr>
        <p:spPr/>
        <p:txBody>
          <a:bodyPr/>
          <a:lstStyle/>
          <a:p>
            <a:endParaRPr lang="en-US" dirty="0"/>
          </a:p>
          <a:p>
            <a:r>
              <a:rPr lang="en-US" dirty="0"/>
              <a:t>JPEG File</a:t>
            </a:r>
          </a:p>
        </p:txBody>
      </p:sp>
      <p:pic>
        <p:nvPicPr>
          <p:cNvPr id="5123" name="Picture 3" descr="Comparison of sizes of bitmap and jpg versions of UT tower. Bitmap is 1305 kilobytes and jpg is 283 kilo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2706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The numeric data that composes the image of the UT Tower on the previous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67743"/>
            <a:ext cx="83820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10</a:t>
            </a:fld>
            <a:endParaRPr lang="en-US"/>
          </a:p>
        </p:txBody>
      </p:sp>
    </p:spTree>
    <p:extLst>
      <p:ext uri="{BB962C8B-B14F-4D97-AF65-F5344CB8AC3E}">
        <p14:creationId xmlns:p14="http://schemas.microsoft.com/office/powerpoint/2010/main" val="101718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Schemes</a:t>
            </a:r>
          </a:p>
        </p:txBody>
      </p:sp>
      <p:sp>
        <p:nvSpPr>
          <p:cNvPr id="3" name="Content Placeholder 2"/>
          <p:cNvSpPr>
            <a:spLocks noGrp="1"/>
          </p:cNvSpPr>
          <p:nvPr>
            <p:ph idx="1"/>
          </p:nvPr>
        </p:nvSpPr>
        <p:spPr/>
        <p:txBody>
          <a:bodyPr/>
          <a:lstStyle/>
          <a:p>
            <a:r>
              <a:rPr lang="en-US" dirty="0"/>
              <a:t>"It's all 1s and 0s"</a:t>
            </a:r>
          </a:p>
          <a:p>
            <a:r>
              <a:rPr lang="en-US" dirty="0"/>
              <a:t>What do the 1s and 0s mean?</a:t>
            </a:r>
          </a:p>
          <a:p>
            <a:r>
              <a:rPr lang="en-US" dirty="0"/>
              <a:t>50 121 109</a:t>
            </a:r>
          </a:p>
          <a:p>
            <a:r>
              <a:rPr lang="en-US" dirty="0"/>
              <a:t>ASCII -&gt; 2ym</a:t>
            </a:r>
          </a:p>
          <a:p>
            <a:r>
              <a:rPr lang="en-US" dirty="0"/>
              <a:t>Red Green Blue-&gt;</a:t>
            </a:r>
            <a:br>
              <a:rPr lang="en-US" dirty="0"/>
            </a:br>
            <a:r>
              <a:rPr lang="en-US" dirty="0"/>
              <a:t>dark teal?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11</a:t>
            </a:fld>
            <a:endParaRPr lang="en-US"/>
          </a:p>
        </p:txBody>
      </p:sp>
    </p:spTree>
    <p:extLst>
      <p:ext uri="{BB962C8B-B14F-4D97-AF65-F5344CB8AC3E}">
        <p14:creationId xmlns:p14="http://schemas.microsoft.com/office/powerpoint/2010/main" val="14515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KCD cartoon describing how multiple standards fore the same thing (A/C charges, character encodings, instant messaging) exist and proliferate. ">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86000"/>
            <a:ext cx="6705600" cy="3795370"/>
          </a:xfrm>
          <a:prstGeom prst="rect">
            <a:avLst/>
          </a:prstGeom>
        </p:spPr>
      </p:pic>
      <p:sp>
        <p:nvSpPr>
          <p:cNvPr id="3" name="Content Placeholder 2"/>
          <p:cNvSpPr>
            <a:spLocks noGrp="1"/>
          </p:cNvSpPr>
          <p:nvPr>
            <p:ph idx="1"/>
          </p:nvPr>
        </p:nvSpPr>
        <p:spPr>
          <a:xfrm>
            <a:off x="317500" y="1447800"/>
            <a:ext cx="8534400" cy="4495800"/>
          </a:xfrm>
        </p:spPr>
        <p:txBody>
          <a:bodyPr/>
          <a:lstStyle/>
          <a:p>
            <a:r>
              <a:rPr lang="en-US" dirty="0">
                <a:solidFill>
                  <a:srgbClr val="FF0000"/>
                </a:solidFill>
                <a:hlinkClick r:id="rId4"/>
              </a:rPr>
              <a:t>Image file formats</a:t>
            </a:r>
            <a:r>
              <a:rPr lang="en-US" dirty="0"/>
              <a:t>: bmp, </a:t>
            </a:r>
            <a:r>
              <a:rPr lang="en-US" dirty="0" err="1"/>
              <a:t>png</a:t>
            </a:r>
            <a:r>
              <a:rPr lang="en-US" dirty="0"/>
              <a:t>, jpg, gif, tiff, </a:t>
            </a:r>
            <a:r>
              <a:rPr lang="en-US" dirty="0" err="1"/>
              <a:t>svg</a:t>
            </a:r>
            <a:r>
              <a:rPr lang="en-US" dirty="0"/>
              <a:t>, </a:t>
            </a:r>
            <a:r>
              <a:rPr lang="en-US" dirty="0" err="1"/>
              <a:t>cgm</a:t>
            </a:r>
            <a:r>
              <a:rPr lang="en-US" dirty="0"/>
              <a:t>, </a:t>
            </a:r>
            <a:r>
              <a:rPr lang="en-US" dirty="0" err="1"/>
              <a:t>pgm</a:t>
            </a:r>
            <a:endParaRPr lang="en-US" dirty="0"/>
          </a:p>
          <a:p>
            <a:endParaRPr lang="en-US" dirty="0"/>
          </a:p>
          <a:p>
            <a:endParaRPr lang="en-US" dirty="0"/>
          </a:p>
          <a:p>
            <a:endParaRPr lang="en-US" dirty="0"/>
          </a:p>
          <a:p>
            <a:endParaRPr lang="en-US" dirty="0"/>
          </a:p>
          <a:p>
            <a:endParaRPr lang="en-US" dirty="0"/>
          </a:p>
          <a:p>
            <a:endParaRPr lang="en-US" dirty="0"/>
          </a:p>
          <a:p>
            <a:r>
              <a:rPr lang="en-US" dirty="0"/>
              <a:t>XKCD, Standards: </a:t>
            </a:r>
            <a:r>
              <a:rPr lang="en-US" dirty="0">
                <a:hlinkClick r:id="rId2"/>
              </a:rPr>
              <a:t>https://xkcd.com/927/</a:t>
            </a:r>
            <a:r>
              <a:rPr lang="en-US" dirty="0"/>
              <a:t> </a:t>
            </a:r>
          </a:p>
        </p:txBody>
      </p:sp>
      <p:sp>
        <p:nvSpPr>
          <p:cNvPr id="2" name="Title 1"/>
          <p:cNvSpPr>
            <a:spLocks noGrp="1"/>
          </p:cNvSpPr>
          <p:nvPr>
            <p:ph type="title"/>
          </p:nvPr>
        </p:nvSpPr>
        <p:spPr/>
        <p:txBody>
          <a:bodyPr/>
          <a:lstStyle/>
          <a:p>
            <a:r>
              <a:rPr lang="en-US" dirty="0"/>
              <a:t>Why So Many Encoding / Decoding Schemes?</a:t>
            </a:r>
          </a:p>
        </p:txBody>
      </p:sp>
      <p:sp>
        <p:nvSpPr>
          <p:cNvPr id="4" name="Slide Number Placeholder 3"/>
          <p:cNvSpPr>
            <a:spLocks noGrp="1"/>
          </p:cNvSpPr>
          <p:nvPr>
            <p:ph type="sldNum" sz="quarter" idx="12"/>
          </p:nvPr>
        </p:nvSpPr>
        <p:spPr>
          <a:xfrm>
            <a:off x="7010400" y="6284321"/>
            <a:ext cx="2133600" cy="476250"/>
          </a:xfrm>
        </p:spPr>
        <p:txBody>
          <a:bodyPr/>
          <a:lstStyle/>
          <a:p>
            <a:pPr>
              <a:defRPr/>
            </a:pPr>
            <a:fld id="{CF9E9006-BF45-4475-9148-78AB8E05E9A5}" type="slidenum">
              <a:rPr lang="en-US" smtClean="0"/>
              <a:pPr>
                <a:defRPr/>
              </a:pPr>
              <a:t>12</a:t>
            </a:fld>
            <a:endParaRPr lang="en-US"/>
          </a:p>
        </p:txBody>
      </p:sp>
    </p:spTree>
    <p:extLst>
      <p:ext uri="{BB962C8B-B14F-4D97-AF65-F5344CB8AC3E}">
        <p14:creationId xmlns:p14="http://schemas.microsoft.com/office/powerpoint/2010/main" val="186903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Encoding</a:t>
            </a:r>
          </a:p>
          <a:p>
            <a:r>
              <a:rPr lang="en-US" b="1" dirty="0">
                <a:solidFill>
                  <a:srgbClr val="FF3300"/>
                </a:solidFill>
              </a:rPr>
              <a:t>Compression</a:t>
            </a:r>
          </a:p>
          <a:p>
            <a:r>
              <a:rPr lang="en-US" dirty="0"/>
              <a:t>Huffman Coding</a:t>
            </a:r>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13</a:t>
            </a:fld>
            <a:endParaRPr lang="en-US"/>
          </a:p>
        </p:txBody>
      </p:sp>
    </p:spTree>
    <p:extLst>
      <p:ext uri="{BB962C8B-B14F-4D97-AF65-F5344CB8AC3E}">
        <p14:creationId xmlns:p14="http://schemas.microsoft.com/office/powerpoint/2010/main" val="36208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Compression</a:t>
            </a:r>
          </a:p>
        </p:txBody>
      </p:sp>
      <p:sp>
        <p:nvSpPr>
          <p:cNvPr id="7171" name="Content Placeholder 2"/>
          <p:cNvSpPr>
            <a:spLocks noGrp="1"/>
          </p:cNvSpPr>
          <p:nvPr>
            <p:ph idx="1"/>
          </p:nvPr>
        </p:nvSpPr>
        <p:spPr>
          <a:xfrm>
            <a:off x="266700" y="1524000"/>
            <a:ext cx="8648700" cy="4572000"/>
          </a:xfrm>
        </p:spPr>
        <p:txBody>
          <a:bodyPr/>
          <a:lstStyle/>
          <a:p>
            <a:r>
              <a:rPr lang="en-US" dirty="0"/>
              <a:t>Compression: Storing the same information but in a form that takes less memory</a:t>
            </a:r>
          </a:p>
          <a:p>
            <a:r>
              <a:rPr lang="en-US" dirty="0"/>
              <a:t>lossless and </a:t>
            </a:r>
            <a:r>
              <a:rPr lang="en-US" dirty="0" err="1"/>
              <a:t>lossy</a:t>
            </a:r>
            <a:r>
              <a:rPr lang="en-US" dirty="0"/>
              <a:t> compression</a:t>
            </a:r>
          </a:p>
          <a:p>
            <a:r>
              <a:rPr lang="en-US" dirty="0"/>
              <a:t>Recall:</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27067"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9E9006-BF45-4475-9148-78AB8E05E9A5}" type="slidenum">
              <a:rPr lang="en-US" smtClean="0"/>
              <a:pPr>
                <a:defRPr/>
              </a:pPr>
              <a:t>14</a:t>
            </a:fld>
            <a:endParaRPr lang="en-US"/>
          </a:p>
        </p:txBody>
      </p:sp>
    </p:spTree>
    <p:extLst>
      <p:ext uri="{BB962C8B-B14F-4D97-AF65-F5344CB8AC3E}">
        <p14:creationId xmlns:p14="http://schemas.microsoft.com/office/powerpoint/2010/main" val="396830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Lossy</a:t>
            </a:r>
            <a:r>
              <a:rPr lang="en-US" dirty="0"/>
              <a:t> Artifacts</a:t>
            </a:r>
          </a:p>
        </p:txBody>
      </p:sp>
      <p:sp>
        <p:nvSpPr>
          <p:cNvPr id="3" name="Content Placeholder 2"/>
          <p:cNvSpPr>
            <a:spLocks noGrp="1"/>
          </p:cNvSpPr>
          <p:nvPr>
            <p:ph idx="1"/>
          </p:nvPr>
        </p:nvSpPr>
        <p:spPr/>
        <p:txBody>
          <a:bodyPr/>
          <a:lstStyle/>
          <a:p>
            <a:endParaRPr lang="en-US"/>
          </a:p>
        </p:txBody>
      </p:sp>
      <p:pic>
        <p:nvPicPr>
          <p:cNvPr id="4" name="Picture 4" descr="Graph of the popularity of the name Sam over time in the United Sta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104899"/>
            <a:ext cx="9144000" cy="57531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loseup of the graph of the popularity of the name Sam over time in the United States. Shows artifacts produced by the compression algorithm used in the jog file format. Some pixels that were white are now bluish or reddis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07760"/>
            <a:ext cx="8882743" cy="549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F9E9006-BF45-4475-9148-78AB8E05E9A5}" type="slidenum">
              <a:rPr lang="en-US" smtClean="0"/>
              <a:pPr>
                <a:defRPr/>
              </a:pPr>
              <a:t>15</a:t>
            </a:fld>
            <a:endParaRPr lang="en-US"/>
          </a:p>
        </p:txBody>
      </p:sp>
    </p:spTree>
    <p:extLst>
      <p:ext uri="{BB962C8B-B14F-4D97-AF65-F5344CB8AC3E}">
        <p14:creationId xmlns:p14="http://schemas.microsoft.com/office/powerpoint/2010/main" val="40281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57B1-29D7-41E6-AFCE-BF99883B7D9C}"/>
              </a:ext>
            </a:extLst>
          </p:cNvPr>
          <p:cNvSpPr>
            <a:spLocks noGrp="1"/>
          </p:cNvSpPr>
          <p:nvPr>
            <p:ph type="title"/>
          </p:nvPr>
        </p:nvSpPr>
        <p:spPr/>
        <p:txBody>
          <a:bodyPr/>
          <a:lstStyle/>
          <a:p>
            <a:r>
              <a:rPr lang="en-US" dirty="0"/>
              <a:t>Compression</a:t>
            </a:r>
          </a:p>
        </p:txBody>
      </p:sp>
      <p:sp>
        <p:nvSpPr>
          <p:cNvPr id="3" name="Content Placeholder 2">
            <a:extLst>
              <a:ext uri="{FF2B5EF4-FFF2-40B4-BE49-F238E27FC236}">
                <a16:creationId xmlns:a16="http://schemas.microsoft.com/office/drawing/2014/main" id="{60D43EC2-A089-4842-8818-1A3A5FED4ADC}"/>
              </a:ext>
            </a:extLst>
          </p:cNvPr>
          <p:cNvSpPr>
            <a:spLocks noGrp="1"/>
          </p:cNvSpPr>
          <p:nvPr>
            <p:ph idx="1"/>
          </p:nvPr>
        </p:nvSpPr>
        <p:spPr/>
        <p:txBody>
          <a:bodyPr/>
          <a:lstStyle/>
          <a:p>
            <a:r>
              <a:rPr lang="en-US" dirty="0"/>
              <a:t>00000000000000000000000000000000</a:t>
            </a:r>
            <a:br>
              <a:rPr lang="en-US" dirty="0"/>
            </a:br>
            <a:r>
              <a:rPr lang="en-US" dirty="0"/>
              <a:t>111111111111111111111111111111</a:t>
            </a:r>
          </a:p>
          <a:p>
            <a:endParaRPr lang="en-US" dirty="0"/>
          </a:p>
          <a:p>
            <a:r>
              <a:rPr lang="en-US" dirty="0"/>
              <a:t>0 00100000 1 00011110</a:t>
            </a:r>
          </a:p>
        </p:txBody>
      </p:sp>
      <p:sp>
        <p:nvSpPr>
          <p:cNvPr id="4" name="Slide Number Placeholder 3">
            <a:extLst>
              <a:ext uri="{FF2B5EF4-FFF2-40B4-BE49-F238E27FC236}">
                <a16:creationId xmlns:a16="http://schemas.microsoft.com/office/drawing/2014/main" id="{A8A409D8-231F-4872-A543-0204B4683179}"/>
              </a:ext>
            </a:extLst>
          </p:cNvPr>
          <p:cNvSpPr>
            <a:spLocks noGrp="1"/>
          </p:cNvSpPr>
          <p:nvPr>
            <p:ph type="sldNum" sz="quarter" idx="12"/>
          </p:nvPr>
        </p:nvSpPr>
        <p:spPr/>
        <p:txBody>
          <a:bodyPr/>
          <a:lstStyle/>
          <a:p>
            <a:pPr>
              <a:defRPr/>
            </a:pPr>
            <a:fld id="{CF9E9006-BF45-4475-9148-78AB8E05E9A5}" type="slidenum">
              <a:rPr lang="en-US" smtClean="0"/>
              <a:pPr>
                <a:defRPr/>
              </a:pPr>
              <a:t>16</a:t>
            </a:fld>
            <a:endParaRPr lang="en-US"/>
          </a:p>
        </p:txBody>
      </p:sp>
    </p:spTree>
    <p:extLst>
      <p:ext uri="{BB962C8B-B14F-4D97-AF65-F5344CB8AC3E}">
        <p14:creationId xmlns:p14="http://schemas.microsoft.com/office/powerpoint/2010/main" val="217486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p>
        </p:txBody>
      </p:sp>
      <p:sp>
        <p:nvSpPr>
          <p:cNvPr id="3" name="Content Placeholder 2"/>
          <p:cNvSpPr>
            <a:spLocks noGrp="1"/>
          </p:cNvSpPr>
          <p:nvPr>
            <p:ph idx="1"/>
          </p:nvPr>
        </p:nvSpPr>
        <p:spPr>
          <a:xfrm>
            <a:off x="495300" y="1447800"/>
            <a:ext cx="7772400" cy="4114800"/>
          </a:xfrm>
        </p:spPr>
        <p:txBody>
          <a:bodyPr/>
          <a:lstStyle/>
          <a:p>
            <a:r>
              <a:rPr lang="en-US" dirty="0"/>
              <a:t>Is compression really necessary?</a:t>
            </a:r>
          </a:p>
          <a:p>
            <a:endParaRPr lang="en-US" dirty="0"/>
          </a:p>
        </p:txBody>
      </p:sp>
      <p:sp>
        <p:nvSpPr>
          <p:cNvPr id="8" name="TextBox 7"/>
          <p:cNvSpPr txBox="1"/>
          <p:nvPr/>
        </p:nvSpPr>
        <p:spPr>
          <a:xfrm>
            <a:off x="457200" y="5521114"/>
            <a:ext cx="6532558" cy="1323439"/>
          </a:xfrm>
          <a:prstGeom prst="rect">
            <a:avLst/>
          </a:prstGeom>
          <a:solidFill>
            <a:schemeClr val="bg1"/>
          </a:solidFill>
        </p:spPr>
        <p:txBody>
          <a:bodyPr wrap="none" rtlCol="0">
            <a:spAutoFit/>
          </a:bodyPr>
          <a:lstStyle/>
          <a:p>
            <a:pPr>
              <a:spcBef>
                <a:spcPts val="0"/>
              </a:spcBef>
              <a:buNone/>
            </a:pPr>
            <a:r>
              <a:rPr lang="en-US" sz="4000" dirty="0">
                <a:latin typeface="+mn-lt"/>
              </a:rPr>
              <a:t>5 Terabytes. </a:t>
            </a:r>
          </a:p>
          <a:p>
            <a:pPr>
              <a:spcBef>
                <a:spcPts val="0"/>
              </a:spcBef>
              <a:buNone/>
            </a:pPr>
            <a:r>
              <a:rPr lang="en-US" sz="4000" dirty="0">
                <a:latin typeface="+mn-lt"/>
              </a:rPr>
              <a:t>~5,000,000,000,0000 bytes</a:t>
            </a:r>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17</a:t>
            </a:fld>
            <a:endParaRPr lang="en-US"/>
          </a:p>
        </p:txBody>
      </p:sp>
      <p:pic>
        <p:nvPicPr>
          <p:cNvPr id="10" name="Picture 9" descr="A 5 terabyte hard drive for $110.00 on Amaz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73118"/>
            <a:ext cx="8037658" cy="3432080"/>
          </a:xfrm>
          <a:prstGeom prst="rect">
            <a:avLst/>
          </a:prstGeom>
        </p:spPr>
      </p:pic>
    </p:spTree>
    <p:extLst>
      <p:ext uri="{BB962C8B-B14F-4D97-AF65-F5344CB8AC3E}">
        <p14:creationId xmlns:p14="http://schemas.microsoft.com/office/powerpoint/2010/main" val="227924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1</a:t>
            </a:r>
          </a:p>
        </p:txBody>
      </p:sp>
      <p:sp>
        <p:nvSpPr>
          <p:cNvPr id="3" name="Content Placeholder 2"/>
          <p:cNvSpPr>
            <a:spLocks noGrp="1"/>
          </p:cNvSpPr>
          <p:nvPr>
            <p:ph idx="1"/>
          </p:nvPr>
        </p:nvSpPr>
        <p:spPr/>
        <p:txBody>
          <a:bodyPr/>
          <a:lstStyle/>
          <a:p>
            <a:r>
              <a:rPr lang="en-US" dirty="0"/>
              <a:t>With computer storage so cheap, is compression really necessary?</a:t>
            </a:r>
          </a:p>
          <a:p>
            <a:pPr marL="514350" indent="-514350">
              <a:buAutoNum type="alphaUcPeriod"/>
            </a:pPr>
            <a:r>
              <a:rPr lang="en-US" dirty="0"/>
              <a:t>No</a:t>
            </a:r>
          </a:p>
          <a:p>
            <a:pPr marL="514350" indent="-514350">
              <a:buAutoNum type="alphaUcPeriod"/>
            </a:pPr>
            <a:r>
              <a:rPr lang="en-US" dirty="0"/>
              <a:t>Yes</a:t>
            </a:r>
          </a:p>
          <a:p>
            <a:pPr marL="514350" indent="-514350">
              <a:buAutoNum type="alphaUcPeriod"/>
            </a:pPr>
            <a:r>
              <a:rPr lang="en-US" dirty="0"/>
              <a:t>It Depends</a:t>
            </a:r>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18</a:t>
            </a:fld>
            <a:endParaRPr lang="en-US"/>
          </a:p>
        </p:txBody>
      </p:sp>
    </p:spTree>
    <p:extLst>
      <p:ext uri="{BB962C8B-B14F-4D97-AF65-F5344CB8AC3E}">
        <p14:creationId xmlns:p14="http://schemas.microsoft.com/office/powerpoint/2010/main" val="134961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Little Pipes and Big Pumps</a:t>
            </a:r>
          </a:p>
        </p:txBody>
      </p:sp>
      <p:sp>
        <p:nvSpPr>
          <p:cNvPr id="8195" name="Text Placeholder 6"/>
          <p:cNvSpPr>
            <a:spLocks noGrp="1"/>
          </p:cNvSpPr>
          <p:nvPr>
            <p:ph type="body" idx="1"/>
          </p:nvPr>
        </p:nvSpPr>
        <p:spPr/>
        <p:txBody>
          <a:bodyPr/>
          <a:lstStyle/>
          <a:p>
            <a:r>
              <a:rPr lang="en-US" sz="2800" dirty="0">
                <a:solidFill>
                  <a:srgbClr val="FF3300"/>
                </a:solidFill>
              </a:rPr>
              <a:t>Home Internet Access</a:t>
            </a:r>
          </a:p>
        </p:txBody>
      </p:sp>
      <p:sp>
        <p:nvSpPr>
          <p:cNvPr id="8196" name="Content Placeholder 2"/>
          <p:cNvSpPr>
            <a:spLocks noGrp="1"/>
          </p:cNvSpPr>
          <p:nvPr>
            <p:ph sz="half" idx="2"/>
          </p:nvPr>
        </p:nvSpPr>
        <p:spPr/>
        <p:txBody>
          <a:bodyPr/>
          <a:lstStyle/>
          <a:p>
            <a:r>
              <a:rPr lang="en-US" dirty="0"/>
              <a:t>400 Mbps roughly $65 per month</a:t>
            </a:r>
          </a:p>
          <a:p>
            <a:r>
              <a:rPr lang="en-US" dirty="0"/>
              <a:t>12 months * 3 years * $115 = </a:t>
            </a:r>
          </a:p>
          <a:p>
            <a:r>
              <a:rPr lang="en-US" dirty="0"/>
              <a:t>400,000,000 </a:t>
            </a:r>
            <a:r>
              <a:rPr lang="en-US" i="1" dirty="0"/>
              <a:t>bits </a:t>
            </a:r>
            <a:r>
              <a:rPr lang="en-US" dirty="0"/>
              <a:t>/second</a:t>
            </a:r>
            <a:br>
              <a:rPr lang="en-US" dirty="0"/>
            </a:br>
            <a:r>
              <a:rPr lang="en-US" dirty="0"/>
              <a:t>= 5 * 10</a:t>
            </a:r>
            <a:r>
              <a:rPr lang="en-US" baseline="30000" dirty="0"/>
              <a:t>7</a:t>
            </a:r>
            <a:r>
              <a:rPr lang="en-US" dirty="0"/>
              <a:t> bytes / sec</a:t>
            </a:r>
          </a:p>
          <a:p>
            <a:endParaRPr lang="en-US" dirty="0"/>
          </a:p>
        </p:txBody>
      </p:sp>
      <p:sp>
        <p:nvSpPr>
          <p:cNvPr id="8197" name="Text Placeholder 7"/>
          <p:cNvSpPr>
            <a:spLocks noGrp="1"/>
          </p:cNvSpPr>
          <p:nvPr>
            <p:ph type="body" sz="quarter" idx="3"/>
          </p:nvPr>
        </p:nvSpPr>
        <p:spPr/>
        <p:txBody>
          <a:bodyPr/>
          <a:lstStyle/>
          <a:p>
            <a:r>
              <a:rPr lang="en-US" sz="2800">
                <a:solidFill>
                  <a:srgbClr val="FF3300"/>
                </a:solidFill>
              </a:rPr>
              <a:t>CPU Capability</a:t>
            </a:r>
          </a:p>
        </p:txBody>
      </p:sp>
      <p:sp>
        <p:nvSpPr>
          <p:cNvPr id="8198" name="Content Placeholder 8"/>
          <p:cNvSpPr>
            <a:spLocks noGrp="1"/>
          </p:cNvSpPr>
          <p:nvPr>
            <p:ph sz="quarter" idx="4"/>
          </p:nvPr>
        </p:nvSpPr>
        <p:spPr/>
        <p:txBody>
          <a:bodyPr/>
          <a:lstStyle/>
          <a:p>
            <a:r>
              <a:rPr lang="en-US" dirty="0"/>
              <a:t>$2,000 for a good laptop or desktop</a:t>
            </a:r>
          </a:p>
          <a:p>
            <a:r>
              <a:rPr lang="en-US" b="1" dirty="0"/>
              <a:t>Intel® Core™ i9-7900X</a:t>
            </a:r>
          </a:p>
          <a:p>
            <a:r>
              <a:rPr lang="en-US" dirty="0"/>
              <a:t>Assume it lasts 3 years.</a:t>
            </a:r>
          </a:p>
          <a:p>
            <a:r>
              <a:rPr lang="en-US" dirty="0"/>
              <a:t>Memory bandwidth</a:t>
            </a:r>
            <a:br>
              <a:rPr lang="en-US" dirty="0"/>
            </a:br>
            <a:r>
              <a:rPr lang="en-US" dirty="0"/>
              <a:t>40 GB / sec</a:t>
            </a:r>
            <a:br>
              <a:rPr lang="en-US" dirty="0"/>
            </a:br>
            <a:r>
              <a:rPr lang="en-US" dirty="0"/>
              <a:t>= 4.0 * 10</a:t>
            </a:r>
            <a:r>
              <a:rPr lang="en-US" baseline="30000" dirty="0"/>
              <a:t>10</a:t>
            </a:r>
            <a:r>
              <a:rPr lang="en-US" dirty="0"/>
              <a:t> bytes / sec</a:t>
            </a:r>
          </a:p>
          <a:p>
            <a:r>
              <a:rPr lang="en-US" dirty="0"/>
              <a:t>on the order of </a:t>
            </a:r>
            <a:br>
              <a:rPr lang="en-US" dirty="0"/>
            </a:br>
            <a:r>
              <a:rPr lang="en-US" dirty="0"/>
              <a:t>6.4 * 10</a:t>
            </a:r>
            <a:r>
              <a:rPr lang="en-US" baseline="30000" dirty="0"/>
              <a:t>11 </a:t>
            </a:r>
            <a:r>
              <a:rPr lang="en-US" dirty="0"/>
              <a:t>instructions / second</a:t>
            </a:r>
          </a:p>
          <a:p>
            <a:endParaRPr lang="en-US" dirty="0"/>
          </a:p>
        </p:txBody>
      </p:sp>
      <p:sp>
        <p:nvSpPr>
          <p:cNvPr id="10" name="Oval 9"/>
          <p:cNvSpPr/>
          <p:nvPr/>
        </p:nvSpPr>
        <p:spPr bwMode="auto">
          <a:xfrm>
            <a:off x="1600200" y="4114800"/>
            <a:ext cx="990600" cy="53340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sp>
        <p:nvSpPr>
          <p:cNvPr id="12" name="Oval 11"/>
          <p:cNvSpPr/>
          <p:nvPr/>
        </p:nvSpPr>
        <p:spPr bwMode="auto">
          <a:xfrm>
            <a:off x="5638800" y="5268686"/>
            <a:ext cx="762000" cy="53340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13" name="Straight Connector 12"/>
          <p:cNvCxnSpPr>
            <a:stCxn id="10" idx="6"/>
            <a:endCxn id="12" idx="2"/>
          </p:cNvCxnSpPr>
          <p:nvPr/>
        </p:nvCxnSpPr>
        <p:spPr bwMode="auto">
          <a:xfrm>
            <a:off x="2590800" y="4381500"/>
            <a:ext cx="3048000" cy="1153886"/>
          </a:xfrm>
          <a:prstGeom prst="line">
            <a:avLst/>
          </a:prstGeom>
          <a:solidFill>
            <a:schemeClr val="bg1"/>
          </a:solidFill>
          <a:ln w="63500" cap="flat" cmpd="sng" algn="ctr">
            <a:solidFill>
              <a:srgbClr val="FF0000"/>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a:defRPr/>
            </a:pPr>
            <a:fld id="{98F86FA3-6FEB-4B92-A022-242078094B04}" type="slidenum">
              <a:rPr lang="en-US" smtClean="0"/>
              <a:pPr>
                <a:defRPr/>
              </a:pPr>
              <a:t>19</a:t>
            </a:fld>
            <a:endParaRPr lang="en-US"/>
          </a:p>
        </p:txBody>
      </p:sp>
    </p:spTree>
    <p:extLst>
      <p:ext uri="{BB962C8B-B14F-4D97-AF65-F5344CB8AC3E}">
        <p14:creationId xmlns:p14="http://schemas.microsoft.com/office/powerpoint/2010/main" val="116630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solidFill>
                  <a:srgbClr val="FF0000"/>
                </a:solidFill>
              </a:rPr>
              <a:t>Encoding</a:t>
            </a:r>
          </a:p>
          <a:p>
            <a:r>
              <a:rPr lang="en-US" dirty="0"/>
              <a:t>Compression</a:t>
            </a:r>
          </a:p>
          <a:p>
            <a:r>
              <a:rPr lang="en-US" dirty="0"/>
              <a:t>Huffman Coding</a:t>
            </a:r>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2</a:t>
            </a:fld>
            <a:endParaRPr lang="en-US"/>
          </a:p>
        </p:txBody>
      </p:sp>
    </p:spTree>
    <p:extLst>
      <p:ext uri="{BB962C8B-B14F-4D97-AF65-F5344CB8AC3E}">
        <p14:creationId xmlns:p14="http://schemas.microsoft.com/office/powerpoint/2010/main" val="429272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Text Placeholder 2"/>
          <p:cNvSpPr>
            <a:spLocks noGrp="1"/>
          </p:cNvSpPr>
          <p:nvPr>
            <p:ph type="body" idx="1"/>
          </p:nvPr>
        </p:nvSpPr>
        <p:spPr/>
        <p:txBody>
          <a:bodyPr/>
          <a:lstStyle/>
          <a:p>
            <a:r>
              <a:rPr lang="en-US" dirty="0">
                <a:solidFill>
                  <a:srgbClr val="FF3300"/>
                </a:solidFill>
              </a:rPr>
              <a:t>Cellular Network</a:t>
            </a:r>
          </a:p>
        </p:txBody>
      </p:sp>
      <p:sp>
        <p:nvSpPr>
          <p:cNvPr id="4" name="Content Placeholder 3"/>
          <p:cNvSpPr>
            <a:spLocks noGrp="1"/>
          </p:cNvSpPr>
          <p:nvPr>
            <p:ph sz="half" idx="2"/>
          </p:nvPr>
        </p:nvSpPr>
        <p:spPr/>
        <p:txBody>
          <a:bodyPr/>
          <a:lstStyle/>
          <a:p>
            <a:r>
              <a:rPr lang="en-US" dirty="0"/>
              <a:t>Your mileage may vary …</a:t>
            </a:r>
          </a:p>
          <a:p>
            <a:r>
              <a:rPr lang="en-US" dirty="0"/>
              <a:t>Mega bits per second</a:t>
            </a:r>
          </a:p>
          <a:p>
            <a:r>
              <a:rPr lang="en-US" dirty="0"/>
              <a:t>AT&amp;T</a:t>
            </a:r>
          </a:p>
          <a:p>
            <a:pPr marL="457200" lvl="1" indent="0">
              <a:buNone/>
            </a:pPr>
            <a:r>
              <a:rPr lang="en-US" dirty="0"/>
              <a:t>17  mbps download, 7 mbps upload</a:t>
            </a:r>
          </a:p>
          <a:p>
            <a:r>
              <a:rPr lang="en-US" dirty="0"/>
              <a:t>T-Mobile &amp; Verizon</a:t>
            </a:r>
          </a:p>
          <a:p>
            <a:pPr marL="457200" lvl="1" indent="0">
              <a:buNone/>
            </a:pPr>
            <a:r>
              <a:rPr lang="en-US" dirty="0"/>
              <a:t>12 mbps download, 7 mbps upload</a:t>
            </a:r>
          </a:p>
          <a:p>
            <a:r>
              <a:rPr lang="en-US" dirty="0"/>
              <a:t>17,000,000 bits per second = 2.125 x 10</a:t>
            </a:r>
            <a:r>
              <a:rPr lang="en-US" baseline="30000" dirty="0"/>
              <a:t>6</a:t>
            </a:r>
            <a:r>
              <a:rPr lang="en-US" dirty="0"/>
              <a:t> bytes per second</a:t>
            </a:r>
          </a:p>
          <a:p>
            <a:pPr marL="0" indent="0">
              <a:buNone/>
            </a:pPr>
            <a:r>
              <a:rPr lang="en-US" sz="1800" dirty="0">
                <a:solidFill>
                  <a:srgbClr val="0000FF"/>
                </a:solidFill>
                <a:hlinkClick r:id="rId2"/>
              </a:rPr>
              <a:t>http://tinyurl.com/q6o7wan</a:t>
            </a:r>
            <a:endParaRPr lang="en-US" sz="1800" dirty="0">
              <a:solidFill>
                <a:srgbClr val="0000FF"/>
              </a:solidFill>
            </a:endParaRPr>
          </a:p>
        </p:txBody>
      </p:sp>
      <p:sp>
        <p:nvSpPr>
          <p:cNvPr id="5" name="Text Placeholder 4"/>
          <p:cNvSpPr>
            <a:spLocks noGrp="1"/>
          </p:cNvSpPr>
          <p:nvPr>
            <p:ph type="body" sz="quarter" idx="3"/>
          </p:nvPr>
        </p:nvSpPr>
        <p:spPr/>
        <p:txBody>
          <a:bodyPr/>
          <a:lstStyle/>
          <a:p>
            <a:r>
              <a:rPr lang="en-US" dirty="0">
                <a:solidFill>
                  <a:srgbClr val="FF0000"/>
                </a:solidFill>
              </a:rPr>
              <a:t>iPhone CPU</a:t>
            </a:r>
          </a:p>
        </p:txBody>
      </p:sp>
      <p:sp>
        <p:nvSpPr>
          <p:cNvPr id="6" name="Content Placeholder 5"/>
          <p:cNvSpPr>
            <a:spLocks noGrp="1"/>
          </p:cNvSpPr>
          <p:nvPr>
            <p:ph sz="quarter" idx="4"/>
          </p:nvPr>
        </p:nvSpPr>
        <p:spPr/>
        <p:txBody>
          <a:bodyPr/>
          <a:lstStyle/>
          <a:p>
            <a:r>
              <a:rPr lang="en-US" dirty="0"/>
              <a:t>Apple A6 System on a Chip</a:t>
            </a:r>
          </a:p>
          <a:p>
            <a:r>
              <a:rPr lang="en-US" dirty="0"/>
              <a:t>Coy about IPS</a:t>
            </a:r>
          </a:p>
          <a:p>
            <a:r>
              <a:rPr lang="en-US" dirty="0"/>
              <a:t>2 cores</a:t>
            </a:r>
          </a:p>
          <a:p>
            <a:r>
              <a:rPr lang="en-US" dirty="0"/>
              <a:t>Rough estimates:</a:t>
            </a:r>
            <a:br>
              <a:rPr lang="en-US" dirty="0"/>
            </a:br>
            <a:r>
              <a:rPr lang="en-US" dirty="0"/>
              <a:t>1 x 10</a:t>
            </a:r>
            <a:r>
              <a:rPr lang="en-US" baseline="30000" dirty="0"/>
              <a:t>10</a:t>
            </a:r>
            <a:r>
              <a:rPr lang="en-US" dirty="0"/>
              <a:t> instructions per second</a:t>
            </a:r>
            <a:endParaRPr lang="en-US" baseline="30000" dirty="0"/>
          </a:p>
        </p:txBody>
      </p:sp>
      <p:grpSp>
        <p:nvGrpSpPr>
          <p:cNvPr id="12" name="Group 11"/>
          <p:cNvGrpSpPr/>
          <p:nvPr/>
        </p:nvGrpSpPr>
        <p:grpSpPr>
          <a:xfrm>
            <a:off x="3200400" y="4191000"/>
            <a:ext cx="3048000" cy="1935163"/>
            <a:chOff x="3200400" y="4191000"/>
            <a:chExt cx="3048000" cy="1935163"/>
          </a:xfrm>
        </p:grpSpPr>
        <p:sp>
          <p:nvSpPr>
            <p:cNvPr id="7" name="Oval 6"/>
            <p:cNvSpPr/>
            <p:nvPr/>
          </p:nvSpPr>
          <p:spPr bwMode="auto">
            <a:xfrm>
              <a:off x="3200400" y="5592763"/>
              <a:ext cx="685800" cy="53340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sp>
          <p:nvSpPr>
            <p:cNvPr id="9" name="Oval 8"/>
            <p:cNvSpPr/>
            <p:nvPr/>
          </p:nvSpPr>
          <p:spPr bwMode="auto">
            <a:xfrm>
              <a:off x="5562600" y="4191000"/>
              <a:ext cx="685800" cy="53340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11" name="Straight Connector 10"/>
            <p:cNvCxnSpPr>
              <a:stCxn id="7" idx="6"/>
              <a:endCxn id="9" idx="2"/>
            </p:cNvCxnSpPr>
            <p:nvPr/>
          </p:nvCxnSpPr>
          <p:spPr bwMode="auto">
            <a:xfrm flipV="1">
              <a:off x="3886200" y="4457700"/>
              <a:ext cx="1676400" cy="1401763"/>
            </a:xfrm>
            <a:prstGeom prst="line">
              <a:avLst/>
            </a:prstGeom>
            <a:solidFill>
              <a:schemeClr val="bg1"/>
            </a:solidFill>
            <a:ln w="63500" cap="flat" cmpd="sng" algn="ctr">
              <a:solidFill>
                <a:srgbClr val="FF0000"/>
              </a:solidFill>
              <a:prstDash val="solid"/>
              <a:round/>
              <a:headEnd type="none" w="med" len="med"/>
              <a:tailEnd type="none" w="med" len="med"/>
            </a:ln>
            <a:effectLst/>
          </p:spPr>
        </p:cxnSp>
      </p:grpSp>
      <p:sp>
        <p:nvSpPr>
          <p:cNvPr id="8" name="Slide Number Placeholder 7"/>
          <p:cNvSpPr>
            <a:spLocks noGrp="1"/>
          </p:cNvSpPr>
          <p:nvPr>
            <p:ph type="sldNum" sz="quarter" idx="12"/>
          </p:nvPr>
        </p:nvSpPr>
        <p:spPr/>
        <p:txBody>
          <a:bodyPr/>
          <a:lstStyle/>
          <a:p>
            <a:pPr>
              <a:defRPr/>
            </a:pPr>
            <a:fld id="{98F86FA3-6FEB-4B92-A022-242078094B04}" type="slidenum">
              <a:rPr lang="en-US" smtClean="0"/>
              <a:pPr>
                <a:defRPr/>
              </a:pPr>
              <a:t>20</a:t>
            </a:fld>
            <a:endParaRPr lang="en-US"/>
          </a:p>
        </p:txBody>
      </p:sp>
    </p:spTree>
    <p:extLst>
      <p:ext uri="{BB962C8B-B14F-4D97-AF65-F5344CB8AC3E}">
        <p14:creationId xmlns:p14="http://schemas.microsoft.com/office/powerpoint/2010/main" val="10987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p:txBody>
          <a:bodyPr/>
          <a:lstStyle/>
          <a:p>
            <a:r>
              <a:rPr lang="en-US"/>
              <a:t>Little Pipes and Big Pumps</a:t>
            </a:r>
          </a:p>
        </p:txBody>
      </p:sp>
      <p:sp>
        <p:nvSpPr>
          <p:cNvPr id="9222" name="TextBox 12"/>
          <p:cNvSpPr txBox="1">
            <a:spLocks noChangeArrowheads="1"/>
          </p:cNvSpPr>
          <p:nvPr/>
        </p:nvSpPr>
        <p:spPr bwMode="auto">
          <a:xfrm>
            <a:off x="330772" y="3541693"/>
            <a:ext cx="26003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dirty="0">
                <a:latin typeface="+mn-lt"/>
              </a:rPr>
              <a:t>Data In </a:t>
            </a:r>
            <a:br>
              <a:rPr lang="en-US" dirty="0">
                <a:latin typeface="+mn-lt"/>
              </a:rPr>
            </a:br>
            <a:r>
              <a:rPr lang="en-US" dirty="0">
                <a:latin typeface="+mn-lt"/>
              </a:rPr>
              <a:t>From Network</a:t>
            </a:r>
          </a:p>
        </p:txBody>
      </p:sp>
      <p:pic>
        <p:nvPicPr>
          <p:cNvPr id="9223" name="Picture 3" descr="A very large pump and mo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A thin copper 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3886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4"/>
          <p:cNvSpPr txBox="1">
            <a:spLocks noChangeArrowheads="1"/>
          </p:cNvSpPr>
          <p:nvPr/>
        </p:nvSpPr>
        <p:spPr bwMode="auto">
          <a:xfrm>
            <a:off x="3276600" y="18288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a:t>CPU</a:t>
            </a:r>
          </a:p>
        </p:txBody>
      </p:sp>
      <p:sp>
        <p:nvSpPr>
          <p:cNvPr id="2" name="Slide Number Placeholder 1"/>
          <p:cNvSpPr>
            <a:spLocks noGrp="1"/>
          </p:cNvSpPr>
          <p:nvPr>
            <p:ph type="sldNum" sz="quarter" idx="12"/>
          </p:nvPr>
        </p:nvSpPr>
        <p:spPr/>
        <p:txBody>
          <a:bodyPr/>
          <a:lstStyle/>
          <a:p>
            <a:pPr>
              <a:defRPr/>
            </a:pPr>
            <a:fld id="{CF9E9006-BF45-4475-9148-78AB8E05E9A5}" type="slidenum">
              <a:rPr lang="en-US" smtClean="0"/>
              <a:pPr>
                <a:defRPr/>
              </a:pPr>
              <a:t>21</a:t>
            </a:fld>
            <a:endParaRPr lang="en-US"/>
          </a:p>
        </p:txBody>
      </p:sp>
    </p:spTree>
    <p:extLst>
      <p:ext uri="{BB962C8B-B14F-4D97-AF65-F5344CB8AC3E}">
        <p14:creationId xmlns:p14="http://schemas.microsoft.com/office/powerpoint/2010/main" val="217740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Encoding</a:t>
            </a:r>
          </a:p>
          <a:p>
            <a:r>
              <a:rPr lang="en-US" dirty="0"/>
              <a:t>Compression</a:t>
            </a:r>
          </a:p>
          <a:p>
            <a:r>
              <a:rPr lang="en-US" b="1" dirty="0">
                <a:solidFill>
                  <a:srgbClr val="FF3300"/>
                </a:solidFill>
              </a:rPr>
              <a:t>Huffman Coding</a:t>
            </a:r>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22</a:t>
            </a:fld>
            <a:endParaRPr lang="en-US"/>
          </a:p>
        </p:txBody>
      </p:sp>
    </p:spTree>
    <p:extLst>
      <p:ext uri="{BB962C8B-B14F-4D97-AF65-F5344CB8AC3E}">
        <p14:creationId xmlns:p14="http://schemas.microsoft.com/office/powerpoint/2010/main" val="290687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A6F0749-BBE6-4569-94A7-F420AC47BA58}" type="slidenum">
              <a:rPr lang="en-US"/>
              <a:pPr>
                <a:defRPr/>
              </a:pPr>
              <a:t>23</a:t>
            </a:fld>
            <a:endParaRPr lang="en-US"/>
          </a:p>
        </p:txBody>
      </p:sp>
      <p:sp>
        <p:nvSpPr>
          <p:cNvPr id="11269" name="Rectangle 2"/>
          <p:cNvSpPr>
            <a:spLocks noGrp="1" noChangeArrowheads="1"/>
          </p:cNvSpPr>
          <p:nvPr>
            <p:ph type="title"/>
          </p:nvPr>
        </p:nvSpPr>
        <p:spPr/>
        <p:txBody>
          <a:bodyPr/>
          <a:lstStyle/>
          <a:p>
            <a:r>
              <a:rPr lang="en-US" dirty="0"/>
              <a:t>Huffman Coding</a:t>
            </a:r>
          </a:p>
        </p:txBody>
      </p:sp>
      <p:sp>
        <p:nvSpPr>
          <p:cNvPr id="11270" name="Rectangle 3"/>
          <p:cNvSpPr>
            <a:spLocks noGrp="1" noChangeArrowheads="1"/>
          </p:cNvSpPr>
          <p:nvPr>
            <p:ph type="body" idx="1"/>
          </p:nvPr>
        </p:nvSpPr>
        <p:spPr>
          <a:xfrm>
            <a:off x="76200" y="1524000"/>
            <a:ext cx="8915400" cy="4114800"/>
          </a:xfrm>
        </p:spPr>
        <p:txBody>
          <a:bodyPr/>
          <a:lstStyle/>
          <a:p>
            <a:r>
              <a:rPr lang="en-US" dirty="0"/>
              <a:t>Proposed by Dr. David A. Huffman </a:t>
            </a:r>
          </a:p>
          <a:p>
            <a:pPr lvl="1"/>
            <a:r>
              <a:rPr lang="en-US" dirty="0"/>
              <a:t>Graduate class in 1951 at MIT with </a:t>
            </a:r>
            <a:r>
              <a:rPr lang="en-US" dirty="0">
                <a:solidFill>
                  <a:srgbClr val="FF0000"/>
                </a:solidFill>
                <a:hlinkClick r:id="rId3"/>
              </a:rPr>
              <a:t>Robert </a:t>
            </a:r>
            <a:r>
              <a:rPr lang="en-US" dirty="0" err="1">
                <a:solidFill>
                  <a:srgbClr val="FF0000"/>
                </a:solidFill>
                <a:hlinkClick r:id="rId3"/>
              </a:rPr>
              <a:t>Fano</a:t>
            </a:r>
            <a:endParaRPr lang="en-US" dirty="0">
              <a:solidFill>
                <a:srgbClr val="FF0000"/>
              </a:solidFill>
            </a:endParaRPr>
          </a:p>
          <a:p>
            <a:pPr lvl="1"/>
            <a:r>
              <a:rPr lang="en-US" dirty="0"/>
              <a:t>term paper or final</a:t>
            </a:r>
          </a:p>
          <a:p>
            <a:pPr lvl="1"/>
            <a:r>
              <a:rPr lang="en-US" dirty="0"/>
              <a:t>term paper: prove min bits needed for binary coding of data</a:t>
            </a:r>
          </a:p>
          <a:p>
            <a:pPr lvl="1"/>
            <a:r>
              <a:rPr lang="en-US" i="1" dirty="0"/>
              <a:t>A Method for the Construction of Minimum Redundancy Codes</a:t>
            </a:r>
          </a:p>
          <a:p>
            <a:r>
              <a:rPr lang="en-US" dirty="0"/>
              <a:t>Applicable to many forms of data transmission</a:t>
            </a:r>
          </a:p>
          <a:p>
            <a:pPr lvl="1"/>
            <a:r>
              <a:rPr lang="en-US" dirty="0"/>
              <a:t>Our example: text files</a:t>
            </a:r>
          </a:p>
          <a:p>
            <a:pPr lvl="1"/>
            <a:r>
              <a:rPr lang="en-US" dirty="0"/>
              <a:t>still used in fax machines, mp3 encoding, others</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7AE3FEC-A8C2-4729-8A1A-85CD8799F20B}" type="slidenum">
              <a:rPr lang="en-US"/>
              <a:pPr>
                <a:defRPr/>
              </a:pPr>
              <a:t>24</a:t>
            </a:fld>
            <a:endParaRPr lang="en-US"/>
          </a:p>
        </p:txBody>
      </p:sp>
      <p:sp>
        <p:nvSpPr>
          <p:cNvPr id="12293" name="Rectangle 2"/>
          <p:cNvSpPr>
            <a:spLocks noGrp="1" noChangeArrowheads="1"/>
          </p:cNvSpPr>
          <p:nvPr>
            <p:ph type="title"/>
          </p:nvPr>
        </p:nvSpPr>
        <p:spPr/>
        <p:txBody>
          <a:bodyPr/>
          <a:lstStyle/>
          <a:p>
            <a:r>
              <a:rPr lang="en-US"/>
              <a:t>The Basic Algorithm	</a:t>
            </a:r>
          </a:p>
        </p:txBody>
      </p:sp>
      <p:sp>
        <p:nvSpPr>
          <p:cNvPr id="12294" name="Rectangle 3"/>
          <p:cNvSpPr>
            <a:spLocks noGrp="1" noChangeArrowheads="1"/>
          </p:cNvSpPr>
          <p:nvPr>
            <p:ph type="body" idx="1"/>
          </p:nvPr>
        </p:nvSpPr>
        <p:spPr>
          <a:xfrm>
            <a:off x="361950" y="1695450"/>
            <a:ext cx="8648700" cy="4114800"/>
          </a:xfrm>
        </p:spPr>
        <p:txBody>
          <a:bodyPr/>
          <a:lstStyle/>
          <a:p>
            <a:r>
              <a:rPr lang="en-US" dirty="0"/>
              <a:t>Huffman coding is a form of statistical coding</a:t>
            </a:r>
          </a:p>
          <a:p>
            <a:r>
              <a:rPr lang="en-US" dirty="0"/>
              <a:t>Not all characters occur with the same frequency, in typical text files. (can be true when reading raw bytes as well)</a:t>
            </a:r>
          </a:p>
          <a:p>
            <a:r>
              <a:rPr lang="en-US" dirty="0"/>
              <a:t>Yet in ASCII all characters are allocated the same amount of space</a:t>
            </a:r>
          </a:p>
          <a:p>
            <a:pPr lvl="1"/>
            <a:r>
              <a:rPr lang="en-US" dirty="0"/>
              <a:t>1 char = 1 byte, be it </a:t>
            </a:r>
            <a:r>
              <a:rPr lang="en-US" sz="4000" dirty="0">
                <a:solidFill>
                  <a:srgbClr val="FF3300"/>
                </a:solidFill>
              </a:rPr>
              <a:t>e</a:t>
            </a:r>
            <a:r>
              <a:rPr lang="en-US" dirty="0"/>
              <a:t> or </a:t>
            </a:r>
            <a:r>
              <a:rPr lang="en-US" sz="4000" dirty="0">
                <a:solidFill>
                  <a:srgbClr val="0000FF"/>
                </a:solidFill>
              </a:rPr>
              <a:t>x</a:t>
            </a:r>
          </a:p>
          <a:p>
            <a:pPr lvl="1"/>
            <a:r>
              <a:rPr lang="en-US" sz="4000" dirty="0">
                <a:solidFill>
                  <a:srgbClr val="0000FF"/>
                </a:solidFill>
              </a:rPr>
              <a:t>fixed width encoding</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3F5B72C-8D4C-41D7-BF17-CE3DED1A389C}" type="slidenum">
              <a:rPr lang="en-US"/>
              <a:pPr>
                <a:defRPr/>
              </a:pPr>
              <a:t>25</a:t>
            </a:fld>
            <a:endParaRPr lang="en-US"/>
          </a:p>
        </p:txBody>
      </p:sp>
      <p:sp>
        <p:nvSpPr>
          <p:cNvPr id="13317" name="Rectangle 2"/>
          <p:cNvSpPr>
            <a:spLocks noGrp="1" noChangeArrowheads="1"/>
          </p:cNvSpPr>
          <p:nvPr>
            <p:ph type="title"/>
          </p:nvPr>
        </p:nvSpPr>
        <p:spPr/>
        <p:txBody>
          <a:bodyPr/>
          <a:lstStyle/>
          <a:p>
            <a:r>
              <a:rPr lang="en-US"/>
              <a:t>The Basic Algorithm	</a:t>
            </a:r>
          </a:p>
        </p:txBody>
      </p:sp>
      <p:sp>
        <p:nvSpPr>
          <p:cNvPr id="13318" name="Rectangle 3"/>
          <p:cNvSpPr>
            <a:spLocks noGrp="1" noChangeArrowheads="1"/>
          </p:cNvSpPr>
          <p:nvPr>
            <p:ph type="body" idx="1"/>
          </p:nvPr>
        </p:nvSpPr>
        <p:spPr>
          <a:xfrm>
            <a:off x="457200" y="1371600"/>
            <a:ext cx="8172450" cy="4114800"/>
          </a:xfrm>
        </p:spPr>
        <p:txBody>
          <a:bodyPr/>
          <a:lstStyle/>
          <a:p>
            <a:r>
              <a:rPr lang="en-US" dirty="0"/>
              <a:t>Any savings in tailoring codes to frequency of character?</a:t>
            </a:r>
          </a:p>
          <a:p>
            <a:r>
              <a:rPr lang="en-US" dirty="0"/>
              <a:t>Code word lengths are no longer fixed like ASCII or Unicode</a:t>
            </a:r>
          </a:p>
          <a:p>
            <a:r>
              <a:rPr lang="en-US" dirty="0"/>
              <a:t>Code word lengths vary and will be shorter for the more frequently used characters</a:t>
            </a:r>
          </a:p>
          <a:p>
            <a:r>
              <a:rPr lang="en-US" dirty="0"/>
              <a:t>Examples use characters for clarity, but in reality just read raw bytes from file.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744121-8028-4235-9EE9-88568E8991CA}" type="slidenum">
              <a:rPr lang="en-US"/>
              <a:pPr>
                <a:defRPr/>
              </a:pPr>
              <a:t>26</a:t>
            </a:fld>
            <a:endParaRPr lang="en-US"/>
          </a:p>
        </p:txBody>
      </p:sp>
      <p:sp>
        <p:nvSpPr>
          <p:cNvPr id="14341" name="Rectangle 2"/>
          <p:cNvSpPr>
            <a:spLocks noGrp="1" noChangeArrowheads="1"/>
          </p:cNvSpPr>
          <p:nvPr>
            <p:ph type="title"/>
          </p:nvPr>
        </p:nvSpPr>
        <p:spPr/>
        <p:txBody>
          <a:bodyPr/>
          <a:lstStyle/>
          <a:p>
            <a:r>
              <a:rPr lang="en-US" dirty="0"/>
              <a:t>The Basic Algorithm</a:t>
            </a:r>
          </a:p>
        </p:txBody>
      </p:sp>
      <p:sp>
        <p:nvSpPr>
          <p:cNvPr id="14342" name="Text Box 5"/>
          <p:cNvSpPr txBox="1">
            <a:spLocks noChangeArrowheads="1"/>
          </p:cNvSpPr>
          <p:nvPr/>
        </p:nvSpPr>
        <p:spPr bwMode="auto">
          <a:xfrm>
            <a:off x="0" y="1524000"/>
            <a:ext cx="88201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Char char=" "/>
            </a:pPr>
            <a:r>
              <a:rPr lang="en-US" sz="2500" dirty="0"/>
              <a:t>1.	Scan file to be compressed and determine 	frequency of all values.</a:t>
            </a:r>
          </a:p>
          <a:p>
            <a:pPr>
              <a:spcBef>
                <a:spcPct val="50000"/>
              </a:spcBef>
              <a:buFontTx/>
              <a:buChar char=" "/>
            </a:pPr>
            <a:r>
              <a:rPr lang="en-US" sz="2500" dirty="0"/>
              <a:t>2.	Sort or prioritize values based on 	frequency in file.</a:t>
            </a:r>
          </a:p>
          <a:p>
            <a:pPr>
              <a:spcBef>
                <a:spcPct val="50000"/>
              </a:spcBef>
              <a:buFontTx/>
              <a:buChar char=" "/>
            </a:pPr>
            <a:r>
              <a:rPr lang="en-US" sz="2500" dirty="0"/>
              <a:t>3.	Build Huffman code tree based on 			prioritized values.</a:t>
            </a:r>
          </a:p>
          <a:p>
            <a:pPr>
              <a:spcBef>
                <a:spcPct val="50000"/>
              </a:spcBef>
              <a:buFontTx/>
              <a:buChar char=" "/>
            </a:pPr>
            <a:r>
              <a:rPr lang="en-US" sz="2500" dirty="0"/>
              <a:t>4.	Perform a traversal of tree to determine 	new codes for values.</a:t>
            </a:r>
          </a:p>
          <a:p>
            <a:pPr>
              <a:spcBef>
                <a:spcPct val="50000"/>
              </a:spcBef>
              <a:buFontTx/>
              <a:buChar char=" "/>
            </a:pPr>
            <a:r>
              <a:rPr lang="en-US" sz="2500" dirty="0"/>
              <a:t>5.	Scan file again to create new file 		using the new Huffman codes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8F6E3A-BFAF-46E0-9617-6676635D0B48}" type="slidenum">
              <a:rPr lang="en-US"/>
              <a:pPr>
                <a:defRPr/>
              </a:pPr>
              <a:t>27</a:t>
            </a:fld>
            <a:endParaRPr lang="en-US"/>
          </a:p>
        </p:txBody>
      </p:sp>
      <p:sp>
        <p:nvSpPr>
          <p:cNvPr id="15365" name="Rectangle 2"/>
          <p:cNvSpPr>
            <a:spLocks noGrp="1" noChangeArrowheads="1"/>
          </p:cNvSpPr>
          <p:nvPr>
            <p:ph type="title"/>
          </p:nvPr>
        </p:nvSpPr>
        <p:spPr/>
        <p:txBody>
          <a:bodyPr/>
          <a:lstStyle/>
          <a:p>
            <a:r>
              <a:rPr lang="en-US"/>
              <a:t>Building a Tree</a:t>
            </a:r>
            <a:br>
              <a:rPr lang="en-US"/>
            </a:br>
            <a:r>
              <a:rPr lang="en-US" sz="3200"/>
              <a:t>Scan the original text</a:t>
            </a:r>
            <a:endParaRPr lang="en-US"/>
          </a:p>
        </p:txBody>
      </p:sp>
      <p:sp>
        <p:nvSpPr>
          <p:cNvPr id="15366" name="Rectangle 3"/>
          <p:cNvSpPr>
            <a:spLocks noGrp="1" noChangeArrowheads="1"/>
          </p:cNvSpPr>
          <p:nvPr>
            <p:ph type="body" idx="1"/>
          </p:nvPr>
        </p:nvSpPr>
        <p:spPr>
          <a:xfrm>
            <a:off x="285750" y="1981200"/>
            <a:ext cx="8801100" cy="4114800"/>
          </a:xfrm>
        </p:spPr>
        <p:txBody>
          <a:bodyPr/>
          <a:lstStyle/>
          <a:p>
            <a:r>
              <a:rPr lang="en-US" dirty="0"/>
              <a:t>Consider the following short text</a:t>
            </a:r>
          </a:p>
          <a:p>
            <a:pPr>
              <a:buFont typeface="Symbol" pitchFamily="18" charset="2"/>
              <a:buChar char=" "/>
            </a:pPr>
            <a:endParaRPr lang="en-US" dirty="0"/>
          </a:p>
          <a:p>
            <a:pPr>
              <a:buFont typeface="Symbol" pitchFamily="18" charset="2"/>
              <a:buChar char=" "/>
            </a:pPr>
            <a:r>
              <a:rPr lang="en-US" dirty="0"/>
              <a:t>Eerie eyes seen near lake.</a:t>
            </a:r>
          </a:p>
          <a:p>
            <a:pPr>
              <a:buFont typeface="Symbol" pitchFamily="18" charset="2"/>
              <a:buChar char=" "/>
            </a:pPr>
            <a:endParaRPr lang="en-US" dirty="0"/>
          </a:p>
          <a:p>
            <a:r>
              <a:rPr lang="en-US" dirty="0"/>
              <a:t>Determine frequency of all numbers (values or in this case characters) in the text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CF755C1-DEC1-40BB-BB46-21E30ABD48B2}" type="slidenum">
              <a:rPr lang="en-US"/>
              <a:pPr>
                <a:defRPr/>
              </a:pPr>
              <a:t>28</a:t>
            </a:fld>
            <a:endParaRPr lang="en-US"/>
          </a:p>
        </p:txBody>
      </p:sp>
      <p:sp>
        <p:nvSpPr>
          <p:cNvPr id="16389" name="Rectangle 2"/>
          <p:cNvSpPr>
            <a:spLocks noGrp="1" noChangeArrowheads="1"/>
          </p:cNvSpPr>
          <p:nvPr>
            <p:ph type="title"/>
          </p:nvPr>
        </p:nvSpPr>
        <p:spPr/>
        <p:txBody>
          <a:bodyPr/>
          <a:lstStyle/>
          <a:p>
            <a:r>
              <a:rPr lang="en-US"/>
              <a:t>Building a Tree</a:t>
            </a:r>
            <a:br>
              <a:rPr lang="en-US"/>
            </a:br>
            <a:r>
              <a:rPr lang="en-US" sz="3200"/>
              <a:t>Scan the original text</a:t>
            </a:r>
            <a:endParaRPr lang="en-US"/>
          </a:p>
        </p:txBody>
      </p:sp>
      <p:sp>
        <p:nvSpPr>
          <p:cNvPr id="16390" name="Rectangle 3"/>
          <p:cNvSpPr>
            <a:spLocks noGrp="1" noChangeArrowheads="1"/>
          </p:cNvSpPr>
          <p:nvPr>
            <p:ph type="body" idx="1"/>
          </p:nvPr>
        </p:nvSpPr>
        <p:spPr>
          <a:xfrm>
            <a:off x="95250" y="1790700"/>
            <a:ext cx="9163050" cy="819150"/>
          </a:xfrm>
        </p:spPr>
        <p:txBody>
          <a:bodyPr/>
          <a:lstStyle/>
          <a:p>
            <a:pPr>
              <a:lnSpc>
                <a:spcPct val="90000"/>
              </a:lnSpc>
              <a:buFont typeface="Symbol" pitchFamily="18" charset="2"/>
              <a:buNone/>
            </a:pPr>
            <a:r>
              <a:rPr lang="en-US" sz="2800"/>
              <a:t>	</a:t>
            </a:r>
            <a:r>
              <a:rPr lang="en-US" sz="3600"/>
              <a:t>Eerie eyes seen near lake.</a:t>
            </a:r>
          </a:p>
          <a:p>
            <a:pPr>
              <a:lnSpc>
                <a:spcPct val="90000"/>
              </a:lnSpc>
            </a:pPr>
            <a:r>
              <a:rPr lang="en-US" sz="3600"/>
              <a:t>What characters are present?</a:t>
            </a:r>
            <a:endParaRPr lang="en-US" sz="2800"/>
          </a:p>
        </p:txBody>
      </p:sp>
      <p:sp>
        <p:nvSpPr>
          <p:cNvPr id="16391" name="Text Box 4"/>
          <p:cNvSpPr txBox="1">
            <a:spLocks noChangeArrowheads="1"/>
          </p:cNvSpPr>
          <p:nvPr/>
        </p:nvSpPr>
        <p:spPr bwMode="auto">
          <a:xfrm>
            <a:off x="1847850" y="3751263"/>
            <a:ext cx="56705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sz="4000">
                <a:solidFill>
                  <a:srgbClr val="0000FF"/>
                </a:solidFill>
              </a:rPr>
              <a:t>E  e  r  i space  </a:t>
            </a:r>
          </a:p>
          <a:p>
            <a:pPr>
              <a:buFontTx/>
              <a:buNone/>
            </a:pPr>
            <a:r>
              <a:rPr lang="en-US" sz="4000">
                <a:solidFill>
                  <a:srgbClr val="0000FF"/>
                </a:solidFill>
              </a:rPr>
              <a:t>y s n a r l k .</a:t>
            </a:r>
            <a:endParaRPr lang="en-US"/>
          </a:p>
        </p:txBody>
      </p:sp>
      <p:sp>
        <p:nvSpPr>
          <p:cNvPr id="2" name="Rectangle 5"/>
          <p:cNvSpPr>
            <a:spLocks noChangeArrowheads="1"/>
          </p:cNvSpPr>
          <p:nvPr/>
        </p:nvSpPr>
        <p:spPr bwMode="auto">
          <a:xfrm>
            <a:off x="5159375" y="3884613"/>
            <a:ext cx="1793875" cy="519112"/>
          </a:xfrm>
          <a:prstGeom prst="rect">
            <a:avLst/>
          </a:prstGeom>
          <a:noFill/>
          <a:ln w="9525" cap="rnd">
            <a:solidFill>
              <a:srgbClr val="FF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9B3F440D-3136-4A74-B284-6D3B5EED2160}" type="slidenum">
              <a:rPr lang="en-US"/>
              <a:pPr>
                <a:defRPr/>
              </a:pPr>
              <a:t>29</a:t>
            </a:fld>
            <a:endParaRPr lang="en-US"/>
          </a:p>
        </p:txBody>
      </p:sp>
      <p:sp>
        <p:nvSpPr>
          <p:cNvPr id="17413" name="Rectangle 2"/>
          <p:cNvSpPr>
            <a:spLocks noGrp="1" noChangeArrowheads="1"/>
          </p:cNvSpPr>
          <p:nvPr>
            <p:ph type="title"/>
          </p:nvPr>
        </p:nvSpPr>
        <p:spPr/>
        <p:txBody>
          <a:bodyPr/>
          <a:lstStyle/>
          <a:p>
            <a:r>
              <a:rPr lang="en-US"/>
              <a:t>Building a Tree</a:t>
            </a:r>
            <a:br>
              <a:rPr lang="en-US"/>
            </a:br>
            <a:r>
              <a:rPr lang="en-US" sz="3200"/>
              <a:t>Scan the original text</a:t>
            </a:r>
          </a:p>
        </p:txBody>
      </p:sp>
      <p:sp>
        <p:nvSpPr>
          <p:cNvPr id="17414" name="Rectangle 3"/>
          <p:cNvSpPr>
            <a:spLocks noGrp="1" noChangeArrowheads="1"/>
          </p:cNvSpPr>
          <p:nvPr>
            <p:ph type="body" idx="1"/>
          </p:nvPr>
        </p:nvSpPr>
        <p:spPr>
          <a:xfrm>
            <a:off x="495300" y="1543050"/>
            <a:ext cx="8401050" cy="685800"/>
          </a:xfrm>
        </p:spPr>
        <p:txBody>
          <a:bodyPr/>
          <a:lstStyle/>
          <a:p>
            <a:pPr>
              <a:lnSpc>
                <a:spcPct val="90000"/>
              </a:lnSpc>
              <a:buFont typeface="Symbol" pitchFamily="18" charset="2"/>
              <a:buNone/>
            </a:pPr>
            <a:r>
              <a:rPr lang="en-US" sz="3600" dirty="0"/>
              <a:t>Eerie eyes seen near lake.</a:t>
            </a:r>
            <a:endParaRPr lang="en-US" sz="2800" dirty="0"/>
          </a:p>
          <a:p>
            <a:pPr>
              <a:lnSpc>
                <a:spcPct val="90000"/>
              </a:lnSpc>
            </a:pPr>
            <a:r>
              <a:rPr lang="en-US" sz="2800" dirty="0"/>
              <a:t>What is the frequency of each character in the text?</a:t>
            </a:r>
            <a:endParaRPr lang="en-US" sz="3600" dirty="0"/>
          </a:p>
        </p:txBody>
      </p:sp>
      <p:grpSp>
        <p:nvGrpSpPr>
          <p:cNvPr id="17415" name="Group 12"/>
          <p:cNvGrpSpPr>
            <a:grpSpLocks/>
          </p:cNvGrpSpPr>
          <p:nvPr/>
        </p:nvGrpSpPr>
        <p:grpSpPr bwMode="auto">
          <a:xfrm>
            <a:off x="266700" y="3511550"/>
            <a:ext cx="8821738" cy="2141538"/>
            <a:chOff x="168" y="2212"/>
            <a:chExt cx="5557" cy="1349"/>
          </a:xfrm>
        </p:grpSpPr>
        <p:sp>
          <p:nvSpPr>
            <p:cNvPr id="17416" name="Text Box 4"/>
            <p:cNvSpPr txBox="1">
              <a:spLocks noChangeArrowheads="1"/>
            </p:cNvSpPr>
            <p:nvPr/>
          </p:nvSpPr>
          <p:spPr bwMode="auto">
            <a:xfrm>
              <a:off x="168" y="2212"/>
              <a:ext cx="5557"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lnSpc>
                  <a:spcPct val="70000"/>
                </a:lnSpc>
                <a:buFontTx/>
                <a:buNone/>
              </a:pPr>
              <a:r>
                <a:rPr lang="en-US" sz="3200" dirty="0">
                  <a:solidFill>
                    <a:srgbClr val="0000FF"/>
                  </a:solidFill>
                </a:rPr>
                <a:t>Char Freq.  Char Freq.  Char Freq.</a:t>
              </a:r>
              <a:endParaRPr lang="en-US" sz="4000" dirty="0">
                <a:solidFill>
                  <a:srgbClr val="0000FF"/>
                </a:solidFill>
              </a:endParaRPr>
            </a:p>
            <a:p>
              <a:pPr>
                <a:lnSpc>
                  <a:spcPct val="50000"/>
                </a:lnSpc>
                <a:buFontTx/>
                <a:buNone/>
              </a:pPr>
              <a:r>
                <a:rPr lang="en-US" sz="3200" dirty="0">
                  <a:solidFill>
                    <a:srgbClr val="0000FF"/>
                  </a:solidFill>
                </a:rPr>
                <a:t> E 		1	  y		1	   k	1</a:t>
              </a:r>
            </a:p>
            <a:p>
              <a:pPr>
                <a:lnSpc>
                  <a:spcPct val="50000"/>
                </a:lnSpc>
                <a:buFontTx/>
                <a:buNone/>
              </a:pPr>
              <a:r>
                <a:rPr lang="en-US" sz="3200" dirty="0">
                  <a:solidFill>
                    <a:srgbClr val="0000FF"/>
                  </a:solidFill>
                </a:rPr>
                <a:t> e 		8	  s 	2	   .	1</a:t>
              </a:r>
            </a:p>
            <a:p>
              <a:pPr>
                <a:lnSpc>
                  <a:spcPct val="50000"/>
                </a:lnSpc>
                <a:buFontTx/>
                <a:buNone/>
              </a:pPr>
              <a:r>
                <a:rPr lang="en-US" sz="3200" dirty="0">
                  <a:solidFill>
                    <a:srgbClr val="0000FF"/>
                  </a:solidFill>
                </a:rPr>
                <a:t> r 		2	  n 	2	   </a:t>
              </a:r>
            </a:p>
            <a:p>
              <a:pPr>
                <a:lnSpc>
                  <a:spcPct val="50000"/>
                </a:lnSpc>
                <a:buFontTx/>
                <a:buNone/>
              </a:pPr>
              <a:r>
                <a:rPr lang="en-US" sz="3200" dirty="0">
                  <a:solidFill>
                    <a:srgbClr val="0000FF"/>
                  </a:solidFill>
                </a:rPr>
                <a:t> </a:t>
              </a:r>
              <a:r>
                <a:rPr lang="en-US" sz="3200" dirty="0" err="1">
                  <a:solidFill>
                    <a:srgbClr val="0000FF"/>
                  </a:solidFill>
                </a:rPr>
                <a:t>i</a:t>
              </a:r>
              <a:r>
                <a:rPr lang="en-US" sz="3200" dirty="0">
                  <a:solidFill>
                    <a:srgbClr val="0000FF"/>
                  </a:solidFill>
                </a:rPr>
                <a:t> 		1	  a		2</a:t>
              </a:r>
            </a:p>
            <a:p>
              <a:pPr>
                <a:lnSpc>
                  <a:spcPct val="50000"/>
                </a:lnSpc>
                <a:buFontTx/>
                <a:buNone/>
              </a:pPr>
              <a:r>
                <a:rPr lang="en-US" sz="3200" dirty="0">
                  <a:solidFill>
                    <a:srgbClr val="0000FF"/>
                  </a:solidFill>
                </a:rPr>
                <a:t> space 	4	  l		1</a:t>
              </a:r>
            </a:p>
          </p:txBody>
        </p:sp>
        <p:sp>
          <p:nvSpPr>
            <p:cNvPr id="17417" name="Line 5"/>
            <p:cNvSpPr>
              <a:spLocks noChangeShapeType="1"/>
            </p:cNvSpPr>
            <p:nvPr/>
          </p:nvSpPr>
          <p:spPr bwMode="auto">
            <a:xfrm>
              <a:off x="215" y="2444"/>
              <a:ext cx="523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Rectangle 7"/>
            <p:cNvSpPr>
              <a:spLocks noChangeArrowheads="1"/>
            </p:cNvSpPr>
            <p:nvPr/>
          </p:nvSpPr>
          <p:spPr bwMode="auto">
            <a:xfrm>
              <a:off x="215" y="3317"/>
              <a:ext cx="1106" cy="243"/>
            </a:xfrm>
            <a:prstGeom prst="rect">
              <a:avLst/>
            </a:prstGeom>
            <a:noFill/>
            <a:ln w="9525" cap="rnd">
              <a:solidFill>
                <a:srgbClr val="FF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Line 8"/>
            <p:cNvSpPr>
              <a:spLocks noChangeShapeType="1"/>
            </p:cNvSpPr>
            <p:nvPr/>
          </p:nvSpPr>
          <p:spPr bwMode="auto">
            <a:xfrm>
              <a:off x="1847" y="2444"/>
              <a:ext cx="0" cy="111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9"/>
            <p:cNvSpPr>
              <a:spLocks noChangeShapeType="1"/>
            </p:cNvSpPr>
            <p:nvPr/>
          </p:nvSpPr>
          <p:spPr bwMode="auto">
            <a:xfrm>
              <a:off x="3692" y="2444"/>
              <a:ext cx="0" cy="111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a:t>Encoding</a:t>
            </a:r>
          </a:p>
        </p:txBody>
      </p:sp>
      <p:sp>
        <p:nvSpPr>
          <p:cNvPr id="10246" name="Rectangle 3"/>
          <p:cNvSpPr>
            <a:spLocks noGrp="1" noChangeArrowheads="1"/>
          </p:cNvSpPr>
          <p:nvPr>
            <p:ph type="body" idx="1"/>
          </p:nvPr>
        </p:nvSpPr>
        <p:spPr>
          <a:xfrm>
            <a:off x="228600" y="1600200"/>
            <a:ext cx="8915400" cy="4495800"/>
          </a:xfrm>
        </p:spPr>
        <p:txBody>
          <a:bodyPr/>
          <a:lstStyle/>
          <a:p>
            <a:pPr>
              <a:lnSpc>
                <a:spcPct val="90000"/>
              </a:lnSpc>
            </a:pPr>
            <a:r>
              <a:rPr lang="en-US" dirty="0"/>
              <a:t>UTCS</a:t>
            </a:r>
          </a:p>
          <a:p>
            <a:pPr>
              <a:lnSpc>
                <a:spcPct val="90000"/>
              </a:lnSpc>
            </a:pPr>
            <a:r>
              <a:rPr lang="en-US" dirty="0"/>
              <a:t>85 84 67 83</a:t>
            </a:r>
          </a:p>
          <a:p>
            <a:pPr>
              <a:lnSpc>
                <a:spcPct val="90000"/>
              </a:lnSpc>
            </a:pPr>
            <a:r>
              <a:rPr lang="en-US" dirty="0"/>
              <a:t>01010101  01010100  01000011  01010011</a:t>
            </a:r>
            <a:br>
              <a:rPr lang="en-US" dirty="0"/>
            </a:br>
            <a:endParaRPr lang="en-US" sz="2800" dirty="0"/>
          </a:p>
          <a:p>
            <a:pPr>
              <a:lnSpc>
                <a:spcPct val="90000"/>
              </a:lnSpc>
            </a:pPr>
            <a:r>
              <a:rPr lang="en-US" sz="2800" dirty="0"/>
              <a:t>What is stored in a jpg file? A text file? A Java file? </a:t>
            </a:r>
            <a:br>
              <a:rPr lang="en-US" sz="2800" dirty="0"/>
            </a:br>
            <a:r>
              <a:rPr lang="en-US" sz="2800" dirty="0"/>
              <a:t>A </a:t>
            </a:r>
            <a:r>
              <a:rPr lang="en-US" sz="2800" dirty="0" err="1"/>
              <a:t>png</a:t>
            </a:r>
            <a:r>
              <a:rPr lang="en-US" sz="2800" dirty="0"/>
              <a:t> file? A pdf file? An mp3 file? An mp4 file? An excel spreadsheet file? A zip file?</a:t>
            </a:r>
          </a:p>
          <a:p>
            <a:pPr>
              <a:lnSpc>
                <a:spcPct val="90000"/>
              </a:lnSpc>
            </a:pPr>
            <a:r>
              <a:rPr lang="en-US" sz="2800" dirty="0"/>
              <a:t>open a bitmap in a text editor</a:t>
            </a:r>
          </a:p>
          <a:p>
            <a:pPr marL="0" indent="0">
              <a:lnSpc>
                <a:spcPct val="90000"/>
              </a:lnSpc>
              <a:buNone/>
            </a:pPr>
            <a:endParaRPr lang="en-US" sz="2800" dirty="0"/>
          </a:p>
        </p:txBody>
      </p:sp>
      <p:sp>
        <p:nvSpPr>
          <p:cNvPr id="2" name="Slide Number Placeholder 1"/>
          <p:cNvSpPr>
            <a:spLocks noGrp="1"/>
          </p:cNvSpPr>
          <p:nvPr>
            <p:ph type="sldNum" sz="quarter" idx="12"/>
          </p:nvPr>
        </p:nvSpPr>
        <p:spPr/>
        <p:txBody>
          <a:bodyPr/>
          <a:lstStyle/>
          <a:p>
            <a:pPr>
              <a:defRPr/>
            </a:pPr>
            <a:fld id="{CF9E9006-BF45-4475-9148-78AB8E05E9A5}" type="slidenum">
              <a:rPr lang="en-US" smtClean="0"/>
              <a:pPr>
                <a:defRPr/>
              </a:pPr>
              <a:t>3</a:t>
            </a:fld>
            <a:endParaRPr lang="en-US"/>
          </a:p>
        </p:txBody>
      </p:sp>
    </p:spTree>
    <p:extLst>
      <p:ext uri="{BB962C8B-B14F-4D97-AF65-F5344CB8AC3E}">
        <p14:creationId xmlns:p14="http://schemas.microsoft.com/office/powerpoint/2010/main" val="551647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553EA18-8726-4D32-B6DF-8614714F95E7}" type="slidenum">
              <a:rPr lang="en-US"/>
              <a:pPr>
                <a:defRPr/>
              </a:pPr>
              <a:t>30</a:t>
            </a:fld>
            <a:endParaRPr lang="en-US"/>
          </a:p>
        </p:txBody>
      </p:sp>
      <p:sp>
        <p:nvSpPr>
          <p:cNvPr id="18437" name="Rectangle 2"/>
          <p:cNvSpPr>
            <a:spLocks noGrp="1" noChangeArrowheads="1"/>
          </p:cNvSpPr>
          <p:nvPr>
            <p:ph type="title"/>
          </p:nvPr>
        </p:nvSpPr>
        <p:spPr/>
        <p:txBody>
          <a:bodyPr/>
          <a:lstStyle/>
          <a:p>
            <a:r>
              <a:rPr lang="en-US" dirty="0"/>
              <a:t>Building a Tree</a:t>
            </a:r>
            <a:br>
              <a:rPr lang="en-US" dirty="0"/>
            </a:br>
            <a:r>
              <a:rPr lang="en-US" sz="3200" dirty="0"/>
              <a:t>Prioritize values from file</a:t>
            </a:r>
            <a:endParaRPr lang="en-US" dirty="0"/>
          </a:p>
        </p:txBody>
      </p:sp>
      <p:sp>
        <p:nvSpPr>
          <p:cNvPr id="18438" name="Rectangle 3"/>
          <p:cNvSpPr>
            <a:spLocks noGrp="1" noChangeArrowheads="1"/>
          </p:cNvSpPr>
          <p:nvPr>
            <p:ph type="body" idx="1"/>
          </p:nvPr>
        </p:nvSpPr>
        <p:spPr>
          <a:xfrm>
            <a:off x="495300" y="1752600"/>
            <a:ext cx="7772400" cy="4114800"/>
          </a:xfrm>
        </p:spPr>
        <p:txBody>
          <a:bodyPr/>
          <a:lstStyle/>
          <a:p>
            <a:r>
              <a:rPr lang="en-US" dirty="0"/>
              <a:t>Create binary tree nodes with a value and the frequency for each value</a:t>
            </a:r>
          </a:p>
          <a:p>
            <a:r>
              <a:rPr lang="en-US" dirty="0"/>
              <a:t>Place nodes in a priority queue</a:t>
            </a:r>
          </a:p>
          <a:p>
            <a:pPr lvl="1"/>
            <a:r>
              <a:rPr lang="en-US" dirty="0"/>
              <a:t>The </a:t>
            </a:r>
            <a:r>
              <a:rPr lang="en-US" b="1" i="1" dirty="0"/>
              <a:t>lower</a:t>
            </a:r>
            <a:r>
              <a:rPr lang="en-US" dirty="0"/>
              <a:t> the frequency, the </a:t>
            </a:r>
            <a:r>
              <a:rPr lang="en-US" b="1" i="1" dirty="0"/>
              <a:t>higher</a:t>
            </a:r>
            <a:r>
              <a:rPr lang="en-US" dirty="0"/>
              <a:t> the priority in the queue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4089C628-50CE-4C83-B74E-162FAF21A876}" type="slidenum">
              <a:rPr lang="en-US"/>
              <a:pPr>
                <a:defRPr/>
              </a:pPr>
              <a:t>31</a:t>
            </a:fld>
            <a:endParaRPr lang="en-US"/>
          </a:p>
        </p:txBody>
      </p:sp>
      <p:sp>
        <p:nvSpPr>
          <p:cNvPr id="20485" name="Rectangle 3"/>
          <p:cNvSpPr>
            <a:spLocks noGrp="1" noChangeArrowheads="1"/>
          </p:cNvSpPr>
          <p:nvPr>
            <p:ph type="body" idx="1"/>
          </p:nvPr>
        </p:nvSpPr>
        <p:spPr>
          <a:xfrm>
            <a:off x="91181" y="1524000"/>
            <a:ext cx="8991600" cy="4114800"/>
          </a:xfrm>
        </p:spPr>
        <p:txBody>
          <a:bodyPr/>
          <a:lstStyle/>
          <a:p>
            <a:r>
              <a:rPr lang="en-US" sz="2800" dirty="0"/>
              <a:t>The queue after enqueueing all nodes</a:t>
            </a:r>
          </a:p>
          <a:p>
            <a:endParaRPr lang="en-US" sz="2800" dirty="0"/>
          </a:p>
          <a:p>
            <a:endParaRPr lang="en-US" sz="2800" dirty="0"/>
          </a:p>
          <a:p>
            <a:endParaRPr lang="en-US" sz="2800" dirty="0"/>
          </a:p>
          <a:p>
            <a:endParaRPr lang="en-US" sz="2800" dirty="0"/>
          </a:p>
          <a:p>
            <a:endParaRPr lang="en-US" sz="2800" dirty="0"/>
          </a:p>
          <a:p>
            <a:r>
              <a:rPr lang="en-US" sz="2800" dirty="0"/>
              <a:t>Null Pointers are not shown</a:t>
            </a:r>
          </a:p>
          <a:p>
            <a:r>
              <a:rPr lang="en-US" sz="2800" dirty="0" err="1"/>
              <a:t>sp</a:t>
            </a:r>
            <a:r>
              <a:rPr lang="en-US" sz="2800" dirty="0"/>
              <a:t> = space</a:t>
            </a:r>
          </a:p>
          <a:p>
            <a:r>
              <a:rPr lang="en-US" dirty="0"/>
              <a:t>See slide 67 for actual PQ and tree formed</a:t>
            </a:r>
            <a:br>
              <a:rPr lang="en-US" dirty="0"/>
            </a:br>
            <a:r>
              <a:rPr lang="en-US" dirty="0"/>
              <a:t>by following assignment specification</a:t>
            </a:r>
          </a:p>
          <a:p>
            <a:endParaRPr lang="en-US" dirty="0"/>
          </a:p>
        </p:txBody>
      </p:sp>
      <p:sp>
        <p:nvSpPr>
          <p:cNvPr id="20486" name="Rectangle 2"/>
          <p:cNvSpPr>
            <a:spLocks noGrp="1" noChangeArrowheads="1"/>
          </p:cNvSpPr>
          <p:nvPr>
            <p:ph type="title"/>
          </p:nvPr>
        </p:nvSpPr>
        <p:spPr/>
        <p:txBody>
          <a:bodyPr/>
          <a:lstStyle/>
          <a:p>
            <a:r>
              <a:rPr lang="en-US"/>
              <a:t>Building a Tree</a:t>
            </a:r>
          </a:p>
        </p:txBody>
      </p:sp>
      <p:grpSp>
        <p:nvGrpSpPr>
          <p:cNvPr id="20487" name="Group 49"/>
          <p:cNvGrpSpPr>
            <a:grpSpLocks/>
          </p:cNvGrpSpPr>
          <p:nvPr/>
        </p:nvGrpSpPr>
        <p:grpSpPr bwMode="auto">
          <a:xfrm>
            <a:off x="184050" y="2566670"/>
            <a:ext cx="8896350" cy="1989138"/>
            <a:chOff x="96" y="1620"/>
            <a:chExt cx="5604" cy="1253"/>
          </a:xfrm>
        </p:grpSpPr>
        <p:grpSp>
          <p:nvGrpSpPr>
            <p:cNvPr id="20488" name="Group 17"/>
            <p:cNvGrpSpPr>
              <a:grpSpLocks/>
            </p:cNvGrpSpPr>
            <p:nvPr/>
          </p:nvGrpSpPr>
          <p:grpSpPr bwMode="auto">
            <a:xfrm>
              <a:off x="96" y="1620"/>
              <a:ext cx="5604" cy="276"/>
              <a:chOff x="96" y="1956"/>
              <a:chExt cx="5604" cy="408"/>
            </a:xfrm>
          </p:grpSpPr>
          <p:sp>
            <p:nvSpPr>
              <p:cNvPr id="20513" name="Rectangle 5"/>
              <p:cNvSpPr>
                <a:spLocks noChangeArrowheads="1"/>
              </p:cNvSpPr>
              <p:nvPr/>
            </p:nvSpPr>
            <p:spPr bwMode="auto">
              <a:xfrm>
                <a:off x="96" y="1956"/>
                <a:ext cx="5604" cy="408"/>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0514" name="Line 6"/>
              <p:cNvSpPr>
                <a:spLocks noChangeShapeType="1"/>
              </p:cNvSpPr>
              <p:nvPr/>
            </p:nvSpPr>
            <p:spPr bwMode="auto">
              <a:xfrm>
                <a:off x="552"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7"/>
              <p:cNvSpPr>
                <a:spLocks noChangeShapeType="1"/>
              </p:cNvSpPr>
              <p:nvPr/>
            </p:nvSpPr>
            <p:spPr bwMode="auto">
              <a:xfrm>
                <a:off x="1017"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8"/>
              <p:cNvSpPr>
                <a:spLocks noChangeShapeType="1"/>
              </p:cNvSpPr>
              <p:nvPr/>
            </p:nvSpPr>
            <p:spPr bwMode="auto">
              <a:xfrm>
                <a:off x="1483"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9"/>
              <p:cNvSpPr>
                <a:spLocks noChangeShapeType="1"/>
              </p:cNvSpPr>
              <p:nvPr/>
            </p:nvSpPr>
            <p:spPr bwMode="auto">
              <a:xfrm>
                <a:off x="1948"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Line 10"/>
              <p:cNvSpPr>
                <a:spLocks noChangeShapeType="1"/>
              </p:cNvSpPr>
              <p:nvPr/>
            </p:nvSpPr>
            <p:spPr bwMode="auto">
              <a:xfrm>
                <a:off x="2414"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9" name="Line 11"/>
              <p:cNvSpPr>
                <a:spLocks noChangeShapeType="1"/>
              </p:cNvSpPr>
              <p:nvPr/>
            </p:nvSpPr>
            <p:spPr bwMode="auto">
              <a:xfrm>
                <a:off x="2880"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0" name="Line 12"/>
              <p:cNvSpPr>
                <a:spLocks noChangeShapeType="1"/>
              </p:cNvSpPr>
              <p:nvPr/>
            </p:nvSpPr>
            <p:spPr bwMode="auto">
              <a:xfrm>
                <a:off x="3345"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1" name="Line 13"/>
              <p:cNvSpPr>
                <a:spLocks noChangeShapeType="1"/>
              </p:cNvSpPr>
              <p:nvPr/>
            </p:nvSpPr>
            <p:spPr bwMode="auto">
              <a:xfrm>
                <a:off x="3811"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2" name="Line 14"/>
              <p:cNvSpPr>
                <a:spLocks noChangeShapeType="1"/>
              </p:cNvSpPr>
              <p:nvPr/>
            </p:nvSpPr>
            <p:spPr bwMode="auto">
              <a:xfrm>
                <a:off x="4276"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3" name="Line 15"/>
              <p:cNvSpPr>
                <a:spLocks noChangeShapeType="1"/>
              </p:cNvSpPr>
              <p:nvPr/>
            </p:nvSpPr>
            <p:spPr bwMode="auto">
              <a:xfrm>
                <a:off x="4742"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4" name="Line 16"/>
              <p:cNvSpPr>
                <a:spLocks noChangeShapeType="1"/>
              </p:cNvSpPr>
              <p:nvPr/>
            </p:nvSpPr>
            <p:spPr bwMode="auto">
              <a:xfrm>
                <a:off x="5208"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489" name="Line 18"/>
            <p:cNvSpPr>
              <a:spLocks noChangeShapeType="1"/>
            </p:cNvSpPr>
            <p:nvPr/>
          </p:nvSpPr>
          <p:spPr bwMode="auto">
            <a:xfrm>
              <a:off x="28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20"/>
            <p:cNvSpPr>
              <a:spLocks noChangeShapeType="1"/>
            </p:cNvSpPr>
            <p:nvPr/>
          </p:nvSpPr>
          <p:spPr bwMode="auto">
            <a:xfrm>
              <a:off x="75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21"/>
            <p:cNvSpPr>
              <a:spLocks noChangeShapeType="1"/>
            </p:cNvSpPr>
            <p:nvPr/>
          </p:nvSpPr>
          <p:spPr bwMode="auto">
            <a:xfrm>
              <a:off x="2146" y="1777"/>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23"/>
            <p:cNvSpPr>
              <a:spLocks noChangeShapeType="1"/>
            </p:cNvSpPr>
            <p:nvPr/>
          </p:nvSpPr>
          <p:spPr bwMode="auto">
            <a:xfrm>
              <a:off x="1217" y="1773"/>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24"/>
            <p:cNvSpPr>
              <a:spLocks noChangeShapeType="1"/>
            </p:cNvSpPr>
            <p:nvPr/>
          </p:nvSpPr>
          <p:spPr bwMode="auto">
            <a:xfrm>
              <a:off x="263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25"/>
            <p:cNvSpPr>
              <a:spLocks noChangeShapeType="1"/>
            </p:cNvSpPr>
            <p:nvPr/>
          </p:nvSpPr>
          <p:spPr bwMode="auto">
            <a:xfrm>
              <a:off x="4017" y="1794"/>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6"/>
            <p:cNvSpPr>
              <a:spLocks noChangeShapeType="1"/>
            </p:cNvSpPr>
            <p:nvPr/>
          </p:nvSpPr>
          <p:spPr bwMode="auto">
            <a:xfrm>
              <a:off x="4487" y="1794"/>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7"/>
            <p:cNvSpPr>
              <a:spLocks noChangeShapeType="1"/>
            </p:cNvSpPr>
            <p:nvPr/>
          </p:nvSpPr>
          <p:spPr bwMode="auto">
            <a:xfrm>
              <a:off x="3579" y="1778"/>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28"/>
            <p:cNvSpPr>
              <a:spLocks noChangeShapeType="1"/>
            </p:cNvSpPr>
            <p:nvPr/>
          </p:nvSpPr>
          <p:spPr bwMode="auto">
            <a:xfrm>
              <a:off x="3117" y="1778"/>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29"/>
            <p:cNvSpPr>
              <a:spLocks noChangeShapeType="1"/>
            </p:cNvSpPr>
            <p:nvPr/>
          </p:nvSpPr>
          <p:spPr bwMode="auto">
            <a:xfrm>
              <a:off x="4989"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30"/>
            <p:cNvSpPr>
              <a:spLocks noChangeShapeType="1"/>
            </p:cNvSpPr>
            <p:nvPr/>
          </p:nvSpPr>
          <p:spPr bwMode="auto">
            <a:xfrm>
              <a:off x="5460"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31"/>
            <p:cNvSpPr>
              <a:spLocks noChangeShapeType="1"/>
            </p:cNvSpPr>
            <p:nvPr/>
          </p:nvSpPr>
          <p:spPr bwMode="auto">
            <a:xfrm>
              <a:off x="1684"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Text Box 34"/>
            <p:cNvSpPr txBox="1">
              <a:spLocks noChangeArrowheads="1"/>
            </p:cNvSpPr>
            <p:nvPr/>
          </p:nvSpPr>
          <p:spPr bwMode="auto">
            <a:xfrm>
              <a:off x="156"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a:t>E</a:t>
              </a:r>
            </a:p>
            <a:p>
              <a:pPr>
                <a:spcBef>
                  <a:spcPct val="50000"/>
                </a:spcBef>
                <a:buFontTx/>
                <a:buNone/>
              </a:pPr>
              <a:r>
                <a:rPr lang="en-US" dirty="0"/>
                <a:t>1</a:t>
              </a:r>
            </a:p>
          </p:txBody>
        </p:sp>
        <p:sp>
          <p:nvSpPr>
            <p:cNvPr id="20502" name="Text Box 35"/>
            <p:cNvSpPr txBox="1">
              <a:spLocks noChangeArrowheads="1"/>
            </p:cNvSpPr>
            <p:nvPr/>
          </p:nvSpPr>
          <p:spPr bwMode="auto">
            <a:xfrm>
              <a:off x="627"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err="1"/>
                <a:t>i</a:t>
              </a:r>
              <a:endParaRPr lang="en-US" dirty="0"/>
            </a:p>
            <a:p>
              <a:pPr>
                <a:spcBef>
                  <a:spcPct val="50000"/>
                </a:spcBef>
                <a:buFontTx/>
                <a:buNone/>
              </a:pPr>
              <a:r>
                <a:rPr lang="en-US" dirty="0"/>
                <a:t>1</a:t>
              </a:r>
            </a:p>
          </p:txBody>
        </p:sp>
        <p:sp>
          <p:nvSpPr>
            <p:cNvPr id="20503" name="Text Box 36"/>
            <p:cNvSpPr txBox="1">
              <a:spLocks noChangeArrowheads="1"/>
            </p:cNvSpPr>
            <p:nvPr/>
          </p:nvSpPr>
          <p:spPr bwMode="auto">
            <a:xfrm>
              <a:off x="2016" y="2119"/>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a:t>y</a:t>
              </a:r>
            </a:p>
            <a:p>
              <a:pPr>
                <a:spcBef>
                  <a:spcPct val="50000"/>
                </a:spcBef>
                <a:buFontTx/>
                <a:buNone/>
              </a:pPr>
              <a:r>
                <a:rPr lang="en-US" dirty="0"/>
                <a:t>1</a:t>
              </a:r>
            </a:p>
          </p:txBody>
        </p:sp>
        <p:sp>
          <p:nvSpPr>
            <p:cNvPr id="20504" name="Text Box 37"/>
            <p:cNvSpPr txBox="1">
              <a:spLocks noChangeArrowheads="1"/>
            </p:cNvSpPr>
            <p:nvPr/>
          </p:nvSpPr>
          <p:spPr bwMode="auto">
            <a:xfrm>
              <a:off x="1569"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l</a:t>
              </a:r>
            </a:p>
            <a:p>
              <a:pPr>
                <a:spcBef>
                  <a:spcPct val="50000"/>
                </a:spcBef>
                <a:buFontTx/>
                <a:buNone/>
              </a:pPr>
              <a:r>
                <a:rPr lang="en-US"/>
                <a:t>1</a:t>
              </a:r>
            </a:p>
          </p:txBody>
        </p:sp>
        <p:sp>
          <p:nvSpPr>
            <p:cNvPr id="20505" name="Text Box 38"/>
            <p:cNvSpPr txBox="1">
              <a:spLocks noChangeArrowheads="1"/>
            </p:cNvSpPr>
            <p:nvPr/>
          </p:nvSpPr>
          <p:spPr bwMode="auto">
            <a:xfrm>
              <a:off x="1090" y="2115"/>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a:t>k</a:t>
              </a:r>
            </a:p>
            <a:p>
              <a:pPr>
                <a:spcBef>
                  <a:spcPct val="50000"/>
                </a:spcBef>
                <a:buFontTx/>
                <a:buNone/>
              </a:pPr>
              <a:r>
                <a:rPr lang="en-US" dirty="0"/>
                <a:t>1</a:t>
              </a:r>
            </a:p>
          </p:txBody>
        </p:sp>
        <p:sp>
          <p:nvSpPr>
            <p:cNvPr id="20506" name="Text Box 39"/>
            <p:cNvSpPr txBox="1">
              <a:spLocks noChangeArrowheads="1"/>
            </p:cNvSpPr>
            <p:nvPr/>
          </p:nvSpPr>
          <p:spPr bwMode="auto">
            <a:xfrm>
              <a:off x="2512"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t>
              </a:r>
            </a:p>
            <a:p>
              <a:pPr>
                <a:spcBef>
                  <a:spcPct val="50000"/>
                </a:spcBef>
                <a:buFontTx/>
                <a:buNone/>
              </a:pPr>
              <a:r>
                <a:rPr lang="en-US"/>
                <a:t>1</a:t>
              </a:r>
            </a:p>
          </p:txBody>
        </p:sp>
        <p:sp>
          <p:nvSpPr>
            <p:cNvPr id="20507" name="Text Box 40"/>
            <p:cNvSpPr txBox="1">
              <a:spLocks noChangeArrowheads="1"/>
            </p:cNvSpPr>
            <p:nvPr/>
          </p:nvSpPr>
          <p:spPr bwMode="auto">
            <a:xfrm>
              <a:off x="3891" y="2136"/>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r</a:t>
              </a:r>
            </a:p>
            <a:p>
              <a:pPr>
                <a:spcBef>
                  <a:spcPct val="50000"/>
                </a:spcBef>
                <a:buFontTx/>
                <a:buNone/>
              </a:pPr>
              <a:r>
                <a:rPr lang="en-US"/>
                <a:t>2</a:t>
              </a:r>
            </a:p>
          </p:txBody>
        </p:sp>
        <p:sp>
          <p:nvSpPr>
            <p:cNvPr id="20508" name="Text Box 41"/>
            <p:cNvSpPr txBox="1">
              <a:spLocks noChangeArrowheads="1"/>
            </p:cNvSpPr>
            <p:nvPr/>
          </p:nvSpPr>
          <p:spPr bwMode="auto">
            <a:xfrm>
              <a:off x="4362" y="2136"/>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s</a:t>
              </a:r>
            </a:p>
            <a:p>
              <a:pPr>
                <a:spcBef>
                  <a:spcPct val="50000"/>
                </a:spcBef>
                <a:buFontTx/>
                <a:buNone/>
              </a:pPr>
              <a:r>
                <a:rPr lang="en-US"/>
                <a:t>2</a:t>
              </a:r>
            </a:p>
          </p:txBody>
        </p:sp>
        <p:sp>
          <p:nvSpPr>
            <p:cNvPr id="20509" name="Text Box 42"/>
            <p:cNvSpPr txBox="1">
              <a:spLocks noChangeArrowheads="1"/>
            </p:cNvSpPr>
            <p:nvPr/>
          </p:nvSpPr>
          <p:spPr bwMode="auto">
            <a:xfrm>
              <a:off x="3456" y="2120"/>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n</a:t>
              </a:r>
            </a:p>
            <a:p>
              <a:pPr>
                <a:spcBef>
                  <a:spcPct val="50000"/>
                </a:spcBef>
                <a:buFontTx/>
                <a:buNone/>
              </a:pPr>
              <a:r>
                <a:rPr lang="en-US"/>
                <a:t>2</a:t>
              </a:r>
            </a:p>
          </p:txBody>
        </p:sp>
        <p:sp>
          <p:nvSpPr>
            <p:cNvPr id="20510" name="Text Box 43"/>
            <p:cNvSpPr txBox="1">
              <a:spLocks noChangeArrowheads="1"/>
            </p:cNvSpPr>
            <p:nvPr/>
          </p:nvSpPr>
          <p:spPr bwMode="auto">
            <a:xfrm>
              <a:off x="2995" y="2120"/>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a:t>
              </a:r>
            </a:p>
            <a:p>
              <a:pPr>
                <a:spcBef>
                  <a:spcPct val="50000"/>
                </a:spcBef>
                <a:buFontTx/>
                <a:buNone/>
              </a:pPr>
              <a:r>
                <a:rPr lang="en-US"/>
                <a:t>2</a:t>
              </a:r>
            </a:p>
          </p:txBody>
        </p:sp>
        <p:sp>
          <p:nvSpPr>
            <p:cNvPr id="20511" name="Text Box 44"/>
            <p:cNvSpPr txBox="1">
              <a:spLocks noChangeArrowheads="1"/>
            </p:cNvSpPr>
            <p:nvPr/>
          </p:nvSpPr>
          <p:spPr bwMode="auto">
            <a:xfrm>
              <a:off x="4784" y="2112"/>
              <a:ext cx="408"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err="1"/>
                <a:t>sp</a:t>
              </a:r>
              <a:endParaRPr lang="en-US" dirty="0"/>
            </a:p>
            <a:p>
              <a:pPr>
                <a:spcBef>
                  <a:spcPct val="50000"/>
                </a:spcBef>
                <a:buFontTx/>
                <a:buNone/>
              </a:pPr>
              <a:r>
                <a:rPr lang="en-US" dirty="0"/>
                <a:t>4</a:t>
              </a:r>
            </a:p>
          </p:txBody>
        </p:sp>
        <p:sp>
          <p:nvSpPr>
            <p:cNvPr id="20512" name="Text Box 45"/>
            <p:cNvSpPr txBox="1">
              <a:spLocks noChangeArrowheads="1"/>
            </p:cNvSpPr>
            <p:nvPr/>
          </p:nvSpPr>
          <p:spPr bwMode="auto">
            <a:xfrm>
              <a:off x="5340"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dirty="0"/>
                <a:t>e</a:t>
              </a:r>
            </a:p>
            <a:p>
              <a:pPr>
                <a:spcBef>
                  <a:spcPct val="50000"/>
                </a:spcBef>
                <a:buFontTx/>
                <a:buNone/>
              </a:pPr>
              <a:r>
                <a:rPr lang="en-US" dirty="0"/>
                <a:t>8</a:t>
              </a:r>
            </a:p>
          </p:txBody>
        </p:sp>
      </p:grpSp>
      <p:sp>
        <p:nvSpPr>
          <p:cNvPr id="2" name="TextBox 1"/>
          <p:cNvSpPr txBox="1"/>
          <p:nvPr/>
        </p:nvSpPr>
        <p:spPr>
          <a:xfrm>
            <a:off x="131020" y="2043450"/>
            <a:ext cx="1258678" cy="523220"/>
          </a:xfrm>
          <a:prstGeom prst="rect">
            <a:avLst/>
          </a:prstGeom>
          <a:noFill/>
        </p:spPr>
        <p:txBody>
          <a:bodyPr wrap="none" rtlCol="0">
            <a:spAutoFit/>
          </a:bodyPr>
          <a:lstStyle/>
          <a:p>
            <a:pPr>
              <a:buNone/>
            </a:pPr>
            <a:r>
              <a:rPr lang="en-US" dirty="0"/>
              <a:t>front</a:t>
            </a:r>
          </a:p>
        </p:txBody>
      </p:sp>
      <p:sp>
        <p:nvSpPr>
          <p:cNvPr id="45" name="TextBox 44"/>
          <p:cNvSpPr txBox="1"/>
          <p:nvPr/>
        </p:nvSpPr>
        <p:spPr>
          <a:xfrm>
            <a:off x="7808170" y="1955850"/>
            <a:ext cx="1043876" cy="523220"/>
          </a:xfrm>
          <a:prstGeom prst="rect">
            <a:avLst/>
          </a:prstGeom>
          <a:noFill/>
        </p:spPr>
        <p:txBody>
          <a:bodyPr wrap="none" rtlCol="0">
            <a:spAutoFit/>
          </a:bodyPr>
          <a:lstStyle/>
          <a:p>
            <a:pPr>
              <a:buNone/>
            </a:pPr>
            <a:r>
              <a:rPr lang="en-US"/>
              <a:t>back</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D3B6B01-8833-4F7E-8315-02EB03CD17E7}" type="slidenum">
              <a:rPr lang="en-US"/>
              <a:pPr>
                <a:defRPr/>
              </a:pPr>
              <a:t>32</a:t>
            </a:fld>
            <a:endParaRPr lang="en-US"/>
          </a:p>
        </p:txBody>
      </p:sp>
      <p:sp>
        <p:nvSpPr>
          <p:cNvPr id="21509" name="Rectangle 2"/>
          <p:cNvSpPr>
            <a:spLocks noGrp="1" noChangeArrowheads="1"/>
          </p:cNvSpPr>
          <p:nvPr>
            <p:ph type="title"/>
          </p:nvPr>
        </p:nvSpPr>
        <p:spPr/>
        <p:txBody>
          <a:bodyPr/>
          <a:lstStyle/>
          <a:p>
            <a:r>
              <a:rPr lang="en-US"/>
              <a:t>Building a Tree</a:t>
            </a:r>
          </a:p>
        </p:txBody>
      </p:sp>
      <p:sp>
        <p:nvSpPr>
          <p:cNvPr id="21510" name="Rectangle 3"/>
          <p:cNvSpPr>
            <a:spLocks noGrp="1" noChangeArrowheads="1"/>
          </p:cNvSpPr>
          <p:nvPr>
            <p:ph type="body" idx="1"/>
          </p:nvPr>
        </p:nvSpPr>
        <p:spPr>
          <a:xfrm>
            <a:off x="0" y="1504950"/>
            <a:ext cx="9144000" cy="4114800"/>
          </a:xfrm>
        </p:spPr>
        <p:txBody>
          <a:bodyPr/>
          <a:lstStyle/>
          <a:p>
            <a:r>
              <a:rPr lang="en-US" dirty="0"/>
              <a:t>While priority queue contains two or more nodes</a:t>
            </a:r>
          </a:p>
          <a:p>
            <a:pPr lvl="1"/>
            <a:r>
              <a:rPr lang="en-US" dirty="0"/>
              <a:t>Create new node</a:t>
            </a:r>
          </a:p>
          <a:p>
            <a:pPr lvl="1"/>
            <a:r>
              <a:rPr lang="en-US" dirty="0"/>
              <a:t>Dequeue node and make it left child</a:t>
            </a:r>
          </a:p>
          <a:p>
            <a:pPr lvl="1"/>
            <a:r>
              <a:rPr lang="en-US" dirty="0"/>
              <a:t>Dequeue next node and make it right child</a:t>
            </a:r>
          </a:p>
          <a:p>
            <a:pPr lvl="1"/>
            <a:r>
              <a:rPr lang="en-US" dirty="0"/>
              <a:t>Frequency of new node equals sum of frequency of left and right children</a:t>
            </a:r>
          </a:p>
          <a:p>
            <a:pPr lvl="2"/>
            <a:r>
              <a:rPr lang="en-US" dirty="0"/>
              <a:t>New node does not contain value</a:t>
            </a:r>
          </a:p>
          <a:p>
            <a:pPr lvl="1"/>
            <a:r>
              <a:rPr lang="en-US" dirty="0"/>
              <a:t>Enqueue new node back into the priority queue</a:t>
            </a:r>
          </a:p>
          <a:p>
            <a:pPr lvl="1"/>
            <a:endParaRPr lang="en-US" dirty="0"/>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pPr>
              <a:defRPr/>
            </a:pPr>
            <a:fld id="{331431FD-9111-4474-8DD5-BDF0136903BD}" type="slidenum">
              <a:rPr lang="en-US"/>
              <a:pPr>
                <a:defRPr/>
              </a:pPr>
              <a:t>33</a:t>
            </a:fld>
            <a:endParaRPr lang="en-US"/>
          </a:p>
        </p:txBody>
      </p:sp>
      <p:sp>
        <p:nvSpPr>
          <p:cNvPr id="22533" name="Rectangle 2"/>
          <p:cNvSpPr>
            <a:spLocks noGrp="1" noChangeArrowheads="1"/>
          </p:cNvSpPr>
          <p:nvPr>
            <p:ph type="title"/>
          </p:nvPr>
        </p:nvSpPr>
        <p:spPr/>
        <p:txBody>
          <a:bodyPr/>
          <a:lstStyle/>
          <a:p>
            <a:r>
              <a:rPr lang="en-US"/>
              <a:t>Building a Tree</a:t>
            </a:r>
          </a:p>
        </p:txBody>
      </p:sp>
      <p:grpSp>
        <p:nvGrpSpPr>
          <p:cNvPr id="22534" name="Group 43"/>
          <p:cNvGrpSpPr>
            <a:grpSpLocks/>
          </p:cNvGrpSpPr>
          <p:nvPr/>
        </p:nvGrpSpPr>
        <p:grpSpPr bwMode="auto">
          <a:xfrm>
            <a:off x="152400" y="2057400"/>
            <a:ext cx="8896350" cy="1989138"/>
            <a:chOff x="96" y="1620"/>
            <a:chExt cx="5604" cy="1253"/>
          </a:xfrm>
        </p:grpSpPr>
        <p:grpSp>
          <p:nvGrpSpPr>
            <p:cNvPr id="22535" name="Group 44"/>
            <p:cNvGrpSpPr>
              <a:grpSpLocks/>
            </p:cNvGrpSpPr>
            <p:nvPr/>
          </p:nvGrpSpPr>
          <p:grpSpPr bwMode="auto">
            <a:xfrm>
              <a:off x="96" y="1620"/>
              <a:ext cx="5604" cy="276"/>
              <a:chOff x="96" y="1956"/>
              <a:chExt cx="5604" cy="408"/>
            </a:xfrm>
          </p:grpSpPr>
          <p:sp>
            <p:nvSpPr>
              <p:cNvPr id="22560" name="Rectangle 45"/>
              <p:cNvSpPr>
                <a:spLocks noChangeArrowheads="1"/>
              </p:cNvSpPr>
              <p:nvPr/>
            </p:nvSpPr>
            <p:spPr bwMode="auto">
              <a:xfrm>
                <a:off x="96" y="1956"/>
                <a:ext cx="5604" cy="408"/>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2561" name="Line 46"/>
              <p:cNvSpPr>
                <a:spLocks noChangeShapeType="1"/>
              </p:cNvSpPr>
              <p:nvPr/>
            </p:nvSpPr>
            <p:spPr bwMode="auto">
              <a:xfrm>
                <a:off x="552"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47"/>
              <p:cNvSpPr>
                <a:spLocks noChangeShapeType="1"/>
              </p:cNvSpPr>
              <p:nvPr/>
            </p:nvSpPr>
            <p:spPr bwMode="auto">
              <a:xfrm>
                <a:off x="1017"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48"/>
              <p:cNvSpPr>
                <a:spLocks noChangeShapeType="1"/>
              </p:cNvSpPr>
              <p:nvPr/>
            </p:nvSpPr>
            <p:spPr bwMode="auto">
              <a:xfrm>
                <a:off x="1483"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4" name="Line 49"/>
              <p:cNvSpPr>
                <a:spLocks noChangeShapeType="1"/>
              </p:cNvSpPr>
              <p:nvPr/>
            </p:nvSpPr>
            <p:spPr bwMode="auto">
              <a:xfrm>
                <a:off x="1948"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50"/>
              <p:cNvSpPr>
                <a:spLocks noChangeShapeType="1"/>
              </p:cNvSpPr>
              <p:nvPr/>
            </p:nvSpPr>
            <p:spPr bwMode="auto">
              <a:xfrm>
                <a:off x="2414"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6" name="Line 51"/>
              <p:cNvSpPr>
                <a:spLocks noChangeShapeType="1"/>
              </p:cNvSpPr>
              <p:nvPr/>
            </p:nvSpPr>
            <p:spPr bwMode="auto">
              <a:xfrm>
                <a:off x="2880"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7" name="Line 52"/>
              <p:cNvSpPr>
                <a:spLocks noChangeShapeType="1"/>
              </p:cNvSpPr>
              <p:nvPr/>
            </p:nvSpPr>
            <p:spPr bwMode="auto">
              <a:xfrm>
                <a:off x="3345"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8" name="Line 53"/>
              <p:cNvSpPr>
                <a:spLocks noChangeShapeType="1"/>
              </p:cNvSpPr>
              <p:nvPr/>
            </p:nvSpPr>
            <p:spPr bwMode="auto">
              <a:xfrm>
                <a:off x="3811"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54"/>
              <p:cNvSpPr>
                <a:spLocks noChangeShapeType="1"/>
              </p:cNvSpPr>
              <p:nvPr/>
            </p:nvSpPr>
            <p:spPr bwMode="auto">
              <a:xfrm>
                <a:off x="4276"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55"/>
              <p:cNvSpPr>
                <a:spLocks noChangeShapeType="1"/>
              </p:cNvSpPr>
              <p:nvPr/>
            </p:nvSpPr>
            <p:spPr bwMode="auto">
              <a:xfrm>
                <a:off x="4742"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56"/>
              <p:cNvSpPr>
                <a:spLocks noChangeShapeType="1"/>
              </p:cNvSpPr>
              <p:nvPr/>
            </p:nvSpPr>
            <p:spPr bwMode="auto">
              <a:xfrm>
                <a:off x="5208" y="1956"/>
                <a:ext cx="0" cy="4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6" name="Line 57"/>
            <p:cNvSpPr>
              <a:spLocks noChangeShapeType="1"/>
            </p:cNvSpPr>
            <p:nvPr/>
          </p:nvSpPr>
          <p:spPr bwMode="auto">
            <a:xfrm>
              <a:off x="28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58"/>
            <p:cNvSpPr>
              <a:spLocks noChangeShapeType="1"/>
            </p:cNvSpPr>
            <p:nvPr/>
          </p:nvSpPr>
          <p:spPr bwMode="auto">
            <a:xfrm>
              <a:off x="75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59"/>
            <p:cNvSpPr>
              <a:spLocks noChangeShapeType="1"/>
            </p:cNvSpPr>
            <p:nvPr/>
          </p:nvSpPr>
          <p:spPr bwMode="auto">
            <a:xfrm>
              <a:off x="2146" y="1777"/>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60"/>
            <p:cNvSpPr>
              <a:spLocks noChangeShapeType="1"/>
            </p:cNvSpPr>
            <p:nvPr/>
          </p:nvSpPr>
          <p:spPr bwMode="auto">
            <a:xfrm>
              <a:off x="1217" y="1773"/>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61"/>
            <p:cNvSpPr>
              <a:spLocks noChangeShapeType="1"/>
            </p:cNvSpPr>
            <p:nvPr/>
          </p:nvSpPr>
          <p:spPr bwMode="auto">
            <a:xfrm>
              <a:off x="2638"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62"/>
            <p:cNvSpPr>
              <a:spLocks noChangeShapeType="1"/>
            </p:cNvSpPr>
            <p:nvPr/>
          </p:nvSpPr>
          <p:spPr bwMode="auto">
            <a:xfrm>
              <a:off x="4017" y="1794"/>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63"/>
            <p:cNvSpPr>
              <a:spLocks noChangeShapeType="1"/>
            </p:cNvSpPr>
            <p:nvPr/>
          </p:nvSpPr>
          <p:spPr bwMode="auto">
            <a:xfrm>
              <a:off x="4487" y="1794"/>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64"/>
            <p:cNvSpPr>
              <a:spLocks noChangeShapeType="1"/>
            </p:cNvSpPr>
            <p:nvPr/>
          </p:nvSpPr>
          <p:spPr bwMode="auto">
            <a:xfrm>
              <a:off x="3579" y="1778"/>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65"/>
            <p:cNvSpPr>
              <a:spLocks noChangeShapeType="1"/>
            </p:cNvSpPr>
            <p:nvPr/>
          </p:nvSpPr>
          <p:spPr bwMode="auto">
            <a:xfrm>
              <a:off x="3117" y="1778"/>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66"/>
            <p:cNvSpPr>
              <a:spLocks noChangeShapeType="1"/>
            </p:cNvSpPr>
            <p:nvPr/>
          </p:nvSpPr>
          <p:spPr bwMode="auto">
            <a:xfrm>
              <a:off x="4989"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67"/>
            <p:cNvSpPr>
              <a:spLocks noChangeShapeType="1"/>
            </p:cNvSpPr>
            <p:nvPr/>
          </p:nvSpPr>
          <p:spPr bwMode="auto">
            <a:xfrm>
              <a:off x="5460"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Line 68"/>
            <p:cNvSpPr>
              <a:spLocks noChangeShapeType="1"/>
            </p:cNvSpPr>
            <p:nvPr/>
          </p:nvSpPr>
          <p:spPr bwMode="auto">
            <a:xfrm>
              <a:off x="1684" y="1770"/>
              <a:ext cx="0" cy="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8" name="Text Box 69"/>
            <p:cNvSpPr txBox="1">
              <a:spLocks noChangeArrowheads="1"/>
            </p:cNvSpPr>
            <p:nvPr/>
          </p:nvSpPr>
          <p:spPr bwMode="auto">
            <a:xfrm>
              <a:off x="156"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E</a:t>
              </a:r>
            </a:p>
            <a:p>
              <a:pPr>
                <a:spcBef>
                  <a:spcPct val="50000"/>
                </a:spcBef>
                <a:buFontTx/>
                <a:buNone/>
              </a:pPr>
              <a:r>
                <a:rPr lang="en-US"/>
                <a:t>1</a:t>
              </a:r>
            </a:p>
          </p:txBody>
        </p:sp>
        <p:sp>
          <p:nvSpPr>
            <p:cNvPr id="22549" name="Text Box 70"/>
            <p:cNvSpPr txBox="1">
              <a:spLocks noChangeArrowheads="1"/>
            </p:cNvSpPr>
            <p:nvPr/>
          </p:nvSpPr>
          <p:spPr bwMode="auto">
            <a:xfrm>
              <a:off x="627"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i</a:t>
              </a:r>
            </a:p>
            <a:p>
              <a:pPr>
                <a:spcBef>
                  <a:spcPct val="50000"/>
                </a:spcBef>
                <a:buFontTx/>
                <a:buNone/>
              </a:pPr>
              <a:r>
                <a:rPr lang="en-US"/>
                <a:t>1</a:t>
              </a:r>
            </a:p>
          </p:txBody>
        </p:sp>
        <p:sp>
          <p:nvSpPr>
            <p:cNvPr id="22550" name="Text Box 71"/>
            <p:cNvSpPr txBox="1">
              <a:spLocks noChangeArrowheads="1"/>
            </p:cNvSpPr>
            <p:nvPr/>
          </p:nvSpPr>
          <p:spPr bwMode="auto">
            <a:xfrm>
              <a:off x="2016" y="2119"/>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y</a:t>
              </a:r>
            </a:p>
            <a:p>
              <a:pPr>
                <a:spcBef>
                  <a:spcPct val="50000"/>
                </a:spcBef>
                <a:buFontTx/>
                <a:buNone/>
              </a:pPr>
              <a:r>
                <a:rPr lang="en-US"/>
                <a:t>1</a:t>
              </a:r>
            </a:p>
          </p:txBody>
        </p:sp>
        <p:sp>
          <p:nvSpPr>
            <p:cNvPr id="22551" name="Text Box 72"/>
            <p:cNvSpPr txBox="1">
              <a:spLocks noChangeArrowheads="1"/>
            </p:cNvSpPr>
            <p:nvPr/>
          </p:nvSpPr>
          <p:spPr bwMode="auto">
            <a:xfrm>
              <a:off x="1569"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l</a:t>
              </a:r>
            </a:p>
            <a:p>
              <a:pPr>
                <a:spcBef>
                  <a:spcPct val="50000"/>
                </a:spcBef>
                <a:buFontTx/>
                <a:buNone/>
              </a:pPr>
              <a:r>
                <a:rPr lang="en-US"/>
                <a:t>1</a:t>
              </a:r>
            </a:p>
          </p:txBody>
        </p:sp>
        <p:sp>
          <p:nvSpPr>
            <p:cNvPr id="22552" name="Text Box 73"/>
            <p:cNvSpPr txBox="1">
              <a:spLocks noChangeArrowheads="1"/>
            </p:cNvSpPr>
            <p:nvPr/>
          </p:nvSpPr>
          <p:spPr bwMode="auto">
            <a:xfrm>
              <a:off x="1090" y="2115"/>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k</a:t>
              </a:r>
            </a:p>
            <a:p>
              <a:pPr>
                <a:spcBef>
                  <a:spcPct val="50000"/>
                </a:spcBef>
                <a:buFontTx/>
                <a:buNone/>
              </a:pPr>
              <a:r>
                <a:rPr lang="en-US"/>
                <a:t>1</a:t>
              </a:r>
            </a:p>
          </p:txBody>
        </p:sp>
        <p:sp>
          <p:nvSpPr>
            <p:cNvPr id="22553" name="Text Box 74"/>
            <p:cNvSpPr txBox="1">
              <a:spLocks noChangeArrowheads="1"/>
            </p:cNvSpPr>
            <p:nvPr/>
          </p:nvSpPr>
          <p:spPr bwMode="auto">
            <a:xfrm>
              <a:off x="2512"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t>
              </a:r>
            </a:p>
            <a:p>
              <a:pPr>
                <a:spcBef>
                  <a:spcPct val="50000"/>
                </a:spcBef>
                <a:buFontTx/>
                <a:buNone/>
              </a:pPr>
              <a:r>
                <a:rPr lang="en-US"/>
                <a:t>1</a:t>
              </a:r>
            </a:p>
          </p:txBody>
        </p:sp>
        <p:sp>
          <p:nvSpPr>
            <p:cNvPr id="22554" name="Text Box 75"/>
            <p:cNvSpPr txBox="1">
              <a:spLocks noChangeArrowheads="1"/>
            </p:cNvSpPr>
            <p:nvPr/>
          </p:nvSpPr>
          <p:spPr bwMode="auto">
            <a:xfrm>
              <a:off x="3891" y="2136"/>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r</a:t>
              </a:r>
            </a:p>
            <a:p>
              <a:pPr>
                <a:spcBef>
                  <a:spcPct val="50000"/>
                </a:spcBef>
                <a:buFontTx/>
                <a:buNone/>
              </a:pPr>
              <a:r>
                <a:rPr lang="en-US"/>
                <a:t>2</a:t>
              </a:r>
            </a:p>
          </p:txBody>
        </p:sp>
        <p:sp>
          <p:nvSpPr>
            <p:cNvPr id="22555" name="Text Box 76"/>
            <p:cNvSpPr txBox="1">
              <a:spLocks noChangeArrowheads="1"/>
            </p:cNvSpPr>
            <p:nvPr/>
          </p:nvSpPr>
          <p:spPr bwMode="auto">
            <a:xfrm>
              <a:off x="4362" y="2136"/>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s</a:t>
              </a:r>
            </a:p>
            <a:p>
              <a:pPr>
                <a:spcBef>
                  <a:spcPct val="50000"/>
                </a:spcBef>
                <a:buFontTx/>
                <a:buNone/>
              </a:pPr>
              <a:r>
                <a:rPr lang="en-US"/>
                <a:t>2</a:t>
              </a:r>
            </a:p>
          </p:txBody>
        </p:sp>
        <p:sp>
          <p:nvSpPr>
            <p:cNvPr id="22556" name="Text Box 77"/>
            <p:cNvSpPr txBox="1">
              <a:spLocks noChangeArrowheads="1"/>
            </p:cNvSpPr>
            <p:nvPr/>
          </p:nvSpPr>
          <p:spPr bwMode="auto">
            <a:xfrm>
              <a:off x="3456" y="2120"/>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n</a:t>
              </a:r>
            </a:p>
            <a:p>
              <a:pPr>
                <a:spcBef>
                  <a:spcPct val="50000"/>
                </a:spcBef>
                <a:buFontTx/>
                <a:buNone/>
              </a:pPr>
              <a:r>
                <a:rPr lang="en-US"/>
                <a:t>2</a:t>
              </a:r>
            </a:p>
          </p:txBody>
        </p:sp>
        <p:sp>
          <p:nvSpPr>
            <p:cNvPr id="22557" name="Text Box 78"/>
            <p:cNvSpPr txBox="1">
              <a:spLocks noChangeArrowheads="1"/>
            </p:cNvSpPr>
            <p:nvPr/>
          </p:nvSpPr>
          <p:spPr bwMode="auto">
            <a:xfrm>
              <a:off x="2995" y="2120"/>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a:t>
              </a:r>
            </a:p>
            <a:p>
              <a:pPr>
                <a:spcBef>
                  <a:spcPct val="50000"/>
                </a:spcBef>
                <a:buFontTx/>
                <a:buNone/>
              </a:pPr>
              <a:r>
                <a:rPr lang="en-US"/>
                <a:t>2</a:t>
              </a:r>
            </a:p>
          </p:txBody>
        </p:sp>
        <p:sp>
          <p:nvSpPr>
            <p:cNvPr id="22558" name="Text Box 79"/>
            <p:cNvSpPr txBox="1">
              <a:spLocks noChangeArrowheads="1"/>
            </p:cNvSpPr>
            <p:nvPr/>
          </p:nvSpPr>
          <p:spPr bwMode="auto">
            <a:xfrm>
              <a:off x="4784" y="2112"/>
              <a:ext cx="408"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sp</a:t>
              </a:r>
            </a:p>
            <a:p>
              <a:pPr>
                <a:spcBef>
                  <a:spcPct val="50000"/>
                </a:spcBef>
                <a:buFontTx/>
                <a:buNone/>
              </a:pPr>
              <a:r>
                <a:rPr lang="en-US"/>
                <a:t>4</a:t>
              </a:r>
            </a:p>
          </p:txBody>
        </p:sp>
        <p:sp>
          <p:nvSpPr>
            <p:cNvPr id="22559" name="Text Box 80"/>
            <p:cNvSpPr txBox="1">
              <a:spLocks noChangeArrowheads="1"/>
            </p:cNvSpPr>
            <p:nvPr/>
          </p:nvSpPr>
          <p:spPr bwMode="auto">
            <a:xfrm>
              <a:off x="5340" y="2112"/>
              <a:ext cx="252" cy="7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e</a:t>
              </a:r>
            </a:p>
            <a:p>
              <a:pPr>
                <a:spcBef>
                  <a:spcPct val="50000"/>
                </a:spcBef>
                <a:buFontTx/>
                <a:buNone/>
              </a:pPr>
              <a:r>
                <a:rPr lang="en-US"/>
                <a:t>8</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pPr>
              <a:defRPr/>
            </a:pPr>
            <a:fld id="{28959557-E87E-4858-90E6-8D6CAD5945BE}" type="slidenum">
              <a:rPr lang="en-US"/>
              <a:pPr>
                <a:defRPr/>
              </a:pPr>
              <a:t>34</a:t>
            </a:fld>
            <a:endParaRPr lang="en-US"/>
          </a:p>
        </p:txBody>
      </p:sp>
      <p:sp>
        <p:nvSpPr>
          <p:cNvPr id="23557" name="Rectangle 2"/>
          <p:cNvSpPr>
            <a:spLocks noGrp="1" noChangeArrowheads="1"/>
          </p:cNvSpPr>
          <p:nvPr>
            <p:ph type="title"/>
          </p:nvPr>
        </p:nvSpPr>
        <p:spPr/>
        <p:txBody>
          <a:bodyPr/>
          <a:lstStyle/>
          <a:p>
            <a:r>
              <a:rPr lang="en-US"/>
              <a:t>Building a Tree</a:t>
            </a:r>
          </a:p>
        </p:txBody>
      </p:sp>
      <p:sp>
        <p:nvSpPr>
          <p:cNvPr id="23558" name="Line 18"/>
          <p:cNvSpPr>
            <a:spLocks noChangeShapeType="1"/>
          </p:cNvSpPr>
          <p:nvPr/>
        </p:nvSpPr>
        <p:spPr bwMode="auto">
          <a:xfrm rot="2537517" flipH="1">
            <a:off x="4327525" y="4808538"/>
            <a:ext cx="55563" cy="466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Text Box 30"/>
          <p:cNvSpPr txBox="1">
            <a:spLocks noChangeArrowheads="1"/>
          </p:cNvSpPr>
          <p:nvPr/>
        </p:nvSpPr>
        <p:spPr bwMode="auto">
          <a:xfrm>
            <a:off x="3943350" y="52197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dirty="0"/>
              <a:t>E</a:t>
            </a:r>
          </a:p>
          <a:p>
            <a:pPr>
              <a:lnSpc>
                <a:spcPct val="0"/>
              </a:lnSpc>
              <a:spcBef>
                <a:spcPct val="50000"/>
              </a:spcBef>
              <a:buFontTx/>
              <a:buNone/>
            </a:pPr>
            <a:r>
              <a:rPr lang="en-US" sz="1800" dirty="0"/>
              <a:t>1</a:t>
            </a:r>
            <a:endParaRPr lang="en-US" dirty="0"/>
          </a:p>
        </p:txBody>
      </p:sp>
      <p:sp>
        <p:nvSpPr>
          <p:cNvPr id="23560" name="Text Box 31"/>
          <p:cNvSpPr txBox="1">
            <a:spLocks noChangeArrowheads="1"/>
          </p:cNvSpPr>
          <p:nvPr/>
        </p:nvSpPr>
        <p:spPr bwMode="auto">
          <a:xfrm>
            <a:off x="4900613" y="52006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3561" name="Line 43"/>
          <p:cNvSpPr>
            <a:spLocks noChangeShapeType="1"/>
          </p:cNvSpPr>
          <p:nvPr/>
        </p:nvSpPr>
        <p:spPr bwMode="auto">
          <a:xfrm rot="-2537517">
            <a:off x="4973638" y="4800600"/>
            <a:ext cx="55562" cy="466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45"/>
          <p:cNvSpPr txBox="1">
            <a:spLocks noChangeArrowheads="1"/>
          </p:cNvSpPr>
          <p:nvPr/>
        </p:nvSpPr>
        <p:spPr bwMode="auto">
          <a:xfrm>
            <a:off x="4476750" y="41148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endParaRPr lang="en-US" sz="1800"/>
          </a:p>
          <a:p>
            <a:pPr>
              <a:spcBef>
                <a:spcPct val="50000"/>
              </a:spcBef>
              <a:buFontTx/>
              <a:buNone/>
            </a:pPr>
            <a:r>
              <a:rPr lang="en-US" sz="1800"/>
              <a:t>2</a:t>
            </a:r>
          </a:p>
        </p:txBody>
      </p:sp>
      <p:sp>
        <p:nvSpPr>
          <p:cNvPr id="23563" name="Rectangle 48"/>
          <p:cNvSpPr>
            <a:spLocks noChangeArrowheads="1"/>
          </p:cNvSpPr>
          <p:nvPr/>
        </p:nvSpPr>
        <p:spPr bwMode="auto">
          <a:xfrm>
            <a:off x="1600200" y="1752600"/>
            <a:ext cx="74485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3564" name="Line 50"/>
          <p:cNvSpPr>
            <a:spLocks noChangeShapeType="1"/>
          </p:cNvSpPr>
          <p:nvPr/>
        </p:nvSpPr>
        <p:spPr bwMode="auto">
          <a:xfrm>
            <a:off x="1614488"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51"/>
          <p:cNvSpPr>
            <a:spLocks noChangeShapeType="1"/>
          </p:cNvSpPr>
          <p:nvPr/>
        </p:nvSpPr>
        <p:spPr bwMode="auto">
          <a:xfrm>
            <a:off x="2354263"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52"/>
          <p:cNvSpPr>
            <a:spLocks noChangeShapeType="1"/>
          </p:cNvSpPr>
          <p:nvPr/>
        </p:nvSpPr>
        <p:spPr bwMode="auto">
          <a:xfrm>
            <a:off x="3092450"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53"/>
          <p:cNvSpPr>
            <a:spLocks noChangeShapeType="1"/>
          </p:cNvSpPr>
          <p:nvPr/>
        </p:nvSpPr>
        <p:spPr bwMode="auto">
          <a:xfrm>
            <a:off x="3832225"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54"/>
          <p:cNvSpPr>
            <a:spLocks noChangeShapeType="1"/>
          </p:cNvSpPr>
          <p:nvPr/>
        </p:nvSpPr>
        <p:spPr bwMode="auto">
          <a:xfrm>
            <a:off x="4572000"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55"/>
          <p:cNvSpPr>
            <a:spLocks noChangeShapeType="1"/>
          </p:cNvSpPr>
          <p:nvPr/>
        </p:nvSpPr>
        <p:spPr bwMode="auto">
          <a:xfrm>
            <a:off x="5310188"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56"/>
          <p:cNvSpPr>
            <a:spLocks noChangeShapeType="1"/>
          </p:cNvSpPr>
          <p:nvPr/>
        </p:nvSpPr>
        <p:spPr bwMode="auto">
          <a:xfrm>
            <a:off x="6049963"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57"/>
          <p:cNvSpPr>
            <a:spLocks noChangeShapeType="1"/>
          </p:cNvSpPr>
          <p:nvPr/>
        </p:nvSpPr>
        <p:spPr bwMode="auto">
          <a:xfrm>
            <a:off x="6788150"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58"/>
          <p:cNvSpPr>
            <a:spLocks noChangeShapeType="1"/>
          </p:cNvSpPr>
          <p:nvPr/>
        </p:nvSpPr>
        <p:spPr bwMode="auto">
          <a:xfrm>
            <a:off x="7527925"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59"/>
          <p:cNvSpPr>
            <a:spLocks noChangeShapeType="1"/>
          </p:cNvSpPr>
          <p:nvPr/>
        </p:nvSpPr>
        <p:spPr bwMode="auto">
          <a:xfrm>
            <a:off x="8267700" y="17526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62"/>
          <p:cNvSpPr>
            <a:spLocks noChangeShapeType="1"/>
          </p:cNvSpPr>
          <p:nvPr/>
        </p:nvSpPr>
        <p:spPr bwMode="auto">
          <a:xfrm>
            <a:off x="3406775" y="2001838"/>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63"/>
          <p:cNvSpPr>
            <a:spLocks noChangeShapeType="1"/>
          </p:cNvSpPr>
          <p:nvPr/>
        </p:nvSpPr>
        <p:spPr bwMode="auto">
          <a:xfrm>
            <a:off x="1931988" y="1995488"/>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64"/>
          <p:cNvSpPr>
            <a:spLocks noChangeShapeType="1"/>
          </p:cNvSpPr>
          <p:nvPr/>
        </p:nvSpPr>
        <p:spPr bwMode="auto">
          <a:xfrm>
            <a:off x="4187825"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65"/>
          <p:cNvSpPr>
            <a:spLocks noChangeShapeType="1"/>
          </p:cNvSpPr>
          <p:nvPr/>
        </p:nvSpPr>
        <p:spPr bwMode="auto">
          <a:xfrm>
            <a:off x="6376988"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66"/>
          <p:cNvSpPr>
            <a:spLocks noChangeShapeType="1"/>
          </p:cNvSpPr>
          <p:nvPr/>
        </p:nvSpPr>
        <p:spPr bwMode="auto">
          <a:xfrm>
            <a:off x="7123113"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67"/>
          <p:cNvSpPr>
            <a:spLocks noChangeShapeType="1"/>
          </p:cNvSpPr>
          <p:nvPr/>
        </p:nvSpPr>
        <p:spPr bwMode="auto">
          <a:xfrm>
            <a:off x="5681663" y="20034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68"/>
          <p:cNvSpPr>
            <a:spLocks noChangeShapeType="1"/>
          </p:cNvSpPr>
          <p:nvPr/>
        </p:nvSpPr>
        <p:spPr bwMode="auto">
          <a:xfrm>
            <a:off x="4948238" y="20034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1" name="Line 69"/>
          <p:cNvSpPr>
            <a:spLocks noChangeShapeType="1"/>
          </p:cNvSpPr>
          <p:nvPr/>
        </p:nvSpPr>
        <p:spPr bwMode="auto">
          <a:xfrm>
            <a:off x="792003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70"/>
          <p:cNvSpPr>
            <a:spLocks noChangeShapeType="1"/>
          </p:cNvSpPr>
          <p:nvPr/>
        </p:nvSpPr>
        <p:spPr bwMode="auto">
          <a:xfrm>
            <a:off x="8667750"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71"/>
          <p:cNvSpPr>
            <a:spLocks noChangeShapeType="1"/>
          </p:cNvSpPr>
          <p:nvPr/>
        </p:nvSpPr>
        <p:spPr bwMode="auto">
          <a:xfrm>
            <a:off x="2673350"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4" name="Text Box 74"/>
          <p:cNvSpPr txBox="1">
            <a:spLocks noChangeArrowheads="1"/>
          </p:cNvSpPr>
          <p:nvPr/>
        </p:nvSpPr>
        <p:spPr bwMode="auto">
          <a:xfrm>
            <a:off x="3200400" y="2544763"/>
            <a:ext cx="400050" cy="1169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y</a:t>
            </a:r>
          </a:p>
          <a:p>
            <a:pPr>
              <a:spcBef>
                <a:spcPct val="50000"/>
              </a:spcBef>
              <a:buFontTx/>
              <a:buNone/>
            </a:pPr>
            <a:r>
              <a:rPr lang="en-US"/>
              <a:t>1</a:t>
            </a:r>
          </a:p>
        </p:txBody>
      </p:sp>
      <p:sp>
        <p:nvSpPr>
          <p:cNvPr id="23585" name="Text Box 75"/>
          <p:cNvSpPr txBox="1">
            <a:spLocks noChangeArrowheads="1"/>
          </p:cNvSpPr>
          <p:nvPr/>
        </p:nvSpPr>
        <p:spPr bwMode="auto">
          <a:xfrm>
            <a:off x="2490788" y="25336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l</a:t>
            </a:r>
          </a:p>
          <a:p>
            <a:pPr>
              <a:spcBef>
                <a:spcPct val="50000"/>
              </a:spcBef>
              <a:buFontTx/>
              <a:buNone/>
            </a:pPr>
            <a:r>
              <a:rPr lang="en-US"/>
              <a:t>1</a:t>
            </a:r>
          </a:p>
        </p:txBody>
      </p:sp>
      <p:sp>
        <p:nvSpPr>
          <p:cNvPr id="23586" name="Text Box 76"/>
          <p:cNvSpPr txBox="1">
            <a:spLocks noChangeArrowheads="1"/>
          </p:cNvSpPr>
          <p:nvPr/>
        </p:nvSpPr>
        <p:spPr bwMode="auto">
          <a:xfrm>
            <a:off x="1730375" y="2538413"/>
            <a:ext cx="400050" cy="1169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k</a:t>
            </a:r>
          </a:p>
          <a:p>
            <a:pPr>
              <a:spcBef>
                <a:spcPct val="50000"/>
              </a:spcBef>
              <a:buFontTx/>
              <a:buNone/>
            </a:pPr>
            <a:r>
              <a:rPr lang="en-US"/>
              <a:t>1</a:t>
            </a:r>
          </a:p>
        </p:txBody>
      </p:sp>
      <p:sp>
        <p:nvSpPr>
          <p:cNvPr id="23587" name="Text Box 77"/>
          <p:cNvSpPr txBox="1">
            <a:spLocks noChangeArrowheads="1"/>
          </p:cNvSpPr>
          <p:nvPr/>
        </p:nvSpPr>
        <p:spPr bwMode="auto">
          <a:xfrm>
            <a:off x="3987800" y="25336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t>
            </a:r>
          </a:p>
          <a:p>
            <a:pPr>
              <a:spcBef>
                <a:spcPct val="50000"/>
              </a:spcBef>
              <a:buFontTx/>
              <a:buNone/>
            </a:pPr>
            <a:r>
              <a:rPr lang="en-US"/>
              <a:t>1</a:t>
            </a:r>
          </a:p>
        </p:txBody>
      </p:sp>
      <p:sp>
        <p:nvSpPr>
          <p:cNvPr id="23588" name="Text Box 78"/>
          <p:cNvSpPr txBox="1">
            <a:spLocks noChangeArrowheads="1"/>
          </p:cNvSpPr>
          <p:nvPr/>
        </p:nvSpPr>
        <p:spPr bwMode="auto">
          <a:xfrm>
            <a:off x="6176963" y="25717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r</a:t>
            </a:r>
          </a:p>
          <a:p>
            <a:pPr>
              <a:spcBef>
                <a:spcPct val="50000"/>
              </a:spcBef>
              <a:buFontTx/>
              <a:buNone/>
            </a:pPr>
            <a:r>
              <a:rPr lang="en-US"/>
              <a:t>2</a:t>
            </a:r>
          </a:p>
        </p:txBody>
      </p:sp>
      <p:sp>
        <p:nvSpPr>
          <p:cNvPr id="23589" name="Text Box 79"/>
          <p:cNvSpPr txBox="1">
            <a:spLocks noChangeArrowheads="1"/>
          </p:cNvSpPr>
          <p:nvPr/>
        </p:nvSpPr>
        <p:spPr bwMode="auto">
          <a:xfrm>
            <a:off x="6924675" y="25717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s</a:t>
            </a:r>
          </a:p>
          <a:p>
            <a:pPr>
              <a:spcBef>
                <a:spcPct val="50000"/>
              </a:spcBef>
              <a:buFontTx/>
              <a:buNone/>
            </a:pPr>
            <a:r>
              <a:rPr lang="en-US"/>
              <a:t>2</a:t>
            </a:r>
          </a:p>
        </p:txBody>
      </p:sp>
      <p:sp>
        <p:nvSpPr>
          <p:cNvPr id="23590" name="Text Box 80"/>
          <p:cNvSpPr txBox="1">
            <a:spLocks noChangeArrowheads="1"/>
          </p:cNvSpPr>
          <p:nvPr/>
        </p:nvSpPr>
        <p:spPr bwMode="auto">
          <a:xfrm>
            <a:off x="5486400" y="25463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n</a:t>
            </a:r>
          </a:p>
          <a:p>
            <a:pPr>
              <a:spcBef>
                <a:spcPct val="50000"/>
              </a:spcBef>
              <a:buFontTx/>
              <a:buNone/>
            </a:pPr>
            <a:r>
              <a:rPr lang="en-US"/>
              <a:t>2</a:t>
            </a:r>
          </a:p>
        </p:txBody>
      </p:sp>
      <p:sp>
        <p:nvSpPr>
          <p:cNvPr id="23591" name="Text Box 81"/>
          <p:cNvSpPr txBox="1">
            <a:spLocks noChangeArrowheads="1"/>
          </p:cNvSpPr>
          <p:nvPr/>
        </p:nvSpPr>
        <p:spPr bwMode="auto">
          <a:xfrm>
            <a:off x="4754563" y="25463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a</a:t>
            </a:r>
          </a:p>
          <a:p>
            <a:pPr>
              <a:spcBef>
                <a:spcPct val="50000"/>
              </a:spcBef>
              <a:buFontTx/>
              <a:buNone/>
            </a:pPr>
            <a:r>
              <a:rPr lang="en-US"/>
              <a:t>2</a:t>
            </a:r>
          </a:p>
        </p:txBody>
      </p:sp>
      <p:sp>
        <p:nvSpPr>
          <p:cNvPr id="23592" name="Text Box 82"/>
          <p:cNvSpPr txBox="1">
            <a:spLocks noChangeArrowheads="1"/>
          </p:cNvSpPr>
          <p:nvPr/>
        </p:nvSpPr>
        <p:spPr bwMode="auto">
          <a:xfrm>
            <a:off x="7594600" y="2533650"/>
            <a:ext cx="64770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sp</a:t>
            </a:r>
          </a:p>
          <a:p>
            <a:pPr>
              <a:spcBef>
                <a:spcPct val="50000"/>
              </a:spcBef>
              <a:buFontTx/>
              <a:buNone/>
            </a:pPr>
            <a:r>
              <a:rPr lang="en-US"/>
              <a:t>4</a:t>
            </a:r>
          </a:p>
        </p:txBody>
      </p:sp>
      <p:sp>
        <p:nvSpPr>
          <p:cNvPr id="23593" name="Text Box 83"/>
          <p:cNvSpPr txBox="1">
            <a:spLocks noChangeArrowheads="1"/>
          </p:cNvSpPr>
          <p:nvPr/>
        </p:nvSpPr>
        <p:spPr bwMode="auto">
          <a:xfrm>
            <a:off x="8477250" y="2533650"/>
            <a:ext cx="400050" cy="1169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a:t>e</a:t>
            </a:r>
          </a:p>
          <a:p>
            <a:pPr>
              <a:spcBef>
                <a:spcPct val="50000"/>
              </a:spcBef>
              <a:buFontTx/>
              <a:buNone/>
            </a:pPr>
            <a:r>
              <a:rPr lang="en-US"/>
              <a:t>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pPr>
              <a:defRPr/>
            </a:pPr>
            <a:fld id="{4509F122-AB68-415F-B1B6-38C9A290681B}" type="slidenum">
              <a:rPr lang="en-US"/>
              <a:pPr>
                <a:defRPr/>
              </a:pPr>
              <a:t>35</a:t>
            </a:fld>
            <a:endParaRPr lang="en-US"/>
          </a:p>
        </p:txBody>
      </p:sp>
      <p:sp>
        <p:nvSpPr>
          <p:cNvPr id="24581" name="Rectangle 2"/>
          <p:cNvSpPr>
            <a:spLocks noGrp="1" noChangeArrowheads="1"/>
          </p:cNvSpPr>
          <p:nvPr>
            <p:ph type="title"/>
          </p:nvPr>
        </p:nvSpPr>
        <p:spPr/>
        <p:txBody>
          <a:bodyPr/>
          <a:lstStyle/>
          <a:p>
            <a:r>
              <a:rPr lang="en-US"/>
              <a:t>Building a Tree</a:t>
            </a:r>
          </a:p>
        </p:txBody>
      </p:sp>
      <p:sp>
        <p:nvSpPr>
          <p:cNvPr id="24582" name="Rectangle 4"/>
          <p:cNvSpPr>
            <a:spLocks noChangeArrowheads="1"/>
          </p:cNvSpPr>
          <p:nvPr/>
        </p:nvSpPr>
        <p:spPr bwMode="auto">
          <a:xfrm>
            <a:off x="152400" y="1790700"/>
            <a:ext cx="80010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4583"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8"/>
          <p:cNvSpPr>
            <a:spLocks noChangeShapeType="1"/>
          </p:cNvSpPr>
          <p:nvPr/>
        </p:nvSpPr>
        <p:spPr bwMode="auto">
          <a:xfrm>
            <a:off x="30924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9"/>
          <p:cNvSpPr>
            <a:spLocks noChangeShapeType="1"/>
          </p:cNvSpPr>
          <p:nvPr/>
        </p:nvSpPr>
        <p:spPr bwMode="auto">
          <a:xfrm>
            <a:off x="38322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0"/>
          <p:cNvSpPr>
            <a:spLocks noChangeShapeType="1"/>
          </p:cNvSpPr>
          <p:nvPr/>
        </p:nvSpPr>
        <p:spPr bwMode="auto">
          <a:xfrm>
            <a:off x="4572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1"/>
          <p:cNvSpPr>
            <a:spLocks noChangeShapeType="1"/>
          </p:cNvSpPr>
          <p:nvPr/>
        </p:nvSpPr>
        <p:spPr bwMode="auto">
          <a:xfrm>
            <a:off x="53101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2"/>
          <p:cNvSpPr>
            <a:spLocks noChangeShapeType="1"/>
          </p:cNvSpPr>
          <p:nvPr/>
        </p:nvSpPr>
        <p:spPr bwMode="auto">
          <a:xfrm>
            <a:off x="60499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3"/>
          <p:cNvSpPr>
            <a:spLocks noChangeShapeType="1"/>
          </p:cNvSpPr>
          <p:nvPr/>
        </p:nvSpPr>
        <p:spPr bwMode="auto">
          <a:xfrm>
            <a:off x="67881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4"/>
          <p:cNvSpPr>
            <a:spLocks noChangeShapeType="1"/>
          </p:cNvSpPr>
          <p:nvPr/>
        </p:nvSpPr>
        <p:spPr bwMode="auto">
          <a:xfrm>
            <a:off x="75279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6"/>
          <p:cNvSpPr>
            <a:spLocks noChangeShapeType="1"/>
          </p:cNvSpPr>
          <p:nvPr/>
        </p:nvSpPr>
        <p:spPr bwMode="auto">
          <a:xfrm>
            <a:off x="587375"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7"/>
          <p:cNvSpPr>
            <a:spLocks noChangeShapeType="1"/>
          </p:cNvSpPr>
          <p:nvPr/>
        </p:nvSpPr>
        <p:spPr bwMode="auto">
          <a:xfrm>
            <a:off x="2079625"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8"/>
          <p:cNvSpPr>
            <a:spLocks noChangeShapeType="1"/>
          </p:cNvSpPr>
          <p:nvPr/>
        </p:nvSpPr>
        <p:spPr bwMode="auto">
          <a:xfrm>
            <a:off x="2825750"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19"/>
          <p:cNvSpPr>
            <a:spLocks noChangeShapeType="1"/>
          </p:cNvSpPr>
          <p:nvPr/>
        </p:nvSpPr>
        <p:spPr bwMode="auto">
          <a:xfrm>
            <a:off x="3573463"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0"/>
          <p:cNvSpPr>
            <a:spLocks noChangeShapeType="1"/>
          </p:cNvSpPr>
          <p:nvPr/>
        </p:nvSpPr>
        <p:spPr bwMode="auto">
          <a:xfrm>
            <a:off x="4319588"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1"/>
          <p:cNvSpPr>
            <a:spLocks noChangeShapeType="1"/>
          </p:cNvSpPr>
          <p:nvPr/>
        </p:nvSpPr>
        <p:spPr bwMode="auto">
          <a:xfrm>
            <a:off x="5065713"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2"/>
          <p:cNvSpPr>
            <a:spLocks noChangeShapeType="1"/>
          </p:cNvSpPr>
          <p:nvPr/>
        </p:nvSpPr>
        <p:spPr bwMode="auto">
          <a:xfrm>
            <a:off x="5811838"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3"/>
          <p:cNvSpPr>
            <a:spLocks noChangeShapeType="1"/>
          </p:cNvSpPr>
          <p:nvPr/>
        </p:nvSpPr>
        <p:spPr bwMode="auto">
          <a:xfrm>
            <a:off x="7129463"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4"/>
          <p:cNvSpPr>
            <a:spLocks noChangeShapeType="1"/>
          </p:cNvSpPr>
          <p:nvPr/>
        </p:nvSpPr>
        <p:spPr bwMode="auto">
          <a:xfrm>
            <a:off x="7858125"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5"/>
          <p:cNvSpPr>
            <a:spLocks noChangeShapeType="1"/>
          </p:cNvSpPr>
          <p:nvPr/>
        </p:nvSpPr>
        <p:spPr bwMode="auto">
          <a:xfrm>
            <a:off x="1311275"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26"/>
          <p:cNvSpPr>
            <a:spLocks noChangeShapeType="1"/>
          </p:cNvSpPr>
          <p:nvPr/>
        </p:nvSpPr>
        <p:spPr bwMode="auto">
          <a:xfrm rot="2537517">
            <a:off x="6151563" y="3079750"/>
            <a:ext cx="111125" cy="352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4" name="Text Box 27"/>
          <p:cNvSpPr txBox="1">
            <a:spLocks noChangeArrowheads="1"/>
          </p:cNvSpPr>
          <p:nvPr/>
        </p:nvSpPr>
        <p:spPr bwMode="auto">
          <a:xfrm>
            <a:off x="5924550" y="34305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4605" name="Text Box 28"/>
          <p:cNvSpPr txBox="1">
            <a:spLocks noChangeArrowheads="1"/>
          </p:cNvSpPr>
          <p:nvPr/>
        </p:nvSpPr>
        <p:spPr bwMode="auto">
          <a:xfrm>
            <a:off x="6443663" y="34305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4606" name="Text Box 29"/>
          <p:cNvSpPr txBox="1">
            <a:spLocks noChangeArrowheads="1"/>
          </p:cNvSpPr>
          <p:nvPr/>
        </p:nvSpPr>
        <p:spPr bwMode="auto">
          <a:xfrm>
            <a:off x="381000"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endParaRPr lang="en-US"/>
          </a:p>
          <a:p>
            <a:pPr>
              <a:spcBef>
                <a:spcPct val="50000"/>
              </a:spcBef>
              <a:buFontTx/>
              <a:buNone/>
            </a:pPr>
            <a:r>
              <a:rPr lang="en-US" sz="1800"/>
              <a:t>1</a:t>
            </a:r>
            <a:endParaRPr lang="en-US"/>
          </a:p>
        </p:txBody>
      </p:sp>
      <p:sp>
        <p:nvSpPr>
          <p:cNvPr id="24607" name="Text Box 30"/>
          <p:cNvSpPr txBox="1">
            <a:spLocks noChangeArrowheads="1"/>
          </p:cNvSpPr>
          <p:nvPr/>
        </p:nvSpPr>
        <p:spPr bwMode="auto">
          <a:xfrm>
            <a:off x="1128713"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endParaRPr lang="en-US"/>
          </a:p>
          <a:p>
            <a:pPr>
              <a:spcBef>
                <a:spcPct val="50000"/>
              </a:spcBef>
              <a:buFontTx/>
              <a:buNone/>
            </a:pPr>
            <a:r>
              <a:rPr lang="en-US" sz="1800"/>
              <a:t>1</a:t>
            </a:r>
            <a:endParaRPr lang="en-US"/>
          </a:p>
        </p:txBody>
      </p:sp>
      <p:sp>
        <p:nvSpPr>
          <p:cNvPr id="24608" name="Text Box 31"/>
          <p:cNvSpPr txBox="1">
            <a:spLocks noChangeArrowheads="1"/>
          </p:cNvSpPr>
          <p:nvPr/>
        </p:nvSpPr>
        <p:spPr bwMode="auto">
          <a:xfrm>
            <a:off x="1878013"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spcBef>
                <a:spcPct val="50000"/>
              </a:spcBef>
              <a:buFontTx/>
              <a:buNone/>
            </a:pPr>
            <a:r>
              <a:rPr lang="en-US" sz="1800"/>
              <a:t>1</a:t>
            </a:r>
          </a:p>
        </p:txBody>
      </p:sp>
      <p:sp>
        <p:nvSpPr>
          <p:cNvPr id="24609" name="Text Box 32"/>
          <p:cNvSpPr txBox="1">
            <a:spLocks noChangeArrowheads="1"/>
          </p:cNvSpPr>
          <p:nvPr/>
        </p:nvSpPr>
        <p:spPr bwMode="auto">
          <a:xfrm>
            <a:off x="2625725"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spcBef>
                <a:spcPct val="50000"/>
              </a:spcBef>
              <a:buFontTx/>
              <a:buNone/>
            </a:pPr>
            <a:r>
              <a:rPr lang="en-US" sz="1800"/>
              <a:t>1</a:t>
            </a:r>
          </a:p>
        </p:txBody>
      </p:sp>
      <p:sp>
        <p:nvSpPr>
          <p:cNvPr id="24610" name="Text Box 33"/>
          <p:cNvSpPr txBox="1">
            <a:spLocks noChangeArrowheads="1"/>
          </p:cNvSpPr>
          <p:nvPr/>
        </p:nvSpPr>
        <p:spPr bwMode="auto">
          <a:xfrm>
            <a:off x="3373438"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spcBef>
                <a:spcPct val="50000"/>
              </a:spcBef>
              <a:buFontTx/>
              <a:buNone/>
            </a:pPr>
            <a:r>
              <a:rPr lang="en-US" sz="1800"/>
              <a:t>2</a:t>
            </a:r>
          </a:p>
        </p:txBody>
      </p:sp>
      <p:sp>
        <p:nvSpPr>
          <p:cNvPr id="24611" name="Text Box 34"/>
          <p:cNvSpPr txBox="1">
            <a:spLocks noChangeArrowheads="1"/>
          </p:cNvSpPr>
          <p:nvPr/>
        </p:nvSpPr>
        <p:spPr bwMode="auto">
          <a:xfrm>
            <a:off x="4121150"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spcBef>
                <a:spcPct val="50000"/>
              </a:spcBef>
              <a:buFontTx/>
              <a:buNone/>
            </a:pPr>
            <a:r>
              <a:rPr lang="en-US" sz="1800"/>
              <a:t>2</a:t>
            </a:r>
          </a:p>
        </p:txBody>
      </p:sp>
      <p:sp>
        <p:nvSpPr>
          <p:cNvPr id="24612" name="Text Box 35"/>
          <p:cNvSpPr txBox="1">
            <a:spLocks noChangeArrowheads="1"/>
          </p:cNvSpPr>
          <p:nvPr/>
        </p:nvSpPr>
        <p:spPr bwMode="auto">
          <a:xfrm>
            <a:off x="4870450"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4613" name="Text Box 36"/>
          <p:cNvSpPr txBox="1">
            <a:spLocks noChangeArrowheads="1"/>
          </p:cNvSpPr>
          <p:nvPr/>
        </p:nvSpPr>
        <p:spPr bwMode="auto">
          <a:xfrm>
            <a:off x="5618163"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4614" name="Text Box 37"/>
          <p:cNvSpPr txBox="1">
            <a:spLocks noChangeArrowheads="1"/>
          </p:cNvSpPr>
          <p:nvPr/>
        </p:nvSpPr>
        <p:spPr bwMode="auto">
          <a:xfrm>
            <a:off x="6861175" y="257175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4615" name="Text Box 38"/>
          <p:cNvSpPr txBox="1">
            <a:spLocks noChangeArrowheads="1"/>
          </p:cNvSpPr>
          <p:nvPr/>
        </p:nvSpPr>
        <p:spPr bwMode="auto">
          <a:xfrm>
            <a:off x="7667625" y="25717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4616" name="Line 39"/>
          <p:cNvSpPr>
            <a:spLocks noChangeShapeType="1"/>
          </p:cNvSpPr>
          <p:nvPr/>
        </p:nvSpPr>
        <p:spPr bwMode="auto">
          <a:xfrm rot="19062483" flipH="1">
            <a:off x="6572250" y="3082925"/>
            <a:ext cx="133350"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7" name="Text Box 40"/>
          <p:cNvSpPr txBox="1">
            <a:spLocks noChangeArrowheads="1"/>
          </p:cNvSpPr>
          <p:nvPr/>
        </p:nvSpPr>
        <p:spPr bwMode="auto">
          <a:xfrm>
            <a:off x="6229350" y="25638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endParaRPr lang="en-US" sz="1800"/>
          </a:p>
          <a:p>
            <a:pPr>
              <a:lnSpc>
                <a:spcPct val="0"/>
              </a:lnSpc>
              <a:spcBef>
                <a:spcPct val="50000"/>
              </a:spcBef>
              <a:buFontTx/>
              <a:buNone/>
            </a:pPr>
            <a:r>
              <a:rPr lang="en-US" sz="1800"/>
              <a:t>2</a:t>
            </a:r>
          </a:p>
        </p:txBody>
      </p:sp>
      <p:sp>
        <p:nvSpPr>
          <p:cNvPr id="24618" name="Line 41"/>
          <p:cNvSpPr>
            <a:spLocks noChangeShapeType="1"/>
          </p:cNvSpPr>
          <p:nvPr/>
        </p:nvSpPr>
        <p:spPr bwMode="auto">
          <a:xfrm>
            <a:off x="644366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2"/>
          </p:nvPr>
        </p:nvSpPr>
        <p:spPr/>
        <p:txBody>
          <a:bodyPr/>
          <a:lstStyle/>
          <a:p>
            <a:pPr>
              <a:defRPr/>
            </a:pPr>
            <a:fld id="{0175DE00-721E-4C06-8652-C2FF967C2357}" type="slidenum">
              <a:rPr lang="en-US"/>
              <a:pPr>
                <a:defRPr/>
              </a:pPr>
              <a:t>36</a:t>
            </a:fld>
            <a:endParaRPr lang="en-US"/>
          </a:p>
        </p:txBody>
      </p:sp>
      <p:sp>
        <p:nvSpPr>
          <p:cNvPr id="25605" name="Rectangle 2"/>
          <p:cNvSpPr>
            <a:spLocks noGrp="1" noChangeArrowheads="1"/>
          </p:cNvSpPr>
          <p:nvPr>
            <p:ph type="title"/>
          </p:nvPr>
        </p:nvSpPr>
        <p:spPr/>
        <p:txBody>
          <a:bodyPr/>
          <a:lstStyle/>
          <a:p>
            <a:r>
              <a:rPr lang="en-US"/>
              <a:t>Building a Tree</a:t>
            </a:r>
          </a:p>
        </p:txBody>
      </p:sp>
      <p:sp>
        <p:nvSpPr>
          <p:cNvPr id="25606" name="Rectangle 4"/>
          <p:cNvSpPr>
            <a:spLocks noChangeArrowheads="1"/>
          </p:cNvSpPr>
          <p:nvPr/>
        </p:nvSpPr>
        <p:spPr bwMode="auto">
          <a:xfrm>
            <a:off x="152400" y="1790700"/>
            <a:ext cx="67246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5607"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8"/>
          <p:cNvSpPr>
            <a:spLocks noChangeShapeType="1"/>
          </p:cNvSpPr>
          <p:nvPr/>
        </p:nvSpPr>
        <p:spPr bwMode="auto">
          <a:xfrm>
            <a:off x="30924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1" name="Line 9"/>
          <p:cNvSpPr>
            <a:spLocks noChangeShapeType="1"/>
          </p:cNvSpPr>
          <p:nvPr/>
        </p:nvSpPr>
        <p:spPr bwMode="auto">
          <a:xfrm>
            <a:off x="38322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0"/>
          <p:cNvSpPr>
            <a:spLocks noChangeShapeType="1"/>
          </p:cNvSpPr>
          <p:nvPr/>
        </p:nvSpPr>
        <p:spPr bwMode="auto">
          <a:xfrm>
            <a:off x="4572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1"/>
          <p:cNvSpPr>
            <a:spLocks noChangeShapeType="1"/>
          </p:cNvSpPr>
          <p:nvPr/>
        </p:nvSpPr>
        <p:spPr bwMode="auto">
          <a:xfrm>
            <a:off x="53101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2"/>
          <p:cNvSpPr>
            <a:spLocks noChangeShapeType="1"/>
          </p:cNvSpPr>
          <p:nvPr/>
        </p:nvSpPr>
        <p:spPr bwMode="auto">
          <a:xfrm>
            <a:off x="60499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7"/>
          <p:cNvSpPr>
            <a:spLocks noChangeShapeType="1"/>
          </p:cNvSpPr>
          <p:nvPr/>
        </p:nvSpPr>
        <p:spPr bwMode="auto">
          <a:xfrm>
            <a:off x="574675"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8"/>
          <p:cNvSpPr>
            <a:spLocks noChangeShapeType="1"/>
          </p:cNvSpPr>
          <p:nvPr/>
        </p:nvSpPr>
        <p:spPr bwMode="auto">
          <a:xfrm>
            <a:off x="1320800"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19"/>
          <p:cNvSpPr>
            <a:spLocks noChangeShapeType="1"/>
          </p:cNvSpPr>
          <p:nvPr/>
        </p:nvSpPr>
        <p:spPr bwMode="auto">
          <a:xfrm>
            <a:off x="206851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0"/>
          <p:cNvSpPr>
            <a:spLocks noChangeShapeType="1"/>
          </p:cNvSpPr>
          <p:nvPr/>
        </p:nvSpPr>
        <p:spPr bwMode="auto">
          <a:xfrm>
            <a:off x="2814638"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21"/>
          <p:cNvSpPr>
            <a:spLocks noChangeShapeType="1"/>
          </p:cNvSpPr>
          <p:nvPr/>
        </p:nvSpPr>
        <p:spPr bwMode="auto">
          <a:xfrm>
            <a:off x="356076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2"/>
          <p:cNvSpPr>
            <a:spLocks noChangeShapeType="1"/>
          </p:cNvSpPr>
          <p:nvPr/>
        </p:nvSpPr>
        <p:spPr bwMode="auto">
          <a:xfrm>
            <a:off x="4306888"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3"/>
          <p:cNvSpPr>
            <a:spLocks noChangeShapeType="1"/>
          </p:cNvSpPr>
          <p:nvPr/>
        </p:nvSpPr>
        <p:spPr bwMode="auto">
          <a:xfrm>
            <a:off x="562451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4"/>
          <p:cNvSpPr>
            <a:spLocks noChangeShapeType="1"/>
          </p:cNvSpPr>
          <p:nvPr/>
        </p:nvSpPr>
        <p:spPr bwMode="auto">
          <a:xfrm>
            <a:off x="6353175"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26"/>
          <p:cNvSpPr>
            <a:spLocks noChangeShapeType="1"/>
          </p:cNvSpPr>
          <p:nvPr/>
        </p:nvSpPr>
        <p:spPr bwMode="auto">
          <a:xfrm rot="2537517">
            <a:off x="4684713" y="3079750"/>
            <a:ext cx="111125" cy="352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4" name="Text Box 27"/>
          <p:cNvSpPr txBox="1">
            <a:spLocks noChangeArrowheads="1"/>
          </p:cNvSpPr>
          <p:nvPr/>
        </p:nvSpPr>
        <p:spPr bwMode="auto">
          <a:xfrm>
            <a:off x="4419600" y="34210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5625" name="Text Box 28"/>
          <p:cNvSpPr txBox="1">
            <a:spLocks noChangeArrowheads="1"/>
          </p:cNvSpPr>
          <p:nvPr/>
        </p:nvSpPr>
        <p:spPr bwMode="auto">
          <a:xfrm>
            <a:off x="4957763" y="34210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5626" name="Text Box 31"/>
          <p:cNvSpPr txBox="1">
            <a:spLocks noChangeArrowheads="1"/>
          </p:cNvSpPr>
          <p:nvPr/>
        </p:nvSpPr>
        <p:spPr bwMode="auto">
          <a:xfrm>
            <a:off x="373063"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spcBef>
                <a:spcPct val="50000"/>
              </a:spcBef>
              <a:buFontTx/>
              <a:buNone/>
            </a:pPr>
            <a:r>
              <a:rPr lang="en-US" sz="1800"/>
              <a:t>1</a:t>
            </a:r>
          </a:p>
        </p:txBody>
      </p:sp>
      <p:sp>
        <p:nvSpPr>
          <p:cNvPr id="25627" name="Text Box 32"/>
          <p:cNvSpPr txBox="1">
            <a:spLocks noChangeArrowheads="1"/>
          </p:cNvSpPr>
          <p:nvPr/>
        </p:nvSpPr>
        <p:spPr bwMode="auto">
          <a:xfrm>
            <a:off x="1120775"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spcBef>
                <a:spcPct val="50000"/>
              </a:spcBef>
              <a:buFontTx/>
              <a:buNone/>
            </a:pPr>
            <a:r>
              <a:rPr lang="en-US" sz="1800"/>
              <a:t>1</a:t>
            </a:r>
          </a:p>
        </p:txBody>
      </p:sp>
      <p:sp>
        <p:nvSpPr>
          <p:cNvPr id="25628" name="Text Box 33"/>
          <p:cNvSpPr txBox="1">
            <a:spLocks noChangeArrowheads="1"/>
          </p:cNvSpPr>
          <p:nvPr/>
        </p:nvSpPr>
        <p:spPr bwMode="auto">
          <a:xfrm>
            <a:off x="1868488"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spcBef>
                <a:spcPct val="50000"/>
              </a:spcBef>
              <a:buFontTx/>
              <a:buNone/>
            </a:pPr>
            <a:r>
              <a:rPr lang="en-US" sz="1800"/>
              <a:t>2</a:t>
            </a:r>
          </a:p>
        </p:txBody>
      </p:sp>
      <p:sp>
        <p:nvSpPr>
          <p:cNvPr id="25629" name="Text Box 34"/>
          <p:cNvSpPr txBox="1">
            <a:spLocks noChangeArrowheads="1"/>
          </p:cNvSpPr>
          <p:nvPr/>
        </p:nvSpPr>
        <p:spPr bwMode="auto">
          <a:xfrm>
            <a:off x="2616200"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spcBef>
                <a:spcPct val="50000"/>
              </a:spcBef>
              <a:buFontTx/>
              <a:buNone/>
            </a:pPr>
            <a:r>
              <a:rPr lang="en-US" sz="1800"/>
              <a:t>2</a:t>
            </a:r>
          </a:p>
        </p:txBody>
      </p:sp>
      <p:sp>
        <p:nvSpPr>
          <p:cNvPr id="25630" name="Text Box 35"/>
          <p:cNvSpPr txBox="1">
            <a:spLocks noChangeArrowheads="1"/>
          </p:cNvSpPr>
          <p:nvPr/>
        </p:nvSpPr>
        <p:spPr bwMode="auto">
          <a:xfrm>
            <a:off x="3365500"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5631" name="Text Box 36"/>
          <p:cNvSpPr txBox="1">
            <a:spLocks noChangeArrowheads="1"/>
          </p:cNvSpPr>
          <p:nvPr/>
        </p:nvSpPr>
        <p:spPr bwMode="auto">
          <a:xfrm>
            <a:off x="4113213"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5632" name="Text Box 37"/>
          <p:cNvSpPr txBox="1">
            <a:spLocks noChangeArrowheads="1"/>
          </p:cNvSpPr>
          <p:nvPr/>
        </p:nvSpPr>
        <p:spPr bwMode="auto">
          <a:xfrm>
            <a:off x="5356225" y="255270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5633" name="Text Box 38"/>
          <p:cNvSpPr txBox="1">
            <a:spLocks noChangeArrowheads="1"/>
          </p:cNvSpPr>
          <p:nvPr/>
        </p:nvSpPr>
        <p:spPr bwMode="auto">
          <a:xfrm>
            <a:off x="6162675"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5634" name="Line 39"/>
          <p:cNvSpPr>
            <a:spLocks noChangeShapeType="1"/>
          </p:cNvSpPr>
          <p:nvPr/>
        </p:nvSpPr>
        <p:spPr bwMode="auto">
          <a:xfrm rot="19062483" flipH="1">
            <a:off x="5029200" y="3082925"/>
            <a:ext cx="133350" cy="333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5" name="Text Box 40"/>
          <p:cNvSpPr txBox="1">
            <a:spLocks noChangeArrowheads="1"/>
          </p:cNvSpPr>
          <p:nvPr/>
        </p:nvSpPr>
        <p:spPr bwMode="auto">
          <a:xfrm>
            <a:off x="4724400" y="25447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endParaRPr lang="en-US" sz="1800"/>
          </a:p>
          <a:p>
            <a:pPr>
              <a:lnSpc>
                <a:spcPct val="0"/>
              </a:lnSpc>
              <a:spcBef>
                <a:spcPct val="50000"/>
              </a:spcBef>
              <a:buFontTx/>
              <a:buNone/>
            </a:pPr>
            <a:r>
              <a:rPr lang="en-US" sz="1800"/>
              <a:t>2</a:t>
            </a:r>
          </a:p>
        </p:txBody>
      </p:sp>
      <p:sp>
        <p:nvSpPr>
          <p:cNvPr id="25636" name="Line 41"/>
          <p:cNvSpPr>
            <a:spLocks noChangeShapeType="1"/>
          </p:cNvSpPr>
          <p:nvPr/>
        </p:nvSpPr>
        <p:spPr bwMode="auto">
          <a:xfrm>
            <a:off x="49387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7" name="Line 42"/>
          <p:cNvSpPr>
            <a:spLocks noChangeShapeType="1"/>
          </p:cNvSpPr>
          <p:nvPr/>
        </p:nvSpPr>
        <p:spPr bwMode="auto">
          <a:xfrm rot="2537517">
            <a:off x="4410075" y="48879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8" name="Text Box 43"/>
          <p:cNvSpPr txBox="1">
            <a:spLocks noChangeArrowheads="1"/>
          </p:cNvSpPr>
          <p:nvPr/>
        </p:nvSpPr>
        <p:spPr bwMode="auto">
          <a:xfrm>
            <a:off x="4181475" y="51816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25639" name="Text Box 44"/>
          <p:cNvSpPr txBox="1">
            <a:spLocks noChangeArrowheads="1"/>
          </p:cNvSpPr>
          <p:nvPr/>
        </p:nvSpPr>
        <p:spPr bwMode="auto">
          <a:xfrm>
            <a:off x="4652963" y="52101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25640" name="Text Box 46"/>
          <p:cNvSpPr txBox="1">
            <a:spLocks noChangeArrowheads="1"/>
          </p:cNvSpPr>
          <p:nvPr/>
        </p:nvSpPr>
        <p:spPr bwMode="auto">
          <a:xfrm>
            <a:off x="4457700" y="44005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endParaRPr lang="en-US" sz="1800"/>
          </a:p>
          <a:p>
            <a:pPr>
              <a:lnSpc>
                <a:spcPct val="0"/>
              </a:lnSpc>
              <a:spcBef>
                <a:spcPct val="50000"/>
              </a:spcBef>
              <a:buFontTx/>
              <a:buNone/>
            </a:pPr>
            <a:r>
              <a:rPr lang="en-US" sz="1800"/>
              <a:t>2</a:t>
            </a:r>
          </a:p>
        </p:txBody>
      </p:sp>
      <p:sp>
        <p:nvSpPr>
          <p:cNvPr id="25641" name="Line 47"/>
          <p:cNvSpPr>
            <a:spLocks noChangeShapeType="1"/>
          </p:cNvSpPr>
          <p:nvPr/>
        </p:nvSpPr>
        <p:spPr bwMode="auto">
          <a:xfrm rot="19062483" flipH="1">
            <a:off x="4733925" y="48974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pPr>
              <a:defRPr/>
            </a:pPr>
            <a:fld id="{E21B5EA5-1897-43C0-955B-1D3FFAF985C4}" type="slidenum">
              <a:rPr lang="en-US"/>
              <a:pPr>
                <a:defRPr/>
              </a:pPr>
              <a:t>37</a:t>
            </a:fld>
            <a:endParaRPr lang="en-US"/>
          </a:p>
        </p:txBody>
      </p:sp>
      <p:sp>
        <p:nvSpPr>
          <p:cNvPr id="26629" name="Rectangle 2"/>
          <p:cNvSpPr>
            <a:spLocks noGrp="1" noChangeArrowheads="1"/>
          </p:cNvSpPr>
          <p:nvPr>
            <p:ph type="title"/>
          </p:nvPr>
        </p:nvSpPr>
        <p:spPr/>
        <p:txBody>
          <a:bodyPr/>
          <a:lstStyle/>
          <a:p>
            <a:r>
              <a:rPr lang="en-US"/>
              <a:t>Building a Tree</a:t>
            </a:r>
          </a:p>
        </p:txBody>
      </p:sp>
      <p:sp>
        <p:nvSpPr>
          <p:cNvPr id="26630" name="Rectangle 4"/>
          <p:cNvSpPr>
            <a:spLocks noChangeArrowheads="1"/>
          </p:cNvSpPr>
          <p:nvPr/>
        </p:nvSpPr>
        <p:spPr bwMode="auto">
          <a:xfrm>
            <a:off x="152400" y="1790700"/>
            <a:ext cx="81153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6631"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8"/>
          <p:cNvSpPr>
            <a:spLocks noChangeShapeType="1"/>
          </p:cNvSpPr>
          <p:nvPr/>
        </p:nvSpPr>
        <p:spPr bwMode="auto">
          <a:xfrm>
            <a:off x="30924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9"/>
          <p:cNvSpPr>
            <a:spLocks noChangeShapeType="1"/>
          </p:cNvSpPr>
          <p:nvPr/>
        </p:nvSpPr>
        <p:spPr bwMode="auto">
          <a:xfrm>
            <a:off x="38322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0"/>
          <p:cNvSpPr>
            <a:spLocks noChangeShapeType="1"/>
          </p:cNvSpPr>
          <p:nvPr/>
        </p:nvSpPr>
        <p:spPr bwMode="auto">
          <a:xfrm>
            <a:off x="4572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11"/>
          <p:cNvSpPr>
            <a:spLocks noChangeShapeType="1"/>
          </p:cNvSpPr>
          <p:nvPr/>
        </p:nvSpPr>
        <p:spPr bwMode="auto">
          <a:xfrm>
            <a:off x="53101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12"/>
          <p:cNvSpPr>
            <a:spLocks noChangeShapeType="1"/>
          </p:cNvSpPr>
          <p:nvPr/>
        </p:nvSpPr>
        <p:spPr bwMode="auto">
          <a:xfrm>
            <a:off x="60499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13"/>
          <p:cNvSpPr>
            <a:spLocks noChangeShapeType="1"/>
          </p:cNvSpPr>
          <p:nvPr/>
        </p:nvSpPr>
        <p:spPr bwMode="auto">
          <a:xfrm>
            <a:off x="71501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16"/>
          <p:cNvSpPr>
            <a:spLocks noChangeShapeType="1"/>
          </p:cNvSpPr>
          <p:nvPr/>
        </p:nvSpPr>
        <p:spPr bwMode="auto">
          <a:xfrm>
            <a:off x="574675"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17"/>
          <p:cNvSpPr>
            <a:spLocks noChangeShapeType="1"/>
          </p:cNvSpPr>
          <p:nvPr/>
        </p:nvSpPr>
        <p:spPr bwMode="auto">
          <a:xfrm>
            <a:off x="1320800"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18"/>
          <p:cNvSpPr>
            <a:spLocks noChangeShapeType="1"/>
          </p:cNvSpPr>
          <p:nvPr/>
        </p:nvSpPr>
        <p:spPr bwMode="auto">
          <a:xfrm>
            <a:off x="206851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19"/>
          <p:cNvSpPr>
            <a:spLocks noChangeShapeType="1"/>
          </p:cNvSpPr>
          <p:nvPr/>
        </p:nvSpPr>
        <p:spPr bwMode="auto">
          <a:xfrm>
            <a:off x="2814638"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20"/>
          <p:cNvSpPr>
            <a:spLocks noChangeShapeType="1"/>
          </p:cNvSpPr>
          <p:nvPr/>
        </p:nvSpPr>
        <p:spPr bwMode="auto">
          <a:xfrm>
            <a:off x="356076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21"/>
          <p:cNvSpPr>
            <a:spLocks noChangeShapeType="1"/>
          </p:cNvSpPr>
          <p:nvPr/>
        </p:nvSpPr>
        <p:spPr bwMode="auto">
          <a:xfrm>
            <a:off x="4306888"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23"/>
          <p:cNvSpPr>
            <a:spLocks noChangeShapeType="1"/>
          </p:cNvSpPr>
          <p:nvPr/>
        </p:nvSpPr>
        <p:spPr bwMode="auto">
          <a:xfrm>
            <a:off x="7915275"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24"/>
          <p:cNvSpPr>
            <a:spLocks noChangeShapeType="1"/>
          </p:cNvSpPr>
          <p:nvPr/>
        </p:nvSpPr>
        <p:spPr bwMode="auto">
          <a:xfrm rot="2537517">
            <a:off x="4625975" y="291623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Text Box 25"/>
          <p:cNvSpPr txBox="1">
            <a:spLocks noChangeArrowheads="1"/>
          </p:cNvSpPr>
          <p:nvPr/>
        </p:nvSpPr>
        <p:spPr bwMode="auto">
          <a:xfrm>
            <a:off x="4419600" y="34210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6649" name="Text Box 26"/>
          <p:cNvSpPr txBox="1">
            <a:spLocks noChangeArrowheads="1"/>
          </p:cNvSpPr>
          <p:nvPr/>
        </p:nvSpPr>
        <p:spPr bwMode="auto">
          <a:xfrm>
            <a:off x="4957763" y="34210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6650" name="Text Box 27"/>
          <p:cNvSpPr txBox="1">
            <a:spLocks noChangeArrowheads="1"/>
          </p:cNvSpPr>
          <p:nvPr/>
        </p:nvSpPr>
        <p:spPr bwMode="auto">
          <a:xfrm>
            <a:off x="373063"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spcBef>
                <a:spcPct val="50000"/>
              </a:spcBef>
              <a:buFontTx/>
              <a:buNone/>
            </a:pPr>
            <a:r>
              <a:rPr lang="en-US" sz="1800"/>
              <a:t>1</a:t>
            </a:r>
          </a:p>
        </p:txBody>
      </p:sp>
      <p:sp>
        <p:nvSpPr>
          <p:cNvPr id="26651" name="Text Box 28"/>
          <p:cNvSpPr txBox="1">
            <a:spLocks noChangeArrowheads="1"/>
          </p:cNvSpPr>
          <p:nvPr/>
        </p:nvSpPr>
        <p:spPr bwMode="auto">
          <a:xfrm>
            <a:off x="1120775"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spcBef>
                <a:spcPct val="50000"/>
              </a:spcBef>
              <a:buFontTx/>
              <a:buNone/>
            </a:pPr>
            <a:r>
              <a:rPr lang="en-US" sz="1800"/>
              <a:t>1</a:t>
            </a:r>
          </a:p>
        </p:txBody>
      </p:sp>
      <p:sp>
        <p:nvSpPr>
          <p:cNvPr id="26652" name="Text Box 29"/>
          <p:cNvSpPr txBox="1">
            <a:spLocks noChangeArrowheads="1"/>
          </p:cNvSpPr>
          <p:nvPr/>
        </p:nvSpPr>
        <p:spPr bwMode="auto">
          <a:xfrm>
            <a:off x="1868488"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spcBef>
                <a:spcPct val="50000"/>
              </a:spcBef>
              <a:buFontTx/>
              <a:buNone/>
            </a:pPr>
            <a:r>
              <a:rPr lang="en-US" sz="1800"/>
              <a:t>2</a:t>
            </a:r>
          </a:p>
        </p:txBody>
      </p:sp>
      <p:sp>
        <p:nvSpPr>
          <p:cNvPr id="26653" name="Text Box 30"/>
          <p:cNvSpPr txBox="1">
            <a:spLocks noChangeArrowheads="1"/>
          </p:cNvSpPr>
          <p:nvPr/>
        </p:nvSpPr>
        <p:spPr bwMode="auto">
          <a:xfrm>
            <a:off x="2616200"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spcBef>
                <a:spcPct val="50000"/>
              </a:spcBef>
              <a:buFontTx/>
              <a:buNone/>
            </a:pPr>
            <a:r>
              <a:rPr lang="en-US" sz="1800"/>
              <a:t>2</a:t>
            </a:r>
          </a:p>
        </p:txBody>
      </p:sp>
      <p:sp>
        <p:nvSpPr>
          <p:cNvPr id="26654" name="Text Box 31"/>
          <p:cNvSpPr txBox="1">
            <a:spLocks noChangeArrowheads="1"/>
          </p:cNvSpPr>
          <p:nvPr/>
        </p:nvSpPr>
        <p:spPr bwMode="auto">
          <a:xfrm>
            <a:off x="3365500"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6655" name="Text Box 32"/>
          <p:cNvSpPr txBox="1">
            <a:spLocks noChangeArrowheads="1"/>
          </p:cNvSpPr>
          <p:nvPr/>
        </p:nvSpPr>
        <p:spPr bwMode="auto">
          <a:xfrm>
            <a:off x="4113213"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6656" name="Text Box 33"/>
          <p:cNvSpPr txBox="1">
            <a:spLocks noChangeArrowheads="1"/>
          </p:cNvSpPr>
          <p:nvPr/>
        </p:nvSpPr>
        <p:spPr bwMode="auto">
          <a:xfrm>
            <a:off x="6651625" y="255270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6657" name="Text Box 34"/>
          <p:cNvSpPr txBox="1">
            <a:spLocks noChangeArrowheads="1"/>
          </p:cNvSpPr>
          <p:nvPr/>
        </p:nvSpPr>
        <p:spPr bwMode="auto">
          <a:xfrm>
            <a:off x="7724775" y="25527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6658" name="Line 35"/>
          <p:cNvSpPr>
            <a:spLocks noChangeShapeType="1"/>
          </p:cNvSpPr>
          <p:nvPr/>
        </p:nvSpPr>
        <p:spPr bwMode="auto">
          <a:xfrm rot="19062483" flipH="1">
            <a:off x="4975225" y="294322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59" name="Text Box 36"/>
          <p:cNvSpPr txBox="1">
            <a:spLocks noChangeArrowheads="1"/>
          </p:cNvSpPr>
          <p:nvPr/>
        </p:nvSpPr>
        <p:spPr bwMode="auto">
          <a:xfrm>
            <a:off x="4724400" y="25447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6660" name="Line 37"/>
          <p:cNvSpPr>
            <a:spLocks noChangeShapeType="1"/>
          </p:cNvSpPr>
          <p:nvPr/>
        </p:nvSpPr>
        <p:spPr bwMode="auto">
          <a:xfrm>
            <a:off x="49387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1" name="Line 38"/>
          <p:cNvSpPr>
            <a:spLocks noChangeShapeType="1"/>
          </p:cNvSpPr>
          <p:nvPr/>
        </p:nvSpPr>
        <p:spPr bwMode="auto">
          <a:xfrm rot="2537517">
            <a:off x="5686425" y="28114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2" name="Text Box 39"/>
          <p:cNvSpPr txBox="1">
            <a:spLocks noChangeArrowheads="1"/>
          </p:cNvSpPr>
          <p:nvPr/>
        </p:nvSpPr>
        <p:spPr bwMode="auto">
          <a:xfrm>
            <a:off x="5457825" y="3105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26663" name="Text Box 40"/>
          <p:cNvSpPr txBox="1">
            <a:spLocks noChangeArrowheads="1"/>
          </p:cNvSpPr>
          <p:nvPr/>
        </p:nvSpPr>
        <p:spPr bwMode="auto">
          <a:xfrm>
            <a:off x="5929313" y="3105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26664" name="Text Box 41"/>
          <p:cNvSpPr txBox="1">
            <a:spLocks noChangeArrowheads="1"/>
          </p:cNvSpPr>
          <p:nvPr/>
        </p:nvSpPr>
        <p:spPr bwMode="auto">
          <a:xfrm>
            <a:off x="5734050" y="24193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6665" name="Line 42"/>
          <p:cNvSpPr>
            <a:spLocks noChangeShapeType="1"/>
          </p:cNvSpPr>
          <p:nvPr/>
        </p:nvSpPr>
        <p:spPr bwMode="auto">
          <a:xfrm rot="19062483" flipH="1">
            <a:off x="6010275" y="28019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6" name="Line 44"/>
          <p:cNvSpPr>
            <a:spLocks noChangeShapeType="1"/>
          </p:cNvSpPr>
          <p:nvPr/>
        </p:nvSpPr>
        <p:spPr bwMode="auto">
          <a:xfrm>
            <a:off x="5567363" y="2085975"/>
            <a:ext cx="24765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67" name="Line 45"/>
          <p:cNvSpPr>
            <a:spLocks noChangeShapeType="1"/>
          </p:cNvSpPr>
          <p:nvPr/>
        </p:nvSpPr>
        <p:spPr bwMode="auto">
          <a:xfrm>
            <a:off x="6905625"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p:txBody>
          <a:bodyPr/>
          <a:lstStyle/>
          <a:p>
            <a:pPr>
              <a:defRPr/>
            </a:pPr>
            <a:fld id="{D4B7986C-A7D8-4D64-964D-7EB58DE35970}" type="slidenum">
              <a:rPr lang="en-US"/>
              <a:pPr>
                <a:defRPr/>
              </a:pPr>
              <a:t>38</a:t>
            </a:fld>
            <a:endParaRPr lang="en-US"/>
          </a:p>
        </p:txBody>
      </p:sp>
      <p:sp>
        <p:nvSpPr>
          <p:cNvPr id="27653" name="Rectangle 2"/>
          <p:cNvSpPr>
            <a:spLocks noGrp="1" noChangeArrowheads="1"/>
          </p:cNvSpPr>
          <p:nvPr>
            <p:ph type="title"/>
          </p:nvPr>
        </p:nvSpPr>
        <p:spPr/>
        <p:txBody>
          <a:bodyPr/>
          <a:lstStyle/>
          <a:p>
            <a:r>
              <a:rPr lang="en-US"/>
              <a:t>Building a Tree</a:t>
            </a:r>
          </a:p>
        </p:txBody>
      </p:sp>
      <p:sp>
        <p:nvSpPr>
          <p:cNvPr id="27654" name="Rectangle 4"/>
          <p:cNvSpPr>
            <a:spLocks noChangeArrowheads="1"/>
          </p:cNvSpPr>
          <p:nvPr/>
        </p:nvSpPr>
        <p:spPr bwMode="auto">
          <a:xfrm>
            <a:off x="152400" y="1790700"/>
            <a:ext cx="70104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7655"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8" name="Line 8"/>
          <p:cNvSpPr>
            <a:spLocks noChangeShapeType="1"/>
          </p:cNvSpPr>
          <p:nvPr/>
        </p:nvSpPr>
        <p:spPr bwMode="auto">
          <a:xfrm>
            <a:off x="30924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9" name="Line 9"/>
          <p:cNvSpPr>
            <a:spLocks noChangeShapeType="1"/>
          </p:cNvSpPr>
          <p:nvPr/>
        </p:nvSpPr>
        <p:spPr bwMode="auto">
          <a:xfrm>
            <a:off x="38322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0" name="Line 10"/>
          <p:cNvSpPr>
            <a:spLocks noChangeShapeType="1"/>
          </p:cNvSpPr>
          <p:nvPr/>
        </p:nvSpPr>
        <p:spPr bwMode="auto">
          <a:xfrm>
            <a:off x="5200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1"/>
          <p:cNvSpPr>
            <a:spLocks noChangeShapeType="1"/>
          </p:cNvSpPr>
          <p:nvPr/>
        </p:nvSpPr>
        <p:spPr bwMode="auto">
          <a:xfrm>
            <a:off x="609123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8"/>
          <p:cNvSpPr>
            <a:spLocks noChangeShapeType="1"/>
          </p:cNvSpPr>
          <p:nvPr/>
        </p:nvSpPr>
        <p:spPr bwMode="auto">
          <a:xfrm>
            <a:off x="48736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9"/>
          <p:cNvSpPr>
            <a:spLocks noChangeShapeType="1"/>
          </p:cNvSpPr>
          <p:nvPr/>
        </p:nvSpPr>
        <p:spPr bwMode="auto">
          <a:xfrm>
            <a:off x="123348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20"/>
          <p:cNvSpPr>
            <a:spLocks noChangeShapeType="1"/>
          </p:cNvSpPr>
          <p:nvPr/>
        </p:nvSpPr>
        <p:spPr bwMode="auto">
          <a:xfrm>
            <a:off x="19796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1"/>
          <p:cNvSpPr>
            <a:spLocks noChangeShapeType="1"/>
          </p:cNvSpPr>
          <p:nvPr/>
        </p:nvSpPr>
        <p:spPr bwMode="auto">
          <a:xfrm>
            <a:off x="272573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22"/>
          <p:cNvSpPr>
            <a:spLocks noChangeShapeType="1"/>
          </p:cNvSpPr>
          <p:nvPr/>
        </p:nvSpPr>
        <p:spPr bwMode="auto">
          <a:xfrm>
            <a:off x="6867525"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23"/>
          <p:cNvSpPr>
            <a:spLocks noChangeShapeType="1"/>
          </p:cNvSpPr>
          <p:nvPr/>
        </p:nvSpPr>
        <p:spPr bwMode="auto">
          <a:xfrm rot="2537517">
            <a:off x="3044825" y="289718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8" name="Text Box 24"/>
          <p:cNvSpPr txBox="1">
            <a:spLocks noChangeArrowheads="1"/>
          </p:cNvSpPr>
          <p:nvPr/>
        </p:nvSpPr>
        <p:spPr bwMode="auto">
          <a:xfrm>
            <a:off x="2838450"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7669" name="Text Box 25"/>
          <p:cNvSpPr txBox="1">
            <a:spLocks noChangeArrowheads="1"/>
          </p:cNvSpPr>
          <p:nvPr/>
        </p:nvSpPr>
        <p:spPr bwMode="auto">
          <a:xfrm>
            <a:off x="3376613"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7670" name="Text Box 28"/>
          <p:cNvSpPr txBox="1">
            <a:spLocks noChangeArrowheads="1"/>
          </p:cNvSpPr>
          <p:nvPr/>
        </p:nvSpPr>
        <p:spPr bwMode="auto">
          <a:xfrm>
            <a:off x="287338"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spcBef>
                <a:spcPct val="50000"/>
              </a:spcBef>
              <a:buFontTx/>
              <a:buNone/>
            </a:pPr>
            <a:r>
              <a:rPr lang="en-US" sz="1800"/>
              <a:t>2</a:t>
            </a:r>
          </a:p>
        </p:txBody>
      </p:sp>
      <p:sp>
        <p:nvSpPr>
          <p:cNvPr id="27671" name="Text Box 29"/>
          <p:cNvSpPr txBox="1">
            <a:spLocks noChangeArrowheads="1"/>
          </p:cNvSpPr>
          <p:nvPr/>
        </p:nvSpPr>
        <p:spPr bwMode="auto">
          <a:xfrm>
            <a:off x="10350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spcBef>
                <a:spcPct val="50000"/>
              </a:spcBef>
              <a:buFontTx/>
              <a:buNone/>
            </a:pPr>
            <a:r>
              <a:rPr lang="en-US" sz="1800"/>
              <a:t>2</a:t>
            </a:r>
          </a:p>
        </p:txBody>
      </p:sp>
      <p:sp>
        <p:nvSpPr>
          <p:cNvPr id="27672" name="Text Box 30"/>
          <p:cNvSpPr txBox="1">
            <a:spLocks noChangeArrowheads="1"/>
          </p:cNvSpPr>
          <p:nvPr/>
        </p:nvSpPr>
        <p:spPr bwMode="auto">
          <a:xfrm>
            <a:off x="17843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7673" name="Text Box 31"/>
          <p:cNvSpPr txBox="1">
            <a:spLocks noChangeArrowheads="1"/>
          </p:cNvSpPr>
          <p:nvPr/>
        </p:nvSpPr>
        <p:spPr bwMode="auto">
          <a:xfrm>
            <a:off x="2532063"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7674" name="Text Box 32"/>
          <p:cNvSpPr txBox="1">
            <a:spLocks noChangeArrowheads="1"/>
          </p:cNvSpPr>
          <p:nvPr/>
        </p:nvSpPr>
        <p:spPr bwMode="auto">
          <a:xfrm>
            <a:off x="5489575" y="253365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7675" name="Text Box 33"/>
          <p:cNvSpPr txBox="1">
            <a:spLocks noChangeArrowheads="1"/>
          </p:cNvSpPr>
          <p:nvPr/>
        </p:nvSpPr>
        <p:spPr bwMode="auto">
          <a:xfrm>
            <a:off x="6677025"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7676" name="Line 34"/>
          <p:cNvSpPr>
            <a:spLocks noChangeShapeType="1"/>
          </p:cNvSpPr>
          <p:nvPr/>
        </p:nvSpPr>
        <p:spPr bwMode="auto">
          <a:xfrm rot="19062483" flipH="1">
            <a:off x="3394075" y="292417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7" name="Text Box 35"/>
          <p:cNvSpPr txBox="1">
            <a:spLocks noChangeArrowheads="1"/>
          </p:cNvSpPr>
          <p:nvPr/>
        </p:nvSpPr>
        <p:spPr bwMode="auto">
          <a:xfrm>
            <a:off x="3143250" y="252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7678" name="Line 36"/>
          <p:cNvSpPr>
            <a:spLocks noChangeShapeType="1"/>
          </p:cNvSpPr>
          <p:nvPr/>
        </p:nvSpPr>
        <p:spPr bwMode="auto">
          <a:xfrm>
            <a:off x="3357563" y="19716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37"/>
          <p:cNvSpPr>
            <a:spLocks noChangeShapeType="1"/>
          </p:cNvSpPr>
          <p:nvPr/>
        </p:nvSpPr>
        <p:spPr bwMode="auto">
          <a:xfrm rot="2537517">
            <a:off x="4371975" y="29257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0" name="Text Box 38"/>
          <p:cNvSpPr txBox="1">
            <a:spLocks noChangeArrowheads="1"/>
          </p:cNvSpPr>
          <p:nvPr/>
        </p:nvSpPr>
        <p:spPr bwMode="auto">
          <a:xfrm>
            <a:off x="4143375"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27681" name="Text Box 39"/>
          <p:cNvSpPr txBox="1">
            <a:spLocks noChangeArrowheads="1"/>
          </p:cNvSpPr>
          <p:nvPr/>
        </p:nvSpPr>
        <p:spPr bwMode="auto">
          <a:xfrm>
            <a:off x="4614863"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27682" name="Text Box 40"/>
          <p:cNvSpPr txBox="1">
            <a:spLocks noChangeArrowheads="1"/>
          </p:cNvSpPr>
          <p:nvPr/>
        </p:nvSpPr>
        <p:spPr bwMode="auto">
          <a:xfrm>
            <a:off x="4419600" y="25336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7683" name="Line 41"/>
          <p:cNvSpPr>
            <a:spLocks noChangeShapeType="1"/>
          </p:cNvSpPr>
          <p:nvPr/>
        </p:nvSpPr>
        <p:spPr bwMode="auto">
          <a:xfrm rot="19062483" flipH="1">
            <a:off x="4695825" y="29162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42"/>
          <p:cNvSpPr>
            <a:spLocks noChangeShapeType="1"/>
          </p:cNvSpPr>
          <p:nvPr/>
        </p:nvSpPr>
        <p:spPr bwMode="auto">
          <a:xfrm flipH="1">
            <a:off x="4591050" y="1990725"/>
            <a:ext cx="4763"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5" name="Line 43"/>
          <p:cNvSpPr>
            <a:spLocks noChangeShapeType="1"/>
          </p:cNvSpPr>
          <p:nvPr/>
        </p:nvSpPr>
        <p:spPr bwMode="auto">
          <a:xfrm>
            <a:off x="5743575"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6" name="Line 44"/>
          <p:cNvSpPr>
            <a:spLocks noChangeShapeType="1"/>
          </p:cNvSpPr>
          <p:nvPr/>
        </p:nvSpPr>
        <p:spPr bwMode="auto">
          <a:xfrm rot="2537517">
            <a:off x="4400550" y="47926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7" name="Text Box 45"/>
          <p:cNvSpPr txBox="1">
            <a:spLocks noChangeArrowheads="1"/>
          </p:cNvSpPr>
          <p:nvPr/>
        </p:nvSpPr>
        <p:spPr bwMode="auto">
          <a:xfrm>
            <a:off x="4200525"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27688" name="Text Box 46"/>
          <p:cNvSpPr txBox="1">
            <a:spLocks noChangeArrowheads="1"/>
          </p:cNvSpPr>
          <p:nvPr/>
        </p:nvSpPr>
        <p:spPr bwMode="auto">
          <a:xfrm>
            <a:off x="4652963"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27689" name="Text Box 47"/>
          <p:cNvSpPr txBox="1">
            <a:spLocks noChangeArrowheads="1"/>
          </p:cNvSpPr>
          <p:nvPr/>
        </p:nvSpPr>
        <p:spPr bwMode="auto">
          <a:xfrm>
            <a:off x="4457700" y="44005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7690" name="Line 48"/>
          <p:cNvSpPr>
            <a:spLocks noChangeShapeType="1"/>
          </p:cNvSpPr>
          <p:nvPr/>
        </p:nvSpPr>
        <p:spPr bwMode="auto">
          <a:xfrm rot="19062483" flipH="1">
            <a:off x="4743450" y="47831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pPr>
              <a:defRPr/>
            </a:pPr>
            <a:fld id="{57C5E003-67A1-4280-9A13-FD5DD11E8A44}" type="slidenum">
              <a:rPr lang="en-US"/>
              <a:pPr>
                <a:defRPr/>
              </a:pPr>
              <a:t>39</a:t>
            </a:fld>
            <a:endParaRPr lang="en-US"/>
          </a:p>
        </p:txBody>
      </p:sp>
      <p:sp>
        <p:nvSpPr>
          <p:cNvPr id="28677" name="Rectangle 2"/>
          <p:cNvSpPr>
            <a:spLocks noGrp="1" noChangeArrowheads="1"/>
          </p:cNvSpPr>
          <p:nvPr>
            <p:ph type="title"/>
          </p:nvPr>
        </p:nvSpPr>
        <p:spPr/>
        <p:txBody>
          <a:bodyPr/>
          <a:lstStyle/>
          <a:p>
            <a:r>
              <a:rPr lang="en-US"/>
              <a:t>Building a Tree</a:t>
            </a:r>
          </a:p>
        </p:txBody>
      </p:sp>
      <p:sp>
        <p:nvSpPr>
          <p:cNvPr id="28678" name="Rectangle 4"/>
          <p:cNvSpPr>
            <a:spLocks noChangeArrowheads="1"/>
          </p:cNvSpPr>
          <p:nvPr/>
        </p:nvSpPr>
        <p:spPr bwMode="auto">
          <a:xfrm>
            <a:off x="152400" y="1790700"/>
            <a:ext cx="88963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8679"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8"/>
          <p:cNvSpPr>
            <a:spLocks noChangeShapeType="1"/>
          </p:cNvSpPr>
          <p:nvPr/>
        </p:nvSpPr>
        <p:spPr bwMode="auto">
          <a:xfrm>
            <a:off x="30924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9"/>
          <p:cNvSpPr>
            <a:spLocks noChangeShapeType="1"/>
          </p:cNvSpPr>
          <p:nvPr/>
        </p:nvSpPr>
        <p:spPr bwMode="auto">
          <a:xfrm>
            <a:off x="38322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10"/>
          <p:cNvSpPr>
            <a:spLocks noChangeShapeType="1"/>
          </p:cNvSpPr>
          <p:nvPr/>
        </p:nvSpPr>
        <p:spPr bwMode="auto">
          <a:xfrm>
            <a:off x="4991100" y="18288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11"/>
          <p:cNvSpPr>
            <a:spLocks noChangeShapeType="1"/>
          </p:cNvSpPr>
          <p:nvPr/>
        </p:nvSpPr>
        <p:spPr bwMode="auto">
          <a:xfrm>
            <a:off x="605313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2"/>
          <p:cNvSpPr>
            <a:spLocks noChangeShapeType="1"/>
          </p:cNvSpPr>
          <p:nvPr/>
        </p:nvSpPr>
        <p:spPr bwMode="auto">
          <a:xfrm>
            <a:off x="732631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6"/>
          <p:cNvSpPr>
            <a:spLocks noChangeShapeType="1"/>
          </p:cNvSpPr>
          <p:nvPr/>
        </p:nvSpPr>
        <p:spPr bwMode="auto">
          <a:xfrm>
            <a:off x="48736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7"/>
          <p:cNvSpPr>
            <a:spLocks noChangeShapeType="1"/>
          </p:cNvSpPr>
          <p:nvPr/>
        </p:nvSpPr>
        <p:spPr bwMode="auto">
          <a:xfrm>
            <a:off x="123348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8"/>
          <p:cNvSpPr>
            <a:spLocks noChangeShapeType="1"/>
          </p:cNvSpPr>
          <p:nvPr/>
        </p:nvSpPr>
        <p:spPr bwMode="auto">
          <a:xfrm>
            <a:off x="19796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19"/>
          <p:cNvSpPr>
            <a:spLocks noChangeShapeType="1"/>
          </p:cNvSpPr>
          <p:nvPr/>
        </p:nvSpPr>
        <p:spPr bwMode="auto">
          <a:xfrm>
            <a:off x="272573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20"/>
          <p:cNvSpPr>
            <a:spLocks noChangeShapeType="1"/>
          </p:cNvSpPr>
          <p:nvPr/>
        </p:nvSpPr>
        <p:spPr bwMode="auto">
          <a:xfrm>
            <a:off x="6829425"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2" name="Line 21"/>
          <p:cNvSpPr>
            <a:spLocks noChangeShapeType="1"/>
          </p:cNvSpPr>
          <p:nvPr/>
        </p:nvSpPr>
        <p:spPr bwMode="auto">
          <a:xfrm rot="2537517">
            <a:off x="3044825" y="289718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Text Box 22"/>
          <p:cNvSpPr txBox="1">
            <a:spLocks noChangeArrowheads="1"/>
          </p:cNvSpPr>
          <p:nvPr/>
        </p:nvSpPr>
        <p:spPr bwMode="auto">
          <a:xfrm>
            <a:off x="2838450"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8694" name="Text Box 23"/>
          <p:cNvSpPr txBox="1">
            <a:spLocks noChangeArrowheads="1"/>
          </p:cNvSpPr>
          <p:nvPr/>
        </p:nvSpPr>
        <p:spPr bwMode="auto">
          <a:xfrm>
            <a:off x="3376613"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8695" name="Text Box 24"/>
          <p:cNvSpPr txBox="1">
            <a:spLocks noChangeArrowheads="1"/>
          </p:cNvSpPr>
          <p:nvPr/>
        </p:nvSpPr>
        <p:spPr bwMode="auto">
          <a:xfrm>
            <a:off x="287338"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spcBef>
                <a:spcPct val="50000"/>
              </a:spcBef>
              <a:buFontTx/>
              <a:buNone/>
            </a:pPr>
            <a:r>
              <a:rPr lang="en-US" sz="1800"/>
              <a:t>2</a:t>
            </a:r>
          </a:p>
        </p:txBody>
      </p:sp>
      <p:sp>
        <p:nvSpPr>
          <p:cNvPr id="28696" name="Text Box 25"/>
          <p:cNvSpPr txBox="1">
            <a:spLocks noChangeArrowheads="1"/>
          </p:cNvSpPr>
          <p:nvPr/>
        </p:nvSpPr>
        <p:spPr bwMode="auto">
          <a:xfrm>
            <a:off x="10350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spcBef>
                <a:spcPct val="50000"/>
              </a:spcBef>
              <a:buFontTx/>
              <a:buNone/>
            </a:pPr>
            <a:r>
              <a:rPr lang="en-US" sz="1800"/>
              <a:t>2</a:t>
            </a:r>
          </a:p>
        </p:txBody>
      </p:sp>
      <p:sp>
        <p:nvSpPr>
          <p:cNvPr id="28697" name="Text Box 26"/>
          <p:cNvSpPr txBox="1">
            <a:spLocks noChangeArrowheads="1"/>
          </p:cNvSpPr>
          <p:nvPr/>
        </p:nvSpPr>
        <p:spPr bwMode="auto">
          <a:xfrm>
            <a:off x="17843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8698" name="Text Box 27"/>
          <p:cNvSpPr txBox="1">
            <a:spLocks noChangeArrowheads="1"/>
          </p:cNvSpPr>
          <p:nvPr/>
        </p:nvSpPr>
        <p:spPr bwMode="auto">
          <a:xfrm>
            <a:off x="2532063"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8699" name="Text Box 28"/>
          <p:cNvSpPr txBox="1">
            <a:spLocks noChangeArrowheads="1"/>
          </p:cNvSpPr>
          <p:nvPr/>
        </p:nvSpPr>
        <p:spPr bwMode="auto">
          <a:xfrm>
            <a:off x="6727825" y="253365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8700" name="Text Box 29"/>
          <p:cNvSpPr txBox="1">
            <a:spLocks noChangeArrowheads="1"/>
          </p:cNvSpPr>
          <p:nvPr/>
        </p:nvSpPr>
        <p:spPr bwMode="auto">
          <a:xfrm>
            <a:off x="8105775"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8701" name="Line 30"/>
          <p:cNvSpPr>
            <a:spLocks noChangeShapeType="1"/>
          </p:cNvSpPr>
          <p:nvPr/>
        </p:nvSpPr>
        <p:spPr bwMode="auto">
          <a:xfrm rot="19062483" flipH="1">
            <a:off x="3394075" y="292417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2" name="Text Box 31"/>
          <p:cNvSpPr txBox="1">
            <a:spLocks noChangeArrowheads="1"/>
          </p:cNvSpPr>
          <p:nvPr/>
        </p:nvSpPr>
        <p:spPr bwMode="auto">
          <a:xfrm>
            <a:off x="3143250" y="252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8703" name="Line 32"/>
          <p:cNvSpPr>
            <a:spLocks noChangeShapeType="1"/>
          </p:cNvSpPr>
          <p:nvPr/>
        </p:nvSpPr>
        <p:spPr bwMode="auto">
          <a:xfrm>
            <a:off x="3357563" y="19716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4" name="Line 33"/>
          <p:cNvSpPr>
            <a:spLocks noChangeShapeType="1"/>
          </p:cNvSpPr>
          <p:nvPr/>
        </p:nvSpPr>
        <p:spPr bwMode="auto">
          <a:xfrm rot="2537517">
            <a:off x="4295775" y="30972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5" name="Text Box 34"/>
          <p:cNvSpPr txBox="1">
            <a:spLocks noChangeArrowheads="1"/>
          </p:cNvSpPr>
          <p:nvPr/>
        </p:nvSpPr>
        <p:spPr bwMode="auto">
          <a:xfrm>
            <a:off x="4067175" y="33909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28706" name="Text Box 35"/>
          <p:cNvSpPr txBox="1">
            <a:spLocks noChangeArrowheads="1"/>
          </p:cNvSpPr>
          <p:nvPr/>
        </p:nvSpPr>
        <p:spPr bwMode="auto">
          <a:xfrm>
            <a:off x="4538663" y="33909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28707" name="Text Box 36"/>
          <p:cNvSpPr txBox="1">
            <a:spLocks noChangeArrowheads="1"/>
          </p:cNvSpPr>
          <p:nvPr/>
        </p:nvSpPr>
        <p:spPr bwMode="auto">
          <a:xfrm>
            <a:off x="4343400" y="27051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8708" name="Line 37"/>
          <p:cNvSpPr>
            <a:spLocks noChangeShapeType="1"/>
          </p:cNvSpPr>
          <p:nvPr/>
        </p:nvSpPr>
        <p:spPr bwMode="auto">
          <a:xfrm rot="19062483" flipH="1">
            <a:off x="4619625" y="30876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9" name="Line 38"/>
          <p:cNvSpPr>
            <a:spLocks noChangeShapeType="1"/>
          </p:cNvSpPr>
          <p:nvPr/>
        </p:nvSpPr>
        <p:spPr bwMode="auto">
          <a:xfrm>
            <a:off x="4552950" y="2066925"/>
            <a:ext cx="0" cy="614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0" name="Line 39"/>
          <p:cNvSpPr>
            <a:spLocks noChangeShapeType="1"/>
          </p:cNvSpPr>
          <p:nvPr/>
        </p:nvSpPr>
        <p:spPr bwMode="auto">
          <a:xfrm>
            <a:off x="8296275" y="1990725"/>
            <a:ext cx="3810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1" name="Line 40"/>
          <p:cNvSpPr>
            <a:spLocks noChangeShapeType="1"/>
          </p:cNvSpPr>
          <p:nvPr/>
        </p:nvSpPr>
        <p:spPr bwMode="auto">
          <a:xfrm rot="2537517">
            <a:off x="5543550" y="30210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2" name="Text Box 41"/>
          <p:cNvSpPr txBox="1">
            <a:spLocks noChangeArrowheads="1"/>
          </p:cNvSpPr>
          <p:nvPr/>
        </p:nvSpPr>
        <p:spPr bwMode="auto">
          <a:xfrm>
            <a:off x="5343525" y="3324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28713" name="Text Box 42"/>
          <p:cNvSpPr txBox="1">
            <a:spLocks noChangeArrowheads="1"/>
          </p:cNvSpPr>
          <p:nvPr/>
        </p:nvSpPr>
        <p:spPr bwMode="auto">
          <a:xfrm>
            <a:off x="5795963" y="3324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28714" name="Text Box 43"/>
          <p:cNvSpPr txBox="1">
            <a:spLocks noChangeArrowheads="1"/>
          </p:cNvSpPr>
          <p:nvPr/>
        </p:nvSpPr>
        <p:spPr bwMode="auto">
          <a:xfrm>
            <a:off x="5600700" y="26289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8715" name="Line 44"/>
          <p:cNvSpPr>
            <a:spLocks noChangeShapeType="1"/>
          </p:cNvSpPr>
          <p:nvPr/>
        </p:nvSpPr>
        <p:spPr bwMode="auto">
          <a:xfrm rot="19062483" flipH="1">
            <a:off x="5886450" y="30114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6" name="Line 45"/>
          <p:cNvSpPr>
            <a:spLocks noChangeShapeType="1"/>
          </p:cNvSpPr>
          <p:nvPr/>
        </p:nvSpPr>
        <p:spPr bwMode="auto">
          <a:xfrm>
            <a:off x="5776913" y="2085975"/>
            <a:ext cx="9525" cy="538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ASCII - UNICODE</a:t>
            </a:r>
          </a:p>
        </p:txBody>
      </p:sp>
      <p:pic>
        <p:nvPicPr>
          <p:cNvPr id="4098" name="Picture 2" descr="ASCII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657"/>
            <a:ext cx="6448425"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33400" y="228600"/>
            <a:ext cx="2667000" cy="3810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sp>
        <p:nvSpPr>
          <p:cNvPr id="7" name="Oval 6"/>
          <p:cNvSpPr/>
          <p:nvPr/>
        </p:nvSpPr>
        <p:spPr bwMode="auto">
          <a:xfrm>
            <a:off x="2667000" y="1066800"/>
            <a:ext cx="2667000" cy="3810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sp>
        <p:nvSpPr>
          <p:cNvPr id="9" name="Oval 8"/>
          <p:cNvSpPr/>
          <p:nvPr/>
        </p:nvSpPr>
        <p:spPr bwMode="auto">
          <a:xfrm>
            <a:off x="2612571" y="5410200"/>
            <a:ext cx="2667000" cy="11430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4</a:t>
            </a:fld>
            <a:endParaRPr lang="en-US"/>
          </a:p>
        </p:txBody>
      </p:sp>
    </p:spTree>
    <p:extLst>
      <p:ext uri="{BB962C8B-B14F-4D97-AF65-F5344CB8AC3E}">
        <p14:creationId xmlns:p14="http://schemas.microsoft.com/office/powerpoint/2010/main" val="3064105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pPr>
              <a:defRPr/>
            </a:pPr>
            <a:fld id="{8F758F3B-0862-4F2D-80DB-A79F3020776F}" type="slidenum">
              <a:rPr lang="en-US"/>
              <a:pPr>
                <a:defRPr/>
              </a:pPr>
              <a:t>40</a:t>
            </a:fld>
            <a:endParaRPr lang="en-US"/>
          </a:p>
        </p:txBody>
      </p:sp>
      <p:sp>
        <p:nvSpPr>
          <p:cNvPr id="29701" name="Rectangle 2"/>
          <p:cNvSpPr>
            <a:spLocks noGrp="1" noChangeArrowheads="1"/>
          </p:cNvSpPr>
          <p:nvPr>
            <p:ph type="title"/>
          </p:nvPr>
        </p:nvSpPr>
        <p:spPr/>
        <p:txBody>
          <a:bodyPr/>
          <a:lstStyle/>
          <a:p>
            <a:r>
              <a:rPr lang="en-US"/>
              <a:t>Building a Tree</a:t>
            </a:r>
          </a:p>
        </p:txBody>
      </p:sp>
      <p:sp>
        <p:nvSpPr>
          <p:cNvPr id="29702" name="Rectangle 4"/>
          <p:cNvSpPr>
            <a:spLocks noChangeArrowheads="1"/>
          </p:cNvSpPr>
          <p:nvPr/>
        </p:nvSpPr>
        <p:spPr bwMode="auto">
          <a:xfrm>
            <a:off x="152400" y="1790700"/>
            <a:ext cx="88963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29703"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7"/>
          <p:cNvSpPr>
            <a:spLocks noChangeShapeType="1"/>
          </p:cNvSpPr>
          <p:nvPr/>
        </p:nvSpPr>
        <p:spPr bwMode="auto">
          <a:xfrm>
            <a:off x="23542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8"/>
          <p:cNvSpPr>
            <a:spLocks noChangeShapeType="1"/>
          </p:cNvSpPr>
          <p:nvPr/>
        </p:nvSpPr>
        <p:spPr bwMode="auto">
          <a:xfrm>
            <a:off x="43434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9"/>
          <p:cNvSpPr>
            <a:spLocks noChangeShapeType="1"/>
          </p:cNvSpPr>
          <p:nvPr/>
        </p:nvSpPr>
        <p:spPr bwMode="auto">
          <a:xfrm>
            <a:off x="63246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Line 10"/>
          <p:cNvSpPr>
            <a:spLocks noChangeShapeType="1"/>
          </p:cNvSpPr>
          <p:nvPr/>
        </p:nvSpPr>
        <p:spPr bwMode="auto">
          <a:xfrm>
            <a:off x="78486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18"/>
          <p:cNvSpPr>
            <a:spLocks noChangeShapeType="1"/>
          </p:cNvSpPr>
          <p:nvPr/>
        </p:nvSpPr>
        <p:spPr bwMode="auto">
          <a:xfrm>
            <a:off x="4175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9"/>
          <p:cNvSpPr>
            <a:spLocks noChangeShapeType="1"/>
          </p:cNvSpPr>
          <p:nvPr/>
        </p:nvSpPr>
        <p:spPr bwMode="auto">
          <a:xfrm>
            <a:off x="116363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20"/>
          <p:cNvSpPr>
            <a:spLocks noChangeShapeType="1"/>
          </p:cNvSpPr>
          <p:nvPr/>
        </p:nvSpPr>
        <p:spPr bwMode="auto">
          <a:xfrm>
            <a:off x="7315200" y="2097088"/>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21"/>
          <p:cNvSpPr>
            <a:spLocks noChangeShapeType="1"/>
          </p:cNvSpPr>
          <p:nvPr/>
        </p:nvSpPr>
        <p:spPr bwMode="auto">
          <a:xfrm rot="2537517">
            <a:off x="1749425" y="293528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3" name="Text Box 22"/>
          <p:cNvSpPr txBox="1">
            <a:spLocks noChangeArrowheads="1"/>
          </p:cNvSpPr>
          <p:nvPr/>
        </p:nvSpPr>
        <p:spPr bwMode="auto">
          <a:xfrm>
            <a:off x="1562100" y="34401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29714" name="Text Box 23"/>
          <p:cNvSpPr txBox="1">
            <a:spLocks noChangeArrowheads="1"/>
          </p:cNvSpPr>
          <p:nvPr/>
        </p:nvSpPr>
        <p:spPr bwMode="auto">
          <a:xfrm>
            <a:off x="2081213" y="34401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29715" name="Text Box 26"/>
          <p:cNvSpPr txBox="1">
            <a:spLocks noChangeArrowheads="1"/>
          </p:cNvSpPr>
          <p:nvPr/>
        </p:nvSpPr>
        <p:spPr bwMode="auto">
          <a:xfrm>
            <a:off x="2222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29716" name="Text Box 27"/>
          <p:cNvSpPr txBox="1">
            <a:spLocks noChangeArrowheads="1"/>
          </p:cNvSpPr>
          <p:nvPr/>
        </p:nvSpPr>
        <p:spPr bwMode="auto">
          <a:xfrm>
            <a:off x="969963"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29717" name="Text Box 28"/>
          <p:cNvSpPr txBox="1">
            <a:spLocks noChangeArrowheads="1"/>
          </p:cNvSpPr>
          <p:nvPr/>
        </p:nvSpPr>
        <p:spPr bwMode="auto">
          <a:xfrm>
            <a:off x="7086600" y="2640013"/>
            <a:ext cx="5143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29718" name="Text Box 29"/>
          <p:cNvSpPr txBox="1">
            <a:spLocks noChangeArrowheads="1"/>
          </p:cNvSpPr>
          <p:nvPr/>
        </p:nvSpPr>
        <p:spPr bwMode="auto">
          <a:xfrm>
            <a:off x="8296275" y="265906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29719" name="Line 30"/>
          <p:cNvSpPr>
            <a:spLocks noChangeShapeType="1"/>
          </p:cNvSpPr>
          <p:nvPr/>
        </p:nvSpPr>
        <p:spPr bwMode="auto">
          <a:xfrm rot="19062483" flipH="1">
            <a:off x="2098675" y="296227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0" name="Text Box 31"/>
          <p:cNvSpPr txBox="1">
            <a:spLocks noChangeArrowheads="1"/>
          </p:cNvSpPr>
          <p:nvPr/>
        </p:nvSpPr>
        <p:spPr bwMode="auto">
          <a:xfrm>
            <a:off x="1847850" y="25638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9721" name="Line 32"/>
          <p:cNvSpPr>
            <a:spLocks noChangeShapeType="1"/>
          </p:cNvSpPr>
          <p:nvPr/>
        </p:nvSpPr>
        <p:spPr bwMode="auto">
          <a:xfrm>
            <a:off x="2062163" y="20097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2" name="Line 33"/>
          <p:cNvSpPr>
            <a:spLocks noChangeShapeType="1"/>
          </p:cNvSpPr>
          <p:nvPr/>
        </p:nvSpPr>
        <p:spPr bwMode="auto">
          <a:xfrm rot="2537517">
            <a:off x="3071813" y="31734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3" name="Text Box 34"/>
          <p:cNvSpPr txBox="1">
            <a:spLocks noChangeArrowheads="1"/>
          </p:cNvSpPr>
          <p:nvPr/>
        </p:nvSpPr>
        <p:spPr bwMode="auto">
          <a:xfrm>
            <a:off x="2843213" y="34671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29724" name="Text Box 35"/>
          <p:cNvSpPr txBox="1">
            <a:spLocks noChangeArrowheads="1"/>
          </p:cNvSpPr>
          <p:nvPr/>
        </p:nvSpPr>
        <p:spPr bwMode="auto">
          <a:xfrm>
            <a:off x="3314700" y="34671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29725" name="Text Box 36"/>
          <p:cNvSpPr txBox="1">
            <a:spLocks noChangeArrowheads="1"/>
          </p:cNvSpPr>
          <p:nvPr/>
        </p:nvSpPr>
        <p:spPr bwMode="auto">
          <a:xfrm>
            <a:off x="3119438" y="27813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9726" name="Line 37"/>
          <p:cNvSpPr>
            <a:spLocks noChangeShapeType="1"/>
          </p:cNvSpPr>
          <p:nvPr/>
        </p:nvSpPr>
        <p:spPr bwMode="auto">
          <a:xfrm rot="19062483" flipH="1">
            <a:off x="3395663" y="31638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7" name="Line 38"/>
          <p:cNvSpPr>
            <a:spLocks noChangeShapeType="1"/>
          </p:cNvSpPr>
          <p:nvPr/>
        </p:nvSpPr>
        <p:spPr bwMode="auto">
          <a:xfrm>
            <a:off x="3300413" y="2028825"/>
            <a:ext cx="0" cy="766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8" name="Line 39"/>
          <p:cNvSpPr>
            <a:spLocks noChangeShapeType="1"/>
          </p:cNvSpPr>
          <p:nvPr/>
        </p:nvSpPr>
        <p:spPr bwMode="auto">
          <a:xfrm>
            <a:off x="8334375" y="2116138"/>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9" name="Line 40"/>
          <p:cNvSpPr>
            <a:spLocks noChangeShapeType="1"/>
          </p:cNvSpPr>
          <p:nvPr/>
        </p:nvSpPr>
        <p:spPr bwMode="auto">
          <a:xfrm rot="2537517">
            <a:off x="5305425" y="32210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0" name="Text Box 41"/>
          <p:cNvSpPr txBox="1">
            <a:spLocks noChangeArrowheads="1"/>
          </p:cNvSpPr>
          <p:nvPr/>
        </p:nvSpPr>
        <p:spPr bwMode="auto">
          <a:xfrm>
            <a:off x="5105400" y="35242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29731" name="Text Box 42"/>
          <p:cNvSpPr txBox="1">
            <a:spLocks noChangeArrowheads="1"/>
          </p:cNvSpPr>
          <p:nvPr/>
        </p:nvSpPr>
        <p:spPr bwMode="auto">
          <a:xfrm>
            <a:off x="5557838" y="35242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29732" name="Text Box 43"/>
          <p:cNvSpPr txBox="1">
            <a:spLocks noChangeArrowheads="1"/>
          </p:cNvSpPr>
          <p:nvPr/>
        </p:nvSpPr>
        <p:spPr bwMode="auto">
          <a:xfrm>
            <a:off x="5362575" y="28289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29733" name="Line 44"/>
          <p:cNvSpPr>
            <a:spLocks noChangeShapeType="1"/>
          </p:cNvSpPr>
          <p:nvPr/>
        </p:nvSpPr>
        <p:spPr bwMode="auto">
          <a:xfrm rot="19062483" flipH="1">
            <a:off x="5648325" y="32115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4" name="Line 45"/>
          <p:cNvSpPr>
            <a:spLocks noChangeShapeType="1"/>
          </p:cNvSpPr>
          <p:nvPr/>
        </p:nvSpPr>
        <p:spPr bwMode="auto">
          <a:xfrm>
            <a:off x="5562600" y="1905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5" name="Line 46"/>
          <p:cNvSpPr>
            <a:spLocks noChangeShapeType="1"/>
          </p:cNvSpPr>
          <p:nvPr/>
        </p:nvSpPr>
        <p:spPr bwMode="auto">
          <a:xfrm rot="2537517">
            <a:off x="4400550" y="47926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6" name="Text Box 47"/>
          <p:cNvSpPr txBox="1">
            <a:spLocks noChangeArrowheads="1"/>
          </p:cNvSpPr>
          <p:nvPr/>
        </p:nvSpPr>
        <p:spPr bwMode="auto">
          <a:xfrm>
            <a:off x="4200525"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29737" name="Text Box 48"/>
          <p:cNvSpPr txBox="1">
            <a:spLocks noChangeArrowheads="1"/>
          </p:cNvSpPr>
          <p:nvPr/>
        </p:nvSpPr>
        <p:spPr bwMode="auto">
          <a:xfrm>
            <a:off x="4652963"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29738" name="Text Box 49"/>
          <p:cNvSpPr txBox="1">
            <a:spLocks noChangeArrowheads="1"/>
          </p:cNvSpPr>
          <p:nvPr/>
        </p:nvSpPr>
        <p:spPr bwMode="auto">
          <a:xfrm>
            <a:off x="4457700" y="44005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29739" name="Line 50"/>
          <p:cNvSpPr>
            <a:spLocks noChangeShapeType="1"/>
          </p:cNvSpPr>
          <p:nvPr/>
        </p:nvSpPr>
        <p:spPr bwMode="auto">
          <a:xfrm rot="19062483" flipH="1">
            <a:off x="4743450" y="47831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230F2550-DC0F-4A8A-892C-F4B19138432F}" type="slidenum">
              <a:rPr lang="en-US"/>
              <a:pPr>
                <a:defRPr/>
              </a:pPr>
              <a:t>41</a:t>
            </a:fld>
            <a:endParaRPr lang="en-US"/>
          </a:p>
        </p:txBody>
      </p:sp>
      <p:sp>
        <p:nvSpPr>
          <p:cNvPr id="30725" name="Rectangle 2"/>
          <p:cNvSpPr>
            <a:spLocks noGrp="1" noChangeArrowheads="1"/>
          </p:cNvSpPr>
          <p:nvPr>
            <p:ph type="title"/>
          </p:nvPr>
        </p:nvSpPr>
        <p:spPr/>
        <p:txBody>
          <a:bodyPr/>
          <a:lstStyle/>
          <a:p>
            <a:r>
              <a:rPr lang="en-US"/>
              <a:t>Building a Tree</a:t>
            </a:r>
          </a:p>
        </p:txBody>
      </p:sp>
      <p:sp>
        <p:nvSpPr>
          <p:cNvPr id="30726" name="Rectangle 4"/>
          <p:cNvSpPr>
            <a:spLocks noChangeArrowheads="1"/>
          </p:cNvSpPr>
          <p:nvPr/>
        </p:nvSpPr>
        <p:spPr bwMode="auto">
          <a:xfrm>
            <a:off x="152400" y="1790700"/>
            <a:ext cx="82677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0727" name="Line 5"/>
          <p:cNvSpPr>
            <a:spLocks noChangeShapeType="1"/>
          </p:cNvSpPr>
          <p:nvPr/>
        </p:nvSpPr>
        <p:spPr bwMode="auto">
          <a:xfrm>
            <a:off x="8763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6"/>
          <p:cNvSpPr>
            <a:spLocks noChangeShapeType="1"/>
          </p:cNvSpPr>
          <p:nvPr/>
        </p:nvSpPr>
        <p:spPr bwMode="auto">
          <a:xfrm>
            <a:off x="16144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7"/>
          <p:cNvSpPr>
            <a:spLocks noChangeShapeType="1"/>
          </p:cNvSpPr>
          <p:nvPr/>
        </p:nvSpPr>
        <p:spPr bwMode="auto">
          <a:xfrm>
            <a:off x="244951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8"/>
          <p:cNvSpPr>
            <a:spLocks noChangeShapeType="1"/>
          </p:cNvSpPr>
          <p:nvPr/>
        </p:nvSpPr>
        <p:spPr bwMode="auto">
          <a:xfrm>
            <a:off x="35306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9"/>
          <p:cNvSpPr>
            <a:spLocks noChangeShapeType="1"/>
          </p:cNvSpPr>
          <p:nvPr/>
        </p:nvSpPr>
        <p:spPr bwMode="auto">
          <a:xfrm>
            <a:off x="476567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Line 10"/>
          <p:cNvSpPr>
            <a:spLocks noChangeShapeType="1"/>
          </p:cNvSpPr>
          <p:nvPr/>
        </p:nvSpPr>
        <p:spPr bwMode="auto">
          <a:xfrm>
            <a:off x="59055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11"/>
          <p:cNvSpPr>
            <a:spLocks noChangeShapeType="1"/>
          </p:cNvSpPr>
          <p:nvPr/>
        </p:nvSpPr>
        <p:spPr bwMode="auto">
          <a:xfrm>
            <a:off x="708183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16"/>
          <p:cNvSpPr>
            <a:spLocks noChangeShapeType="1"/>
          </p:cNvSpPr>
          <p:nvPr/>
        </p:nvSpPr>
        <p:spPr bwMode="auto">
          <a:xfrm>
            <a:off x="417513"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7"/>
          <p:cNvSpPr>
            <a:spLocks noChangeShapeType="1"/>
          </p:cNvSpPr>
          <p:nvPr/>
        </p:nvSpPr>
        <p:spPr bwMode="auto">
          <a:xfrm>
            <a:off x="1163638"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8"/>
          <p:cNvSpPr>
            <a:spLocks noChangeShapeType="1"/>
          </p:cNvSpPr>
          <p:nvPr/>
        </p:nvSpPr>
        <p:spPr bwMode="auto">
          <a:xfrm>
            <a:off x="5343525" y="20669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9"/>
          <p:cNvSpPr>
            <a:spLocks noChangeShapeType="1"/>
          </p:cNvSpPr>
          <p:nvPr/>
        </p:nvSpPr>
        <p:spPr bwMode="auto">
          <a:xfrm rot="2537517">
            <a:off x="1635125" y="295433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Text Box 20"/>
          <p:cNvSpPr txBox="1">
            <a:spLocks noChangeArrowheads="1"/>
          </p:cNvSpPr>
          <p:nvPr/>
        </p:nvSpPr>
        <p:spPr bwMode="auto">
          <a:xfrm>
            <a:off x="1428750" y="34591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0739" name="Text Box 21"/>
          <p:cNvSpPr txBox="1">
            <a:spLocks noChangeArrowheads="1"/>
          </p:cNvSpPr>
          <p:nvPr/>
        </p:nvSpPr>
        <p:spPr bwMode="auto">
          <a:xfrm>
            <a:off x="1966913" y="34591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0740" name="Text Box 22"/>
          <p:cNvSpPr txBox="1">
            <a:spLocks noChangeArrowheads="1"/>
          </p:cNvSpPr>
          <p:nvPr/>
        </p:nvSpPr>
        <p:spPr bwMode="auto">
          <a:xfrm>
            <a:off x="222250"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spcBef>
                <a:spcPct val="50000"/>
              </a:spcBef>
              <a:buFontTx/>
              <a:buNone/>
            </a:pPr>
            <a:r>
              <a:rPr lang="en-US" sz="1800"/>
              <a:t>2</a:t>
            </a:r>
          </a:p>
        </p:txBody>
      </p:sp>
      <p:sp>
        <p:nvSpPr>
          <p:cNvPr id="30741" name="Text Box 23"/>
          <p:cNvSpPr txBox="1">
            <a:spLocks noChangeArrowheads="1"/>
          </p:cNvSpPr>
          <p:nvPr/>
        </p:nvSpPr>
        <p:spPr bwMode="auto">
          <a:xfrm>
            <a:off x="969963"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spcBef>
                <a:spcPct val="50000"/>
              </a:spcBef>
              <a:buFontTx/>
              <a:buNone/>
            </a:pPr>
            <a:r>
              <a:rPr lang="en-US" sz="1800"/>
              <a:t>2</a:t>
            </a:r>
          </a:p>
        </p:txBody>
      </p:sp>
      <p:sp>
        <p:nvSpPr>
          <p:cNvPr id="30742" name="Text Box 24"/>
          <p:cNvSpPr txBox="1">
            <a:spLocks noChangeArrowheads="1"/>
          </p:cNvSpPr>
          <p:nvPr/>
        </p:nvSpPr>
        <p:spPr bwMode="auto">
          <a:xfrm>
            <a:off x="5280025" y="2609850"/>
            <a:ext cx="5143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30743" name="Text Box 25"/>
          <p:cNvSpPr txBox="1">
            <a:spLocks noChangeArrowheads="1"/>
          </p:cNvSpPr>
          <p:nvPr/>
        </p:nvSpPr>
        <p:spPr bwMode="auto">
          <a:xfrm>
            <a:off x="7781925" y="25336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0744" name="Line 26"/>
          <p:cNvSpPr>
            <a:spLocks noChangeShapeType="1"/>
          </p:cNvSpPr>
          <p:nvPr/>
        </p:nvSpPr>
        <p:spPr bwMode="auto">
          <a:xfrm rot="19062483" flipH="1">
            <a:off x="1984375" y="298132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5" name="Text Box 27"/>
          <p:cNvSpPr txBox="1">
            <a:spLocks noChangeArrowheads="1"/>
          </p:cNvSpPr>
          <p:nvPr/>
        </p:nvSpPr>
        <p:spPr bwMode="auto">
          <a:xfrm>
            <a:off x="1733550" y="25828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0746" name="Line 28"/>
          <p:cNvSpPr>
            <a:spLocks noChangeShapeType="1"/>
          </p:cNvSpPr>
          <p:nvPr/>
        </p:nvSpPr>
        <p:spPr bwMode="auto">
          <a:xfrm>
            <a:off x="1947863" y="20288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7" name="Line 29"/>
          <p:cNvSpPr>
            <a:spLocks noChangeShapeType="1"/>
          </p:cNvSpPr>
          <p:nvPr/>
        </p:nvSpPr>
        <p:spPr bwMode="auto">
          <a:xfrm rot="2537517">
            <a:off x="2809875" y="31924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8" name="Text Box 30"/>
          <p:cNvSpPr txBox="1">
            <a:spLocks noChangeArrowheads="1"/>
          </p:cNvSpPr>
          <p:nvPr/>
        </p:nvSpPr>
        <p:spPr bwMode="auto">
          <a:xfrm>
            <a:off x="2581275" y="3486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0749" name="Text Box 31"/>
          <p:cNvSpPr txBox="1">
            <a:spLocks noChangeArrowheads="1"/>
          </p:cNvSpPr>
          <p:nvPr/>
        </p:nvSpPr>
        <p:spPr bwMode="auto">
          <a:xfrm>
            <a:off x="3052763" y="3486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0750" name="Text Box 32"/>
          <p:cNvSpPr txBox="1">
            <a:spLocks noChangeArrowheads="1"/>
          </p:cNvSpPr>
          <p:nvPr/>
        </p:nvSpPr>
        <p:spPr bwMode="auto">
          <a:xfrm>
            <a:off x="2857500" y="28003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0751" name="Line 33"/>
          <p:cNvSpPr>
            <a:spLocks noChangeShapeType="1"/>
          </p:cNvSpPr>
          <p:nvPr/>
        </p:nvSpPr>
        <p:spPr bwMode="auto">
          <a:xfrm rot="19062483" flipH="1">
            <a:off x="3133725" y="31829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2" name="Line 34"/>
          <p:cNvSpPr>
            <a:spLocks noChangeShapeType="1"/>
          </p:cNvSpPr>
          <p:nvPr/>
        </p:nvSpPr>
        <p:spPr bwMode="auto">
          <a:xfrm>
            <a:off x="2995613" y="2028825"/>
            <a:ext cx="0" cy="766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3" name="Line 35"/>
          <p:cNvSpPr>
            <a:spLocks noChangeShapeType="1"/>
          </p:cNvSpPr>
          <p:nvPr/>
        </p:nvSpPr>
        <p:spPr bwMode="auto">
          <a:xfrm>
            <a:off x="7820025" y="199072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4" name="Line 36"/>
          <p:cNvSpPr>
            <a:spLocks noChangeShapeType="1"/>
          </p:cNvSpPr>
          <p:nvPr/>
        </p:nvSpPr>
        <p:spPr bwMode="auto">
          <a:xfrm rot="2537517">
            <a:off x="4057650" y="30781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5" name="Text Box 37"/>
          <p:cNvSpPr txBox="1">
            <a:spLocks noChangeArrowheads="1"/>
          </p:cNvSpPr>
          <p:nvPr/>
        </p:nvSpPr>
        <p:spPr bwMode="auto">
          <a:xfrm>
            <a:off x="3857625" y="33813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0756" name="Text Box 38"/>
          <p:cNvSpPr txBox="1">
            <a:spLocks noChangeArrowheads="1"/>
          </p:cNvSpPr>
          <p:nvPr/>
        </p:nvSpPr>
        <p:spPr bwMode="auto">
          <a:xfrm>
            <a:off x="4310063" y="33813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0757" name="Text Box 39"/>
          <p:cNvSpPr txBox="1">
            <a:spLocks noChangeArrowheads="1"/>
          </p:cNvSpPr>
          <p:nvPr/>
        </p:nvSpPr>
        <p:spPr bwMode="auto">
          <a:xfrm>
            <a:off x="4114800" y="26860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0758" name="Line 40"/>
          <p:cNvSpPr>
            <a:spLocks noChangeShapeType="1"/>
          </p:cNvSpPr>
          <p:nvPr/>
        </p:nvSpPr>
        <p:spPr bwMode="auto">
          <a:xfrm rot="19062483" flipH="1">
            <a:off x="4400550" y="30686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9" name="Line 41"/>
          <p:cNvSpPr>
            <a:spLocks noChangeShapeType="1"/>
          </p:cNvSpPr>
          <p:nvPr/>
        </p:nvSpPr>
        <p:spPr bwMode="auto">
          <a:xfrm flipH="1">
            <a:off x="4286250" y="2009775"/>
            <a:ext cx="9525" cy="690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60" name="Line 42"/>
          <p:cNvSpPr>
            <a:spLocks noChangeShapeType="1"/>
          </p:cNvSpPr>
          <p:nvPr/>
        </p:nvSpPr>
        <p:spPr bwMode="auto">
          <a:xfrm rot="2537517">
            <a:off x="6419850" y="30972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61" name="Text Box 43"/>
          <p:cNvSpPr txBox="1">
            <a:spLocks noChangeArrowheads="1"/>
          </p:cNvSpPr>
          <p:nvPr/>
        </p:nvSpPr>
        <p:spPr bwMode="auto">
          <a:xfrm>
            <a:off x="6219825" y="34004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0762" name="Text Box 44"/>
          <p:cNvSpPr txBox="1">
            <a:spLocks noChangeArrowheads="1"/>
          </p:cNvSpPr>
          <p:nvPr/>
        </p:nvSpPr>
        <p:spPr bwMode="auto">
          <a:xfrm>
            <a:off x="6672263" y="34004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0763" name="Text Box 45"/>
          <p:cNvSpPr txBox="1">
            <a:spLocks noChangeArrowheads="1"/>
          </p:cNvSpPr>
          <p:nvPr/>
        </p:nvSpPr>
        <p:spPr bwMode="auto">
          <a:xfrm>
            <a:off x="6477000" y="27051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0764" name="Line 46"/>
          <p:cNvSpPr>
            <a:spLocks noChangeShapeType="1"/>
          </p:cNvSpPr>
          <p:nvPr/>
        </p:nvSpPr>
        <p:spPr bwMode="auto">
          <a:xfrm rot="19062483" flipH="1">
            <a:off x="6762750" y="30876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65" name="Line 47"/>
          <p:cNvSpPr>
            <a:spLocks noChangeShapeType="1"/>
          </p:cNvSpPr>
          <p:nvPr/>
        </p:nvSpPr>
        <p:spPr bwMode="auto">
          <a:xfrm>
            <a:off x="6672263" y="2009775"/>
            <a:ext cx="0" cy="666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pPr>
              <a:defRPr/>
            </a:pPr>
            <a:fld id="{BB966462-D99C-4613-87E8-414F05BF8589}" type="slidenum">
              <a:rPr lang="en-US"/>
              <a:pPr>
                <a:defRPr/>
              </a:pPr>
              <a:t>42</a:t>
            </a:fld>
            <a:endParaRPr lang="en-US"/>
          </a:p>
        </p:txBody>
      </p:sp>
      <p:sp>
        <p:nvSpPr>
          <p:cNvPr id="31749" name="Rectangle 2"/>
          <p:cNvSpPr>
            <a:spLocks noGrp="1" noChangeArrowheads="1"/>
          </p:cNvSpPr>
          <p:nvPr>
            <p:ph type="title"/>
          </p:nvPr>
        </p:nvSpPr>
        <p:spPr/>
        <p:txBody>
          <a:bodyPr/>
          <a:lstStyle/>
          <a:p>
            <a:r>
              <a:rPr lang="en-US"/>
              <a:t>Building a Tree</a:t>
            </a:r>
          </a:p>
        </p:txBody>
      </p:sp>
      <p:sp>
        <p:nvSpPr>
          <p:cNvPr id="31750" name="Rectangle 4"/>
          <p:cNvSpPr>
            <a:spLocks noChangeArrowheads="1"/>
          </p:cNvSpPr>
          <p:nvPr/>
        </p:nvSpPr>
        <p:spPr bwMode="auto">
          <a:xfrm>
            <a:off x="152400" y="1790700"/>
            <a:ext cx="76581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1751" name="Line 5"/>
          <p:cNvSpPr>
            <a:spLocks noChangeShapeType="1"/>
          </p:cNvSpPr>
          <p:nvPr/>
        </p:nvSpPr>
        <p:spPr bwMode="auto">
          <a:xfrm>
            <a:off x="1524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6"/>
          <p:cNvSpPr>
            <a:spLocks noChangeShapeType="1"/>
          </p:cNvSpPr>
          <p:nvPr/>
        </p:nvSpPr>
        <p:spPr bwMode="auto">
          <a:xfrm>
            <a:off x="2787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7"/>
          <p:cNvSpPr>
            <a:spLocks noChangeShapeType="1"/>
          </p:cNvSpPr>
          <p:nvPr/>
        </p:nvSpPr>
        <p:spPr bwMode="auto">
          <a:xfrm>
            <a:off x="40528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4" name="Line 8"/>
          <p:cNvSpPr>
            <a:spLocks noChangeShapeType="1"/>
          </p:cNvSpPr>
          <p:nvPr/>
        </p:nvSpPr>
        <p:spPr bwMode="auto">
          <a:xfrm>
            <a:off x="53181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9"/>
          <p:cNvSpPr>
            <a:spLocks noChangeShapeType="1"/>
          </p:cNvSpPr>
          <p:nvPr/>
        </p:nvSpPr>
        <p:spPr bwMode="auto">
          <a:xfrm>
            <a:off x="65833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9"/>
          <p:cNvSpPr>
            <a:spLocks noChangeShapeType="1"/>
          </p:cNvSpPr>
          <p:nvPr/>
        </p:nvSpPr>
        <p:spPr bwMode="auto">
          <a:xfrm rot="2537517">
            <a:off x="263525" y="289718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7" name="Text Box 20"/>
          <p:cNvSpPr txBox="1">
            <a:spLocks noChangeArrowheads="1"/>
          </p:cNvSpPr>
          <p:nvPr/>
        </p:nvSpPr>
        <p:spPr bwMode="auto">
          <a:xfrm>
            <a:off x="57150"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1758" name="Text Box 21"/>
          <p:cNvSpPr txBox="1">
            <a:spLocks noChangeArrowheads="1"/>
          </p:cNvSpPr>
          <p:nvPr/>
        </p:nvSpPr>
        <p:spPr bwMode="auto">
          <a:xfrm>
            <a:off x="595313"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1759" name="Text Box 24"/>
          <p:cNvSpPr txBox="1">
            <a:spLocks noChangeArrowheads="1"/>
          </p:cNvSpPr>
          <p:nvPr/>
        </p:nvSpPr>
        <p:spPr bwMode="auto">
          <a:xfrm>
            <a:off x="4572000" y="2659063"/>
            <a:ext cx="5143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31760" name="Text Box 25"/>
          <p:cNvSpPr txBox="1">
            <a:spLocks noChangeArrowheads="1"/>
          </p:cNvSpPr>
          <p:nvPr/>
        </p:nvSpPr>
        <p:spPr bwMode="auto">
          <a:xfrm>
            <a:off x="7086600" y="24384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1761" name="Line 26"/>
          <p:cNvSpPr>
            <a:spLocks noChangeShapeType="1"/>
          </p:cNvSpPr>
          <p:nvPr/>
        </p:nvSpPr>
        <p:spPr bwMode="auto">
          <a:xfrm rot="19062483" flipH="1">
            <a:off x="612775" y="292417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2" name="Text Box 27"/>
          <p:cNvSpPr txBox="1">
            <a:spLocks noChangeArrowheads="1"/>
          </p:cNvSpPr>
          <p:nvPr/>
        </p:nvSpPr>
        <p:spPr bwMode="auto">
          <a:xfrm>
            <a:off x="361950" y="252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1763" name="Line 28"/>
          <p:cNvSpPr>
            <a:spLocks noChangeShapeType="1"/>
          </p:cNvSpPr>
          <p:nvPr/>
        </p:nvSpPr>
        <p:spPr bwMode="auto">
          <a:xfrm>
            <a:off x="576263" y="19716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29"/>
          <p:cNvSpPr>
            <a:spLocks noChangeShapeType="1"/>
          </p:cNvSpPr>
          <p:nvPr/>
        </p:nvSpPr>
        <p:spPr bwMode="auto">
          <a:xfrm rot="2537517">
            <a:off x="2009775" y="29829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5" name="Text Box 30"/>
          <p:cNvSpPr txBox="1">
            <a:spLocks noChangeArrowheads="1"/>
          </p:cNvSpPr>
          <p:nvPr/>
        </p:nvSpPr>
        <p:spPr bwMode="auto">
          <a:xfrm>
            <a:off x="1781175" y="32766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1766" name="Text Box 31"/>
          <p:cNvSpPr txBox="1">
            <a:spLocks noChangeArrowheads="1"/>
          </p:cNvSpPr>
          <p:nvPr/>
        </p:nvSpPr>
        <p:spPr bwMode="auto">
          <a:xfrm>
            <a:off x="2252663" y="32766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1767" name="Text Box 32"/>
          <p:cNvSpPr txBox="1">
            <a:spLocks noChangeArrowheads="1"/>
          </p:cNvSpPr>
          <p:nvPr/>
        </p:nvSpPr>
        <p:spPr bwMode="auto">
          <a:xfrm>
            <a:off x="2057400" y="2590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1768" name="Line 33"/>
          <p:cNvSpPr>
            <a:spLocks noChangeShapeType="1"/>
          </p:cNvSpPr>
          <p:nvPr/>
        </p:nvSpPr>
        <p:spPr bwMode="auto">
          <a:xfrm rot="19062483" flipH="1">
            <a:off x="2333625" y="29733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9" name="Line 36"/>
          <p:cNvSpPr>
            <a:spLocks noChangeShapeType="1"/>
          </p:cNvSpPr>
          <p:nvPr/>
        </p:nvSpPr>
        <p:spPr bwMode="auto">
          <a:xfrm rot="2537517">
            <a:off x="3295650" y="29829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0" name="Text Box 37"/>
          <p:cNvSpPr txBox="1">
            <a:spLocks noChangeArrowheads="1"/>
          </p:cNvSpPr>
          <p:nvPr/>
        </p:nvSpPr>
        <p:spPr bwMode="auto">
          <a:xfrm>
            <a:off x="3095625" y="3286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1771" name="Text Box 38"/>
          <p:cNvSpPr txBox="1">
            <a:spLocks noChangeArrowheads="1"/>
          </p:cNvSpPr>
          <p:nvPr/>
        </p:nvSpPr>
        <p:spPr bwMode="auto">
          <a:xfrm>
            <a:off x="3548063" y="3286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1772" name="Text Box 39"/>
          <p:cNvSpPr txBox="1">
            <a:spLocks noChangeArrowheads="1"/>
          </p:cNvSpPr>
          <p:nvPr/>
        </p:nvSpPr>
        <p:spPr bwMode="auto">
          <a:xfrm>
            <a:off x="3352800" y="2590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1773" name="Line 40"/>
          <p:cNvSpPr>
            <a:spLocks noChangeShapeType="1"/>
          </p:cNvSpPr>
          <p:nvPr/>
        </p:nvSpPr>
        <p:spPr bwMode="auto">
          <a:xfrm rot="19062483" flipH="1">
            <a:off x="3638550" y="29733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42"/>
          <p:cNvSpPr>
            <a:spLocks noChangeShapeType="1"/>
          </p:cNvSpPr>
          <p:nvPr/>
        </p:nvSpPr>
        <p:spPr bwMode="auto">
          <a:xfrm rot="2537517">
            <a:off x="5767388" y="28971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5" name="Text Box 43"/>
          <p:cNvSpPr txBox="1">
            <a:spLocks noChangeArrowheads="1"/>
          </p:cNvSpPr>
          <p:nvPr/>
        </p:nvSpPr>
        <p:spPr bwMode="auto">
          <a:xfrm>
            <a:off x="5567363" y="32004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1776" name="Text Box 44"/>
          <p:cNvSpPr txBox="1">
            <a:spLocks noChangeArrowheads="1"/>
          </p:cNvSpPr>
          <p:nvPr/>
        </p:nvSpPr>
        <p:spPr bwMode="auto">
          <a:xfrm>
            <a:off x="6019800" y="32004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1777" name="Text Box 45"/>
          <p:cNvSpPr txBox="1">
            <a:spLocks noChangeArrowheads="1"/>
          </p:cNvSpPr>
          <p:nvPr/>
        </p:nvSpPr>
        <p:spPr bwMode="auto">
          <a:xfrm>
            <a:off x="5824538" y="250507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1778" name="Line 46"/>
          <p:cNvSpPr>
            <a:spLocks noChangeShapeType="1"/>
          </p:cNvSpPr>
          <p:nvPr/>
        </p:nvSpPr>
        <p:spPr bwMode="auto">
          <a:xfrm rot="19062483" flipH="1">
            <a:off x="6110288" y="288766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9" name="Line 48"/>
          <p:cNvSpPr>
            <a:spLocks noChangeShapeType="1"/>
          </p:cNvSpPr>
          <p:nvPr/>
        </p:nvSpPr>
        <p:spPr bwMode="auto">
          <a:xfrm rot="2537517">
            <a:off x="4400550" y="47926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0" name="Text Box 49"/>
          <p:cNvSpPr txBox="1">
            <a:spLocks noChangeArrowheads="1"/>
          </p:cNvSpPr>
          <p:nvPr/>
        </p:nvSpPr>
        <p:spPr bwMode="auto">
          <a:xfrm>
            <a:off x="4200525"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1781" name="Text Box 50"/>
          <p:cNvSpPr txBox="1">
            <a:spLocks noChangeArrowheads="1"/>
          </p:cNvSpPr>
          <p:nvPr/>
        </p:nvSpPr>
        <p:spPr bwMode="auto">
          <a:xfrm>
            <a:off x="4652963" y="5095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1782" name="Text Box 51"/>
          <p:cNvSpPr txBox="1">
            <a:spLocks noChangeArrowheads="1"/>
          </p:cNvSpPr>
          <p:nvPr/>
        </p:nvSpPr>
        <p:spPr bwMode="auto">
          <a:xfrm>
            <a:off x="4457700" y="44005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1783" name="Line 52"/>
          <p:cNvSpPr>
            <a:spLocks noChangeShapeType="1"/>
          </p:cNvSpPr>
          <p:nvPr/>
        </p:nvSpPr>
        <p:spPr bwMode="auto">
          <a:xfrm rot="19062483" flipH="1">
            <a:off x="4743450" y="47831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4" name="Line 53"/>
          <p:cNvSpPr>
            <a:spLocks noChangeShapeType="1"/>
          </p:cNvSpPr>
          <p:nvPr/>
        </p:nvSpPr>
        <p:spPr bwMode="auto">
          <a:xfrm>
            <a:off x="2286000" y="20574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5" name="Line 54"/>
          <p:cNvSpPr>
            <a:spLocks noChangeShapeType="1"/>
          </p:cNvSpPr>
          <p:nvPr/>
        </p:nvSpPr>
        <p:spPr bwMode="auto">
          <a:xfrm>
            <a:off x="3581400" y="20574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6" name="Line 55"/>
          <p:cNvSpPr>
            <a:spLocks noChangeShapeType="1"/>
          </p:cNvSpPr>
          <p:nvPr/>
        </p:nvSpPr>
        <p:spPr bwMode="auto">
          <a:xfrm>
            <a:off x="4800600" y="21145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7" name="Line 56"/>
          <p:cNvSpPr>
            <a:spLocks noChangeShapeType="1"/>
          </p:cNvSpPr>
          <p:nvPr/>
        </p:nvSpPr>
        <p:spPr bwMode="auto">
          <a:xfrm>
            <a:off x="6019800" y="19812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88" name="Line 57"/>
          <p:cNvSpPr>
            <a:spLocks noChangeShapeType="1"/>
          </p:cNvSpPr>
          <p:nvPr/>
        </p:nvSpPr>
        <p:spPr bwMode="auto">
          <a:xfrm>
            <a:off x="7239000" y="19050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2"/>
          </p:nvPr>
        </p:nvSpPr>
        <p:spPr/>
        <p:txBody>
          <a:bodyPr/>
          <a:lstStyle/>
          <a:p>
            <a:pPr>
              <a:defRPr/>
            </a:pPr>
            <a:fld id="{9DE664A2-4F38-465E-BBD0-38E8F2990F0E}" type="slidenum">
              <a:rPr lang="en-US"/>
              <a:pPr>
                <a:defRPr/>
              </a:pPr>
              <a:t>43</a:t>
            </a:fld>
            <a:endParaRPr lang="en-US"/>
          </a:p>
        </p:txBody>
      </p:sp>
      <p:sp>
        <p:nvSpPr>
          <p:cNvPr id="32773" name="Rectangle 2"/>
          <p:cNvSpPr>
            <a:spLocks noGrp="1" noChangeArrowheads="1"/>
          </p:cNvSpPr>
          <p:nvPr>
            <p:ph type="title"/>
          </p:nvPr>
        </p:nvSpPr>
        <p:spPr/>
        <p:txBody>
          <a:bodyPr/>
          <a:lstStyle/>
          <a:p>
            <a:r>
              <a:rPr lang="en-US"/>
              <a:t>Building a Tree</a:t>
            </a:r>
          </a:p>
        </p:txBody>
      </p:sp>
      <p:sp>
        <p:nvSpPr>
          <p:cNvPr id="32774" name="Rectangle 3"/>
          <p:cNvSpPr>
            <a:spLocks noChangeArrowheads="1"/>
          </p:cNvSpPr>
          <p:nvPr/>
        </p:nvSpPr>
        <p:spPr bwMode="auto">
          <a:xfrm>
            <a:off x="152400" y="1790700"/>
            <a:ext cx="88963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2775" name="Line 4"/>
          <p:cNvSpPr>
            <a:spLocks noChangeShapeType="1"/>
          </p:cNvSpPr>
          <p:nvPr/>
        </p:nvSpPr>
        <p:spPr bwMode="auto">
          <a:xfrm>
            <a:off x="1524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Line 5"/>
          <p:cNvSpPr>
            <a:spLocks noChangeShapeType="1"/>
          </p:cNvSpPr>
          <p:nvPr/>
        </p:nvSpPr>
        <p:spPr bwMode="auto">
          <a:xfrm>
            <a:off x="2787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Line 6"/>
          <p:cNvSpPr>
            <a:spLocks noChangeShapeType="1"/>
          </p:cNvSpPr>
          <p:nvPr/>
        </p:nvSpPr>
        <p:spPr bwMode="auto">
          <a:xfrm>
            <a:off x="40528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8" name="Line 7"/>
          <p:cNvSpPr>
            <a:spLocks noChangeShapeType="1"/>
          </p:cNvSpPr>
          <p:nvPr/>
        </p:nvSpPr>
        <p:spPr bwMode="auto">
          <a:xfrm>
            <a:off x="53181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8"/>
          <p:cNvSpPr>
            <a:spLocks noChangeShapeType="1"/>
          </p:cNvSpPr>
          <p:nvPr/>
        </p:nvSpPr>
        <p:spPr bwMode="auto">
          <a:xfrm>
            <a:off x="65833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9"/>
          <p:cNvSpPr>
            <a:spLocks noChangeShapeType="1"/>
          </p:cNvSpPr>
          <p:nvPr/>
        </p:nvSpPr>
        <p:spPr bwMode="auto">
          <a:xfrm>
            <a:off x="78486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0"/>
          <p:cNvSpPr>
            <a:spLocks noChangeShapeType="1"/>
          </p:cNvSpPr>
          <p:nvPr/>
        </p:nvSpPr>
        <p:spPr bwMode="auto">
          <a:xfrm rot="2537517">
            <a:off x="263525" y="2897188"/>
            <a:ext cx="239713"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Text Box 11"/>
          <p:cNvSpPr txBox="1">
            <a:spLocks noChangeArrowheads="1"/>
          </p:cNvSpPr>
          <p:nvPr/>
        </p:nvSpPr>
        <p:spPr bwMode="auto">
          <a:xfrm>
            <a:off x="57150"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2783" name="Text Box 12"/>
          <p:cNvSpPr txBox="1">
            <a:spLocks noChangeArrowheads="1"/>
          </p:cNvSpPr>
          <p:nvPr/>
        </p:nvSpPr>
        <p:spPr bwMode="auto">
          <a:xfrm>
            <a:off x="595313" y="3402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2784" name="Text Box 13"/>
          <p:cNvSpPr txBox="1">
            <a:spLocks noChangeArrowheads="1"/>
          </p:cNvSpPr>
          <p:nvPr/>
        </p:nvSpPr>
        <p:spPr bwMode="auto">
          <a:xfrm>
            <a:off x="4572000" y="2659063"/>
            <a:ext cx="5143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32785" name="Text Box 14"/>
          <p:cNvSpPr txBox="1">
            <a:spLocks noChangeArrowheads="1"/>
          </p:cNvSpPr>
          <p:nvPr/>
        </p:nvSpPr>
        <p:spPr bwMode="auto">
          <a:xfrm>
            <a:off x="8362950" y="243840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2786" name="Line 15"/>
          <p:cNvSpPr>
            <a:spLocks noChangeShapeType="1"/>
          </p:cNvSpPr>
          <p:nvPr/>
        </p:nvSpPr>
        <p:spPr bwMode="auto">
          <a:xfrm rot="19062483" flipH="1">
            <a:off x="612775" y="2924175"/>
            <a:ext cx="249238" cy="447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7" name="Text Box 16"/>
          <p:cNvSpPr txBox="1">
            <a:spLocks noChangeArrowheads="1"/>
          </p:cNvSpPr>
          <p:nvPr/>
        </p:nvSpPr>
        <p:spPr bwMode="auto">
          <a:xfrm>
            <a:off x="361950" y="252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2788" name="Line 17"/>
          <p:cNvSpPr>
            <a:spLocks noChangeShapeType="1"/>
          </p:cNvSpPr>
          <p:nvPr/>
        </p:nvSpPr>
        <p:spPr bwMode="auto">
          <a:xfrm>
            <a:off x="576263" y="1971675"/>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18"/>
          <p:cNvSpPr>
            <a:spLocks noChangeShapeType="1"/>
          </p:cNvSpPr>
          <p:nvPr/>
        </p:nvSpPr>
        <p:spPr bwMode="auto">
          <a:xfrm rot="2537517">
            <a:off x="2009775" y="29829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19"/>
          <p:cNvSpPr txBox="1">
            <a:spLocks noChangeArrowheads="1"/>
          </p:cNvSpPr>
          <p:nvPr/>
        </p:nvSpPr>
        <p:spPr bwMode="auto">
          <a:xfrm>
            <a:off x="1781175" y="32766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2791" name="Text Box 20"/>
          <p:cNvSpPr txBox="1">
            <a:spLocks noChangeArrowheads="1"/>
          </p:cNvSpPr>
          <p:nvPr/>
        </p:nvSpPr>
        <p:spPr bwMode="auto">
          <a:xfrm>
            <a:off x="2252663" y="32766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2792" name="Text Box 21"/>
          <p:cNvSpPr txBox="1">
            <a:spLocks noChangeArrowheads="1"/>
          </p:cNvSpPr>
          <p:nvPr/>
        </p:nvSpPr>
        <p:spPr bwMode="auto">
          <a:xfrm>
            <a:off x="2057400" y="2590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2793" name="Line 22"/>
          <p:cNvSpPr>
            <a:spLocks noChangeShapeType="1"/>
          </p:cNvSpPr>
          <p:nvPr/>
        </p:nvSpPr>
        <p:spPr bwMode="auto">
          <a:xfrm rot="19062483" flipH="1">
            <a:off x="2333625" y="29733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23"/>
          <p:cNvSpPr>
            <a:spLocks noChangeShapeType="1"/>
          </p:cNvSpPr>
          <p:nvPr/>
        </p:nvSpPr>
        <p:spPr bwMode="auto">
          <a:xfrm rot="2537517">
            <a:off x="3295650" y="298291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5" name="Text Box 24"/>
          <p:cNvSpPr txBox="1">
            <a:spLocks noChangeArrowheads="1"/>
          </p:cNvSpPr>
          <p:nvPr/>
        </p:nvSpPr>
        <p:spPr bwMode="auto">
          <a:xfrm>
            <a:off x="3095625" y="3286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2796" name="Text Box 25"/>
          <p:cNvSpPr txBox="1">
            <a:spLocks noChangeArrowheads="1"/>
          </p:cNvSpPr>
          <p:nvPr/>
        </p:nvSpPr>
        <p:spPr bwMode="auto">
          <a:xfrm>
            <a:off x="3548063" y="3286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2797" name="Text Box 26"/>
          <p:cNvSpPr txBox="1">
            <a:spLocks noChangeArrowheads="1"/>
          </p:cNvSpPr>
          <p:nvPr/>
        </p:nvSpPr>
        <p:spPr bwMode="auto">
          <a:xfrm>
            <a:off x="3352800" y="2590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2798" name="Line 27"/>
          <p:cNvSpPr>
            <a:spLocks noChangeShapeType="1"/>
          </p:cNvSpPr>
          <p:nvPr/>
        </p:nvSpPr>
        <p:spPr bwMode="auto">
          <a:xfrm rot="19062483" flipH="1">
            <a:off x="3638550" y="297338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28"/>
          <p:cNvSpPr>
            <a:spLocks noChangeShapeType="1"/>
          </p:cNvSpPr>
          <p:nvPr/>
        </p:nvSpPr>
        <p:spPr bwMode="auto">
          <a:xfrm rot="2537517">
            <a:off x="5767388" y="28971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0" name="Text Box 29"/>
          <p:cNvSpPr txBox="1">
            <a:spLocks noChangeArrowheads="1"/>
          </p:cNvSpPr>
          <p:nvPr/>
        </p:nvSpPr>
        <p:spPr bwMode="auto">
          <a:xfrm>
            <a:off x="5567363" y="32004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2801" name="Text Box 30"/>
          <p:cNvSpPr txBox="1">
            <a:spLocks noChangeArrowheads="1"/>
          </p:cNvSpPr>
          <p:nvPr/>
        </p:nvSpPr>
        <p:spPr bwMode="auto">
          <a:xfrm>
            <a:off x="6019800" y="32004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2802" name="Text Box 31"/>
          <p:cNvSpPr txBox="1">
            <a:spLocks noChangeArrowheads="1"/>
          </p:cNvSpPr>
          <p:nvPr/>
        </p:nvSpPr>
        <p:spPr bwMode="auto">
          <a:xfrm>
            <a:off x="5824538" y="250507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2803" name="Line 32"/>
          <p:cNvSpPr>
            <a:spLocks noChangeShapeType="1"/>
          </p:cNvSpPr>
          <p:nvPr/>
        </p:nvSpPr>
        <p:spPr bwMode="auto">
          <a:xfrm rot="19062483" flipH="1">
            <a:off x="6110288" y="288766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4" name="Line 33"/>
          <p:cNvSpPr>
            <a:spLocks noChangeShapeType="1"/>
          </p:cNvSpPr>
          <p:nvPr/>
        </p:nvSpPr>
        <p:spPr bwMode="auto">
          <a:xfrm rot="2537517">
            <a:off x="7124700" y="29051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5" name="Text Box 34"/>
          <p:cNvSpPr txBox="1">
            <a:spLocks noChangeArrowheads="1"/>
          </p:cNvSpPr>
          <p:nvPr/>
        </p:nvSpPr>
        <p:spPr bwMode="auto">
          <a:xfrm>
            <a:off x="6924675" y="32083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2806" name="Text Box 35"/>
          <p:cNvSpPr txBox="1">
            <a:spLocks noChangeArrowheads="1"/>
          </p:cNvSpPr>
          <p:nvPr/>
        </p:nvSpPr>
        <p:spPr bwMode="auto">
          <a:xfrm>
            <a:off x="7377113" y="32083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2807" name="Text Box 36"/>
          <p:cNvSpPr txBox="1">
            <a:spLocks noChangeArrowheads="1"/>
          </p:cNvSpPr>
          <p:nvPr/>
        </p:nvSpPr>
        <p:spPr bwMode="auto">
          <a:xfrm>
            <a:off x="7181850" y="25130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2808" name="Line 37"/>
          <p:cNvSpPr>
            <a:spLocks noChangeShapeType="1"/>
          </p:cNvSpPr>
          <p:nvPr/>
        </p:nvSpPr>
        <p:spPr bwMode="auto">
          <a:xfrm rot="19062483" flipH="1">
            <a:off x="7467600" y="28956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38"/>
          <p:cNvSpPr>
            <a:spLocks noChangeShapeType="1"/>
          </p:cNvSpPr>
          <p:nvPr/>
        </p:nvSpPr>
        <p:spPr bwMode="auto">
          <a:xfrm>
            <a:off x="2286000" y="20574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39"/>
          <p:cNvSpPr>
            <a:spLocks noChangeShapeType="1"/>
          </p:cNvSpPr>
          <p:nvPr/>
        </p:nvSpPr>
        <p:spPr bwMode="auto">
          <a:xfrm>
            <a:off x="3581400" y="20574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40"/>
          <p:cNvSpPr>
            <a:spLocks noChangeShapeType="1"/>
          </p:cNvSpPr>
          <p:nvPr/>
        </p:nvSpPr>
        <p:spPr bwMode="auto">
          <a:xfrm>
            <a:off x="4800600" y="21145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41"/>
          <p:cNvSpPr>
            <a:spLocks noChangeShapeType="1"/>
          </p:cNvSpPr>
          <p:nvPr/>
        </p:nvSpPr>
        <p:spPr bwMode="auto">
          <a:xfrm>
            <a:off x="6019800" y="19812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42"/>
          <p:cNvSpPr>
            <a:spLocks noChangeShapeType="1"/>
          </p:cNvSpPr>
          <p:nvPr/>
        </p:nvSpPr>
        <p:spPr bwMode="auto">
          <a:xfrm>
            <a:off x="8515350" y="19050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43"/>
          <p:cNvSpPr>
            <a:spLocks noChangeShapeType="1"/>
          </p:cNvSpPr>
          <p:nvPr/>
        </p:nvSpPr>
        <p:spPr bwMode="auto">
          <a:xfrm>
            <a:off x="7391400" y="19621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FBA17506-1004-45D6-AA99-FF0EC5A048D2}" type="slidenum">
              <a:rPr lang="en-US"/>
              <a:pPr>
                <a:defRPr/>
              </a:pPr>
              <a:t>44</a:t>
            </a:fld>
            <a:endParaRPr lang="en-US"/>
          </a:p>
        </p:txBody>
      </p:sp>
      <p:sp>
        <p:nvSpPr>
          <p:cNvPr id="33797" name="Rectangle 2"/>
          <p:cNvSpPr>
            <a:spLocks noGrp="1" noChangeArrowheads="1"/>
          </p:cNvSpPr>
          <p:nvPr>
            <p:ph type="title"/>
          </p:nvPr>
        </p:nvSpPr>
        <p:spPr/>
        <p:txBody>
          <a:bodyPr/>
          <a:lstStyle/>
          <a:p>
            <a:r>
              <a:rPr lang="en-US"/>
              <a:t>Building a Tree</a:t>
            </a:r>
          </a:p>
        </p:txBody>
      </p:sp>
      <p:sp>
        <p:nvSpPr>
          <p:cNvPr id="33798" name="Rectangle 3"/>
          <p:cNvSpPr>
            <a:spLocks noChangeArrowheads="1"/>
          </p:cNvSpPr>
          <p:nvPr/>
        </p:nvSpPr>
        <p:spPr bwMode="auto">
          <a:xfrm>
            <a:off x="152400" y="1790700"/>
            <a:ext cx="64579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3799" name="Line 4"/>
          <p:cNvSpPr>
            <a:spLocks noChangeShapeType="1"/>
          </p:cNvSpPr>
          <p:nvPr/>
        </p:nvSpPr>
        <p:spPr bwMode="auto">
          <a:xfrm>
            <a:off x="1524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5"/>
          <p:cNvSpPr>
            <a:spLocks noChangeShapeType="1"/>
          </p:cNvSpPr>
          <p:nvPr/>
        </p:nvSpPr>
        <p:spPr bwMode="auto">
          <a:xfrm>
            <a:off x="2787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6"/>
          <p:cNvSpPr>
            <a:spLocks noChangeShapeType="1"/>
          </p:cNvSpPr>
          <p:nvPr/>
        </p:nvSpPr>
        <p:spPr bwMode="auto">
          <a:xfrm>
            <a:off x="40528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7"/>
          <p:cNvSpPr>
            <a:spLocks noChangeShapeType="1"/>
          </p:cNvSpPr>
          <p:nvPr/>
        </p:nvSpPr>
        <p:spPr bwMode="auto">
          <a:xfrm>
            <a:off x="53181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0"/>
          <p:cNvSpPr>
            <a:spLocks noChangeShapeType="1"/>
          </p:cNvSpPr>
          <p:nvPr/>
        </p:nvSpPr>
        <p:spPr bwMode="auto">
          <a:xfrm rot="2537517">
            <a:off x="3335338" y="5259388"/>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Text Box 11"/>
          <p:cNvSpPr txBox="1">
            <a:spLocks noChangeArrowheads="1"/>
          </p:cNvSpPr>
          <p:nvPr/>
        </p:nvSpPr>
        <p:spPr bwMode="auto">
          <a:xfrm>
            <a:off x="3048000" y="55245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3805" name="Text Box 12"/>
          <p:cNvSpPr txBox="1">
            <a:spLocks noChangeArrowheads="1"/>
          </p:cNvSpPr>
          <p:nvPr/>
        </p:nvSpPr>
        <p:spPr bwMode="auto">
          <a:xfrm>
            <a:off x="3514725" y="55245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3806" name="Text Box 13"/>
          <p:cNvSpPr txBox="1">
            <a:spLocks noChangeArrowheads="1"/>
          </p:cNvSpPr>
          <p:nvPr/>
        </p:nvSpPr>
        <p:spPr bwMode="auto">
          <a:xfrm>
            <a:off x="1962150" y="2678113"/>
            <a:ext cx="5143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33807" name="Text Box 14"/>
          <p:cNvSpPr txBox="1">
            <a:spLocks noChangeArrowheads="1"/>
          </p:cNvSpPr>
          <p:nvPr/>
        </p:nvSpPr>
        <p:spPr bwMode="auto">
          <a:xfrm>
            <a:off x="5753100" y="2457450"/>
            <a:ext cx="400050" cy="78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3808" name="Line 15"/>
          <p:cNvSpPr>
            <a:spLocks noChangeShapeType="1"/>
          </p:cNvSpPr>
          <p:nvPr/>
        </p:nvSpPr>
        <p:spPr bwMode="auto">
          <a:xfrm rot="19062483" flipH="1">
            <a:off x="3622675" y="5270500"/>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9" name="Text Box 16"/>
          <p:cNvSpPr txBox="1">
            <a:spLocks noChangeArrowheads="1"/>
          </p:cNvSpPr>
          <p:nvPr/>
        </p:nvSpPr>
        <p:spPr bwMode="auto">
          <a:xfrm>
            <a:off x="3424238" y="48720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3810" name="Line 18"/>
          <p:cNvSpPr>
            <a:spLocks noChangeShapeType="1"/>
          </p:cNvSpPr>
          <p:nvPr/>
        </p:nvSpPr>
        <p:spPr bwMode="auto">
          <a:xfrm rot="2537517">
            <a:off x="4184650" y="5254625"/>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1" name="Text Box 19"/>
          <p:cNvSpPr txBox="1">
            <a:spLocks noChangeArrowheads="1"/>
          </p:cNvSpPr>
          <p:nvPr/>
        </p:nvSpPr>
        <p:spPr bwMode="auto">
          <a:xfrm>
            <a:off x="4005263" y="55292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3812" name="Text Box 20"/>
          <p:cNvSpPr txBox="1">
            <a:spLocks noChangeArrowheads="1"/>
          </p:cNvSpPr>
          <p:nvPr/>
        </p:nvSpPr>
        <p:spPr bwMode="auto">
          <a:xfrm>
            <a:off x="4457700" y="55245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3813" name="Text Box 21"/>
          <p:cNvSpPr txBox="1">
            <a:spLocks noChangeArrowheads="1"/>
          </p:cNvSpPr>
          <p:nvPr/>
        </p:nvSpPr>
        <p:spPr bwMode="auto">
          <a:xfrm>
            <a:off x="4148138" y="48720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3814" name="Line 22"/>
          <p:cNvSpPr>
            <a:spLocks noChangeShapeType="1"/>
          </p:cNvSpPr>
          <p:nvPr/>
        </p:nvSpPr>
        <p:spPr bwMode="auto">
          <a:xfrm rot="19062483" flipH="1">
            <a:off x="4479925" y="5278438"/>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3"/>
          <p:cNvSpPr>
            <a:spLocks noChangeShapeType="1"/>
          </p:cNvSpPr>
          <p:nvPr/>
        </p:nvSpPr>
        <p:spPr bwMode="auto">
          <a:xfrm rot="2537517">
            <a:off x="685800" y="30019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6" name="Text Box 24"/>
          <p:cNvSpPr txBox="1">
            <a:spLocks noChangeArrowheads="1"/>
          </p:cNvSpPr>
          <p:nvPr/>
        </p:nvSpPr>
        <p:spPr bwMode="auto">
          <a:xfrm>
            <a:off x="485775" y="33051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3817" name="Text Box 25"/>
          <p:cNvSpPr txBox="1">
            <a:spLocks noChangeArrowheads="1"/>
          </p:cNvSpPr>
          <p:nvPr/>
        </p:nvSpPr>
        <p:spPr bwMode="auto">
          <a:xfrm>
            <a:off x="938213" y="33051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3818" name="Text Box 26"/>
          <p:cNvSpPr txBox="1">
            <a:spLocks noChangeArrowheads="1"/>
          </p:cNvSpPr>
          <p:nvPr/>
        </p:nvSpPr>
        <p:spPr bwMode="auto">
          <a:xfrm>
            <a:off x="742950" y="26098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3819" name="Line 27"/>
          <p:cNvSpPr>
            <a:spLocks noChangeShapeType="1"/>
          </p:cNvSpPr>
          <p:nvPr/>
        </p:nvSpPr>
        <p:spPr bwMode="auto">
          <a:xfrm rot="19062483" flipH="1">
            <a:off x="1028700" y="29924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0" name="Line 28"/>
          <p:cNvSpPr>
            <a:spLocks noChangeShapeType="1"/>
          </p:cNvSpPr>
          <p:nvPr/>
        </p:nvSpPr>
        <p:spPr bwMode="auto">
          <a:xfrm rot="2537517">
            <a:off x="3157538" y="29162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1" name="Text Box 29"/>
          <p:cNvSpPr txBox="1">
            <a:spLocks noChangeArrowheads="1"/>
          </p:cNvSpPr>
          <p:nvPr/>
        </p:nvSpPr>
        <p:spPr bwMode="auto">
          <a:xfrm>
            <a:off x="2957513"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3822" name="Text Box 30"/>
          <p:cNvSpPr txBox="1">
            <a:spLocks noChangeArrowheads="1"/>
          </p:cNvSpPr>
          <p:nvPr/>
        </p:nvSpPr>
        <p:spPr bwMode="auto">
          <a:xfrm>
            <a:off x="3409950"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3823" name="Text Box 31"/>
          <p:cNvSpPr txBox="1">
            <a:spLocks noChangeArrowheads="1"/>
          </p:cNvSpPr>
          <p:nvPr/>
        </p:nvSpPr>
        <p:spPr bwMode="auto">
          <a:xfrm>
            <a:off x="3214688" y="25241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3824" name="Line 32"/>
          <p:cNvSpPr>
            <a:spLocks noChangeShapeType="1"/>
          </p:cNvSpPr>
          <p:nvPr/>
        </p:nvSpPr>
        <p:spPr bwMode="auto">
          <a:xfrm rot="19062483" flipH="1">
            <a:off x="3500438" y="29067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5" name="Line 33"/>
          <p:cNvSpPr>
            <a:spLocks noChangeShapeType="1"/>
          </p:cNvSpPr>
          <p:nvPr/>
        </p:nvSpPr>
        <p:spPr bwMode="auto">
          <a:xfrm rot="2537517">
            <a:off x="4514850" y="29241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6" name="Text Box 34"/>
          <p:cNvSpPr txBox="1">
            <a:spLocks noChangeArrowheads="1"/>
          </p:cNvSpPr>
          <p:nvPr/>
        </p:nvSpPr>
        <p:spPr bwMode="auto">
          <a:xfrm>
            <a:off x="4314825" y="3227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3827" name="Text Box 35"/>
          <p:cNvSpPr txBox="1">
            <a:spLocks noChangeArrowheads="1"/>
          </p:cNvSpPr>
          <p:nvPr/>
        </p:nvSpPr>
        <p:spPr bwMode="auto">
          <a:xfrm>
            <a:off x="4767263" y="3227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3828" name="Text Box 36"/>
          <p:cNvSpPr txBox="1">
            <a:spLocks noChangeArrowheads="1"/>
          </p:cNvSpPr>
          <p:nvPr/>
        </p:nvSpPr>
        <p:spPr bwMode="auto">
          <a:xfrm>
            <a:off x="4572000" y="25320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3829" name="Line 37"/>
          <p:cNvSpPr>
            <a:spLocks noChangeShapeType="1"/>
          </p:cNvSpPr>
          <p:nvPr/>
        </p:nvSpPr>
        <p:spPr bwMode="auto">
          <a:xfrm rot="19062483" flipH="1">
            <a:off x="4857750" y="291465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0" name="Line 39"/>
          <p:cNvSpPr>
            <a:spLocks noChangeShapeType="1"/>
          </p:cNvSpPr>
          <p:nvPr/>
        </p:nvSpPr>
        <p:spPr bwMode="auto">
          <a:xfrm>
            <a:off x="971550" y="20764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1" name="Line 40"/>
          <p:cNvSpPr>
            <a:spLocks noChangeShapeType="1"/>
          </p:cNvSpPr>
          <p:nvPr/>
        </p:nvSpPr>
        <p:spPr bwMode="auto">
          <a:xfrm>
            <a:off x="2190750" y="21336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2" name="Line 41"/>
          <p:cNvSpPr>
            <a:spLocks noChangeShapeType="1"/>
          </p:cNvSpPr>
          <p:nvPr/>
        </p:nvSpPr>
        <p:spPr bwMode="auto">
          <a:xfrm>
            <a:off x="3409950" y="20002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3" name="Line 42"/>
          <p:cNvSpPr>
            <a:spLocks noChangeShapeType="1"/>
          </p:cNvSpPr>
          <p:nvPr/>
        </p:nvSpPr>
        <p:spPr bwMode="auto">
          <a:xfrm>
            <a:off x="5905500" y="19240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4" name="Line 43"/>
          <p:cNvSpPr>
            <a:spLocks noChangeShapeType="1"/>
          </p:cNvSpPr>
          <p:nvPr/>
        </p:nvSpPr>
        <p:spPr bwMode="auto">
          <a:xfrm>
            <a:off x="4781550" y="19812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5" name="Text Box 44"/>
          <p:cNvSpPr txBox="1">
            <a:spLocks noChangeArrowheads="1"/>
          </p:cNvSpPr>
          <p:nvPr/>
        </p:nvSpPr>
        <p:spPr bwMode="auto">
          <a:xfrm>
            <a:off x="3771900" y="42910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3836" name="Line 45"/>
          <p:cNvSpPr>
            <a:spLocks noChangeShapeType="1"/>
          </p:cNvSpPr>
          <p:nvPr/>
        </p:nvSpPr>
        <p:spPr bwMode="auto">
          <a:xfrm rot="2537517">
            <a:off x="3760788" y="4656138"/>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7" name="Line 46"/>
          <p:cNvSpPr>
            <a:spLocks noChangeShapeType="1"/>
          </p:cNvSpPr>
          <p:nvPr/>
        </p:nvSpPr>
        <p:spPr bwMode="auto">
          <a:xfrm rot="19062483" flipH="1">
            <a:off x="4165600" y="4646613"/>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2"/>
          </p:nvPr>
        </p:nvSpPr>
        <p:spPr/>
        <p:txBody>
          <a:bodyPr/>
          <a:lstStyle/>
          <a:p>
            <a:pPr>
              <a:defRPr/>
            </a:pPr>
            <a:fld id="{AB5AB2BF-0819-4EE0-B729-20D876EA702D}" type="slidenum">
              <a:rPr lang="en-US"/>
              <a:pPr>
                <a:defRPr/>
              </a:pPr>
              <a:t>45</a:t>
            </a:fld>
            <a:endParaRPr lang="en-US"/>
          </a:p>
        </p:txBody>
      </p:sp>
      <p:sp>
        <p:nvSpPr>
          <p:cNvPr id="34821" name="Rectangle 2"/>
          <p:cNvSpPr>
            <a:spLocks noGrp="1" noChangeArrowheads="1"/>
          </p:cNvSpPr>
          <p:nvPr>
            <p:ph type="title"/>
          </p:nvPr>
        </p:nvSpPr>
        <p:spPr/>
        <p:txBody>
          <a:bodyPr/>
          <a:lstStyle/>
          <a:p>
            <a:r>
              <a:rPr lang="en-US"/>
              <a:t>Building a Tree</a:t>
            </a:r>
          </a:p>
        </p:txBody>
      </p:sp>
      <p:sp>
        <p:nvSpPr>
          <p:cNvPr id="34822" name="Rectangle 3"/>
          <p:cNvSpPr>
            <a:spLocks noChangeArrowheads="1"/>
          </p:cNvSpPr>
          <p:nvPr/>
        </p:nvSpPr>
        <p:spPr bwMode="auto">
          <a:xfrm>
            <a:off x="152400" y="1790700"/>
            <a:ext cx="80010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4823" name="Line 4"/>
          <p:cNvSpPr>
            <a:spLocks noChangeShapeType="1"/>
          </p:cNvSpPr>
          <p:nvPr/>
        </p:nvSpPr>
        <p:spPr bwMode="auto">
          <a:xfrm>
            <a:off x="1524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5"/>
          <p:cNvSpPr>
            <a:spLocks noChangeShapeType="1"/>
          </p:cNvSpPr>
          <p:nvPr/>
        </p:nvSpPr>
        <p:spPr bwMode="auto">
          <a:xfrm>
            <a:off x="2787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6"/>
          <p:cNvSpPr>
            <a:spLocks noChangeShapeType="1"/>
          </p:cNvSpPr>
          <p:nvPr/>
        </p:nvSpPr>
        <p:spPr bwMode="auto">
          <a:xfrm>
            <a:off x="40528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7"/>
          <p:cNvSpPr>
            <a:spLocks noChangeShapeType="1"/>
          </p:cNvSpPr>
          <p:nvPr/>
        </p:nvSpPr>
        <p:spPr bwMode="auto">
          <a:xfrm>
            <a:off x="5318125"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8"/>
          <p:cNvSpPr>
            <a:spLocks noChangeShapeType="1"/>
          </p:cNvSpPr>
          <p:nvPr/>
        </p:nvSpPr>
        <p:spPr bwMode="auto">
          <a:xfrm>
            <a:off x="6583363"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0"/>
          <p:cNvSpPr>
            <a:spLocks noChangeShapeType="1"/>
          </p:cNvSpPr>
          <p:nvPr/>
        </p:nvSpPr>
        <p:spPr bwMode="auto">
          <a:xfrm rot="2537517">
            <a:off x="5678488" y="34591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Text Box 11"/>
          <p:cNvSpPr txBox="1">
            <a:spLocks noChangeArrowheads="1"/>
          </p:cNvSpPr>
          <p:nvPr/>
        </p:nvSpPr>
        <p:spPr bwMode="auto">
          <a:xfrm>
            <a:off x="5391150" y="3724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4830" name="Text Box 12"/>
          <p:cNvSpPr txBox="1">
            <a:spLocks noChangeArrowheads="1"/>
          </p:cNvSpPr>
          <p:nvPr/>
        </p:nvSpPr>
        <p:spPr bwMode="auto">
          <a:xfrm>
            <a:off x="5857875" y="3724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4831" name="Text Box 13"/>
          <p:cNvSpPr txBox="1">
            <a:spLocks noChangeArrowheads="1"/>
          </p:cNvSpPr>
          <p:nvPr/>
        </p:nvSpPr>
        <p:spPr bwMode="auto">
          <a:xfrm>
            <a:off x="1962150" y="2678113"/>
            <a:ext cx="5143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spcBef>
                <a:spcPct val="50000"/>
              </a:spcBef>
              <a:buFontTx/>
              <a:buNone/>
            </a:pPr>
            <a:r>
              <a:rPr lang="en-US" sz="1800"/>
              <a:t>4</a:t>
            </a:r>
          </a:p>
        </p:txBody>
      </p:sp>
      <p:sp>
        <p:nvSpPr>
          <p:cNvPr id="34832" name="Text Box 14"/>
          <p:cNvSpPr txBox="1">
            <a:spLocks noChangeArrowheads="1"/>
          </p:cNvSpPr>
          <p:nvPr/>
        </p:nvSpPr>
        <p:spPr bwMode="auto">
          <a:xfrm>
            <a:off x="7581900" y="265906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4833" name="Line 15"/>
          <p:cNvSpPr>
            <a:spLocks noChangeShapeType="1"/>
          </p:cNvSpPr>
          <p:nvPr/>
        </p:nvSpPr>
        <p:spPr bwMode="auto">
          <a:xfrm rot="19062483" flipH="1">
            <a:off x="5965825" y="34702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Text Box 16"/>
          <p:cNvSpPr txBox="1">
            <a:spLocks noChangeArrowheads="1"/>
          </p:cNvSpPr>
          <p:nvPr/>
        </p:nvSpPr>
        <p:spPr bwMode="auto">
          <a:xfrm>
            <a:off x="5767388" y="30718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4835" name="Line 17"/>
          <p:cNvSpPr>
            <a:spLocks noChangeShapeType="1"/>
          </p:cNvSpPr>
          <p:nvPr/>
        </p:nvSpPr>
        <p:spPr bwMode="auto">
          <a:xfrm rot="2537517">
            <a:off x="6527800" y="34544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18"/>
          <p:cNvSpPr txBox="1">
            <a:spLocks noChangeArrowheads="1"/>
          </p:cNvSpPr>
          <p:nvPr/>
        </p:nvSpPr>
        <p:spPr bwMode="auto">
          <a:xfrm>
            <a:off x="6348413" y="3729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4837" name="Text Box 19"/>
          <p:cNvSpPr txBox="1">
            <a:spLocks noChangeArrowheads="1"/>
          </p:cNvSpPr>
          <p:nvPr/>
        </p:nvSpPr>
        <p:spPr bwMode="auto">
          <a:xfrm>
            <a:off x="6800850" y="3724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4838" name="Text Box 20"/>
          <p:cNvSpPr txBox="1">
            <a:spLocks noChangeArrowheads="1"/>
          </p:cNvSpPr>
          <p:nvPr/>
        </p:nvSpPr>
        <p:spPr bwMode="auto">
          <a:xfrm>
            <a:off x="6491288" y="30718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4839" name="Line 21"/>
          <p:cNvSpPr>
            <a:spLocks noChangeShapeType="1"/>
          </p:cNvSpPr>
          <p:nvPr/>
        </p:nvSpPr>
        <p:spPr bwMode="auto">
          <a:xfrm rot="19062483" flipH="1">
            <a:off x="6823075" y="34782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0" name="Line 22"/>
          <p:cNvSpPr>
            <a:spLocks noChangeShapeType="1"/>
          </p:cNvSpPr>
          <p:nvPr/>
        </p:nvSpPr>
        <p:spPr bwMode="auto">
          <a:xfrm rot="2537517">
            <a:off x="685800" y="3001963"/>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1" name="Text Box 23"/>
          <p:cNvSpPr txBox="1">
            <a:spLocks noChangeArrowheads="1"/>
          </p:cNvSpPr>
          <p:nvPr/>
        </p:nvSpPr>
        <p:spPr bwMode="auto">
          <a:xfrm>
            <a:off x="485775" y="33051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4842" name="Text Box 24"/>
          <p:cNvSpPr txBox="1">
            <a:spLocks noChangeArrowheads="1"/>
          </p:cNvSpPr>
          <p:nvPr/>
        </p:nvSpPr>
        <p:spPr bwMode="auto">
          <a:xfrm>
            <a:off x="938213" y="33051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4843" name="Text Box 25"/>
          <p:cNvSpPr txBox="1">
            <a:spLocks noChangeArrowheads="1"/>
          </p:cNvSpPr>
          <p:nvPr/>
        </p:nvSpPr>
        <p:spPr bwMode="auto">
          <a:xfrm>
            <a:off x="742950" y="260985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4844" name="Line 26"/>
          <p:cNvSpPr>
            <a:spLocks noChangeShapeType="1"/>
          </p:cNvSpPr>
          <p:nvPr/>
        </p:nvSpPr>
        <p:spPr bwMode="auto">
          <a:xfrm rot="19062483" flipH="1">
            <a:off x="1028700" y="2992438"/>
            <a:ext cx="125413"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27"/>
          <p:cNvSpPr>
            <a:spLocks noChangeShapeType="1"/>
          </p:cNvSpPr>
          <p:nvPr/>
        </p:nvSpPr>
        <p:spPr bwMode="auto">
          <a:xfrm rot="2537517">
            <a:off x="3157538" y="29162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6" name="Text Box 28"/>
          <p:cNvSpPr txBox="1">
            <a:spLocks noChangeArrowheads="1"/>
          </p:cNvSpPr>
          <p:nvPr/>
        </p:nvSpPr>
        <p:spPr bwMode="auto">
          <a:xfrm>
            <a:off x="2957513"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4847" name="Text Box 29"/>
          <p:cNvSpPr txBox="1">
            <a:spLocks noChangeArrowheads="1"/>
          </p:cNvSpPr>
          <p:nvPr/>
        </p:nvSpPr>
        <p:spPr bwMode="auto">
          <a:xfrm>
            <a:off x="3409950" y="32194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4848" name="Text Box 30"/>
          <p:cNvSpPr txBox="1">
            <a:spLocks noChangeArrowheads="1"/>
          </p:cNvSpPr>
          <p:nvPr/>
        </p:nvSpPr>
        <p:spPr bwMode="auto">
          <a:xfrm>
            <a:off x="3214688" y="25241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4849" name="Line 31"/>
          <p:cNvSpPr>
            <a:spLocks noChangeShapeType="1"/>
          </p:cNvSpPr>
          <p:nvPr/>
        </p:nvSpPr>
        <p:spPr bwMode="auto">
          <a:xfrm rot="19062483" flipH="1">
            <a:off x="3500438" y="29067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32"/>
          <p:cNvSpPr>
            <a:spLocks noChangeShapeType="1"/>
          </p:cNvSpPr>
          <p:nvPr/>
        </p:nvSpPr>
        <p:spPr bwMode="auto">
          <a:xfrm rot="2537517">
            <a:off x="4514850" y="29241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1" name="Text Box 33"/>
          <p:cNvSpPr txBox="1">
            <a:spLocks noChangeArrowheads="1"/>
          </p:cNvSpPr>
          <p:nvPr/>
        </p:nvSpPr>
        <p:spPr bwMode="auto">
          <a:xfrm>
            <a:off x="4314825" y="3227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4852" name="Text Box 34"/>
          <p:cNvSpPr txBox="1">
            <a:spLocks noChangeArrowheads="1"/>
          </p:cNvSpPr>
          <p:nvPr/>
        </p:nvSpPr>
        <p:spPr bwMode="auto">
          <a:xfrm>
            <a:off x="4767263" y="3227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4853" name="Text Box 35"/>
          <p:cNvSpPr txBox="1">
            <a:spLocks noChangeArrowheads="1"/>
          </p:cNvSpPr>
          <p:nvPr/>
        </p:nvSpPr>
        <p:spPr bwMode="auto">
          <a:xfrm>
            <a:off x="4572000" y="25320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4854" name="Line 36"/>
          <p:cNvSpPr>
            <a:spLocks noChangeShapeType="1"/>
          </p:cNvSpPr>
          <p:nvPr/>
        </p:nvSpPr>
        <p:spPr bwMode="auto">
          <a:xfrm rot="19062483" flipH="1">
            <a:off x="4857750" y="291465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5" name="Line 37"/>
          <p:cNvSpPr>
            <a:spLocks noChangeShapeType="1"/>
          </p:cNvSpPr>
          <p:nvPr/>
        </p:nvSpPr>
        <p:spPr bwMode="auto">
          <a:xfrm>
            <a:off x="971550" y="20764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6" name="Line 38"/>
          <p:cNvSpPr>
            <a:spLocks noChangeShapeType="1"/>
          </p:cNvSpPr>
          <p:nvPr/>
        </p:nvSpPr>
        <p:spPr bwMode="auto">
          <a:xfrm>
            <a:off x="2190750" y="21336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7" name="Line 39"/>
          <p:cNvSpPr>
            <a:spLocks noChangeShapeType="1"/>
          </p:cNvSpPr>
          <p:nvPr/>
        </p:nvSpPr>
        <p:spPr bwMode="auto">
          <a:xfrm>
            <a:off x="3409950" y="20002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8" name="Line 40"/>
          <p:cNvSpPr>
            <a:spLocks noChangeShapeType="1"/>
          </p:cNvSpPr>
          <p:nvPr/>
        </p:nvSpPr>
        <p:spPr bwMode="auto">
          <a:xfrm>
            <a:off x="7734300" y="21256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9" name="Line 41"/>
          <p:cNvSpPr>
            <a:spLocks noChangeShapeType="1"/>
          </p:cNvSpPr>
          <p:nvPr/>
        </p:nvSpPr>
        <p:spPr bwMode="auto">
          <a:xfrm>
            <a:off x="4781550" y="19812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0" name="Text Box 42"/>
          <p:cNvSpPr txBox="1">
            <a:spLocks noChangeArrowheads="1"/>
          </p:cNvSpPr>
          <p:nvPr/>
        </p:nvSpPr>
        <p:spPr bwMode="auto">
          <a:xfrm>
            <a:off x="6115050" y="24907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4861" name="Line 43"/>
          <p:cNvSpPr>
            <a:spLocks noChangeShapeType="1"/>
          </p:cNvSpPr>
          <p:nvPr/>
        </p:nvSpPr>
        <p:spPr bwMode="auto">
          <a:xfrm rot="2537517">
            <a:off x="6103938" y="28559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2" name="Line 44"/>
          <p:cNvSpPr>
            <a:spLocks noChangeShapeType="1"/>
          </p:cNvSpPr>
          <p:nvPr/>
        </p:nvSpPr>
        <p:spPr bwMode="auto">
          <a:xfrm rot="19062483" flipH="1">
            <a:off x="6508750" y="28463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3" name="Line 45"/>
          <p:cNvSpPr>
            <a:spLocks noChangeShapeType="1"/>
          </p:cNvSpPr>
          <p:nvPr/>
        </p:nvSpPr>
        <p:spPr bwMode="auto">
          <a:xfrm>
            <a:off x="6267450" y="19161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2"/>
          </p:nvPr>
        </p:nvSpPr>
        <p:spPr/>
        <p:txBody>
          <a:bodyPr/>
          <a:lstStyle/>
          <a:p>
            <a:pPr>
              <a:defRPr/>
            </a:pPr>
            <a:fld id="{04B4CBD5-F38D-4185-90C9-BD5457465F4B}" type="slidenum">
              <a:rPr lang="en-US"/>
              <a:pPr>
                <a:defRPr/>
              </a:pPr>
              <a:t>46</a:t>
            </a:fld>
            <a:endParaRPr lang="en-US"/>
          </a:p>
        </p:txBody>
      </p:sp>
      <p:sp>
        <p:nvSpPr>
          <p:cNvPr id="35845" name="Rectangle 2"/>
          <p:cNvSpPr>
            <a:spLocks noGrp="1" noChangeArrowheads="1"/>
          </p:cNvSpPr>
          <p:nvPr>
            <p:ph type="title"/>
          </p:nvPr>
        </p:nvSpPr>
        <p:spPr/>
        <p:txBody>
          <a:bodyPr/>
          <a:lstStyle/>
          <a:p>
            <a:r>
              <a:rPr lang="en-US"/>
              <a:t>Building a Tree</a:t>
            </a:r>
          </a:p>
        </p:txBody>
      </p:sp>
      <p:sp>
        <p:nvSpPr>
          <p:cNvPr id="35846" name="Rectangle 3"/>
          <p:cNvSpPr>
            <a:spLocks noChangeArrowheads="1"/>
          </p:cNvSpPr>
          <p:nvPr/>
        </p:nvSpPr>
        <p:spPr bwMode="auto">
          <a:xfrm>
            <a:off x="247650" y="1790700"/>
            <a:ext cx="51816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5847" name="Line 4"/>
          <p:cNvSpPr>
            <a:spLocks noChangeShapeType="1"/>
          </p:cNvSpPr>
          <p:nvPr/>
        </p:nvSpPr>
        <p:spPr bwMode="auto">
          <a:xfrm>
            <a:off x="152400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5"/>
          <p:cNvSpPr>
            <a:spLocks noChangeShapeType="1"/>
          </p:cNvSpPr>
          <p:nvPr/>
        </p:nvSpPr>
        <p:spPr bwMode="auto">
          <a:xfrm>
            <a:off x="2787650"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6"/>
          <p:cNvSpPr>
            <a:spLocks noChangeShapeType="1"/>
          </p:cNvSpPr>
          <p:nvPr/>
        </p:nvSpPr>
        <p:spPr bwMode="auto">
          <a:xfrm>
            <a:off x="4052888" y="1790700"/>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
          <p:cNvSpPr>
            <a:spLocks noChangeShapeType="1"/>
          </p:cNvSpPr>
          <p:nvPr/>
        </p:nvSpPr>
        <p:spPr bwMode="auto">
          <a:xfrm rot="2537517">
            <a:off x="3163888" y="33829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1" name="Text Box 11"/>
          <p:cNvSpPr txBox="1">
            <a:spLocks noChangeArrowheads="1"/>
          </p:cNvSpPr>
          <p:nvPr/>
        </p:nvSpPr>
        <p:spPr bwMode="auto">
          <a:xfrm>
            <a:off x="2876550" y="3648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5852" name="Text Box 12"/>
          <p:cNvSpPr txBox="1">
            <a:spLocks noChangeArrowheads="1"/>
          </p:cNvSpPr>
          <p:nvPr/>
        </p:nvSpPr>
        <p:spPr bwMode="auto">
          <a:xfrm>
            <a:off x="3343275" y="3648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5853" name="Text Box 13"/>
          <p:cNvSpPr txBox="1">
            <a:spLocks noChangeArrowheads="1"/>
          </p:cNvSpPr>
          <p:nvPr/>
        </p:nvSpPr>
        <p:spPr bwMode="auto">
          <a:xfrm>
            <a:off x="2633663" y="5054600"/>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35854" name="Text Box 14"/>
          <p:cNvSpPr txBox="1">
            <a:spLocks noChangeArrowheads="1"/>
          </p:cNvSpPr>
          <p:nvPr/>
        </p:nvSpPr>
        <p:spPr bwMode="auto">
          <a:xfrm>
            <a:off x="4781550" y="258286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5855" name="Line 15"/>
          <p:cNvSpPr>
            <a:spLocks noChangeShapeType="1"/>
          </p:cNvSpPr>
          <p:nvPr/>
        </p:nvSpPr>
        <p:spPr bwMode="auto">
          <a:xfrm rot="19062483" flipH="1">
            <a:off x="3451225" y="33940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6" name="Text Box 16"/>
          <p:cNvSpPr txBox="1">
            <a:spLocks noChangeArrowheads="1"/>
          </p:cNvSpPr>
          <p:nvPr/>
        </p:nvSpPr>
        <p:spPr bwMode="auto">
          <a:xfrm>
            <a:off x="3252788" y="29956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5857" name="Line 17"/>
          <p:cNvSpPr>
            <a:spLocks noChangeShapeType="1"/>
          </p:cNvSpPr>
          <p:nvPr/>
        </p:nvSpPr>
        <p:spPr bwMode="auto">
          <a:xfrm rot="2537517">
            <a:off x="4013200" y="33782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18"/>
          <p:cNvSpPr txBox="1">
            <a:spLocks noChangeArrowheads="1"/>
          </p:cNvSpPr>
          <p:nvPr/>
        </p:nvSpPr>
        <p:spPr bwMode="auto">
          <a:xfrm>
            <a:off x="3833813" y="36528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5859" name="Text Box 19"/>
          <p:cNvSpPr txBox="1">
            <a:spLocks noChangeArrowheads="1"/>
          </p:cNvSpPr>
          <p:nvPr/>
        </p:nvSpPr>
        <p:spPr bwMode="auto">
          <a:xfrm>
            <a:off x="4286250" y="3648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5860" name="Text Box 20"/>
          <p:cNvSpPr txBox="1">
            <a:spLocks noChangeArrowheads="1"/>
          </p:cNvSpPr>
          <p:nvPr/>
        </p:nvSpPr>
        <p:spPr bwMode="auto">
          <a:xfrm>
            <a:off x="3976688" y="29956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5861" name="Line 21"/>
          <p:cNvSpPr>
            <a:spLocks noChangeShapeType="1"/>
          </p:cNvSpPr>
          <p:nvPr/>
        </p:nvSpPr>
        <p:spPr bwMode="auto">
          <a:xfrm rot="19062483" flipH="1">
            <a:off x="4308475" y="34020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2"/>
          <p:cNvSpPr>
            <a:spLocks noChangeShapeType="1"/>
          </p:cNvSpPr>
          <p:nvPr/>
        </p:nvSpPr>
        <p:spPr bwMode="auto">
          <a:xfrm rot="2537517">
            <a:off x="1966913" y="5421313"/>
            <a:ext cx="36512"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Text Box 23"/>
          <p:cNvSpPr txBox="1">
            <a:spLocks noChangeArrowheads="1"/>
          </p:cNvSpPr>
          <p:nvPr/>
        </p:nvSpPr>
        <p:spPr bwMode="auto">
          <a:xfrm>
            <a:off x="1724025" y="5610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5864" name="Text Box 24"/>
          <p:cNvSpPr txBox="1">
            <a:spLocks noChangeArrowheads="1"/>
          </p:cNvSpPr>
          <p:nvPr/>
        </p:nvSpPr>
        <p:spPr bwMode="auto">
          <a:xfrm>
            <a:off x="2176463" y="5610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5865" name="Text Box 25"/>
          <p:cNvSpPr txBox="1">
            <a:spLocks noChangeArrowheads="1"/>
          </p:cNvSpPr>
          <p:nvPr/>
        </p:nvSpPr>
        <p:spPr bwMode="auto">
          <a:xfrm>
            <a:off x="1938338" y="50673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5866" name="Line 26"/>
          <p:cNvSpPr>
            <a:spLocks noChangeShapeType="1"/>
          </p:cNvSpPr>
          <p:nvPr/>
        </p:nvSpPr>
        <p:spPr bwMode="auto">
          <a:xfrm rot="19062483" flipH="1">
            <a:off x="2374900" y="5418138"/>
            <a:ext cx="14288"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7" name="Line 27"/>
          <p:cNvSpPr>
            <a:spLocks noChangeShapeType="1"/>
          </p:cNvSpPr>
          <p:nvPr/>
        </p:nvSpPr>
        <p:spPr bwMode="auto">
          <a:xfrm rot="2537517">
            <a:off x="642938" y="28400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8" name="Text Box 28"/>
          <p:cNvSpPr txBox="1">
            <a:spLocks noChangeArrowheads="1"/>
          </p:cNvSpPr>
          <p:nvPr/>
        </p:nvSpPr>
        <p:spPr bwMode="auto">
          <a:xfrm>
            <a:off x="442913" y="31432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5869" name="Text Box 29"/>
          <p:cNvSpPr txBox="1">
            <a:spLocks noChangeArrowheads="1"/>
          </p:cNvSpPr>
          <p:nvPr/>
        </p:nvSpPr>
        <p:spPr bwMode="auto">
          <a:xfrm>
            <a:off x="895350" y="31432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5870" name="Text Box 30"/>
          <p:cNvSpPr txBox="1">
            <a:spLocks noChangeArrowheads="1"/>
          </p:cNvSpPr>
          <p:nvPr/>
        </p:nvSpPr>
        <p:spPr bwMode="auto">
          <a:xfrm>
            <a:off x="700088" y="24479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5871" name="Line 31"/>
          <p:cNvSpPr>
            <a:spLocks noChangeShapeType="1"/>
          </p:cNvSpPr>
          <p:nvPr/>
        </p:nvSpPr>
        <p:spPr bwMode="auto">
          <a:xfrm rot="19062483" flipH="1">
            <a:off x="985838" y="28305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2" name="Line 32"/>
          <p:cNvSpPr>
            <a:spLocks noChangeShapeType="1"/>
          </p:cNvSpPr>
          <p:nvPr/>
        </p:nvSpPr>
        <p:spPr bwMode="auto">
          <a:xfrm rot="2537517">
            <a:off x="2000250" y="28479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3" name="Text Box 33"/>
          <p:cNvSpPr txBox="1">
            <a:spLocks noChangeArrowheads="1"/>
          </p:cNvSpPr>
          <p:nvPr/>
        </p:nvSpPr>
        <p:spPr bwMode="auto">
          <a:xfrm>
            <a:off x="1800225" y="31511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5874" name="Text Box 34"/>
          <p:cNvSpPr txBox="1">
            <a:spLocks noChangeArrowheads="1"/>
          </p:cNvSpPr>
          <p:nvPr/>
        </p:nvSpPr>
        <p:spPr bwMode="auto">
          <a:xfrm>
            <a:off x="2252663" y="31511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5875" name="Text Box 35"/>
          <p:cNvSpPr txBox="1">
            <a:spLocks noChangeArrowheads="1"/>
          </p:cNvSpPr>
          <p:nvPr/>
        </p:nvSpPr>
        <p:spPr bwMode="auto">
          <a:xfrm>
            <a:off x="2057400" y="24558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5876" name="Line 36"/>
          <p:cNvSpPr>
            <a:spLocks noChangeShapeType="1"/>
          </p:cNvSpPr>
          <p:nvPr/>
        </p:nvSpPr>
        <p:spPr bwMode="auto">
          <a:xfrm rot="19062483" flipH="1">
            <a:off x="2343150" y="283845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7" name="Line 38"/>
          <p:cNvSpPr>
            <a:spLocks noChangeShapeType="1"/>
          </p:cNvSpPr>
          <p:nvPr/>
        </p:nvSpPr>
        <p:spPr bwMode="auto">
          <a:xfrm>
            <a:off x="2709863" y="4948238"/>
            <a:ext cx="138112" cy="104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8" name="Line 39"/>
          <p:cNvSpPr>
            <a:spLocks noChangeShapeType="1"/>
          </p:cNvSpPr>
          <p:nvPr/>
        </p:nvSpPr>
        <p:spPr bwMode="auto">
          <a:xfrm>
            <a:off x="895350" y="19240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9" name="Line 40"/>
          <p:cNvSpPr>
            <a:spLocks noChangeShapeType="1"/>
          </p:cNvSpPr>
          <p:nvPr/>
        </p:nvSpPr>
        <p:spPr bwMode="auto">
          <a:xfrm>
            <a:off x="4933950" y="20494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0" name="Line 41"/>
          <p:cNvSpPr>
            <a:spLocks noChangeShapeType="1"/>
          </p:cNvSpPr>
          <p:nvPr/>
        </p:nvSpPr>
        <p:spPr bwMode="auto">
          <a:xfrm>
            <a:off x="2266950" y="190500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1" name="Text Box 42"/>
          <p:cNvSpPr txBox="1">
            <a:spLocks noChangeArrowheads="1"/>
          </p:cNvSpPr>
          <p:nvPr/>
        </p:nvSpPr>
        <p:spPr bwMode="auto">
          <a:xfrm>
            <a:off x="3600450" y="24145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5882" name="Line 43"/>
          <p:cNvSpPr>
            <a:spLocks noChangeShapeType="1"/>
          </p:cNvSpPr>
          <p:nvPr/>
        </p:nvSpPr>
        <p:spPr bwMode="auto">
          <a:xfrm rot="2537517">
            <a:off x="3589338" y="27797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3" name="Line 44"/>
          <p:cNvSpPr>
            <a:spLocks noChangeShapeType="1"/>
          </p:cNvSpPr>
          <p:nvPr/>
        </p:nvSpPr>
        <p:spPr bwMode="auto">
          <a:xfrm rot="19062483" flipH="1">
            <a:off x="3994150" y="27701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4" name="Line 45"/>
          <p:cNvSpPr>
            <a:spLocks noChangeShapeType="1"/>
          </p:cNvSpPr>
          <p:nvPr/>
        </p:nvSpPr>
        <p:spPr bwMode="auto">
          <a:xfrm>
            <a:off x="3752850" y="18399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5" name="Text Box 46"/>
          <p:cNvSpPr txBox="1">
            <a:spLocks noChangeArrowheads="1"/>
          </p:cNvSpPr>
          <p:nvPr/>
        </p:nvSpPr>
        <p:spPr bwMode="auto">
          <a:xfrm>
            <a:off x="2352675" y="456247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35886" name="Line 47"/>
          <p:cNvSpPr>
            <a:spLocks noChangeShapeType="1"/>
          </p:cNvSpPr>
          <p:nvPr/>
        </p:nvSpPr>
        <p:spPr bwMode="auto">
          <a:xfrm rot="2537517" flipH="1">
            <a:off x="2309813" y="4892675"/>
            <a:ext cx="539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2"/>
          </p:nvPr>
        </p:nvSpPr>
        <p:spPr/>
        <p:txBody>
          <a:bodyPr/>
          <a:lstStyle/>
          <a:p>
            <a:pPr>
              <a:defRPr/>
            </a:pPr>
            <a:fld id="{B29014CB-5C99-46EF-92E1-98B52D4F52D6}" type="slidenum">
              <a:rPr lang="en-US"/>
              <a:pPr>
                <a:defRPr/>
              </a:pPr>
              <a:t>47</a:t>
            </a:fld>
            <a:endParaRPr lang="en-US"/>
          </a:p>
        </p:txBody>
      </p:sp>
      <p:sp>
        <p:nvSpPr>
          <p:cNvPr id="36869" name="Rectangle 2"/>
          <p:cNvSpPr>
            <a:spLocks noGrp="1" noChangeArrowheads="1"/>
          </p:cNvSpPr>
          <p:nvPr>
            <p:ph type="title"/>
          </p:nvPr>
        </p:nvSpPr>
        <p:spPr/>
        <p:txBody>
          <a:bodyPr/>
          <a:lstStyle/>
          <a:p>
            <a:r>
              <a:rPr lang="en-US"/>
              <a:t>Building a Tree</a:t>
            </a:r>
          </a:p>
        </p:txBody>
      </p:sp>
      <p:sp>
        <p:nvSpPr>
          <p:cNvPr id="36870" name="Rectangle 3"/>
          <p:cNvSpPr>
            <a:spLocks noChangeArrowheads="1"/>
          </p:cNvSpPr>
          <p:nvPr/>
        </p:nvSpPr>
        <p:spPr bwMode="auto">
          <a:xfrm>
            <a:off x="247650" y="1447800"/>
            <a:ext cx="86677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6871" name="Line 4"/>
          <p:cNvSpPr>
            <a:spLocks noChangeShapeType="1"/>
          </p:cNvSpPr>
          <p:nvPr/>
        </p:nvSpPr>
        <p:spPr bwMode="auto">
          <a:xfrm>
            <a:off x="1524000" y="14573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5"/>
          <p:cNvSpPr>
            <a:spLocks noChangeShapeType="1"/>
          </p:cNvSpPr>
          <p:nvPr/>
        </p:nvSpPr>
        <p:spPr bwMode="auto">
          <a:xfrm>
            <a:off x="3771900" y="14573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6"/>
          <p:cNvSpPr>
            <a:spLocks noChangeShapeType="1"/>
          </p:cNvSpPr>
          <p:nvPr/>
        </p:nvSpPr>
        <p:spPr bwMode="auto">
          <a:xfrm>
            <a:off x="5830888" y="14573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7"/>
          <p:cNvSpPr>
            <a:spLocks noChangeShapeType="1"/>
          </p:cNvSpPr>
          <p:nvPr/>
        </p:nvSpPr>
        <p:spPr bwMode="auto">
          <a:xfrm>
            <a:off x="7985125" y="14573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10"/>
          <p:cNvSpPr>
            <a:spLocks noChangeShapeType="1"/>
          </p:cNvSpPr>
          <p:nvPr/>
        </p:nvSpPr>
        <p:spPr bwMode="auto">
          <a:xfrm rot="2537517">
            <a:off x="4192588" y="32686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6" name="Text Box 11"/>
          <p:cNvSpPr txBox="1">
            <a:spLocks noChangeArrowheads="1"/>
          </p:cNvSpPr>
          <p:nvPr/>
        </p:nvSpPr>
        <p:spPr bwMode="auto">
          <a:xfrm>
            <a:off x="3905250" y="35337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6877" name="Text Box 12"/>
          <p:cNvSpPr txBox="1">
            <a:spLocks noChangeArrowheads="1"/>
          </p:cNvSpPr>
          <p:nvPr/>
        </p:nvSpPr>
        <p:spPr bwMode="auto">
          <a:xfrm>
            <a:off x="4371975" y="35337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6878" name="Text Box 13"/>
          <p:cNvSpPr txBox="1">
            <a:spLocks noChangeArrowheads="1"/>
          </p:cNvSpPr>
          <p:nvPr/>
        </p:nvSpPr>
        <p:spPr bwMode="auto">
          <a:xfrm>
            <a:off x="7200900" y="279717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36879" name="Text Box 14"/>
          <p:cNvSpPr txBox="1">
            <a:spLocks noChangeArrowheads="1"/>
          </p:cNvSpPr>
          <p:nvPr/>
        </p:nvSpPr>
        <p:spPr bwMode="auto">
          <a:xfrm>
            <a:off x="8439150" y="229711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6880" name="Line 15"/>
          <p:cNvSpPr>
            <a:spLocks noChangeShapeType="1"/>
          </p:cNvSpPr>
          <p:nvPr/>
        </p:nvSpPr>
        <p:spPr bwMode="auto">
          <a:xfrm rot="19062483" flipH="1">
            <a:off x="4479925" y="32797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1" name="Text Box 16"/>
          <p:cNvSpPr txBox="1">
            <a:spLocks noChangeArrowheads="1"/>
          </p:cNvSpPr>
          <p:nvPr/>
        </p:nvSpPr>
        <p:spPr bwMode="auto">
          <a:xfrm>
            <a:off x="4281488" y="28813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6882" name="Line 17"/>
          <p:cNvSpPr>
            <a:spLocks noChangeShapeType="1"/>
          </p:cNvSpPr>
          <p:nvPr/>
        </p:nvSpPr>
        <p:spPr bwMode="auto">
          <a:xfrm rot="2537517">
            <a:off x="5041900" y="32639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3" name="Text Box 18"/>
          <p:cNvSpPr txBox="1">
            <a:spLocks noChangeArrowheads="1"/>
          </p:cNvSpPr>
          <p:nvPr/>
        </p:nvSpPr>
        <p:spPr bwMode="auto">
          <a:xfrm>
            <a:off x="4862513" y="35385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6884" name="Text Box 19"/>
          <p:cNvSpPr txBox="1">
            <a:spLocks noChangeArrowheads="1"/>
          </p:cNvSpPr>
          <p:nvPr/>
        </p:nvSpPr>
        <p:spPr bwMode="auto">
          <a:xfrm>
            <a:off x="5314950" y="35337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6885" name="Text Box 20"/>
          <p:cNvSpPr txBox="1">
            <a:spLocks noChangeArrowheads="1"/>
          </p:cNvSpPr>
          <p:nvPr/>
        </p:nvSpPr>
        <p:spPr bwMode="auto">
          <a:xfrm>
            <a:off x="5005388" y="28813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6886" name="Line 21"/>
          <p:cNvSpPr>
            <a:spLocks noChangeShapeType="1"/>
          </p:cNvSpPr>
          <p:nvPr/>
        </p:nvSpPr>
        <p:spPr bwMode="auto">
          <a:xfrm rot="19062483" flipH="1">
            <a:off x="5337175" y="32877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2"/>
          <p:cNvSpPr>
            <a:spLocks noChangeShapeType="1"/>
          </p:cNvSpPr>
          <p:nvPr/>
        </p:nvSpPr>
        <p:spPr bwMode="auto">
          <a:xfrm rot="2537517">
            <a:off x="6386513" y="306387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Text Box 23"/>
          <p:cNvSpPr txBox="1">
            <a:spLocks noChangeArrowheads="1"/>
          </p:cNvSpPr>
          <p:nvPr/>
        </p:nvSpPr>
        <p:spPr bwMode="auto">
          <a:xfrm>
            <a:off x="6143625" y="3252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6889" name="Text Box 24"/>
          <p:cNvSpPr txBox="1">
            <a:spLocks noChangeArrowheads="1"/>
          </p:cNvSpPr>
          <p:nvPr/>
        </p:nvSpPr>
        <p:spPr bwMode="auto">
          <a:xfrm>
            <a:off x="6596063" y="3252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6890" name="Text Box 25"/>
          <p:cNvSpPr txBox="1">
            <a:spLocks noChangeArrowheads="1"/>
          </p:cNvSpPr>
          <p:nvPr/>
        </p:nvSpPr>
        <p:spPr bwMode="auto">
          <a:xfrm>
            <a:off x="6357938" y="27098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6891" name="Line 26"/>
          <p:cNvSpPr>
            <a:spLocks noChangeShapeType="1"/>
          </p:cNvSpPr>
          <p:nvPr/>
        </p:nvSpPr>
        <p:spPr bwMode="auto">
          <a:xfrm rot="19062483" flipH="1">
            <a:off x="6794500" y="306070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2" name="Line 27"/>
          <p:cNvSpPr>
            <a:spLocks noChangeShapeType="1"/>
          </p:cNvSpPr>
          <p:nvPr/>
        </p:nvSpPr>
        <p:spPr bwMode="auto">
          <a:xfrm rot="2537517">
            <a:off x="814388" y="26495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3" name="Text Box 28"/>
          <p:cNvSpPr txBox="1">
            <a:spLocks noChangeArrowheads="1"/>
          </p:cNvSpPr>
          <p:nvPr/>
        </p:nvSpPr>
        <p:spPr bwMode="auto">
          <a:xfrm>
            <a:off x="614363" y="29527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6894" name="Text Box 29"/>
          <p:cNvSpPr txBox="1">
            <a:spLocks noChangeArrowheads="1"/>
          </p:cNvSpPr>
          <p:nvPr/>
        </p:nvSpPr>
        <p:spPr bwMode="auto">
          <a:xfrm>
            <a:off x="1066800" y="29527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6895" name="Text Box 30"/>
          <p:cNvSpPr txBox="1">
            <a:spLocks noChangeArrowheads="1"/>
          </p:cNvSpPr>
          <p:nvPr/>
        </p:nvSpPr>
        <p:spPr bwMode="auto">
          <a:xfrm>
            <a:off x="871538" y="22574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6896" name="Line 31"/>
          <p:cNvSpPr>
            <a:spLocks noChangeShapeType="1"/>
          </p:cNvSpPr>
          <p:nvPr/>
        </p:nvSpPr>
        <p:spPr bwMode="auto">
          <a:xfrm rot="19062483" flipH="1">
            <a:off x="1157288" y="26400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7" name="Line 32"/>
          <p:cNvSpPr>
            <a:spLocks noChangeShapeType="1"/>
          </p:cNvSpPr>
          <p:nvPr/>
        </p:nvSpPr>
        <p:spPr bwMode="auto">
          <a:xfrm rot="2537517">
            <a:off x="2571750" y="26384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98" name="Text Box 33"/>
          <p:cNvSpPr txBox="1">
            <a:spLocks noChangeArrowheads="1"/>
          </p:cNvSpPr>
          <p:nvPr/>
        </p:nvSpPr>
        <p:spPr bwMode="auto">
          <a:xfrm>
            <a:off x="2371725" y="2941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6899" name="Text Box 34"/>
          <p:cNvSpPr txBox="1">
            <a:spLocks noChangeArrowheads="1"/>
          </p:cNvSpPr>
          <p:nvPr/>
        </p:nvSpPr>
        <p:spPr bwMode="auto">
          <a:xfrm>
            <a:off x="2824163" y="2941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6900" name="Text Box 35"/>
          <p:cNvSpPr txBox="1">
            <a:spLocks noChangeArrowheads="1"/>
          </p:cNvSpPr>
          <p:nvPr/>
        </p:nvSpPr>
        <p:spPr bwMode="auto">
          <a:xfrm>
            <a:off x="2628900" y="22463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6901" name="Line 36"/>
          <p:cNvSpPr>
            <a:spLocks noChangeShapeType="1"/>
          </p:cNvSpPr>
          <p:nvPr/>
        </p:nvSpPr>
        <p:spPr bwMode="auto">
          <a:xfrm rot="19062483" flipH="1">
            <a:off x="2914650" y="26289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37"/>
          <p:cNvSpPr>
            <a:spLocks noChangeShapeType="1"/>
          </p:cNvSpPr>
          <p:nvPr/>
        </p:nvSpPr>
        <p:spPr bwMode="auto">
          <a:xfrm>
            <a:off x="7129463" y="259080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38"/>
          <p:cNvSpPr>
            <a:spLocks noChangeShapeType="1"/>
          </p:cNvSpPr>
          <p:nvPr/>
        </p:nvSpPr>
        <p:spPr bwMode="auto">
          <a:xfrm>
            <a:off x="1066800" y="17335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4" name="Line 39"/>
          <p:cNvSpPr>
            <a:spLocks noChangeShapeType="1"/>
          </p:cNvSpPr>
          <p:nvPr/>
        </p:nvSpPr>
        <p:spPr bwMode="auto">
          <a:xfrm>
            <a:off x="8591550" y="17637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5" name="Line 40"/>
          <p:cNvSpPr>
            <a:spLocks noChangeShapeType="1"/>
          </p:cNvSpPr>
          <p:nvPr/>
        </p:nvSpPr>
        <p:spPr bwMode="auto">
          <a:xfrm>
            <a:off x="2838450" y="1695450"/>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6" name="Text Box 41"/>
          <p:cNvSpPr txBox="1">
            <a:spLocks noChangeArrowheads="1"/>
          </p:cNvSpPr>
          <p:nvPr/>
        </p:nvSpPr>
        <p:spPr bwMode="auto">
          <a:xfrm>
            <a:off x="4629150" y="23002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6907" name="Line 42"/>
          <p:cNvSpPr>
            <a:spLocks noChangeShapeType="1"/>
          </p:cNvSpPr>
          <p:nvPr/>
        </p:nvSpPr>
        <p:spPr bwMode="auto">
          <a:xfrm rot="2537517">
            <a:off x="4618038" y="26654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8" name="Line 43"/>
          <p:cNvSpPr>
            <a:spLocks noChangeShapeType="1"/>
          </p:cNvSpPr>
          <p:nvPr/>
        </p:nvSpPr>
        <p:spPr bwMode="auto">
          <a:xfrm rot="19062483" flipH="1">
            <a:off x="5022850" y="26558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44"/>
          <p:cNvSpPr>
            <a:spLocks noChangeShapeType="1"/>
          </p:cNvSpPr>
          <p:nvPr/>
        </p:nvSpPr>
        <p:spPr bwMode="auto">
          <a:xfrm>
            <a:off x="4781550" y="17256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10" name="Text Box 45"/>
          <p:cNvSpPr txBox="1">
            <a:spLocks noChangeArrowheads="1"/>
          </p:cNvSpPr>
          <p:nvPr/>
        </p:nvSpPr>
        <p:spPr bwMode="auto">
          <a:xfrm>
            <a:off x="6772275" y="22050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36911" name="Line 46"/>
          <p:cNvSpPr>
            <a:spLocks noChangeShapeType="1"/>
          </p:cNvSpPr>
          <p:nvPr/>
        </p:nvSpPr>
        <p:spPr bwMode="auto">
          <a:xfrm rot="2537517" flipH="1">
            <a:off x="6729413" y="253523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912" name="Line 47"/>
          <p:cNvSpPr>
            <a:spLocks noChangeShapeType="1"/>
          </p:cNvSpPr>
          <p:nvPr/>
        </p:nvSpPr>
        <p:spPr bwMode="auto">
          <a:xfrm>
            <a:off x="7029450" y="16684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
          <p:cNvSpPr>
            <a:spLocks noGrp="1"/>
          </p:cNvSpPr>
          <p:nvPr>
            <p:ph type="sldNum" sz="quarter" idx="12"/>
          </p:nvPr>
        </p:nvSpPr>
        <p:spPr/>
        <p:txBody>
          <a:bodyPr/>
          <a:lstStyle/>
          <a:p>
            <a:pPr>
              <a:defRPr/>
            </a:pPr>
            <a:fld id="{18442C2F-CB8B-4193-958E-F0D4078C9BD3}" type="slidenum">
              <a:rPr lang="en-US"/>
              <a:pPr>
                <a:defRPr/>
              </a:pPr>
              <a:t>48</a:t>
            </a:fld>
            <a:endParaRPr lang="en-US"/>
          </a:p>
        </p:txBody>
      </p:sp>
      <p:sp>
        <p:nvSpPr>
          <p:cNvPr id="37893" name="Rectangle 2"/>
          <p:cNvSpPr>
            <a:spLocks noGrp="1" noChangeArrowheads="1"/>
          </p:cNvSpPr>
          <p:nvPr>
            <p:ph type="title"/>
          </p:nvPr>
        </p:nvSpPr>
        <p:spPr/>
        <p:txBody>
          <a:bodyPr/>
          <a:lstStyle/>
          <a:p>
            <a:r>
              <a:rPr lang="en-US"/>
              <a:t>Building a Tree</a:t>
            </a:r>
          </a:p>
        </p:txBody>
      </p:sp>
      <p:sp>
        <p:nvSpPr>
          <p:cNvPr id="37894" name="Rectangle 3"/>
          <p:cNvSpPr>
            <a:spLocks noChangeArrowheads="1"/>
          </p:cNvSpPr>
          <p:nvPr/>
        </p:nvSpPr>
        <p:spPr bwMode="auto">
          <a:xfrm>
            <a:off x="247650" y="1790700"/>
            <a:ext cx="56388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7895" name="Line 4"/>
          <p:cNvSpPr>
            <a:spLocks noChangeShapeType="1"/>
          </p:cNvSpPr>
          <p:nvPr/>
        </p:nvSpPr>
        <p:spPr bwMode="auto">
          <a:xfrm>
            <a:off x="15240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5"/>
          <p:cNvSpPr>
            <a:spLocks noChangeShapeType="1"/>
          </p:cNvSpPr>
          <p:nvPr/>
        </p:nvSpPr>
        <p:spPr bwMode="auto">
          <a:xfrm>
            <a:off x="37719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rot="2537517">
            <a:off x="554038" y="344011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Text Box 9"/>
          <p:cNvSpPr txBox="1">
            <a:spLocks noChangeArrowheads="1"/>
          </p:cNvSpPr>
          <p:nvPr/>
        </p:nvSpPr>
        <p:spPr bwMode="auto">
          <a:xfrm>
            <a:off x="266700"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7899" name="Text Box 10"/>
          <p:cNvSpPr txBox="1">
            <a:spLocks noChangeArrowheads="1"/>
          </p:cNvSpPr>
          <p:nvPr/>
        </p:nvSpPr>
        <p:spPr bwMode="auto">
          <a:xfrm>
            <a:off x="733425"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7900" name="Text Box 11"/>
          <p:cNvSpPr txBox="1">
            <a:spLocks noChangeArrowheads="1"/>
          </p:cNvSpPr>
          <p:nvPr/>
        </p:nvSpPr>
        <p:spPr bwMode="auto">
          <a:xfrm>
            <a:off x="3429000" y="317817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37901" name="Text Box 12"/>
          <p:cNvSpPr txBox="1">
            <a:spLocks noChangeArrowheads="1"/>
          </p:cNvSpPr>
          <p:nvPr/>
        </p:nvSpPr>
        <p:spPr bwMode="auto">
          <a:xfrm>
            <a:off x="4914900" y="264001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7902" name="Line 13"/>
          <p:cNvSpPr>
            <a:spLocks noChangeShapeType="1"/>
          </p:cNvSpPr>
          <p:nvPr/>
        </p:nvSpPr>
        <p:spPr bwMode="auto">
          <a:xfrm rot="19062483" flipH="1">
            <a:off x="841375" y="345122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3" name="Text Box 14"/>
          <p:cNvSpPr txBox="1">
            <a:spLocks noChangeArrowheads="1"/>
          </p:cNvSpPr>
          <p:nvPr/>
        </p:nvSpPr>
        <p:spPr bwMode="auto">
          <a:xfrm>
            <a:off x="642938" y="30527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7904" name="Line 15"/>
          <p:cNvSpPr>
            <a:spLocks noChangeShapeType="1"/>
          </p:cNvSpPr>
          <p:nvPr/>
        </p:nvSpPr>
        <p:spPr bwMode="auto">
          <a:xfrm rot="2537517">
            <a:off x="1403350" y="343535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16"/>
          <p:cNvSpPr txBox="1">
            <a:spLocks noChangeArrowheads="1"/>
          </p:cNvSpPr>
          <p:nvPr/>
        </p:nvSpPr>
        <p:spPr bwMode="auto">
          <a:xfrm>
            <a:off x="1223963" y="37099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7906" name="Text Box 17"/>
          <p:cNvSpPr txBox="1">
            <a:spLocks noChangeArrowheads="1"/>
          </p:cNvSpPr>
          <p:nvPr/>
        </p:nvSpPr>
        <p:spPr bwMode="auto">
          <a:xfrm>
            <a:off x="1676400"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7907" name="Text Box 18"/>
          <p:cNvSpPr txBox="1">
            <a:spLocks noChangeArrowheads="1"/>
          </p:cNvSpPr>
          <p:nvPr/>
        </p:nvSpPr>
        <p:spPr bwMode="auto">
          <a:xfrm>
            <a:off x="1366838" y="30527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7908" name="Line 19"/>
          <p:cNvSpPr>
            <a:spLocks noChangeShapeType="1"/>
          </p:cNvSpPr>
          <p:nvPr/>
        </p:nvSpPr>
        <p:spPr bwMode="auto">
          <a:xfrm rot="19062483" flipH="1">
            <a:off x="1698625" y="345916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20"/>
          <p:cNvSpPr>
            <a:spLocks noChangeShapeType="1"/>
          </p:cNvSpPr>
          <p:nvPr/>
        </p:nvSpPr>
        <p:spPr bwMode="auto">
          <a:xfrm rot="2537517">
            <a:off x="2614613" y="344487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0" name="Text Box 21"/>
          <p:cNvSpPr txBox="1">
            <a:spLocks noChangeArrowheads="1"/>
          </p:cNvSpPr>
          <p:nvPr/>
        </p:nvSpPr>
        <p:spPr bwMode="auto">
          <a:xfrm>
            <a:off x="2371725" y="3633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7911" name="Text Box 22"/>
          <p:cNvSpPr txBox="1">
            <a:spLocks noChangeArrowheads="1"/>
          </p:cNvSpPr>
          <p:nvPr/>
        </p:nvSpPr>
        <p:spPr bwMode="auto">
          <a:xfrm>
            <a:off x="2824163" y="3633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7912" name="Text Box 23"/>
          <p:cNvSpPr txBox="1">
            <a:spLocks noChangeArrowheads="1"/>
          </p:cNvSpPr>
          <p:nvPr/>
        </p:nvSpPr>
        <p:spPr bwMode="auto">
          <a:xfrm>
            <a:off x="2586038" y="30908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7913" name="Line 24"/>
          <p:cNvSpPr>
            <a:spLocks noChangeShapeType="1"/>
          </p:cNvSpPr>
          <p:nvPr/>
        </p:nvSpPr>
        <p:spPr bwMode="auto">
          <a:xfrm rot="19062483" flipH="1">
            <a:off x="3022600" y="344170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25"/>
          <p:cNvSpPr>
            <a:spLocks noChangeShapeType="1"/>
          </p:cNvSpPr>
          <p:nvPr/>
        </p:nvSpPr>
        <p:spPr bwMode="auto">
          <a:xfrm rot="2537517">
            <a:off x="6091238" y="50498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5" name="Text Box 26"/>
          <p:cNvSpPr txBox="1">
            <a:spLocks noChangeArrowheads="1"/>
          </p:cNvSpPr>
          <p:nvPr/>
        </p:nvSpPr>
        <p:spPr bwMode="auto">
          <a:xfrm>
            <a:off x="5891213" y="53530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7916" name="Text Box 27"/>
          <p:cNvSpPr txBox="1">
            <a:spLocks noChangeArrowheads="1"/>
          </p:cNvSpPr>
          <p:nvPr/>
        </p:nvSpPr>
        <p:spPr bwMode="auto">
          <a:xfrm>
            <a:off x="6343650" y="53530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7917" name="Text Box 28"/>
          <p:cNvSpPr txBox="1">
            <a:spLocks noChangeArrowheads="1"/>
          </p:cNvSpPr>
          <p:nvPr/>
        </p:nvSpPr>
        <p:spPr bwMode="auto">
          <a:xfrm>
            <a:off x="6148388" y="46577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7918" name="Line 29"/>
          <p:cNvSpPr>
            <a:spLocks noChangeShapeType="1"/>
          </p:cNvSpPr>
          <p:nvPr/>
        </p:nvSpPr>
        <p:spPr bwMode="auto">
          <a:xfrm rot="19062483" flipH="1">
            <a:off x="6434138" y="50403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0"/>
          <p:cNvSpPr>
            <a:spLocks noChangeShapeType="1"/>
          </p:cNvSpPr>
          <p:nvPr/>
        </p:nvSpPr>
        <p:spPr bwMode="auto">
          <a:xfrm rot="2537517">
            <a:off x="7067550" y="50387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0" name="Text Box 31"/>
          <p:cNvSpPr txBox="1">
            <a:spLocks noChangeArrowheads="1"/>
          </p:cNvSpPr>
          <p:nvPr/>
        </p:nvSpPr>
        <p:spPr bwMode="auto">
          <a:xfrm>
            <a:off x="6867525" y="53419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7921" name="Text Box 32"/>
          <p:cNvSpPr txBox="1">
            <a:spLocks noChangeArrowheads="1"/>
          </p:cNvSpPr>
          <p:nvPr/>
        </p:nvSpPr>
        <p:spPr bwMode="auto">
          <a:xfrm>
            <a:off x="7319963" y="53419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7922" name="Text Box 33"/>
          <p:cNvSpPr txBox="1">
            <a:spLocks noChangeArrowheads="1"/>
          </p:cNvSpPr>
          <p:nvPr/>
        </p:nvSpPr>
        <p:spPr bwMode="auto">
          <a:xfrm>
            <a:off x="7124700" y="46466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7923" name="Line 34"/>
          <p:cNvSpPr>
            <a:spLocks noChangeShapeType="1"/>
          </p:cNvSpPr>
          <p:nvPr/>
        </p:nvSpPr>
        <p:spPr bwMode="auto">
          <a:xfrm rot="19062483" flipH="1">
            <a:off x="7410450" y="50292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4" name="Line 35"/>
          <p:cNvSpPr>
            <a:spLocks noChangeShapeType="1"/>
          </p:cNvSpPr>
          <p:nvPr/>
        </p:nvSpPr>
        <p:spPr bwMode="auto">
          <a:xfrm>
            <a:off x="3357563" y="297180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5" name="Line 36"/>
          <p:cNvSpPr>
            <a:spLocks noChangeShapeType="1"/>
          </p:cNvSpPr>
          <p:nvPr/>
        </p:nvSpPr>
        <p:spPr bwMode="auto">
          <a:xfrm flipH="1">
            <a:off x="6348413" y="4352925"/>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6" name="Line 37"/>
          <p:cNvSpPr>
            <a:spLocks noChangeShapeType="1"/>
          </p:cNvSpPr>
          <p:nvPr/>
        </p:nvSpPr>
        <p:spPr bwMode="auto">
          <a:xfrm>
            <a:off x="5067300" y="21066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7" name="Line 38"/>
          <p:cNvSpPr>
            <a:spLocks noChangeShapeType="1"/>
          </p:cNvSpPr>
          <p:nvPr/>
        </p:nvSpPr>
        <p:spPr bwMode="auto">
          <a:xfrm>
            <a:off x="6981825" y="4348163"/>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8" name="Text Box 39"/>
          <p:cNvSpPr txBox="1">
            <a:spLocks noChangeArrowheads="1"/>
          </p:cNvSpPr>
          <p:nvPr/>
        </p:nvSpPr>
        <p:spPr bwMode="auto">
          <a:xfrm>
            <a:off x="990600" y="24717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7929" name="Line 40"/>
          <p:cNvSpPr>
            <a:spLocks noChangeShapeType="1"/>
          </p:cNvSpPr>
          <p:nvPr/>
        </p:nvSpPr>
        <p:spPr bwMode="auto">
          <a:xfrm rot="2537517">
            <a:off x="979488" y="283686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0" name="Line 41"/>
          <p:cNvSpPr>
            <a:spLocks noChangeShapeType="1"/>
          </p:cNvSpPr>
          <p:nvPr/>
        </p:nvSpPr>
        <p:spPr bwMode="auto">
          <a:xfrm rot="19062483" flipH="1">
            <a:off x="1384300" y="282733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1" name="Line 42"/>
          <p:cNvSpPr>
            <a:spLocks noChangeShapeType="1"/>
          </p:cNvSpPr>
          <p:nvPr/>
        </p:nvSpPr>
        <p:spPr bwMode="auto">
          <a:xfrm>
            <a:off x="1143000" y="18970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2" name="Text Box 43"/>
          <p:cNvSpPr txBox="1">
            <a:spLocks noChangeArrowheads="1"/>
          </p:cNvSpPr>
          <p:nvPr/>
        </p:nvSpPr>
        <p:spPr bwMode="auto">
          <a:xfrm>
            <a:off x="3000375" y="25860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37933" name="Line 44"/>
          <p:cNvSpPr>
            <a:spLocks noChangeShapeType="1"/>
          </p:cNvSpPr>
          <p:nvPr/>
        </p:nvSpPr>
        <p:spPr bwMode="auto">
          <a:xfrm rot="2537517" flipH="1">
            <a:off x="2957513" y="291623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4" name="Line 45"/>
          <p:cNvSpPr>
            <a:spLocks noChangeShapeType="1"/>
          </p:cNvSpPr>
          <p:nvPr/>
        </p:nvSpPr>
        <p:spPr bwMode="auto">
          <a:xfrm>
            <a:off x="3257550" y="20494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35" name="Text Box 47"/>
          <p:cNvSpPr txBox="1">
            <a:spLocks noChangeArrowheads="1"/>
          </p:cNvSpPr>
          <p:nvPr/>
        </p:nvSpPr>
        <p:spPr bwMode="auto">
          <a:xfrm>
            <a:off x="6643688" y="39719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2"/>
          </p:nvPr>
        </p:nvSpPr>
        <p:spPr/>
        <p:txBody>
          <a:bodyPr/>
          <a:lstStyle/>
          <a:p>
            <a:pPr>
              <a:defRPr/>
            </a:pPr>
            <a:fld id="{F4BCBEE6-C5F3-4290-94CE-79E035950FDF}" type="slidenum">
              <a:rPr lang="en-US"/>
              <a:pPr>
                <a:defRPr/>
              </a:pPr>
              <a:t>49</a:t>
            </a:fld>
            <a:endParaRPr lang="en-US"/>
          </a:p>
        </p:txBody>
      </p:sp>
      <p:sp>
        <p:nvSpPr>
          <p:cNvPr id="38917" name="Rectangle 2"/>
          <p:cNvSpPr>
            <a:spLocks noGrp="1" noChangeArrowheads="1"/>
          </p:cNvSpPr>
          <p:nvPr>
            <p:ph type="title"/>
          </p:nvPr>
        </p:nvSpPr>
        <p:spPr/>
        <p:txBody>
          <a:bodyPr/>
          <a:lstStyle/>
          <a:p>
            <a:r>
              <a:rPr lang="en-US"/>
              <a:t>Building a Tree</a:t>
            </a:r>
          </a:p>
        </p:txBody>
      </p:sp>
      <p:sp>
        <p:nvSpPr>
          <p:cNvPr id="38918" name="Rectangle 3"/>
          <p:cNvSpPr>
            <a:spLocks noChangeArrowheads="1"/>
          </p:cNvSpPr>
          <p:nvPr/>
        </p:nvSpPr>
        <p:spPr bwMode="auto">
          <a:xfrm>
            <a:off x="247650" y="1790700"/>
            <a:ext cx="77914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8919" name="Line 4"/>
          <p:cNvSpPr>
            <a:spLocks noChangeShapeType="1"/>
          </p:cNvSpPr>
          <p:nvPr/>
        </p:nvSpPr>
        <p:spPr bwMode="auto">
          <a:xfrm>
            <a:off x="15240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5"/>
          <p:cNvSpPr>
            <a:spLocks noChangeShapeType="1"/>
          </p:cNvSpPr>
          <p:nvPr/>
        </p:nvSpPr>
        <p:spPr bwMode="auto">
          <a:xfrm>
            <a:off x="37719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6"/>
          <p:cNvSpPr>
            <a:spLocks noChangeShapeType="1"/>
          </p:cNvSpPr>
          <p:nvPr/>
        </p:nvSpPr>
        <p:spPr bwMode="auto">
          <a:xfrm rot="2537517">
            <a:off x="554038" y="344011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2" name="Text Box 7"/>
          <p:cNvSpPr txBox="1">
            <a:spLocks noChangeArrowheads="1"/>
          </p:cNvSpPr>
          <p:nvPr/>
        </p:nvSpPr>
        <p:spPr bwMode="auto">
          <a:xfrm>
            <a:off x="266700"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8923" name="Text Box 8"/>
          <p:cNvSpPr txBox="1">
            <a:spLocks noChangeArrowheads="1"/>
          </p:cNvSpPr>
          <p:nvPr/>
        </p:nvSpPr>
        <p:spPr bwMode="auto">
          <a:xfrm>
            <a:off x="733425"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8924" name="Text Box 9"/>
          <p:cNvSpPr txBox="1">
            <a:spLocks noChangeArrowheads="1"/>
          </p:cNvSpPr>
          <p:nvPr/>
        </p:nvSpPr>
        <p:spPr bwMode="auto">
          <a:xfrm>
            <a:off x="3429000" y="317817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38925" name="Text Box 10"/>
          <p:cNvSpPr txBox="1">
            <a:spLocks noChangeArrowheads="1"/>
          </p:cNvSpPr>
          <p:nvPr/>
        </p:nvSpPr>
        <p:spPr bwMode="auto">
          <a:xfrm>
            <a:off x="4914900" y="264001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8926" name="Line 11"/>
          <p:cNvSpPr>
            <a:spLocks noChangeShapeType="1"/>
          </p:cNvSpPr>
          <p:nvPr/>
        </p:nvSpPr>
        <p:spPr bwMode="auto">
          <a:xfrm rot="19062483" flipH="1">
            <a:off x="841375" y="345122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7" name="Text Box 12"/>
          <p:cNvSpPr txBox="1">
            <a:spLocks noChangeArrowheads="1"/>
          </p:cNvSpPr>
          <p:nvPr/>
        </p:nvSpPr>
        <p:spPr bwMode="auto">
          <a:xfrm>
            <a:off x="642938" y="30527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8928" name="Line 13"/>
          <p:cNvSpPr>
            <a:spLocks noChangeShapeType="1"/>
          </p:cNvSpPr>
          <p:nvPr/>
        </p:nvSpPr>
        <p:spPr bwMode="auto">
          <a:xfrm rot="2537517">
            <a:off x="1403350" y="343535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9" name="Text Box 14"/>
          <p:cNvSpPr txBox="1">
            <a:spLocks noChangeArrowheads="1"/>
          </p:cNvSpPr>
          <p:nvPr/>
        </p:nvSpPr>
        <p:spPr bwMode="auto">
          <a:xfrm>
            <a:off x="1223963" y="37099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8930" name="Text Box 15"/>
          <p:cNvSpPr txBox="1">
            <a:spLocks noChangeArrowheads="1"/>
          </p:cNvSpPr>
          <p:nvPr/>
        </p:nvSpPr>
        <p:spPr bwMode="auto">
          <a:xfrm>
            <a:off x="1676400" y="37052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8931" name="Text Box 16"/>
          <p:cNvSpPr txBox="1">
            <a:spLocks noChangeArrowheads="1"/>
          </p:cNvSpPr>
          <p:nvPr/>
        </p:nvSpPr>
        <p:spPr bwMode="auto">
          <a:xfrm>
            <a:off x="1366838" y="30527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8932" name="Line 17"/>
          <p:cNvSpPr>
            <a:spLocks noChangeShapeType="1"/>
          </p:cNvSpPr>
          <p:nvPr/>
        </p:nvSpPr>
        <p:spPr bwMode="auto">
          <a:xfrm rot="19062483" flipH="1">
            <a:off x="1698625" y="345916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18"/>
          <p:cNvSpPr>
            <a:spLocks noChangeShapeType="1"/>
          </p:cNvSpPr>
          <p:nvPr/>
        </p:nvSpPr>
        <p:spPr bwMode="auto">
          <a:xfrm rot="2537517">
            <a:off x="2614613" y="344487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4" name="Text Box 19"/>
          <p:cNvSpPr txBox="1">
            <a:spLocks noChangeArrowheads="1"/>
          </p:cNvSpPr>
          <p:nvPr/>
        </p:nvSpPr>
        <p:spPr bwMode="auto">
          <a:xfrm>
            <a:off x="2371725" y="3633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1</a:t>
            </a:r>
            <a:endParaRPr lang="en-US"/>
          </a:p>
        </p:txBody>
      </p:sp>
      <p:sp>
        <p:nvSpPr>
          <p:cNvPr id="38935" name="Text Box 20"/>
          <p:cNvSpPr txBox="1">
            <a:spLocks noChangeArrowheads="1"/>
          </p:cNvSpPr>
          <p:nvPr/>
        </p:nvSpPr>
        <p:spPr bwMode="auto">
          <a:xfrm>
            <a:off x="2824163" y="36337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8936" name="Text Box 21"/>
          <p:cNvSpPr txBox="1">
            <a:spLocks noChangeArrowheads="1"/>
          </p:cNvSpPr>
          <p:nvPr/>
        </p:nvSpPr>
        <p:spPr bwMode="auto">
          <a:xfrm>
            <a:off x="2586038" y="30908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8937" name="Line 22"/>
          <p:cNvSpPr>
            <a:spLocks noChangeShapeType="1"/>
          </p:cNvSpPr>
          <p:nvPr/>
        </p:nvSpPr>
        <p:spPr bwMode="auto">
          <a:xfrm rot="19062483" flipH="1">
            <a:off x="3022600" y="344170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8" name="Line 23"/>
          <p:cNvSpPr>
            <a:spLocks noChangeShapeType="1"/>
          </p:cNvSpPr>
          <p:nvPr/>
        </p:nvSpPr>
        <p:spPr bwMode="auto">
          <a:xfrm rot="2537517">
            <a:off x="6091238" y="36972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9" name="Text Box 24"/>
          <p:cNvSpPr txBox="1">
            <a:spLocks noChangeArrowheads="1"/>
          </p:cNvSpPr>
          <p:nvPr/>
        </p:nvSpPr>
        <p:spPr bwMode="auto">
          <a:xfrm>
            <a:off x="5891213" y="40005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8940" name="Text Box 25"/>
          <p:cNvSpPr txBox="1">
            <a:spLocks noChangeArrowheads="1"/>
          </p:cNvSpPr>
          <p:nvPr/>
        </p:nvSpPr>
        <p:spPr bwMode="auto">
          <a:xfrm>
            <a:off x="6343650" y="400050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8941" name="Text Box 26"/>
          <p:cNvSpPr txBox="1">
            <a:spLocks noChangeArrowheads="1"/>
          </p:cNvSpPr>
          <p:nvPr/>
        </p:nvSpPr>
        <p:spPr bwMode="auto">
          <a:xfrm>
            <a:off x="6148388" y="330517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8942" name="Line 27"/>
          <p:cNvSpPr>
            <a:spLocks noChangeShapeType="1"/>
          </p:cNvSpPr>
          <p:nvPr/>
        </p:nvSpPr>
        <p:spPr bwMode="auto">
          <a:xfrm rot="19062483" flipH="1">
            <a:off x="6434138" y="368776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28"/>
          <p:cNvSpPr>
            <a:spLocks noChangeShapeType="1"/>
          </p:cNvSpPr>
          <p:nvPr/>
        </p:nvSpPr>
        <p:spPr bwMode="auto">
          <a:xfrm rot="2537517">
            <a:off x="7067550" y="36861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4" name="Text Box 29"/>
          <p:cNvSpPr txBox="1">
            <a:spLocks noChangeArrowheads="1"/>
          </p:cNvSpPr>
          <p:nvPr/>
        </p:nvSpPr>
        <p:spPr bwMode="auto">
          <a:xfrm>
            <a:off x="6867525" y="3989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8945" name="Text Box 30"/>
          <p:cNvSpPr txBox="1">
            <a:spLocks noChangeArrowheads="1"/>
          </p:cNvSpPr>
          <p:nvPr/>
        </p:nvSpPr>
        <p:spPr bwMode="auto">
          <a:xfrm>
            <a:off x="7319963" y="398938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8946" name="Text Box 31"/>
          <p:cNvSpPr txBox="1">
            <a:spLocks noChangeArrowheads="1"/>
          </p:cNvSpPr>
          <p:nvPr/>
        </p:nvSpPr>
        <p:spPr bwMode="auto">
          <a:xfrm>
            <a:off x="7124700" y="329406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8947" name="Line 32"/>
          <p:cNvSpPr>
            <a:spLocks noChangeShapeType="1"/>
          </p:cNvSpPr>
          <p:nvPr/>
        </p:nvSpPr>
        <p:spPr bwMode="auto">
          <a:xfrm rot="19062483" flipH="1">
            <a:off x="7410450" y="367665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8" name="Line 33"/>
          <p:cNvSpPr>
            <a:spLocks noChangeShapeType="1"/>
          </p:cNvSpPr>
          <p:nvPr/>
        </p:nvSpPr>
        <p:spPr bwMode="auto">
          <a:xfrm>
            <a:off x="3357563" y="297180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9" name="Line 34"/>
          <p:cNvSpPr>
            <a:spLocks noChangeShapeType="1"/>
          </p:cNvSpPr>
          <p:nvPr/>
        </p:nvSpPr>
        <p:spPr bwMode="auto">
          <a:xfrm flipH="1">
            <a:off x="6348413" y="3000375"/>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35"/>
          <p:cNvSpPr>
            <a:spLocks noChangeShapeType="1"/>
          </p:cNvSpPr>
          <p:nvPr/>
        </p:nvSpPr>
        <p:spPr bwMode="auto">
          <a:xfrm>
            <a:off x="5067300" y="21066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36"/>
          <p:cNvSpPr>
            <a:spLocks noChangeShapeType="1"/>
          </p:cNvSpPr>
          <p:nvPr/>
        </p:nvSpPr>
        <p:spPr bwMode="auto">
          <a:xfrm>
            <a:off x="6981825" y="2995613"/>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2" name="Text Box 37"/>
          <p:cNvSpPr txBox="1">
            <a:spLocks noChangeArrowheads="1"/>
          </p:cNvSpPr>
          <p:nvPr/>
        </p:nvSpPr>
        <p:spPr bwMode="auto">
          <a:xfrm>
            <a:off x="990600" y="24717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8953" name="Line 38"/>
          <p:cNvSpPr>
            <a:spLocks noChangeShapeType="1"/>
          </p:cNvSpPr>
          <p:nvPr/>
        </p:nvSpPr>
        <p:spPr bwMode="auto">
          <a:xfrm rot="2537517">
            <a:off x="979488" y="283686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4" name="Line 39"/>
          <p:cNvSpPr>
            <a:spLocks noChangeShapeType="1"/>
          </p:cNvSpPr>
          <p:nvPr/>
        </p:nvSpPr>
        <p:spPr bwMode="auto">
          <a:xfrm rot="19062483" flipH="1">
            <a:off x="1384300" y="282733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5" name="Line 40"/>
          <p:cNvSpPr>
            <a:spLocks noChangeShapeType="1"/>
          </p:cNvSpPr>
          <p:nvPr/>
        </p:nvSpPr>
        <p:spPr bwMode="auto">
          <a:xfrm>
            <a:off x="1143000" y="18970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6" name="Text Box 41"/>
          <p:cNvSpPr txBox="1">
            <a:spLocks noChangeArrowheads="1"/>
          </p:cNvSpPr>
          <p:nvPr/>
        </p:nvSpPr>
        <p:spPr bwMode="auto">
          <a:xfrm>
            <a:off x="3000375" y="258603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38957" name="Line 42"/>
          <p:cNvSpPr>
            <a:spLocks noChangeShapeType="1"/>
          </p:cNvSpPr>
          <p:nvPr/>
        </p:nvSpPr>
        <p:spPr bwMode="auto">
          <a:xfrm rot="2537517" flipH="1">
            <a:off x="2957513" y="291623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8" name="Line 43"/>
          <p:cNvSpPr>
            <a:spLocks noChangeShapeType="1"/>
          </p:cNvSpPr>
          <p:nvPr/>
        </p:nvSpPr>
        <p:spPr bwMode="auto">
          <a:xfrm>
            <a:off x="3257550" y="20494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9" name="Text Box 44"/>
          <p:cNvSpPr txBox="1">
            <a:spLocks noChangeArrowheads="1"/>
          </p:cNvSpPr>
          <p:nvPr/>
        </p:nvSpPr>
        <p:spPr bwMode="auto">
          <a:xfrm>
            <a:off x="6643688" y="261937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38960" name="Line 45"/>
          <p:cNvSpPr>
            <a:spLocks noChangeShapeType="1"/>
          </p:cNvSpPr>
          <p:nvPr/>
        </p:nvSpPr>
        <p:spPr bwMode="auto">
          <a:xfrm>
            <a:off x="5886450" y="181927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1" name="Line 46"/>
          <p:cNvSpPr>
            <a:spLocks noChangeShapeType="1"/>
          </p:cNvSpPr>
          <p:nvPr/>
        </p:nvSpPr>
        <p:spPr bwMode="auto">
          <a:xfrm>
            <a:off x="6858000" y="20685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File</a:t>
            </a:r>
          </a:p>
        </p:txBody>
      </p:sp>
      <p:pic>
        <p:nvPicPr>
          <p:cNvPr id="1026" name="Picture 2" descr="Text of the Adventures of Sherlock Hol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82" y="1676400"/>
            <a:ext cx="8145236" cy="452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5</a:t>
            </a:fld>
            <a:endParaRPr lang="en-US"/>
          </a:p>
        </p:txBody>
      </p:sp>
    </p:spTree>
    <p:extLst>
      <p:ext uri="{BB962C8B-B14F-4D97-AF65-F5344CB8AC3E}">
        <p14:creationId xmlns:p14="http://schemas.microsoft.com/office/powerpoint/2010/main" val="162319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2"/>
          </p:nvPr>
        </p:nvSpPr>
        <p:spPr/>
        <p:txBody>
          <a:bodyPr/>
          <a:lstStyle/>
          <a:p>
            <a:pPr>
              <a:defRPr/>
            </a:pPr>
            <a:fld id="{0E9AB55E-2FB5-4ACA-8A8C-A28108B9C982}" type="slidenum">
              <a:rPr lang="en-US"/>
              <a:pPr>
                <a:defRPr/>
              </a:pPr>
              <a:t>50</a:t>
            </a:fld>
            <a:endParaRPr lang="en-US"/>
          </a:p>
        </p:txBody>
      </p:sp>
      <p:sp>
        <p:nvSpPr>
          <p:cNvPr id="39941" name="Rectangle 2"/>
          <p:cNvSpPr>
            <a:spLocks noGrp="1" noChangeArrowheads="1"/>
          </p:cNvSpPr>
          <p:nvPr>
            <p:ph type="title"/>
          </p:nvPr>
        </p:nvSpPr>
        <p:spPr/>
        <p:txBody>
          <a:bodyPr/>
          <a:lstStyle/>
          <a:p>
            <a:r>
              <a:rPr lang="en-US"/>
              <a:t>Building a Tree</a:t>
            </a:r>
          </a:p>
        </p:txBody>
      </p:sp>
      <p:sp>
        <p:nvSpPr>
          <p:cNvPr id="39942" name="Rectangle 3"/>
          <p:cNvSpPr>
            <a:spLocks noChangeArrowheads="1"/>
          </p:cNvSpPr>
          <p:nvPr/>
        </p:nvSpPr>
        <p:spPr bwMode="auto">
          <a:xfrm>
            <a:off x="247650" y="1790700"/>
            <a:ext cx="35242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39943" name="Line 4"/>
          <p:cNvSpPr>
            <a:spLocks noChangeShapeType="1"/>
          </p:cNvSpPr>
          <p:nvPr/>
        </p:nvSpPr>
        <p:spPr bwMode="auto">
          <a:xfrm>
            <a:off x="15240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5"/>
          <p:cNvSpPr>
            <a:spLocks noChangeShapeType="1"/>
          </p:cNvSpPr>
          <p:nvPr/>
        </p:nvSpPr>
        <p:spPr bwMode="auto">
          <a:xfrm>
            <a:off x="37719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6"/>
          <p:cNvSpPr>
            <a:spLocks noChangeShapeType="1"/>
          </p:cNvSpPr>
          <p:nvPr/>
        </p:nvSpPr>
        <p:spPr bwMode="auto">
          <a:xfrm rot="2537517">
            <a:off x="4935538" y="49831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6" name="Text Box 7"/>
          <p:cNvSpPr txBox="1">
            <a:spLocks noChangeArrowheads="1"/>
          </p:cNvSpPr>
          <p:nvPr/>
        </p:nvSpPr>
        <p:spPr bwMode="auto">
          <a:xfrm>
            <a:off x="4648200" y="5248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39947" name="Text Box 8"/>
          <p:cNvSpPr txBox="1">
            <a:spLocks noChangeArrowheads="1"/>
          </p:cNvSpPr>
          <p:nvPr/>
        </p:nvSpPr>
        <p:spPr bwMode="auto">
          <a:xfrm>
            <a:off x="5114925" y="5248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39948" name="Text Box 9"/>
          <p:cNvSpPr txBox="1">
            <a:spLocks noChangeArrowheads="1"/>
          </p:cNvSpPr>
          <p:nvPr/>
        </p:nvSpPr>
        <p:spPr bwMode="auto">
          <a:xfrm>
            <a:off x="7581900" y="47974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39949" name="Text Box 10"/>
          <p:cNvSpPr txBox="1">
            <a:spLocks noChangeArrowheads="1"/>
          </p:cNvSpPr>
          <p:nvPr/>
        </p:nvSpPr>
        <p:spPr bwMode="auto">
          <a:xfrm>
            <a:off x="762000" y="262096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39950" name="Line 11"/>
          <p:cNvSpPr>
            <a:spLocks noChangeShapeType="1"/>
          </p:cNvSpPr>
          <p:nvPr/>
        </p:nvSpPr>
        <p:spPr bwMode="auto">
          <a:xfrm rot="19062483" flipH="1">
            <a:off x="5222875" y="49942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1" name="Text Box 12"/>
          <p:cNvSpPr txBox="1">
            <a:spLocks noChangeArrowheads="1"/>
          </p:cNvSpPr>
          <p:nvPr/>
        </p:nvSpPr>
        <p:spPr bwMode="auto">
          <a:xfrm>
            <a:off x="5024438" y="45958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9952" name="Line 13"/>
          <p:cNvSpPr>
            <a:spLocks noChangeShapeType="1"/>
          </p:cNvSpPr>
          <p:nvPr/>
        </p:nvSpPr>
        <p:spPr bwMode="auto">
          <a:xfrm rot="2537517">
            <a:off x="5784850" y="49784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3" name="Text Box 14"/>
          <p:cNvSpPr txBox="1">
            <a:spLocks noChangeArrowheads="1"/>
          </p:cNvSpPr>
          <p:nvPr/>
        </p:nvSpPr>
        <p:spPr bwMode="auto">
          <a:xfrm>
            <a:off x="5605463" y="5253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39954" name="Text Box 15"/>
          <p:cNvSpPr txBox="1">
            <a:spLocks noChangeArrowheads="1"/>
          </p:cNvSpPr>
          <p:nvPr/>
        </p:nvSpPr>
        <p:spPr bwMode="auto">
          <a:xfrm>
            <a:off x="6057900" y="52482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39955" name="Text Box 16"/>
          <p:cNvSpPr txBox="1">
            <a:spLocks noChangeArrowheads="1"/>
          </p:cNvSpPr>
          <p:nvPr/>
        </p:nvSpPr>
        <p:spPr bwMode="auto">
          <a:xfrm>
            <a:off x="5748338" y="45958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9956" name="Line 17"/>
          <p:cNvSpPr>
            <a:spLocks noChangeShapeType="1"/>
          </p:cNvSpPr>
          <p:nvPr/>
        </p:nvSpPr>
        <p:spPr bwMode="auto">
          <a:xfrm rot="19062483" flipH="1">
            <a:off x="6080125" y="50022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18"/>
          <p:cNvSpPr>
            <a:spLocks noChangeShapeType="1"/>
          </p:cNvSpPr>
          <p:nvPr/>
        </p:nvSpPr>
        <p:spPr bwMode="auto">
          <a:xfrm rot="2537517">
            <a:off x="6767513" y="50641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8" name="Text Box 19"/>
          <p:cNvSpPr txBox="1">
            <a:spLocks noChangeArrowheads="1"/>
          </p:cNvSpPr>
          <p:nvPr/>
        </p:nvSpPr>
        <p:spPr bwMode="auto">
          <a:xfrm>
            <a:off x="6524625" y="5253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39959" name="Text Box 20"/>
          <p:cNvSpPr txBox="1">
            <a:spLocks noChangeArrowheads="1"/>
          </p:cNvSpPr>
          <p:nvPr/>
        </p:nvSpPr>
        <p:spPr bwMode="auto">
          <a:xfrm>
            <a:off x="6977063" y="5253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39960" name="Text Box 21"/>
          <p:cNvSpPr txBox="1">
            <a:spLocks noChangeArrowheads="1"/>
          </p:cNvSpPr>
          <p:nvPr/>
        </p:nvSpPr>
        <p:spPr bwMode="auto">
          <a:xfrm>
            <a:off x="6738938" y="47101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39961" name="Line 22"/>
          <p:cNvSpPr>
            <a:spLocks noChangeShapeType="1"/>
          </p:cNvSpPr>
          <p:nvPr/>
        </p:nvSpPr>
        <p:spPr bwMode="auto">
          <a:xfrm rot="19062483" flipH="1">
            <a:off x="7175500" y="50609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2" name="Line 23"/>
          <p:cNvSpPr>
            <a:spLocks noChangeShapeType="1"/>
          </p:cNvSpPr>
          <p:nvPr/>
        </p:nvSpPr>
        <p:spPr bwMode="auto">
          <a:xfrm rot="2537517">
            <a:off x="2071688" y="35639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3" name="Text Box 24"/>
          <p:cNvSpPr txBox="1">
            <a:spLocks noChangeArrowheads="1"/>
          </p:cNvSpPr>
          <p:nvPr/>
        </p:nvSpPr>
        <p:spPr bwMode="auto">
          <a:xfrm>
            <a:off x="1871663" y="3867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39964" name="Text Box 25"/>
          <p:cNvSpPr txBox="1">
            <a:spLocks noChangeArrowheads="1"/>
          </p:cNvSpPr>
          <p:nvPr/>
        </p:nvSpPr>
        <p:spPr bwMode="auto">
          <a:xfrm>
            <a:off x="2324100" y="38671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39965" name="Text Box 26"/>
          <p:cNvSpPr txBox="1">
            <a:spLocks noChangeArrowheads="1"/>
          </p:cNvSpPr>
          <p:nvPr/>
        </p:nvSpPr>
        <p:spPr bwMode="auto">
          <a:xfrm>
            <a:off x="2128838" y="31718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9966" name="Line 27"/>
          <p:cNvSpPr>
            <a:spLocks noChangeShapeType="1"/>
          </p:cNvSpPr>
          <p:nvPr/>
        </p:nvSpPr>
        <p:spPr bwMode="auto">
          <a:xfrm rot="19062483" flipH="1">
            <a:off x="2414588" y="35544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7" name="Line 28"/>
          <p:cNvSpPr>
            <a:spLocks noChangeShapeType="1"/>
          </p:cNvSpPr>
          <p:nvPr/>
        </p:nvSpPr>
        <p:spPr bwMode="auto">
          <a:xfrm rot="2537517">
            <a:off x="3048000" y="35528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8" name="Text Box 29"/>
          <p:cNvSpPr txBox="1">
            <a:spLocks noChangeArrowheads="1"/>
          </p:cNvSpPr>
          <p:nvPr/>
        </p:nvSpPr>
        <p:spPr bwMode="auto">
          <a:xfrm>
            <a:off x="2847975" y="3856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39969" name="Text Box 30"/>
          <p:cNvSpPr txBox="1">
            <a:spLocks noChangeArrowheads="1"/>
          </p:cNvSpPr>
          <p:nvPr/>
        </p:nvSpPr>
        <p:spPr bwMode="auto">
          <a:xfrm>
            <a:off x="3300413" y="3856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39970" name="Text Box 31"/>
          <p:cNvSpPr txBox="1">
            <a:spLocks noChangeArrowheads="1"/>
          </p:cNvSpPr>
          <p:nvPr/>
        </p:nvSpPr>
        <p:spPr bwMode="auto">
          <a:xfrm>
            <a:off x="3105150" y="3160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9971" name="Line 32"/>
          <p:cNvSpPr>
            <a:spLocks noChangeShapeType="1"/>
          </p:cNvSpPr>
          <p:nvPr/>
        </p:nvSpPr>
        <p:spPr bwMode="auto">
          <a:xfrm rot="19062483" flipH="1">
            <a:off x="3390900" y="35433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2" name="Line 33"/>
          <p:cNvSpPr>
            <a:spLocks noChangeShapeType="1"/>
          </p:cNvSpPr>
          <p:nvPr/>
        </p:nvSpPr>
        <p:spPr bwMode="auto">
          <a:xfrm>
            <a:off x="7510463" y="45910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3" name="Line 34"/>
          <p:cNvSpPr>
            <a:spLocks noChangeShapeType="1"/>
          </p:cNvSpPr>
          <p:nvPr/>
        </p:nvSpPr>
        <p:spPr bwMode="auto">
          <a:xfrm flipH="1">
            <a:off x="2328863" y="2867025"/>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4" name="Line 35"/>
          <p:cNvSpPr>
            <a:spLocks noChangeShapeType="1"/>
          </p:cNvSpPr>
          <p:nvPr/>
        </p:nvSpPr>
        <p:spPr bwMode="auto">
          <a:xfrm>
            <a:off x="914400" y="20875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5" name="Line 36"/>
          <p:cNvSpPr>
            <a:spLocks noChangeShapeType="1"/>
          </p:cNvSpPr>
          <p:nvPr/>
        </p:nvSpPr>
        <p:spPr bwMode="auto">
          <a:xfrm>
            <a:off x="2962275" y="2862263"/>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6" name="Text Box 37"/>
          <p:cNvSpPr txBox="1">
            <a:spLocks noChangeArrowheads="1"/>
          </p:cNvSpPr>
          <p:nvPr/>
        </p:nvSpPr>
        <p:spPr bwMode="auto">
          <a:xfrm>
            <a:off x="5372100" y="40147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39977" name="Line 38"/>
          <p:cNvSpPr>
            <a:spLocks noChangeShapeType="1"/>
          </p:cNvSpPr>
          <p:nvPr/>
        </p:nvSpPr>
        <p:spPr bwMode="auto">
          <a:xfrm rot="2537517">
            <a:off x="5360988" y="43799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8" name="Line 39"/>
          <p:cNvSpPr>
            <a:spLocks noChangeShapeType="1"/>
          </p:cNvSpPr>
          <p:nvPr/>
        </p:nvSpPr>
        <p:spPr bwMode="auto">
          <a:xfrm rot="19062483" flipH="1">
            <a:off x="5765800" y="43703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9" name="Line 40"/>
          <p:cNvSpPr>
            <a:spLocks noChangeShapeType="1"/>
          </p:cNvSpPr>
          <p:nvPr/>
        </p:nvSpPr>
        <p:spPr bwMode="auto">
          <a:xfrm flipH="1">
            <a:off x="5762625" y="38068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80" name="Text Box 41"/>
          <p:cNvSpPr txBox="1">
            <a:spLocks noChangeArrowheads="1"/>
          </p:cNvSpPr>
          <p:nvPr/>
        </p:nvSpPr>
        <p:spPr bwMode="auto">
          <a:xfrm>
            <a:off x="7153275" y="42052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39981" name="Line 42"/>
          <p:cNvSpPr>
            <a:spLocks noChangeShapeType="1"/>
          </p:cNvSpPr>
          <p:nvPr/>
        </p:nvSpPr>
        <p:spPr bwMode="auto">
          <a:xfrm rot="2537517" flipH="1">
            <a:off x="7110413" y="45354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82" name="Line 43"/>
          <p:cNvSpPr>
            <a:spLocks noChangeShapeType="1"/>
          </p:cNvSpPr>
          <p:nvPr/>
        </p:nvSpPr>
        <p:spPr bwMode="auto">
          <a:xfrm>
            <a:off x="6634163" y="38115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83" name="Text Box 44"/>
          <p:cNvSpPr txBox="1">
            <a:spLocks noChangeArrowheads="1"/>
          </p:cNvSpPr>
          <p:nvPr/>
        </p:nvSpPr>
        <p:spPr bwMode="auto">
          <a:xfrm>
            <a:off x="2624138" y="24860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39984" name="Line 46"/>
          <p:cNvSpPr>
            <a:spLocks noChangeShapeType="1"/>
          </p:cNvSpPr>
          <p:nvPr/>
        </p:nvSpPr>
        <p:spPr bwMode="auto">
          <a:xfrm>
            <a:off x="2838450" y="19351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85" name="Text Box 47"/>
          <p:cNvSpPr txBox="1">
            <a:spLocks noChangeArrowheads="1"/>
          </p:cNvSpPr>
          <p:nvPr/>
        </p:nvSpPr>
        <p:spPr bwMode="auto">
          <a:xfrm>
            <a:off x="6096000" y="34480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DEAA1519-762C-4CEE-B46C-1AC57583F63F}" type="slidenum">
              <a:rPr lang="en-US"/>
              <a:pPr>
                <a:defRPr/>
              </a:pPr>
              <a:t>51</a:t>
            </a:fld>
            <a:endParaRPr lang="en-US"/>
          </a:p>
        </p:txBody>
      </p:sp>
      <p:sp>
        <p:nvSpPr>
          <p:cNvPr id="40965" name="Rectangle 2"/>
          <p:cNvSpPr>
            <a:spLocks noGrp="1" noChangeArrowheads="1"/>
          </p:cNvSpPr>
          <p:nvPr>
            <p:ph type="title"/>
          </p:nvPr>
        </p:nvSpPr>
        <p:spPr/>
        <p:txBody>
          <a:bodyPr/>
          <a:lstStyle/>
          <a:p>
            <a:r>
              <a:rPr lang="en-US"/>
              <a:t>Building a Tree</a:t>
            </a:r>
          </a:p>
        </p:txBody>
      </p:sp>
      <p:sp>
        <p:nvSpPr>
          <p:cNvPr id="40966" name="Rectangle 3"/>
          <p:cNvSpPr>
            <a:spLocks noChangeArrowheads="1"/>
          </p:cNvSpPr>
          <p:nvPr/>
        </p:nvSpPr>
        <p:spPr bwMode="auto">
          <a:xfrm>
            <a:off x="247650" y="1219200"/>
            <a:ext cx="63436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40967" name="Line 4"/>
          <p:cNvSpPr>
            <a:spLocks noChangeShapeType="1"/>
          </p:cNvSpPr>
          <p:nvPr/>
        </p:nvSpPr>
        <p:spPr bwMode="auto">
          <a:xfrm>
            <a:off x="1524000" y="12287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8" name="Line 5"/>
          <p:cNvSpPr>
            <a:spLocks noChangeShapeType="1"/>
          </p:cNvSpPr>
          <p:nvPr/>
        </p:nvSpPr>
        <p:spPr bwMode="auto">
          <a:xfrm>
            <a:off x="3771900" y="12287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Line 6"/>
          <p:cNvSpPr>
            <a:spLocks noChangeShapeType="1"/>
          </p:cNvSpPr>
          <p:nvPr/>
        </p:nvSpPr>
        <p:spPr bwMode="auto">
          <a:xfrm rot="2537517">
            <a:off x="4173538" y="35353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0" name="Text Box 7"/>
          <p:cNvSpPr txBox="1">
            <a:spLocks noChangeArrowheads="1"/>
          </p:cNvSpPr>
          <p:nvPr/>
        </p:nvSpPr>
        <p:spPr bwMode="auto">
          <a:xfrm>
            <a:off x="3886200" y="38004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0971" name="Text Box 8"/>
          <p:cNvSpPr txBox="1">
            <a:spLocks noChangeArrowheads="1"/>
          </p:cNvSpPr>
          <p:nvPr/>
        </p:nvSpPr>
        <p:spPr bwMode="auto">
          <a:xfrm>
            <a:off x="4352925" y="38004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0972" name="Text Box 9"/>
          <p:cNvSpPr txBox="1">
            <a:spLocks noChangeArrowheads="1"/>
          </p:cNvSpPr>
          <p:nvPr/>
        </p:nvSpPr>
        <p:spPr bwMode="auto">
          <a:xfrm>
            <a:off x="6819900" y="33496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0973" name="Text Box 10"/>
          <p:cNvSpPr txBox="1">
            <a:spLocks noChangeArrowheads="1"/>
          </p:cNvSpPr>
          <p:nvPr/>
        </p:nvSpPr>
        <p:spPr bwMode="auto">
          <a:xfrm>
            <a:off x="762000" y="2049463"/>
            <a:ext cx="400050" cy="7889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spcBef>
                <a:spcPct val="50000"/>
              </a:spcBef>
              <a:buFontTx/>
              <a:buNone/>
            </a:pPr>
            <a:r>
              <a:rPr lang="en-US" sz="1800"/>
              <a:t>8</a:t>
            </a:r>
          </a:p>
        </p:txBody>
      </p:sp>
      <p:sp>
        <p:nvSpPr>
          <p:cNvPr id="40974" name="Line 11"/>
          <p:cNvSpPr>
            <a:spLocks noChangeShapeType="1"/>
          </p:cNvSpPr>
          <p:nvPr/>
        </p:nvSpPr>
        <p:spPr bwMode="auto">
          <a:xfrm rot="19062483" flipH="1">
            <a:off x="4460875" y="35464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Text Box 12"/>
          <p:cNvSpPr txBox="1">
            <a:spLocks noChangeArrowheads="1"/>
          </p:cNvSpPr>
          <p:nvPr/>
        </p:nvSpPr>
        <p:spPr bwMode="auto">
          <a:xfrm>
            <a:off x="4262438" y="31480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0976" name="Line 13"/>
          <p:cNvSpPr>
            <a:spLocks noChangeShapeType="1"/>
          </p:cNvSpPr>
          <p:nvPr/>
        </p:nvSpPr>
        <p:spPr bwMode="auto">
          <a:xfrm rot="2537517">
            <a:off x="5022850" y="35306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7" name="Text Box 14"/>
          <p:cNvSpPr txBox="1">
            <a:spLocks noChangeArrowheads="1"/>
          </p:cNvSpPr>
          <p:nvPr/>
        </p:nvSpPr>
        <p:spPr bwMode="auto">
          <a:xfrm>
            <a:off x="4843463" y="38052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0978" name="Text Box 15"/>
          <p:cNvSpPr txBox="1">
            <a:spLocks noChangeArrowheads="1"/>
          </p:cNvSpPr>
          <p:nvPr/>
        </p:nvSpPr>
        <p:spPr bwMode="auto">
          <a:xfrm>
            <a:off x="5295900" y="38004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0979" name="Text Box 16"/>
          <p:cNvSpPr txBox="1">
            <a:spLocks noChangeArrowheads="1"/>
          </p:cNvSpPr>
          <p:nvPr/>
        </p:nvSpPr>
        <p:spPr bwMode="auto">
          <a:xfrm>
            <a:off x="4986338" y="31480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0980" name="Line 17"/>
          <p:cNvSpPr>
            <a:spLocks noChangeShapeType="1"/>
          </p:cNvSpPr>
          <p:nvPr/>
        </p:nvSpPr>
        <p:spPr bwMode="auto">
          <a:xfrm rot="19062483" flipH="1">
            <a:off x="5318125" y="35544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18"/>
          <p:cNvSpPr>
            <a:spLocks noChangeShapeType="1"/>
          </p:cNvSpPr>
          <p:nvPr/>
        </p:nvSpPr>
        <p:spPr bwMode="auto">
          <a:xfrm rot="2537517">
            <a:off x="6005513" y="36163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2" name="Text Box 19"/>
          <p:cNvSpPr txBox="1">
            <a:spLocks noChangeArrowheads="1"/>
          </p:cNvSpPr>
          <p:nvPr/>
        </p:nvSpPr>
        <p:spPr bwMode="auto">
          <a:xfrm>
            <a:off x="5762625" y="38052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0983" name="Text Box 20"/>
          <p:cNvSpPr txBox="1">
            <a:spLocks noChangeArrowheads="1"/>
          </p:cNvSpPr>
          <p:nvPr/>
        </p:nvSpPr>
        <p:spPr bwMode="auto">
          <a:xfrm>
            <a:off x="6215063" y="38052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dirty="0"/>
              <a:t>.</a:t>
            </a:r>
          </a:p>
          <a:p>
            <a:pPr>
              <a:lnSpc>
                <a:spcPct val="0"/>
              </a:lnSpc>
              <a:spcBef>
                <a:spcPct val="50000"/>
              </a:spcBef>
              <a:buFontTx/>
              <a:buNone/>
            </a:pPr>
            <a:r>
              <a:rPr lang="en-US" sz="1800" dirty="0"/>
              <a:t>1</a:t>
            </a:r>
            <a:endParaRPr lang="en-US" dirty="0"/>
          </a:p>
        </p:txBody>
      </p:sp>
      <p:sp>
        <p:nvSpPr>
          <p:cNvPr id="40984" name="Text Box 21"/>
          <p:cNvSpPr txBox="1">
            <a:spLocks noChangeArrowheads="1"/>
          </p:cNvSpPr>
          <p:nvPr/>
        </p:nvSpPr>
        <p:spPr bwMode="auto">
          <a:xfrm>
            <a:off x="5976938" y="32623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0985" name="Line 22"/>
          <p:cNvSpPr>
            <a:spLocks noChangeShapeType="1"/>
          </p:cNvSpPr>
          <p:nvPr/>
        </p:nvSpPr>
        <p:spPr bwMode="auto">
          <a:xfrm rot="19062483" flipH="1">
            <a:off x="6413500" y="36131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6" name="Line 23"/>
          <p:cNvSpPr>
            <a:spLocks noChangeShapeType="1"/>
          </p:cNvSpPr>
          <p:nvPr/>
        </p:nvSpPr>
        <p:spPr bwMode="auto">
          <a:xfrm rot="2537517">
            <a:off x="2071688" y="29924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7" name="Text Box 24"/>
          <p:cNvSpPr txBox="1">
            <a:spLocks noChangeArrowheads="1"/>
          </p:cNvSpPr>
          <p:nvPr/>
        </p:nvSpPr>
        <p:spPr bwMode="auto">
          <a:xfrm>
            <a:off x="1871663" y="32956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0988" name="Text Box 25"/>
          <p:cNvSpPr txBox="1">
            <a:spLocks noChangeArrowheads="1"/>
          </p:cNvSpPr>
          <p:nvPr/>
        </p:nvSpPr>
        <p:spPr bwMode="auto">
          <a:xfrm>
            <a:off x="2324100" y="32956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0989" name="Text Box 26"/>
          <p:cNvSpPr txBox="1">
            <a:spLocks noChangeArrowheads="1"/>
          </p:cNvSpPr>
          <p:nvPr/>
        </p:nvSpPr>
        <p:spPr bwMode="auto">
          <a:xfrm>
            <a:off x="2128838" y="26003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0990" name="Line 27"/>
          <p:cNvSpPr>
            <a:spLocks noChangeShapeType="1"/>
          </p:cNvSpPr>
          <p:nvPr/>
        </p:nvSpPr>
        <p:spPr bwMode="auto">
          <a:xfrm rot="19062483" flipH="1">
            <a:off x="2414588" y="29829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1" name="Line 28"/>
          <p:cNvSpPr>
            <a:spLocks noChangeShapeType="1"/>
          </p:cNvSpPr>
          <p:nvPr/>
        </p:nvSpPr>
        <p:spPr bwMode="auto">
          <a:xfrm rot="2537517">
            <a:off x="3048000" y="29813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2" name="Text Box 29"/>
          <p:cNvSpPr txBox="1">
            <a:spLocks noChangeArrowheads="1"/>
          </p:cNvSpPr>
          <p:nvPr/>
        </p:nvSpPr>
        <p:spPr bwMode="auto">
          <a:xfrm>
            <a:off x="2847975" y="32845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0993" name="Text Box 30"/>
          <p:cNvSpPr txBox="1">
            <a:spLocks noChangeArrowheads="1"/>
          </p:cNvSpPr>
          <p:nvPr/>
        </p:nvSpPr>
        <p:spPr bwMode="auto">
          <a:xfrm>
            <a:off x="3300413" y="32845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0994" name="Text Box 31"/>
          <p:cNvSpPr txBox="1">
            <a:spLocks noChangeArrowheads="1"/>
          </p:cNvSpPr>
          <p:nvPr/>
        </p:nvSpPr>
        <p:spPr bwMode="auto">
          <a:xfrm>
            <a:off x="3105150" y="25892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0995" name="Line 32"/>
          <p:cNvSpPr>
            <a:spLocks noChangeShapeType="1"/>
          </p:cNvSpPr>
          <p:nvPr/>
        </p:nvSpPr>
        <p:spPr bwMode="auto">
          <a:xfrm rot="19062483" flipH="1">
            <a:off x="3390900" y="29718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6" name="Line 33"/>
          <p:cNvSpPr>
            <a:spLocks noChangeShapeType="1"/>
          </p:cNvSpPr>
          <p:nvPr/>
        </p:nvSpPr>
        <p:spPr bwMode="auto">
          <a:xfrm>
            <a:off x="6748463" y="31432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7" name="Line 34"/>
          <p:cNvSpPr>
            <a:spLocks noChangeShapeType="1"/>
          </p:cNvSpPr>
          <p:nvPr/>
        </p:nvSpPr>
        <p:spPr bwMode="auto">
          <a:xfrm flipH="1">
            <a:off x="2328863" y="2295525"/>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8" name="Line 35"/>
          <p:cNvSpPr>
            <a:spLocks noChangeShapeType="1"/>
          </p:cNvSpPr>
          <p:nvPr/>
        </p:nvSpPr>
        <p:spPr bwMode="auto">
          <a:xfrm>
            <a:off x="914400" y="15160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9" name="Line 36"/>
          <p:cNvSpPr>
            <a:spLocks noChangeShapeType="1"/>
          </p:cNvSpPr>
          <p:nvPr/>
        </p:nvSpPr>
        <p:spPr bwMode="auto">
          <a:xfrm>
            <a:off x="2962275" y="2290763"/>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0" name="Text Box 37"/>
          <p:cNvSpPr txBox="1">
            <a:spLocks noChangeArrowheads="1"/>
          </p:cNvSpPr>
          <p:nvPr/>
        </p:nvSpPr>
        <p:spPr bwMode="auto">
          <a:xfrm>
            <a:off x="4610100" y="25669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1001" name="Line 38"/>
          <p:cNvSpPr>
            <a:spLocks noChangeShapeType="1"/>
          </p:cNvSpPr>
          <p:nvPr/>
        </p:nvSpPr>
        <p:spPr bwMode="auto">
          <a:xfrm rot="2537517">
            <a:off x="4598988" y="29321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2" name="Line 39"/>
          <p:cNvSpPr>
            <a:spLocks noChangeShapeType="1"/>
          </p:cNvSpPr>
          <p:nvPr/>
        </p:nvSpPr>
        <p:spPr bwMode="auto">
          <a:xfrm rot="19062483" flipH="1">
            <a:off x="5003800" y="29225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3" name="Line 40"/>
          <p:cNvSpPr>
            <a:spLocks noChangeShapeType="1"/>
          </p:cNvSpPr>
          <p:nvPr/>
        </p:nvSpPr>
        <p:spPr bwMode="auto">
          <a:xfrm flipH="1">
            <a:off x="5000625" y="23590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4" name="Text Box 41"/>
          <p:cNvSpPr txBox="1">
            <a:spLocks noChangeArrowheads="1"/>
          </p:cNvSpPr>
          <p:nvPr/>
        </p:nvSpPr>
        <p:spPr bwMode="auto">
          <a:xfrm>
            <a:off x="6391275" y="27574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1005" name="Line 42"/>
          <p:cNvSpPr>
            <a:spLocks noChangeShapeType="1"/>
          </p:cNvSpPr>
          <p:nvPr/>
        </p:nvSpPr>
        <p:spPr bwMode="auto">
          <a:xfrm rot="2537517" flipH="1">
            <a:off x="6348413" y="30876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6" name="Line 43"/>
          <p:cNvSpPr>
            <a:spLocks noChangeShapeType="1"/>
          </p:cNvSpPr>
          <p:nvPr/>
        </p:nvSpPr>
        <p:spPr bwMode="auto">
          <a:xfrm>
            <a:off x="5872163" y="23637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7" name="Text Box 44"/>
          <p:cNvSpPr txBox="1">
            <a:spLocks noChangeArrowheads="1"/>
          </p:cNvSpPr>
          <p:nvPr/>
        </p:nvSpPr>
        <p:spPr bwMode="auto">
          <a:xfrm>
            <a:off x="2624138" y="19145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1008" name="Line 45"/>
          <p:cNvSpPr>
            <a:spLocks noChangeShapeType="1"/>
          </p:cNvSpPr>
          <p:nvPr/>
        </p:nvSpPr>
        <p:spPr bwMode="auto">
          <a:xfrm>
            <a:off x="2838450" y="13636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9" name="Text Box 46"/>
          <p:cNvSpPr txBox="1">
            <a:spLocks noChangeArrowheads="1"/>
          </p:cNvSpPr>
          <p:nvPr/>
        </p:nvSpPr>
        <p:spPr bwMode="auto">
          <a:xfrm>
            <a:off x="5334000" y="20002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1010" name="Line 47"/>
          <p:cNvSpPr>
            <a:spLocks noChangeShapeType="1"/>
          </p:cNvSpPr>
          <p:nvPr/>
        </p:nvSpPr>
        <p:spPr bwMode="auto">
          <a:xfrm>
            <a:off x="5619750" y="14589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Text Box 48"/>
          <p:cNvSpPr txBox="1">
            <a:spLocks noChangeArrowheads="1"/>
          </p:cNvSpPr>
          <p:nvPr/>
        </p:nvSpPr>
        <p:spPr bwMode="auto">
          <a:xfrm>
            <a:off x="46831" y="4317313"/>
            <a:ext cx="91440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dirty="0">
                <a:solidFill>
                  <a:srgbClr val="FF0000"/>
                </a:solidFill>
                <a:latin typeface="+mn-lt"/>
              </a:rPr>
              <a:t>Clicker 2 </a:t>
            </a:r>
            <a:r>
              <a:rPr lang="en-US" dirty="0">
                <a:latin typeface="+mn-lt"/>
              </a:rPr>
              <a:t>- What is happening to the values with a low frequency compared to values with a high freq.?</a:t>
            </a:r>
          </a:p>
          <a:p>
            <a:pPr marL="514350" indent="-514350">
              <a:buFontTx/>
              <a:buAutoNum type="alphaUcPeriod"/>
            </a:pPr>
            <a:r>
              <a:rPr lang="en-US" dirty="0">
                <a:latin typeface="+mn-lt"/>
              </a:rPr>
              <a:t>Smaller Depth    B. Larger Depth    </a:t>
            </a:r>
            <a:br>
              <a:rPr lang="en-US" dirty="0">
                <a:latin typeface="+mn-lt"/>
              </a:rPr>
            </a:br>
            <a:r>
              <a:rPr lang="en-US" dirty="0">
                <a:latin typeface="+mn-lt"/>
              </a:rPr>
              <a:t>C. Something else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F22A00F4-B24F-4C0F-ADE6-F00187148776}" type="slidenum">
              <a:rPr lang="en-US"/>
              <a:pPr>
                <a:defRPr/>
              </a:pPr>
              <a:t>52</a:t>
            </a:fld>
            <a:endParaRPr lang="en-US"/>
          </a:p>
        </p:txBody>
      </p:sp>
      <p:sp>
        <p:nvSpPr>
          <p:cNvPr id="41989" name="Rectangle 2"/>
          <p:cNvSpPr>
            <a:spLocks noGrp="1" noChangeArrowheads="1"/>
          </p:cNvSpPr>
          <p:nvPr>
            <p:ph type="title"/>
          </p:nvPr>
        </p:nvSpPr>
        <p:spPr/>
        <p:txBody>
          <a:bodyPr/>
          <a:lstStyle/>
          <a:p>
            <a:r>
              <a:rPr lang="en-US"/>
              <a:t>Building a Tree</a:t>
            </a:r>
          </a:p>
        </p:txBody>
      </p:sp>
      <p:sp>
        <p:nvSpPr>
          <p:cNvPr id="41990" name="Rectangle 3"/>
          <p:cNvSpPr>
            <a:spLocks noChangeArrowheads="1"/>
          </p:cNvSpPr>
          <p:nvPr/>
        </p:nvSpPr>
        <p:spPr bwMode="auto">
          <a:xfrm>
            <a:off x="247650" y="1790700"/>
            <a:ext cx="350520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41991" name="Line 5"/>
          <p:cNvSpPr>
            <a:spLocks noChangeShapeType="1"/>
          </p:cNvSpPr>
          <p:nvPr/>
        </p:nvSpPr>
        <p:spPr bwMode="auto">
          <a:xfrm>
            <a:off x="37719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6"/>
          <p:cNvSpPr>
            <a:spLocks noChangeShapeType="1"/>
          </p:cNvSpPr>
          <p:nvPr/>
        </p:nvSpPr>
        <p:spPr bwMode="auto">
          <a:xfrm rot="2537517">
            <a:off x="592138" y="40687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Text Box 7"/>
          <p:cNvSpPr txBox="1">
            <a:spLocks noChangeArrowheads="1"/>
          </p:cNvSpPr>
          <p:nvPr/>
        </p:nvSpPr>
        <p:spPr bwMode="auto">
          <a:xfrm>
            <a:off x="304800"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1994" name="Text Box 8"/>
          <p:cNvSpPr txBox="1">
            <a:spLocks noChangeArrowheads="1"/>
          </p:cNvSpPr>
          <p:nvPr/>
        </p:nvSpPr>
        <p:spPr bwMode="auto">
          <a:xfrm>
            <a:off x="771525"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1995" name="Text Box 9"/>
          <p:cNvSpPr txBox="1">
            <a:spLocks noChangeArrowheads="1"/>
          </p:cNvSpPr>
          <p:nvPr/>
        </p:nvSpPr>
        <p:spPr bwMode="auto">
          <a:xfrm>
            <a:off x="3238500" y="38830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1996" name="Text Box 10"/>
          <p:cNvSpPr txBox="1">
            <a:spLocks noChangeArrowheads="1"/>
          </p:cNvSpPr>
          <p:nvPr/>
        </p:nvSpPr>
        <p:spPr bwMode="auto">
          <a:xfrm>
            <a:off x="5524500" y="368776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1997" name="Line 11"/>
          <p:cNvSpPr>
            <a:spLocks noChangeShapeType="1"/>
          </p:cNvSpPr>
          <p:nvPr/>
        </p:nvSpPr>
        <p:spPr bwMode="auto">
          <a:xfrm rot="19062483" flipH="1">
            <a:off x="879475" y="40798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Text Box 12"/>
          <p:cNvSpPr txBox="1">
            <a:spLocks noChangeArrowheads="1"/>
          </p:cNvSpPr>
          <p:nvPr/>
        </p:nvSpPr>
        <p:spPr bwMode="auto">
          <a:xfrm>
            <a:off x="681038" y="36814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1999" name="Line 13"/>
          <p:cNvSpPr>
            <a:spLocks noChangeShapeType="1"/>
          </p:cNvSpPr>
          <p:nvPr/>
        </p:nvSpPr>
        <p:spPr bwMode="auto">
          <a:xfrm rot="2537517">
            <a:off x="1441450" y="40640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0" name="Text Box 14"/>
          <p:cNvSpPr txBox="1">
            <a:spLocks noChangeArrowheads="1"/>
          </p:cNvSpPr>
          <p:nvPr/>
        </p:nvSpPr>
        <p:spPr bwMode="auto">
          <a:xfrm>
            <a:off x="1262063"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2001" name="Text Box 15"/>
          <p:cNvSpPr txBox="1">
            <a:spLocks noChangeArrowheads="1"/>
          </p:cNvSpPr>
          <p:nvPr/>
        </p:nvSpPr>
        <p:spPr bwMode="auto">
          <a:xfrm>
            <a:off x="1714500"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2002" name="Text Box 16"/>
          <p:cNvSpPr txBox="1">
            <a:spLocks noChangeArrowheads="1"/>
          </p:cNvSpPr>
          <p:nvPr/>
        </p:nvSpPr>
        <p:spPr bwMode="auto">
          <a:xfrm>
            <a:off x="1404938" y="36814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2003" name="Line 17"/>
          <p:cNvSpPr>
            <a:spLocks noChangeShapeType="1"/>
          </p:cNvSpPr>
          <p:nvPr/>
        </p:nvSpPr>
        <p:spPr bwMode="auto">
          <a:xfrm rot="19062483" flipH="1">
            <a:off x="1736725" y="40878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4" name="Line 18"/>
          <p:cNvSpPr>
            <a:spLocks noChangeShapeType="1"/>
          </p:cNvSpPr>
          <p:nvPr/>
        </p:nvSpPr>
        <p:spPr bwMode="auto">
          <a:xfrm rot="2537517">
            <a:off x="2424113" y="41497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5" name="Text Box 19"/>
          <p:cNvSpPr txBox="1">
            <a:spLocks noChangeArrowheads="1"/>
          </p:cNvSpPr>
          <p:nvPr/>
        </p:nvSpPr>
        <p:spPr bwMode="auto">
          <a:xfrm>
            <a:off x="2181225"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2006" name="Text Box 20"/>
          <p:cNvSpPr txBox="1">
            <a:spLocks noChangeArrowheads="1"/>
          </p:cNvSpPr>
          <p:nvPr/>
        </p:nvSpPr>
        <p:spPr bwMode="auto">
          <a:xfrm>
            <a:off x="2633663"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2007" name="Text Box 21"/>
          <p:cNvSpPr txBox="1">
            <a:spLocks noChangeArrowheads="1"/>
          </p:cNvSpPr>
          <p:nvPr/>
        </p:nvSpPr>
        <p:spPr bwMode="auto">
          <a:xfrm>
            <a:off x="2395538" y="379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2008" name="Line 22"/>
          <p:cNvSpPr>
            <a:spLocks noChangeShapeType="1"/>
          </p:cNvSpPr>
          <p:nvPr/>
        </p:nvSpPr>
        <p:spPr bwMode="auto">
          <a:xfrm rot="19062483" flipH="1">
            <a:off x="2832100" y="41465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9" name="Line 23"/>
          <p:cNvSpPr>
            <a:spLocks noChangeShapeType="1"/>
          </p:cNvSpPr>
          <p:nvPr/>
        </p:nvSpPr>
        <p:spPr bwMode="auto">
          <a:xfrm rot="2537517">
            <a:off x="5919788" y="478313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0" name="Text Box 24"/>
          <p:cNvSpPr txBox="1">
            <a:spLocks noChangeArrowheads="1"/>
          </p:cNvSpPr>
          <p:nvPr/>
        </p:nvSpPr>
        <p:spPr bwMode="auto">
          <a:xfrm>
            <a:off x="5719763" y="50863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2011" name="Text Box 25"/>
          <p:cNvSpPr txBox="1">
            <a:spLocks noChangeArrowheads="1"/>
          </p:cNvSpPr>
          <p:nvPr/>
        </p:nvSpPr>
        <p:spPr bwMode="auto">
          <a:xfrm>
            <a:off x="6172200" y="5086350"/>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2012" name="Text Box 26"/>
          <p:cNvSpPr txBox="1">
            <a:spLocks noChangeArrowheads="1"/>
          </p:cNvSpPr>
          <p:nvPr/>
        </p:nvSpPr>
        <p:spPr bwMode="auto">
          <a:xfrm>
            <a:off x="5976938" y="43910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2013" name="Line 27"/>
          <p:cNvSpPr>
            <a:spLocks noChangeShapeType="1"/>
          </p:cNvSpPr>
          <p:nvPr/>
        </p:nvSpPr>
        <p:spPr bwMode="auto">
          <a:xfrm rot="19062483" flipH="1">
            <a:off x="6262688" y="47736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4" name="Line 28"/>
          <p:cNvSpPr>
            <a:spLocks noChangeShapeType="1"/>
          </p:cNvSpPr>
          <p:nvPr/>
        </p:nvSpPr>
        <p:spPr bwMode="auto">
          <a:xfrm rot="2537517">
            <a:off x="6896100" y="477202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5" name="Text Box 29"/>
          <p:cNvSpPr txBox="1">
            <a:spLocks noChangeArrowheads="1"/>
          </p:cNvSpPr>
          <p:nvPr/>
        </p:nvSpPr>
        <p:spPr bwMode="auto">
          <a:xfrm>
            <a:off x="6696075" y="50752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2016" name="Text Box 30"/>
          <p:cNvSpPr txBox="1">
            <a:spLocks noChangeArrowheads="1"/>
          </p:cNvSpPr>
          <p:nvPr/>
        </p:nvSpPr>
        <p:spPr bwMode="auto">
          <a:xfrm>
            <a:off x="7148513" y="50752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2017" name="Text Box 31"/>
          <p:cNvSpPr txBox="1">
            <a:spLocks noChangeArrowheads="1"/>
          </p:cNvSpPr>
          <p:nvPr/>
        </p:nvSpPr>
        <p:spPr bwMode="auto">
          <a:xfrm>
            <a:off x="6953250" y="43799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2018" name="Line 32"/>
          <p:cNvSpPr>
            <a:spLocks noChangeShapeType="1"/>
          </p:cNvSpPr>
          <p:nvPr/>
        </p:nvSpPr>
        <p:spPr bwMode="auto">
          <a:xfrm rot="19062483" flipH="1">
            <a:off x="7239000" y="47625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9" name="Line 33"/>
          <p:cNvSpPr>
            <a:spLocks noChangeShapeType="1"/>
          </p:cNvSpPr>
          <p:nvPr/>
        </p:nvSpPr>
        <p:spPr bwMode="auto">
          <a:xfrm>
            <a:off x="3167063" y="36766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0" name="Line 34"/>
          <p:cNvSpPr>
            <a:spLocks noChangeShapeType="1"/>
          </p:cNvSpPr>
          <p:nvPr/>
        </p:nvSpPr>
        <p:spPr bwMode="auto">
          <a:xfrm flipH="1">
            <a:off x="6176963" y="4086225"/>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1" name="Line 35"/>
          <p:cNvSpPr>
            <a:spLocks noChangeShapeType="1"/>
          </p:cNvSpPr>
          <p:nvPr/>
        </p:nvSpPr>
        <p:spPr bwMode="auto">
          <a:xfrm flipH="1">
            <a:off x="5676900" y="3295650"/>
            <a:ext cx="352425"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2" name="Line 36"/>
          <p:cNvSpPr>
            <a:spLocks noChangeShapeType="1"/>
          </p:cNvSpPr>
          <p:nvPr/>
        </p:nvSpPr>
        <p:spPr bwMode="auto">
          <a:xfrm>
            <a:off x="6810375" y="4081463"/>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3" name="Text Box 37"/>
          <p:cNvSpPr txBox="1">
            <a:spLocks noChangeArrowheads="1"/>
          </p:cNvSpPr>
          <p:nvPr/>
        </p:nvSpPr>
        <p:spPr bwMode="auto">
          <a:xfrm>
            <a:off x="1028700" y="31003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2024" name="Line 38"/>
          <p:cNvSpPr>
            <a:spLocks noChangeShapeType="1"/>
          </p:cNvSpPr>
          <p:nvPr/>
        </p:nvSpPr>
        <p:spPr bwMode="auto">
          <a:xfrm rot="2537517">
            <a:off x="1017588" y="34655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5" name="Line 39"/>
          <p:cNvSpPr>
            <a:spLocks noChangeShapeType="1"/>
          </p:cNvSpPr>
          <p:nvPr/>
        </p:nvSpPr>
        <p:spPr bwMode="auto">
          <a:xfrm rot="19062483" flipH="1">
            <a:off x="1422400" y="34559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6" name="Line 40"/>
          <p:cNvSpPr>
            <a:spLocks noChangeShapeType="1"/>
          </p:cNvSpPr>
          <p:nvPr/>
        </p:nvSpPr>
        <p:spPr bwMode="auto">
          <a:xfrm flipH="1">
            <a:off x="1419225" y="28924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7" name="Text Box 41"/>
          <p:cNvSpPr txBox="1">
            <a:spLocks noChangeArrowheads="1"/>
          </p:cNvSpPr>
          <p:nvPr/>
        </p:nvSpPr>
        <p:spPr bwMode="auto">
          <a:xfrm>
            <a:off x="2809875" y="32908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2028" name="Line 42"/>
          <p:cNvSpPr>
            <a:spLocks noChangeShapeType="1"/>
          </p:cNvSpPr>
          <p:nvPr/>
        </p:nvSpPr>
        <p:spPr bwMode="auto">
          <a:xfrm rot="2537517" flipH="1">
            <a:off x="2767013" y="36210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29" name="Line 43"/>
          <p:cNvSpPr>
            <a:spLocks noChangeShapeType="1"/>
          </p:cNvSpPr>
          <p:nvPr/>
        </p:nvSpPr>
        <p:spPr bwMode="auto">
          <a:xfrm>
            <a:off x="2290763" y="28971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0" name="Text Box 44"/>
          <p:cNvSpPr txBox="1">
            <a:spLocks noChangeArrowheads="1"/>
          </p:cNvSpPr>
          <p:nvPr/>
        </p:nvSpPr>
        <p:spPr bwMode="auto">
          <a:xfrm>
            <a:off x="6472238" y="3705225"/>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2031" name="Line 45"/>
          <p:cNvSpPr>
            <a:spLocks noChangeShapeType="1"/>
          </p:cNvSpPr>
          <p:nvPr/>
        </p:nvSpPr>
        <p:spPr bwMode="auto">
          <a:xfrm>
            <a:off x="6491288" y="3295650"/>
            <a:ext cx="195262"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2" name="Text Box 46"/>
          <p:cNvSpPr txBox="1">
            <a:spLocks noChangeArrowheads="1"/>
          </p:cNvSpPr>
          <p:nvPr/>
        </p:nvSpPr>
        <p:spPr bwMode="auto">
          <a:xfrm>
            <a:off x="1752600" y="25336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2033" name="Line 47"/>
          <p:cNvSpPr>
            <a:spLocks noChangeShapeType="1"/>
          </p:cNvSpPr>
          <p:nvPr/>
        </p:nvSpPr>
        <p:spPr bwMode="auto">
          <a:xfrm>
            <a:off x="2076450" y="19732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34" name="Text Box 48"/>
          <p:cNvSpPr txBox="1">
            <a:spLocks noChangeArrowheads="1"/>
          </p:cNvSpPr>
          <p:nvPr/>
        </p:nvSpPr>
        <p:spPr bwMode="auto">
          <a:xfrm>
            <a:off x="6015038" y="2919413"/>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
          <p:cNvSpPr>
            <a:spLocks noGrp="1"/>
          </p:cNvSpPr>
          <p:nvPr>
            <p:ph type="sldNum" sz="quarter" idx="12"/>
          </p:nvPr>
        </p:nvSpPr>
        <p:spPr/>
        <p:txBody>
          <a:bodyPr/>
          <a:lstStyle/>
          <a:p>
            <a:pPr>
              <a:defRPr/>
            </a:pPr>
            <a:fld id="{0A0D7952-AA9E-4534-84E5-F7BC9D502D91}" type="slidenum">
              <a:rPr lang="en-US"/>
              <a:pPr>
                <a:defRPr/>
              </a:pPr>
              <a:t>53</a:t>
            </a:fld>
            <a:endParaRPr lang="en-US"/>
          </a:p>
        </p:txBody>
      </p:sp>
      <p:sp>
        <p:nvSpPr>
          <p:cNvPr id="43013" name="Rectangle 2"/>
          <p:cNvSpPr>
            <a:spLocks noGrp="1" noChangeArrowheads="1"/>
          </p:cNvSpPr>
          <p:nvPr>
            <p:ph type="title"/>
          </p:nvPr>
        </p:nvSpPr>
        <p:spPr/>
        <p:txBody>
          <a:bodyPr/>
          <a:lstStyle/>
          <a:p>
            <a:r>
              <a:rPr lang="en-US"/>
              <a:t>Building a Tree</a:t>
            </a:r>
          </a:p>
        </p:txBody>
      </p:sp>
      <p:sp>
        <p:nvSpPr>
          <p:cNvPr id="43014" name="Rectangle 3"/>
          <p:cNvSpPr>
            <a:spLocks noChangeArrowheads="1"/>
          </p:cNvSpPr>
          <p:nvPr/>
        </p:nvSpPr>
        <p:spPr bwMode="auto">
          <a:xfrm>
            <a:off x="247650" y="1790700"/>
            <a:ext cx="68008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43015" name="Line 4"/>
          <p:cNvSpPr>
            <a:spLocks noChangeShapeType="1"/>
          </p:cNvSpPr>
          <p:nvPr/>
        </p:nvSpPr>
        <p:spPr bwMode="auto">
          <a:xfrm>
            <a:off x="3771900" y="1800225"/>
            <a:ext cx="0" cy="4381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5"/>
          <p:cNvSpPr>
            <a:spLocks noChangeShapeType="1"/>
          </p:cNvSpPr>
          <p:nvPr/>
        </p:nvSpPr>
        <p:spPr bwMode="auto">
          <a:xfrm rot="2537517">
            <a:off x="592138" y="40687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7" name="Text Box 6"/>
          <p:cNvSpPr txBox="1">
            <a:spLocks noChangeArrowheads="1"/>
          </p:cNvSpPr>
          <p:nvPr/>
        </p:nvSpPr>
        <p:spPr bwMode="auto">
          <a:xfrm>
            <a:off x="304800"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3018" name="Text Box 7"/>
          <p:cNvSpPr txBox="1">
            <a:spLocks noChangeArrowheads="1"/>
          </p:cNvSpPr>
          <p:nvPr/>
        </p:nvSpPr>
        <p:spPr bwMode="auto">
          <a:xfrm>
            <a:off x="771525"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3019" name="Text Box 8"/>
          <p:cNvSpPr txBox="1">
            <a:spLocks noChangeArrowheads="1"/>
          </p:cNvSpPr>
          <p:nvPr/>
        </p:nvSpPr>
        <p:spPr bwMode="auto">
          <a:xfrm>
            <a:off x="3238500" y="38830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3020" name="Text Box 9"/>
          <p:cNvSpPr txBox="1">
            <a:spLocks noChangeArrowheads="1"/>
          </p:cNvSpPr>
          <p:nvPr/>
        </p:nvSpPr>
        <p:spPr bwMode="auto">
          <a:xfrm>
            <a:off x="4591050" y="34115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3021" name="Line 10"/>
          <p:cNvSpPr>
            <a:spLocks noChangeShapeType="1"/>
          </p:cNvSpPr>
          <p:nvPr/>
        </p:nvSpPr>
        <p:spPr bwMode="auto">
          <a:xfrm rot="19062483" flipH="1">
            <a:off x="879475" y="40798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2" name="Text Box 11"/>
          <p:cNvSpPr txBox="1">
            <a:spLocks noChangeArrowheads="1"/>
          </p:cNvSpPr>
          <p:nvPr/>
        </p:nvSpPr>
        <p:spPr bwMode="auto">
          <a:xfrm>
            <a:off x="681038" y="36814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3023" name="Line 12"/>
          <p:cNvSpPr>
            <a:spLocks noChangeShapeType="1"/>
          </p:cNvSpPr>
          <p:nvPr/>
        </p:nvSpPr>
        <p:spPr bwMode="auto">
          <a:xfrm rot="2537517">
            <a:off x="1441450" y="40640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4" name="Text Box 13"/>
          <p:cNvSpPr txBox="1">
            <a:spLocks noChangeArrowheads="1"/>
          </p:cNvSpPr>
          <p:nvPr/>
        </p:nvSpPr>
        <p:spPr bwMode="auto">
          <a:xfrm>
            <a:off x="1262063"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3025" name="Text Box 14"/>
          <p:cNvSpPr txBox="1">
            <a:spLocks noChangeArrowheads="1"/>
          </p:cNvSpPr>
          <p:nvPr/>
        </p:nvSpPr>
        <p:spPr bwMode="auto">
          <a:xfrm>
            <a:off x="1714500" y="43338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3026" name="Text Box 15"/>
          <p:cNvSpPr txBox="1">
            <a:spLocks noChangeArrowheads="1"/>
          </p:cNvSpPr>
          <p:nvPr/>
        </p:nvSpPr>
        <p:spPr bwMode="auto">
          <a:xfrm>
            <a:off x="1404938" y="36814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3027" name="Line 16"/>
          <p:cNvSpPr>
            <a:spLocks noChangeShapeType="1"/>
          </p:cNvSpPr>
          <p:nvPr/>
        </p:nvSpPr>
        <p:spPr bwMode="auto">
          <a:xfrm rot="19062483" flipH="1">
            <a:off x="1736725" y="40878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17"/>
          <p:cNvSpPr>
            <a:spLocks noChangeShapeType="1"/>
          </p:cNvSpPr>
          <p:nvPr/>
        </p:nvSpPr>
        <p:spPr bwMode="auto">
          <a:xfrm rot="2537517">
            <a:off x="2424113" y="41497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9" name="Text Box 18"/>
          <p:cNvSpPr txBox="1">
            <a:spLocks noChangeArrowheads="1"/>
          </p:cNvSpPr>
          <p:nvPr/>
        </p:nvSpPr>
        <p:spPr bwMode="auto">
          <a:xfrm>
            <a:off x="2181225"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3030" name="Text Box 19"/>
          <p:cNvSpPr txBox="1">
            <a:spLocks noChangeArrowheads="1"/>
          </p:cNvSpPr>
          <p:nvPr/>
        </p:nvSpPr>
        <p:spPr bwMode="auto">
          <a:xfrm>
            <a:off x="2633663" y="43386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3031" name="Text Box 20"/>
          <p:cNvSpPr txBox="1">
            <a:spLocks noChangeArrowheads="1"/>
          </p:cNvSpPr>
          <p:nvPr/>
        </p:nvSpPr>
        <p:spPr bwMode="auto">
          <a:xfrm>
            <a:off x="2395538" y="37957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3032" name="Line 21"/>
          <p:cNvSpPr>
            <a:spLocks noChangeShapeType="1"/>
          </p:cNvSpPr>
          <p:nvPr/>
        </p:nvSpPr>
        <p:spPr bwMode="auto">
          <a:xfrm rot="19062483" flipH="1">
            <a:off x="2832100" y="41465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3" name="Line 22"/>
          <p:cNvSpPr>
            <a:spLocks noChangeShapeType="1"/>
          </p:cNvSpPr>
          <p:nvPr/>
        </p:nvSpPr>
        <p:spPr bwMode="auto">
          <a:xfrm rot="2537517">
            <a:off x="4986338" y="45069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4" name="Text Box 23"/>
          <p:cNvSpPr txBox="1">
            <a:spLocks noChangeArrowheads="1"/>
          </p:cNvSpPr>
          <p:nvPr/>
        </p:nvSpPr>
        <p:spPr bwMode="auto">
          <a:xfrm>
            <a:off x="4786313" y="4810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3035" name="Text Box 24"/>
          <p:cNvSpPr txBox="1">
            <a:spLocks noChangeArrowheads="1"/>
          </p:cNvSpPr>
          <p:nvPr/>
        </p:nvSpPr>
        <p:spPr bwMode="auto">
          <a:xfrm>
            <a:off x="5238750" y="4810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3036" name="Text Box 25"/>
          <p:cNvSpPr txBox="1">
            <a:spLocks noChangeArrowheads="1"/>
          </p:cNvSpPr>
          <p:nvPr/>
        </p:nvSpPr>
        <p:spPr bwMode="auto">
          <a:xfrm>
            <a:off x="5043488" y="4114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3037" name="Line 26"/>
          <p:cNvSpPr>
            <a:spLocks noChangeShapeType="1"/>
          </p:cNvSpPr>
          <p:nvPr/>
        </p:nvSpPr>
        <p:spPr bwMode="auto">
          <a:xfrm rot="19062483" flipH="1">
            <a:off x="5329238" y="44973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8" name="Line 27"/>
          <p:cNvSpPr>
            <a:spLocks noChangeShapeType="1"/>
          </p:cNvSpPr>
          <p:nvPr/>
        </p:nvSpPr>
        <p:spPr bwMode="auto">
          <a:xfrm rot="2537517">
            <a:off x="5962650" y="44958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9" name="Text Box 28"/>
          <p:cNvSpPr txBox="1">
            <a:spLocks noChangeArrowheads="1"/>
          </p:cNvSpPr>
          <p:nvPr/>
        </p:nvSpPr>
        <p:spPr bwMode="auto">
          <a:xfrm>
            <a:off x="5762625" y="4799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3040" name="Text Box 29"/>
          <p:cNvSpPr txBox="1">
            <a:spLocks noChangeArrowheads="1"/>
          </p:cNvSpPr>
          <p:nvPr/>
        </p:nvSpPr>
        <p:spPr bwMode="auto">
          <a:xfrm>
            <a:off x="6215063" y="4799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3041" name="Text Box 30"/>
          <p:cNvSpPr txBox="1">
            <a:spLocks noChangeArrowheads="1"/>
          </p:cNvSpPr>
          <p:nvPr/>
        </p:nvSpPr>
        <p:spPr bwMode="auto">
          <a:xfrm>
            <a:off x="6019800" y="41036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3042" name="Line 31"/>
          <p:cNvSpPr>
            <a:spLocks noChangeShapeType="1"/>
          </p:cNvSpPr>
          <p:nvPr/>
        </p:nvSpPr>
        <p:spPr bwMode="auto">
          <a:xfrm rot="19062483" flipH="1">
            <a:off x="6305550" y="44862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3" name="Line 32"/>
          <p:cNvSpPr>
            <a:spLocks noChangeShapeType="1"/>
          </p:cNvSpPr>
          <p:nvPr/>
        </p:nvSpPr>
        <p:spPr bwMode="auto">
          <a:xfrm>
            <a:off x="3167063" y="36766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4" name="Line 33"/>
          <p:cNvSpPr>
            <a:spLocks noChangeShapeType="1"/>
          </p:cNvSpPr>
          <p:nvPr/>
        </p:nvSpPr>
        <p:spPr bwMode="auto">
          <a:xfrm flipH="1">
            <a:off x="5243513" y="3810000"/>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5" name="Line 34"/>
          <p:cNvSpPr>
            <a:spLocks noChangeShapeType="1"/>
          </p:cNvSpPr>
          <p:nvPr/>
        </p:nvSpPr>
        <p:spPr bwMode="auto">
          <a:xfrm flipH="1">
            <a:off x="4743450" y="3019425"/>
            <a:ext cx="352425"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6" name="Line 35"/>
          <p:cNvSpPr>
            <a:spLocks noChangeShapeType="1"/>
          </p:cNvSpPr>
          <p:nvPr/>
        </p:nvSpPr>
        <p:spPr bwMode="auto">
          <a:xfrm>
            <a:off x="5876925" y="3805238"/>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7" name="Text Box 36"/>
          <p:cNvSpPr txBox="1">
            <a:spLocks noChangeArrowheads="1"/>
          </p:cNvSpPr>
          <p:nvPr/>
        </p:nvSpPr>
        <p:spPr bwMode="auto">
          <a:xfrm>
            <a:off x="1028700" y="31003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3048" name="Line 37"/>
          <p:cNvSpPr>
            <a:spLocks noChangeShapeType="1"/>
          </p:cNvSpPr>
          <p:nvPr/>
        </p:nvSpPr>
        <p:spPr bwMode="auto">
          <a:xfrm rot="2537517">
            <a:off x="1017588" y="34655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9" name="Line 38"/>
          <p:cNvSpPr>
            <a:spLocks noChangeShapeType="1"/>
          </p:cNvSpPr>
          <p:nvPr/>
        </p:nvSpPr>
        <p:spPr bwMode="auto">
          <a:xfrm rot="19062483" flipH="1">
            <a:off x="1422400" y="34559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0" name="Line 39"/>
          <p:cNvSpPr>
            <a:spLocks noChangeShapeType="1"/>
          </p:cNvSpPr>
          <p:nvPr/>
        </p:nvSpPr>
        <p:spPr bwMode="auto">
          <a:xfrm flipH="1">
            <a:off x="1419225" y="28924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1" name="Text Box 40"/>
          <p:cNvSpPr txBox="1">
            <a:spLocks noChangeArrowheads="1"/>
          </p:cNvSpPr>
          <p:nvPr/>
        </p:nvSpPr>
        <p:spPr bwMode="auto">
          <a:xfrm>
            <a:off x="2809875" y="32908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3052" name="Line 41"/>
          <p:cNvSpPr>
            <a:spLocks noChangeShapeType="1"/>
          </p:cNvSpPr>
          <p:nvPr/>
        </p:nvSpPr>
        <p:spPr bwMode="auto">
          <a:xfrm rot="2537517" flipH="1">
            <a:off x="2767013" y="36210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3" name="Line 42"/>
          <p:cNvSpPr>
            <a:spLocks noChangeShapeType="1"/>
          </p:cNvSpPr>
          <p:nvPr/>
        </p:nvSpPr>
        <p:spPr bwMode="auto">
          <a:xfrm>
            <a:off x="2290763" y="28971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4" name="Text Box 43"/>
          <p:cNvSpPr txBox="1">
            <a:spLocks noChangeArrowheads="1"/>
          </p:cNvSpPr>
          <p:nvPr/>
        </p:nvSpPr>
        <p:spPr bwMode="auto">
          <a:xfrm>
            <a:off x="5538788" y="34290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3055" name="Line 44"/>
          <p:cNvSpPr>
            <a:spLocks noChangeShapeType="1"/>
          </p:cNvSpPr>
          <p:nvPr/>
        </p:nvSpPr>
        <p:spPr bwMode="auto">
          <a:xfrm>
            <a:off x="5557838" y="3019425"/>
            <a:ext cx="195262"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6" name="Text Box 45"/>
          <p:cNvSpPr txBox="1">
            <a:spLocks noChangeArrowheads="1"/>
          </p:cNvSpPr>
          <p:nvPr/>
        </p:nvSpPr>
        <p:spPr bwMode="auto">
          <a:xfrm>
            <a:off x="1752600" y="25336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3057" name="Line 46"/>
          <p:cNvSpPr>
            <a:spLocks noChangeShapeType="1"/>
          </p:cNvSpPr>
          <p:nvPr/>
        </p:nvSpPr>
        <p:spPr bwMode="auto">
          <a:xfrm>
            <a:off x="2076450" y="19732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58" name="Text Box 47"/>
          <p:cNvSpPr txBox="1">
            <a:spLocks noChangeArrowheads="1"/>
          </p:cNvSpPr>
          <p:nvPr/>
        </p:nvSpPr>
        <p:spPr bwMode="auto">
          <a:xfrm>
            <a:off x="5081588" y="2643188"/>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3059" name="Line 48"/>
          <p:cNvSpPr>
            <a:spLocks noChangeShapeType="1"/>
          </p:cNvSpPr>
          <p:nvPr/>
        </p:nvSpPr>
        <p:spPr bwMode="auto">
          <a:xfrm>
            <a:off x="5372100" y="208756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E9A5AC84-8F85-4E78-9A2E-61333D765A16}" type="slidenum">
              <a:rPr lang="en-US"/>
              <a:pPr>
                <a:defRPr/>
              </a:pPr>
              <a:t>54</a:t>
            </a:fld>
            <a:endParaRPr lang="en-US"/>
          </a:p>
        </p:txBody>
      </p:sp>
      <p:sp>
        <p:nvSpPr>
          <p:cNvPr id="44037" name="Rectangle 2"/>
          <p:cNvSpPr>
            <a:spLocks noGrp="1" noChangeArrowheads="1"/>
          </p:cNvSpPr>
          <p:nvPr>
            <p:ph type="title"/>
          </p:nvPr>
        </p:nvSpPr>
        <p:spPr/>
        <p:txBody>
          <a:bodyPr/>
          <a:lstStyle/>
          <a:p>
            <a:r>
              <a:rPr lang="en-US"/>
              <a:t>Building a Tree</a:t>
            </a:r>
          </a:p>
        </p:txBody>
      </p:sp>
      <p:sp>
        <p:nvSpPr>
          <p:cNvPr id="44038" name="Line 5"/>
          <p:cNvSpPr>
            <a:spLocks noChangeShapeType="1"/>
          </p:cNvSpPr>
          <p:nvPr/>
        </p:nvSpPr>
        <p:spPr bwMode="auto">
          <a:xfrm rot="2537517">
            <a:off x="1316038" y="43354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9" name="Text Box 6"/>
          <p:cNvSpPr txBox="1">
            <a:spLocks noChangeArrowheads="1"/>
          </p:cNvSpPr>
          <p:nvPr/>
        </p:nvSpPr>
        <p:spPr bwMode="auto">
          <a:xfrm>
            <a:off x="1028700" y="46005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4040" name="Text Box 7"/>
          <p:cNvSpPr txBox="1">
            <a:spLocks noChangeArrowheads="1"/>
          </p:cNvSpPr>
          <p:nvPr/>
        </p:nvSpPr>
        <p:spPr bwMode="auto">
          <a:xfrm>
            <a:off x="1495425" y="46005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4041" name="Text Box 8"/>
          <p:cNvSpPr txBox="1">
            <a:spLocks noChangeArrowheads="1"/>
          </p:cNvSpPr>
          <p:nvPr/>
        </p:nvSpPr>
        <p:spPr bwMode="auto">
          <a:xfrm>
            <a:off x="3962400" y="41497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4042" name="Text Box 9"/>
          <p:cNvSpPr txBox="1">
            <a:spLocks noChangeArrowheads="1"/>
          </p:cNvSpPr>
          <p:nvPr/>
        </p:nvSpPr>
        <p:spPr bwMode="auto">
          <a:xfrm>
            <a:off x="4591050" y="34115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4043" name="Line 10"/>
          <p:cNvSpPr>
            <a:spLocks noChangeShapeType="1"/>
          </p:cNvSpPr>
          <p:nvPr/>
        </p:nvSpPr>
        <p:spPr bwMode="auto">
          <a:xfrm rot="19062483" flipH="1">
            <a:off x="1603375" y="43465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4" name="Text Box 11"/>
          <p:cNvSpPr txBox="1">
            <a:spLocks noChangeArrowheads="1"/>
          </p:cNvSpPr>
          <p:nvPr/>
        </p:nvSpPr>
        <p:spPr bwMode="auto">
          <a:xfrm>
            <a:off x="1404938" y="39481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4045" name="Line 12"/>
          <p:cNvSpPr>
            <a:spLocks noChangeShapeType="1"/>
          </p:cNvSpPr>
          <p:nvPr/>
        </p:nvSpPr>
        <p:spPr bwMode="auto">
          <a:xfrm rot="2537517">
            <a:off x="2165350" y="43307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6" name="Text Box 13"/>
          <p:cNvSpPr txBox="1">
            <a:spLocks noChangeArrowheads="1"/>
          </p:cNvSpPr>
          <p:nvPr/>
        </p:nvSpPr>
        <p:spPr bwMode="auto">
          <a:xfrm>
            <a:off x="1985963" y="46053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4047" name="Text Box 14"/>
          <p:cNvSpPr txBox="1">
            <a:spLocks noChangeArrowheads="1"/>
          </p:cNvSpPr>
          <p:nvPr/>
        </p:nvSpPr>
        <p:spPr bwMode="auto">
          <a:xfrm>
            <a:off x="2438400" y="46005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4048" name="Text Box 15"/>
          <p:cNvSpPr txBox="1">
            <a:spLocks noChangeArrowheads="1"/>
          </p:cNvSpPr>
          <p:nvPr/>
        </p:nvSpPr>
        <p:spPr bwMode="auto">
          <a:xfrm>
            <a:off x="2128838" y="39481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4049" name="Line 16"/>
          <p:cNvSpPr>
            <a:spLocks noChangeShapeType="1"/>
          </p:cNvSpPr>
          <p:nvPr/>
        </p:nvSpPr>
        <p:spPr bwMode="auto">
          <a:xfrm rot="19062483" flipH="1">
            <a:off x="2460625" y="43545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7"/>
          <p:cNvSpPr>
            <a:spLocks noChangeShapeType="1"/>
          </p:cNvSpPr>
          <p:nvPr/>
        </p:nvSpPr>
        <p:spPr bwMode="auto">
          <a:xfrm rot="2537517">
            <a:off x="3148013" y="44164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Text Box 18"/>
          <p:cNvSpPr txBox="1">
            <a:spLocks noChangeArrowheads="1"/>
          </p:cNvSpPr>
          <p:nvPr/>
        </p:nvSpPr>
        <p:spPr bwMode="auto">
          <a:xfrm>
            <a:off x="2905125" y="46053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4052" name="Text Box 19"/>
          <p:cNvSpPr txBox="1">
            <a:spLocks noChangeArrowheads="1"/>
          </p:cNvSpPr>
          <p:nvPr/>
        </p:nvSpPr>
        <p:spPr bwMode="auto">
          <a:xfrm>
            <a:off x="3357563" y="46053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4053" name="Text Box 20"/>
          <p:cNvSpPr txBox="1">
            <a:spLocks noChangeArrowheads="1"/>
          </p:cNvSpPr>
          <p:nvPr/>
        </p:nvSpPr>
        <p:spPr bwMode="auto">
          <a:xfrm>
            <a:off x="3119438" y="40624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4054" name="Line 21"/>
          <p:cNvSpPr>
            <a:spLocks noChangeShapeType="1"/>
          </p:cNvSpPr>
          <p:nvPr/>
        </p:nvSpPr>
        <p:spPr bwMode="auto">
          <a:xfrm rot="19062483" flipH="1">
            <a:off x="3556000" y="44132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5" name="Line 22"/>
          <p:cNvSpPr>
            <a:spLocks noChangeShapeType="1"/>
          </p:cNvSpPr>
          <p:nvPr/>
        </p:nvSpPr>
        <p:spPr bwMode="auto">
          <a:xfrm rot="2537517">
            <a:off x="4986338" y="45069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Text Box 23"/>
          <p:cNvSpPr txBox="1">
            <a:spLocks noChangeArrowheads="1"/>
          </p:cNvSpPr>
          <p:nvPr/>
        </p:nvSpPr>
        <p:spPr bwMode="auto">
          <a:xfrm>
            <a:off x="4786313" y="4810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4057" name="Text Box 24"/>
          <p:cNvSpPr txBox="1">
            <a:spLocks noChangeArrowheads="1"/>
          </p:cNvSpPr>
          <p:nvPr/>
        </p:nvSpPr>
        <p:spPr bwMode="auto">
          <a:xfrm>
            <a:off x="5238750" y="48101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4058" name="Text Box 25"/>
          <p:cNvSpPr txBox="1">
            <a:spLocks noChangeArrowheads="1"/>
          </p:cNvSpPr>
          <p:nvPr/>
        </p:nvSpPr>
        <p:spPr bwMode="auto">
          <a:xfrm>
            <a:off x="5043488" y="41148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4059" name="Line 26"/>
          <p:cNvSpPr>
            <a:spLocks noChangeShapeType="1"/>
          </p:cNvSpPr>
          <p:nvPr/>
        </p:nvSpPr>
        <p:spPr bwMode="auto">
          <a:xfrm rot="19062483" flipH="1">
            <a:off x="5329238" y="44973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Line 27"/>
          <p:cNvSpPr>
            <a:spLocks noChangeShapeType="1"/>
          </p:cNvSpPr>
          <p:nvPr/>
        </p:nvSpPr>
        <p:spPr bwMode="auto">
          <a:xfrm rot="2537517">
            <a:off x="5962650" y="44958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1" name="Text Box 28"/>
          <p:cNvSpPr txBox="1">
            <a:spLocks noChangeArrowheads="1"/>
          </p:cNvSpPr>
          <p:nvPr/>
        </p:nvSpPr>
        <p:spPr bwMode="auto">
          <a:xfrm>
            <a:off x="5762625" y="4799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4062" name="Text Box 29"/>
          <p:cNvSpPr txBox="1">
            <a:spLocks noChangeArrowheads="1"/>
          </p:cNvSpPr>
          <p:nvPr/>
        </p:nvSpPr>
        <p:spPr bwMode="auto">
          <a:xfrm>
            <a:off x="6215063" y="47990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4063" name="Text Box 30"/>
          <p:cNvSpPr txBox="1">
            <a:spLocks noChangeArrowheads="1"/>
          </p:cNvSpPr>
          <p:nvPr/>
        </p:nvSpPr>
        <p:spPr bwMode="auto">
          <a:xfrm>
            <a:off x="6019800" y="41036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4064" name="Line 31"/>
          <p:cNvSpPr>
            <a:spLocks noChangeShapeType="1"/>
          </p:cNvSpPr>
          <p:nvPr/>
        </p:nvSpPr>
        <p:spPr bwMode="auto">
          <a:xfrm rot="19062483" flipH="1">
            <a:off x="6305550" y="44862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5" name="Line 32"/>
          <p:cNvSpPr>
            <a:spLocks noChangeShapeType="1"/>
          </p:cNvSpPr>
          <p:nvPr/>
        </p:nvSpPr>
        <p:spPr bwMode="auto">
          <a:xfrm>
            <a:off x="3890963" y="39433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6" name="Line 33"/>
          <p:cNvSpPr>
            <a:spLocks noChangeShapeType="1"/>
          </p:cNvSpPr>
          <p:nvPr/>
        </p:nvSpPr>
        <p:spPr bwMode="auto">
          <a:xfrm flipH="1">
            <a:off x="5243513" y="3810000"/>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7" name="Line 34"/>
          <p:cNvSpPr>
            <a:spLocks noChangeShapeType="1"/>
          </p:cNvSpPr>
          <p:nvPr/>
        </p:nvSpPr>
        <p:spPr bwMode="auto">
          <a:xfrm flipH="1">
            <a:off x="4743450" y="3019425"/>
            <a:ext cx="352425"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8" name="Line 35"/>
          <p:cNvSpPr>
            <a:spLocks noChangeShapeType="1"/>
          </p:cNvSpPr>
          <p:nvPr/>
        </p:nvSpPr>
        <p:spPr bwMode="auto">
          <a:xfrm>
            <a:off x="5876925" y="3805238"/>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9" name="Text Box 36"/>
          <p:cNvSpPr txBox="1">
            <a:spLocks noChangeArrowheads="1"/>
          </p:cNvSpPr>
          <p:nvPr/>
        </p:nvSpPr>
        <p:spPr bwMode="auto">
          <a:xfrm>
            <a:off x="1752600" y="33670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4070" name="Line 37"/>
          <p:cNvSpPr>
            <a:spLocks noChangeShapeType="1"/>
          </p:cNvSpPr>
          <p:nvPr/>
        </p:nvSpPr>
        <p:spPr bwMode="auto">
          <a:xfrm rot="2537517">
            <a:off x="1741488" y="37322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1" name="Line 38"/>
          <p:cNvSpPr>
            <a:spLocks noChangeShapeType="1"/>
          </p:cNvSpPr>
          <p:nvPr/>
        </p:nvSpPr>
        <p:spPr bwMode="auto">
          <a:xfrm rot="19062483" flipH="1">
            <a:off x="2146300" y="37226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2" name="Line 39"/>
          <p:cNvSpPr>
            <a:spLocks noChangeShapeType="1"/>
          </p:cNvSpPr>
          <p:nvPr/>
        </p:nvSpPr>
        <p:spPr bwMode="auto">
          <a:xfrm flipH="1">
            <a:off x="2143125" y="31591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3" name="Text Box 40"/>
          <p:cNvSpPr txBox="1">
            <a:spLocks noChangeArrowheads="1"/>
          </p:cNvSpPr>
          <p:nvPr/>
        </p:nvSpPr>
        <p:spPr bwMode="auto">
          <a:xfrm>
            <a:off x="3533775" y="35575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4074" name="Line 41"/>
          <p:cNvSpPr>
            <a:spLocks noChangeShapeType="1"/>
          </p:cNvSpPr>
          <p:nvPr/>
        </p:nvSpPr>
        <p:spPr bwMode="auto">
          <a:xfrm rot="2537517" flipH="1">
            <a:off x="3490913" y="38877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5" name="Line 42"/>
          <p:cNvSpPr>
            <a:spLocks noChangeShapeType="1"/>
          </p:cNvSpPr>
          <p:nvPr/>
        </p:nvSpPr>
        <p:spPr bwMode="auto">
          <a:xfrm>
            <a:off x="3014663" y="31638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6" name="Text Box 43"/>
          <p:cNvSpPr txBox="1">
            <a:spLocks noChangeArrowheads="1"/>
          </p:cNvSpPr>
          <p:nvPr/>
        </p:nvSpPr>
        <p:spPr bwMode="auto">
          <a:xfrm>
            <a:off x="5538788" y="34290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4077" name="Line 44"/>
          <p:cNvSpPr>
            <a:spLocks noChangeShapeType="1"/>
          </p:cNvSpPr>
          <p:nvPr/>
        </p:nvSpPr>
        <p:spPr bwMode="auto">
          <a:xfrm>
            <a:off x="5557838" y="3019425"/>
            <a:ext cx="195262"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8" name="Text Box 45"/>
          <p:cNvSpPr txBox="1">
            <a:spLocks noChangeArrowheads="1"/>
          </p:cNvSpPr>
          <p:nvPr/>
        </p:nvSpPr>
        <p:spPr bwMode="auto">
          <a:xfrm>
            <a:off x="2476500" y="28003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4079" name="Line 46"/>
          <p:cNvSpPr>
            <a:spLocks noChangeShapeType="1"/>
          </p:cNvSpPr>
          <p:nvPr/>
        </p:nvSpPr>
        <p:spPr bwMode="auto">
          <a:xfrm flipH="1">
            <a:off x="3000375" y="2392363"/>
            <a:ext cx="704850"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0" name="Text Box 47"/>
          <p:cNvSpPr txBox="1">
            <a:spLocks noChangeArrowheads="1"/>
          </p:cNvSpPr>
          <p:nvPr/>
        </p:nvSpPr>
        <p:spPr bwMode="auto">
          <a:xfrm>
            <a:off x="5081588" y="2643188"/>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4081" name="Line 48"/>
          <p:cNvSpPr>
            <a:spLocks noChangeShapeType="1"/>
          </p:cNvSpPr>
          <p:nvPr/>
        </p:nvSpPr>
        <p:spPr bwMode="auto">
          <a:xfrm>
            <a:off x="4286250" y="2392363"/>
            <a:ext cx="809625"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2" name="Text Box 49"/>
          <p:cNvSpPr txBox="1">
            <a:spLocks noChangeArrowheads="1"/>
          </p:cNvSpPr>
          <p:nvPr/>
        </p:nvSpPr>
        <p:spPr bwMode="auto">
          <a:xfrm>
            <a:off x="3729038" y="2033588"/>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4"/>
          <p:cNvSpPr>
            <a:spLocks noGrp="1"/>
          </p:cNvSpPr>
          <p:nvPr>
            <p:ph type="sldNum" sz="quarter" idx="12"/>
          </p:nvPr>
        </p:nvSpPr>
        <p:spPr/>
        <p:txBody>
          <a:bodyPr/>
          <a:lstStyle/>
          <a:p>
            <a:pPr>
              <a:defRPr/>
            </a:pPr>
            <a:fld id="{10AE9F55-B971-4E06-BE4E-18E74401A3DE}" type="slidenum">
              <a:rPr lang="en-US"/>
              <a:pPr>
                <a:defRPr/>
              </a:pPr>
              <a:t>55</a:t>
            </a:fld>
            <a:endParaRPr lang="en-US"/>
          </a:p>
        </p:txBody>
      </p:sp>
      <p:sp>
        <p:nvSpPr>
          <p:cNvPr id="45061" name="Rectangle 2"/>
          <p:cNvSpPr>
            <a:spLocks noGrp="1" noChangeArrowheads="1"/>
          </p:cNvSpPr>
          <p:nvPr>
            <p:ph type="title"/>
          </p:nvPr>
        </p:nvSpPr>
        <p:spPr/>
        <p:txBody>
          <a:bodyPr/>
          <a:lstStyle/>
          <a:p>
            <a:r>
              <a:rPr lang="en-US"/>
              <a:t>Building a Tree</a:t>
            </a:r>
          </a:p>
        </p:txBody>
      </p:sp>
      <p:sp>
        <p:nvSpPr>
          <p:cNvPr id="45062" name="Line 3"/>
          <p:cNvSpPr>
            <a:spLocks noChangeShapeType="1"/>
          </p:cNvSpPr>
          <p:nvPr/>
        </p:nvSpPr>
        <p:spPr bwMode="auto">
          <a:xfrm rot="2537517">
            <a:off x="763588" y="4906963"/>
            <a:ext cx="141287"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3" name="Text Box 4"/>
          <p:cNvSpPr txBox="1">
            <a:spLocks noChangeArrowheads="1"/>
          </p:cNvSpPr>
          <p:nvPr/>
        </p:nvSpPr>
        <p:spPr bwMode="auto">
          <a:xfrm>
            <a:off x="476250" y="5172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5064" name="Text Box 5"/>
          <p:cNvSpPr txBox="1">
            <a:spLocks noChangeArrowheads="1"/>
          </p:cNvSpPr>
          <p:nvPr/>
        </p:nvSpPr>
        <p:spPr bwMode="auto">
          <a:xfrm>
            <a:off x="942975" y="5172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5065" name="Text Box 6"/>
          <p:cNvSpPr txBox="1">
            <a:spLocks noChangeArrowheads="1"/>
          </p:cNvSpPr>
          <p:nvPr/>
        </p:nvSpPr>
        <p:spPr bwMode="auto">
          <a:xfrm>
            <a:off x="3409950" y="4721225"/>
            <a:ext cx="5143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5066" name="Text Box 7"/>
          <p:cNvSpPr txBox="1">
            <a:spLocks noChangeArrowheads="1"/>
          </p:cNvSpPr>
          <p:nvPr/>
        </p:nvSpPr>
        <p:spPr bwMode="auto">
          <a:xfrm>
            <a:off x="4038600" y="39830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5067" name="Line 8"/>
          <p:cNvSpPr>
            <a:spLocks noChangeShapeType="1"/>
          </p:cNvSpPr>
          <p:nvPr/>
        </p:nvSpPr>
        <p:spPr bwMode="auto">
          <a:xfrm rot="19062483" flipH="1">
            <a:off x="1050925" y="4918075"/>
            <a:ext cx="130175" cy="236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8" name="Text Box 9"/>
          <p:cNvSpPr txBox="1">
            <a:spLocks noChangeArrowheads="1"/>
          </p:cNvSpPr>
          <p:nvPr/>
        </p:nvSpPr>
        <p:spPr bwMode="auto">
          <a:xfrm>
            <a:off x="852488" y="45196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5069" name="Line 10"/>
          <p:cNvSpPr>
            <a:spLocks noChangeShapeType="1"/>
          </p:cNvSpPr>
          <p:nvPr/>
        </p:nvSpPr>
        <p:spPr bwMode="auto">
          <a:xfrm rot="2537517">
            <a:off x="1612900" y="4902200"/>
            <a:ext cx="117475"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0" name="Text Box 11"/>
          <p:cNvSpPr txBox="1">
            <a:spLocks noChangeArrowheads="1"/>
          </p:cNvSpPr>
          <p:nvPr/>
        </p:nvSpPr>
        <p:spPr bwMode="auto">
          <a:xfrm>
            <a:off x="1433513" y="51768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5071" name="Text Box 12"/>
          <p:cNvSpPr txBox="1">
            <a:spLocks noChangeArrowheads="1"/>
          </p:cNvSpPr>
          <p:nvPr/>
        </p:nvSpPr>
        <p:spPr bwMode="auto">
          <a:xfrm>
            <a:off x="1885950" y="517207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5072" name="Text Box 13"/>
          <p:cNvSpPr txBox="1">
            <a:spLocks noChangeArrowheads="1"/>
          </p:cNvSpPr>
          <p:nvPr/>
        </p:nvSpPr>
        <p:spPr bwMode="auto">
          <a:xfrm>
            <a:off x="1576388" y="45196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5073" name="Line 14"/>
          <p:cNvSpPr>
            <a:spLocks noChangeShapeType="1"/>
          </p:cNvSpPr>
          <p:nvPr/>
        </p:nvSpPr>
        <p:spPr bwMode="auto">
          <a:xfrm rot="19062483" flipH="1">
            <a:off x="1908175" y="4926013"/>
            <a:ext cx="152400" cy="227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5"/>
          <p:cNvSpPr>
            <a:spLocks noChangeShapeType="1"/>
          </p:cNvSpPr>
          <p:nvPr/>
        </p:nvSpPr>
        <p:spPr bwMode="auto">
          <a:xfrm rot="2537517">
            <a:off x="2595563" y="4987925"/>
            <a:ext cx="36512"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5" name="Text Box 16"/>
          <p:cNvSpPr txBox="1">
            <a:spLocks noChangeArrowheads="1"/>
          </p:cNvSpPr>
          <p:nvPr/>
        </p:nvSpPr>
        <p:spPr bwMode="auto">
          <a:xfrm>
            <a:off x="2352675" y="51768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5076" name="Text Box 17"/>
          <p:cNvSpPr txBox="1">
            <a:spLocks noChangeArrowheads="1"/>
          </p:cNvSpPr>
          <p:nvPr/>
        </p:nvSpPr>
        <p:spPr bwMode="auto">
          <a:xfrm>
            <a:off x="2805113" y="5176838"/>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5077" name="Text Box 18"/>
          <p:cNvSpPr txBox="1">
            <a:spLocks noChangeArrowheads="1"/>
          </p:cNvSpPr>
          <p:nvPr/>
        </p:nvSpPr>
        <p:spPr bwMode="auto">
          <a:xfrm>
            <a:off x="2566988" y="4633913"/>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5078" name="Line 19"/>
          <p:cNvSpPr>
            <a:spLocks noChangeShapeType="1"/>
          </p:cNvSpPr>
          <p:nvPr/>
        </p:nvSpPr>
        <p:spPr bwMode="auto">
          <a:xfrm rot="19062483" flipH="1">
            <a:off x="3003550" y="4984750"/>
            <a:ext cx="14288"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20"/>
          <p:cNvSpPr>
            <a:spLocks noChangeShapeType="1"/>
          </p:cNvSpPr>
          <p:nvPr/>
        </p:nvSpPr>
        <p:spPr bwMode="auto">
          <a:xfrm rot="2537517">
            <a:off x="4433888" y="5078413"/>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0" name="Text Box 21"/>
          <p:cNvSpPr txBox="1">
            <a:spLocks noChangeArrowheads="1"/>
          </p:cNvSpPr>
          <p:nvPr/>
        </p:nvSpPr>
        <p:spPr bwMode="auto">
          <a:xfrm>
            <a:off x="4233863" y="53816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5081" name="Text Box 22"/>
          <p:cNvSpPr txBox="1">
            <a:spLocks noChangeArrowheads="1"/>
          </p:cNvSpPr>
          <p:nvPr/>
        </p:nvSpPr>
        <p:spPr bwMode="auto">
          <a:xfrm>
            <a:off x="4686300" y="5381625"/>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5082" name="Text Box 23"/>
          <p:cNvSpPr txBox="1">
            <a:spLocks noChangeArrowheads="1"/>
          </p:cNvSpPr>
          <p:nvPr/>
        </p:nvSpPr>
        <p:spPr bwMode="auto">
          <a:xfrm>
            <a:off x="4491038" y="46863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5083" name="Line 24"/>
          <p:cNvSpPr>
            <a:spLocks noChangeShapeType="1"/>
          </p:cNvSpPr>
          <p:nvPr/>
        </p:nvSpPr>
        <p:spPr bwMode="auto">
          <a:xfrm rot="19062483" flipH="1">
            <a:off x="4776788" y="5068888"/>
            <a:ext cx="125412" cy="31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4" name="Line 25"/>
          <p:cNvSpPr>
            <a:spLocks noChangeShapeType="1"/>
          </p:cNvSpPr>
          <p:nvPr/>
        </p:nvSpPr>
        <p:spPr bwMode="auto">
          <a:xfrm rot="2537517">
            <a:off x="5410200" y="5067300"/>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5" name="Text Box 26"/>
          <p:cNvSpPr txBox="1">
            <a:spLocks noChangeArrowheads="1"/>
          </p:cNvSpPr>
          <p:nvPr/>
        </p:nvSpPr>
        <p:spPr bwMode="auto">
          <a:xfrm>
            <a:off x="5210175" y="53705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5086" name="Text Box 27"/>
          <p:cNvSpPr txBox="1">
            <a:spLocks noChangeArrowheads="1"/>
          </p:cNvSpPr>
          <p:nvPr/>
        </p:nvSpPr>
        <p:spPr bwMode="auto">
          <a:xfrm>
            <a:off x="5662613" y="5370513"/>
            <a:ext cx="400050" cy="5143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5087" name="Text Box 28"/>
          <p:cNvSpPr txBox="1">
            <a:spLocks noChangeArrowheads="1"/>
          </p:cNvSpPr>
          <p:nvPr/>
        </p:nvSpPr>
        <p:spPr bwMode="auto">
          <a:xfrm>
            <a:off x="5467350" y="46751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5088" name="Line 29"/>
          <p:cNvSpPr>
            <a:spLocks noChangeShapeType="1"/>
          </p:cNvSpPr>
          <p:nvPr/>
        </p:nvSpPr>
        <p:spPr bwMode="auto">
          <a:xfrm rot="19062483" flipH="1">
            <a:off x="5753100" y="5057775"/>
            <a:ext cx="125413"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9" name="Line 30"/>
          <p:cNvSpPr>
            <a:spLocks noChangeShapeType="1"/>
          </p:cNvSpPr>
          <p:nvPr/>
        </p:nvSpPr>
        <p:spPr bwMode="auto">
          <a:xfrm>
            <a:off x="3338513" y="4514850"/>
            <a:ext cx="233362" cy="195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0" name="Line 31"/>
          <p:cNvSpPr>
            <a:spLocks noChangeShapeType="1"/>
          </p:cNvSpPr>
          <p:nvPr/>
        </p:nvSpPr>
        <p:spPr bwMode="auto">
          <a:xfrm flipH="1">
            <a:off x="4691063" y="4381500"/>
            <a:ext cx="3524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1" name="Line 32"/>
          <p:cNvSpPr>
            <a:spLocks noChangeShapeType="1"/>
          </p:cNvSpPr>
          <p:nvPr/>
        </p:nvSpPr>
        <p:spPr bwMode="auto">
          <a:xfrm flipH="1">
            <a:off x="4191000" y="3590925"/>
            <a:ext cx="352425"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2" name="Line 33"/>
          <p:cNvSpPr>
            <a:spLocks noChangeShapeType="1"/>
          </p:cNvSpPr>
          <p:nvPr/>
        </p:nvSpPr>
        <p:spPr bwMode="auto">
          <a:xfrm>
            <a:off x="5324475" y="4376738"/>
            <a:ext cx="352425" cy="300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3" name="Text Box 34"/>
          <p:cNvSpPr txBox="1">
            <a:spLocks noChangeArrowheads="1"/>
          </p:cNvSpPr>
          <p:nvPr/>
        </p:nvSpPr>
        <p:spPr bwMode="auto">
          <a:xfrm>
            <a:off x="1200150" y="39385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5094" name="Line 35"/>
          <p:cNvSpPr>
            <a:spLocks noChangeShapeType="1"/>
          </p:cNvSpPr>
          <p:nvPr/>
        </p:nvSpPr>
        <p:spPr bwMode="auto">
          <a:xfrm rot="2537517">
            <a:off x="1189038" y="4303713"/>
            <a:ext cx="39687"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5" name="Line 36"/>
          <p:cNvSpPr>
            <a:spLocks noChangeShapeType="1"/>
          </p:cNvSpPr>
          <p:nvPr/>
        </p:nvSpPr>
        <p:spPr bwMode="auto">
          <a:xfrm rot="19062483" flipH="1">
            <a:off x="1593850" y="4294188"/>
            <a:ext cx="39688" cy="233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6" name="Line 37"/>
          <p:cNvSpPr>
            <a:spLocks noChangeShapeType="1"/>
          </p:cNvSpPr>
          <p:nvPr/>
        </p:nvSpPr>
        <p:spPr bwMode="auto">
          <a:xfrm flipH="1">
            <a:off x="1590675" y="3730625"/>
            <a:ext cx="333375"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7" name="Text Box 38"/>
          <p:cNvSpPr txBox="1">
            <a:spLocks noChangeArrowheads="1"/>
          </p:cNvSpPr>
          <p:nvPr/>
        </p:nvSpPr>
        <p:spPr bwMode="auto">
          <a:xfrm>
            <a:off x="2981325" y="4129088"/>
            <a:ext cx="4000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5098" name="Line 39"/>
          <p:cNvSpPr>
            <a:spLocks noChangeShapeType="1"/>
          </p:cNvSpPr>
          <p:nvPr/>
        </p:nvSpPr>
        <p:spPr bwMode="auto">
          <a:xfrm rot="2537517" flipH="1">
            <a:off x="2938463" y="4459288"/>
            <a:ext cx="5397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40"/>
          <p:cNvSpPr>
            <a:spLocks noChangeShapeType="1"/>
          </p:cNvSpPr>
          <p:nvPr/>
        </p:nvSpPr>
        <p:spPr bwMode="auto">
          <a:xfrm>
            <a:off x="2462213" y="3735388"/>
            <a:ext cx="528637" cy="409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0" name="Text Box 41"/>
          <p:cNvSpPr txBox="1">
            <a:spLocks noChangeArrowheads="1"/>
          </p:cNvSpPr>
          <p:nvPr/>
        </p:nvSpPr>
        <p:spPr bwMode="auto">
          <a:xfrm>
            <a:off x="4986338" y="4000500"/>
            <a:ext cx="40005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5101" name="Line 42"/>
          <p:cNvSpPr>
            <a:spLocks noChangeShapeType="1"/>
          </p:cNvSpPr>
          <p:nvPr/>
        </p:nvSpPr>
        <p:spPr bwMode="auto">
          <a:xfrm>
            <a:off x="5005388" y="3590925"/>
            <a:ext cx="195262"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2" name="Text Box 43"/>
          <p:cNvSpPr txBox="1">
            <a:spLocks noChangeArrowheads="1"/>
          </p:cNvSpPr>
          <p:nvPr/>
        </p:nvSpPr>
        <p:spPr bwMode="auto">
          <a:xfrm>
            <a:off x="1924050" y="3371850"/>
            <a:ext cx="533400" cy="3762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5103" name="Line 44"/>
          <p:cNvSpPr>
            <a:spLocks noChangeShapeType="1"/>
          </p:cNvSpPr>
          <p:nvPr/>
        </p:nvSpPr>
        <p:spPr bwMode="auto">
          <a:xfrm flipH="1">
            <a:off x="2447925" y="2963863"/>
            <a:ext cx="704850" cy="428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4" name="Text Box 45"/>
          <p:cNvSpPr txBox="1">
            <a:spLocks noChangeArrowheads="1"/>
          </p:cNvSpPr>
          <p:nvPr/>
        </p:nvSpPr>
        <p:spPr bwMode="auto">
          <a:xfrm>
            <a:off x="4529138" y="3214688"/>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5105" name="Line 46"/>
          <p:cNvSpPr>
            <a:spLocks noChangeShapeType="1"/>
          </p:cNvSpPr>
          <p:nvPr/>
        </p:nvSpPr>
        <p:spPr bwMode="auto">
          <a:xfrm>
            <a:off x="3733800" y="2963863"/>
            <a:ext cx="809625"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6" name="Text Box 47"/>
          <p:cNvSpPr txBox="1">
            <a:spLocks noChangeArrowheads="1"/>
          </p:cNvSpPr>
          <p:nvPr/>
        </p:nvSpPr>
        <p:spPr bwMode="auto">
          <a:xfrm>
            <a:off x="3176588" y="2605088"/>
            <a:ext cx="552450" cy="376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26</a:t>
            </a:r>
          </a:p>
        </p:txBody>
      </p:sp>
      <p:sp>
        <p:nvSpPr>
          <p:cNvPr id="45107" name="Rectangle 48"/>
          <p:cNvSpPr>
            <a:spLocks noChangeArrowheads="1"/>
          </p:cNvSpPr>
          <p:nvPr/>
        </p:nvSpPr>
        <p:spPr bwMode="auto">
          <a:xfrm>
            <a:off x="2571750" y="1790700"/>
            <a:ext cx="1771650" cy="43815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45108" name="Line 49"/>
          <p:cNvSpPr>
            <a:spLocks noChangeShapeType="1"/>
          </p:cNvSpPr>
          <p:nvPr/>
        </p:nvSpPr>
        <p:spPr bwMode="auto">
          <a:xfrm>
            <a:off x="3467100" y="2068513"/>
            <a:ext cx="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9" name="Text Box 50"/>
          <p:cNvSpPr txBox="1">
            <a:spLocks noChangeArrowheads="1"/>
          </p:cNvSpPr>
          <p:nvPr/>
        </p:nvSpPr>
        <p:spPr bwMode="auto">
          <a:xfrm>
            <a:off x="6130925" y="1601788"/>
            <a:ext cx="30130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r>
              <a:rPr lang="en-US" dirty="0"/>
              <a:t>After enqueueing this node there is only one node left in priority queue.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4"/>
          <p:cNvSpPr>
            <a:spLocks noGrp="1"/>
          </p:cNvSpPr>
          <p:nvPr>
            <p:ph type="sldNum" sz="quarter" idx="12"/>
          </p:nvPr>
        </p:nvSpPr>
        <p:spPr/>
        <p:txBody>
          <a:bodyPr/>
          <a:lstStyle/>
          <a:p>
            <a:pPr>
              <a:defRPr/>
            </a:pPr>
            <a:fld id="{92A971E2-A923-4169-BA45-D96E5C2ED47A}" type="slidenum">
              <a:rPr lang="en-US"/>
              <a:pPr>
                <a:defRPr/>
              </a:pPr>
              <a:t>56</a:t>
            </a:fld>
            <a:endParaRPr lang="en-US"/>
          </a:p>
        </p:txBody>
      </p:sp>
      <p:sp>
        <p:nvSpPr>
          <p:cNvPr id="46085" name="Rectangle 2"/>
          <p:cNvSpPr>
            <a:spLocks noGrp="1" noChangeArrowheads="1"/>
          </p:cNvSpPr>
          <p:nvPr>
            <p:ph type="title"/>
          </p:nvPr>
        </p:nvSpPr>
        <p:spPr/>
        <p:txBody>
          <a:bodyPr/>
          <a:lstStyle/>
          <a:p>
            <a:r>
              <a:rPr lang="en-US"/>
              <a:t>Building a Tree</a:t>
            </a:r>
          </a:p>
        </p:txBody>
      </p:sp>
      <p:sp>
        <p:nvSpPr>
          <p:cNvPr id="46086" name="Text Box 50"/>
          <p:cNvSpPr txBox="1">
            <a:spLocks noChangeArrowheads="1"/>
          </p:cNvSpPr>
          <p:nvPr/>
        </p:nvSpPr>
        <p:spPr bwMode="auto">
          <a:xfrm>
            <a:off x="379078" y="1371600"/>
            <a:ext cx="45561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sz="2300" dirty="0"/>
              <a:t>Dequeue the single node left in the queue.</a:t>
            </a:r>
          </a:p>
          <a:p>
            <a:pPr>
              <a:buFontTx/>
              <a:buNone/>
            </a:pPr>
            <a:endParaRPr lang="en-US" sz="2300" dirty="0"/>
          </a:p>
          <a:p>
            <a:pPr>
              <a:buFontTx/>
              <a:buNone/>
            </a:pPr>
            <a:r>
              <a:rPr lang="en-US" sz="2300" dirty="0"/>
              <a:t>This tree contains the new code words for each character.</a:t>
            </a:r>
          </a:p>
          <a:p>
            <a:pPr>
              <a:buFontTx/>
              <a:buNone/>
            </a:pPr>
            <a:endParaRPr lang="en-US" sz="2300" dirty="0"/>
          </a:p>
          <a:p>
            <a:pPr>
              <a:buFontTx/>
              <a:buNone/>
            </a:pPr>
            <a:r>
              <a:rPr lang="en-US" sz="2300" dirty="0"/>
              <a:t>Frequency of root node should equal number of characters in text.</a:t>
            </a:r>
            <a:endParaRPr lang="en-US" dirty="0"/>
          </a:p>
          <a:p>
            <a:pPr>
              <a:buFontTx/>
              <a:buNone/>
            </a:pPr>
            <a:endParaRPr lang="en-US" dirty="0"/>
          </a:p>
          <a:p>
            <a:pPr>
              <a:buFontTx/>
              <a:buNone/>
            </a:pPr>
            <a:r>
              <a:rPr lang="en-US" dirty="0"/>
              <a:t> </a:t>
            </a:r>
          </a:p>
        </p:txBody>
      </p:sp>
      <p:grpSp>
        <p:nvGrpSpPr>
          <p:cNvPr id="46087" name="Group 52"/>
          <p:cNvGrpSpPr>
            <a:grpSpLocks/>
          </p:cNvGrpSpPr>
          <p:nvPr/>
        </p:nvGrpSpPr>
        <p:grpSpPr bwMode="auto">
          <a:xfrm>
            <a:off x="4800600" y="1447800"/>
            <a:ext cx="4114800" cy="3365500"/>
            <a:chOff x="3060" y="1471"/>
            <a:chExt cx="2295" cy="2120"/>
          </a:xfrm>
        </p:grpSpPr>
        <p:sp>
          <p:nvSpPr>
            <p:cNvPr id="46089" name="Line 53"/>
            <p:cNvSpPr>
              <a:spLocks noChangeShapeType="1"/>
            </p:cNvSpPr>
            <p:nvPr/>
          </p:nvSpPr>
          <p:spPr bwMode="auto">
            <a:xfrm rot="2537517">
              <a:off x="3178" y="3010"/>
              <a:ext cx="58" cy="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Text Box 54"/>
            <p:cNvSpPr txBox="1">
              <a:spLocks noChangeArrowheads="1"/>
            </p:cNvSpPr>
            <p:nvPr/>
          </p:nvSpPr>
          <p:spPr bwMode="auto">
            <a:xfrm>
              <a:off x="3060"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6091" name="Text Box 55"/>
            <p:cNvSpPr txBox="1">
              <a:spLocks noChangeArrowheads="1"/>
            </p:cNvSpPr>
            <p:nvPr/>
          </p:nvSpPr>
          <p:spPr bwMode="auto">
            <a:xfrm>
              <a:off x="3252"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6092" name="Text Box 56"/>
            <p:cNvSpPr txBox="1">
              <a:spLocks noChangeArrowheads="1"/>
            </p:cNvSpPr>
            <p:nvPr/>
          </p:nvSpPr>
          <p:spPr bwMode="auto">
            <a:xfrm>
              <a:off x="4265" y="2909"/>
              <a:ext cx="308"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6093" name="Text Box 57"/>
            <p:cNvSpPr txBox="1">
              <a:spLocks noChangeArrowheads="1"/>
            </p:cNvSpPr>
            <p:nvPr/>
          </p:nvSpPr>
          <p:spPr bwMode="auto">
            <a:xfrm>
              <a:off x="4523" y="2509"/>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6094" name="Line 58"/>
            <p:cNvSpPr>
              <a:spLocks noChangeShapeType="1"/>
            </p:cNvSpPr>
            <p:nvPr/>
          </p:nvSpPr>
          <p:spPr bwMode="auto">
            <a:xfrm rot="19062483" flipH="1">
              <a:off x="3296" y="3016"/>
              <a:ext cx="54"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Text Box 59"/>
            <p:cNvSpPr txBox="1">
              <a:spLocks noChangeArrowheads="1"/>
            </p:cNvSpPr>
            <p:nvPr/>
          </p:nvSpPr>
          <p:spPr bwMode="auto">
            <a:xfrm>
              <a:off x="3215"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6096" name="Line 60"/>
            <p:cNvSpPr>
              <a:spLocks noChangeShapeType="1"/>
            </p:cNvSpPr>
            <p:nvPr/>
          </p:nvSpPr>
          <p:spPr bwMode="auto">
            <a:xfrm rot="2537517">
              <a:off x="3527" y="3007"/>
              <a:ext cx="48" cy="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Text Box 61"/>
            <p:cNvSpPr txBox="1">
              <a:spLocks noChangeArrowheads="1"/>
            </p:cNvSpPr>
            <p:nvPr/>
          </p:nvSpPr>
          <p:spPr bwMode="auto">
            <a:xfrm>
              <a:off x="3453" y="3156"/>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6098" name="Text Box 62"/>
            <p:cNvSpPr txBox="1">
              <a:spLocks noChangeArrowheads="1"/>
            </p:cNvSpPr>
            <p:nvPr/>
          </p:nvSpPr>
          <p:spPr bwMode="auto">
            <a:xfrm>
              <a:off x="3640" y="3154"/>
              <a:ext cx="163"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6099" name="Text Box 63"/>
            <p:cNvSpPr txBox="1">
              <a:spLocks noChangeArrowheads="1"/>
            </p:cNvSpPr>
            <p:nvPr/>
          </p:nvSpPr>
          <p:spPr bwMode="auto">
            <a:xfrm>
              <a:off x="3512"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6100" name="Line 64"/>
            <p:cNvSpPr>
              <a:spLocks noChangeShapeType="1"/>
            </p:cNvSpPr>
            <p:nvPr/>
          </p:nvSpPr>
          <p:spPr bwMode="auto">
            <a:xfrm rot="19062483" flipH="1">
              <a:off x="3648" y="3020"/>
              <a:ext cx="63"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5"/>
            <p:cNvSpPr>
              <a:spLocks noChangeShapeType="1"/>
            </p:cNvSpPr>
            <p:nvPr/>
          </p:nvSpPr>
          <p:spPr bwMode="auto">
            <a:xfrm rot="2537517">
              <a:off x="3931" y="3054"/>
              <a:ext cx="15"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Text Box 66"/>
            <p:cNvSpPr txBox="1">
              <a:spLocks noChangeArrowheads="1"/>
            </p:cNvSpPr>
            <p:nvPr/>
          </p:nvSpPr>
          <p:spPr bwMode="auto">
            <a:xfrm>
              <a:off x="3831"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6103" name="Text Box 67"/>
            <p:cNvSpPr txBox="1">
              <a:spLocks noChangeArrowheads="1"/>
            </p:cNvSpPr>
            <p:nvPr/>
          </p:nvSpPr>
          <p:spPr bwMode="auto">
            <a:xfrm>
              <a:off x="4017"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6104" name="Text Box 68"/>
            <p:cNvSpPr txBox="1">
              <a:spLocks noChangeArrowheads="1"/>
            </p:cNvSpPr>
            <p:nvPr/>
          </p:nvSpPr>
          <p:spPr bwMode="auto">
            <a:xfrm>
              <a:off x="3918" y="2862"/>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6105" name="Line 69"/>
            <p:cNvSpPr>
              <a:spLocks noChangeShapeType="1"/>
            </p:cNvSpPr>
            <p:nvPr/>
          </p:nvSpPr>
          <p:spPr bwMode="auto">
            <a:xfrm rot="19062483" flipH="1">
              <a:off x="4098" y="3052"/>
              <a:ext cx="6"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6" name="Line 70"/>
            <p:cNvSpPr>
              <a:spLocks noChangeShapeType="1"/>
            </p:cNvSpPr>
            <p:nvPr/>
          </p:nvSpPr>
          <p:spPr bwMode="auto">
            <a:xfrm rot="2537517">
              <a:off x="4686" y="3103"/>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7" name="Text Box 71"/>
            <p:cNvSpPr txBox="1">
              <a:spLocks noChangeArrowheads="1"/>
            </p:cNvSpPr>
            <p:nvPr/>
          </p:nvSpPr>
          <p:spPr bwMode="auto">
            <a:xfrm>
              <a:off x="4604"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6108" name="Text Box 72"/>
            <p:cNvSpPr txBox="1">
              <a:spLocks noChangeArrowheads="1"/>
            </p:cNvSpPr>
            <p:nvPr/>
          </p:nvSpPr>
          <p:spPr bwMode="auto">
            <a:xfrm>
              <a:off x="4790"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6109" name="Text Box 73"/>
            <p:cNvSpPr txBox="1">
              <a:spLocks noChangeArrowheads="1"/>
            </p:cNvSpPr>
            <p:nvPr/>
          </p:nvSpPr>
          <p:spPr bwMode="auto">
            <a:xfrm>
              <a:off x="4710" y="289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6110" name="Line 74"/>
            <p:cNvSpPr>
              <a:spLocks noChangeShapeType="1"/>
            </p:cNvSpPr>
            <p:nvPr/>
          </p:nvSpPr>
          <p:spPr bwMode="auto">
            <a:xfrm rot="19062483" flipH="1">
              <a:off x="4827" y="3098"/>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1" name="Line 75"/>
            <p:cNvSpPr>
              <a:spLocks noChangeShapeType="1"/>
            </p:cNvSpPr>
            <p:nvPr/>
          </p:nvSpPr>
          <p:spPr bwMode="auto">
            <a:xfrm rot="2537517">
              <a:off x="5087" y="3097"/>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2" name="Text Box 76"/>
            <p:cNvSpPr txBox="1">
              <a:spLocks noChangeArrowheads="1"/>
            </p:cNvSpPr>
            <p:nvPr/>
          </p:nvSpPr>
          <p:spPr bwMode="auto">
            <a:xfrm>
              <a:off x="5005" y="3261"/>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6113" name="Text Box 77"/>
            <p:cNvSpPr txBox="1">
              <a:spLocks noChangeArrowheads="1"/>
            </p:cNvSpPr>
            <p:nvPr/>
          </p:nvSpPr>
          <p:spPr bwMode="auto">
            <a:xfrm>
              <a:off x="5191" y="3261"/>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6114" name="Text Box 78"/>
            <p:cNvSpPr txBox="1">
              <a:spLocks noChangeArrowheads="1"/>
            </p:cNvSpPr>
            <p:nvPr/>
          </p:nvSpPr>
          <p:spPr bwMode="auto">
            <a:xfrm>
              <a:off x="5110" y="2884"/>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6115" name="Line 79"/>
            <p:cNvSpPr>
              <a:spLocks noChangeShapeType="1"/>
            </p:cNvSpPr>
            <p:nvPr/>
          </p:nvSpPr>
          <p:spPr bwMode="auto">
            <a:xfrm rot="19062483" flipH="1">
              <a:off x="5228" y="3092"/>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6" name="Line 80"/>
            <p:cNvSpPr>
              <a:spLocks noChangeShapeType="1"/>
            </p:cNvSpPr>
            <p:nvPr/>
          </p:nvSpPr>
          <p:spPr bwMode="auto">
            <a:xfrm>
              <a:off x="4236" y="2797"/>
              <a:ext cx="96" cy="1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7" name="Line 81"/>
            <p:cNvSpPr>
              <a:spLocks noChangeShapeType="1"/>
            </p:cNvSpPr>
            <p:nvPr/>
          </p:nvSpPr>
          <p:spPr bwMode="auto">
            <a:xfrm flipH="1">
              <a:off x="4792" y="2725"/>
              <a:ext cx="144" cy="1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8" name="Line 82"/>
            <p:cNvSpPr>
              <a:spLocks noChangeShapeType="1"/>
            </p:cNvSpPr>
            <p:nvPr/>
          </p:nvSpPr>
          <p:spPr bwMode="auto">
            <a:xfrm flipH="1">
              <a:off x="4586" y="2296"/>
              <a:ext cx="145"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9" name="Line 83"/>
            <p:cNvSpPr>
              <a:spLocks noChangeShapeType="1"/>
            </p:cNvSpPr>
            <p:nvPr/>
          </p:nvSpPr>
          <p:spPr bwMode="auto">
            <a:xfrm>
              <a:off x="5052" y="2723"/>
              <a:ext cx="145"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0" name="Text Box 84"/>
            <p:cNvSpPr txBox="1">
              <a:spLocks noChangeArrowheads="1"/>
            </p:cNvSpPr>
            <p:nvPr/>
          </p:nvSpPr>
          <p:spPr bwMode="auto">
            <a:xfrm>
              <a:off x="3357" y="2485"/>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6121" name="Line 85"/>
            <p:cNvSpPr>
              <a:spLocks noChangeShapeType="1"/>
            </p:cNvSpPr>
            <p:nvPr/>
          </p:nvSpPr>
          <p:spPr bwMode="auto">
            <a:xfrm rot="2537517">
              <a:off x="3353" y="2683"/>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86"/>
            <p:cNvSpPr>
              <a:spLocks noChangeShapeType="1"/>
            </p:cNvSpPr>
            <p:nvPr/>
          </p:nvSpPr>
          <p:spPr bwMode="auto">
            <a:xfrm rot="19062483" flipH="1">
              <a:off x="3519" y="2678"/>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3" name="Line 87"/>
            <p:cNvSpPr>
              <a:spLocks noChangeShapeType="1"/>
            </p:cNvSpPr>
            <p:nvPr/>
          </p:nvSpPr>
          <p:spPr bwMode="auto">
            <a:xfrm flipH="1">
              <a:off x="3518" y="2372"/>
              <a:ext cx="137"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4" name="Text Box 88"/>
            <p:cNvSpPr txBox="1">
              <a:spLocks noChangeArrowheads="1"/>
            </p:cNvSpPr>
            <p:nvPr/>
          </p:nvSpPr>
          <p:spPr bwMode="auto">
            <a:xfrm>
              <a:off x="4089" y="2588"/>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6125" name="Line 89"/>
            <p:cNvSpPr>
              <a:spLocks noChangeShapeType="1"/>
            </p:cNvSpPr>
            <p:nvPr/>
          </p:nvSpPr>
          <p:spPr bwMode="auto">
            <a:xfrm rot="2537517" flipH="1">
              <a:off x="4072" y="2767"/>
              <a:ext cx="22"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6" name="Line 90"/>
            <p:cNvSpPr>
              <a:spLocks noChangeShapeType="1"/>
            </p:cNvSpPr>
            <p:nvPr/>
          </p:nvSpPr>
          <p:spPr bwMode="auto">
            <a:xfrm>
              <a:off x="3876" y="2375"/>
              <a:ext cx="217"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7" name="Text Box 91"/>
            <p:cNvSpPr txBox="1">
              <a:spLocks noChangeArrowheads="1"/>
            </p:cNvSpPr>
            <p:nvPr/>
          </p:nvSpPr>
          <p:spPr bwMode="auto">
            <a:xfrm>
              <a:off x="4913" y="2519"/>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6128" name="Line 92"/>
            <p:cNvSpPr>
              <a:spLocks noChangeShapeType="1"/>
            </p:cNvSpPr>
            <p:nvPr/>
          </p:nvSpPr>
          <p:spPr bwMode="auto">
            <a:xfrm>
              <a:off x="4921" y="2296"/>
              <a:ext cx="80"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29" name="Text Box 93"/>
            <p:cNvSpPr txBox="1">
              <a:spLocks noChangeArrowheads="1"/>
            </p:cNvSpPr>
            <p:nvPr/>
          </p:nvSpPr>
          <p:spPr bwMode="auto">
            <a:xfrm>
              <a:off x="3619" y="2166"/>
              <a:ext cx="35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6130" name="Line 94"/>
            <p:cNvSpPr>
              <a:spLocks noChangeShapeType="1"/>
            </p:cNvSpPr>
            <p:nvPr/>
          </p:nvSpPr>
          <p:spPr bwMode="auto">
            <a:xfrm flipH="1">
              <a:off x="3870" y="1956"/>
              <a:ext cx="290" cy="2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31" name="Text Box 95"/>
            <p:cNvSpPr txBox="1">
              <a:spLocks noChangeArrowheads="1"/>
            </p:cNvSpPr>
            <p:nvPr/>
          </p:nvSpPr>
          <p:spPr bwMode="auto">
            <a:xfrm>
              <a:off x="4712" y="2056"/>
              <a:ext cx="397"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6132" name="Line 96"/>
            <p:cNvSpPr>
              <a:spLocks noChangeShapeType="1"/>
            </p:cNvSpPr>
            <p:nvPr/>
          </p:nvSpPr>
          <p:spPr bwMode="auto">
            <a:xfrm>
              <a:off x="4398" y="1956"/>
              <a:ext cx="333"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33" name="Text Box 97"/>
            <p:cNvSpPr txBox="1">
              <a:spLocks noChangeArrowheads="1"/>
            </p:cNvSpPr>
            <p:nvPr/>
          </p:nvSpPr>
          <p:spPr bwMode="auto">
            <a:xfrm>
              <a:off x="4122" y="1750"/>
              <a:ext cx="31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dirty="0"/>
                <a:t>26</a:t>
              </a:r>
            </a:p>
          </p:txBody>
        </p:sp>
        <p:sp>
          <p:nvSpPr>
            <p:cNvPr id="46134" name="Line 98"/>
            <p:cNvSpPr>
              <a:spLocks noChangeShapeType="1"/>
            </p:cNvSpPr>
            <p:nvPr/>
          </p:nvSpPr>
          <p:spPr bwMode="auto">
            <a:xfrm>
              <a:off x="4289" y="1471"/>
              <a:ext cx="0" cy="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6088" name="Rectangle 99"/>
          <p:cNvSpPr>
            <a:spLocks noChangeArrowheads="1"/>
          </p:cNvSpPr>
          <p:nvPr/>
        </p:nvSpPr>
        <p:spPr bwMode="auto">
          <a:xfrm>
            <a:off x="618516" y="5276413"/>
            <a:ext cx="7737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sz="3200" b="0" dirty="0">
                <a:latin typeface="Times New Roman" pitchFamily="18" charset="0"/>
              </a:rPr>
              <a:t>Eerie eyes seen near lake.     </a:t>
            </a:r>
            <a:r>
              <a:rPr lang="en-US" sz="3200" b="0" dirty="0">
                <a:latin typeface="Times New Roman" pitchFamily="18" charset="0"/>
                <a:sym typeface="Monotype Sorts" pitchFamily="2" charset="2"/>
              </a:rPr>
              <a:t>4 spaces,</a:t>
            </a:r>
            <a:br>
              <a:rPr lang="en-US" sz="3200" b="0" dirty="0">
                <a:latin typeface="Times New Roman" pitchFamily="18" charset="0"/>
                <a:sym typeface="Monotype Sorts" pitchFamily="2" charset="2"/>
              </a:rPr>
            </a:br>
            <a:r>
              <a:rPr lang="en-US" sz="3200" b="0" dirty="0">
                <a:latin typeface="Times New Roman" pitchFamily="18" charset="0"/>
                <a:sym typeface="Monotype Sorts" pitchFamily="2" charset="2"/>
              </a:rPr>
              <a:t>					</a:t>
            </a:r>
            <a:r>
              <a:rPr lang="en-US" sz="3200" b="0" dirty="0">
                <a:latin typeface="Times New Roman" pitchFamily="18" charset="0"/>
              </a:rPr>
              <a:t>26 characters total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6"/>
          <p:cNvSpPr>
            <a:spLocks noGrp="1"/>
          </p:cNvSpPr>
          <p:nvPr>
            <p:ph type="sldNum" sz="quarter" idx="12"/>
          </p:nvPr>
        </p:nvSpPr>
        <p:spPr/>
        <p:txBody>
          <a:bodyPr/>
          <a:lstStyle/>
          <a:p>
            <a:pPr>
              <a:defRPr/>
            </a:pPr>
            <a:fld id="{4B678216-13C1-411E-800F-55F26EB3E376}" type="slidenum">
              <a:rPr lang="en-US"/>
              <a:pPr>
                <a:defRPr/>
              </a:pPr>
              <a:t>57</a:t>
            </a:fld>
            <a:endParaRPr lang="en-US"/>
          </a:p>
        </p:txBody>
      </p:sp>
      <p:sp>
        <p:nvSpPr>
          <p:cNvPr id="47109" name="Rectangle 2"/>
          <p:cNvSpPr>
            <a:spLocks noGrp="1" noChangeArrowheads="1"/>
          </p:cNvSpPr>
          <p:nvPr>
            <p:ph type="title"/>
          </p:nvPr>
        </p:nvSpPr>
        <p:spPr/>
        <p:txBody>
          <a:bodyPr/>
          <a:lstStyle/>
          <a:p>
            <a:r>
              <a:rPr lang="en-US"/>
              <a:t>Encoding the File</a:t>
            </a:r>
            <a:br>
              <a:rPr lang="en-US"/>
            </a:br>
            <a:r>
              <a:rPr lang="en-US" sz="3200"/>
              <a:t>Traverse Tree for Codes</a:t>
            </a:r>
            <a:endParaRPr lang="en-US"/>
          </a:p>
        </p:txBody>
      </p:sp>
      <p:sp>
        <p:nvSpPr>
          <p:cNvPr id="47110" name="Rectangle 3"/>
          <p:cNvSpPr>
            <a:spLocks noGrp="1" noChangeArrowheads="1"/>
          </p:cNvSpPr>
          <p:nvPr>
            <p:ph type="body" sz="half" idx="1"/>
          </p:nvPr>
        </p:nvSpPr>
        <p:spPr>
          <a:xfrm>
            <a:off x="495300" y="1447800"/>
            <a:ext cx="4095750" cy="4114800"/>
          </a:xfrm>
        </p:spPr>
        <p:txBody>
          <a:bodyPr/>
          <a:lstStyle/>
          <a:p>
            <a:r>
              <a:rPr lang="en-US" sz="2000" dirty="0"/>
              <a:t>Perform a traversal of the tree to obtain new code words (sequence of 0's and 1's)</a:t>
            </a:r>
          </a:p>
          <a:p>
            <a:r>
              <a:rPr lang="en-US" sz="2000" dirty="0"/>
              <a:t>left, append a 0 to code word</a:t>
            </a:r>
          </a:p>
          <a:p>
            <a:r>
              <a:rPr lang="en-US" sz="2000" dirty="0"/>
              <a:t>right append a 1 to code word</a:t>
            </a:r>
          </a:p>
          <a:p>
            <a:r>
              <a:rPr lang="en-US" sz="2000" dirty="0"/>
              <a:t>code word is only complete when a leaf node is reached </a:t>
            </a:r>
          </a:p>
        </p:txBody>
      </p:sp>
      <p:grpSp>
        <p:nvGrpSpPr>
          <p:cNvPr id="47111" name="Group 52"/>
          <p:cNvGrpSpPr>
            <a:grpSpLocks/>
          </p:cNvGrpSpPr>
          <p:nvPr/>
        </p:nvGrpSpPr>
        <p:grpSpPr bwMode="auto">
          <a:xfrm>
            <a:off x="4343400" y="2133600"/>
            <a:ext cx="4286250" cy="3365500"/>
            <a:chOff x="3060" y="1471"/>
            <a:chExt cx="2295" cy="2120"/>
          </a:xfrm>
        </p:grpSpPr>
        <p:sp>
          <p:nvSpPr>
            <p:cNvPr id="47112" name="Line 6"/>
            <p:cNvSpPr>
              <a:spLocks noChangeShapeType="1"/>
            </p:cNvSpPr>
            <p:nvPr/>
          </p:nvSpPr>
          <p:spPr bwMode="auto">
            <a:xfrm rot="2537517">
              <a:off x="3178" y="3010"/>
              <a:ext cx="58" cy="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7"/>
            <p:cNvSpPr txBox="1">
              <a:spLocks noChangeArrowheads="1"/>
            </p:cNvSpPr>
            <p:nvPr/>
          </p:nvSpPr>
          <p:spPr bwMode="auto">
            <a:xfrm>
              <a:off x="3060"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7114" name="Text Box 8"/>
            <p:cNvSpPr txBox="1">
              <a:spLocks noChangeArrowheads="1"/>
            </p:cNvSpPr>
            <p:nvPr/>
          </p:nvSpPr>
          <p:spPr bwMode="auto">
            <a:xfrm>
              <a:off x="3252"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7115" name="Text Box 9"/>
            <p:cNvSpPr txBox="1">
              <a:spLocks noChangeArrowheads="1"/>
            </p:cNvSpPr>
            <p:nvPr/>
          </p:nvSpPr>
          <p:spPr bwMode="auto">
            <a:xfrm>
              <a:off x="4265" y="2909"/>
              <a:ext cx="308"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7116" name="Text Box 10"/>
            <p:cNvSpPr txBox="1">
              <a:spLocks noChangeArrowheads="1"/>
            </p:cNvSpPr>
            <p:nvPr/>
          </p:nvSpPr>
          <p:spPr bwMode="auto">
            <a:xfrm>
              <a:off x="4523" y="2509"/>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7117" name="Line 11"/>
            <p:cNvSpPr>
              <a:spLocks noChangeShapeType="1"/>
            </p:cNvSpPr>
            <p:nvPr/>
          </p:nvSpPr>
          <p:spPr bwMode="auto">
            <a:xfrm rot="19062483" flipH="1">
              <a:off x="3296" y="3016"/>
              <a:ext cx="54"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8" name="Text Box 12"/>
            <p:cNvSpPr txBox="1">
              <a:spLocks noChangeArrowheads="1"/>
            </p:cNvSpPr>
            <p:nvPr/>
          </p:nvSpPr>
          <p:spPr bwMode="auto">
            <a:xfrm>
              <a:off x="3215"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7119" name="Line 13"/>
            <p:cNvSpPr>
              <a:spLocks noChangeShapeType="1"/>
            </p:cNvSpPr>
            <p:nvPr/>
          </p:nvSpPr>
          <p:spPr bwMode="auto">
            <a:xfrm rot="2537517">
              <a:off x="3527" y="3007"/>
              <a:ext cx="48" cy="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0" name="Text Box 14"/>
            <p:cNvSpPr txBox="1">
              <a:spLocks noChangeArrowheads="1"/>
            </p:cNvSpPr>
            <p:nvPr/>
          </p:nvSpPr>
          <p:spPr bwMode="auto">
            <a:xfrm>
              <a:off x="3453" y="3156"/>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7121" name="Text Box 15"/>
            <p:cNvSpPr txBox="1">
              <a:spLocks noChangeArrowheads="1"/>
            </p:cNvSpPr>
            <p:nvPr/>
          </p:nvSpPr>
          <p:spPr bwMode="auto">
            <a:xfrm>
              <a:off x="3640" y="3154"/>
              <a:ext cx="163"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7122" name="Text Box 16"/>
            <p:cNvSpPr txBox="1">
              <a:spLocks noChangeArrowheads="1"/>
            </p:cNvSpPr>
            <p:nvPr/>
          </p:nvSpPr>
          <p:spPr bwMode="auto">
            <a:xfrm>
              <a:off x="3512"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7123" name="Line 17"/>
            <p:cNvSpPr>
              <a:spLocks noChangeShapeType="1"/>
            </p:cNvSpPr>
            <p:nvPr/>
          </p:nvSpPr>
          <p:spPr bwMode="auto">
            <a:xfrm rot="19062483" flipH="1">
              <a:off x="3648" y="3020"/>
              <a:ext cx="63"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18"/>
            <p:cNvSpPr>
              <a:spLocks noChangeShapeType="1"/>
            </p:cNvSpPr>
            <p:nvPr/>
          </p:nvSpPr>
          <p:spPr bwMode="auto">
            <a:xfrm rot="2537517">
              <a:off x="3931" y="3054"/>
              <a:ext cx="15"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5" name="Text Box 19"/>
            <p:cNvSpPr txBox="1">
              <a:spLocks noChangeArrowheads="1"/>
            </p:cNvSpPr>
            <p:nvPr/>
          </p:nvSpPr>
          <p:spPr bwMode="auto">
            <a:xfrm>
              <a:off x="3831"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7126" name="Text Box 20"/>
            <p:cNvSpPr txBox="1">
              <a:spLocks noChangeArrowheads="1"/>
            </p:cNvSpPr>
            <p:nvPr/>
          </p:nvSpPr>
          <p:spPr bwMode="auto">
            <a:xfrm>
              <a:off x="4017"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7127" name="Text Box 21"/>
            <p:cNvSpPr txBox="1">
              <a:spLocks noChangeArrowheads="1"/>
            </p:cNvSpPr>
            <p:nvPr/>
          </p:nvSpPr>
          <p:spPr bwMode="auto">
            <a:xfrm>
              <a:off x="3918" y="2862"/>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7128" name="Line 22"/>
            <p:cNvSpPr>
              <a:spLocks noChangeShapeType="1"/>
            </p:cNvSpPr>
            <p:nvPr/>
          </p:nvSpPr>
          <p:spPr bwMode="auto">
            <a:xfrm rot="19062483" flipH="1">
              <a:off x="4098" y="3052"/>
              <a:ext cx="6"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23"/>
            <p:cNvSpPr>
              <a:spLocks noChangeShapeType="1"/>
            </p:cNvSpPr>
            <p:nvPr/>
          </p:nvSpPr>
          <p:spPr bwMode="auto">
            <a:xfrm rot="2537517">
              <a:off x="4686" y="3103"/>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0" name="Text Box 24"/>
            <p:cNvSpPr txBox="1">
              <a:spLocks noChangeArrowheads="1"/>
            </p:cNvSpPr>
            <p:nvPr/>
          </p:nvSpPr>
          <p:spPr bwMode="auto">
            <a:xfrm>
              <a:off x="4604"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7131" name="Text Box 25"/>
            <p:cNvSpPr txBox="1">
              <a:spLocks noChangeArrowheads="1"/>
            </p:cNvSpPr>
            <p:nvPr/>
          </p:nvSpPr>
          <p:spPr bwMode="auto">
            <a:xfrm>
              <a:off x="4790"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7132" name="Text Box 26"/>
            <p:cNvSpPr txBox="1">
              <a:spLocks noChangeArrowheads="1"/>
            </p:cNvSpPr>
            <p:nvPr/>
          </p:nvSpPr>
          <p:spPr bwMode="auto">
            <a:xfrm>
              <a:off x="4710" y="289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7133" name="Line 27"/>
            <p:cNvSpPr>
              <a:spLocks noChangeShapeType="1"/>
            </p:cNvSpPr>
            <p:nvPr/>
          </p:nvSpPr>
          <p:spPr bwMode="auto">
            <a:xfrm rot="19062483" flipH="1">
              <a:off x="4827" y="3098"/>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4" name="Line 28"/>
            <p:cNvSpPr>
              <a:spLocks noChangeShapeType="1"/>
            </p:cNvSpPr>
            <p:nvPr/>
          </p:nvSpPr>
          <p:spPr bwMode="auto">
            <a:xfrm rot="2537517">
              <a:off x="5087" y="3097"/>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5" name="Text Box 29"/>
            <p:cNvSpPr txBox="1">
              <a:spLocks noChangeArrowheads="1"/>
            </p:cNvSpPr>
            <p:nvPr/>
          </p:nvSpPr>
          <p:spPr bwMode="auto">
            <a:xfrm>
              <a:off x="5005" y="3261"/>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7136" name="Text Box 30"/>
            <p:cNvSpPr txBox="1">
              <a:spLocks noChangeArrowheads="1"/>
            </p:cNvSpPr>
            <p:nvPr/>
          </p:nvSpPr>
          <p:spPr bwMode="auto">
            <a:xfrm>
              <a:off x="5191" y="3261"/>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7137" name="Text Box 31"/>
            <p:cNvSpPr txBox="1">
              <a:spLocks noChangeArrowheads="1"/>
            </p:cNvSpPr>
            <p:nvPr/>
          </p:nvSpPr>
          <p:spPr bwMode="auto">
            <a:xfrm>
              <a:off x="5110" y="2884"/>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7138" name="Line 32"/>
            <p:cNvSpPr>
              <a:spLocks noChangeShapeType="1"/>
            </p:cNvSpPr>
            <p:nvPr/>
          </p:nvSpPr>
          <p:spPr bwMode="auto">
            <a:xfrm rot="19062483" flipH="1">
              <a:off x="5228" y="3092"/>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9" name="Line 33"/>
            <p:cNvSpPr>
              <a:spLocks noChangeShapeType="1"/>
            </p:cNvSpPr>
            <p:nvPr/>
          </p:nvSpPr>
          <p:spPr bwMode="auto">
            <a:xfrm>
              <a:off x="4236" y="2797"/>
              <a:ext cx="96" cy="1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0" name="Line 34"/>
            <p:cNvSpPr>
              <a:spLocks noChangeShapeType="1"/>
            </p:cNvSpPr>
            <p:nvPr/>
          </p:nvSpPr>
          <p:spPr bwMode="auto">
            <a:xfrm flipH="1">
              <a:off x="4792" y="2725"/>
              <a:ext cx="144" cy="1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1" name="Line 35"/>
            <p:cNvSpPr>
              <a:spLocks noChangeShapeType="1"/>
            </p:cNvSpPr>
            <p:nvPr/>
          </p:nvSpPr>
          <p:spPr bwMode="auto">
            <a:xfrm flipH="1">
              <a:off x="4586" y="2296"/>
              <a:ext cx="145"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2" name="Line 36"/>
            <p:cNvSpPr>
              <a:spLocks noChangeShapeType="1"/>
            </p:cNvSpPr>
            <p:nvPr/>
          </p:nvSpPr>
          <p:spPr bwMode="auto">
            <a:xfrm>
              <a:off x="5052" y="2723"/>
              <a:ext cx="145"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3" name="Text Box 37"/>
            <p:cNvSpPr txBox="1">
              <a:spLocks noChangeArrowheads="1"/>
            </p:cNvSpPr>
            <p:nvPr/>
          </p:nvSpPr>
          <p:spPr bwMode="auto">
            <a:xfrm>
              <a:off x="3357" y="2485"/>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7144" name="Line 38"/>
            <p:cNvSpPr>
              <a:spLocks noChangeShapeType="1"/>
            </p:cNvSpPr>
            <p:nvPr/>
          </p:nvSpPr>
          <p:spPr bwMode="auto">
            <a:xfrm rot="2537517">
              <a:off x="3353" y="2683"/>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5" name="Line 39"/>
            <p:cNvSpPr>
              <a:spLocks noChangeShapeType="1"/>
            </p:cNvSpPr>
            <p:nvPr/>
          </p:nvSpPr>
          <p:spPr bwMode="auto">
            <a:xfrm rot="19062483" flipH="1">
              <a:off x="3519" y="2678"/>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6" name="Line 40"/>
            <p:cNvSpPr>
              <a:spLocks noChangeShapeType="1"/>
            </p:cNvSpPr>
            <p:nvPr/>
          </p:nvSpPr>
          <p:spPr bwMode="auto">
            <a:xfrm flipH="1">
              <a:off x="3518" y="2372"/>
              <a:ext cx="137"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7" name="Text Box 41"/>
            <p:cNvSpPr txBox="1">
              <a:spLocks noChangeArrowheads="1"/>
            </p:cNvSpPr>
            <p:nvPr/>
          </p:nvSpPr>
          <p:spPr bwMode="auto">
            <a:xfrm>
              <a:off x="4089" y="2588"/>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7148" name="Line 42"/>
            <p:cNvSpPr>
              <a:spLocks noChangeShapeType="1"/>
            </p:cNvSpPr>
            <p:nvPr/>
          </p:nvSpPr>
          <p:spPr bwMode="auto">
            <a:xfrm rot="2537517" flipH="1">
              <a:off x="4072" y="2767"/>
              <a:ext cx="22"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9" name="Line 43"/>
            <p:cNvSpPr>
              <a:spLocks noChangeShapeType="1"/>
            </p:cNvSpPr>
            <p:nvPr/>
          </p:nvSpPr>
          <p:spPr bwMode="auto">
            <a:xfrm>
              <a:off x="3876" y="2375"/>
              <a:ext cx="217"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0" name="Text Box 44"/>
            <p:cNvSpPr txBox="1">
              <a:spLocks noChangeArrowheads="1"/>
            </p:cNvSpPr>
            <p:nvPr/>
          </p:nvSpPr>
          <p:spPr bwMode="auto">
            <a:xfrm>
              <a:off x="4913" y="2519"/>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7151" name="Line 45"/>
            <p:cNvSpPr>
              <a:spLocks noChangeShapeType="1"/>
            </p:cNvSpPr>
            <p:nvPr/>
          </p:nvSpPr>
          <p:spPr bwMode="auto">
            <a:xfrm>
              <a:off x="4921" y="2296"/>
              <a:ext cx="80"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2" name="Text Box 46"/>
            <p:cNvSpPr txBox="1">
              <a:spLocks noChangeArrowheads="1"/>
            </p:cNvSpPr>
            <p:nvPr/>
          </p:nvSpPr>
          <p:spPr bwMode="auto">
            <a:xfrm>
              <a:off x="3619" y="2166"/>
              <a:ext cx="35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7153" name="Line 47"/>
            <p:cNvSpPr>
              <a:spLocks noChangeShapeType="1"/>
            </p:cNvSpPr>
            <p:nvPr/>
          </p:nvSpPr>
          <p:spPr bwMode="auto">
            <a:xfrm flipH="1">
              <a:off x="3870" y="1956"/>
              <a:ext cx="290" cy="2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4" name="Text Box 48"/>
            <p:cNvSpPr txBox="1">
              <a:spLocks noChangeArrowheads="1"/>
            </p:cNvSpPr>
            <p:nvPr/>
          </p:nvSpPr>
          <p:spPr bwMode="auto">
            <a:xfrm>
              <a:off x="4712" y="2056"/>
              <a:ext cx="397"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7155" name="Line 49"/>
            <p:cNvSpPr>
              <a:spLocks noChangeShapeType="1"/>
            </p:cNvSpPr>
            <p:nvPr/>
          </p:nvSpPr>
          <p:spPr bwMode="auto">
            <a:xfrm>
              <a:off x="4398" y="1956"/>
              <a:ext cx="333"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6" name="Text Box 50"/>
            <p:cNvSpPr txBox="1">
              <a:spLocks noChangeArrowheads="1"/>
            </p:cNvSpPr>
            <p:nvPr/>
          </p:nvSpPr>
          <p:spPr bwMode="auto">
            <a:xfrm>
              <a:off x="4122" y="1750"/>
              <a:ext cx="31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26</a:t>
              </a:r>
            </a:p>
          </p:txBody>
        </p:sp>
        <p:sp>
          <p:nvSpPr>
            <p:cNvPr id="47157" name="Line 51"/>
            <p:cNvSpPr>
              <a:spLocks noChangeShapeType="1"/>
            </p:cNvSpPr>
            <p:nvPr/>
          </p:nvSpPr>
          <p:spPr bwMode="auto">
            <a:xfrm>
              <a:off x="4289" y="1471"/>
              <a:ext cx="0" cy="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6"/>
          <p:cNvSpPr>
            <a:spLocks noGrp="1"/>
          </p:cNvSpPr>
          <p:nvPr>
            <p:ph type="sldNum" sz="quarter" idx="12"/>
          </p:nvPr>
        </p:nvSpPr>
        <p:spPr/>
        <p:txBody>
          <a:bodyPr/>
          <a:lstStyle/>
          <a:p>
            <a:pPr>
              <a:defRPr/>
            </a:pPr>
            <a:fld id="{68862852-B24E-45A4-9F24-E2865708C45E}" type="slidenum">
              <a:rPr lang="en-US"/>
              <a:pPr>
                <a:defRPr/>
              </a:pPr>
              <a:t>58</a:t>
            </a:fld>
            <a:endParaRPr lang="en-US"/>
          </a:p>
        </p:txBody>
      </p:sp>
      <p:sp>
        <p:nvSpPr>
          <p:cNvPr id="48133" name="Rectangle 2"/>
          <p:cNvSpPr>
            <a:spLocks noGrp="1" noChangeArrowheads="1"/>
          </p:cNvSpPr>
          <p:nvPr>
            <p:ph type="title"/>
          </p:nvPr>
        </p:nvSpPr>
        <p:spPr/>
        <p:txBody>
          <a:bodyPr/>
          <a:lstStyle/>
          <a:p>
            <a:r>
              <a:rPr lang="en-US"/>
              <a:t>Encoding the File</a:t>
            </a:r>
            <a:br>
              <a:rPr lang="en-US"/>
            </a:br>
            <a:r>
              <a:rPr lang="en-US" sz="3200"/>
              <a:t>Traverse Tree for Codes</a:t>
            </a:r>
          </a:p>
        </p:txBody>
      </p:sp>
      <p:sp>
        <p:nvSpPr>
          <p:cNvPr id="48134" name="Rectangle 3"/>
          <p:cNvSpPr>
            <a:spLocks noGrp="1" noChangeArrowheads="1"/>
          </p:cNvSpPr>
          <p:nvPr>
            <p:ph type="body" sz="half" idx="1"/>
          </p:nvPr>
        </p:nvSpPr>
        <p:spPr>
          <a:xfrm>
            <a:off x="533400" y="1466851"/>
            <a:ext cx="8286750" cy="4781550"/>
          </a:xfrm>
        </p:spPr>
        <p:txBody>
          <a:bodyPr/>
          <a:lstStyle/>
          <a:p>
            <a:pPr>
              <a:buFont typeface="Symbol" pitchFamily="18" charset="2"/>
              <a:buNone/>
            </a:pPr>
            <a:r>
              <a:rPr lang="en-US" sz="2400" dirty="0"/>
              <a:t>Original Value	New Code</a:t>
            </a:r>
          </a:p>
          <a:p>
            <a:pPr>
              <a:lnSpc>
                <a:spcPct val="60000"/>
              </a:lnSpc>
              <a:buNone/>
            </a:pPr>
            <a:r>
              <a:rPr lang="en-US" sz="2400" dirty="0"/>
              <a:t>E	(0100 0101)	0000</a:t>
            </a:r>
          </a:p>
          <a:p>
            <a:pPr>
              <a:lnSpc>
                <a:spcPct val="60000"/>
              </a:lnSpc>
              <a:buNone/>
            </a:pPr>
            <a:r>
              <a:rPr lang="en-US" sz="2400" dirty="0" err="1"/>
              <a:t>i</a:t>
            </a:r>
            <a:r>
              <a:rPr lang="en-US" sz="2400" dirty="0"/>
              <a:t>	(0110 1001)	0001</a:t>
            </a:r>
          </a:p>
          <a:p>
            <a:pPr>
              <a:lnSpc>
                <a:spcPct val="60000"/>
              </a:lnSpc>
              <a:buNone/>
            </a:pPr>
            <a:r>
              <a:rPr lang="en-US" sz="2400" dirty="0"/>
              <a:t>k	(0110 1011)	0010</a:t>
            </a:r>
          </a:p>
          <a:p>
            <a:pPr>
              <a:lnSpc>
                <a:spcPct val="60000"/>
              </a:lnSpc>
              <a:buNone/>
            </a:pPr>
            <a:r>
              <a:rPr lang="en-US" sz="2400" dirty="0"/>
              <a:t>l	(0110 1100)	0011</a:t>
            </a:r>
          </a:p>
          <a:p>
            <a:pPr>
              <a:lnSpc>
                <a:spcPct val="60000"/>
              </a:lnSpc>
              <a:buNone/>
            </a:pPr>
            <a:r>
              <a:rPr lang="en-US" sz="2400" dirty="0"/>
              <a:t>y	(0111 1001)	0100</a:t>
            </a:r>
          </a:p>
          <a:p>
            <a:pPr>
              <a:lnSpc>
                <a:spcPct val="60000"/>
              </a:lnSpc>
              <a:buNone/>
            </a:pPr>
            <a:r>
              <a:rPr lang="en-US" sz="2400" dirty="0"/>
              <a:t>.	(0010 1110)	0101</a:t>
            </a:r>
          </a:p>
          <a:p>
            <a:pPr>
              <a:lnSpc>
                <a:spcPct val="60000"/>
              </a:lnSpc>
              <a:buNone/>
            </a:pPr>
            <a:r>
              <a:rPr lang="en-US" sz="2400" dirty="0"/>
              <a:t>space	(0010 0000)	011</a:t>
            </a:r>
          </a:p>
          <a:p>
            <a:pPr>
              <a:lnSpc>
                <a:spcPct val="60000"/>
              </a:lnSpc>
              <a:buNone/>
            </a:pPr>
            <a:r>
              <a:rPr lang="en-US" sz="2400" dirty="0"/>
              <a:t>e	(0110 0101)	10</a:t>
            </a:r>
          </a:p>
          <a:p>
            <a:pPr>
              <a:lnSpc>
                <a:spcPct val="60000"/>
              </a:lnSpc>
              <a:buNone/>
            </a:pPr>
            <a:r>
              <a:rPr lang="en-US" sz="2400" dirty="0"/>
              <a:t>a	(0110 0001)	1100</a:t>
            </a:r>
          </a:p>
          <a:p>
            <a:pPr>
              <a:lnSpc>
                <a:spcPct val="60000"/>
              </a:lnSpc>
              <a:buNone/>
            </a:pPr>
            <a:r>
              <a:rPr lang="en-US" sz="2400" dirty="0"/>
              <a:t>n	(0110 1110)	1101</a:t>
            </a:r>
          </a:p>
          <a:p>
            <a:pPr>
              <a:lnSpc>
                <a:spcPct val="60000"/>
              </a:lnSpc>
              <a:buNone/>
            </a:pPr>
            <a:r>
              <a:rPr lang="en-US" sz="2400" dirty="0"/>
              <a:t>r	(0111 0010)	1110</a:t>
            </a:r>
          </a:p>
          <a:p>
            <a:pPr>
              <a:lnSpc>
                <a:spcPct val="60000"/>
              </a:lnSpc>
              <a:buNone/>
            </a:pPr>
            <a:r>
              <a:rPr lang="en-US" sz="2400" dirty="0"/>
              <a:t>s	(0111 0011)	1111</a:t>
            </a:r>
          </a:p>
          <a:p>
            <a:pPr>
              <a:lnSpc>
                <a:spcPct val="60000"/>
              </a:lnSpc>
              <a:buFont typeface="Symbol" pitchFamily="18" charset="2"/>
              <a:buNone/>
            </a:pPr>
            <a:endParaRPr lang="en-US" sz="2400" dirty="0"/>
          </a:p>
          <a:p>
            <a:pPr>
              <a:lnSpc>
                <a:spcPct val="60000"/>
              </a:lnSpc>
              <a:buFont typeface="Symbol" pitchFamily="18" charset="2"/>
              <a:buNone/>
            </a:pPr>
            <a:r>
              <a:rPr lang="en-US" sz="2400" dirty="0"/>
              <a:t>Prefix free codes. The code for a value in never the prefix</a:t>
            </a:r>
          </a:p>
          <a:p>
            <a:pPr>
              <a:lnSpc>
                <a:spcPct val="60000"/>
              </a:lnSpc>
              <a:buFont typeface="Symbol" pitchFamily="18" charset="2"/>
              <a:buNone/>
            </a:pPr>
            <a:r>
              <a:rPr lang="en-US" sz="2400" dirty="0"/>
              <a:t>of another code.</a:t>
            </a:r>
          </a:p>
        </p:txBody>
      </p:sp>
      <p:grpSp>
        <p:nvGrpSpPr>
          <p:cNvPr id="48135" name="Group 5"/>
          <p:cNvGrpSpPr>
            <a:grpSpLocks/>
          </p:cNvGrpSpPr>
          <p:nvPr/>
        </p:nvGrpSpPr>
        <p:grpSpPr bwMode="auto">
          <a:xfrm>
            <a:off x="4419600" y="2335213"/>
            <a:ext cx="4286250" cy="3365500"/>
            <a:chOff x="3060" y="1471"/>
            <a:chExt cx="2295" cy="2120"/>
          </a:xfrm>
        </p:grpSpPr>
        <p:sp>
          <p:nvSpPr>
            <p:cNvPr id="48136" name="Line 6"/>
            <p:cNvSpPr>
              <a:spLocks noChangeShapeType="1"/>
            </p:cNvSpPr>
            <p:nvPr/>
          </p:nvSpPr>
          <p:spPr bwMode="auto">
            <a:xfrm rot="2537517">
              <a:off x="3178" y="3010"/>
              <a:ext cx="58" cy="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7" name="Text Box 7"/>
            <p:cNvSpPr txBox="1">
              <a:spLocks noChangeArrowheads="1"/>
            </p:cNvSpPr>
            <p:nvPr/>
          </p:nvSpPr>
          <p:spPr bwMode="auto">
            <a:xfrm>
              <a:off x="3060"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48138" name="Text Box 8"/>
            <p:cNvSpPr txBox="1">
              <a:spLocks noChangeArrowheads="1"/>
            </p:cNvSpPr>
            <p:nvPr/>
          </p:nvSpPr>
          <p:spPr bwMode="auto">
            <a:xfrm>
              <a:off x="3252"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48139" name="Text Box 9"/>
            <p:cNvSpPr txBox="1">
              <a:spLocks noChangeArrowheads="1"/>
            </p:cNvSpPr>
            <p:nvPr/>
          </p:nvSpPr>
          <p:spPr bwMode="auto">
            <a:xfrm>
              <a:off x="4265" y="2909"/>
              <a:ext cx="308"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48140" name="Text Box 10"/>
            <p:cNvSpPr txBox="1">
              <a:spLocks noChangeArrowheads="1"/>
            </p:cNvSpPr>
            <p:nvPr/>
          </p:nvSpPr>
          <p:spPr bwMode="auto">
            <a:xfrm>
              <a:off x="4523" y="2509"/>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48141" name="Line 11"/>
            <p:cNvSpPr>
              <a:spLocks noChangeShapeType="1"/>
            </p:cNvSpPr>
            <p:nvPr/>
          </p:nvSpPr>
          <p:spPr bwMode="auto">
            <a:xfrm rot="19062483" flipH="1">
              <a:off x="3296" y="3016"/>
              <a:ext cx="54"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Text Box 12"/>
            <p:cNvSpPr txBox="1">
              <a:spLocks noChangeArrowheads="1"/>
            </p:cNvSpPr>
            <p:nvPr/>
          </p:nvSpPr>
          <p:spPr bwMode="auto">
            <a:xfrm>
              <a:off x="3215"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8143" name="Line 13"/>
            <p:cNvSpPr>
              <a:spLocks noChangeShapeType="1"/>
            </p:cNvSpPr>
            <p:nvPr/>
          </p:nvSpPr>
          <p:spPr bwMode="auto">
            <a:xfrm rot="2537517">
              <a:off x="3527" y="3007"/>
              <a:ext cx="48" cy="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4" name="Text Box 14"/>
            <p:cNvSpPr txBox="1">
              <a:spLocks noChangeArrowheads="1"/>
            </p:cNvSpPr>
            <p:nvPr/>
          </p:nvSpPr>
          <p:spPr bwMode="auto">
            <a:xfrm>
              <a:off x="3453" y="3156"/>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48145" name="Text Box 15"/>
            <p:cNvSpPr txBox="1">
              <a:spLocks noChangeArrowheads="1"/>
            </p:cNvSpPr>
            <p:nvPr/>
          </p:nvSpPr>
          <p:spPr bwMode="auto">
            <a:xfrm>
              <a:off x="3640" y="3154"/>
              <a:ext cx="163"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48146" name="Text Box 16"/>
            <p:cNvSpPr txBox="1">
              <a:spLocks noChangeArrowheads="1"/>
            </p:cNvSpPr>
            <p:nvPr/>
          </p:nvSpPr>
          <p:spPr bwMode="auto">
            <a:xfrm>
              <a:off x="3512"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8147" name="Line 17"/>
            <p:cNvSpPr>
              <a:spLocks noChangeShapeType="1"/>
            </p:cNvSpPr>
            <p:nvPr/>
          </p:nvSpPr>
          <p:spPr bwMode="auto">
            <a:xfrm rot="19062483" flipH="1">
              <a:off x="3648" y="3020"/>
              <a:ext cx="63"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Line 18"/>
            <p:cNvSpPr>
              <a:spLocks noChangeShapeType="1"/>
            </p:cNvSpPr>
            <p:nvPr/>
          </p:nvSpPr>
          <p:spPr bwMode="auto">
            <a:xfrm rot="2537517">
              <a:off x="3931" y="3054"/>
              <a:ext cx="15"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9" name="Text Box 19"/>
            <p:cNvSpPr txBox="1">
              <a:spLocks noChangeArrowheads="1"/>
            </p:cNvSpPr>
            <p:nvPr/>
          </p:nvSpPr>
          <p:spPr bwMode="auto">
            <a:xfrm>
              <a:off x="3831"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48150" name="Text Box 20"/>
            <p:cNvSpPr txBox="1">
              <a:spLocks noChangeArrowheads="1"/>
            </p:cNvSpPr>
            <p:nvPr/>
          </p:nvSpPr>
          <p:spPr bwMode="auto">
            <a:xfrm>
              <a:off x="4017"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48151" name="Text Box 21"/>
            <p:cNvSpPr txBox="1">
              <a:spLocks noChangeArrowheads="1"/>
            </p:cNvSpPr>
            <p:nvPr/>
          </p:nvSpPr>
          <p:spPr bwMode="auto">
            <a:xfrm>
              <a:off x="3918" y="2862"/>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48152" name="Line 22"/>
            <p:cNvSpPr>
              <a:spLocks noChangeShapeType="1"/>
            </p:cNvSpPr>
            <p:nvPr/>
          </p:nvSpPr>
          <p:spPr bwMode="auto">
            <a:xfrm rot="19062483" flipH="1">
              <a:off x="4098" y="3052"/>
              <a:ext cx="6"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3" name="Line 23"/>
            <p:cNvSpPr>
              <a:spLocks noChangeShapeType="1"/>
            </p:cNvSpPr>
            <p:nvPr/>
          </p:nvSpPr>
          <p:spPr bwMode="auto">
            <a:xfrm rot="2537517">
              <a:off x="4686" y="3103"/>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4" name="Text Box 24"/>
            <p:cNvSpPr txBox="1">
              <a:spLocks noChangeArrowheads="1"/>
            </p:cNvSpPr>
            <p:nvPr/>
          </p:nvSpPr>
          <p:spPr bwMode="auto">
            <a:xfrm>
              <a:off x="4604"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48155" name="Text Box 25"/>
            <p:cNvSpPr txBox="1">
              <a:spLocks noChangeArrowheads="1"/>
            </p:cNvSpPr>
            <p:nvPr/>
          </p:nvSpPr>
          <p:spPr bwMode="auto">
            <a:xfrm>
              <a:off x="4790"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48156" name="Text Box 26"/>
            <p:cNvSpPr txBox="1">
              <a:spLocks noChangeArrowheads="1"/>
            </p:cNvSpPr>
            <p:nvPr/>
          </p:nvSpPr>
          <p:spPr bwMode="auto">
            <a:xfrm>
              <a:off x="4710" y="289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8157" name="Line 27"/>
            <p:cNvSpPr>
              <a:spLocks noChangeShapeType="1"/>
            </p:cNvSpPr>
            <p:nvPr/>
          </p:nvSpPr>
          <p:spPr bwMode="auto">
            <a:xfrm rot="19062483" flipH="1">
              <a:off x="4827" y="3098"/>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Line 28"/>
            <p:cNvSpPr>
              <a:spLocks noChangeShapeType="1"/>
            </p:cNvSpPr>
            <p:nvPr/>
          </p:nvSpPr>
          <p:spPr bwMode="auto">
            <a:xfrm rot="2537517">
              <a:off x="5087" y="3097"/>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9" name="Text Box 29"/>
            <p:cNvSpPr txBox="1">
              <a:spLocks noChangeArrowheads="1"/>
            </p:cNvSpPr>
            <p:nvPr/>
          </p:nvSpPr>
          <p:spPr bwMode="auto">
            <a:xfrm>
              <a:off x="5005" y="3261"/>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48160" name="Text Box 30"/>
            <p:cNvSpPr txBox="1">
              <a:spLocks noChangeArrowheads="1"/>
            </p:cNvSpPr>
            <p:nvPr/>
          </p:nvSpPr>
          <p:spPr bwMode="auto">
            <a:xfrm>
              <a:off x="5191" y="3261"/>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48161" name="Text Box 31"/>
            <p:cNvSpPr txBox="1">
              <a:spLocks noChangeArrowheads="1"/>
            </p:cNvSpPr>
            <p:nvPr/>
          </p:nvSpPr>
          <p:spPr bwMode="auto">
            <a:xfrm>
              <a:off x="5110" y="2884"/>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8162" name="Line 32"/>
            <p:cNvSpPr>
              <a:spLocks noChangeShapeType="1"/>
            </p:cNvSpPr>
            <p:nvPr/>
          </p:nvSpPr>
          <p:spPr bwMode="auto">
            <a:xfrm rot="19062483" flipH="1">
              <a:off x="5228" y="3092"/>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3" name="Line 33"/>
            <p:cNvSpPr>
              <a:spLocks noChangeShapeType="1"/>
            </p:cNvSpPr>
            <p:nvPr/>
          </p:nvSpPr>
          <p:spPr bwMode="auto">
            <a:xfrm>
              <a:off x="4236" y="2797"/>
              <a:ext cx="96" cy="1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4" name="Line 34"/>
            <p:cNvSpPr>
              <a:spLocks noChangeShapeType="1"/>
            </p:cNvSpPr>
            <p:nvPr/>
          </p:nvSpPr>
          <p:spPr bwMode="auto">
            <a:xfrm flipH="1">
              <a:off x="4792" y="2725"/>
              <a:ext cx="144" cy="1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5" name="Line 35"/>
            <p:cNvSpPr>
              <a:spLocks noChangeShapeType="1"/>
            </p:cNvSpPr>
            <p:nvPr/>
          </p:nvSpPr>
          <p:spPr bwMode="auto">
            <a:xfrm flipH="1">
              <a:off x="4586" y="2296"/>
              <a:ext cx="145"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6" name="Line 36"/>
            <p:cNvSpPr>
              <a:spLocks noChangeShapeType="1"/>
            </p:cNvSpPr>
            <p:nvPr/>
          </p:nvSpPr>
          <p:spPr bwMode="auto">
            <a:xfrm>
              <a:off x="5052" y="2723"/>
              <a:ext cx="145"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7" name="Text Box 37"/>
            <p:cNvSpPr txBox="1">
              <a:spLocks noChangeArrowheads="1"/>
            </p:cNvSpPr>
            <p:nvPr/>
          </p:nvSpPr>
          <p:spPr bwMode="auto">
            <a:xfrm>
              <a:off x="3357" y="2485"/>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48168" name="Line 38"/>
            <p:cNvSpPr>
              <a:spLocks noChangeShapeType="1"/>
            </p:cNvSpPr>
            <p:nvPr/>
          </p:nvSpPr>
          <p:spPr bwMode="auto">
            <a:xfrm rot="2537517">
              <a:off x="3353" y="2683"/>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69" name="Line 39"/>
            <p:cNvSpPr>
              <a:spLocks noChangeShapeType="1"/>
            </p:cNvSpPr>
            <p:nvPr/>
          </p:nvSpPr>
          <p:spPr bwMode="auto">
            <a:xfrm rot="19062483" flipH="1">
              <a:off x="3519" y="2678"/>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0" name="Line 40"/>
            <p:cNvSpPr>
              <a:spLocks noChangeShapeType="1"/>
            </p:cNvSpPr>
            <p:nvPr/>
          </p:nvSpPr>
          <p:spPr bwMode="auto">
            <a:xfrm flipH="1">
              <a:off x="3518" y="2372"/>
              <a:ext cx="137"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1" name="Text Box 41"/>
            <p:cNvSpPr txBox="1">
              <a:spLocks noChangeArrowheads="1"/>
            </p:cNvSpPr>
            <p:nvPr/>
          </p:nvSpPr>
          <p:spPr bwMode="auto">
            <a:xfrm>
              <a:off x="4089" y="2588"/>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48172" name="Line 42"/>
            <p:cNvSpPr>
              <a:spLocks noChangeShapeType="1"/>
            </p:cNvSpPr>
            <p:nvPr/>
          </p:nvSpPr>
          <p:spPr bwMode="auto">
            <a:xfrm rot="2537517" flipH="1">
              <a:off x="4072" y="2767"/>
              <a:ext cx="22"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3" name="Line 43"/>
            <p:cNvSpPr>
              <a:spLocks noChangeShapeType="1"/>
            </p:cNvSpPr>
            <p:nvPr/>
          </p:nvSpPr>
          <p:spPr bwMode="auto">
            <a:xfrm>
              <a:off x="3876" y="2375"/>
              <a:ext cx="217"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4" name="Text Box 44"/>
            <p:cNvSpPr txBox="1">
              <a:spLocks noChangeArrowheads="1"/>
            </p:cNvSpPr>
            <p:nvPr/>
          </p:nvSpPr>
          <p:spPr bwMode="auto">
            <a:xfrm>
              <a:off x="4913" y="2519"/>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48175" name="Line 45"/>
            <p:cNvSpPr>
              <a:spLocks noChangeShapeType="1"/>
            </p:cNvSpPr>
            <p:nvPr/>
          </p:nvSpPr>
          <p:spPr bwMode="auto">
            <a:xfrm>
              <a:off x="4921" y="2296"/>
              <a:ext cx="80"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6" name="Text Box 46"/>
            <p:cNvSpPr txBox="1">
              <a:spLocks noChangeArrowheads="1"/>
            </p:cNvSpPr>
            <p:nvPr/>
          </p:nvSpPr>
          <p:spPr bwMode="auto">
            <a:xfrm>
              <a:off x="3619" y="2166"/>
              <a:ext cx="35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48177" name="Line 47"/>
            <p:cNvSpPr>
              <a:spLocks noChangeShapeType="1"/>
            </p:cNvSpPr>
            <p:nvPr/>
          </p:nvSpPr>
          <p:spPr bwMode="auto">
            <a:xfrm flipH="1">
              <a:off x="3870" y="1956"/>
              <a:ext cx="290" cy="2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78" name="Text Box 48"/>
            <p:cNvSpPr txBox="1">
              <a:spLocks noChangeArrowheads="1"/>
            </p:cNvSpPr>
            <p:nvPr/>
          </p:nvSpPr>
          <p:spPr bwMode="auto">
            <a:xfrm>
              <a:off x="4712" y="2056"/>
              <a:ext cx="397"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48179" name="Line 49"/>
            <p:cNvSpPr>
              <a:spLocks noChangeShapeType="1"/>
            </p:cNvSpPr>
            <p:nvPr/>
          </p:nvSpPr>
          <p:spPr bwMode="auto">
            <a:xfrm>
              <a:off x="4398" y="1956"/>
              <a:ext cx="333"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80" name="Text Box 50"/>
            <p:cNvSpPr txBox="1">
              <a:spLocks noChangeArrowheads="1"/>
            </p:cNvSpPr>
            <p:nvPr/>
          </p:nvSpPr>
          <p:spPr bwMode="auto">
            <a:xfrm>
              <a:off x="4122" y="1750"/>
              <a:ext cx="31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26</a:t>
              </a:r>
            </a:p>
          </p:txBody>
        </p:sp>
        <p:sp>
          <p:nvSpPr>
            <p:cNvPr id="48181" name="Line 51"/>
            <p:cNvSpPr>
              <a:spLocks noChangeShapeType="1"/>
            </p:cNvSpPr>
            <p:nvPr/>
          </p:nvSpPr>
          <p:spPr bwMode="auto">
            <a:xfrm>
              <a:off x="4289" y="1471"/>
              <a:ext cx="0" cy="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B911FD71-DC28-49FC-833E-4D406F0C1725}" type="slidenum">
              <a:rPr lang="en-US"/>
              <a:pPr>
                <a:defRPr/>
              </a:pPr>
              <a:t>59</a:t>
            </a:fld>
            <a:endParaRPr lang="en-US"/>
          </a:p>
        </p:txBody>
      </p:sp>
      <p:sp>
        <p:nvSpPr>
          <p:cNvPr id="49157" name="Rectangle 2"/>
          <p:cNvSpPr>
            <a:spLocks noGrp="1" noChangeArrowheads="1"/>
          </p:cNvSpPr>
          <p:nvPr>
            <p:ph type="title"/>
          </p:nvPr>
        </p:nvSpPr>
        <p:spPr/>
        <p:txBody>
          <a:bodyPr/>
          <a:lstStyle/>
          <a:p>
            <a:r>
              <a:rPr lang="en-US"/>
              <a:t>Encoding the File</a:t>
            </a:r>
          </a:p>
        </p:txBody>
      </p:sp>
      <p:sp>
        <p:nvSpPr>
          <p:cNvPr id="49158" name="Rectangle 3"/>
          <p:cNvSpPr>
            <a:spLocks noGrp="1" noChangeArrowheads="1"/>
          </p:cNvSpPr>
          <p:nvPr>
            <p:ph type="body" sz="half" idx="1"/>
          </p:nvPr>
        </p:nvSpPr>
        <p:spPr>
          <a:xfrm>
            <a:off x="247650" y="1581150"/>
            <a:ext cx="4343400" cy="1581150"/>
          </a:xfrm>
        </p:spPr>
        <p:txBody>
          <a:bodyPr/>
          <a:lstStyle/>
          <a:p>
            <a:r>
              <a:rPr lang="en-US" sz="2400" dirty="0"/>
              <a:t>Rescan original file and encode file using new code words</a:t>
            </a:r>
          </a:p>
          <a:p>
            <a:pPr>
              <a:buFont typeface="Symbol" pitchFamily="18" charset="2"/>
              <a:buNone/>
            </a:pPr>
            <a:r>
              <a:rPr lang="en-US" sz="2000" dirty="0"/>
              <a:t>Eerie eyes seen near lake.</a:t>
            </a:r>
          </a:p>
          <a:p>
            <a:pPr>
              <a:buFont typeface="Symbol" pitchFamily="18" charset="2"/>
              <a:buNone/>
            </a:pPr>
            <a:endParaRPr lang="en-US" sz="3600" dirty="0"/>
          </a:p>
        </p:txBody>
      </p:sp>
      <p:sp>
        <p:nvSpPr>
          <p:cNvPr id="49159" name="Rectangle 5"/>
          <p:cNvSpPr>
            <a:spLocks noChangeArrowheads="1"/>
          </p:cNvSpPr>
          <p:nvPr/>
        </p:nvSpPr>
        <p:spPr bwMode="auto">
          <a:xfrm>
            <a:off x="4953000" y="1676400"/>
            <a:ext cx="3810000" cy="4248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buFont typeface="Symbol" pitchFamily="18" charset="2"/>
              <a:buNone/>
            </a:pPr>
            <a:r>
              <a:rPr lang="en-US" sz="2600" dirty="0">
                <a:latin typeface="Arial" charset="0"/>
              </a:rPr>
              <a:t>Char		New Code</a:t>
            </a:r>
          </a:p>
          <a:p>
            <a:pPr marL="342900" indent="-342900">
              <a:lnSpc>
                <a:spcPct val="60000"/>
              </a:lnSpc>
              <a:buFont typeface="Symbol" pitchFamily="18" charset="2"/>
              <a:buNone/>
            </a:pPr>
            <a:r>
              <a:rPr lang="en-US" sz="2600" dirty="0">
                <a:latin typeface="Arial" charset="0"/>
              </a:rPr>
              <a:t>E			0000</a:t>
            </a:r>
          </a:p>
          <a:p>
            <a:pPr marL="342900" indent="-342900">
              <a:lnSpc>
                <a:spcPct val="60000"/>
              </a:lnSpc>
              <a:buFont typeface="Symbol" pitchFamily="18" charset="2"/>
              <a:buNone/>
            </a:pPr>
            <a:r>
              <a:rPr lang="en-US" sz="2600" dirty="0" err="1">
                <a:latin typeface="Arial" charset="0"/>
              </a:rPr>
              <a:t>i</a:t>
            </a:r>
            <a:r>
              <a:rPr lang="en-US" sz="2600" dirty="0">
                <a:latin typeface="Arial" charset="0"/>
              </a:rPr>
              <a:t>			0001</a:t>
            </a:r>
          </a:p>
          <a:p>
            <a:pPr marL="342900" indent="-342900">
              <a:lnSpc>
                <a:spcPct val="60000"/>
              </a:lnSpc>
              <a:buFont typeface="Symbol" pitchFamily="18" charset="2"/>
              <a:buNone/>
            </a:pPr>
            <a:r>
              <a:rPr lang="en-US" sz="2600" dirty="0">
                <a:latin typeface="Arial" charset="0"/>
              </a:rPr>
              <a:t>k			0010</a:t>
            </a:r>
          </a:p>
          <a:p>
            <a:pPr marL="342900" indent="-342900">
              <a:lnSpc>
                <a:spcPct val="60000"/>
              </a:lnSpc>
              <a:buFont typeface="Symbol" pitchFamily="18" charset="2"/>
              <a:buNone/>
            </a:pPr>
            <a:r>
              <a:rPr lang="en-US" sz="2600" dirty="0">
                <a:latin typeface="Arial" charset="0"/>
              </a:rPr>
              <a:t>l			0011</a:t>
            </a:r>
          </a:p>
          <a:p>
            <a:pPr marL="342900" indent="-342900">
              <a:lnSpc>
                <a:spcPct val="60000"/>
              </a:lnSpc>
              <a:buFont typeface="Symbol" pitchFamily="18" charset="2"/>
              <a:buNone/>
            </a:pPr>
            <a:r>
              <a:rPr lang="en-US" sz="2600" dirty="0">
                <a:latin typeface="Arial" charset="0"/>
              </a:rPr>
              <a:t>y			0100</a:t>
            </a:r>
          </a:p>
          <a:p>
            <a:pPr marL="342900" indent="-342900">
              <a:lnSpc>
                <a:spcPct val="60000"/>
              </a:lnSpc>
              <a:buFont typeface="Symbol" pitchFamily="18" charset="2"/>
              <a:buNone/>
            </a:pPr>
            <a:r>
              <a:rPr lang="en-US" sz="2600" dirty="0">
                <a:latin typeface="Arial" charset="0"/>
              </a:rPr>
              <a:t>.			0101</a:t>
            </a:r>
          </a:p>
          <a:p>
            <a:pPr marL="342900" indent="-342900">
              <a:lnSpc>
                <a:spcPct val="60000"/>
              </a:lnSpc>
              <a:buFont typeface="Symbol" pitchFamily="18" charset="2"/>
              <a:buNone/>
            </a:pPr>
            <a:r>
              <a:rPr lang="en-US" sz="2600" dirty="0">
                <a:latin typeface="Arial" charset="0"/>
              </a:rPr>
              <a:t>space	011</a:t>
            </a:r>
          </a:p>
          <a:p>
            <a:pPr marL="342900" indent="-342900">
              <a:lnSpc>
                <a:spcPct val="60000"/>
              </a:lnSpc>
              <a:buFont typeface="Symbol" pitchFamily="18" charset="2"/>
              <a:buNone/>
            </a:pPr>
            <a:r>
              <a:rPr lang="en-US" sz="2600" dirty="0">
                <a:latin typeface="Arial" charset="0"/>
              </a:rPr>
              <a:t>e			10</a:t>
            </a:r>
          </a:p>
          <a:p>
            <a:pPr marL="342900" indent="-342900">
              <a:lnSpc>
                <a:spcPct val="60000"/>
              </a:lnSpc>
              <a:buFont typeface="Symbol" pitchFamily="18" charset="2"/>
              <a:buNone/>
            </a:pPr>
            <a:r>
              <a:rPr lang="en-US" sz="2600" dirty="0">
                <a:latin typeface="Arial" charset="0"/>
              </a:rPr>
              <a:t>a			1100</a:t>
            </a:r>
          </a:p>
          <a:p>
            <a:pPr marL="342900" indent="-342900">
              <a:lnSpc>
                <a:spcPct val="60000"/>
              </a:lnSpc>
              <a:buFont typeface="Symbol" pitchFamily="18" charset="2"/>
              <a:buNone/>
            </a:pPr>
            <a:r>
              <a:rPr lang="en-US" sz="2600" dirty="0">
                <a:latin typeface="Arial" charset="0"/>
              </a:rPr>
              <a:t>n			1101</a:t>
            </a:r>
          </a:p>
          <a:p>
            <a:pPr marL="342900" indent="-342900">
              <a:lnSpc>
                <a:spcPct val="60000"/>
              </a:lnSpc>
              <a:buFont typeface="Symbol" pitchFamily="18" charset="2"/>
              <a:buNone/>
            </a:pPr>
            <a:r>
              <a:rPr lang="en-US" sz="2600" dirty="0">
                <a:latin typeface="Arial" charset="0"/>
              </a:rPr>
              <a:t>r			1110</a:t>
            </a:r>
          </a:p>
          <a:p>
            <a:pPr marL="342900" indent="-342900">
              <a:lnSpc>
                <a:spcPct val="60000"/>
              </a:lnSpc>
              <a:buFont typeface="Symbol" pitchFamily="18" charset="2"/>
              <a:buNone/>
            </a:pPr>
            <a:r>
              <a:rPr lang="en-US" sz="2600" dirty="0">
                <a:latin typeface="Arial" charset="0"/>
              </a:rPr>
              <a:t>s			1111</a:t>
            </a:r>
            <a:endParaRPr lang="en-US" dirty="0">
              <a:latin typeface="Arial" charset="0"/>
            </a:endParaRPr>
          </a:p>
        </p:txBody>
      </p:sp>
      <p:sp>
        <p:nvSpPr>
          <p:cNvPr id="49160" name="Text Box 6"/>
          <p:cNvSpPr txBox="1">
            <a:spLocks noChangeArrowheads="1"/>
          </p:cNvSpPr>
          <p:nvPr/>
        </p:nvSpPr>
        <p:spPr bwMode="auto">
          <a:xfrm>
            <a:off x="247650" y="3200400"/>
            <a:ext cx="44354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sz="2400" dirty="0"/>
              <a:t>000010111000011001110</a:t>
            </a:r>
            <a:br>
              <a:rPr lang="en-US" sz="2400" dirty="0"/>
            </a:br>
            <a:r>
              <a:rPr lang="en-US" sz="2400" dirty="0"/>
              <a:t>010010111101111111010</a:t>
            </a:r>
            <a:br>
              <a:rPr lang="en-US" sz="2400" dirty="0"/>
            </a:br>
            <a:r>
              <a:rPr lang="en-US" sz="2400" dirty="0"/>
              <a:t>110101111011011001110</a:t>
            </a:r>
            <a:br>
              <a:rPr lang="en-US" sz="2400" dirty="0"/>
            </a:br>
            <a:r>
              <a:rPr lang="en-US" sz="2400" dirty="0"/>
              <a:t>011001111000010100101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File???</a:t>
            </a:r>
          </a:p>
        </p:txBody>
      </p:sp>
      <p:pic>
        <p:nvPicPr>
          <p:cNvPr id="2050" name="Picture 2" descr="The Adventures of Sherlock Holmes viewed not as characters but as the coded numbers (ASCII) for those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25441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6</a:t>
            </a:fld>
            <a:endParaRPr lang="en-US"/>
          </a:p>
        </p:txBody>
      </p:sp>
    </p:spTree>
    <p:extLst>
      <p:ext uri="{BB962C8B-B14F-4D97-AF65-F5344CB8AC3E}">
        <p14:creationId xmlns:p14="http://schemas.microsoft.com/office/powerpoint/2010/main" val="585514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E03C6A6B-C911-46B2-BD26-418C22AFB72C}" type="slidenum">
              <a:rPr lang="en-US"/>
              <a:pPr>
                <a:defRPr/>
              </a:pPr>
              <a:t>60</a:t>
            </a:fld>
            <a:endParaRPr lang="en-US"/>
          </a:p>
        </p:txBody>
      </p:sp>
      <p:sp>
        <p:nvSpPr>
          <p:cNvPr id="50181" name="Rectangle 2"/>
          <p:cNvSpPr>
            <a:spLocks noGrp="1" noChangeArrowheads="1"/>
          </p:cNvSpPr>
          <p:nvPr>
            <p:ph type="title"/>
          </p:nvPr>
        </p:nvSpPr>
        <p:spPr/>
        <p:txBody>
          <a:bodyPr/>
          <a:lstStyle/>
          <a:p>
            <a:r>
              <a:rPr lang="en-US"/>
              <a:t>Encoding the File</a:t>
            </a:r>
            <a:br>
              <a:rPr lang="en-US"/>
            </a:br>
            <a:r>
              <a:rPr lang="en-US" sz="3200"/>
              <a:t>Results</a:t>
            </a:r>
            <a:endParaRPr lang="en-US"/>
          </a:p>
        </p:txBody>
      </p:sp>
      <p:sp>
        <p:nvSpPr>
          <p:cNvPr id="50182" name="Rectangle 3"/>
          <p:cNvSpPr>
            <a:spLocks noGrp="1" noChangeArrowheads="1"/>
          </p:cNvSpPr>
          <p:nvPr>
            <p:ph type="body" sz="half" idx="1"/>
          </p:nvPr>
        </p:nvSpPr>
        <p:spPr>
          <a:xfrm>
            <a:off x="19050" y="1676400"/>
            <a:ext cx="4629150" cy="4114800"/>
          </a:xfrm>
        </p:spPr>
        <p:txBody>
          <a:bodyPr/>
          <a:lstStyle/>
          <a:p>
            <a:r>
              <a:rPr lang="en-US" dirty="0"/>
              <a:t>Have we made things any better?</a:t>
            </a:r>
          </a:p>
          <a:p>
            <a:r>
              <a:rPr lang="en-US" dirty="0"/>
              <a:t>84 bits to encode the file</a:t>
            </a:r>
          </a:p>
          <a:p>
            <a:r>
              <a:rPr lang="en-US" dirty="0"/>
              <a:t>ASCII would take 8 * 26 = 208 bits</a:t>
            </a:r>
          </a:p>
        </p:txBody>
      </p:sp>
      <p:sp>
        <p:nvSpPr>
          <p:cNvPr id="50183" name="Text Box 5"/>
          <p:cNvSpPr txBox="1">
            <a:spLocks noChangeArrowheads="1"/>
          </p:cNvSpPr>
          <p:nvPr/>
        </p:nvSpPr>
        <p:spPr bwMode="auto">
          <a:xfrm>
            <a:off x="4800600" y="2133600"/>
            <a:ext cx="4158451"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Tx/>
              <a:buNone/>
            </a:pPr>
            <a:r>
              <a:rPr lang="en-US" sz="2400" dirty="0"/>
              <a:t>000010111000011001110</a:t>
            </a:r>
            <a:br>
              <a:rPr lang="en-US" sz="2400" dirty="0"/>
            </a:br>
            <a:r>
              <a:rPr lang="en-US" sz="2400" dirty="0"/>
              <a:t>010010111101111111010</a:t>
            </a:r>
            <a:br>
              <a:rPr lang="en-US" sz="2400" dirty="0"/>
            </a:br>
            <a:r>
              <a:rPr lang="en-US" sz="2400" dirty="0"/>
              <a:t>110101111011011001110</a:t>
            </a:r>
            <a:br>
              <a:rPr lang="en-US" sz="2400" dirty="0"/>
            </a:br>
            <a:r>
              <a:rPr lang="en-US" sz="2400" dirty="0"/>
              <a:t>011001111000010100101</a:t>
            </a:r>
          </a:p>
        </p:txBody>
      </p:sp>
      <p:sp>
        <p:nvSpPr>
          <p:cNvPr id="50184" name="Text Box 7"/>
          <p:cNvSpPr txBox="1">
            <a:spLocks noChangeArrowheads="1"/>
          </p:cNvSpPr>
          <p:nvPr/>
        </p:nvSpPr>
        <p:spPr bwMode="auto">
          <a:xfrm>
            <a:off x="155575" y="4706938"/>
            <a:ext cx="83788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buFont typeface="Marlett" pitchFamily="2" charset="2"/>
              <a:buChar char="h"/>
            </a:pPr>
            <a:r>
              <a:rPr lang="en-US" dirty="0"/>
              <a:t>If modified code used 4 bits per </a:t>
            </a:r>
          </a:p>
          <a:p>
            <a:pPr>
              <a:lnSpc>
                <a:spcPct val="70000"/>
              </a:lnSpc>
              <a:buFont typeface="Marlett" pitchFamily="2" charset="2"/>
              <a:buNone/>
            </a:pPr>
            <a:r>
              <a:rPr lang="en-US" dirty="0"/>
              <a:t>  character are needed.  Total bits </a:t>
            </a:r>
          </a:p>
          <a:p>
            <a:pPr>
              <a:lnSpc>
                <a:spcPct val="70000"/>
              </a:lnSpc>
              <a:buFont typeface="Marlett" pitchFamily="2" charset="2"/>
              <a:buNone/>
            </a:pPr>
            <a:r>
              <a:rPr lang="en-US" dirty="0"/>
              <a:t>  4 * 26 = 104.  Savings not as great.</a:t>
            </a:r>
            <a:endParaRPr lang="en-US" sz="2400" b="0" dirty="0">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CF8E458-503D-40FD-AEAB-F36EE5B796ED}" type="slidenum">
              <a:rPr lang="en-US"/>
              <a:pPr>
                <a:defRPr/>
              </a:pPr>
              <a:t>61</a:t>
            </a:fld>
            <a:endParaRPr lang="en-US"/>
          </a:p>
        </p:txBody>
      </p:sp>
      <p:sp>
        <p:nvSpPr>
          <p:cNvPr id="51205" name="Rectangle 2"/>
          <p:cNvSpPr>
            <a:spLocks noGrp="1" noChangeArrowheads="1"/>
          </p:cNvSpPr>
          <p:nvPr>
            <p:ph type="title"/>
          </p:nvPr>
        </p:nvSpPr>
        <p:spPr/>
        <p:txBody>
          <a:bodyPr/>
          <a:lstStyle/>
          <a:p>
            <a:r>
              <a:rPr lang="en-US"/>
              <a:t>Decoding the File</a:t>
            </a:r>
          </a:p>
        </p:txBody>
      </p:sp>
      <p:sp>
        <p:nvSpPr>
          <p:cNvPr id="51206" name="Rectangle 3"/>
          <p:cNvSpPr>
            <a:spLocks noGrp="1" noChangeArrowheads="1"/>
          </p:cNvSpPr>
          <p:nvPr>
            <p:ph type="body" idx="1"/>
          </p:nvPr>
        </p:nvSpPr>
        <p:spPr>
          <a:xfrm>
            <a:off x="266700" y="1981200"/>
            <a:ext cx="8648700" cy="4114800"/>
          </a:xfrm>
        </p:spPr>
        <p:txBody>
          <a:bodyPr/>
          <a:lstStyle/>
          <a:p>
            <a:r>
              <a:rPr lang="en-US" sz="2800" dirty="0"/>
              <a:t>How does receiver know what the codes are?</a:t>
            </a:r>
          </a:p>
          <a:p>
            <a:r>
              <a:rPr lang="en-US" sz="2800" dirty="0"/>
              <a:t>Tree constructed for each file.  </a:t>
            </a:r>
          </a:p>
          <a:p>
            <a:pPr lvl="1"/>
            <a:r>
              <a:rPr lang="en-US" sz="2400" dirty="0"/>
              <a:t>Considers frequency for each file</a:t>
            </a:r>
          </a:p>
          <a:p>
            <a:pPr lvl="1"/>
            <a:r>
              <a:rPr lang="en-US" sz="2400" dirty="0"/>
              <a:t>Big hit on compression, especially for smaller files</a:t>
            </a:r>
          </a:p>
          <a:p>
            <a:r>
              <a:rPr lang="en-US" sz="2800" dirty="0"/>
              <a:t>Tree predetermined</a:t>
            </a:r>
          </a:p>
          <a:p>
            <a:pPr lvl="1"/>
            <a:r>
              <a:rPr lang="en-US" sz="2400" dirty="0"/>
              <a:t>based on statistical analysis of text files </a:t>
            </a:r>
            <a:br>
              <a:rPr lang="en-US" sz="2400" dirty="0"/>
            </a:br>
            <a:r>
              <a:rPr lang="en-US" sz="2400" dirty="0"/>
              <a:t>or other file types</a:t>
            </a:r>
          </a:p>
          <a:p>
            <a:endParaRPr lang="en-US" sz="3600" dirty="0"/>
          </a:p>
          <a:p>
            <a:pPr lvl="1"/>
            <a:endParaRPr lang="en-US"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6"/>
          <p:cNvSpPr>
            <a:spLocks noGrp="1"/>
          </p:cNvSpPr>
          <p:nvPr>
            <p:ph type="sldNum" sz="quarter" idx="12"/>
          </p:nvPr>
        </p:nvSpPr>
        <p:spPr/>
        <p:txBody>
          <a:bodyPr/>
          <a:lstStyle/>
          <a:p>
            <a:pPr>
              <a:defRPr/>
            </a:pPr>
            <a:fld id="{F40D6810-8819-4AC2-84DC-CF38C8B362FB}" type="slidenum">
              <a:rPr lang="en-US"/>
              <a:pPr>
                <a:defRPr/>
              </a:pPr>
              <a:t>62</a:t>
            </a:fld>
            <a:endParaRPr lang="en-US"/>
          </a:p>
        </p:txBody>
      </p:sp>
      <p:sp>
        <p:nvSpPr>
          <p:cNvPr id="52229" name="Rectangle 2"/>
          <p:cNvSpPr>
            <a:spLocks noGrp="1" noChangeArrowheads="1"/>
          </p:cNvSpPr>
          <p:nvPr>
            <p:ph type="title"/>
          </p:nvPr>
        </p:nvSpPr>
        <p:spPr/>
        <p:txBody>
          <a:bodyPr/>
          <a:lstStyle/>
          <a:p>
            <a:r>
              <a:rPr lang="en-US" dirty="0"/>
              <a:t>Clicker 3 - Decoding the File</a:t>
            </a:r>
          </a:p>
        </p:txBody>
      </p:sp>
      <p:sp>
        <p:nvSpPr>
          <p:cNvPr id="52230" name="Rectangle 3"/>
          <p:cNvSpPr>
            <a:spLocks noGrp="1" noChangeArrowheads="1"/>
          </p:cNvSpPr>
          <p:nvPr>
            <p:ph type="body" sz="half" idx="1"/>
          </p:nvPr>
        </p:nvSpPr>
        <p:spPr>
          <a:xfrm>
            <a:off x="495300" y="1428750"/>
            <a:ext cx="4648200" cy="2457450"/>
          </a:xfrm>
        </p:spPr>
        <p:txBody>
          <a:bodyPr/>
          <a:lstStyle/>
          <a:p>
            <a:pPr>
              <a:lnSpc>
                <a:spcPct val="90000"/>
              </a:lnSpc>
            </a:pPr>
            <a:r>
              <a:rPr lang="en-US" sz="2400" dirty="0"/>
              <a:t>Once receiver has tree it scans incoming bit stream</a:t>
            </a:r>
          </a:p>
          <a:p>
            <a:pPr>
              <a:lnSpc>
                <a:spcPct val="90000"/>
              </a:lnSpc>
            </a:pPr>
            <a:r>
              <a:rPr lang="en-US" sz="2400" dirty="0"/>
              <a:t>0 </a:t>
            </a:r>
            <a:r>
              <a:rPr lang="en-US" sz="2400" dirty="0">
                <a:sym typeface="Symbol" pitchFamily="18" charset="2"/>
              </a:rPr>
              <a:t> go left</a:t>
            </a:r>
          </a:p>
          <a:p>
            <a:pPr>
              <a:lnSpc>
                <a:spcPct val="90000"/>
              </a:lnSpc>
            </a:pPr>
            <a:r>
              <a:rPr lang="en-US" sz="2400" dirty="0">
                <a:sym typeface="Symbol" pitchFamily="18" charset="2"/>
              </a:rPr>
              <a:t>1  go right</a:t>
            </a:r>
          </a:p>
          <a:p>
            <a:pPr>
              <a:lnSpc>
                <a:spcPct val="90000"/>
              </a:lnSpc>
              <a:buFont typeface="Symbol" pitchFamily="18" charset="2"/>
              <a:buNone/>
            </a:pPr>
            <a:r>
              <a:rPr lang="en-US" sz="2400" dirty="0"/>
              <a:t>1010001001111000111111</a:t>
            </a:r>
          </a:p>
          <a:p>
            <a:pPr>
              <a:lnSpc>
                <a:spcPct val="90000"/>
              </a:lnSpc>
              <a:buFont typeface="Symbol" pitchFamily="18" charset="2"/>
              <a:buNone/>
            </a:pPr>
            <a:r>
              <a:rPr lang="en-US" sz="2400" dirty="0"/>
              <a:t>11011100001010</a:t>
            </a:r>
          </a:p>
          <a:p>
            <a:pPr>
              <a:lnSpc>
                <a:spcPct val="90000"/>
              </a:lnSpc>
              <a:buFont typeface="Symbol" pitchFamily="18" charset="2"/>
              <a:buNone/>
            </a:pPr>
            <a:endParaRPr lang="en-US" sz="2400" dirty="0"/>
          </a:p>
          <a:p>
            <a:pPr marL="457200" indent="-457200">
              <a:lnSpc>
                <a:spcPct val="90000"/>
              </a:lnSpc>
              <a:buFont typeface="+mj-lt"/>
              <a:buAutoNum type="alphaUcPeriod"/>
            </a:pPr>
            <a:r>
              <a:rPr lang="en-US" sz="2400" dirty="0"/>
              <a:t>elk nay sir</a:t>
            </a:r>
          </a:p>
          <a:p>
            <a:pPr marL="457200" indent="-457200">
              <a:lnSpc>
                <a:spcPct val="90000"/>
              </a:lnSpc>
              <a:buFont typeface="+mj-lt"/>
              <a:buAutoNum type="alphaUcPeriod"/>
            </a:pPr>
            <a:r>
              <a:rPr lang="en-US" sz="2400" dirty="0"/>
              <a:t>eek a snake</a:t>
            </a:r>
          </a:p>
          <a:p>
            <a:pPr marL="457200" indent="-457200">
              <a:lnSpc>
                <a:spcPct val="90000"/>
              </a:lnSpc>
              <a:buFont typeface="+mj-lt"/>
              <a:buAutoNum type="alphaUcPeriod"/>
            </a:pPr>
            <a:r>
              <a:rPr lang="en-US" sz="2400" dirty="0"/>
              <a:t>eek kin sly</a:t>
            </a:r>
          </a:p>
          <a:p>
            <a:pPr marL="457200" indent="-457200">
              <a:lnSpc>
                <a:spcPct val="90000"/>
              </a:lnSpc>
              <a:buFont typeface="+mj-lt"/>
              <a:buAutoNum type="alphaUcPeriod"/>
            </a:pPr>
            <a:r>
              <a:rPr lang="en-US" sz="2400" dirty="0"/>
              <a:t>eek snarl nil</a:t>
            </a:r>
          </a:p>
          <a:p>
            <a:pPr marL="457200" indent="-457200">
              <a:lnSpc>
                <a:spcPct val="90000"/>
              </a:lnSpc>
              <a:buFont typeface="+mj-lt"/>
              <a:buAutoNum type="alphaUcPeriod"/>
            </a:pPr>
            <a:r>
              <a:rPr lang="en-US" sz="2400" dirty="0"/>
              <a:t>eel a snarl</a:t>
            </a:r>
          </a:p>
          <a:p>
            <a:pPr marL="457200" indent="-457200">
              <a:lnSpc>
                <a:spcPct val="90000"/>
              </a:lnSpc>
              <a:buFont typeface="+mj-lt"/>
              <a:buAutoNum type="alphaUcPeriod"/>
            </a:pPr>
            <a:endParaRPr lang="en-US" sz="2400" dirty="0"/>
          </a:p>
          <a:p>
            <a:pPr marL="457200" indent="-457200">
              <a:lnSpc>
                <a:spcPct val="90000"/>
              </a:lnSpc>
              <a:buFont typeface="+mj-lt"/>
              <a:buAutoNum type="alphaUcPeriod"/>
            </a:pPr>
            <a:endParaRPr lang="en-US" sz="2400" dirty="0"/>
          </a:p>
          <a:p>
            <a:pPr>
              <a:lnSpc>
                <a:spcPct val="90000"/>
              </a:lnSpc>
              <a:buFont typeface="Symbol" pitchFamily="18" charset="2"/>
              <a:buNone/>
            </a:pPr>
            <a:endParaRPr lang="en-US" sz="2400" dirty="0">
              <a:sym typeface="Symbol" pitchFamily="18" charset="2"/>
            </a:endParaRPr>
          </a:p>
          <a:p>
            <a:pPr>
              <a:lnSpc>
                <a:spcPct val="90000"/>
              </a:lnSpc>
            </a:pPr>
            <a:endParaRPr lang="en-US" sz="2400" dirty="0">
              <a:sym typeface="Symbol" pitchFamily="18" charset="2"/>
            </a:endParaRPr>
          </a:p>
        </p:txBody>
      </p:sp>
      <p:grpSp>
        <p:nvGrpSpPr>
          <p:cNvPr id="52231" name="Group 5"/>
          <p:cNvGrpSpPr>
            <a:grpSpLocks/>
          </p:cNvGrpSpPr>
          <p:nvPr/>
        </p:nvGrpSpPr>
        <p:grpSpPr bwMode="auto">
          <a:xfrm>
            <a:off x="4953000" y="1630363"/>
            <a:ext cx="4024313" cy="3365500"/>
            <a:chOff x="3060" y="1471"/>
            <a:chExt cx="2295" cy="2120"/>
          </a:xfrm>
        </p:grpSpPr>
        <p:sp>
          <p:nvSpPr>
            <p:cNvPr id="52233" name="Line 6"/>
            <p:cNvSpPr>
              <a:spLocks noChangeShapeType="1"/>
            </p:cNvSpPr>
            <p:nvPr/>
          </p:nvSpPr>
          <p:spPr bwMode="auto">
            <a:xfrm rot="2537517">
              <a:off x="3178" y="3010"/>
              <a:ext cx="58" cy="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4" name="Text Box 7"/>
            <p:cNvSpPr txBox="1">
              <a:spLocks noChangeArrowheads="1"/>
            </p:cNvSpPr>
            <p:nvPr/>
          </p:nvSpPr>
          <p:spPr bwMode="auto">
            <a:xfrm>
              <a:off x="3060"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1</a:t>
              </a:r>
              <a:endParaRPr lang="en-US"/>
            </a:p>
          </p:txBody>
        </p:sp>
        <p:sp>
          <p:nvSpPr>
            <p:cNvPr id="52235" name="Text Box 8"/>
            <p:cNvSpPr txBox="1">
              <a:spLocks noChangeArrowheads="1"/>
            </p:cNvSpPr>
            <p:nvPr/>
          </p:nvSpPr>
          <p:spPr bwMode="auto">
            <a:xfrm>
              <a:off x="3252" y="3154"/>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i</a:t>
              </a:r>
            </a:p>
            <a:p>
              <a:pPr>
                <a:lnSpc>
                  <a:spcPct val="0"/>
                </a:lnSpc>
                <a:spcBef>
                  <a:spcPct val="50000"/>
                </a:spcBef>
                <a:buFontTx/>
                <a:buNone/>
              </a:pPr>
              <a:r>
                <a:rPr lang="en-US" sz="1800"/>
                <a:t>1</a:t>
              </a:r>
              <a:endParaRPr lang="en-US"/>
            </a:p>
          </p:txBody>
        </p:sp>
        <p:sp>
          <p:nvSpPr>
            <p:cNvPr id="52236" name="Text Box 9"/>
            <p:cNvSpPr txBox="1">
              <a:spLocks noChangeArrowheads="1"/>
            </p:cNvSpPr>
            <p:nvPr/>
          </p:nvSpPr>
          <p:spPr bwMode="auto">
            <a:xfrm>
              <a:off x="4265" y="2909"/>
              <a:ext cx="308"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sp</a:t>
              </a:r>
            </a:p>
            <a:p>
              <a:pPr>
                <a:lnSpc>
                  <a:spcPct val="0"/>
                </a:lnSpc>
                <a:spcBef>
                  <a:spcPct val="50000"/>
                </a:spcBef>
                <a:buFontTx/>
                <a:buNone/>
              </a:pPr>
              <a:r>
                <a:rPr lang="en-US" sz="1800"/>
                <a:t>4</a:t>
              </a:r>
            </a:p>
          </p:txBody>
        </p:sp>
        <p:sp>
          <p:nvSpPr>
            <p:cNvPr id="52237" name="Text Box 10"/>
            <p:cNvSpPr txBox="1">
              <a:spLocks noChangeArrowheads="1"/>
            </p:cNvSpPr>
            <p:nvPr/>
          </p:nvSpPr>
          <p:spPr bwMode="auto">
            <a:xfrm>
              <a:off x="4523" y="2509"/>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e</a:t>
              </a:r>
            </a:p>
            <a:p>
              <a:pPr>
                <a:lnSpc>
                  <a:spcPct val="0"/>
                </a:lnSpc>
                <a:spcBef>
                  <a:spcPct val="50000"/>
                </a:spcBef>
                <a:buFontTx/>
                <a:buNone/>
              </a:pPr>
              <a:r>
                <a:rPr lang="en-US" sz="1800"/>
                <a:t>8</a:t>
              </a:r>
            </a:p>
          </p:txBody>
        </p:sp>
        <p:sp>
          <p:nvSpPr>
            <p:cNvPr id="52238" name="Line 11"/>
            <p:cNvSpPr>
              <a:spLocks noChangeShapeType="1"/>
            </p:cNvSpPr>
            <p:nvPr/>
          </p:nvSpPr>
          <p:spPr bwMode="auto">
            <a:xfrm rot="19062483" flipH="1">
              <a:off x="3296" y="3016"/>
              <a:ext cx="54"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9" name="Text Box 12"/>
            <p:cNvSpPr txBox="1">
              <a:spLocks noChangeArrowheads="1"/>
            </p:cNvSpPr>
            <p:nvPr/>
          </p:nvSpPr>
          <p:spPr bwMode="auto">
            <a:xfrm>
              <a:off x="3215"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52240" name="Line 13"/>
            <p:cNvSpPr>
              <a:spLocks noChangeShapeType="1"/>
            </p:cNvSpPr>
            <p:nvPr/>
          </p:nvSpPr>
          <p:spPr bwMode="auto">
            <a:xfrm rot="2537517">
              <a:off x="3527" y="3007"/>
              <a:ext cx="48" cy="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1" name="Text Box 14"/>
            <p:cNvSpPr txBox="1">
              <a:spLocks noChangeArrowheads="1"/>
            </p:cNvSpPr>
            <p:nvPr/>
          </p:nvSpPr>
          <p:spPr bwMode="auto">
            <a:xfrm>
              <a:off x="3453" y="3156"/>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k</a:t>
              </a:r>
            </a:p>
            <a:p>
              <a:pPr>
                <a:lnSpc>
                  <a:spcPct val="0"/>
                </a:lnSpc>
                <a:spcBef>
                  <a:spcPct val="50000"/>
                </a:spcBef>
                <a:buFontTx/>
                <a:buNone/>
              </a:pPr>
              <a:r>
                <a:rPr lang="en-US" sz="1800"/>
                <a:t>1</a:t>
              </a:r>
              <a:endParaRPr lang="en-US"/>
            </a:p>
          </p:txBody>
        </p:sp>
        <p:sp>
          <p:nvSpPr>
            <p:cNvPr id="52242" name="Text Box 15"/>
            <p:cNvSpPr txBox="1">
              <a:spLocks noChangeArrowheads="1"/>
            </p:cNvSpPr>
            <p:nvPr/>
          </p:nvSpPr>
          <p:spPr bwMode="auto">
            <a:xfrm>
              <a:off x="3640" y="3154"/>
              <a:ext cx="163"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l</a:t>
              </a:r>
            </a:p>
            <a:p>
              <a:pPr>
                <a:lnSpc>
                  <a:spcPct val="0"/>
                </a:lnSpc>
                <a:spcBef>
                  <a:spcPct val="50000"/>
                </a:spcBef>
                <a:buFontTx/>
                <a:buNone/>
              </a:pPr>
              <a:r>
                <a:rPr lang="en-US" sz="1800"/>
                <a:t>1</a:t>
              </a:r>
              <a:endParaRPr lang="en-US"/>
            </a:p>
          </p:txBody>
        </p:sp>
        <p:sp>
          <p:nvSpPr>
            <p:cNvPr id="52243" name="Text Box 16"/>
            <p:cNvSpPr txBox="1">
              <a:spLocks noChangeArrowheads="1"/>
            </p:cNvSpPr>
            <p:nvPr/>
          </p:nvSpPr>
          <p:spPr bwMode="auto">
            <a:xfrm>
              <a:off x="3512" y="280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52244" name="Line 17"/>
            <p:cNvSpPr>
              <a:spLocks noChangeShapeType="1"/>
            </p:cNvSpPr>
            <p:nvPr/>
          </p:nvSpPr>
          <p:spPr bwMode="auto">
            <a:xfrm rot="19062483" flipH="1">
              <a:off x="3648" y="3020"/>
              <a:ext cx="63"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5" name="Line 18"/>
            <p:cNvSpPr>
              <a:spLocks noChangeShapeType="1"/>
            </p:cNvSpPr>
            <p:nvPr/>
          </p:nvSpPr>
          <p:spPr bwMode="auto">
            <a:xfrm rot="2537517">
              <a:off x="3931" y="3054"/>
              <a:ext cx="15"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46" name="Text Box 19"/>
            <p:cNvSpPr txBox="1">
              <a:spLocks noChangeArrowheads="1"/>
            </p:cNvSpPr>
            <p:nvPr/>
          </p:nvSpPr>
          <p:spPr bwMode="auto">
            <a:xfrm>
              <a:off x="3831"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y</a:t>
              </a:r>
            </a:p>
            <a:p>
              <a:pPr>
                <a:lnSpc>
                  <a:spcPct val="0"/>
                </a:lnSpc>
                <a:spcBef>
                  <a:spcPct val="50000"/>
                </a:spcBef>
                <a:buFontTx/>
                <a:buNone/>
              </a:pPr>
              <a:r>
                <a:rPr lang="en-US" sz="1800"/>
                <a:t>1</a:t>
              </a:r>
              <a:endParaRPr lang="en-US"/>
            </a:p>
          </p:txBody>
        </p:sp>
        <p:sp>
          <p:nvSpPr>
            <p:cNvPr id="52247" name="Text Box 20"/>
            <p:cNvSpPr txBox="1">
              <a:spLocks noChangeArrowheads="1"/>
            </p:cNvSpPr>
            <p:nvPr/>
          </p:nvSpPr>
          <p:spPr bwMode="auto">
            <a:xfrm>
              <a:off x="4017" y="3156"/>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t>
              </a:r>
            </a:p>
            <a:p>
              <a:pPr>
                <a:lnSpc>
                  <a:spcPct val="0"/>
                </a:lnSpc>
                <a:spcBef>
                  <a:spcPct val="50000"/>
                </a:spcBef>
                <a:buFontTx/>
                <a:buNone/>
              </a:pPr>
              <a:r>
                <a:rPr lang="en-US" sz="1800"/>
                <a:t>1</a:t>
              </a:r>
              <a:endParaRPr lang="en-US"/>
            </a:p>
          </p:txBody>
        </p:sp>
        <p:sp>
          <p:nvSpPr>
            <p:cNvPr id="52248" name="Text Box 21"/>
            <p:cNvSpPr txBox="1">
              <a:spLocks noChangeArrowheads="1"/>
            </p:cNvSpPr>
            <p:nvPr/>
          </p:nvSpPr>
          <p:spPr bwMode="auto">
            <a:xfrm>
              <a:off x="3918" y="2862"/>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a:t>
              </a:r>
            </a:p>
          </p:txBody>
        </p:sp>
        <p:sp>
          <p:nvSpPr>
            <p:cNvPr id="52249" name="Line 22"/>
            <p:cNvSpPr>
              <a:spLocks noChangeShapeType="1"/>
            </p:cNvSpPr>
            <p:nvPr/>
          </p:nvSpPr>
          <p:spPr bwMode="auto">
            <a:xfrm rot="19062483" flipH="1">
              <a:off x="4098" y="3052"/>
              <a:ext cx="6"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0" name="Line 23"/>
            <p:cNvSpPr>
              <a:spLocks noChangeShapeType="1"/>
            </p:cNvSpPr>
            <p:nvPr/>
          </p:nvSpPr>
          <p:spPr bwMode="auto">
            <a:xfrm rot="2537517">
              <a:off x="4686" y="3103"/>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1" name="Text Box 24"/>
            <p:cNvSpPr txBox="1">
              <a:spLocks noChangeArrowheads="1"/>
            </p:cNvSpPr>
            <p:nvPr/>
          </p:nvSpPr>
          <p:spPr bwMode="auto">
            <a:xfrm>
              <a:off x="4604"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a</a:t>
              </a:r>
            </a:p>
            <a:p>
              <a:pPr>
                <a:lnSpc>
                  <a:spcPct val="0"/>
                </a:lnSpc>
                <a:spcBef>
                  <a:spcPct val="50000"/>
                </a:spcBef>
                <a:buFontTx/>
                <a:buNone/>
              </a:pPr>
              <a:r>
                <a:rPr lang="en-US" sz="1800"/>
                <a:t>2</a:t>
              </a:r>
              <a:endParaRPr lang="en-US"/>
            </a:p>
          </p:txBody>
        </p:sp>
        <p:sp>
          <p:nvSpPr>
            <p:cNvPr id="52252" name="Text Box 25"/>
            <p:cNvSpPr txBox="1">
              <a:spLocks noChangeArrowheads="1"/>
            </p:cNvSpPr>
            <p:nvPr/>
          </p:nvSpPr>
          <p:spPr bwMode="auto">
            <a:xfrm>
              <a:off x="4790" y="3267"/>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n</a:t>
              </a:r>
            </a:p>
            <a:p>
              <a:pPr>
                <a:lnSpc>
                  <a:spcPct val="0"/>
                </a:lnSpc>
                <a:spcBef>
                  <a:spcPct val="50000"/>
                </a:spcBef>
                <a:buFontTx/>
                <a:buNone/>
              </a:pPr>
              <a:r>
                <a:rPr lang="en-US" sz="1800"/>
                <a:t>2</a:t>
              </a:r>
              <a:endParaRPr lang="en-US"/>
            </a:p>
          </p:txBody>
        </p:sp>
        <p:sp>
          <p:nvSpPr>
            <p:cNvPr id="52253" name="Text Box 26"/>
            <p:cNvSpPr txBox="1">
              <a:spLocks noChangeArrowheads="1"/>
            </p:cNvSpPr>
            <p:nvPr/>
          </p:nvSpPr>
          <p:spPr bwMode="auto">
            <a:xfrm>
              <a:off x="4710" y="2890"/>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52254" name="Line 27"/>
            <p:cNvSpPr>
              <a:spLocks noChangeShapeType="1"/>
            </p:cNvSpPr>
            <p:nvPr/>
          </p:nvSpPr>
          <p:spPr bwMode="auto">
            <a:xfrm rot="19062483" flipH="1">
              <a:off x="4827" y="3098"/>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5" name="Line 28"/>
            <p:cNvSpPr>
              <a:spLocks noChangeShapeType="1"/>
            </p:cNvSpPr>
            <p:nvPr/>
          </p:nvSpPr>
          <p:spPr bwMode="auto">
            <a:xfrm rot="2537517">
              <a:off x="5087" y="3097"/>
              <a:ext cx="51"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56" name="Text Box 29"/>
            <p:cNvSpPr txBox="1">
              <a:spLocks noChangeArrowheads="1"/>
            </p:cNvSpPr>
            <p:nvPr/>
          </p:nvSpPr>
          <p:spPr bwMode="auto">
            <a:xfrm>
              <a:off x="5005" y="3261"/>
              <a:ext cx="165"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r</a:t>
              </a:r>
            </a:p>
            <a:p>
              <a:pPr>
                <a:lnSpc>
                  <a:spcPct val="0"/>
                </a:lnSpc>
                <a:spcBef>
                  <a:spcPct val="50000"/>
                </a:spcBef>
                <a:buFontTx/>
                <a:buNone/>
              </a:pPr>
              <a:r>
                <a:rPr lang="en-US" sz="1800"/>
                <a:t>2</a:t>
              </a:r>
              <a:endParaRPr lang="en-US"/>
            </a:p>
          </p:txBody>
        </p:sp>
        <p:sp>
          <p:nvSpPr>
            <p:cNvPr id="52257" name="Text Box 30"/>
            <p:cNvSpPr txBox="1">
              <a:spLocks noChangeArrowheads="1"/>
            </p:cNvSpPr>
            <p:nvPr/>
          </p:nvSpPr>
          <p:spPr bwMode="auto">
            <a:xfrm>
              <a:off x="5191" y="3261"/>
              <a:ext cx="164" cy="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s</a:t>
              </a:r>
            </a:p>
            <a:p>
              <a:pPr>
                <a:lnSpc>
                  <a:spcPct val="0"/>
                </a:lnSpc>
                <a:spcBef>
                  <a:spcPct val="50000"/>
                </a:spcBef>
                <a:buFontTx/>
                <a:buNone/>
              </a:pPr>
              <a:r>
                <a:rPr lang="en-US" sz="1800"/>
                <a:t>2</a:t>
              </a:r>
              <a:endParaRPr lang="en-US"/>
            </a:p>
          </p:txBody>
        </p:sp>
        <p:sp>
          <p:nvSpPr>
            <p:cNvPr id="52258" name="Text Box 31"/>
            <p:cNvSpPr txBox="1">
              <a:spLocks noChangeArrowheads="1"/>
            </p:cNvSpPr>
            <p:nvPr/>
          </p:nvSpPr>
          <p:spPr bwMode="auto">
            <a:xfrm>
              <a:off x="5110" y="2884"/>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52259" name="Line 32"/>
            <p:cNvSpPr>
              <a:spLocks noChangeShapeType="1"/>
            </p:cNvSpPr>
            <p:nvPr/>
          </p:nvSpPr>
          <p:spPr bwMode="auto">
            <a:xfrm rot="19062483" flipH="1">
              <a:off x="5228" y="3092"/>
              <a:ext cx="51" cy="1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0" name="Line 33"/>
            <p:cNvSpPr>
              <a:spLocks noChangeShapeType="1"/>
            </p:cNvSpPr>
            <p:nvPr/>
          </p:nvSpPr>
          <p:spPr bwMode="auto">
            <a:xfrm>
              <a:off x="4236" y="2797"/>
              <a:ext cx="96" cy="1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1" name="Line 34"/>
            <p:cNvSpPr>
              <a:spLocks noChangeShapeType="1"/>
            </p:cNvSpPr>
            <p:nvPr/>
          </p:nvSpPr>
          <p:spPr bwMode="auto">
            <a:xfrm flipH="1">
              <a:off x="4792" y="2725"/>
              <a:ext cx="144" cy="1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2" name="Line 35"/>
            <p:cNvSpPr>
              <a:spLocks noChangeShapeType="1"/>
            </p:cNvSpPr>
            <p:nvPr/>
          </p:nvSpPr>
          <p:spPr bwMode="auto">
            <a:xfrm flipH="1">
              <a:off x="4586" y="2296"/>
              <a:ext cx="145"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3" name="Line 36"/>
            <p:cNvSpPr>
              <a:spLocks noChangeShapeType="1"/>
            </p:cNvSpPr>
            <p:nvPr/>
          </p:nvSpPr>
          <p:spPr bwMode="auto">
            <a:xfrm>
              <a:off x="5052" y="2723"/>
              <a:ext cx="145"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4" name="Text Box 37"/>
            <p:cNvSpPr txBox="1">
              <a:spLocks noChangeArrowheads="1"/>
            </p:cNvSpPr>
            <p:nvPr/>
          </p:nvSpPr>
          <p:spPr bwMode="auto">
            <a:xfrm>
              <a:off x="3357" y="2485"/>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4</a:t>
              </a:r>
            </a:p>
          </p:txBody>
        </p:sp>
        <p:sp>
          <p:nvSpPr>
            <p:cNvPr id="52265" name="Line 38"/>
            <p:cNvSpPr>
              <a:spLocks noChangeShapeType="1"/>
            </p:cNvSpPr>
            <p:nvPr/>
          </p:nvSpPr>
          <p:spPr bwMode="auto">
            <a:xfrm rot="2537517">
              <a:off x="3353" y="2683"/>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6" name="Line 39"/>
            <p:cNvSpPr>
              <a:spLocks noChangeShapeType="1"/>
            </p:cNvSpPr>
            <p:nvPr/>
          </p:nvSpPr>
          <p:spPr bwMode="auto">
            <a:xfrm rot="19062483" flipH="1">
              <a:off x="3519" y="2678"/>
              <a:ext cx="16" cy="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7" name="Line 40"/>
            <p:cNvSpPr>
              <a:spLocks noChangeShapeType="1"/>
            </p:cNvSpPr>
            <p:nvPr/>
          </p:nvSpPr>
          <p:spPr bwMode="auto">
            <a:xfrm flipH="1">
              <a:off x="3518" y="2372"/>
              <a:ext cx="137"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68" name="Text Box 41"/>
            <p:cNvSpPr txBox="1">
              <a:spLocks noChangeArrowheads="1"/>
            </p:cNvSpPr>
            <p:nvPr/>
          </p:nvSpPr>
          <p:spPr bwMode="auto">
            <a:xfrm>
              <a:off x="4089" y="2588"/>
              <a:ext cx="164"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6</a:t>
              </a:r>
            </a:p>
          </p:txBody>
        </p:sp>
        <p:sp>
          <p:nvSpPr>
            <p:cNvPr id="52269" name="Line 42"/>
            <p:cNvSpPr>
              <a:spLocks noChangeShapeType="1"/>
            </p:cNvSpPr>
            <p:nvPr/>
          </p:nvSpPr>
          <p:spPr bwMode="auto">
            <a:xfrm rot="2537517" flipH="1">
              <a:off x="4072" y="2767"/>
              <a:ext cx="22"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70" name="Line 43"/>
            <p:cNvSpPr>
              <a:spLocks noChangeShapeType="1"/>
            </p:cNvSpPr>
            <p:nvPr/>
          </p:nvSpPr>
          <p:spPr bwMode="auto">
            <a:xfrm>
              <a:off x="3876" y="2375"/>
              <a:ext cx="217"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71" name="Text Box 44"/>
            <p:cNvSpPr txBox="1">
              <a:spLocks noChangeArrowheads="1"/>
            </p:cNvSpPr>
            <p:nvPr/>
          </p:nvSpPr>
          <p:spPr bwMode="auto">
            <a:xfrm>
              <a:off x="4913" y="2519"/>
              <a:ext cx="165"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8</a:t>
              </a:r>
            </a:p>
          </p:txBody>
        </p:sp>
        <p:sp>
          <p:nvSpPr>
            <p:cNvPr id="52272" name="Line 45"/>
            <p:cNvSpPr>
              <a:spLocks noChangeShapeType="1"/>
            </p:cNvSpPr>
            <p:nvPr/>
          </p:nvSpPr>
          <p:spPr bwMode="auto">
            <a:xfrm>
              <a:off x="4921" y="2296"/>
              <a:ext cx="80" cy="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73" name="Text Box 46"/>
            <p:cNvSpPr txBox="1">
              <a:spLocks noChangeArrowheads="1"/>
            </p:cNvSpPr>
            <p:nvPr/>
          </p:nvSpPr>
          <p:spPr bwMode="auto">
            <a:xfrm>
              <a:off x="3619" y="2166"/>
              <a:ext cx="35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10</a:t>
              </a:r>
            </a:p>
          </p:txBody>
        </p:sp>
        <p:sp>
          <p:nvSpPr>
            <p:cNvPr id="52274" name="Line 47"/>
            <p:cNvSpPr>
              <a:spLocks noChangeShapeType="1"/>
            </p:cNvSpPr>
            <p:nvPr/>
          </p:nvSpPr>
          <p:spPr bwMode="auto">
            <a:xfrm flipH="1">
              <a:off x="3870" y="1956"/>
              <a:ext cx="290" cy="2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75" name="Text Box 48"/>
            <p:cNvSpPr txBox="1">
              <a:spLocks noChangeArrowheads="1"/>
            </p:cNvSpPr>
            <p:nvPr/>
          </p:nvSpPr>
          <p:spPr bwMode="auto">
            <a:xfrm>
              <a:off x="4712" y="2056"/>
              <a:ext cx="397"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16</a:t>
              </a:r>
            </a:p>
          </p:txBody>
        </p:sp>
        <p:sp>
          <p:nvSpPr>
            <p:cNvPr id="52276" name="Line 49"/>
            <p:cNvSpPr>
              <a:spLocks noChangeShapeType="1"/>
            </p:cNvSpPr>
            <p:nvPr/>
          </p:nvSpPr>
          <p:spPr bwMode="auto">
            <a:xfrm>
              <a:off x="4398" y="1956"/>
              <a:ext cx="333"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77" name="Text Box 50"/>
            <p:cNvSpPr txBox="1">
              <a:spLocks noChangeArrowheads="1"/>
            </p:cNvSpPr>
            <p:nvPr/>
          </p:nvSpPr>
          <p:spPr bwMode="auto">
            <a:xfrm>
              <a:off x="4122" y="1750"/>
              <a:ext cx="311" cy="2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spcBef>
                  <a:spcPct val="50000"/>
                </a:spcBef>
                <a:buFontTx/>
                <a:buNone/>
              </a:pPr>
              <a:r>
                <a:rPr lang="en-US" sz="1800"/>
                <a:t>26</a:t>
              </a:r>
            </a:p>
          </p:txBody>
        </p:sp>
        <p:sp>
          <p:nvSpPr>
            <p:cNvPr id="52278" name="Line 51"/>
            <p:cNvSpPr>
              <a:spLocks noChangeShapeType="1"/>
            </p:cNvSpPr>
            <p:nvPr/>
          </p:nvSpPr>
          <p:spPr bwMode="auto">
            <a:xfrm>
              <a:off x="4289" y="1471"/>
              <a:ext cx="0" cy="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2232" name="Rectangle 54"/>
          <p:cNvSpPr>
            <a:spLocks noChangeArrowheads="1"/>
          </p:cNvSpPr>
          <p:nvPr/>
        </p:nvSpPr>
        <p:spPr bwMode="auto">
          <a:xfrm>
            <a:off x="457200" y="2986882"/>
            <a:ext cx="3962400" cy="8326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4DF6-EA04-4514-A5ED-D450BE95F2F0}"/>
              </a:ext>
            </a:extLst>
          </p:cNvPr>
          <p:cNvSpPr>
            <a:spLocks noGrp="1"/>
          </p:cNvSpPr>
          <p:nvPr>
            <p:ph type="title"/>
          </p:nvPr>
        </p:nvSpPr>
        <p:spPr/>
        <p:txBody>
          <a:bodyPr/>
          <a:lstStyle/>
          <a:p>
            <a:r>
              <a:rPr lang="en-US" dirty="0"/>
              <a:t>Alex Fall 2022</a:t>
            </a:r>
          </a:p>
        </p:txBody>
      </p:sp>
      <p:sp>
        <p:nvSpPr>
          <p:cNvPr id="5" name="Slide Number Placeholder 4">
            <a:extLst>
              <a:ext uri="{FF2B5EF4-FFF2-40B4-BE49-F238E27FC236}">
                <a16:creationId xmlns:a16="http://schemas.microsoft.com/office/drawing/2014/main" id="{DF6E858B-14B6-4C17-915C-B540CEF87559}"/>
              </a:ext>
            </a:extLst>
          </p:cNvPr>
          <p:cNvSpPr>
            <a:spLocks noGrp="1"/>
          </p:cNvSpPr>
          <p:nvPr>
            <p:ph type="sldNum" sz="quarter" idx="12"/>
          </p:nvPr>
        </p:nvSpPr>
        <p:spPr/>
        <p:txBody>
          <a:bodyPr/>
          <a:lstStyle/>
          <a:p>
            <a:pPr>
              <a:defRPr/>
            </a:pPr>
            <a:fld id="{15418CD4-9519-4BC9-A4A1-C00704D0635A}" type="slidenum">
              <a:rPr lang="en-US" smtClean="0"/>
              <a:pPr>
                <a:defRPr/>
              </a:pPr>
              <a:t>63</a:t>
            </a:fld>
            <a:endParaRPr lang="en-US"/>
          </a:p>
        </p:txBody>
      </p:sp>
      <p:pic>
        <p:nvPicPr>
          <p:cNvPr id="7" name="Picture 6">
            <a:extLst>
              <a:ext uri="{FF2B5EF4-FFF2-40B4-BE49-F238E27FC236}">
                <a16:creationId xmlns:a16="http://schemas.microsoft.com/office/drawing/2014/main" id="{A77FE6F4-42AF-4575-81F1-E0E40BD54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81100"/>
            <a:ext cx="6400800" cy="5600700"/>
          </a:xfrm>
          <a:prstGeom prst="rect">
            <a:avLst/>
          </a:prstGeom>
        </p:spPr>
      </p:pic>
    </p:spTree>
    <p:extLst>
      <p:ext uri="{BB962C8B-B14F-4D97-AF65-F5344CB8AC3E}">
        <p14:creationId xmlns:p14="http://schemas.microsoft.com/office/powerpoint/2010/main" val="887059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Hints</a:t>
            </a:r>
          </a:p>
        </p:txBody>
      </p:sp>
      <p:sp>
        <p:nvSpPr>
          <p:cNvPr id="3" name="Content Placeholder 2"/>
          <p:cNvSpPr>
            <a:spLocks noGrp="1"/>
          </p:cNvSpPr>
          <p:nvPr>
            <p:ph sz="half" idx="1"/>
          </p:nvPr>
        </p:nvSpPr>
        <p:spPr>
          <a:xfrm>
            <a:off x="495300" y="1981200"/>
            <a:ext cx="8267700" cy="4114800"/>
          </a:xfrm>
        </p:spPr>
        <p:txBody>
          <a:bodyPr/>
          <a:lstStyle/>
          <a:p>
            <a:r>
              <a:rPr lang="en-US" dirty="0"/>
              <a:t>reading chunks not chars</a:t>
            </a:r>
          </a:p>
          <a:p>
            <a:r>
              <a:rPr lang="en-US" dirty="0"/>
              <a:t>header format</a:t>
            </a:r>
          </a:p>
          <a:p>
            <a:r>
              <a:rPr lang="en-US" dirty="0"/>
              <a:t>the pseudo </a:t>
            </a:r>
            <a:r>
              <a:rPr lang="en-US" dirty="0" err="1"/>
              <a:t>eof</a:t>
            </a:r>
            <a:r>
              <a:rPr lang="en-US" dirty="0"/>
              <a:t> value</a:t>
            </a:r>
          </a:p>
          <a:p>
            <a:r>
              <a:rPr lang="en-US" dirty="0"/>
              <a:t>the GUI</a:t>
            </a:r>
          </a:p>
          <a:p>
            <a:endParaRPr lang="en-US" dirty="0"/>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64</a:t>
            </a:fld>
            <a:endParaRPr lang="en-US"/>
          </a:p>
        </p:txBody>
      </p:sp>
    </p:spTree>
    <p:extLst>
      <p:ext uri="{BB962C8B-B14F-4D97-AF65-F5344CB8AC3E}">
        <p14:creationId xmlns:p14="http://schemas.microsoft.com/office/powerpoint/2010/main" val="127327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Example</a:t>
            </a:r>
          </a:p>
        </p:txBody>
      </p:sp>
      <p:sp>
        <p:nvSpPr>
          <p:cNvPr id="4" name="Content Placeholder 3"/>
          <p:cNvSpPr>
            <a:spLocks noGrp="1"/>
          </p:cNvSpPr>
          <p:nvPr>
            <p:ph sz="half" idx="2"/>
          </p:nvPr>
        </p:nvSpPr>
        <p:spPr>
          <a:xfrm>
            <a:off x="381000" y="1524000"/>
            <a:ext cx="8458200" cy="4495800"/>
          </a:xfrm>
        </p:spPr>
        <p:txBody>
          <a:bodyPr/>
          <a:lstStyle/>
          <a:p>
            <a:r>
              <a:rPr lang="en-US" dirty="0"/>
              <a:t>"Eerie eyes seen near lake." will result in different codes than those shown in slides due to:</a:t>
            </a:r>
          </a:p>
          <a:p>
            <a:pPr lvl="1"/>
            <a:r>
              <a:rPr lang="en-US" dirty="0"/>
              <a:t>adding elements in order to </a:t>
            </a:r>
            <a:r>
              <a:rPr lang="en-US" dirty="0" err="1"/>
              <a:t>PriorityQueue</a:t>
            </a:r>
            <a:endParaRPr lang="en-US" dirty="0"/>
          </a:p>
          <a:p>
            <a:pPr lvl="1"/>
            <a:r>
              <a:rPr lang="en-US" dirty="0"/>
              <a:t>required pseudo </a:t>
            </a:r>
            <a:r>
              <a:rPr lang="en-US" dirty="0" err="1"/>
              <a:t>eof</a:t>
            </a:r>
            <a:r>
              <a:rPr lang="en-US" dirty="0"/>
              <a:t> value (PEOF)</a:t>
            </a:r>
          </a:p>
          <a:p>
            <a:pPr lvl="1"/>
            <a:endParaRPr lang="en-US" dirty="0"/>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65</a:t>
            </a:fld>
            <a:endParaRPr lang="en-US"/>
          </a:p>
        </p:txBody>
      </p:sp>
    </p:spTree>
    <p:extLst>
      <p:ext uri="{BB962C8B-B14F-4D97-AF65-F5344CB8AC3E}">
        <p14:creationId xmlns:p14="http://schemas.microsoft.com/office/powerpoint/2010/main" val="2256510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66</a:t>
            </a:fld>
            <a:endParaRPr lang="en-US"/>
          </a:p>
        </p:txBody>
      </p:sp>
      <p:sp>
        <p:nvSpPr>
          <p:cNvPr id="8" name="Text Box 4"/>
          <p:cNvSpPr txBox="1">
            <a:spLocks noChangeArrowheads="1"/>
          </p:cNvSpPr>
          <p:nvPr/>
        </p:nvSpPr>
        <p:spPr bwMode="auto">
          <a:xfrm>
            <a:off x="152400" y="1828800"/>
            <a:ext cx="8821738"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urier New" pitchFamily="49" charset="0"/>
              </a:defRPr>
            </a:lvl1pPr>
            <a:lvl2pPr marL="742950" indent="-285750">
              <a:defRPr sz="2800" b="1">
                <a:solidFill>
                  <a:schemeClr val="tx1"/>
                </a:solidFill>
                <a:latin typeface="Courier New" pitchFamily="49" charset="0"/>
              </a:defRPr>
            </a:lvl2pPr>
            <a:lvl3pPr marL="1143000" indent="-228600">
              <a:defRPr sz="2800" b="1">
                <a:solidFill>
                  <a:schemeClr val="tx1"/>
                </a:solidFill>
                <a:latin typeface="Courier New" pitchFamily="49" charset="0"/>
              </a:defRPr>
            </a:lvl3pPr>
            <a:lvl4pPr marL="1600200" indent="-228600">
              <a:defRPr sz="2800" b="1">
                <a:solidFill>
                  <a:schemeClr val="tx1"/>
                </a:solidFill>
                <a:latin typeface="Courier New" pitchFamily="49" charset="0"/>
              </a:defRPr>
            </a:lvl4pPr>
            <a:lvl5pPr marL="2057400" indent="-228600">
              <a:defRPr sz="2800" b="1">
                <a:solidFill>
                  <a:schemeClr val="tx1"/>
                </a:solidFill>
                <a:latin typeface="Courier New" pitchFamily="49" charset="0"/>
              </a:defRPr>
            </a:lvl5pPr>
            <a:lvl6pPr marL="2514600" indent="-228600" eaLnBrk="0" fontAlgn="base" hangingPunct="0">
              <a:spcBef>
                <a:spcPct val="20000"/>
              </a:spcBef>
              <a:spcAft>
                <a:spcPct val="0"/>
              </a:spcAft>
              <a:buChar char="•"/>
              <a:defRPr sz="2800" b="1">
                <a:solidFill>
                  <a:schemeClr val="tx1"/>
                </a:solidFill>
                <a:latin typeface="Courier New" pitchFamily="49" charset="0"/>
              </a:defRPr>
            </a:lvl6pPr>
            <a:lvl7pPr marL="2971800" indent="-228600" eaLnBrk="0" fontAlgn="base" hangingPunct="0">
              <a:spcBef>
                <a:spcPct val="20000"/>
              </a:spcBef>
              <a:spcAft>
                <a:spcPct val="0"/>
              </a:spcAft>
              <a:buChar char="•"/>
              <a:defRPr sz="2800" b="1">
                <a:solidFill>
                  <a:schemeClr val="tx1"/>
                </a:solidFill>
                <a:latin typeface="Courier New" pitchFamily="49" charset="0"/>
              </a:defRPr>
            </a:lvl7pPr>
            <a:lvl8pPr marL="3429000" indent="-228600" eaLnBrk="0" fontAlgn="base" hangingPunct="0">
              <a:spcBef>
                <a:spcPct val="20000"/>
              </a:spcBef>
              <a:spcAft>
                <a:spcPct val="0"/>
              </a:spcAft>
              <a:buChar char="•"/>
              <a:defRPr sz="2800" b="1">
                <a:solidFill>
                  <a:schemeClr val="tx1"/>
                </a:solidFill>
                <a:latin typeface="Courier New" pitchFamily="49" charset="0"/>
              </a:defRPr>
            </a:lvl8pPr>
            <a:lvl9pPr marL="3886200" indent="-228600" eaLnBrk="0" fontAlgn="base" hangingPunct="0">
              <a:spcBef>
                <a:spcPct val="20000"/>
              </a:spcBef>
              <a:spcAft>
                <a:spcPct val="0"/>
              </a:spcAft>
              <a:buChar char="•"/>
              <a:defRPr sz="2800" b="1">
                <a:solidFill>
                  <a:schemeClr val="tx1"/>
                </a:solidFill>
                <a:latin typeface="Courier New" pitchFamily="49" charset="0"/>
              </a:defRPr>
            </a:lvl9pPr>
          </a:lstStyle>
          <a:p>
            <a:pPr>
              <a:lnSpc>
                <a:spcPct val="70000"/>
              </a:lnSpc>
              <a:buFontTx/>
              <a:buNone/>
            </a:pPr>
            <a:r>
              <a:rPr lang="en-US" sz="3200" dirty="0">
                <a:solidFill>
                  <a:srgbClr val="0000FF"/>
                </a:solidFill>
              </a:rPr>
              <a:t>Char Freq.  Char Freq.  Char Freq.</a:t>
            </a:r>
            <a:endParaRPr lang="en-US" sz="4000" dirty="0">
              <a:solidFill>
                <a:srgbClr val="0000FF"/>
              </a:solidFill>
            </a:endParaRPr>
          </a:p>
          <a:p>
            <a:pPr>
              <a:lnSpc>
                <a:spcPct val="50000"/>
              </a:lnSpc>
              <a:buFontTx/>
              <a:buNone/>
            </a:pPr>
            <a:r>
              <a:rPr lang="en-US" sz="3200" dirty="0">
                <a:solidFill>
                  <a:srgbClr val="0000FF"/>
                </a:solidFill>
              </a:rPr>
              <a:t> E 		1	  y		1	   k	1</a:t>
            </a:r>
          </a:p>
          <a:p>
            <a:pPr>
              <a:lnSpc>
                <a:spcPct val="50000"/>
              </a:lnSpc>
              <a:buFontTx/>
              <a:buNone/>
            </a:pPr>
            <a:r>
              <a:rPr lang="en-US" sz="3200" dirty="0">
                <a:solidFill>
                  <a:srgbClr val="0000FF"/>
                </a:solidFill>
              </a:rPr>
              <a:t> e 		8	  s 	2	   .	1</a:t>
            </a:r>
          </a:p>
          <a:p>
            <a:pPr>
              <a:lnSpc>
                <a:spcPct val="50000"/>
              </a:lnSpc>
              <a:buFontTx/>
              <a:buNone/>
            </a:pPr>
            <a:r>
              <a:rPr lang="en-US" sz="3200" dirty="0">
                <a:solidFill>
                  <a:srgbClr val="0000FF"/>
                </a:solidFill>
              </a:rPr>
              <a:t> r 		2	  n 	2	  PEOF 	1</a:t>
            </a:r>
          </a:p>
          <a:p>
            <a:pPr>
              <a:lnSpc>
                <a:spcPct val="50000"/>
              </a:lnSpc>
              <a:buFontTx/>
              <a:buNone/>
            </a:pPr>
            <a:r>
              <a:rPr lang="en-US" sz="3200" dirty="0">
                <a:solidFill>
                  <a:srgbClr val="0000FF"/>
                </a:solidFill>
              </a:rPr>
              <a:t> </a:t>
            </a:r>
            <a:r>
              <a:rPr lang="en-US" sz="3200" dirty="0" err="1">
                <a:solidFill>
                  <a:srgbClr val="0000FF"/>
                </a:solidFill>
              </a:rPr>
              <a:t>i</a:t>
            </a:r>
            <a:r>
              <a:rPr lang="en-US" sz="3200" dirty="0">
                <a:solidFill>
                  <a:srgbClr val="0000FF"/>
                </a:solidFill>
              </a:rPr>
              <a:t> 		1	  a		2</a:t>
            </a:r>
          </a:p>
          <a:p>
            <a:pPr>
              <a:lnSpc>
                <a:spcPct val="50000"/>
              </a:lnSpc>
              <a:buFontTx/>
              <a:buNone/>
            </a:pPr>
            <a:r>
              <a:rPr lang="en-US" sz="3200" dirty="0">
                <a:solidFill>
                  <a:srgbClr val="0000FF"/>
                </a:solidFill>
              </a:rPr>
              <a:t> space 	4	  l		1</a:t>
            </a:r>
          </a:p>
        </p:txBody>
      </p:sp>
    </p:spTree>
    <p:extLst>
      <p:ext uri="{BB962C8B-B14F-4D97-AF65-F5344CB8AC3E}">
        <p14:creationId xmlns:p14="http://schemas.microsoft.com/office/powerpoint/2010/main" val="2267041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67</a:t>
            </a:fld>
            <a:endParaRPr lang="en-US"/>
          </a:p>
        </p:txBody>
      </p:sp>
      <p:sp>
        <p:nvSpPr>
          <p:cNvPr id="8" name="TextBox 7"/>
          <p:cNvSpPr txBox="1"/>
          <p:nvPr/>
        </p:nvSpPr>
        <p:spPr>
          <a:xfrm>
            <a:off x="419100" y="2617315"/>
            <a:ext cx="533400" cy="1040285"/>
          </a:xfrm>
          <a:prstGeom prst="rect">
            <a:avLst/>
          </a:prstGeom>
          <a:noFill/>
          <a:ln w="25400">
            <a:solidFill>
              <a:schemeClr val="tx1"/>
            </a:solidFill>
          </a:ln>
        </p:spPr>
        <p:txBody>
          <a:bodyPr wrap="square" rtlCol="0">
            <a:spAutoFit/>
          </a:bodyPr>
          <a:lstStyle/>
          <a:p>
            <a:pPr algn="ctr">
              <a:buNone/>
            </a:pPr>
            <a:r>
              <a:rPr lang="en-US" dirty="0"/>
              <a:t>.</a:t>
            </a:r>
          </a:p>
          <a:p>
            <a:pPr algn="ctr">
              <a:buNone/>
            </a:pPr>
            <a:r>
              <a:rPr lang="en-US" dirty="0"/>
              <a:t>1</a:t>
            </a:r>
          </a:p>
        </p:txBody>
      </p:sp>
      <p:sp>
        <p:nvSpPr>
          <p:cNvPr id="9" name="TextBox 8"/>
          <p:cNvSpPr txBox="1"/>
          <p:nvPr/>
        </p:nvSpPr>
        <p:spPr>
          <a:xfrm>
            <a:off x="3405365" y="2617315"/>
            <a:ext cx="533400" cy="1040285"/>
          </a:xfrm>
          <a:prstGeom prst="rect">
            <a:avLst/>
          </a:prstGeom>
          <a:noFill/>
          <a:ln w="25400">
            <a:solidFill>
              <a:schemeClr val="tx1"/>
            </a:solidFill>
          </a:ln>
        </p:spPr>
        <p:txBody>
          <a:bodyPr wrap="square" rtlCol="0">
            <a:spAutoFit/>
          </a:bodyPr>
          <a:lstStyle/>
          <a:p>
            <a:pPr algn="ctr">
              <a:buNone/>
            </a:pPr>
            <a:r>
              <a:rPr lang="en-US" dirty="0"/>
              <a:t>y</a:t>
            </a:r>
          </a:p>
          <a:p>
            <a:pPr algn="ctr">
              <a:buNone/>
            </a:pPr>
            <a:r>
              <a:rPr lang="en-US" dirty="0"/>
              <a:t>1</a:t>
            </a:r>
          </a:p>
        </p:txBody>
      </p:sp>
      <p:sp>
        <p:nvSpPr>
          <p:cNvPr id="10" name="TextBox 9"/>
          <p:cNvSpPr txBox="1"/>
          <p:nvPr/>
        </p:nvSpPr>
        <p:spPr>
          <a:xfrm>
            <a:off x="1016353" y="2617315"/>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1</a:t>
            </a:r>
          </a:p>
        </p:txBody>
      </p:sp>
      <p:sp>
        <p:nvSpPr>
          <p:cNvPr id="11" name="TextBox 10"/>
          <p:cNvSpPr txBox="1"/>
          <p:nvPr/>
        </p:nvSpPr>
        <p:spPr>
          <a:xfrm>
            <a:off x="1613606" y="2617315"/>
            <a:ext cx="533400" cy="1040285"/>
          </a:xfrm>
          <a:prstGeom prst="rect">
            <a:avLst/>
          </a:prstGeom>
          <a:noFill/>
          <a:ln w="25400">
            <a:solidFill>
              <a:schemeClr val="tx1"/>
            </a:solidFill>
          </a:ln>
        </p:spPr>
        <p:txBody>
          <a:bodyPr wrap="square" rtlCol="0">
            <a:spAutoFit/>
          </a:bodyPr>
          <a:lstStyle/>
          <a:p>
            <a:pPr algn="ctr">
              <a:buNone/>
            </a:pPr>
            <a:r>
              <a:rPr lang="en-US" dirty="0" err="1"/>
              <a:t>i</a:t>
            </a:r>
            <a:endParaRPr lang="en-US" dirty="0"/>
          </a:p>
          <a:p>
            <a:pPr algn="ctr">
              <a:buNone/>
            </a:pPr>
            <a:r>
              <a:rPr lang="en-US" dirty="0"/>
              <a:t>1</a:t>
            </a:r>
          </a:p>
        </p:txBody>
      </p:sp>
      <p:sp>
        <p:nvSpPr>
          <p:cNvPr id="12" name="TextBox 11"/>
          <p:cNvSpPr txBox="1"/>
          <p:nvPr/>
        </p:nvSpPr>
        <p:spPr>
          <a:xfrm>
            <a:off x="2210859" y="2617315"/>
            <a:ext cx="533400" cy="1040285"/>
          </a:xfrm>
          <a:prstGeom prst="rect">
            <a:avLst/>
          </a:prstGeom>
          <a:noFill/>
          <a:ln w="25400">
            <a:solidFill>
              <a:schemeClr val="tx1"/>
            </a:solidFill>
          </a:ln>
        </p:spPr>
        <p:txBody>
          <a:bodyPr wrap="square" rtlCol="0">
            <a:spAutoFit/>
          </a:bodyPr>
          <a:lstStyle/>
          <a:p>
            <a:pPr algn="ctr">
              <a:buNone/>
            </a:pPr>
            <a:r>
              <a:rPr lang="en-US" dirty="0"/>
              <a:t>k</a:t>
            </a:r>
          </a:p>
          <a:p>
            <a:pPr algn="ctr">
              <a:buNone/>
            </a:pPr>
            <a:r>
              <a:rPr lang="en-US" dirty="0"/>
              <a:t>1</a:t>
            </a:r>
          </a:p>
        </p:txBody>
      </p:sp>
      <p:sp>
        <p:nvSpPr>
          <p:cNvPr id="13" name="TextBox 12"/>
          <p:cNvSpPr txBox="1"/>
          <p:nvPr/>
        </p:nvSpPr>
        <p:spPr>
          <a:xfrm>
            <a:off x="2808112" y="2617315"/>
            <a:ext cx="533400" cy="1040285"/>
          </a:xfrm>
          <a:prstGeom prst="rect">
            <a:avLst/>
          </a:prstGeom>
          <a:noFill/>
          <a:ln w="25400">
            <a:solidFill>
              <a:schemeClr val="tx1"/>
            </a:solidFill>
          </a:ln>
        </p:spPr>
        <p:txBody>
          <a:bodyPr wrap="square" rtlCol="0">
            <a:spAutoFit/>
          </a:bodyPr>
          <a:lstStyle/>
          <a:p>
            <a:pPr algn="ctr">
              <a:buNone/>
            </a:pPr>
            <a:r>
              <a:rPr lang="en-US" dirty="0"/>
              <a:t>l</a:t>
            </a:r>
          </a:p>
          <a:p>
            <a:pPr algn="ctr">
              <a:buNone/>
            </a:pPr>
            <a:r>
              <a:rPr lang="en-US" dirty="0"/>
              <a:t>1</a:t>
            </a:r>
          </a:p>
        </p:txBody>
      </p:sp>
      <p:sp>
        <p:nvSpPr>
          <p:cNvPr id="14" name="TextBox 13"/>
          <p:cNvSpPr txBox="1"/>
          <p:nvPr/>
        </p:nvSpPr>
        <p:spPr>
          <a:xfrm>
            <a:off x="4002618" y="2617315"/>
            <a:ext cx="1117600" cy="1040285"/>
          </a:xfrm>
          <a:prstGeom prst="rect">
            <a:avLst/>
          </a:prstGeom>
          <a:noFill/>
          <a:ln w="25400">
            <a:solidFill>
              <a:schemeClr val="tx1"/>
            </a:solidFill>
          </a:ln>
        </p:spPr>
        <p:txBody>
          <a:bodyPr wrap="square" rtlCol="0">
            <a:spAutoFit/>
          </a:bodyPr>
          <a:lstStyle/>
          <a:p>
            <a:pPr algn="ctr">
              <a:buNone/>
            </a:pPr>
            <a:r>
              <a:rPr lang="en-US" dirty="0"/>
              <a:t>PEOF</a:t>
            </a:r>
          </a:p>
          <a:p>
            <a:pPr algn="ctr">
              <a:buNone/>
            </a:pPr>
            <a:r>
              <a:rPr lang="en-US" dirty="0"/>
              <a:t>1</a:t>
            </a:r>
          </a:p>
        </p:txBody>
      </p:sp>
      <p:sp>
        <p:nvSpPr>
          <p:cNvPr id="15" name="TextBox 14"/>
          <p:cNvSpPr txBox="1"/>
          <p:nvPr/>
        </p:nvSpPr>
        <p:spPr>
          <a:xfrm>
            <a:off x="5184071" y="2617315"/>
            <a:ext cx="533400" cy="1040285"/>
          </a:xfrm>
          <a:prstGeom prst="rect">
            <a:avLst/>
          </a:prstGeom>
          <a:noFill/>
          <a:ln w="25400">
            <a:solidFill>
              <a:schemeClr val="tx1"/>
            </a:solidFill>
          </a:ln>
        </p:spPr>
        <p:txBody>
          <a:bodyPr wrap="square" rtlCol="0">
            <a:spAutoFit/>
          </a:bodyPr>
          <a:lstStyle/>
          <a:p>
            <a:pPr algn="ctr">
              <a:buNone/>
            </a:pPr>
            <a:r>
              <a:rPr lang="en-US" dirty="0"/>
              <a:t>a</a:t>
            </a:r>
          </a:p>
          <a:p>
            <a:pPr algn="ctr">
              <a:buNone/>
            </a:pPr>
            <a:r>
              <a:rPr lang="en-US" dirty="0"/>
              <a:t>2</a:t>
            </a:r>
          </a:p>
        </p:txBody>
      </p:sp>
      <p:sp>
        <p:nvSpPr>
          <p:cNvPr id="16" name="TextBox 15"/>
          <p:cNvSpPr txBox="1"/>
          <p:nvPr/>
        </p:nvSpPr>
        <p:spPr>
          <a:xfrm>
            <a:off x="5781324"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6378577"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6975830"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sp>
        <p:nvSpPr>
          <p:cNvPr id="21" name="Rectangle 20"/>
          <p:cNvSpPr/>
          <p:nvPr/>
        </p:nvSpPr>
        <p:spPr bwMode="auto">
          <a:xfrm>
            <a:off x="304800" y="1371600"/>
            <a:ext cx="86106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23" name="Straight Connector 22"/>
          <p:cNvCxnSpPr/>
          <p:nvPr/>
        </p:nvCxnSpPr>
        <p:spPr bwMode="auto">
          <a:xfrm>
            <a:off x="91440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158557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225675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2927937"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599116"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427029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4941474"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a:off x="5612653"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628383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6955011"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7626190"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8" name="Straight Arrow Connector 37"/>
          <p:cNvCxnSpPr>
            <a:endCxn id="8" idx="0"/>
          </p:cNvCxnSpPr>
          <p:nvPr/>
        </p:nvCxnSpPr>
        <p:spPr bwMode="auto">
          <a:xfrm>
            <a:off x="685800"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1300371"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1908015" y="196794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22138"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3074812"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3810000" y="196794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4561418" y="196794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464177"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6071821"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6648292"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7245545"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0" name="Straight Arrow Connector 49"/>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79265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68</a:t>
            </a:fld>
            <a:endParaRPr lang="en-US"/>
          </a:p>
        </p:txBody>
      </p:sp>
      <p:sp>
        <p:nvSpPr>
          <p:cNvPr id="8" name="TextBox 7"/>
          <p:cNvSpPr txBox="1"/>
          <p:nvPr/>
        </p:nvSpPr>
        <p:spPr>
          <a:xfrm>
            <a:off x="3677036" y="5208115"/>
            <a:ext cx="533400" cy="1040285"/>
          </a:xfrm>
          <a:prstGeom prst="rect">
            <a:avLst/>
          </a:prstGeom>
          <a:noFill/>
          <a:ln w="25400">
            <a:solidFill>
              <a:schemeClr val="tx1"/>
            </a:solidFill>
          </a:ln>
        </p:spPr>
        <p:txBody>
          <a:bodyPr wrap="square" rtlCol="0">
            <a:spAutoFit/>
          </a:bodyPr>
          <a:lstStyle/>
          <a:p>
            <a:pPr algn="ctr">
              <a:buNone/>
            </a:pPr>
            <a:r>
              <a:rPr lang="en-US" dirty="0"/>
              <a:t>.</a:t>
            </a:r>
          </a:p>
          <a:p>
            <a:pPr algn="ctr">
              <a:buNone/>
            </a:pPr>
            <a:r>
              <a:rPr lang="en-US" dirty="0"/>
              <a:t>1</a:t>
            </a:r>
          </a:p>
        </p:txBody>
      </p:sp>
      <p:sp>
        <p:nvSpPr>
          <p:cNvPr id="9" name="TextBox 8"/>
          <p:cNvSpPr txBox="1"/>
          <p:nvPr/>
        </p:nvSpPr>
        <p:spPr>
          <a:xfrm>
            <a:off x="3405365" y="2617315"/>
            <a:ext cx="533400" cy="1040285"/>
          </a:xfrm>
          <a:prstGeom prst="rect">
            <a:avLst/>
          </a:prstGeom>
          <a:noFill/>
          <a:ln w="25400">
            <a:solidFill>
              <a:schemeClr val="tx1"/>
            </a:solidFill>
          </a:ln>
        </p:spPr>
        <p:txBody>
          <a:bodyPr wrap="square" rtlCol="0">
            <a:spAutoFit/>
          </a:bodyPr>
          <a:lstStyle/>
          <a:p>
            <a:pPr algn="ctr">
              <a:buNone/>
            </a:pPr>
            <a:r>
              <a:rPr lang="en-US" dirty="0"/>
              <a:t>y</a:t>
            </a:r>
          </a:p>
          <a:p>
            <a:pPr algn="ctr">
              <a:buNone/>
            </a:pPr>
            <a:r>
              <a:rPr lang="en-US" dirty="0"/>
              <a:t>1</a:t>
            </a:r>
          </a:p>
        </p:txBody>
      </p:sp>
      <p:sp>
        <p:nvSpPr>
          <p:cNvPr id="10" name="TextBox 9"/>
          <p:cNvSpPr txBox="1"/>
          <p:nvPr/>
        </p:nvSpPr>
        <p:spPr>
          <a:xfrm>
            <a:off x="4274289" y="5208115"/>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1</a:t>
            </a:r>
          </a:p>
        </p:txBody>
      </p:sp>
      <p:sp>
        <p:nvSpPr>
          <p:cNvPr id="11" name="TextBox 10"/>
          <p:cNvSpPr txBox="1"/>
          <p:nvPr/>
        </p:nvSpPr>
        <p:spPr>
          <a:xfrm>
            <a:off x="1613606" y="2617315"/>
            <a:ext cx="533400" cy="1040285"/>
          </a:xfrm>
          <a:prstGeom prst="rect">
            <a:avLst/>
          </a:prstGeom>
          <a:noFill/>
          <a:ln w="25400">
            <a:solidFill>
              <a:schemeClr val="tx1"/>
            </a:solidFill>
          </a:ln>
        </p:spPr>
        <p:txBody>
          <a:bodyPr wrap="square" rtlCol="0">
            <a:spAutoFit/>
          </a:bodyPr>
          <a:lstStyle/>
          <a:p>
            <a:pPr algn="ctr">
              <a:buNone/>
            </a:pPr>
            <a:r>
              <a:rPr lang="en-US" dirty="0" err="1"/>
              <a:t>i</a:t>
            </a:r>
            <a:endParaRPr lang="en-US" dirty="0"/>
          </a:p>
          <a:p>
            <a:pPr algn="ctr">
              <a:buNone/>
            </a:pPr>
            <a:r>
              <a:rPr lang="en-US" dirty="0"/>
              <a:t>1</a:t>
            </a:r>
          </a:p>
        </p:txBody>
      </p:sp>
      <p:sp>
        <p:nvSpPr>
          <p:cNvPr id="12" name="TextBox 11"/>
          <p:cNvSpPr txBox="1"/>
          <p:nvPr/>
        </p:nvSpPr>
        <p:spPr>
          <a:xfrm>
            <a:off x="2210859" y="2617315"/>
            <a:ext cx="533400" cy="1040285"/>
          </a:xfrm>
          <a:prstGeom prst="rect">
            <a:avLst/>
          </a:prstGeom>
          <a:noFill/>
          <a:ln w="25400">
            <a:solidFill>
              <a:schemeClr val="tx1"/>
            </a:solidFill>
          </a:ln>
        </p:spPr>
        <p:txBody>
          <a:bodyPr wrap="square" rtlCol="0">
            <a:spAutoFit/>
          </a:bodyPr>
          <a:lstStyle/>
          <a:p>
            <a:pPr algn="ctr">
              <a:buNone/>
            </a:pPr>
            <a:r>
              <a:rPr lang="en-US" dirty="0"/>
              <a:t>k</a:t>
            </a:r>
          </a:p>
          <a:p>
            <a:pPr algn="ctr">
              <a:buNone/>
            </a:pPr>
            <a:r>
              <a:rPr lang="en-US" dirty="0"/>
              <a:t>1</a:t>
            </a:r>
          </a:p>
        </p:txBody>
      </p:sp>
      <p:sp>
        <p:nvSpPr>
          <p:cNvPr id="13" name="TextBox 12"/>
          <p:cNvSpPr txBox="1"/>
          <p:nvPr/>
        </p:nvSpPr>
        <p:spPr>
          <a:xfrm>
            <a:off x="2808112" y="2617315"/>
            <a:ext cx="533400" cy="1040285"/>
          </a:xfrm>
          <a:prstGeom prst="rect">
            <a:avLst/>
          </a:prstGeom>
          <a:noFill/>
          <a:ln w="25400">
            <a:solidFill>
              <a:schemeClr val="tx1"/>
            </a:solidFill>
          </a:ln>
        </p:spPr>
        <p:txBody>
          <a:bodyPr wrap="square" rtlCol="0">
            <a:spAutoFit/>
          </a:bodyPr>
          <a:lstStyle/>
          <a:p>
            <a:pPr algn="ctr">
              <a:buNone/>
            </a:pPr>
            <a:r>
              <a:rPr lang="en-US" dirty="0"/>
              <a:t>l</a:t>
            </a:r>
          </a:p>
          <a:p>
            <a:pPr algn="ctr">
              <a:buNone/>
            </a:pPr>
            <a:r>
              <a:rPr lang="en-US" dirty="0"/>
              <a:t>1</a:t>
            </a:r>
          </a:p>
        </p:txBody>
      </p:sp>
      <p:sp>
        <p:nvSpPr>
          <p:cNvPr id="14" name="TextBox 13"/>
          <p:cNvSpPr txBox="1"/>
          <p:nvPr/>
        </p:nvSpPr>
        <p:spPr>
          <a:xfrm>
            <a:off x="4002618" y="2617315"/>
            <a:ext cx="1117600" cy="1040285"/>
          </a:xfrm>
          <a:prstGeom prst="rect">
            <a:avLst/>
          </a:prstGeom>
          <a:noFill/>
          <a:ln w="25400">
            <a:solidFill>
              <a:schemeClr val="tx1"/>
            </a:solidFill>
          </a:ln>
        </p:spPr>
        <p:txBody>
          <a:bodyPr wrap="square" rtlCol="0">
            <a:spAutoFit/>
          </a:bodyPr>
          <a:lstStyle/>
          <a:p>
            <a:pPr algn="ctr">
              <a:buNone/>
            </a:pPr>
            <a:r>
              <a:rPr lang="en-US" dirty="0"/>
              <a:t>PEOF</a:t>
            </a:r>
          </a:p>
          <a:p>
            <a:pPr algn="ctr">
              <a:buNone/>
            </a:pPr>
            <a:r>
              <a:rPr lang="en-US" dirty="0"/>
              <a:t>1</a:t>
            </a:r>
          </a:p>
        </p:txBody>
      </p:sp>
      <p:sp>
        <p:nvSpPr>
          <p:cNvPr id="15" name="TextBox 14"/>
          <p:cNvSpPr txBox="1"/>
          <p:nvPr/>
        </p:nvSpPr>
        <p:spPr>
          <a:xfrm>
            <a:off x="5184071" y="2617315"/>
            <a:ext cx="533400" cy="1040285"/>
          </a:xfrm>
          <a:prstGeom prst="rect">
            <a:avLst/>
          </a:prstGeom>
          <a:noFill/>
          <a:ln w="25400">
            <a:solidFill>
              <a:schemeClr val="tx1"/>
            </a:solidFill>
          </a:ln>
        </p:spPr>
        <p:txBody>
          <a:bodyPr wrap="square" rtlCol="0">
            <a:spAutoFit/>
          </a:bodyPr>
          <a:lstStyle/>
          <a:p>
            <a:pPr algn="ctr">
              <a:buNone/>
            </a:pPr>
            <a:r>
              <a:rPr lang="en-US" dirty="0"/>
              <a:t>a</a:t>
            </a:r>
          </a:p>
          <a:p>
            <a:pPr algn="ctr">
              <a:buNone/>
            </a:pPr>
            <a:r>
              <a:rPr lang="en-US" dirty="0"/>
              <a:t>2</a:t>
            </a:r>
          </a:p>
        </p:txBody>
      </p:sp>
      <p:sp>
        <p:nvSpPr>
          <p:cNvPr id="16" name="TextBox 15"/>
          <p:cNvSpPr txBox="1"/>
          <p:nvPr/>
        </p:nvSpPr>
        <p:spPr>
          <a:xfrm>
            <a:off x="5781324"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6378577"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6975830"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sp>
        <p:nvSpPr>
          <p:cNvPr id="21" name="Rectangle 20"/>
          <p:cNvSpPr/>
          <p:nvPr/>
        </p:nvSpPr>
        <p:spPr bwMode="auto">
          <a:xfrm>
            <a:off x="1585578" y="1371600"/>
            <a:ext cx="7329821"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24" name="Straight Connector 23"/>
          <p:cNvCxnSpPr/>
          <p:nvPr/>
        </p:nvCxnSpPr>
        <p:spPr bwMode="auto">
          <a:xfrm>
            <a:off x="158557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225675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2927937"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599116"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427029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4941474"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a:off x="5612653"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628383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6955011"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7626190"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38" name="Straight Arrow Connector 37"/>
          <p:cNvCxnSpPr>
            <a:endCxn id="8" idx="0"/>
          </p:cNvCxnSpPr>
          <p:nvPr/>
        </p:nvCxnSpPr>
        <p:spPr bwMode="auto">
          <a:xfrm flipH="1">
            <a:off x="3943736" y="4572000"/>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4343400" y="4572000"/>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1908015" y="196794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22138"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3074812"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3810000" y="196794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4561418" y="196794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5464177"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6071821"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6648292"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7245545"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0" name="Straight Arrow Connector 49"/>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3943736" y="4048780"/>
            <a:ext cx="533400" cy="523220"/>
          </a:xfrm>
          <a:prstGeom prst="rect">
            <a:avLst/>
          </a:prstGeom>
          <a:noFill/>
          <a:ln w="25400">
            <a:solidFill>
              <a:schemeClr val="tx1"/>
            </a:solidFill>
          </a:ln>
        </p:spPr>
        <p:txBody>
          <a:bodyPr wrap="square" rtlCol="0">
            <a:spAutoFit/>
          </a:bodyPr>
          <a:lstStyle/>
          <a:p>
            <a:pPr algn="ctr">
              <a:buNone/>
            </a:pPr>
            <a:r>
              <a:rPr lang="en-US" dirty="0"/>
              <a:t>2</a:t>
            </a:r>
          </a:p>
        </p:txBody>
      </p:sp>
    </p:spTree>
    <p:extLst>
      <p:ext uri="{BB962C8B-B14F-4D97-AF65-F5344CB8AC3E}">
        <p14:creationId xmlns:p14="http://schemas.microsoft.com/office/powerpoint/2010/main" val="1479376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69</a:t>
            </a:fld>
            <a:endParaRPr lang="en-US"/>
          </a:p>
        </p:txBody>
      </p:sp>
      <p:sp>
        <p:nvSpPr>
          <p:cNvPr id="8" name="TextBox 7"/>
          <p:cNvSpPr txBox="1"/>
          <p:nvPr/>
        </p:nvSpPr>
        <p:spPr>
          <a:xfrm>
            <a:off x="6712145" y="3824330"/>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2830335" y="2617315"/>
            <a:ext cx="533400" cy="1040285"/>
          </a:xfrm>
          <a:prstGeom prst="rect">
            <a:avLst/>
          </a:prstGeom>
          <a:noFill/>
          <a:ln w="25400">
            <a:solidFill>
              <a:schemeClr val="tx1"/>
            </a:solidFill>
          </a:ln>
        </p:spPr>
        <p:txBody>
          <a:bodyPr wrap="square" rtlCol="0">
            <a:spAutoFit/>
          </a:bodyPr>
          <a:lstStyle/>
          <a:p>
            <a:pPr algn="ctr">
              <a:buNone/>
            </a:pPr>
            <a:r>
              <a:rPr lang="en-US" dirty="0"/>
              <a:t>y</a:t>
            </a:r>
          </a:p>
          <a:p>
            <a:pPr algn="ctr">
              <a:buNone/>
            </a:pPr>
            <a:r>
              <a:rPr lang="en-US" dirty="0"/>
              <a:t>1</a:t>
            </a:r>
          </a:p>
        </p:txBody>
      </p:sp>
      <p:sp>
        <p:nvSpPr>
          <p:cNvPr id="10" name="TextBox 9"/>
          <p:cNvSpPr txBox="1"/>
          <p:nvPr/>
        </p:nvSpPr>
        <p:spPr>
          <a:xfrm>
            <a:off x="7309398" y="3824330"/>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1038576" y="2617315"/>
            <a:ext cx="533400" cy="1040285"/>
          </a:xfrm>
          <a:prstGeom prst="rect">
            <a:avLst/>
          </a:prstGeom>
          <a:noFill/>
          <a:ln w="25400">
            <a:solidFill>
              <a:schemeClr val="tx1"/>
            </a:solidFill>
          </a:ln>
        </p:spPr>
        <p:txBody>
          <a:bodyPr wrap="square" rtlCol="0">
            <a:spAutoFit/>
          </a:bodyPr>
          <a:lstStyle/>
          <a:p>
            <a:pPr algn="ctr">
              <a:buNone/>
            </a:pPr>
            <a:r>
              <a:rPr lang="en-US" dirty="0" err="1"/>
              <a:t>i</a:t>
            </a:r>
            <a:endParaRPr lang="en-US" dirty="0"/>
          </a:p>
          <a:p>
            <a:pPr algn="ctr">
              <a:buNone/>
            </a:pPr>
            <a:r>
              <a:rPr lang="en-US" dirty="0"/>
              <a:t>1</a:t>
            </a:r>
          </a:p>
        </p:txBody>
      </p:sp>
      <p:sp>
        <p:nvSpPr>
          <p:cNvPr id="12" name="TextBox 11"/>
          <p:cNvSpPr txBox="1"/>
          <p:nvPr/>
        </p:nvSpPr>
        <p:spPr>
          <a:xfrm>
            <a:off x="1635829" y="2617315"/>
            <a:ext cx="533400" cy="1040285"/>
          </a:xfrm>
          <a:prstGeom prst="rect">
            <a:avLst/>
          </a:prstGeom>
          <a:noFill/>
          <a:ln w="25400">
            <a:solidFill>
              <a:schemeClr val="tx1"/>
            </a:solidFill>
          </a:ln>
        </p:spPr>
        <p:txBody>
          <a:bodyPr wrap="square" rtlCol="0">
            <a:spAutoFit/>
          </a:bodyPr>
          <a:lstStyle/>
          <a:p>
            <a:pPr algn="ctr">
              <a:buNone/>
            </a:pPr>
            <a:r>
              <a:rPr lang="en-US" dirty="0"/>
              <a:t>k</a:t>
            </a:r>
          </a:p>
          <a:p>
            <a:pPr algn="ctr">
              <a:buNone/>
            </a:pPr>
            <a:r>
              <a:rPr lang="en-US" dirty="0"/>
              <a:t>1</a:t>
            </a:r>
          </a:p>
        </p:txBody>
      </p:sp>
      <p:sp>
        <p:nvSpPr>
          <p:cNvPr id="13" name="TextBox 12"/>
          <p:cNvSpPr txBox="1"/>
          <p:nvPr/>
        </p:nvSpPr>
        <p:spPr>
          <a:xfrm>
            <a:off x="2233082" y="2617315"/>
            <a:ext cx="533400" cy="1040285"/>
          </a:xfrm>
          <a:prstGeom prst="rect">
            <a:avLst/>
          </a:prstGeom>
          <a:noFill/>
          <a:ln w="25400">
            <a:solidFill>
              <a:schemeClr val="tx1"/>
            </a:solidFill>
          </a:ln>
        </p:spPr>
        <p:txBody>
          <a:bodyPr wrap="square" rtlCol="0">
            <a:spAutoFit/>
          </a:bodyPr>
          <a:lstStyle/>
          <a:p>
            <a:pPr algn="ctr">
              <a:buNone/>
            </a:pPr>
            <a:r>
              <a:rPr lang="en-US" dirty="0"/>
              <a:t>l</a:t>
            </a:r>
          </a:p>
          <a:p>
            <a:pPr algn="ctr">
              <a:buNone/>
            </a:pPr>
            <a:r>
              <a:rPr lang="en-US" dirty="0"/>
              <a:t>1</a:t>
            </a:r>
          </a:p>
        </p:txBody>
      </p:sp>
      <p:sp>
        <p:nvSpPr>
          <p:cNvPr id="14" name="TextBox 13"/>
          <p:cNvSpPr txBox="1"/>
          <p:nvPr/>
        </p:nvSpPr>
        <p:spPr>
          <a:xfrm>
            <a:off x="3427588" y="2617315"/>
            <a:ext cx="1117600" cy="1040285"/>
          </a:xfrm>
          <a:prstGeom prst="rect">
            <a:avLst/>
          </a:prstGeom>
          <a:noFill/>
          <a:ln w="25400">
            <a:solidFill>
              <a:schemeClr val="tx1"/>
            </a:solidFill>
          </a:ln>
        </p:spPr>
        <p:txBody>
          <a:bodyPr wrap="square" rtlCol="0">
            <a:spAutoFit/>
          </a:bodyPr>
          <a:lstStyle/>
          <a:p>
            <a:pPr algn="ctr">
              <a:buNone/>
            </a:pPr>
            <a:r>
              <a:rPr lang="en-US" dirty="0"/>
              <a:t>PEOF</a:t>
            </a:r>
          </a:p>
          <a:p>
            <a:pPr algn="ctr">
              <a:buNone/>
            </a:pPr>
            <a:r>
              <a:rPr lang="en-US" dirty="0"/>
              <a:t>1</a:t>
            </a:r>
          </a:p>
        </p:txBody>
      </p:sp>
      <p:sp>
        <p:nvSpPr>
          <p:cNvPr id="15" name="TextBox 14"/>
          <p:cNvSpPr txBox="1"/>
          <p:nvPr/>
        </p:nvSpPr>
        <p:spPr>
          <a:xfrm>
            <a:off x="4609041" y="2617315"/>
            <a:ext cx="533400" cy="1040285"/>
          </a:xfrm>
          <a:prstGeom prst="rect">
            <a:avLst/>
          </a:prstGeom>
          <a:noFill/>
          <a:ln w="25400">
            <a:solidFill>
              <a:schemeClr val="tx1"/>
            </a:solidFill>
          </a:ln>
        </p:spPr>
        <p:txBody>
          <a:bodyPr wrap="square" rtlCol="0">
            <a:spAutoFit/>
          </a:bodyPr>
          <a:lstStyle/>
          <a:p>
            <a:pPr algn="ctr">
              <a:buNone/>
            </a:pPr>
            <a:r>
              <a:rPr lang="en-US" dirty="0"/>
              <a:t>a</a:t>
            </a:r>
          </a:p>
          <a:p>
            <a:pPr algn="ctr">
              <a:buNone/>
            </a:pPr>
            <a:r>
              <a:rPr lang="en-US" dirty="0"/>
              <a:t>2</a:t>
            </a:r>
          </a:p>
        </p:txBody>
      </p:sp>
      <p:sp>
        <p:nvSpPr>
          <p:cNvPr id="16" name="TextBox 15"/>
          <p:cNvSpPr txBox="1"/>
          <p:nvPr/>
        </p:nvSpPr>
        <p:spPr>
          <a:xfrm>
            <a:off x="5206294"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5803547"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6400800"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6978845" y="3188215"/>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7378509" y="3188215"/>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6978845" y="2664995"/>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a:off x="158557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a:off x="225675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2927937"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3599116"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427029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4941474"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5612653"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628383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6955011"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3" name="Straight Connector 62"/>
          <p:cNvCxnSpPr/>
          <p:nvPr/>
        </p:nvCxnSpPr>
        <p:spPr bwMode="auto">
          <a:xfrm>
            <a:off x="7626190"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6" name="Straight Arrow Connector 65"/>
          <p:cNvCxnSpPr/>
          <p:nvPr/>
        </p:nvCxnSpPr>
        <p:spPr bwMode="auto">
          <a:xfrm>
            <a:off x="1300371"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a:off x="1908015" y="196794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2522138"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a:off x="3074812"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3810000" y="196794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1" name="Straight Arrow Connector 70"/>
          <p:cNvCxnSpPr>
            <a:endCxn id="15" idx="0"/>
          </p:cNvCxnSpPr>
          <p:nvPr/>
        </p:nvCxnSpPr>
        <p:spPr bwMode="auto">
          <a:xfrm>
            <a:off x="4561418" y="1967940"/>
            <a:ext cx="314323" cy="64937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5464177"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6071821"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6648292"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7245545"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16510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Bitmap </a:t>
            </a:r>
            <a:r>
              <a:rPr lang="en-US"/>
              <a:t>and JPEG File</a:t>
            </a:r>
            <a:endParaRPr lang="en-US" dirty="0"/>
          </a:p>
        </p:txBody>
      </p:sp>
      <p:pic>
        <p:nvPicPr>
          <p:cNvPr id="3074" name="Picture 2" descr="The UT Tower at Dusk with a number 1 displayed in its windows. This image is based on the bitmap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3" y="1828799"/>
            <a:ext cx="4836236" cy="42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7</a:t>
            </a:fld>
            <a:endParaRPr lang="en-US"/>
          </a:p>
        </p:txBody>
      </p:sp>
      <p:pic>
        <p:nvPicPr>
          <p:cNvPr id="5" name="Picture 2" descr="The UT Tower at Dusk with a number 1 displayed in its windows. This image is based on the jpg file.">
            <a:extLst>
              <a:ext uri="{FF2B5EF4-FFF2-40B4-BE49-F238E27FC236}">
                <a16:creationId xmlns:a16="http://schemas.microsoft.com/office/drawing/2014/main" id="{E30D23D8-99A6-463A-B62E-0F377A84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025" y="1828799"/>
            <a:ext cx="4836236" cy="42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179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70</a:t>
            </a:fld>
            <a:endParaRPr lang="en-US"/>
          </a:p>
        </p:txBody>
      </p:sp>
      <p:sp>
        <p:nvSpPr>
          <p:cNvPr id="8" name="TextBox 7"/>
          <p:cNvSpPr txBox="1"/>
          <p:nvPr/>
        </p:nvSpPr>
        <p:spPr>
          <a:xfrm>
            <a:off x="5486400" y="3824330"/>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1359253" y="2617315"/>
            <a:ext cx="533400" cy="1040285"/>
          </a:xfrm>
          <a:prstGeom prst="rect">
            <a:avLst/>
          </a:prstGeom>
          <a:noFill/>
          <a:ln w="25400">
            <a:solidFill>
              <a:schemeClr val="tx1"/>
            </a:solidFill>
          </a:ln>
        </p:spPr>
        <p:txBody>
          <a:bodyPr wrap="square" rtlCol="0">
            <a:spAutoFit/>
          </a:bodyPr>
          <a:lstStyle/>
          <a:p>
            <a:pPr algn="ctr">
              <a:buNone/>
            </a:pPr>
            <a:r>
              <a:rPr lang="en-US" dirty="0"/>
              <a:t>y</a:t>
            </a:r>
          </a:p>
          <a:p>
            <a:pPr algn="ctr">
              <a:buNone/>
            </a:pPr>
            <a:r>
              <a:rPr lang="en-US" dirty="0"/>
              <a:t>1</a:t>
            </a:r>
          </a:p>
        </p:txBody>
      </p:sp>
      <p:sp>
        <p:nvSpPr>
          <p:cNvPr id="10" name="TextBox 9"/>
          <p:cNvSpPr txBox="1"/>
          <p:nvPr/>
        </p:nvSpPr>
        <p:spPr>
          <a:xfrm>
            <a:off x="6083653" y="3824330"/>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6622903" y="3511237"/>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7220156" y="3511237"/>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762000" y="2617315"/>
            <a:ext cx="533400" cy="1040285"/>
          </a:xfrm>
          <a:prstGeom prst="rect">
            <a:avLst/>
          </a:prstGeom>
          <a:noFill/>
          <a:ln w="25400">
            <a:solidFill>
              <a:schemeClr val="tx1"/>
            </a:solidFill>
          </a:ln>
        </p:spPr>
        <p:txBody>
          <a:bodyPr wrap="square" rtlCol="0">
            <a:spAutoFit/>
          </a:bodyPr>
          <a:lstStyle/>
          <a:p>
            <a:pPr algn="ctr">
              <a:buNone/>
            </a:pPr>
            <a:r>
              <a:rPr lang="en-US" dirty="0"/>
              <a:t>l</a:t>
            </a:r>
          </a:p>
          <a:p>
            <a:pPr algn="ctr">
              <a:buNone/>
            </a:pPr>
            <a:r>
              <a:rPr lang="en-US" dirty="0"/>
              <a:t>1</a:t>
            </a:r>
          </a:p>
        </p:txBody>
      </p:sp>
      <p:sp>
        <p:nvSpPr>
          <p:cNvPr id="14" name="TextBox 13"/>
          <p:cNvSpPr txBox="1"/>
          <p:nvPr/>
        </p:nvSpPr>
        <p:spPr>
          <a:xfrm>
            <a:off x="1956506" y="2617315"/>
            <a:ext cx="1117600" cy="1040285"/>
          </a:xfrm>
          <a:prstGeom prst="rect">
            <a:avLst/>
          </a:prstGeom>
          <a:noFill/>
          <a:ln w="25400">
            <a:solidFill>
              <a:schemeClr val="tx1"/>
            </a:solidFill>
          </a:ln>
        </p:spPr>
        <p:txBody>
          <a:bodyPr wrap="square" rtlCol="0">
            <a:spAutoFit/>
          </a:bodyPr>
          <a:lstStyle/>
          <a:p>
            <a:pPr algn="ctr">
              <a:buNone/>
            </a:pPr>
            <a:r>
              <a:rPr lang="en-US" dirty="0"/>
              <a:t>PEOF</a:t>
            </a:r>
          </a:p>
          <a:p>
            <a:pPr algn="ctr">
              <a:buNone/>
            </a:pPr>
            <a:r>
              <a:rPr lang="en-US" dirty="0"/>
              <a:t>1</a:t>
            </a:r>
          </a:p>
        </p:txBody>
      </p:sp>
      <p:sp>
        <p:nvSpPr>
          <p:cNvPr id="15" name="TextBox 14"/>
          <p:cNvSpPr txBox="1"/>
          <p:nvPr/>
        </p:nvSpPr>
        <p:spPr>
          <a:xfrm>
            <a:off x="3137959" y="2617315"/>
            <a:ext cx="533400" cy="1040285"/>
          </a:xfrm>
          <a:prstGeom prst="rect">
            <a:avLst/>
          </a:prstGeom>
          <a:noFill/>
          <a:ln w="25400">
            <a:solidFill>
              <a:schemeClr val="tx1"/>
            </a:solidFill>
          </a:ln>
        </p:spPr>
        <p:txBody>
          <a:bodyPr wrap="square" rtlCol="0">
            <a:spAutoFit/>
          </a:bodyPr>
          <a:lstStyle/>
          <a:p>
            <a:pPr algn="ctr">
              <a:buNone/>
            </a:pPr>
            <a:r>
              <a:rPr lang="en-US" dirty="0"/>
              <a:t>a</a:t>
            </a:r>
          </a:p>
          <a:p>
            <a:pPr algn="ctr">
              <a:buNone/>
            </a:pPr>
            <a:r>
              <a:rPr lang="en-US" dirty="0"/>
              <a:t>2</a:t>
            </a:r>
          </a:p>
        </p:txBody>
      </p:sp>
      <p:sp>
        <p:nvSpPr>
          <p:cNvPr id="16" name="TextBox 15"/>
          <p:cNvSpPr txBox="1"/>
          <p:nvPr/>
        </p:nvSpPr>
        <p:spPr>
          <a:xfrm>
            <a:off x="3735212"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4332465"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4929718"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5753100" y="3188215"/>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6152764" y="3188215"/>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5753100" y="2664995"/>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a:off x="149475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2165937"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2837116"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350829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4179474"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4850653"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552183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6659635" y="1432537"/>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3" name="Straight Connector 62"/>
          <p:cNvCxnSpPr/>
          <p:nvPr/>
        </p:nvCxnSpPr>
        <p:spPr bwMode="auto">
          <a:xfrm>
            <a:off x="7626190"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7" name="Straight Arrow Connector 66"/>
          <p:cNvCxnSpPr/>
          <p:nvPr/>
        </p:nvCxnSpPr>
        <p:spPr bwMode="auto">
          <a:xfrm>
            <a:off x="1146015" y="196794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1760138"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a:off x="2312812"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3352800" y="202887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a:off x="3735212" y="1991846"/>
            <a:ext cx="314323" cy="64937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4702177"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309821"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6006035" y="202888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7245545"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6844977" y="312727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7371406" y="312727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6909651" y="2604053"/>
            <a:ext cx="533400" cy="523220"/>
          </a:xfrm>
          <a:prstGeom prst="rect">
            <a:avLst/>
          </a:prstGeom>
          <a:noFill/>
          <a:ln w="25400">
            <a:solidFill>
              <a:schemeClr val="tx1"/>
            </a:solidFill>
          </a:ln>
        </p:spPr>
        <p:txBody>
          <a:bodyPr wrap="square" rtlCol="0">
            <a:spAutoFit/>
          </a:bodyPr>
          <a:lstStyle/>
          <a:p>
            <a:pPr algn="ctr">
              <a:buNone/>
            </a:pPr>
            <a:r>
              <a:rPr lang="en-US" dirty="0"/>
              <a:t>2</a:t>
            </a:r>
          </a:p>
        </p:txBody>
      </p:sp>
    </p:spTree>
    <p:extLst>
      <p:ext uri="{BB962C8B-B14F-4D97-AF65-F5344CB8AC3E}">
        <p14:creationId xmlns:p14="http://schemas.microsoft.com/office/powerpoint/2010/main" val="1060983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71</a:t>
            </a:fld>
            <a:endParaRPr lang="en-US"/>
          </a:p>
        </p:txBody>
      </p:sp>
      <p:sp>
        <p:nvSpPr>
          <p:cNvPr id="8" name="TextBox 7"/>
          <p:cNvSpPr txBox="1"/>
          <p:nvPr/>
        </p:nvSpPr>
        <p:spPr>
          <a:xfrm>
            <a:off x="4057444" y="3824330"/>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7025863" y="3626735"/>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0" name="TextBox 9"/>
          <p:cNvSpPr txBox="1"/>
          <p:nvPr/>
        </p:nvSpPr>
        <p:spPr>
          <a:xfrm>
            <a:off x="4654697" y="3824330"/>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5193947" y="3511237"/>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5791200" y="3511237"/>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6428610" y="3626735"/>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685800" y="2617315"/>
            <a:ext cx="1117600" cy="1040285"/>
          </a:xfrm>
          <a:prstGeom prst="rect">
            <a:avLst/>
          </a:prstGeom>
          <a:noFill/>
          <a:ln w="25400">
            <a:solidFill>
              <a:schemeClr val="tx1"/>
            </a:solidFill>
          </a:ln>
        </p:spPr>
        <p:txBody>
          <a:bodyPr wrap="square" rtlCol="0">
            <a:spAutoFit/>
          </a:bodyPr>
          <a:lstStyle/>
          <a:p>
            <a:pPr algn="ctr">
              <a:buNone/>
            </a:pPr>
            <a:r>
              <a:rPr lang="en-US" dirty="0"/>
              <a:t>PEOF</a:t>
            </a:r>
          </a:p>
          <a:p>
            <a:pPr algn="ctr">
              <a:buNone/>
            </a:pPr>
            <a:r>
              <a:rPr lang="en-US" dirty="0"/>
              <a:t>1</a:t>
            </a:r>
          </a:p>
        </p:txBody>
      </p:sp>
      <p:sp>
        <p:nvSpPr>
          <p:cNvPr id="15" name="TextBox 14"/>
          <p:cNvSpPr txBox="1"/>
          <p:nvPr/>
        </p:nvSpPr>
        <p:spPr>
          <a:xfrm>
            <a:off x="1867253" y="2617315"/>
            <a:ext cx="533400" cy="1040285"/>
          </a:xfrm>
          <a:prstGeom prst="rect">
            <a:avLst/>
          </a:prstGeom>
          <a:noFill/>
          <a:ln w="25400">
            <a:solidFill>
              <a:schemeClr val="tx1"/>
            </a:solidFill>
          </a:ln>
        </p:spPr>
        <p:txBody>
          <a:bodyPr wrap="square" rtlCol="0">
            <a:spAutoFit/>
          </a:bodyPr>
          <a:lstStyle/>
          <a:p>
            <a:pPr algn="ctr">
              <a:buNone/>
            </a:pPr>
            <a:r>
              <a:rPr lang="en-US" dirty="0"/>
              <a:t>a</a:t>
            </a:r>
          </a:p>
          <a:p>
            <a:pPr algn="ctr">
              <a:buNone/>
            </a:pPr>
            <a:r>
              <a:rPr lang="en-US" dirty="0"/>
              <a:t>2</a:t>
            </a:r>
          </a:p>
        </p:txBody>
      </p:sp>
      <p:sp>
        <p:nvSpPr>
          <p:cNvPr id="16" name="TextBox 15"/>
          <p:cNvSpPr txBox="1"/>
          <p:nvPr/>
        </p:nvSpPr>
        <p:spPr>
          <a:xfrm>
            <a:off x="2464506"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3061759"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3659012"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4324144" y="3188215"/>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4723808" y="3188215"/>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4324144" y="2664995"/>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895231"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156641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223758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290876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3579947"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251126"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4938715" y="1398413"/>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3" name="Straight Connector 62"/>
          <p:cNvCxnSpPr/>
          <p:nvPr/>
        </p:nvCxnSpPr>
        <p:spPr bwMode="auto">
          <a:xfrm>
            <a:off x="6157357" y="1398413"/>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9" name="Straight Arrow Connector 68"/>
          <p:cNvCxnSpPr/>
          <p:nvPr/>
        </p:nvCxnSpPr>
        <p:spPr bwMode="auto">
          <a:xfrm>
            <a:off x="1042106"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2133953" y="202888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a:off x="2483343" y="1988126"/>
            <a:ext cx="314323" cy="64937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3431471"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4039115"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4577079" y="202888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5816589"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5416021" y="312727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942450" y="312727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5480695" y="2604053"/>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0" name="Straight Arrow Connector 49"/>
          <p:cNvCxnSpPr/>
          <p:nvPr/>
        </p:nvCxnSpPr>
        <p:spPr bwMode="auto">
          <a:xfrm>
            <a:off x="7061815" y="20616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H="1">
            <a:off x="6661247" y="3200747"/>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7187676" y="3200747"/>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6725921" y="2677527"/>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78" name="Straight Connector 77"/>
          <p:cNvCxnSpPr/>
          <p:nvPr/>
        </p:nvCxnSpPr>
        <p:spPr bwMode="auto">
          <a:xfrm>
            <a:off x="7315200" y="1371595"/>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900603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72</a:t>
            </a:fld>
            <a:endParaRPr lang="en-US"/>
          </a:p>
        </p:txBody>
      </p:sp>
      <p:sp>
        <p:nvSpPr>
          <p:cNvPr id="8" name="TextBox 7"/>
          <p:cNvSpPr txBox="1"/>
          <p:nvPr/>
        </p:nvSpPr>
        <p:spPr>
          <a:xfrm>
            <a:off x="2583538" y="3824330"/>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5551957" y="3626735"/>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0" name="TextBox 9"/>
          <p:cNvSpPr txBox="1"/>
          <p:nvPr/>
        </p:nvSpPr>
        <p:spPr>
          <a:xfrm>
            <a:off x="3180791" y="3824330"/>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3720041" y="3511237"/>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4317294" y="3511237"/>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4954704" y="3626735"/>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6186995" y="3729517"/>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7306383" y="3726359"/>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6" name="TextBox 15"/>
          <p:cNvSpPr txBox="1"/>
          <p:nvPr/>
        </p:nvSpPr>
        <p:spPr>
          <a:xfrm>
            <a:off x="990600" y="2617315"/>
            <a:ext cx="533400" cy="1040285"/>
          </a:xfrm>
          <a:prstGeom prst="rect">
            <a:avLst/>
          </a:prstGeom>
          <a:noFill/>
          <a:ln w="25400">
            <a:solidFill>
              <a:schemeClr val="tx1"/>
            </a:solidFill>
          </a:ln>
        </p:spPr>
        <p:txBody>
          <a:bodyPr wrap="square" rtlCol="0">
            <a:spAutoFit/>
          </a:bodyPr>
          <a:lstStyle/>
          <a:p>
            <a:pPr algn="ctr">
              <a:buNone/>
            </a:pPr>
            <a:r>
              <a:rPr lang="en-US" dirty="0"/>
              <a:t>n</a:t>
            </a:r>
          </a:p>
          <a:p>
            <a:pPr algn="ctr">
              <a:buNone/>
            </a:pPr>
            <a:r>
              <a:rPr lang="en-US" dirty="0"/>
              <a:t>2</a:t>
            </a:r>
          </a:p>
        </p:txBody>
      </p:sp>
      <p:sp>
        <p:nvSpPr>
          <p:cNvPr id="17" name="TextBox 16"/>
          <p:cNvSpPr txBox="1"/>
          <p:nvPr/>
        </p:nvSpPr>
        <p:spPr>
          <a:xfrm>
            <a:off x="1587853" y="2617315"/>
            <a:ext cx="533400" cy="1040285"/>
          </a:xfrm>
          <a:prstGeom prst="rect">
            <a:avLst/>
          </a:prstGeom>
          <a:noFill/>
          <a:ln w="25400">
            <a:solidFill>
              <a:schemeClr val="tx1"/>
            </a:solidFill>
          </a:ln>
        </p:spPr>
        <p:txBody>
          <a:bodyPr wrap="square" rtlCol="0">
            <a:spAutoFit/>
          </a:bodyPr>
          <a:lstStyle/>
          <a:p>
            <a:pPr algn="ctr">
              <a:buNone/>
            </a:pPr>
            <a:r>
              <a:rPr lang="en-US" dirty="0"/>
              <a:t>r</a:t>
            </a:r>
          </a:p>
          <a:p>
            <a:pPr algn="ctr">
              <a:buNone/>
            </a:pPr>
            <a:r>
              <a:rPr lang="en-US" dirty="0"/>
              <a:t>2</a:t>
            </a:r>
          </a:p>
        </p:txBody>
      </p:sp>
      <p:sp>
        <p:nvSpPr>
          <p:cNvPr id="18" name="TextBox 17"/>
          <p:cNvSpPr txBox="1"/>
          <p:nvPr/>
        </p:nvSpPr>
        <p:spPr>
          <a:xfrm>
            <a:off x="2185106" y="2617315"/>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7573083" y="2617315"/>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2850238" y="3188215"/>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3249902" y="3188215"/>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2850238" y="2664995"/>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895231"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156641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223758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2908768"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3579947"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683451"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5936163" y="1398413"/>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1" name="Straight Arrow Connector 70"/>
          <p:cNvCxnSpPr/>
          <p:nvPr/>
        </p:nvCxnSpPr>
        <p:spPr bwMode="auto">
          <a:xfrm>
            <a:off x="1323760" y="1967939"/>
            <a:ext cx="0" cy="669562"/>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1957565" y="19812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2565209" y="19679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3103173" y="202888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4342683" y="198812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7945614" y="1988125"/>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3942115" y="312727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4468544" y="312727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4006789" y="2604053"/>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0" name="Straight Arrow Connector 49"/>
          <p:cNvCxnSpPr/>
          <p:nvPr/>
        </p:nvCxnSpPr>
        <p:spPr bwMode="auto">
          <a:xfrm>
            <a:off x="5587909" y="20616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H="1">
            <a:off x="5187341" y="3200747"/>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5713770" y="3200747"/>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5252015" y="2677527"/>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78" name="Straight Connector 77"/>
          <p:cNvCxnSpPr/>
          <p:nvPr/>
        </p:nvCxnSpPr>
        <p:spPr bwMode="auto">
          <a:xfrm>
            <a:off x="7315200" y="1371595"/>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5" name="Straight Arrow Connector 54"/>
          <p:cNvCxnSpPr/>
          <p:nvPr/>
        </p:nvCxnSpPr>
        <p:spPr bwMode="auto">
          <a:xfrm>
            <a:off x="7037402" y="2194367"/>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H="1">
            <a:off x="6636834" y="333351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7163263" y="333351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6701508" y="2810294"/>
            <a:ext cx="533400" cy="523220"/>
          </a:xfrm>
          <a:prstGeom prst="rect">
            <a:avLst/>
          </a:prstGeom>
          <a:noFill/>
          <a:ln w="25400">
            <a:solidFill>
              <a:schemeClr val="tx1"/>
            </a:solidFill>
          </a:ln>
        </p:spPr>
        <p:txBody>
          <a:bodyPr wrap="square" rtlCol="0">
            <a:spAutoFit/>
          </a:bodyPr>
          <a:lstStyle/>
          <a:p>
            <a:pPr algn="ctr">
              <a:buNone/>
            </a:pPr>
            <a:r>
              <a:rPr lang="en-US" dirty="0"/>
              <a:t>3</a:t>
            </a:r>
          </a:p>
        </p:txBody>
      </p:sp>
    </p:spTree>
    <p:extLst>
      <p:ext uri="{BB962C8B-B14F-4D97-AF65-F5344CB8AC3E}">
        <p14:creationId xmlns:p14="http://schemas.microsoft.com/office/powerpoint/2010/main" val="3012230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73</a:t>
            </a:fld>
            <a:endParaRPr lang="en-US"/>
          </a:p>
        </p:txBody>
      </p:sp>
      <p:sp>
        <p:nvSpPr>
          <p:cNvPr id="8" name="TextBox 7"/>
          <p:cNvSpPr txBox="1"/>
          <p:nvPr/>
        </p:nvSpPr>
        <p:spPr>
          <a:xfrm>
            <a:off x="1275792" y="3608991"/>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4244211" y="3411396"/>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0" name="TextBox 9"/>
          <p:cNvSpPr txBox="1"/>
          <p:nvPr/>
        </p:nvSpPr>
        <p:spPr>
          <a:xfrm>
            <a:off x="1873045" y="3608991"/>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2412295" y="3295898"/>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3009548" y="3295898"/>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3646958" y="3411396"/>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4879249" y="3514178"/>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5998637" y="3511020"/>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6" name="TextBox 15"/>
          <p:cNvSpPr txBox="1"/>
          <p:nvPr/>
        </p:nvSpPr>
        <p:spPr>
          <a:xfrm>
            <a:off x="7253949" y="3639863"/>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17" name="TextBox 16"/>
          <p:cNvSpPr txBox="1"/>
          <p:nvPr/>
        </p:nvSpPr>
        <p:spPr>
          <a:xfrm>
            <a:off x="7851202" y="3639863"/>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18" name="TextBox 17"/>
          <p:cNvSpPr txBox="1"/>
          <p:nvPr/>
        </p:nvSpPr>
        <p:spPr>
          <a:xfrm>
            <a:off x="877360" y="2401976"/>
            <a:ext cx="533400" cy="1040285"/>
          </a:xfrm>
          <a:prstGeom prst="rect">
            <a:avLst/>
          </a:prstGeom>
          <a:noFill/>
          <a:ln w="25400">
            <a:solidFill>
              <a:schemeClr val="tx1"/>
            </a:solidFill>
          </a:ln>
        </p:spPr>
        <p:txBody>
          <a:bodyPr wrap="square" rtlCol="0">
            <a:spAutoFit/>
          </a:bodyPr>
          <a:lstStyle/>
          <a:p>
            <a:pPr algn="ctr">
              <a:buNone/>
            </a:pPr>
            <a:r>
              <a:rPr lang="en-US" dirty="0"/>
              <a:t>s</a:t>
            </a:r>
          </a:p>
          <a:p>
            <a:pPr algn="ctr">
              <a:buNone/>
            </a:pPr>
            <a:r>
              <a:rPr lang="en-US" dirty="0"/>
              <a:t>2</a:t>
            </a:r>
          </a:p>
        </p:txBody>
      </p:sp>
      <p:sp>
        <p:nvSpPr>
          <p:cNvPr id="19" name="TextBox 18"/>
          <p:cNvSpPr txBox="1"/>
          <p:nvPr/>
        </p:nvSpPr>
        <p:spPr>
          <a:xfrm>
            <a:off x="6265337" y="2401976"/>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1542492" y="2972876"/>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1942156" y="2972876"/>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1542492" y="2449656"/>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895231"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156641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a:off x="2237589"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359311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3579947"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81286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5936163" y="1398413"/>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3" name="Straight Arrow Connector 72"/>
          <p:cNvCxnSpPr/>
          <p:nvPr/>
        </p:nvCxnSpPr>
        <p:spPr bwMode="auto">
          <a:xfrm>
            <a:off x="1257463" y="17526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a:off x="1795427" y="181354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3034937" y="1772787"/>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6637868" y="177278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2634369" y="291193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160798" y="291193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2699043" y="2388714"/>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0" name="Straight Arrow Connector 49"/>
          <p:cNvCxnSpPr/>
          <p:nvPr/>
        </p:nvCxnSpPr>
        <p:spPr bwMode="auto">
          <a:xfrm>
            <a:off x="4280163" y="184626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H="1">
            <a:off x="3879595" y="298540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4406024" y="2985408"/>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3944269" y="2462188"/>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78" name="Straight Connector 77"/>
          <p:cNvCxnSpPr/>
          <p:nvPr/>
        </p:nvCxnSpPr>
        <p:spPr bwMode="auto">
          <a:xfrm>
            <a:off x="7162800" y="1371595"/>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5" name="Straight Arrow Connector 54"/>
          <p:cNvCxnSpPr/>
          <p:nvPr/>
        </p:nvCxnSpPr>
        <p:spPr bwMode="auto">
          <a:xfrm>
            <a:off x="5729656" y="197902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H="1">
            <a:off x="5329088" y="3118175"/>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5855517" y="3118175"/>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5393762" y="2594955"/>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63" name="Straight Arrow Connector 62"/>
          <p:cNvCxnSpPr/>
          <p:nvPr/>
        </p:nvCxnSpPr>
        <p:spPr bwMode="auto">
          <a:xfrm>
            <a:off x="7777134" y="210787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flipH="1">
            <a:off x="7376566" y="324701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7902995" y="3247018"/>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0" name="TextBox 79"/>
          <p:cNvSpPr txBox="1"/>
          <p:nvPr/>
        </p:nvSpPr>
        <p:spPr>
          <a:xfrm>
            <a:off x="7441240" y="2723798"/>
            <a:ext cx="533400" cy="523220"/>
          </a:xfrm>
          <a:prstGeom prst="rect">
            <a:avLst/>
          </a:prstGeom>
          <a:noFill/>
          <a:ln w="25400">
            <a:solidFill>
              <a:schemeClr val="tx1"/>
            </a:solidFill>
          </a:ln>
        </p:spPr>
        <p:txBody>
          <a:bodyPr wrap="square" rtlCol="0">
            <a:spAutoFit/>
          </a:bodyPr>
          <a:lstStyle/>
          <a:p>
            <a:pPr algn="ctr">
              <a:buNone/>
            </a:pPr>
            <a:r>
              <a:rPr lang="en-US" dirty="0"/>
              <a:t>4</a:t>
            </a:r>
          </a:p>
        </p:txBody>
      </p:sp>
    </p:spTree>
    <p:extLst>
      <p:ext uri="{BB962C8B-B14F-4D97-AF65-F5344CB8AC3E}">
        <p14:creationId xmlns:p14="http://schemas.microsoft.com/office/powerpoint/2010/main" val="1145993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772400" cy="1143000"/>
          </a:xfrm>
        </p:spPr>
        <p:txBody>
          <a:bodyPr/>
          <a:lstStyle/>
          <a:p>
            <a:r>
              <a:rPr lang="en-US" dirty="0"/>
              <a:t>Assignment Example</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74</a:t>
            </a:fld>
            <a:endParaRPr lang="en-US"/>
          </a:p>
        </p:txBody>
      </p:sp>
      <p:sp>
        <p:nvSpPr>
          <p:cNvPr id="8" name="TextBox 7"/>
          <p:cNvSpPr txBox="1"/>
          <p:nvPr/>
        </p:nvSpPr>
        <p:spPr>
          <a:xfrm>
            <a:off x="7687125" y="4712745"/>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2641409" y="3411396"/>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0" name="TextBox 9"/>
          <p:cNvSpPr txBox="1"/>
          <p:nvPr/>
        </p:nvSpPr>
        <p:spPr>
          <a:xfrm>
            <a:off x="8284378" y="4712745"/>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809493" y="3295898"/>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1406746" y="3295898"/>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2044156" y="3411396"/>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3276447" y="3514178"/>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4395835" y="3511020"/>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6" name="TextBox 15"/>
          <p:cNvSpPr txBox="1"/>
          <p:nvPr/>
        </p:nvSpPr>
        <p:spPr>
          <a:xfrm>
            <a:off x="5651147" y="3639863"/>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17" name="TextBox 16"/>
          <p:cNvSpPr txBox="1"/>
          <p:nvPr/>
        </p:nvSpPr>
        <p:spPr>
          <a:xfrm>
            <a:off x="6248400" y="3639863"/>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18" name="TextBox 17"/>
          <p:cNvSpPr txBox="1"/>
          <p:nvPr/>
        </p:nvSpPr>
        <p:spPr>
          <a:xfrm>
            <a:off x="7162735" y="3554996"/>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sp>
        <p:nvSpPr>
          <p:cNvPr id="19" name="TextBox 18"/>
          <p:cNvSpPr txBox="1"/>
          <p:nvPr/>
        </p:nvSpPr>
        <p:spPr>
          <a:xfrm>
            <a:off x="4662535" y="2401976"/>
            <a:ext cx="745063" cy="1040285"/>
          </a:xfrm>
          <a:prstGeom prst="rect">
            <a:avLst/>
          </a:prstGeom>
          <a:noFill/>
          <a:ln w="25400">
            <a:solidFill>
              <a:schemeClr val="tx1"/>
            </a:solidFill>
          </a:ln>
        </p:spPr>
        <p:txBody>
          <a:bodyPr wrap="square" rtlCol="0">
            <a:spAutoFit/>
          </a:bodyPr>
          <a:lstStyle/>
          <a:p>
            <a:pPr algn="ctr">
              <a:buNone/>
            </a:pPr>
            <a:r>
              <a:rPr lang="en-US" dirty="0"/>
              <a:t>SP</a:t>
            </a:r>
          </a:p>
          <a:p>
            <a:pPr algn="ctr">
              <a:buNone/>
            </a:pPr>
            <a:r>
              <a:rPr lang="en-US" dirty="0"/>
              <a:t>4</a:t>
            </a:r>
          </a:p>
        </p:txBody>
      </p:sp>
      <p:sp>
        <p:nvSpPr>
          <p:cNvPr id="20" name="TextBox 19"/>
          <p:cNvSpPr txBox="1"/>
          <p:nvPr/>
        </p:nvSpPr>
        <p:spPr>
          <a:xfrm>
            <a:off x="8382000" y="2617314"/>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7953825" y="4076630"/>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8353489" y="4076630"/>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7953825" y="3553410"/>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914400" y="1371600"/>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914400" y="1371600"/>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895231"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1566410"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3593115" y="13716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3579947"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812862"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5936163" y="1398413"/>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8297364" y="137506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5" name="Straight Arrow Connector 74"/>
          <p:cNvCxnSpPr/>
          <p:nvPr/>
        </p:nvCxnSpPr>
        <p:spPr bwMode="auto">
          <a:xfrm>
            <a:off x="1432135" y="1772787"/>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a:off x="5035066" y="1772786"/>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8763000" y="196793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1031567" y="291193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1557996" y="291193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1096241" y="2388714"/>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0" name="Straight Arrow Connector 49"/>
          <p:cNvCxnSpPr/>
          <p:nvPr/>
        </p:nvCxnSpPr>
        <p:spPr bwMode="auto">
          <a:xfrm>
            <a:off x="2677361" y="184626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H="1">
            <a:off x="2276793" y="298540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2803222" y="2985408"/>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2341467" y="2462188"/>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78" name="Straight Connector 77"/>
          <p:cNvCxnSpPr/>
          <p:nvPr/>
        </p:nvCxnSpPr>
        <p:spPr bwMode="auto">
          <a:xfrm>
            <a:off x="7162800" y="1371595"/>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5" name="Straight Arrow Connector 54"/>
          <p:cNvCxnSpPr/>
          <p:nvPr/>
        </p:nvCxnSpPr>
        <p:spPr bwMode="auto">
          <a:xfrm>
            <a:off x="4126854" y="1979028"/>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flipH="1">
            <a:off x="3726286" y="3118175"/>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4252715" y="3118175"/>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3790960" y="2594955"/>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63" name="Straight Arrow Connector 62"/>
          <p:cNvCxnSpPr/>
          <p:nvPr/>
        </p:nvCxnSpPr>
        <p:spPr bwMode="auto">
          <a:xfrm>
            <a:off x="6174332" y="210787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flipH="1">
            <a:off x="5773764" y="324701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6300193" y="3247018"/>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0" name="TextBox 79"/>
          <p:cNvSpPr txBox="1"/>
          <p:nvPr/>
        </p:nvSpPr>
        <p:spPr>
          <a:xfrm>
            <a:off x="5838438" y="2723798"/>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85" name="Straight Arrow Connector 84"/>
          <p:cNvCxnSpPr/>
          <p:nvPr/>
        </p:nvCxnSpPr>
        <p:spPr bwMode="auto">
          <a:xfrm>
            <a:off x="7726169" y="2031873"/>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6" name="Straight Arrow Connector 85"/>
          <p:cNvCxnSpPr/>
          <p:nvPr/>
        </p:nvCxnSpPr>
        <p:spPr bwMode="auto">
          <a:xfrm flipH="1">
            <a:off x="7325601" y="3171020"/>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7" name="Straight Arrow Connector 86"/>
          <p:cNvCxnSpPr/>
          <p:nvPr/>
        </p:nvCxnSpPr>
        <p:spPr bwMode="auto">
          <a:xfrm>
            <a:off x="7852030" y="3171020"/>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8" name="TextBox 87"/>
          <p:cNvSpPr txBox="1"/>
          <p:nvPr/>
        </p:nvSpPr>
        <p:spPr>
          <a:xfrm>
            <a:off x="7390275" y="2647800"/>
            <a:ext cx="533400" cy="523220"/>
          </a:xfrm>
          <a:prstGeom prst="rect">
            <a:avLst/>
          </a:prstGeom>
          <a:noFill/>
          <a:ln w="25400">
            <a:solidFill>
              <a:schemeClr val="tx1"/>
            </a:solidFill>
          </a:ln>
        </p:spPr>
        <p:txBody>
          <a:bodyPr wrap="square" rtlCol="0">
            <a:spAutoFit/>
          </a:bodyPr>
          <a:lstStyle/>
          <a:p>
            <a:pPr algn="ctr">
              <a:buNone/>
            </a:pPr>
            <a:r>
              <a:rPr lang="en-US" dirty="0"/>
              <a:t>4</a:t>
            </a:r>
          </a:p>
        </p:txBody>
      </p:sp>
    </p:spTree>
    <p:extLst>
      <p:ext uri="{BB962C8B-B14F-4D97-AF65-F5344CB8AC3E}">
        <p14:creationId xmlns:p14="http://schemas.microsoft.com/office/powerpoint/2010/main" val="2579704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75</a:t>
            </a:fld>
            <a:endParaRPr lang="en-US"/>
          </a:p>
        </p:txBody>
      </p:sp>
      <p:sp>
        <p:nvSpPr>
          <p:cNvPr id="8" name="TextBox 7"/>
          <p:cNvSpPr txBox="1"/>
          <p:nvPr/>
        </p:nvSpPr>
        <p:spPr>
          <a:xfrm>
            <a:off x="2409434" y="3612785"/>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9" name="TextBox 8"/>
          <p:cNvSpPr txBox="1"/>
          <p:nvPr/>
        </p:nvSpPr>
        <p:spPr>
          <a:xfrm>
            <a:off x="5469411" y="3581734"/>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0" name="TextBox 9"/>
          <p:cNvSpPr txBox="1"/>
          <p:nvPr/>
        </p:nvSpPr>
        <p:spPr>
          <a:xfrm>
            <a:off x="3006687" y="3612785"/>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11" name="TextBox 10"/>
          <p:cNvSpPr txBox="1"/>
          <p:nvPr/>
        </p:nvSpPr>
        <p:spPr>
          <a:xfrm>
            <a:off x="3637495" y="3568277"/>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4234748" y="3568277"/>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4872158" y="3581734"/>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6079083" y="3958117"/>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7198471" y="3954959"/>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6" name="TextBox 15"/>
          <p:cNvSpPr txBox="1"/>
          <p:nvPr/>
        </p:nvSpPr>
        <p:spPr>
          <a:xfrm>
            <a:off x="445481" y="2547519"/>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17" name="TextBox 16"/>
          <p:cNvSpPr txBox="1"/>
          <p:nvPr/>
        </p:nvSpPr>
        <p:spPr>
          <a:xfrm>
            <a:off x="1042734" y="2547519"/>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18" name="TextBox 17"/>
          <p:cNvSpPr txBox="1"/>
          <p:nvPr/>
        </p:nvSpPr>
        <p:spPr>
          <a:xfrm>
            <a:off x="1885044" y="2455036"/>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sp>
        <p:nvSpPr>
          <p:cNvPr id="19" name="TextBox 18"/>
          <p:cNvSpPr txBox="1"/>
          <p:nvPr/>
        </p:nvSpPr>
        <p:spPr>
          <a:xfrm>
            <a:off x="7724666" y="2989095"/>
            <a:ext cx="745063" cy="769441"/>
          </a:xfrm>
          <a:prstGeom prst="rect">
            <a:avLst/>
          </a:prstGeom>
          <a:noFill/>
          <a:ln w="25400">
            <a:solidFill>
              <a:schemeClr val="tx1"/>
            </a:solidFill>
          </a:ln>
        </p:spPr>
        <p:txBody>
          <a:bodyPr wrap="square" rtlCol="0">
            <a:spAutoFit/>
          </a:bodyPr>
          <a:lstStyle/>
          <a:p>
            <a:pPr algn="ctr">
              <a:buNone/>
            </a:pPr>
            <a:r>
              <a:rPr lang="en-US" sz="2000" dirty="0"/>
              <a:t>SP</a:t>
            </a:r>
          </a:p>
          <a:p>
            <a:pPr algn="ctr">
              <a:buNone/>
            </a:pPr>
            <a:r>
              <a:rPr lang="en-US" sz="2000" dirty="0"/>
              <a:t>4</a:t>
            </a:r>
          </a:p>
        </p:txBody>
      </p:sp>
      <p:sp>
        <p:nvSpPr>
          <p:cNvPr id="20" name="TextBox 19"/>
          <p:cNvSpPr txBox="1"/>
          <p:nvPr/>
        </p:nvSpPr>
        <p:spPr>
          <a:xfrm>
            <a:off x="7892078" y="1651106"/>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cxnSp>
        <p:nvCxnSpPr>
          <p:cNvPr id="38" name="Straight Arrow Connector 37"/>
          <p:cNvCxnSpPr>
            <a:endCxn id="8" idx="0"/>
          </p:cNvCxnSpPr>
          <p:nvPr/>
        </p:nvCxnSpPr>
        <p:spPr bwMode="auto">
          <a:xfrm flipH="1">
            <a:off x="2676134" y="2976670"/>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3075798" y="2976670"/>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51" name="TextBox 50"/>
          <p:cNvSpPr txBox="1"/>
          <p:nvPr/>
        </p:nvSpPr>
        <p:spPr>
          <a:xfrm>
            <a:off x="2676134" y="2453450"/>
            <a:ext cx="533400" cy="523220"/>
          </a:xfrm>
          <a:prstGeom prst="rect">
            <a:avLst/>
          </a:prstGeom>
          <a:noFill/>
          <a:ln w="25400">
            <a:solidFill>
              <a:schemeClr val="tx1"/>
            </a:solidFill>
          </a:ln>
        </p:spPr>
        <p:txBody>
          <a:bodyPr wrap="square" rtlCol="0">
            <a:spAutoFit/>
          </a:bodyPr>
          <a:lstStyle/>
          <a:p>
            <a:pPr algn="ctr">
              <a:buNone/>
            </a:pPr>
            <a:r>
              <a:rPr lang="en-US" dirty="0"/>
              <a:t>2</a:t>
            </a:r>
          </a:p>
        </p:txBody>
      </p:sp>
      <p:sp>
        <p:nvSpPr>
          <p:cNvPr id="52" name="Rectangle 51"/>
          <p:cNvSpPr/>
          <p:nvPr/>
        </p:nvSpPr>
        <p:spPr bwMode="auto">
          <a:xfrm>
            <a:off x="457200" y="464622"/>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457200" y="464622"/>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438031"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1576134"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3161633" y="5334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5181600" y="4572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7709121" y="5334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7" name="Straight Arrow Connector 76"/>
          <p:cNvCxnSpPr/>
          <p:nvPr/>
        </p:nvCxnSpPr>
        <p:spPr bwMode="auto">
          <a:xfrm>
            <a:off x="8273078" y="100173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3859569" y="318431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4385998" y="318431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3924243" y="2661093"/>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4" name="Straight Arrow Connector 53"/>
          <p:cNvCxnSpPr/>
          <p:nvPr/>
        </p:nvCxnSpPr>
        <p:spPr bwMode="auto">
          <a:xfrm flipH="1">
            <a:off x="5104795" y="3155746"/>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5631224" y="3155746"/>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5169469" y="2632526"/>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67" name="Straight Arrow Connector 66"/>
          <p:cNvCxnSpPr/>
          <p:nvPr/>
        </p:nvCxnSpPr>
        <p:spPr bwMode="auto">
          <a:xfrm flipH="1">
            <a:off x="6528922" y="356211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7055351" y="356211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6593596" y="3038894"/>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63" name="Straight Arrow Connector 62"/>
          <p:cNvCxnSpPr/>
          <p:nvPr/>
        </p:nvCxnSpPr>
        <p:spPr bwMode="auto">
          <a:xfrm>
            <a:off x="968666" y="1015527"/>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flipH="1">
            <a:off x="568098" y="215467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1094527" y="215467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0" name="TextBox 79"/>
          <p:cNvSpPr txBox="1"/>
          <p:nvPr/>
        </p:nvSpPr>
        <p:spPr>
          <a:xfrm>
            <a:off x="632772" y="1631454"/>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85" name="Straight Arrow Connector 84"/>
          <p:cNvCxnSpPr/>
          <p:nvPr/>
        </p:nvCxnSpPr>
        <p:spPr bwMode="auto">
          <a:xfrm>
            <a:off x="2448478" y="931913"/>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6" name="Straight Arrow Connector 85"/>
          <p:cNvCxnSpPr/>
          <p:nvPr/>
        </p:nvCxnSpPr>
        <p:spPr bwMode="auto">
          <a:xfrm flipH="1">
            <a:off x="2047910" y="2071060"/>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7" name="Straight Arrow Connector 86"/>
          <p:cNvCxnSpPr/>
          <p:nvPr/>
        </p:nvCxnSpPr>
        <p:spPr bwMode="auto">
          <a:xfrm>
            <a:off x="2574339" y="2071060"/>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8" name="TextBox 87"/>
          <p:cNvSpPr txBox="1"/>
          <p:nvPr/>
        </p:nvSpPr>
        <p:spPr>
          <a:xfrm>
            <a:off x="2112584" y="1547840"/>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58" name="Straight Arrow Connector 57"/>
          <p:cNvCxnSpPr/>
          <p:nvPr/>
        </p:nvCxnSpPr>
        <p:spPr bwMode="auto">
          <a:xfrm>
            <a:off x="4697104" y="112910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a:off x="4296536" y="226824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4822965" y="2268248"/>
            <a:ext cx="486438" cy="36427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3" name="TextBox 72"/>
          <p:cNvSpPr txBox="1"/>
          <p:nvPr/>
        </p:nvSpPr>
        <p:spPr>
          <a:xfrm>
            <a:off x="4361210" y="1745028"/>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74" name="Straight Arrow Connector 73"/>
          <p:cNvCxnSpPr/>
          <p:nvPr/>
        </p:nvCxnSpPr>
        <p:spPr bwMode="auto">
          <a:xfrm>
            <a:off x="7125884" y="98922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1" name="Straight Arrow Connector 80"/>
          <p:cNvCxnSpPr>
            <a:endCxn id="79" idx="0"/>
          </p:cNvCxnSpPr>
          <p:nvPr/>
        </p:nvCxnSpPr>
        <p:spPr bwMode="auto">
          <a:xfrm flipH="1">
            <a:off x="6860296" y="2188053"/>
            <a:ext cx="174035" cy="85084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2" name="Straight Arrow Connector 81"/>
          <p:cNvCxnSpPr>
            <a:endCxn id="19" idx="0"/>
          </p:cNvCxnSpPr>
          <p:nvPr/>
        </p:nvCxnSpPr>
        <p:spPr bwMode="auto">
          <a:xfrm>
            <a:off x="7356152" y="2188053"/>
            <a:ext cx="741046" cy="801042"/>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3" name="TextBox 82"/>
          <p:cNvSpPr txBox="1"/>
          <p:nvPr/>
        </p:nvSpPr>
        <p:spPr>
          <a:xfrm>
            <a:off x="6833446" y="1651642"/>
            <a:ext cx="533400" cy="523220"/>
          </a:xfrm>
          <a:prstGeom prst="rect">
            <a:avLst/>
          </a:prstGeom>
          <a:noFill/>
          <a:ln w="25400">
            <a:solidFill>
              <a:schemeClr val="tx1"/>
            </a:solidFill>
          </a:ln>
        </p:spPr>
        <p:txBody>
          <a:bodyPr wrap="square" rtlCol="0">
            <a:spAutoFit/>
          </a:bodyPr>
          <a:lstStyle/>
          <a:p>
            <a:pPr algn="ctr">
              <a:buNone/>
            </a:pPr>
            <a:r>
              <a:rPr lang="en-US" dirty="0"/>
              <a:t>7</a:t>
            </a:r>
          </a:p>
        </p:txBody>
      </p:sp>
    </p:spTree>
    <p:extLst>
      <p:ext uri="{BB962C8B-B14F-4D97-AF65-F5344CB8AC3E}">
        <p14:creationId xmlns:p14="http://schemas.microsoft.com/office/powerpoint/2010/main" val="1103909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76</a:t>
            </a:fld>
            <a:endParaRPr lang="en-US"/>
          </a:p>
        </p:txBody>
      </p:sp>
      <p:sp>
        <p:nvSpPr>
          <p:cNvPr id="9" name="TextBox 8"/>
          <p:cNvSpPr txBox="1"/>
          <p:nvPr/>
        </p:nvSpPr>
        <p:spPr>
          <a:xfrm>
            <a:off x="1905000" y="3581734"/>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1" name="TextBox 10"/>
          <p:cNvSpPr txBox="1"/>
          <p:nvPr/>
        </p:nvSpPr>
        <p:spPr>
          <a:xfrm>
            <a:off x="73084" y="3568277"/>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670337" y="3568277"/>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1307747" y="3581734"/>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2590800" y="3730896"/>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3710188" y="3727738"/>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9" name="TextBox 18"/>
          <p:cNvSpPr txBox="1"/>
          <p:nvPr/>
        </p:nvSpPr>
        <p:spPr>
          <a:xfrm>
            <a:off x="4236383" y="2761874"/>
            <a:ext cx="745063" cy="769441"/>
          </a:xfrm>
          <a:prstGeom prst="rect">
            <a:avLst/>
          </a:prstGeom>
          <a:noFill/>
          <a:ln w="25400">
            <a:solidFill>
              <a:schemeClr val="tx1"/>
            </a:solidFill>
          </a:ln>
        </p:spPr>
        <p:txBody>
          <a:bodyPr wrap="square" rtlCol="0">
            <a:spAutoFit/>
          </a:bodyPr>
          <a:lstStyle/>
          <a:p>
            <a:pPr algn="ctr">
              <a:buNone/>
            </a:pPr>
            <a:r>
              <a:rPr lang="en-US" sz="2000" dirty="0"/>
              <a:t>SP</a:t>
            </a:r>
          </a:p>
          <a:p>
            <a:pPr algn="ctr">
              <a:buNone/>
            </a:pPr>
            <a:r>
              <a:rPr lang="en-US" sz="2000" dirty="0"/>
              <a:t>4</a:t>
            </a:r>
          </a:p>
        </p:txBody>
      </p:sp>
      <p:sp>
        <p:nvSpPr>
          <p:cNvPr id="20" name="TextBox 19"/>
          <p:cNvSpPr txBox="1"/>
          <p:nvPr/>
        </p:nvSpPr>
        <p:spPr>
          <a:xfrm>
            <a:off x="4953000" y="1626715"/>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sp>
        <p:nvSpPr>
          <p:cNvPr id="52" name="Rectangle 51"/>
          <p:cNvSpPr/>
          <p:nvPr/>
        </p:nvSpPr>
        <p:spPr bwMode="auto">
          <a:xfrm>
            <a:off x="457200" y="464622"/>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457200" y="464622"/>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438031"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1576134"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340167" y="4572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5638800" y="496224"/>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7" name="Straight Arrow Connector 76"/>
          <p:cNvCxnSpPr/>
          <p:nvPr/>
        </p:nvCxnSpPr>
        <p:spPr bwMode="auto">
          <a:xfrm>
            <a:off x="5334000" y="977339"/>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295158" y="318431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821587" y="318431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359832" y="2661093"/>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4" name="Straight Arrow Connector 53"/>
          <p:cNvCxnSpPr/>
          <p:nvPr/>
        </p:nvCxnSpPr>
        <p:spPr bwMode="auto">
          <a:xfrm flipH="1">
            <a:off x="1540384" y="3155746"/>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2066813" y="3155746"/>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1605058" y="2632526"/>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67" name="Straight Arrow Connector 66"/>
          <p:cNvCxnSpPr/>
          <p:nvPr/>
        </p:nvCxnSpPr>
        <p:spPr bwMode="auto">
          <a:xfrm flipH="1">
            <a:off x="3040639" y="333489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3567068" y="333489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3105313" y="2811673"/>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58" name="Straight Arrow Connector 57"/>
          <p:cNvCxnSpPr/>
          <p:nvPr/>
        </p:nvCxnSpPr>
        <p:spPr bwMode="auto">
          <a:xfrm>
            <a:off x="1132693" y="1129101"/>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a:off x="732125" y="2268248"/>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1258554" y="2268248"/>
            <a:ext cx="486438" cy="36427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3" name="TextBox 72"/>
          <p:cNvSpPr txBox="1"/>
          <p:nvPr/>
        </p:nvSpPr>
        <p:spPr>
          <a:xfrm>
            <a:off x="796799" y="1745028"/>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74" name="Straight Arrow Connector 73"/>
          <p:cNvCxnSpPr/>
          <p:nvPr/>
        </p:nvCxnSpPr>
        <p:spPr bwMode="auto">
          <a:xfrm>
            <a:off x="3637601" y="76200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1" name="Straight Arrow Connector 80"/>
          <p:cNvCxnSpPr>
            <a:endCxn id="79" idx="0"/>
          </p:cNvCxnSpPr>
          <p:nvPr/>
        </p:nvCxnSpPr>
        <p:spPr bwMode="auto">
          <a:xfrm flipH="1">
            <a:off x="3372013" y="1960832"/>
            <a:ext cx="174035" cy="85084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2" name="Straight Arrow Connector 81"/>
          <p:cNvCxnSpPr>
            <a:endCxn id="19" idx="0"/>
          </p:cNvCxnSpPr>
          <p:nvPr/>
        </p:nvCxnSpPr>
        <p:spPr bwMode="auto">
          <a:xfrm>
            <a:off x="3867869" y="1960832"/>
            <a:ext cx="741046" cy="801042"/>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3" name="TextBox 82"/>
          <p:cNvSpPr txBox="1"/>
          <p:nvPr/>
        </p:nvSpPr>
        <p:spPr>
          <a:xfrm>
            <a:off x="3345163" y="1424421"/>
            <a:ext cx="533400" cy="523220"/>
          </a:xfrm>
          <a:prstGeom prst="rect">
            <a:avLst/>
          </a:prstGeom>
          <a:noFill/>
          <a:ln w="25400">
            <a:solidFill>
              <a:schemeClr val="tx1"/>
            </a:solidFill>
          </a:ln>
        </p:spPr>
        <p:txBody>
          <a:bodyPr wrap="square" rtlCol="0">
            <a:spAutoFit/>
          </a:bodyPr>
          <a:lstStyle/>
          <a:p>
            <a:pPr algn="ctr">
              <a:buNone/>
            </a:pPr>
            <a:r>
              <a:rPr lang="en-US" dirty="0"/>
              <a:t>7</a:t>
            </a:r>
          </a:p>
        </p:txBody>
      </p:sp>
      <p:sp>
        <p:nvSpPr>
          <p:cNvPr id="75" name="TextBox 74"/>
          <p:cNvSpPr txBox="1"/>
          <p:nvPr/>
        </p:nvSpPr>
        <p:spPr>
          <a:xfrm>
            <a:off x="7841681" y="4796208"/>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76" name="TextBox 75"/>
          <p:cNvSpPr txBox="1"/>
          <p:nvPr/>
        </p:nvSpPr>
        <p:spPr>
          <a:xfrm>
            <a:off x="8438934" y="4796208"/>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78" name="TextBox 77"/>
          <p:cNvSpPr txBox="1"/>
          <p:nvPr/>
        </p:nvSpPr>
        <p:spPr>
          <a:xfrm>
            <a:off x="5955815" y="3614186"/>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84" name="TextBox 83"/>
          <p:cNvSpPr txBox="1"/>
          <p:nvPr/>
        </p:nvSpPr>
        <p:spPr>
          <a:xfrm>
            <a:off x="6553068" y="3614186"/>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89" name="TextBox 88"/>
          <p:cNvSpPr txBox="1"/>
          <p:nvPr/>
        </p:nvSpPr>
        <p:spPr>
          <a:xfrm>
            <a:off x="7317291" y="3638459"/>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cxnSp>
        <p:nvCxnSpPr>
          <p:cNvPr id="90" name="Straight Arrow Connector 89"/>
          <p:cNvCxnSpPr>
            <a:endCxn id="75" idx="0"/>
          </p:cNvCxnSpPr>
          <p:nvPr/>
        </p:nvCxnSpPr>
        <p:spPr bwMode="auto">
          <a:xfrm flipH="1">
            <a:off x="8108381" y="4160093"/>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a:off x="8508045" y="4160093"/>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2" name="TextBox 91"/>
          <p:cNvSpPr txBox="1"/>
          <p:nvPr/>
        </p:nvSpPr>
        <p:spPr>
          <a:xfrm>
            <a:off x="8108381" y="3636873"/>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93" name="Straight Arrow Connector 92"/>
          <p:cNvCxnSpPr/>
          <p:nvPr/>
        </p:nvCxnSpPr>
        <p:spPr bwMode="auto">
          <a:xfrm flipH="1">
            <a:off x="6479000" y="2136674"/>
            <a:ext cx="340768" cy="58163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flipH="1">
            <a:off x="6078432" y="3221341"/>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a:off x="6604861" y="3221341"/>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6" name="TextBox 95"/>
          <p:cNvSpPr txBox="1"/>
          <p:nvPr/>
        </p:nvSpPr>
        <p:spPr>
          <a:xfrm>
            <a:off x="6143106" y="2698121"/>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97" name="Straight Arrow Connector 96"/>
          <p:cNvCxnSpPr/>
          <p:nvPr/>
        </p:nvCxnSpPr>
        <p:spPr bwMode="auto">
          <a:xfrm>
            <a:off x="7086468" y="2136674"/>
            <a:ext cx="794257" cy="614777"/>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flipH="1">
            <a:off x="7480157" y="3254483"/>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a:off x="8006586" y="3254483"/>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0" name="TextBox 99"/>
          <p:cNvSpPr txBox="1"/>
          <p:nvPr/>
        </p:nvSpPr>
        <p:spPr>
          <a:xfrm>
            <a:off x="7544831" y="2731263"/>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101" name="Straight Arrow Connector 100"/>
          <p:cNvCxnSpPr/>
          <p:nvPr/>
        </p:nvCxnSpPr>
        <p:spPr bwMode="auto">
          <a:xfrm>
            <a:off x="6963295" y="951033"/>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2" name="TextBox 101"/>
          <p:cNvSpPr txBox="1"/>
          <p:nvPr/>
        </p:nvSpPr>
        <p:spPr>
          <a:xfrm>
            <a:off x="6670857" y="1613454"/>
            <a:ext cx="533400" cy="523220"/>
          </a:xfrm>
          <a:prstGeom prst="rect">
            <a:avLst/>
          </a:prstGeom>
          <a:noFill/>
          <a:ln w="25400">
            <a:solidFill>
              <a:schemeClr val="tx1"/>
            </a:solidFill>
          </a:ln>
        </p:spPr>
        <p:txBody>
          <a:bodyPr wrap="square" rtlCol="0">
            <a:spAutoFit/>
          </a:bodyPr>
          <a:lstStyle/>
          <a:p>
            <a:pPr algn="ctr">
              <a:buNone/>
            </a:pPr>
            <a:r>
              <a:rPr lang="en-US" dirty="0"/>
              <a:t>8</a:t>
            </a:r>
          </a:p>
        </p:txBody>
      </p:sp>
    </p:spTree>
    <p:extLst>
      <p:ext uri="{BB962C8B-B14F-4D97-AF65-F5344CB8AC3E}">
        <p14:creationId xmlns:p14="http://schemas.microsoft.com/office/powerpoint/2010/main" val="1733901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77</a:t>
            </a:fld>
            <a:endParaRPr lang="en-US"/>
          </a:p>
        </p:txBody>
      </p:sp>
      <p:sp>
        <p:nvSpPr>
          <p:cNvPr id="9" name="TextBox 8"/>
          <p:cNvSpPr txBox="1"/>
          <p:nvPr/>
        </p:nvSpPr>
        <p:spPr>
          <a:xfrm>
            <a:off x="6400800" y="4420423"/>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1" name="TextBox 10"/>
          <p:cNvSpPr txBox="1"/>
          <p:nvPr/>
        </p:nvSpPr>
        <p:spPr>
          <a:xfrm>
            <a:off x="4568884" y="4406966"/>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5166137" y="4406966"/>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5803547" y="4420423"/>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6989267" y="4886595"/>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7984749" y="4869359"/>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9" name="TextBox 18"/>
          <p:cNvSpPr txBox="1"/>
          <p:nvPr/>
        </p:nvSpPr>
        <p:spPr>
          <a:xfrm>
            <a:off x="8251449" y="3758784"/>
            <a:ext cx="745063" cy="769441"/>
          </a:xfrm>
          <a:prstGeom prst="rect">
            <a:avLst/>
          </a:prstGeom>
          <a:noFill/>
          <a:ln w="25400">
            <a:solidFill>
              <a:schemeClr val="tx1"/>
            </a:solidFill>
          </a:ln>
        </p:spPr>
        <p:txBody>
          <a:bodyPr wrap="square" rtlCol="0">
            <a:spAutoFit/>
          </a:bodyPr>
          <a:lstStyle/>
          <a:p>
            <a:pPr algn="ctr">
              <a:buNone/>
            </a:pPr>
            <a:r>
              <a:rPr lang="en-US" sz="2000" dirty="0"/>
              <a:t>SP</a:t>
            </a:r>
          </a:p>
          <a:p>
            <a:pPr algn="ctr">
              <a:buNone/>
            </a:pPr>
            <a:r>
              <a:rPr lang="en-US" sz="2000" dirty="0"/>
              <a:t>4</a:t>
            </a:r>
          </a:p>
        </p:txBody>
      </p:sp>
      <p:sp>
        <p:nvSpPr>
          <p:cNvPr id="20" name="TextBox 19"/>
          <p:cNvSpPr txBox="1"/>
          <p:nvPr/>
        </p:nvSpPr>
        <p:spPr>
          <a:xfrm>
            <a:off x="447537" y="1547466"/>
            <a:ext cx="533400" cy="1040285"/>
          </a:xfrm>
          <a:prstGeom prst="rect">
            <a:avLst/>
          </a:prstGeom>
          <a:noFill/>
          <a:ln w="25400">
            <a:solidFill>
              <a:schemeClr val="tx1"/>
            </a:solidFill>
          </a:ln>
        </p:spPr>
        <p:txBody>
          <a:bodyPr wrap="square" rtlCol="0">
            <a:spAutoFit/>
          </a:bodyPr>
          <a:lstStyle/>
          <a:p>
            <a:pPr algn="ctr">
              <a:buNone/>
            </a:pPr>
            <a:r>
              <a:rPr lang="en-US" dirty="0"/>
              <a:t>e</a:t>
            </a:r>
          </a:p>
          <a:p>
            <a:pPr algn="ctr">
              <a:buNone/>
            </a:pPr>
            <a:r>
              <a:rPr lang="en-US" dirty="0"/>
              <a:t>8</a:t>
            </a:r>
          </a:p>
        </p:txBody>
      </p:sp>
      <p:sp>
        <p:nvSpPr>
          <p:cNvPr id="52" name="Rectangle 51"/>
          <p:cNvSpPr/>
          <p:nvPr/>
        </p:nvSpPr>
        <p:spPr bwMode="auto">
          <a:xfrm>
            <a:off x="457200" y="464622"/>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457200" y="464622"/>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438031"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a:off x="1576134"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340167" y="4572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7" name="Straight Arrow Connector 76"/>
          <p:cNvCxnSpPr/>
          <p:nvPr/>
        </p:nvCxnSpPr>
        <p:spPr bwMode="auto">
          <a:xfrm>
            <a:off x="828537" y="898090"/>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4790958" y="402300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5317387" y="402300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4855632" y="3499782"/>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4" name="Straight Arrow Connector 53"/>
          <p:cNvCxnSpPr/>
          <p:nvPr/>
        </p:nvCxnSpPr>
        <p:spPr bwMode="auto">
          <a:xfrm flipH="1">
            <a:off x="6036184" y="3994435"/>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6562613" y="3994435"/>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6100858" y="3471215"/>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67" name="Straight Arrow Connector 66"/>
          <p:cNvCxnSpPr/>
          <p:nvPr/>
        </p:nvCxnSpPr>
        <p:spPr bwMode="auto">
          <a:xfrm flipH="1">
            <a:off x="7315200" y="447651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7841629" y="447651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7379874" y="3953294"/>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71" name="Straight Arrow Connector 70"/>
          <p:cNvCxnSpPr/>
          <p:nvPr/>
        </p:nvCxnSpPr>
        <p:spPr bwMode="auto">
          <a:xfrm flipH="1">
            <a:off x="5227925" y="3106937"/>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5754354" y="3106937"/>
            <a:ext cx="486438" cy="36427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3" name="TextBox 72"/>
          <p:cNvSpPr txBox="1"/>
          <p:nvPr/>
        </p:nvSpPr>
        <p:spPr>
          <a:xfrm>
            <a:off x="5292599" y="2583717"/>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81" name="Straight Arrow Connector 80"/>
          <p:cNvCxnSpPr>
            <a:endCxn id="79" idx="0"/>
          </p:cNvCxnSpPr>
          <p:nvPr/>
        </p:nvCxnSpPr>
        <p:spPr bwMode="auto">
          <a:xfrm flipH="1">
            <a:off x="7646574" y="3102453"/>
            <a:ext cx="174035" cy="85084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a:off x="7949082" y="3091209"/>
            <a:ext cx="509118" cy="670183"/>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3" name="TextBox 82"/>
          <p:cNvSpPr txBox="1"/>
          <p:nvPr/>
        </p:nvSpPr>
        <p:spPr>
          <a:xfrm>
            <a:off x="7599960" y="2537911"/>
            <a:ext cx="533400" cy="523220"/>
          </a:xfrm>
          <a:prstGeom prst="rect">
            <a:avLst/>
          </a:prstGeom>
          <a:noFill/>
          <a:ln w="25400">
            <a:solidFill>
              <a:schemeClr val="tx1"/>
            </a:solidFill>
          </a:ln>
        </p:spPr>
        <p:txBody>
          <a:bodyPr wrap="square" rtlCol="0">
            <a:spAutoFit/>
          </a:bodyPr>
          <a:lstStyle/>
          <a:p>
            <a:pPr algn="ctr">
              <a:buNone/>
            </a:pPr>
            <a:r>
              <a:rPr lang="en-US" dirty="0"/>
              <a:t>7</a:t>
            </a:r>
          </a:p>
        </p:txBody>
      </p:sp>
      <p:sp>
        <p:nvSpPr>
          <p:cNvPr id="75" name="TextBox 74"/>
          <p:cNvSpPr txBox="1"/>
          <p:nvPr/>
        </p:nvSpPr>
        <p:spPr>
          <a:xfrm>
            <a:off x="3336218" y="4716959"/>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76" name="TextBox 75"/>
          <p:cNvSpPr txBox="1"/>
          <p:nvPr/>
        </p:nvSpPr>
        <p:spPr>
          <a:xfrm>
            <a:off x="3933471" y="4716959"/>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78" name="TextBox 77"/>
          <p:cNvSpPr txBox="1"/>
          <p:nvPr/>
        </p:nvSpPr>
        <p:spPr>
          <a:xfrm>
            <a:off x="1450352" y="3534937"/>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84" name="TextBox 83"/>
          <p:cNvSpPr txBox="1"/>
          <p:nvPr/>
        </p:nvSpPr>
        <p:spPr>
          <a:xfrm>
            <a:off x="2047605" y="3534937"/>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89" name="TextBox 88"/>
          <p:cNvSpPr txBox="1"/>
          <p:nvPr/>
        </p:nvSpPr>
        <p:spPr>
          <a:xfrm>
            <a:off x="2811828" y="3559210"/>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cxnSp>
        <p:nvCxnSpPr>
          <p:cNvPr id="90" name="Straight Arrow Connector 89"/>
          <p:cNvCxnSpPr>
            <a:endCxn id="75" idx="0"/>
          </p:cNvCxnSpPr>
          <p:nvPr/>
        </p:nvCxnSpPr>
        <p:spPr bwMode="auto">
          <a:xfrm flipH="1">
            <a:off x="3602918" y="4080844"/>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a:off x="4002582" y="4080844"/>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2" name="TextBox 91"/>
          <p:cNvSpPr txBox="1"/>
          <p:nvPr/>
        </p:nvSpPr>
        <p:spPr>
          <a:xfrm>
            <a:off x="3602918" y="3557624"/>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93" name="Straight Arrow Connector 92"/>
          <p:cNvCxnSpPr/>
          <p:nvPr/>
        </p:nvCxnSpPr>
        <p:spPr bwMode="auto">
          <a:xfrm flipH="1">
            <a:off x="1973537" y="2057425"/>
            <a:ext cx="340768" cy="58163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flipH="1">
            <a:off x="1572969" y="314209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a:off x="2099398" y="314209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6" name="TextBox 95"/>
          <p:cNvSpPr txBox="1"/>
          <p:nvPr/>
        </p:nvSpPr>
        <p:spPr>
          <a:xfrm>
            <a:off x="1637643" y="2618872"/>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97" name="Straight Arrow Connector 96"/>
          <p:cNvCxnSpPr/>
          <p:nvPr/>
        </p:nvCxnSpPr>
        <p:spPr bwMode="auto">
          <a:xfrm>
            <a:off x="2581005" y="2057425"/>
            <a:ext cx="794257" cy="614777"/>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flipH="1">
            <a:off x="2974694" y="317523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a:off x="3501123" y="317523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0" name="TextBox 99"/>
          <p:cNvSpPr txBox="1"/>
          <p:nvPr/>
        </p:nvSpPr>
        <p:spPr>
          <a:xfrm>
            <a:off x="3039368" y="2652014"/>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101" name="Straight Arrow Connector 100"/>
          <p:cNvCxnSpPr/>
          <p:nvPr/>
        </p:nvCxnSpPr>
        <p:spPr bwMode="auto">
          <a:xfrm>
            <a:off x="2457832" y="871784"/>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2" name="TextBox 101"/>
          <p:cNvSpPr txBox="1"/>
          <p:nvPr/>
        </p:nvSpPr>
        <p:spPr>
          <a:xfrm>
            <a:off x="2165394" y="1534205"/>
            <a:ext cx="533400" cy="523220"/>
          </a:xfrm>
          <a:prstGeom prst="rect">
            <a:avLst/>
          </a:prstGeom>
          <a:noFill/>
          <a:ln w="25400">
            <a:solidFill>
              <a:schemeClr val="tx1"/>
            </a:solidFill>
          </a:ln>
        </p:spPr>
        <p:txBody>
          <a:bodyPr wrap="square" rtlCol="0">
            <a:spAutoFit/>
          </a:bodyPr>
          <a:lstStyle/>
          <a:p>
            <a:pPr algn="ctr">
              <a:buNone/>
            </a:pPr>
            <a:r>
              <a:rPr lang="en-US" dirty="0"/>
              <a:t>8</a:t>
            </a:r>
          </a:p>
        </p:txBody>
      </p:sp>
      <p:cxnSp>
        <p:nvCxnSpPr>
          <p:cNvPr id="55" name="Straight Arrow Connector 54"/>
          <p:cNvCxnSpPr/>
          <p:nvPr/>
        </p:nvCxnSpPr>
        <p:spPr bwMode="auto">
          <a:xfrm flipH="1">
            <a:off x="5904143" y="1972293"/>
            <a:ext cx="340768" cy="58163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7" name="Straight Arrow Connector 56"/>
          <p:cNvCxnSpPr>
            <a:endCxn id="83" idx="0"/>
          </p:cNvCxnSpPr>
          <p:nvPr/>
        </p:nvCxnSpPr>
        <p:spPr bwMode="auto">
          <a:xfrm>
            <a:off x="6713736" y="1978458"/>
            <a:ext cx="1152924" cy="55945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6388438" y="78665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2" name="TextBox 61"/>
          <p:cNvSpPr txBox="1"/>
          <p:nvPr/>
        </p:nvSpPr>
        <p:spPr>
          <a:xfrm>
            <a:off x="6095999" y="1449073"/>
            <a:ext cx="812739" cy="523220"/>
          </a:xfrm>
          <a:prstGeom prst="rect">
            <a:avLst/>
          </a:prstGeom>
          <a:noFill/>
          <a:ln w="25400">
            <a:solidFill>
              <a:schemeClr val="tx1"/>
            </a:solidFill>
          </a:ln>
        </p:spPr>
        <p:txBody>
          <a:bodyPr wrap="square" rtlCol="0">
            <a:spAutoFit/>
          </a:bodyPr>
          <a:lstStyle/>
          <a:p>
            <a:pPr algn="ctr">
              <a:buNone/>
            </a:pPr>
            <a:r>
              <a:rPr lang="en-US" dirty="0"/>
              <a:t>11</a:t>
            </a:r>
          </a:p>
        </p:txBody>
      </p:sp>
    </p:spTree>
    <p:extLst>
      <p:ext uri="{BB962C8B-B14F-4D97-AF65-F5344CB8AC3E}">
        <p14:creationId xmlns:p14="http://schemas.microsoft.com/office/powerpoint/2010/main" val="4155569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76288" y="4420423"/>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1" name="TextBox 10"/>
          <p:cNvSpPr txBox="1"/>
          <p:nvPr/>
        </p:nvSpPr>
        <p:spPr>
          <a:xfrm>
            <a:off x="144372" y="4406966"/>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741625" y="4406966"/>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1379035" y="4420423"/>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2564755" y="4886595"/>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3560237" y="4869359"/>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9" name="TextBox 18"/>
          <p:cNvSpPr txBox="1"/>
          <p:nvPr/>
        </p:nvSpPr>
        <p:spPr>
          <a:xfrm>
            <a:off x="3826937" y="3758784"/>
            <a:ext cx="745063" cy="769441"/>
          </a:xfrm>
          <a:prstGeom prst="rect">
            <a:avLst/>
          </a:prstGeom>
          <a:noFill/>
          <a:ln w="25400">
            <a:solidFill>
              <a:schemeClr val="tx1"/>
            </a:solidFill>
          </a:ln>
        </p:spPr>
        <p:txBody>
          <a:bodyPr wrap="square" rtlCol="0">
            <a:spAutoFit/>
          </a:bodyPr>
          <a:lstStyle/>
          <a:p>
            <a:pPr algn="ctr">
              <a:buNone/>
            </a:pPr>
            <a:r>
              <a:rPr lang="en-US" sz="2000" dirty="0"/>
              <a:t>SP</a:t>
            </a:r>
          </a:p>
          <a:p>
            <a:pPr algn="ctr">
              <a:buNone/>
            </a:pPr>
            <a:r>
              <a:rPr lang="en-US" sz="2000" dirty="0"/>
              <a:t>4</a:t>
            </a:r>
          </a:p>
        </p:txBody>
      </p:sp>
      <p:sp>
        <p:nvSpPr>
          <p:cNvPr id="20" name="TextBox 19"/>
          <p:cNvSpPr txBox="1"/>
          <p:nvPr/>
        </p:nvSpPr>
        <p:spPr>
          <a:xfrm>
            <a:off x="5624546" y="2369112"/>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8</a:t>
            </a:r>
          </a:p>
        </p:txBody>
      </p:sp>
      <p:sp>
        <p:nvSpPr>
          <p:cNvPr id="52" name="Rectangle 51"/>
          <p:cNvSpPr/>
          <p:nvPr/>
        </p:nvSpPr>
        <p:spPr bwMode="auto">
          <a:xfrm>
            <a:off x="457200" y="464622"/>
            <a:ext cx="80010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0">
              <a:ln>
                <a:noFill/>
              </a:ln>
              <a:solidFill>
                <a:schemeClr val="tx1"/>
              </a:solidFill>
              <a:effectLst/>
              <a:latin typeface="Courier New" pitchFamily="49" charset="0"/>
            </a:endParaRPr>
          </a:p>
        </p:txBody>
      </p:sp>
      <p:cxnSp>
        <p:nvCxnSpPr>
          <p:cNvPr id="53" name="Straight Connector 52"/>
          <p:cNvCxnSpPr/>
          <p:nvPr/>
        </p:nvCxnSpPr>
        <p:spPr bwMode="auto">
          <a:xfrm>
            <a:off x="457200" y="464622"/>
            <a:ext cx="0" cy="934583"/>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438031" y="464622"/>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a:off x="4340167" y="457200"/>
            <a:ext cx="0" cy="914400"/>
          </a:xfrm>
          <a:prstGeom prst="line">
            <a:avLst/>
          </a:prstGeom>
          <a:solidFill>
            <a:schemeClr val="bg1"/>
          </a:solidFill>
          <a:ln w="9525" cap="flat" cmpd="sng" algn="ctr">
            <a:solidFill>
              <a:srgbClr val="FF0000"/>
            </a:solidFill>
            <a:prstDash val="solid"/>
            <a:round/>
            <a:headEnd type="none" w="med" len="med"/>
            <a:tailEnd type="none" w="med" len="med"/>
          </a:ln>
          <a:effectLst/>
        </p:spPr>
      </p:cxnSp>
      <p:cxnSp>
        <p:nvCxnSpPr>
          <p:cNvPr id="77" name="Straight Arrow Connector 76"/>
          <p:cNvCxnSpPr/>
          <p:nvPr/>
        </p:nvCxnSpPr>
        <p:spPr bwMode="auto">
          <a:xfrm flipH="1">
            <a:off x="6093961" y="2088774"/>
            <a:ext cx="224921" cy="259817"/>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366446" y="402300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892875" y="402300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431120" y="3499782"/>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4" name="Straight Arrow Connector 53"/>
          <p:cNvCxnSpPr/>
          <p:nvPr/>
        </p:nvCxnSpPr>
        <p:spPr bwMode="auto">
          <a:xfrm flipH="1">
            <a:off x="1611672" y="3994435"/>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2138101" y="3994435"/>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1676346" y="3471215"/>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67" name="Straight Arrow Connector 66"/>
          <p:cNvCxnSpPr/>
          <p:nvPr/>
        </p:nvCxnSpPr>
        <p:spPr bwMode="auto">
          <a:xfrm flipH="1">
            <a:off x="2890688" y="447651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3417117" y="447651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2955362" y="3953294"/>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71" name="Straight Arrow Connector 70"/>
          <p:cNvCxnSpPr/>
          <p:nvPr/>
        </p:nvCxnSpPr>
        <p:spPr bwMode="auto">
          <a:xfrm flipH="1">
            <a:off x="803413" y="3106937"/>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1329842" y="3106937"/>
            <a:ext cx="486438" cy="36427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3" name="TextBox 72"/>
          <p:cNvSpPr txBox="1"/>
          <p:nvPr/>
        </p:nvSpPr>
        <p:spPr>
          <a:xfrm>
            <a:off x="868087" y="2583717"/>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81" name="Straight Arrow Connector 80"/>
          <p:cNvCxnSpPr>
            <a:endCxn id="79" idx="0"/>
          </p:cNvCxnSpPr>
          <p:nvPr/>
        </p:nvCxnSpPr>
        <p:spPr bwMode="auto">
          <a:xfrm flipH="1">
            <a:off x="3222062" y="3102453"/>
            <a:ext cx="174035" cy="85084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a:off x="3524570" y="3091209"/>
            <a:ext cx="509118" cy="670183"/>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3" name="TextBox 82"/>
          <p:cNvSpPr txBox="1"/>
          <p:nvPr/>
        </p:nvSpPr>
        <p:spPr>
          <a:xfrm>
            <a:off x="3175448" y="2537911"/>
            <a:ext cx="533400" cy="523220"/>
          </a:xfrm>
          <a:prstGeom prst="rect">
            <a:avLst/>
          </a:prstGeom>
          <a:noFill/>
          <a:ln w="25400">
            <a:solidFill>
              <a:schemeClr val="tx1"/>
            </a:solidFill>
          </a:ln>
        </p:spPr>
        <p:txBody>
          <a:bodyPr wrap="square" rtlCol="0">
            <a:spAutoFit/>
          </a:bodyPr>
          <a:lstStyle/>
          <a:p>
            <a:pPr algn="ctr">
              <a:buNone/>
            </a:pPr>
            <a:r>
              <a:rPr lang="en-US" dirty="0"/>
              <a:t>7</a:t>
            </a:r>
          </a:p>
        </p:txBody>
      </p:sp>
      <p:sp>
        <p:nvSpPr>
          <p:cNvPr id="75" name="TextBox 74"/>
          <p:cNvSpPr txBox="1"/>
          <p:nvPr/>
        </p:nvSpPr>
        <p:spPr>
          <a:xfrm>
            <a:off x="7743277" y="5479737"/>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76" name="TextBox 75"/>
          <p:cNvSpPr txBox="1"/>
          <p:nvPr/>
        </p:nvSpPr>
        <p:spPr>
          <a:xfrm>
            <a:off x="8340530" y="5479737"/>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78" name="TextBox 77"/>
          <p:cNvSpPr txBox="1"/>
          <p:nvPr/>
        </p:nvSpPr>
        <p:spPr>
          <a:xfrm>
            <a:off x="5734097" y="4346139"/>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84" name="TextBox 83"/>
          <p:cNvSpPr txBox="1"/>
          <p:nvPr/>
        </p:nvSpPr>
        <p:spPr>
          <a:xfrm>
            <a:off x="6331350" y="4346139"/>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89" name="TextBox 88"/>
          <p:cNvSpPr txBox="1"/>
          <p:nvPr/>
        </p:nvSpPr>
        <p:spPr>
          <a:xfrm>
            <a:off x="7218887" y="4321988"/>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cxnSp>
        <p:nvCxnSpPr>
          <p:cNvPr id="90" name="Straight Arrow Connector 89"/>
          <p:cNvCxnSpPr>
            <a:endCxn id="75" idx="0"/>
          </p:cNvCxnSpPr>
          <p:nvPr/>
        </p:nvCxnSpPr>
        <p:spPr bwMode="auto">
          <a:xfrm flipH="1">
            <a:off x="8009977" y="4843622"/>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a:off x="8409641" y="4843622"/>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2" name="TextBox 91"/>
          <p:cNvSpPr txBox="1"/>
          <p:nvPr/>
        </p:nvSpPr>
        <p:spPr>
          <a:xfrm>
            <a:off x="8009977" y="4320402"/>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93" name="Straight Arrow Connector 92"/>
          <p:cNvCxnSpPr/>
          <p:nvPr/>
        </p:nvCxnSpPr>
        <p:spPr bwMode="auto">
          <a:xfrm flipH="1">
            <a:off x="6388439" y="2918147"/>
            <a:ext cx="473159" cy="50815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flipH="1">
            <a:off x="5856714" y="395329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a:off x="6383143" y="395329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6" name="TextBox 95"/>
          <p:cNvSpPr txBox="1"/>
          <p:nvPr/>
        </p:nvSpPr>
        <p:spPr>
          <a:xfrm>
            <a:off x="5921388" y="3430074"/>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97" name="Straight Arrow Connector 96"/>
          <p:cNvCxnSpPr/>
          <p:nvPr/>
        </p:nvCxnSpPr>
        <p:spPr bwMode="auto">
          <a:xfrm>
            <a:off x="7014459" y="2967109"/>
            <a:ext cx="529341" cy="45919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flipH="1">
            <a:off x="7381753" y="393801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a:off x="7908182" y="393801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0" name="TextBox 99"/>
          <p:cNvSpPr txBox="1"/>
          <p:nvPr/>
        </p:nvSpPr>
        <p:spPr>
          <a:xfrm>
            <a:off x="7446427" y="3414792"/>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101" name="Straight Arrow Connector 100"/>
          <p:cNvCxnSpPr>
            <a:endCxn id="102" idx="0"/>
          </p:cNvCxnSpPr>
          <p:nvPr/>
        </p:nvCxnSpPr>
        <p:spPr bwMode="auto">
          <a:xfrm>
            <a:off x="6617146" y="2088774"/>
            <a:ext cx="379155" cy="356443"/>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2" name="TextBox 101"/>
          <p:cNvSpPr txBox="1"/>
          <p:nvPr/>
        </p:nvSpPr>
        <p:spPr>
          <a:xfrm>
            <a:off x="6729601" y="2445217"/>
            <a:ext cx="533400" cy="523220"/>
          </a:xfrm>
          <a:prstGeom prst="rect">
            <a:avLst/>
          </a:prstGeom>
          <a:noFill/>
          <a:ln w="25400">
            <a:solidFill>
              <a:schemeClr val="tx1"/>
            </a:solidFill>
          </a:ln>
        </p:spPr>
        <p:txBody>
          <a:bodyPr wrap="square" rtlCol="0">
            <a:spAutoFit/>
          </a:bodyPr>
          <a:lstStyle/>
          <a:p>
            <a:pPr algn="ctr">
              <a:buNone/>
            </a:pPr>
            <a:r>
              <a:rPr lang="en-US" dirty="0"/>
              <a:t>8</a:t>
            </a:r>
          </a:p>
        </p:txBody>
      </p:sp>
      <p:cxnSp>
        <p:nvCxnSpPr>
          <p:cNvPr id="55" name="Straight Arrow Connector 54"/>
          <p:cNvCxnSpPr/>
          <p:nvPr/>
        </p:nvCxnSpPr>
        <p:spPr bwMode="auto">
          <a:xfrm flipH="1">
            <a:off x="1479631" y="1972293"/>
            <a:ext cx="340768" cy="58163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7" name="Straight Arrow Connector 56"/>
          <p:cNvCxnSpPr>
            <a:endCxn id="83" idx="0"/>
          </p:cNvCxnSpPr>
          <p:nvPr/>
        </p:nvCxnSpPr>
        <p:spPr bwMode="auto">
          <a:xfrm>
            <a:off x="2289224" y="1978458"/>
            <a:ext cx="1152924" cy="55945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1963926" y="786652"/>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2" name="TextBox 61"/>
          <p:cNvSpPr txBox="1"/>
          <p:nvPr/>
        </p:nvSpPr>
        <p:spPr>
          <a:xfrm>
            <a:off x="1671487" y="1449073"/>
            <a:ext cx="812739" cy="523220"/>
          </a:xfrm>
          <a:prstGeom prst="rect">
            <a:avLst/>
          </a:prstGeom>
          <a:noFill/>
          <a:ln w="25400">
            <a:solidFill>
              <a:schemeClr val="tx1"/>
            </a:solidFill>
          </a:ln>
        </p:spPr>
        <p:txBody>
          <a:bodyPr wrap="square" rtlCol="0">
            <a:spAutoFit/>
          </a:bodyPr>
          <a:lstStyle/>
          <a:p>
            <a:pPr algn="ctr">
              <a:buNone/>
            </a:pPr>
            <a:r>
              <a:rPr lang="en-US" dirty="0"/>
              <a:t>11</a:t>
            </a:r>
          </a:p>
        </p:txBody>
      </p:sp>
      <p:cxnSp>
        <p:nvCxnSpPr>
          <p:cNvPr id="58" name="Straight Arrow Connector 57"/>
          <p:cNvCxnSpPr/>
          <p:nvPr/>
        </p:nvCxnSpPr>
        <p:spPr bwMode="auto">
          <a:xfrm>
            <a:off x="6388439" y="903133"/>
            <a:ext cx="0"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3" name="TextBox 62"/>
          <p:cNvSpPr txBox="1"/>
          <p:nvPr/>
        </p:nvSpPr>
        <p:spPr>
          <a:xfrm>
            <a:off x="6096000" y="1565554"/>
            <a:ext cx="812739" cy="523220"/>
          </a:xfrm>
          <a:prstGeom prst="rect">
            <a:avLst/>
          </a:prstGeom>
          <a:noFill/>
          <a:ln w="25400">
            <a:solidFill>
              <a:schemeClr val="tx1"/>
            </a:solidFill>
          </a:ln>
        </p:spPr>
        <p:txBody>
          <a:bodyPr wrap="square" rtlCol="0">
            <a:spAutoFit/>
          </a:bodyPr>
          <a:lstStyle/>
          <a:p>
            <a:pPr algn="ctr">
              <a:buNone/>
            </a:pPr>
            <a:r>
              <a:rPr lang="en-US" dirty="0"/>
              <a:t>16</a:t>
            </a:r>
          </a:p>
        </p:txBody>
      </p:sp>
      <p:sp>
        <p:nvSpPr>
          <p:cNvPr id="2" name="Slide Number Placeholder 1"/>
          <p:cNvSpPr>
            <a:spLocks noGrp="1"/>
          </p:cNvSpPr>
          <p:nvPr>
            <p:ph type="sldNum" sz="quarter" idx="12"/>
          </p:nvPr>
        </p:nvSpPr>
        <p:spPr/>
        <p:txBody>
          <a:bodyPr/>
          <a:lstStyle/>
          <a:p>
            <a:pPr>
              <a:defRPr/>
            </a:pPr>
            <a:fld id="{15418CD4-9519-4BC9-A4A1-C00704D0635A}" type="slidenum">
              <a:rPr lang="en-US" smtClean="0"/>
              <a:pPr>
                <a:defRPr/>
              </a:pPr>
              <a:t>78</a:t>
            </a:fld>
            <a:endParaRPr lang="en-US"/>
          </a:p>
        </p:txBody>
      </p:sp>
    </p:spTree>
    <p:extLst>
      <p:ext uri="{BB962C8B-B14F-4D97-AF65-F5344CB8AC3E}">
        <p14:creationId xmlns:p14="http://schemas.microsoft.com/office/powerpoint/2010/main" val="3984389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76288" y="4420423"/>
            <a:ext cx="533400" cy="769441"/>
          </a:xfrm>
          <a:prstGeom prst="rect">
            <a:avLst/>
          </a:prstGeom>
          <a:noFill/>
          <a:ln w="25400">
            <a:solidFill>
              <a:schemeClr val="tx1"/>
            </a:solidFill>
          </a:ln>
        </p:spPr>
        <p:txBody>
          <a:bodyPr wrap="square" rtlCol="0">
            <a:spAutoFit/>
          </a:bodyPr>
          <a:lstStyle/>
          <a:p>
            <a:pPr algn="ctr">
              <a:buNone/>
            </a:pPr>
            <a:r>
              <a:rPr lang="en-US" sz="2000" dirty="0"/>
              <a:t>y</a:t>
            </a:r>
          </a:p>
          <a:p>
            <a:pPr algn="ctr">
              <a:buNone/>
            </a:pPr>
            <a:r>
              <a:rPr lang="en-US" sz="2000" dirty="0"/>
              <a:t>1</a:t>
            </a:r>
          </a:p>
        </p:txBody>
      </p:sp>
      <p:sp>
        <p:nvSpPr>
          <p:cNvPr id="11" name="TextBox 10"/>
          <p:cNvSpPr txBox="1"/>
          <p:nvPr/>
        </p:nvSpPr>
        <p:spPr>
          <a:xfrm>
            <a:off x="144372" y="4406966"/>
            <a:ext cx="533400" cy="769441"/>
          </a:xfrm>
          <a:prstGeom prst="rect">
            <a:avLst/>
          </a:prstGeom>
          <a:noFill/>
          <a:ln w="25400">
            <a:solidFill>
              <a:schemeClr val="tx1"/>
            </a:solidFill>
          </a:ln>
        </p:spPr>
        <p:txBody>
          <a:bodyPr wrap="square" rtlCol="0">
            <a:spAutoFit/>
          </a:bodyPr>
          <a:lstStyle/>
          <a:p>
            <a:pPr algn="ctr">
              <a:buNone/>
            </a:pPr>
            <a:r>
              <a:rPr lang="en-US" sz="2000" dirty="0" err="1"/>
              <a:t>i</a:t>
            </a:r>
            <a:endParaRPr lang="en-US" sz="2000" dirty="0"/>
          </a:p>
          <a:p>
            <a:pPr algn="ctr">
              <a:buNone/>
            </a:pPr>
            <a:r>
              <a:rPr lang="en-US" sz="2000" dirty="0"/>
              <a:t>1</a:t>
            </a:r>
          </a:p>
        </p:txBody>
      </p:sp>
      <p:sp>
        <p:nvSpPr>
          <p:cNvPr id="12" name="TextBox 11"/>
          <p:cNvSpPr txBox="1"/>
          <p:nvPr/>
        </p:nvSpPr>
        <p:spPr>
          <a:xfrm>
            <a:off x="741625" y="4406966"/>
            <a:ext cx="533400" cy="769441"/>
          </a:xfrm>
          <a:prstGeom prst="rect">
            <a:avLst/>
          </a:prstGeom>
          <a:noFill/>
          <a:ln w="25400">
            <a:solidFill>
              <a:schemeClr val="tx1"/>
            </a:solidFill>
          </a:ln>
        </p:spPr>
        <p:txBody>
          <a:bodyPr wrap="square" rtlCol="0">
            <a:spAutoFit/>
          </a:bodyPr>
          <a:lstStyle/>
          <a:p>
            <a:pPr algn="ctr">
              <a:buNone/>
            </a:pPr>
            <a:r>
              <a:rPr lang="en-US" sz="2000" dirty="0"/>
              <a:t>k</a:t>
            </a:r>
          </a:p>
          <a:p>
            <a:pPr algn="ctr">
              <a:buNone/>
            </a:pPr>
            <a:r>
              <a:rPr lang="en-US" sz="2000" dirty="0"/>
              <a:t>1</a:t>
            </a:r>
          </a:p>
        </p:txBody>
      </p:sp>
      <p:sp>
        <p:nvSpPr>
          <p:cNvPr id="13" name="TextBox 12"/>
          <p:cNvSpPr txBox="1"/>
          <p:nvPr/>
        </p:nvSpPr>
        <p:spPr>
          <a:xfrm>
            <a:off x="1379035" y="4420423"/>
            <a:ext cx="533400" cy="769441"/>
          </a:xfrm>
          <a:prstGeom prst="rect">
            <a:avLst/>
          </a:prstGeom>
          <a:noFill/>
          <a:ln w="25400">
            <a:solidFill>
              <a:schemeClr val="tx1"/>
            </a:solidFill>
          </a:ln>
        </p:spPr>
        <p:txBody>
          <a:bodyPr wrap="square" rtlCol="0">
            <a:spAutoFit/>
          </a:bodyPr>
          <a:lstStyle/>
          <a:p>
            <a:pPr algn="ctr">
              <a:buNone/>
            </a:pPr>
            <a:r>
              <a:rPr lang="en-US" sz="2000" dirty="0"/>
              <a:t>l</a:t>
            </a:r>
          </a:p>
          <a:p>
            <a:pPr algn="ctr">
              <a:buNone/>
            </a:pPr>
            <a:r>
              <a:rPr lang="en-US" sz="2000" dirty="0"/>
              <a:t>1</a:t>
            </a:r>
          </a:p>
        </p:txBody>
      </p:sp>
      <p:sp>
        <p:nvSpPr>
          <p:cNvPr id="14" name="TextBox 13"/>
          <p:cNvSpPr txBox="1"/>
          <p:nvPr/>
        </p:nvSpPr>
        <p:spPr>
          <a:xfrm>
            <a:off x="2564755" y="4886595"/>
            <a:ext cx="781213" cy="634020"/>
          </a:xfrm>
          <a:prstGeom prst="rect">
            <a:avLst/>
          </a:prstGeom>
          <a:noFill/>
          <a:ln w="25400">
            <a:solidFill>
              <a:schemeClr val="tx1"/>
            </a:solidFill>
          </a:ln>
        </p:spPr>
        <p:txBody>
          <a:bodyPr wrap="square" rtlCol="0">
            <a:spAutoFit/>
          </a:bodyPr>
          <a:lstStyle/>
          <a:p>
            <a:pPr algn="ctr">
              <a:buNone/>
            </a:pPr>
            <a:r>
              <a:rPr lang="en-US" sz="1600" dirty="0"/>
              <a:t>PEOF</a:t>
            </a:r>
          </a:p>
          <a:p>
            <a:pPr algn="ctr">
              <a:buNone/>
            </a:pPr>
            <a:r>
              <a:rPr lang="en-US" sz="1600" dirty="0"/>
              <a:t>1</a:t>
            </a:r>
          </a:p>
        </p:txBody>
      </p:sp>
      <p:sp>
        <p:nvSpPr>
          <p:cNvPr id="15" name="TextBox 14"/>
          <p:cNvSpPr txBox="1"/>
          <p:nvPr/>
        </p:nvSpPr>
        <p:spPr>
          <a:xfrm>
            <a:off x="3560237" y="4869359"/>
            <a:ext cx="533400" cy="769441"/>
          </a:xfrm>
          <a:prstGeom prst="rect">
            <a:avLst/>
          </a:prstGeom>
          <a:noFill/>
          <a:ln w="25400">
            <a:solidFill>
              <a:schemeClr val="tx1"/>
            </a:solidFill>
          </a:ln>
        </p:spPr>
        <p:txBody>
          <a:bodyPr wrap="square" rtlCol="0">
            <a:spAutoFit/>
          </a:bodyPr>
          <a:lstStyle/>
          <a:p>
            <a:pPr algn="ctr">
              <a:buNone/>
            </a:pPr>
            <a:r>
              <a:rPr lang="en-US" sz="2000" dirty="0"/>
              <a:t>a</a:t>
            </a:r>
          </a:p>
          <a:p>
            <a:pPr algn="ctr">
              <a:buNone/>
            </a:pPr>
            <a:r>
              <a:rPr lang="en-US" sz="2000" dirty="0"/>
              <a:t>2</a:t>
            </a:r>
          </a:p>
        </p:txBody>
      </p:sp>
      <p:sp>
        <p:nvSpPr>
          <p:cNvPr id="19" name="TextBox 18"/>
          <p:cNvSpPr txBox="1"/>
          <p:nvPr/>
        </p:nvSpPr>
        <p:spPr>
          <a:xfrm>
            <a:off x="3826937" y="3758784"/>
            <a:ext cx="745063" cy="769441"/>
          </a:xfrm>
          <a:prstGeom prst="rect">
            <a:avLst/>
          </a:prstGeom>
          <a:noFill/>
          <a:ln w="25400">
            <a:solidFill>
              <a:schemeClr val="tx1"/>
            </a:solidFill>
          </a:ln>
        </p:spPr>
        <p:txBody>
          <a:bodyPr wrap="square" rtlCol="0">
            <a:spAutoFit/>
          </a:bodyPr>
          <a:lstStyle/>
          <a:p>
            <a:pPr algn="ctr">
              <a:buNone/>
            </a:pPr>
            <a:r>
              <a:rPr lang="en-US" sz="2000" dirty="0"/>
              <a:t>SP</a:t>
            </a:r>
          </a:p>
          <a:p>
            <a:pPr algn="ctr">
              <a:buNone/>
            </a:pPr>
            <a:r>
              <a:rPr lang="en-US" sz="2000" dirty="0"/>
              <a:t>4</a:t>
            </a:r>
          </a:p>
        </p:txBody>
      </p:sp>
      <p:sp>
        <p:nvSpPr>
          <p:cNvPr id="20" name="TextBox 19"/>
          <p:cNvSpPr txBox="1"/>
          <p:nvPr/>
        </p:nvSpPr>
        <p:spPr>
          <a:xfrm>
            <a:off x="5624546" y="2369112"/>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8</a:t>
            </a:r>
          </a:p>
        </p:txBody>
      </p:sp>
      <p:cxnSp>
        <p:nvCxnSpPr>
          <p:cNvPr id="77" name="Straight Arrow Connector 76"/>
          <p:cNvCxnSpPr/>
          <p:nvPr/>
        </p:nvCxnSpPr>
        <p:spPr bwMode="auto">
          <a:xfrm flipH="1">
            <a:off x="6093961" y="2088774"/>
            <a:ext cx="224921" cy="259817"/>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366446" y="402300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892875" y="402300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49" name="TextBox 48"/>
          <p:cNvSpPr txBox="1"/>
          <p:nvPr/>
        </p:nvSpPr>
        <p:spPr>
          <a:xfrm>
            <a:off x="431120" y="3499782"/>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54" name="Straight Arrow Connector 53"/>
          <p:cNvCxnSpPr/>
          <p:nvPr/>
        </p:nvCxnSpPr>
        <p:spPr bwMode="auto">
          <a:xfrm flipH="1">
            <a:off x="1611672" y="3994435"/>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a:off x="2138101" y="3994435"/>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6" name="TextBox 65"/>
          <p:cNvSpPr txBox="1"/>
          <p:nvPr/>
        </p:nvSpPr>
        <p:spPr>
          <a:xfrm>
            <a:off x="1676346" y="3471215"/>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67" name="Straight Arrow Connector 66"/>
          <p:cNvCxnSpPr/>
          <p:nvPr/>
        </p:nvCxnSpPr>
        <p:spPr bwMode="auto">
          <a:xfrm flipH="1">
            <a:off x="2890688" y="447651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a:off x="3417117" y="447651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9" name="TextBox 78"/>
          <p:cNvSpPr txBox="1"/>
          <p:nvPr/>
        </p:nvSpPr>
        <p:spPr>
          <a:xfrm>
            <a:off x="2955362" y="3953294"/>
            <a:ext cx="533400" cy="523220"/>
          </a:xfrm>
          <a:prstGeom prst="rect">
            <a:avLst/>
          </a:prstGeom>
          <a:noFill/>
          <a:ln w="25400">
            <a:solidFill>
              <a:schemeClr val="tx1"/>
            </a:solidFill>
          </a:ln>
        </p:spPr>
        <p:txBody>
          <a:bodyPr wrap="square" rtlCol="0">
            <a:spAutoFit/>
          </a:bodyPr>
          <a:lstStyle/>
          <a:p>
            <a:pPr algn="ctr">
              <a:buNone/>
            </a:pPr>
            <a:r>
              <a:rPr lang="en-US" dirty="0"/>
              <a:t>3</a:t>
            </a:r>
          </a:p>
        </p:txBody>
      </p:sp>
      <p:cxnSp>
        <p:nvCxnSpPr>
          <p:cNvPr id="71" name="Straight Arrow Connector 70"/>
          <p:cNvCxnSpPr/>
          <p:nvPr/>
        </p:nvCxnSpPr>
        <p:spPr bwMode="auto">
          <a:xfrm flipH="1">
            <a:off x="803413" y="3106937"/>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a:off x="1329842" y="3106937"/>
            <a:ext cx="486438" cy="36427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73" name="TextBox 72"/>
          <p:cNvSpPr txBox="1"/>
          <p:nvPr/>
        </p:nvSpPr>
        <p:spPr>
          <a:xfrm>
            <a:off x="868087" y="2583717"/>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81" name="Straight Arrow Connector 80"/>
          <p:cNvCxnSpPr>
            <a:endCxn id="79" idx="0"/>
          </p:cNvCxnSpPr>
          <p:nvPr/>
        </p:nvCxnSpPr>
        <p:spPr bwMode="auto">
          <a:xfrm flipH="1">
            <a:off x="3222062" y="3102453"/>
            <a:ext cx="174035" cy="85084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a:off x="3524570" y="3091209"/>
            <a:ext cx="509118" cy="670183"/>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83" name="TextBox 82"/>
          <p:cNvSpPr txBox="1"/>
          <p:nvPr/>
        </p:nvSpPr>
        <p:spPr>
          <a:xfrm>
            <a:off x="3175448" y="2537911"/>
            <a:ext cx="533400" cy="523220"/>
          </a:xfrm>
          <a:prstGeom prst="rect">
            <a:avLst/>
          </a:prstGeom>
          <a:noFill/>
          <a:ln w="25400">
            <a:solidFill>
              <a:schemeClr val="tx1"/>
            </a:solidFill>
          </a:ln>
        </p:spPr>
        <p:txBody>
          <a:bodyPr wrap="square" rtlCol="0">
            <a:spAutoFit/>
          </a:bodyPr>
          <a:lstStyle/>
          <a:p>
            <a:pPr algn="ctr">
              <a:buNone/>
            </a:pPr>
            <a:r>
              <a:rPr lang="en-US" dirty="0"/>
              <a:t>7</a:t>
            </a:r>
          </a:p>
        </p:txBody>
      </p:sp>
      <p:sp>
        <p:nvSpPr>
          <p:cNvPr id="75" name="TextBox 74"/>
          <p:cNvSpPr txBox="1"/>
          <p:nvPr/>
        </p:nvSpPr>
        <p:spPr>
          <a:xfrm>
            <a:off x="7743277" y="5479737"/>
            <a:ext cx="533400" cy="769441"/>
          </a:xfrm>
          <a:prstGeom prst="rect">
            <a:avLst/>
          </a:prstGeom>
          <a:noFill/>
          <a:ln w="25400">
            <a:solidFill>
              <a:schemeClr val="tx1"/>
            </a:solidFill>
          </a:ln>
        </p:spPr>
        <p:txBody>
          <a:bodyPr wrap="square" rtlCol="0">
            <a:spAutoFit/>
          </a:bodyPr>
          <a:lstStyle/>
          <a:p>
            <a:pPr algn="ctr">
              <a:buNone/>
            </a:pPr>
            <a:r>
              <a:rPr lang="en-US" sz="2000" dirty="0"/>
              <a:t>.</a:t>
            </a:r>
          </a:p>
          <a:p>
            <a:pPr algn="ctr">
              <a:buNone/>
            </a:pPr>
            <a:r>
              <a:rPr lang="en-US" sz="2000" dirty="0"/>
              <a:t>1</a:t>
            </a:r>
          </a:p>
        </p:txBody>
      </p:sp>
      <p:sp>
        <p:nvSpPr>
          <p:cNvPr id="76" name="TextBox 75"/>
          <p:cNvSpPr txBox="1"/>
          <p:nvPr/>
        </p:nvSpPr>
        <p:spPr>
          <a:xfrm>
            <a:off x="8340530" y="5479737"/>
            <a:ext cx="533400" cy="769441"/>
          </a:xfrm>
          <a:prstGeom prst="rect">
            <a:avLst/>
          </a:prstGeom>
          <a:noFill/>
          <a:ln w="25400">
            <a:solidFill>
              <a:schemeClr val="tx1"/>
            </a:solidFill>
          </a:ln>
        </p:spPr>
        <p:txBody>
          <a:bodyPr wrap="square" rtlCol="0">
            <a:spAutoFit/>
          </a:bodyPr>
          <a:lstStyle/>
          <a:p>
            <a:pPr algn="ctr">
              <a:buNone/>
            </a:pPr>
            <a:r>
              <a:rPr lang="en-US" sz="2000" dirty="0"/>
              <a:t>E</a:t>
            </a:r>
          </a:p>
          <a:p>
            <a:pPr algn="ctr">
              <a:buNone/>
            </a:pPr>
            <a:r>
              <a:rPr lang="en-US" sz="2000" dirty="0"/>
              <a:t>1</a:t>
            </a:r>
          </a:p>
        </p:txBody>
      </p:sp>
      <p:sp>
        <p:nvSpPr>
          <p:cNvPr id="78" name="TextBox 77"/>
          <p:cNvSpPr txBox="1"/>
          <p:nvPr/>
        </p:nvSpPr>
        <p:spPr>
          <a:xfrm>
            <a:off x="5734097" y="4346139"/>
            <a:ext cx="533400" cy="769441"/>
          </a:xfrm>
          <a:prstGeom prst="rect">
            <a:avLst/>
          </a:prstGeom>
          <a:noFill/>
          <a:ln w="25400">
            <a:solidFill>
              <a:schemeClr val="tx1"/>
            </a:solidFill>
          </a:ln>
        </p:spPr>
        <p:txBody>
          <a:bodyPr wrap="square" rtlCol="0">
            <a:spAutoFit/>
          </a:bodyPr>
          <a:lstStyle/>
          <a:p>
            <a:pPr algn="ctr">
              <a:buNone/>
            </a:pPr>
            <a:r>
              <a:rPr lang="en-US" sz="2000" dirty="0"/>
              <a:t>n</a:t>
            </a:r>
          </a:p>
          <a:p>
            <a:pPr algn="ctr">
              <a:buNone/>
            </a:pPr>
            <a:r>
              <a:rPr lang="en-US" sz="2000" dirty="0"/>
              <a:t>2</a:t>
            </a:r>
          </a:p>
        </p:txBody>
      </p:sp>
      <p:sp>
        <p:nvSpPr>
          <p:cNvPr id="84" name="TextBox 83"/>
          <p:cNvSpPr txBox="1"/>
          <p:nvPr/>
        </p:nvSpPr>
        <p:spPr>
          <a:xfrm>
            <a:off x="6331350" y="4346139"/>
            <a:ext cx="533400" cy="769441"/>
          </a:xfrm>
          <a:prstGeom prst="rect">
            <a:avLst/>
          </a:prstGeom>
          <a:noFill/>
          <a:ln w="25400">
            <a:solidFill>
              <a:schemeClr val="tx1"/>
            </a:solidFill>
          </a:ln>
        </p:spPr>
        <p:txBody>
          <a:bodyPr wrap="square" rtlCol="0">
            <a:spAutoFit/>
          </a:bodyPr>
          <a:lstStyle/>
          <a:p>
            <a:pPr algn="ctr">
              <a:buNone/>
            </a:pPr>
            <a:r>
              <a:rPr lang="en-US" sz="2000" dirty="0"/>
              <a:t>r</a:t>
            </a:r>
          </a:p>
          <a:p>
            <a:pPr algn="ctr">
              <a:buNone/>
            </a:pPr>
            <a:r>
              <a:rPr lang="en-US" sz="2000" dirty="0"/>
              <a:t>2</a:t>
            </a:r>
          </a:p>
        </p:txBody>
      </p:sp>
      <p:sp>
        <p:nvSpPr>
          <p:cNvPr id="89" name="TextBox 88"/>
          <p:cNvSpPr txBox="1"/>
          <p:nvPr/>
        </p:nvSpPr>
        <p:spPr>
          <a:xfrm>
            <a:off x="7218887" y="4321988"/>
            <a:ext cx="533400" cy="769441"/>
          </a:xfrm>
          <a:prstGeom prst="rect">
            <a:avLst/>
          </a:prstGeom>
          <a:noFill/>
          <a:ln w="25400">
            <a:solidFill>
              <a:schemeClr val="tx1"/>
            </a:solidFill>
          </a:ln>
        </p:spPr>
        <p:txBody>
          <a:bodyPr wrap="square" rtlCol="0">
            <a:spAutoFit/>
          </a:bodyPr>
          <a:lstStyle/>
          <a:p>
            <a:pPr algn="ctr">
              <a:buNone/>
            </a:pPr>
            <a:r>
              <a:rPr lang="en-US" sz="2000" dirty="0"/>
              <a:t>s</a:t>
            </a:r>
          </a:p>
          <a:p>
            <a:pPr algn="ctr">
              <a:buNone/>
            </a:pPr>
            <a:r>
              <a:rPr lang="en-US" sz="2000" dirty="0"/>
              <a:t>2</a:t>
            </a:r>
          </a:p>
        </p:txBody>
      </p:sp>
      <p:cxnSp>
        <p:nvCxnSpPr>
          <p:cNvPr id="90" name="Straight Arrow Connector 89"/>
          <p:cNvCxnSpPr>
            <a:endCxn id="75" idx="0"/>
          </p:cNvCxnSpPr>
          <p:nvPr/>
        </p:nvCxnSpPr>
        <p:spPr bwMode="auto">
          <a:xfrm flipH="1">
            <a:off x="8009977" y="4843622"/>
            <a:ext cx="171064"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a:off x="8409641" y="4843622"/>
            <a:ext cx="214907" cy="63611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2" name="TextBox 91"/>
          <p:cNvSpPr txBox="1"/>
          <p:nvPr/>
        </p:nvSpPr>
        <p:spPr>
          <a:xfrm>
            <a:off x="8009977" y="4320402"/>
            <a:ext cx="533400" cy="523220"/>
          </a:xfrm>
          <a:prstGeom prst="rect">
            <a:avLst/>
          </a:prstGeom>
          <a:noFill/>
          <a:ln w="25400">
            <a:solidFill>
              <a:schemeClr val="tx1"/>
            </a:solidFill>
          </a:ln>
        </p:spPr>
        <p:txBody>
          <a:bodyPr wrap="square" rtlCol="0">
            <a:spAutoFit/>
          </a:bodyPr>
          <a:lstStyle/>
          <a:p>
            <a:pPr algn="ctr">
              <a:buNone/>
            </a:pPr>
            <a:r>
              <a:rPr lang="en-US" dirty="0"/>
              <a:t>2</a:t>
            </a:r>
          </a:p>
        </p:txBody>
      </p:sp>
      <p:cxnSp>
        <p:nvCxnSpPr>
          <p:cNvPr id="93" name="Straight Arrow Connector 92"/>
          <p:cNvCxnSpPr/>
          <p:nvPr/>
        </p:nvCxnSpPr>
        <p:spPr bwMode="auto">
          <a:xfrm flipH="1">
            <a:off x="6388439" y="2918147"/>
            <a:ext cx="473159" cy="50815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4" name="Straight Arrow Connector 93"/>
          <p:cNvCxnSpPr/>
          <p:nvPr/>
        </p:nvCxnSpPr>
        <p:spPr bwMode="auto">
          <a:xfrm flipH="1">
            <a:off x="5856714" y="3953294"/>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a:off x="6383143" y="3953294"/>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96" name="TextBox 95"/>
          <p:cNvSpPr txBox="1"/>
          <p:nvPr/>
        </p:nvSpPr>
        <p:spPr>
          <a:xfrm>
            <a:off x="5921388" y="3430074"/>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97" name="Straight Arrow Connector 96"/>
          <p:cNvCxnSpPr/>
          <p:nvPr/>
        </p:nvCxnSpPr>
        <p:spPr bwMode="auto">
          <a:xfrm>
            <a:off x="7014459" y="2967109"/>
            <a:ext cx="529341" cy="459191"/>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flipH="1">
            <a:off x="7381753" y="3938012"/>
            <a:ext cx="204608"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a:off x="7908182" y="3938012"/>
            <a:ext cx="214907" cy="392845"/>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0" name="TextBox 99"/>
          <p:cNvSpPr txBox="1"/>
          <p:nvPr/>
        </p:nvSpPr>
        <p:spPr>
          <a:xfrm>
            <a:off x="7446427" y="3414792"/>
            <a:ext cx="533400" cy="523220"/>
          </a:xfrm>
          <a:prstGeom prst="rect">
            <a:avLst/>
          </a:prstGeom>
          <a:noFill/>
          <a:ln w="25400">
            <a:solidFill>
              <a:schemeClr val="tx1"/>
            </a:solidFill>
          </a:ln>
        </p:spPr>
        <p:txBody>
          <a:bodyPr wrap="square" rtlCol="0">
            <a:spAutoFit/>
          </a:bodyPr>
          <a:lstStyle/>
          <a:p>
            <a:pPr algn="ctr">
              <a:buNone/>
            </a:pPr>
            <a:r>
              <a:rPr lang="en-US" dirty="0"/>
              <a:t>4</a:t>
            </a:r>
          </a:p>
        </p:txBody>
      </p:sp>
      <p:cxnSp>
        <p:nvCxnSpPr>
          <p:cNvPr id="101" name="Straight Arrow Connector 100"/>
          <p:cNvCxnSpPr>
            <a:endCxn id="102" idx="0"/>
          </p:cNvCxnSpPr>
          <p:nvPr/>
        </p:nvCxnSpPr>
        <p:spPr bwMode="auto">
          <a:xfrm>
            <a:off x="6617146" y="2088774"/>
            <a:ext cx="379155" cy="356443"/>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02" name="TextBox 101"/>
          <p:cNvSpPr txBox="1"/>
          <p:nvPr/>
        </p:nvSpPr>
        <p:spPr>
          <a:xfrm>
            <a:off x="6729601" y="2445217"/>
            <a:ext cx="533400" cy="523220"/>
          </a:xfrm>
          <a:prstGeom prst="rect">
            <a:avLst/>
          </a:prstGeom>
          <a:noFill/>
          <a:ln w="25400">
            <a:solidFill>
              <a:schemeClr val="tx1"/>
            </a:solidFill>
          </a:ln>
        </p:spPr>
        <p:txBody>
          <a:bodyPr wrap="square" rtlCol="0">
            <a:spAutoFit/>
          </a:bodyPr>
          <a:lstStyle/>
          <a:p>
            <a:pPr algn="ctr">
              <a:buNone/>
            </a:pPr>
            <a:r>
              <a:rPr lang="en-US" dirty="0"/>
              <a:t>8</a:t>
            </a:r>
          </a:p>
        </p:txBody>
      </p:sp>
      <p:cxnSp>
        <p:nvCxnSpPr>
          <p:cNvPr id="55" name="Straight Arrow Connector 54"/>
          <p:cNvCxnSpPr/>
          <p:nvPr/>
        </p:nvCxnSpPr>
        <p:spPr bwMode="auto">
          <a:xfrm flipH="1">
            <a:off x="1479631" y="1972293"/>
            <a:ext cx="340768" cy="581635"/>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57" name="Straight Arrow Connector 56"/>
          <p:cNvCxnSpPr>
            <a:endCxn id="83" idx="0"/>
          </p:cNvCxnSpPr>
          <p:nvPr/>
        </p:nvCxnSpPr>
        <p:spPr bwMode="auto">
          <a:xfrm>
            <a:off x="2289224" y="1978458"/>
            <a:ext cx="1152924" cy="55945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flipH="1">
            <a:off x="1963926" y="609600"/>
            <a:ext cx="2129711" cy="813167"/>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2" name="TextBox 61"/>
          <p:cNvSpPr txBox="1"/>
          <p:nvPr/>
        </p:nvSpPr>
        <p:spPr>
          <a:xfrm>
            <a:off x="1671487" y="1449073"/>
            <a:ext cx="812739" cy="523220"/>
          </a:xfrm>
          <a:prstGeom prst="rect">
            <a:avLst/>
          </a:prstGeom>
          <a:noFill/>
          <a:ln w="25400">
            <a:solidFill>
              <a:schemeClr val="tx1"/>
            </a:solidFill>
          </a:ln>
        </p:spPr>
        <p:txBody>
          <a:bodyPr wrap="square" rtlCol="0">
            <a:spAutoFit/>
          </a:bodyPr>
          <a:lstStyle/>
          <a:p>
            <a:pPr algn="ctr">
              <a:buNone/>
            </a:pPr>
            <a:r>
              <a:rPr lang="en-US" dirty="0"/>
              <a:t>11</a:t>
            </a:r>
          </a:p>
        </p:txBody>
      </p:sp>
      <p:cxnSp>
        <p:nvCxnSpPr>
          <p:cNvPr id="58" name="Straight Arrow Connector 57"/>
          <p:cNvCxnSpPr>
            <a:stCxn id="59" idx="2"/>
          </p:cNvCxnSpPr>
          <p:nvPr/>
        </p:nvCxnSpPr>
        <p:spPr bwMode="auto">
          <a:xfrm>
            <a:off x="4368770" y="609600"/>
            <a:ext cx="2019669" cy="929648"/>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63" name="TextBox 62"/>
          <p:cNvSpPr txBox="1"/>
          <p:nvPr/>
        </p:nvSpPr>
        <p:spPr>
          <a:xfrm>
            <a:off x="6096000" y="1565554"/>
            <a:ext cx="812739" cy="523220"/>
          </a:xfrm>
          <a:prstGeom prst="rect">
            <a:avLst/>
          </a:prstGeom>
          <a:noFill/>
          <a:ln w="25400">
            <a:solidFill>
              <a:schemeClr val="tx1"/>
            </a:solidFill>
          </a:ln>
        </p:spPr>
        <p:txBody>
          <a:bodyPr wrap="square" rtlCol="0">
            <a:spAutoFit/>
          </a:bodyPr>
          <a:lstStyle/>
          <a:p>
            <a:pPr algn="ctr">
              <a:buNone/>
            </a:pPr>
            <a:r>
              <a:rPr lang="en-US" dirty="0"/>
              <a:t>16</a:t>
            </a:r>
          </a:p>
        </p:txBody>
      </p:sp>
      <p:sp>
        <p:nvSpPr>
          <p:cNvPr id="59" name="TextBox 58"/>
          <p:cNvSpPr txBox="1"/>
          <p:nvPr/>
        </p:nvSpPr>
        <p:spPr>
          <a:xfrm>
            <a:off x="3962400" y="86380"/>
            <a:ext cx="812739" cy="523220"/>
          </a:xfrm>
          <a:prstGeom prst="rect">
            <a:avLst/>
          </a:prstGeom>
          <a:noFill/>
          <a:ln w="25400">
            <a:solidFill>
              <a:schemeClr val="tx1"/>
            </a:solidFill>
          </a:ln>
        </p:spPr>
        <p:txBody>
          <a:bodyPr wrap="square" rtlCol="0">
            <a:spAutoFit/>
          </a:bodyPr>
          <a:lstStyle/>
          <a:p>
            <a:pPr algn="ctr">
              <a:buNone/>
            </a:pPr>
            <a:r>
              <a:rPr lang="en-US" dirty="0"/>
              <a:t>27</a:t>
            </a:r>
          </a:p>
        </p:txBody>
      </p:sp>
      <p:sp>
        <p:nvSpPr>
          <p:cNvPr id="2" name="Slide Number Placeholder 1"/>
          <p:cNvSpPr>
            <a:spLocks noGrp="1"/>
          </p:cNvSpPr>
          <p:nvPr>
            <p:ph type="sldNum" sz="quarter" idx="12"/>
          </p:nvPr>
        </p:nvSpPr>
        <p:spPr/>
        <p:txBody>
          <a:bodyPr/>
          <a:lstStyle/>
          <a:p>
            <a:pPr>
              <a:defRPr/>
            </a:pPr>
            <a:fld id="{15418CD4-9519-4BC9-A4A1-C00704D0635A}" type="slidenum">
              <a:rPr lang="en-US" smtClean="0"/>
              <a:pPr>
                <a:defRPr/>
              </a:pPr>
              <a:t>79</a:t>
            </a:fld>
            <a:endParaRPr lang="en-US"/>
          </a:p>
        </p:txBody>
      </p:sp>
    </p:spTree>
    <p:extLst>
      <p:ext uri="{BB962C8B-B14F-4D97-AF65-F5344CB8AC3E}">
        <p14:creationId xmlns:p14="http://schemas.microsoft.com/office/powerpoint/2010/main" val="114603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Bitmap File????</a:t>
            </a:r>
          </a:p>
        </p:txBody>
      </p:sp>
      <p:pic>
        <p:nvPicPr>
          <p:cNvPr id="4099" name="Picture 3" descr="The numeric data that composes the image of the UT Tower on the previous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600200"/>
            <a:ext cx="9067800" cy="46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8</a:t>
            </a:fld>
            <a:endParaRPr lang="en-US"/>
          </a:p>
        </p:txBody>
      </p:sp>
    </p:spTree>
    <p:extLst>
      <p:ext uri="{BB962C8B-B14F-4D97-AF65-F5344CB8AC3E}">
        <p14:creationId xmlns:p14="http://schemas.microsoft.com/office/powerpoint/2010/main" val="4068498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a:t>
            </a:r>
          </a:p>
        </p:txBody>
      </p:sp>
      <p:sp>
        <p:nvSpPr>
          <p:cNvPr id="7" name="Slide Number Placeholder 6"/>
          <p:cNvSpPr>
            <a:spLocks noGrp="1"/>
          </p:cNvSpPr>
          <p:nvPr>
            <p:ph type="sldNum" sz="quarter" idx="12"/>
          </p:nvPr>
        </p:nvSpPr>
        <p:spPr/>
        <p:txBody>
          <a:bodyPr/>
          <a:lstStyle/>
          <a:p>
            <a:pPr>
              <a:defRPr/>
            </a:pPr>
            <a:fld id="{15418CD4-9519-4BC9-A4A1-C00704D0635A}" type="slidenum">
              <a:rPr lang="en-US" smtClean="0"/>
              <a:pPr>
                <a:defRPr/>
              </a:pPr>
              <a:t>80</a:t>
            </a:fld>
            <a:endParaRPr lang="en-US"/>
          </a:p>
        </p:txBody>
      </p:sp>
      <p:sp>
        <p:nvSpPr>
          <p:cNvPr id="8" name="Rectangle 3"/>
          <p:cNvSpPr txBox="1">
            <a:spLocks noChangeArrowheads="1"/>
          </p:cNvSpPr>
          <p:nvPr/>
        </p:nvSpPr>
        <p:spPr bwMode="auto">
          <a:xfrm>
            <a:off x="-76200" y="1447800"/>
            <a:ext cx="9144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Symbol" pitchFamily="18" charset="2"/>
              <a:buChar char="·"/>
              <a:defRPr sz="28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0">
                <a:solidFill>
                  <a:schemeClr val="tx1"/>
                </a:solidFill>
                <a:latin typeface="+mn-lt"/>
              </a:defRPr>
            </a:lvl2pPr>
            <a:lvl3pPr marL="1143000" indent="-228600" algn="l" rtl="0" eaLnBrk="0" fontAlgn="base" hangingPunct="0">
              <a:spcBef>
                <a:spcPct val="20000"/>
              </a:spcBef>
              <a:spcAft>
                <a:spcPct val="0"/>
              </a:spcAft>
              <a:buChar char="•"/>
              <a:defRPr sz="2000" b="0">
                <a:solidFill>
                  <a:schemeClr val="tx1"/>
                </a:solidFill>
                <a:latin typeface="+mn-lt"/>
              </a:defRPr>
            </a:lvl3pPr>
            <a:lvl4pPr marL="1600200" indent="-228600" algn="l" rtl="0" eaLnBrk="0" fontAlgn="base" hangingPunct="0">
              <a:spcBef>
                <a:spcPct val="20000"/>
              </a:spcBef>
              <a:spcAft>
                <a:spcPct val="0"/>
              </a:spcAft>
              <a:buChar char="–"/>
              <a:defRPr sz="1800" b="0">
                <a:solidFill>
                  <a:schemeClr val="tx1"/>
                </a:solidFill>
                <a:latin typeface="+mn-lt"/>
              </a:defRPr>
            </a:lvl4pPr>
            <a:lvl5pPr marL="2057400" indent="-228600" algn="l" rtl="0" eaLnBrk="0" fontAlgn="base" hangingPunct="0">
              <a:spcBef>
                <a:spcPct val="20000"/>
              </a:spcBef>
              <a:spcAft>
                <a:spcPct val="0"/>
              </a:spcAft>
              <a:buChar char="»"/>
              <a:defRPr sz="1800" b="0">
                <a:solidFill>
                  <a:schemeClr val="tx1"/>
                </a:solidFill>
                <a:latin typeface="+mn-lt"/>
              </a:defRPr>
            </a:lvl5pPr>
            <a:lvl6pPr marL="2514600" indent="-228600" algn="l" rtl="0" eaLnBrk="0" fontAlgn="base" hangingPunct="0">
              <a:spcBef>
                <a:spcPct val="20000"/>
              </a:spcBef>
              <a:spcAft>
                <a:spcPct val="0"/>
              </a:spcAft>
              <a:buChar char="»"/>
              <a:defRPr sz="1800" b="1">
                <a:solidFill>
                  <a:schemeClr val="tx1"/>
                </a:solidFill>
                <a:latin typeface="+mn-lt"/>
              </a:defRPr>
            </a:lvl6pPr>
            <a:lvl7pPr marL="2971800" indent="-228600" algn="l" rtl="0" eaLnBrk="0" fontAlgn="base" hangingPunct="0">
              <a:spcBef>
                <a:spcPct val="20000"/>
              </a:spcBef>
              <a:spcAft>
                <a:spcPct val="0"/>
              </a:spcAft>
              <a:buChar char="»"/>
              <a:defRPr sz="1800" b="1">
                <a:solidFill>
                  <a:schemeClr val="tx1"/>
                </a:solidFill>
                <a:latin typeface="+mn-lt"/>
              </a:defRPr>
            </a:lvl7pPr>
            <a:lvl8pPr marL="3429000" indent="-228600" algn="l" rtl="0" eaLnBrk="0" fontAlgn="base" hangingPunct="0">
              <a:spcBef>
                <a:spcPct val="20000"/>
              </a:spcBef>
              <a:spcAft>
                <a:spcPct val="0"/>
              </a:spcAft>
              <a:buChar char="»"/>
              <a:defRPr sz="1800" b="1">
                <a:solidFill>
                  <a:schemeClr val="tx1"/>
                </a:solidFill>
                <a:latin typeface="+mn-lt"/>
              </a:defRPr>
            </a:lvl8pPr>
            <a:lvl9pPr marL="3886200" indent="-228600" algn="l" rtl="0" eaLnBrk="0" fontAlgn="base" hangingPunct="0">
              <a:spcBef>
                <a:spcPct val="20000"/>
              </a:spcBef>
              <a:spcAft>
                <a:spcPct val="0"/>
              </a:spcAft>
              <a:buChar char="»"/>
              <a:defRPr sz="1800" b="1">
                <a:solidFill>
                  <a:schemeClr val="tx1"/>
                </a:solidFill>
                <a:latin typeface="+mn-lt"/>
              </a:defRPr>
            </a:lvl9pPr>
          </a:lstStyle>
          <a:p>
            <a:pPr marL="0" indent="0">
              <a:buNone/>
            </a:pPr>
            <a:r>
              <a:rPr lang="en-US" sz="1900" dirty="0">
                <a:latin typeface="Courier New" pitchFamily="49" charset="0"/>
                <a:cs typeface="Courier New" pitchFamily="49" charset="0"/>
              </a:rPr>
              <a:t>value: 32, equivalent char:  , frequency: 4, new code 011</a:t>
            </a:r>
          </a:p>
          <a:p>
            <a:pPr marL="0" indent="0">
              <a:buNone/>
            </a:pPr>
            <a:r>
              <a:rPr lang="en-US" sz="1900" dirty="0">
                <a:latin typeface="Courier New" pitchFamily="49" charset="0"/>
                <a:cs typeface="Courier New" pitchFamily="49" charset="0"/>
              </a:rPr>
              <a:t>value: 46, equivalent char: ., frequency: 1, new code 11110</a:t>
            </a:r>
          </a:p>
          <a:p>
            <a:pPr marL="0" indent="0">
              <a:buNone/>
            </a:pPr>
            <a:r>
              <a:rPr lang="en-US" sz="1900" dirty="0">
                <a:latin typeface="Courier New" pitchFamily="49" charset="0"/>
                <a:cs typeface="Courier New" pitchFamily="49" charset="0"/>
              </a:rPr>
              <a:t>value: 69, equivalent char: E, frequency: 1, new code 11111</a:t>
            </a:r>
          </a:p>
          <a:p>
            <a:pPr marL="0" indent="0">
              <a:buNone/>
            </a:pPr>
            <a:r>
              <a:rPr lang="en-US" sz="1900" dirty="0">
                <a:latin typeface="Courier New" pitchFamily="49" charset="0"/>
                <a:cs typeface="Courier New" pitchFamily="49" charset="0"/>
              </a:rPr>
              <a:t>value: 97, equivalent char: a, frequency: 2, new code 0101</a:t>
            </a:r>
          </a:p>
          <a:p>
            <a:pPr marL="0" indent="0">
              <a:buNone/>
            </a:pPr>
            <a:r>
              <a:rPr lang="en-US" sz="1900" dirty="0">
                <a:latin typeface="Courier New" pitchFamily="49" charset="0"/>
                <a:cs typeface="Courier New" pitchFamily="49" charset="0"/>
              </a:rPr>
              <a:t>value: 101, equivalent char: e, frequency: 8, new code 10</a:t>
            </a:r>
          </a:p>
          <a:p>
            <a:pPr marL="0" indent="0">
              <a:buNone/>
            </a:pPr>
            <a:r>
              <a:rPr lang="en-US" sz="1900" dirty="0">
                <a:latin typeface="Courier New" pitchFamily="49" charset="0"/>
                <a:cs typeface="Courier New" pitchFamily="49" charset="0"/>
              </a:rPr>
              <a:t>value: 105, equivalent char: </a:t>
            </a:r>
            <a:r>
              <a:rPr lang="en-US" sz="1900" dirty="0" err="1">
                <a:latin typeface="Courier New" pitchFamily="49" charset="0"/>
                <a:cs typeface="Courier New" pitchFamily="49" charset="0"/>
              </a:rPr>
              <a:t>i</a:t>
            </a:r>
            <a:r>
              <a:rPr lang="en-US" sz="1900" dirty="0">
                <a:latin typeface="Courier New" pitchFamily="49" charset="0"/>
                <a:cs typeface="Courier New" pitchFamily="49" charset="0"/>
              </a:rPr>
              <a:t>, frequency: 1, new code 0000</a:t>
            </a:r>
          </a:p>
          <a:p>
            <a:pPr marL="0" indent="0">
              <a:buNone/>
            </a:pPr>
            <a:r>
              <a:rPr lang="en-US" sz="1900" dirty="0">
                <a:latin typeface="Courier New" pitchFamily="49" charset="0"/>
                <a:cs typeface="Courier New" pitchFamily="49" charset="0"/>
              </a:rPr>
              <a:t>value: 107, equivalent char: k, frequency: 1, new code 0001</a:t>
            </a:r>
          </a:p>
          <a:p>
            <a:pPr marL="0" indent="0">
              <a:buNone/>
            </a:pPr>
            <a:r>
              <a:rPr lang="en-US" sz="1900" dirty="0">
                <a:latin typeface="Courier New" pitchFamily="49" charset="0"/>
                <a:cs typeface="Courier New" pitchFamily="49" charset="0"/>
              </a:rPr>
              <a:t>value: 108, equivalent char: l, frequency: 1, new code 0010</a:t>
            </a:r>
          </a:p>
          <a:p>
            <a:pPr marL="0" indent="0">
              <a:buNone/>
            </a:pPr>
            <a:r>
              <a:rPr lang="en-US" sz="1900" dirty="0">
                <a:latin typeface="Courier New" pitchFamily="49" charset="0"/>
                <a:cs typeface="Courier New" pitchFamily="49" charset="0"/>
              </a:rPr>
              <a:t>value: 110, equivalent char: n, frequency: 2, new code 1100</a:t>
            </a:r>
          </a:p>
          <a:p>
            <a:pPr marL="0" indent="0">
              <a:buNone/>
            </a:pPr>
            <a:r>
              <a:rPr lang="en-US" sz="1900" dirty="0">
                <a:latin typeface="Courier New" pitchFamily="49" charset="0"/>
                <a:cs typeface="Courier New" pitchFamily="49" charset="0"/>
              </a:rPr>
              <a:t>value: 114, equivalent char: r, frequency: 2, new code 1101</a:t>
            </a:r>
          </a:p>
          <a:p>
            <a:pPr marL="0" indent="0">
              <a:buNone/>
            </a:pPr>
            <a:r>
              <a:rPr lang="en-US" sz="1900" dirty="0">
                <a:latin typeface="Courier New" pitchFamily="49" charset="0"/>
                <a:cs typeface="Courier New" pitchFamily="49" charset="0"/>
              </a:rPr>
              <a:t>value: 115, equivalent char: s, frequency: 2, new code 1110</a:t>
            </a:r>
          </a:p>
          <a:p>
            <a:pPr marL="0" indent="0">
              <a:buNone/>
            </a:pPr>
            <a:r>
              <a:rPr lang="en-US" sz="1900" dirty="0">
                <a:latin typeface="Courier New" pitchFamily="49" charset="0"/>
                <a:cs typeface="Courier New" pitchFamily="49" charset="0"/>
              </a:rPr>
              <a:t>value: 121, equivalent char: y, frequency: 1, new code 0011</a:t>
            </a:r>
          </a:p>
          <a:p>
            <a:pPr marL="0" indent="0">
              <a:buNone/>
            </a:pPr>
            <a:r>
              <a:rPr lang="en-US" sz="1900" dirty="0">
                <a:latin typeface="Courier New" pitchFamily="49" charset="0"/>
                <a:cs typeface="Courier New" pitchFamily="49" charset="0"/>
              </a:rPr>
              <a:t>value: 256, equivalent char: ?, frequency: 1, new code 0100</a:t>
            </a:r>
          </a:p>
        </p:txBody>
      </p:sp>
    </p:spTree>
    <p:extLst>
      <p:ext uri="{BB962C8B-B14F-4D97-AF65-F5344CB8AC3E}">
        <p14:creationId xmlns:p14="http://schemas.microsoft.com/office/powerpoint/2010/main" val="2782959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Altering files</a:t>
            </a:r>
          </a:p>
        </p:txBody>
      </p:sp>
      <p:sp>
        <p:nvSpPr>
          <p:cNvPr id="3" name="Content Placeholder 2"/>
          <p:cNvSpPr>
            <a:spLocks noGrp="1"/>
          </p:cNvSpPr>
          <p:nvPr>
            <p:ph idx="1"/>
          </p:nvPr>
        </p:nvSpPr>
        <p:spPr>
          <a:xfrm>
            <a:off x="381000" y="1524000"/>
            <a:ext cx="7772400" cy="4114800"/>
          </a:xfrm>
        </p:spPr>
        <p:txBody>
          <a:bodyPr/>
          <a:lstStyle/>
          <a:p>
            <a:r>
              <a:rPr lang="en-US" dirty="0"/>
              <a:t>Tower bit map (Eclipse/Huffman/Data). Alter the first 300 characters of line 16765 to this</a:t>
            </a:r>
          </a:p>
          <a:p>
            <a:endParaRPr lang="en-US" dirty="0"/>
          </a:p>
        </p:txBody>
      </p:sp>
      <p:sp>
        <p:nvSpPr>
          <p:cNvPr id="4" name="Slide Number Placeholder 3"/>
          <p:cNvSpPr>
            <a:spLocks noGrp="1"/>
          </p:cNvSpPr>
          <p:nvPr>
            <p:ph type="sldNum" sz="quarter" idx="12"/>
          </p:nvPr>
        </p:nvSpPr>
        <p:spPr/>
        <p:txBody>
          <a:bodyPr/>
          <a:lstStyle/>
          <a:p>
            <a:pPr>
              <a:defRPr/>
            </a:pPr>
            <a:fld id="{CF9E9006-BF45-4475-9148-78AB8E05E9A5}" type="slidenum">
              <a:rPr lang="en-US" smtClean="0"/>
              <a:pPr>
                <a:defRPr/>
              </a:pPr>
              <a:t>81</a:t>
            </a:fld>
            <a:endParaRPr lang="en-US"/>
          </a:p>
        </p:txBody>
      </p:sp>
      <p:sp>
        <p:nvSpPr>
          <p:cNvPr id="5" name="TextBox 4"/>
          <p:cNvSpPr txBox="1"/>
          <p:nvPr/>
        </p:nvSpPr>
        <p:spPr>
          <a:xfrm>
            <a:off x="241300" y="3124200"/>
            <a:ext cx="8686800" cy="3970318"/>
          </a:xfrm>
          <a:prstGeom prst="rect">
            <a:avLst/>
          </a:prstGeom>
          <a:noFill/>
        </p:spPr>
        <p:txBody>
          <a:bodyPr wrap="square" rtlCol="0">
            <a:spAutoFit/>
          </a:bodyPr>
          <a:lstStyle/>
          <a:p>
            <a:pPr>
              <a:buNone/>
            </a:pPr>
            <a:r>
              <a:rPr lang="en-US" dirty="0"/>
              <a:t>~00~00~00~00~00~00~00~00~00~00~00~00~00~00~00~00~00~00~00~00~00~00~00~00~00~00~00~00~00~00~00~00~00~00~00~00~00~00~00~00~00~00~00~00~00~00~00~00~00~00~00~00~00~00~00~00~00~00~00~00~00~00~00~00~00~00~00~00~00~00~00~00~00~00~00~00~00~00~00~00~00~00~00~00~00~00~00~00~00~00~00~00~00~00~00~00~00~00~00~00 xxx    </a:t>
            </a:r>
            <a:br>
              <a:rPr lang="en-US" dirty="0"/>
            </a:br>
            <a:endParaRPr lang="en-US" dirty="0"/>
          </a:p>
        </p:txBody>
      </p:sp>
    </p:spTree>
    <p:extLst>
      <p:ext uri="{BB962C8B-B14F-4D97-AF65-F5344CB8AC3E}">
        <p14:creationId xmlns:p14="http://schemas.microsoft.com/office/powerpoint/2010/main" val="20695724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 Why Bother?</a:t>
            </a:r>
          </a:p>
        </p:txBody>
      </p:sp>
      <p:sp>
        <p:nvSpPr>
          <p:cNvPr id="6" name="Slide Number Placeholder 5"/>
          <p:cNvSpPr>
            <a:spLocks noGrp="1"/>
          </p:cNvSpPr>
          <p:nvPr>
            <p:ph type="sldNum" sz="quarter" idx="12"/>
          </p:nvPr>
        </p:nvSpPr>
        <p:spPr/>
        <p:txBody>
          <a:bodyPr/>
          <a:lstStyle/>
          <a:p>
            <a:pPr>
              <a:defRPr/>
            </a:pPr>
            <a:fld id="{CF9E9006-BF45-4475-9148-78AB8E05E9A5}" type="slidenum">
              <a:rPr lang="en-US" smtClean="0"/>
              <a:pPr>
                <a:defRPr/>
              </a:pPr>
              <a:t>82</a:t>
            </a:fld>
            <a:endParaRPr lang="en-US"/>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12873" y="1295400"/>
            <a:ext cx="2819400" cy="308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descr="Apostolos &quot;Toli&quot; Lerios&#10;"/>
          <p:cNvSpPr>
            <a:spLocks noGrp="1"/>
          </p:cNvSpPr>
          <p:nvPr>
            <p:ph idx="1"/>
          </p:nvPr>
        </p:nvSpPr>
        <p:spPr>
          <a:xfrm>
            <a:off x="0" y="1319645"/>
            <a:ext cx="6324600" cy="6198620"/>
          </a:xfrm>
          <a:prstGeom prst="rect">
            <a:avLst/>
          </a:prstGeom>
        </p:spPr>
        <p:txBody>
          <a:bodyPr wrap="square">
            <a:spAutoFit/>
          </a:bodyPr>
          <a:lstStyle/>
          <a:p>
            <a:r>
              <a:rPr lang="en-US" dirty="0" err="1"/>
              <a:t>Apostolos</a:t>
            </a:r>
            <a:r>
              <a:rPr lang="en-US" dirty="0"/>
              <a:t> "</a:t>
            </a:r>
            <a:r>
              <a:rPr lang="en-US" dirty="0" err="1"/>
              <a:t>Toli</a:t>
            </a:r>
            <a:r>
              <a:rPr lang="en-US" dirty="0"/>
              <a:t>" </a:t>
            </a:r>
            <a:r>
              <a:rPr lang="en-US" dirty="0" err="1"/>
              <a:t>Lerios</a:t>
            </a:r>
            <a:endParaRPr lang="en-US" dirty="0"/>
          </a:p>
          <a:p>
            <a:r>
              <a:rPr lang="en-US" dirty="0"/>
              <a:t>Facebook Engineer</a:t>
            </a:r>
          </a:p>
          <a:p>
            <a:r>
              <a:rPr lang="en-US" dirty="0"/>
              <a:t>Heads image storage group</a:t>
            </a:r>
          </a:p>
          <a:p>
            <a:r>
              <a:rPr lang="en-US" dirty="0"/>
              <a:t>jpeg images already compressed</a:t>
            </a:r>
          </a:p>
          <a:p>
            <a:r>
              <a:rPr lang="en-US" dirty="0"/>
              <a:t>look for ways to compress even more</a:t>
            </a:r>
          </a:p>
          <a:p>
            <a:r>
              <a:rPr lang="en-US" dirty="0"/>
              <a:t>1% less space = millions of dollars in savings</a:t>
            </a:r>
          </a:p>
          <a:p>
            <a:endParaRPr lang="en-US" dirty="0"/>
          </a:p>
          <a:p>
            <a:endParaRPr lang="en-US" dirty="0"/>
          </a:p>
        </p:txBody>
      </p:sp>
      <p:pic>
        <p:nvPicPr>
          <p:cNvPr id="2050" name="Picture 2" descr="Apostolos &quot;Toli&quot; Lerios and his part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609" y="4387323"/>
            <a:ext cx="1866900" cy="275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55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JPEG File</a:t>
            </a:r>
          </a:p>
        </p:txBody>
      </p:sp>
      <p:pic>
        <p:nvPicPr>
          <p:cNvPr id="4" name="Picture 2" descr="The UT Tower at Dusk with a number 1 displayed in its windows. This image is based on the jpg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02229"/>
            <a:ext cx="5188292" cy="46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9E9006-BF45-4475-9148-78AB8E05E9A5}" type="slidenum">
              <a:rPr lang="en-US" smtClean="0"/>
              <a:pPr>
                <a:defRPr/>
              </a:pPr>
              <a:t>9</a:t>
            </a:fld>
            <a:endParaRPr lang="en-US"/>
          </a:p>
        </p:txBody>
      </p:sp>
    </p:spTree>
    <p:extLst>
      <p:ext uri="{BB962C8B-B14F-4D97-AF65-F5344CB8AC3E}">
        <p14:creationId xmlns:p14="http://schemas.microsoft.com/office/powerpoint/2010/main" val="2611108304"/>
      </p:ext>
    </p:extLst>
  </p:cSld>
  <p:clrMapOvr>
    <a:masterClrMapping/>
  </p:clrMapOvr>
</p:sld>
</file>

<file path=ppt/theme/theme1.xml><?xml version="1.0" encoding="utf-8"?>
<a:theme xmlns:a="http://schemas.openxmlformats.org/drawingml/2006/main" name="Default Design">
  <a:themeElements>
    <a:clrScheme name="Custom 1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12382</TotalTime>
  <Words>3827</Words>
  <Application>Microsoft Office PowerPoint</Application>
  <PresentationFormat>On-screen Show (4:3)</PresentationFormat>
  <Paragraphs>1821</Paragraphs>
  <Slides>82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Courier New</vt:lpstr>
      <vt:lpstr>Marlett</vt:lpstr>
      <vt:lpstr>Monotype Sorts</vt:lpstr>
      <vt:lpstr>Symbol</vt:lpstr>
      <vt:lpstr>Times New Roman</vt:lpstr>
      <vt:lpstr>Default Design</vt:lpstr>
      <vt:lpstr>Topic 21: Huffman Coding</vt:lpstr>
      <vt:lpstr>Agenda</vt:lpstr>
      <vt:lpstr>Encoding</vt:lpstr>
      <vt:lpstr>ASCII - UNICODE</vt:lpstr>
      <vt:lpstr>Text File</vt:lpstr>
      <vt:lpstr>Text File???</vt:lpstr>
      <vt:lpstr>Bitmap and JPEG File</vt:lpstr>
      <vt:lpstr>Bitmap File????</vt:lpstr>
      <vt:lpstr>JPEG File</vt:lpstr>
      <vt:lpstr>JPEG VS BITMAP</vt:lpstr>
      <vt:lpstr>Encoding Schemes</vt:lpstr>
      <vt:lpstr>Why So Many Encoding / Decoding Schemes?</vt:lpstr>
      <vt:lpstr>Agenda</vt:lpstr>
      <vt:lpstr>Compression</vt:lpstr>
      <vt:lpstr>Lossy Artifacts</vt:lpstr>
      <vt:lpstr>Compression</vt:lpstr>
      <vt:lpstr>Why Bother?</vt:lpstr>
      <vt:lpstr>Clicker 1</vt:lpstr>
      <vt:lpstr>Little Pipes and Big Pumps</vt:lpstr>
      <vt:lpstr>Mobile Devices?</vt:lpstr>
      <vt:lpstr>Little Pipes and Big Pumps</vt:lpstr>
      <vt:lpstr>Agenda</vt:lpstr>
      <vt:lpstr>Huffman Coding</vt:lpstr>
      <vt:lpstr>The Basic Algorithm </vt:lpstr>
      <vt:lpstr>The Basic Algorithm </vt:lpstr>
      <vt:lpstr>The Basic Algorithm</vt:lpstr>
      <vt:lpstr>Building a Tree Scan the original text</vt:lpstr>
      <vt:lpstr>Building a Tree Scan the original text</vt:lpstr>
      <vt:lpstr>Building a Tree Scan the original text</vt:lpstr>
      <vt:lpstr>Building a Tree Prioritize values from file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Building a Tree</vt:lpstr>
      <vt:lpstr>Encoding the File Traverse Tree for Codes</vt:lpstr>
      <vt:lpstr>Encoding the File Traverse Tree for Codes</vt:lpstr>
      <vt:lpstr>Encoding the File</vt:lpstr>
      <vt:lpstr>Encoding the File Results</vt:lpstr>
      <vt:lpstr>Decoding the File</vt:lpstr>
      <vt:lpstr>Clicker 3 - Decoding the File</vt:lpstr>
      <vt:lpstr>Alex Fall 2022</vt:lpstr>
      <vt:lpstr>Assignment Hints</vt:lpstr>
      <vt:lpstr>Assignment Example</vt:lpstr>
      <vt:lpstr>Assignment Example</vt:lpstr>
      <vt:lpstr>Assignment Example</vt:lpstr>
      <vt:lpstr>Assignment Example</vt:lpstr>
      <vt:lpstr>Assignment Example</vt:lpstr>
      <vt:lpstr>Assignment Example</vt:lpstr>
      <vt:lpstr>Assignment Example</vt:lpstr>
      <vt:lpstr>Assignment Example</vt:lpstr>
      <vt:lpstr>Assignment Example</vt:lpstr>
      <vt:lpstr>Assignment Example</vt:lpstr>
      <vt:lpstr>PowerPoint Presentation</vt:lpstr>
      <vt:lpstr>PowerPoint Presentation</vt:lpstr>
      <vt:lpstr>PowerPoint Presentation</vt:lpstr>
      <vt:lpstr>PowerPoint Presentation</vt:lpstr>
      <vt:lpstr>PowerPoint Presentation</vt:lpstr>
      <vt:lpstr>Codes</vt:lpstr>
      <vt:lpstr>Altering files</vt:lpstr>
      <vt:lpstr>Compression - Why Bother?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Trees to Shrink Files: An Introduction to Huffman Coding</dc:title>
  <dc:creator>Mike Scott</dc:creator>
  <cp:lastModifiedBy>Michael Scott</cp:lastModifiedBy>
  <cp:revision>211</cp:revision>
  <cp:lastPrinted>2000-03-20T23:22:40Z</cp:lastPrinted>
  <dcterms:created xsi:type="dcterms:W3CDTF">2000-03-20T17:39:06Z</dcterms:created>
  <dcterms:modified xsi:type="dcterms:W3CDTF">2025-05-12T20:47:46Z</dcterms:modified>
</cp:coreProperties>
</file>