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7"/>
  </p:notesMasterIdLst>
  <p:sldIdLst>
    <p:sldId id="256" r:id="rId2"/>
    <p:sldId id="259" r:id="rId3"/>
    <p:sldId id="260" r:id="rId4"/>
    <p:sldId id="275" r:id="rId5"/>
    <p:sldId id="261" r:id="rId6"/>
    <p:sldId id="262" r:id="rId7"/>
    <p:sldId id="257" r:id="rId8"/>
    <p:sldId id="269" r:id="rId9"/>
    <p:sldId id="258" r:id="rId10"/>
    <p:sldId id="270" r:id="rId11"/>
    <p:sldId id="359" r:id="rId12"/>
    <p:sldId id="361" r:id="rId13"/>
    <p:sldId id="271" r:id="rId14"/>
    <p:sldId id="360" r:id="rId15"/>
    <p:sldId id="272" r:id="rId16"/>
    <p:sldId id="273" r:id="rId17"/>
    <p:sldId id="263" r:id="rId18"/>
    <p:sldId id="264" r:id="rId19"/>
    <p:sldId id="364" r:id="rId20"/>
    <p:sldId id="265" r:id="rId21"/>
    <p:sldId id="363" r:id="rId22"/>
    <p:sldId id="266" r:id="rId23"/>
    <p:sldId id="268" r:id="rId24"/>
    <p:sldId id="351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365" r:id="rId33"/>
    <p:sldId id="282" r:id="rId34"/>
    <p:sldId id="329" r:id="rId35"/>
    <p:sldId id="330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66" r:id="rId54"/>
    <p:sldId id="362" r:id="rId55"/>
    <p:sldId id="300" r:id="rId56"/>
    <p:sldId id="331" r:id="rId57"/>
    <p:sldId id="328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26" r:id="rId76"/>
    <p:sldId id="367" r:id="rId77"/>
    <p:sldId id="368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50" r:id="rId86"/>
    <p:sldId id="327" r:id="rId87"/>
    <p:sldId id="333" r:id="rId88"/>
    <p:sldId id="334" r:id="rId89"/>
    <p:sldId id="335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36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32" r:id="rId106"/>
  </p:sldIdLst>
  <p:sldSz cx="9144000" cy="6858000" type="screen4x3"/>
  <p:notesSz cx="6873875" cy="91281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0935" autoAdjust="0"/>
  </p:normalViewPr>
  <p:slideViewPr>
    <p:cSldViewPr>
      <p:cViewPr varScale="1">
        <p:scale>
          <a:sx n="86" d="100"/>
          <a:sy n="86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17.xml"/><Relationship Id="rId1" Type="http://schemas.openxmlformats.org/officeDocument/2006/relationships/slide" Target="slides/slide1.xml"/><Relationship Id="rId5" Type="http://schemas.openxmlformats.org/officeDocument/2006/relationships/slide" Target="slides/slide24.xml"/><Relationship Id="rId4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196" y="0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84213"/>
            <a:ext cx="4562475" cy="342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17" y="4335860"/>
            <a:ext cx="5040842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1719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196" y="8671719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B991ADE9-D01B-4116-9A66-68864E10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F8CA1-A2E4-4E1D-938C-ED50F762AC0A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AD64-CC7B-4EB5-B573-1A19A871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6D60-F126-46EB-94C7-CF6EA6CC4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C5EAF-048C-437F-952B-81A9C50F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426D4-216D-4023-AEE4-67E6984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F910-38E3-4F5F-B7D1-156E580D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75B1-95A5-49C0-BF25-51AE80C89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8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832A-25E4-497D-A744-79B343336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6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5C12-DA04-49D4-A06B-A25F132C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F77A-99A2-469A-924E-9D77ADB6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6E69-EC00-42E2-8243-2F9BB49B7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5A3D-149A-484E-840A-4B1565DC1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7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/>
            </a:lvl1pPr>
          </a:lstStyle>
          <a:p>
            <a:pPr>
              <a:defRPr/>
            </a:pPr>
            <a:fld id="{2B45C211-EAC3-464C-937A-796E1515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acleofbac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racleofbacon.org/center_list.php" TargetMode="External"/><Relationship Id="rId5" Type="http://schemas.openxmlformats.org/officeDocument/2006/relationships/hyperlink" Target="http://oracleofbacon.org/center.php" TargetMode="External"/><Relationship Id="rId4" Type="http://schemas.openxmlformats.org/officeDocument/2006/relationships/hyperlink" Target="http://www.imdb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tegory:Graph_algorithm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hs.stanford.edu/spatial-humanities/visualization-of-network-distanc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ci.stanford.edu/~jheer/projects/enron/v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cmu.edu/~./enron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homes.cs.washington.edu/~jheer/projects/enron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duke.edu/~jmoody77/chain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liningrad" TargetMode="External"/><Relationship Id="rId2" Type="http://schemas.openxmlformats.org/officeDocument/2006/relationships/hyperlink" Target="https://en.wikipedia.org/wiki/Seven_Bridges_of_K%C3%B6nigsbe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xdegreesofwikipedia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jkstra's_algorith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ojt%C4%9Bch_Jarn%C3%AD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Graphs</a:t>
            </a:r>
            <a:br>
              <a:rPr lang="en-US" dirty="0"/>
            </a:br>
            <a:r>
              <a:rPr lang="en-US"/>
              <a:t>Topic 22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534400" cy="541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dirty="0"/>
              <a:t>" Hopefully, you've played around a bit with </a:t>
            </a:r>
            <a:r>
              <a:rPr lang="en-US" sz="2000" dirty="0">
                <a:hlinkClick r:id="rId3"/>
              </a:rPr>
              <a:t>The Oracle of Bacon at Virginia</a:t>
            </a:r>
            <a:r>
              <a:rPr lang="en-US" sz="2000" dirty="0"/>
              <a:t> and discovered how few steps are necessary to link just about anybody who has ever been in a movie to Kevin Bacon, but could there be some actor or actress who is even closer to the center of the Hollywood universe?.</a:t>
            </a:r>
          </a:p>
          <a:p>
            <a:pPr algn="l" eaLnBrk="1" hangingPunct="1"/>
            <a:r>
              <a:rPr lang="en-US" sz="2000" dirty="0"/>
              <a:t>By processing all of the almost half of a million people in the </a:t>
            </a:r>
            <a:r>
              <a:rPr lang="en-US" sz="2000" dirty="0">
                <a:hlinkClick r:id="rId4"/>
              </a:rPr>
              <a:t>Internet Movie Database</a:t>
            </a:r>
            <a:r>
              <a:rPr lang="en-US" sz="2000" dirty="0"/>
              <a:t> I discovered that there are currently 1160 people who are </a:t>
            </a:r>
            <a:r>
              <a:rPr lang="en-US" sz="2000" i="1" dirty="0"/>
              <a:t>better</a:t>
            </a:r>
            <a:r>
              <a:rPr lang="en-US" sz="2000" dirty="0"/>
              <a:t> centers than Kevin Bacon! … By computing the average of these numbers we see that the average (Sean) </a:t>
            </a:r>
            <a:r>
              <a:rPr lang="en-US" sz="2000" dirty="0">
                <a:hlinkClick r:id="rId5"/>
              </a:rPr>
              <a:t>Connery Number</a:t>
            </a:r>
            <a:r>
              <a:rPr lang="en-US" sz="2000" dirty="0"/>
              <a:t> is about 2.682 making Connery a better center than Bacon"</a:t>
            </a:r>
          </a:p>
          <a:p>
            <a:pPr algn="l" eaLnBrk="1" hangingPunct="1"/>
            <a:r>
              <a:rPr lang="en-US" sz="2200" dirty="0"/>
              <a:t>	-</a:t>
            </a:r>
            <a:r>
              <a:rPr lang="en-US" sz="2200" b="1" dirty="0">
                <a:solidFill>
                  <a:srgbClr val="040055"/>
                </a:solidFill>
                <a:cs typeface="Arial" charset="0"/>
                <a:hlinkClick r:id="rId6"/>
              </a:rPr>
              <a:t>Who is the Center of the Hollywood Universe?, </a:t>
            </a: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University of Virginia</a:t>
            </a:r>
          </a:p>
          <a:p>
            <a:pPr algn="l" eaLnBrk="1" hangingPunct="1"/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That was in 2001. </a:t>
            </a:r>
            <a:br>
              <a:rPr lang="en-US" sz="2200" b="1" dirty="0">
                <a:solidFill>
                  <a:srgbClr val="040055"/>
                </a:solidFill>
                <a:cs typeface="Arial" charset="0"/>
              </a:rPr>
            </a:b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In 2013 Harvey Keitel has become the center of the Hollywood Universe. Connery is 136</a:t>
            </a:r>
            <a:r>
              <a:rPr lang="en-US" sz="2200" b="1" baseline="30000" dirty="0">
                <a:solidFill>
                  <a:srgbClr val="040055"/>
                </a:solidFill>
                <a:cs typeface="Arial" charset="0"/>
              </a:rPr>
              <a:t>th</a:t>
            </a: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. </a:t>
            </a:r>
            <a:br>
              <a:rPr lang="en-US" sz="2200" b="1" dirty="0">
                <a:solidFill>
                  <a:srgbClr val="040055"/>
                </a:solidFill>
                <a:cs typeface="Arial" charset="0"/>
              </a:rPr>
            </a:b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Bacon has moved up to 370</a:t>
            </a:r>
            <a:r>
              <a:rPr lang="en-US" sz="2200" b="1" baseline="30000" dirty="0">
                <a:solidFill>
                  <a:srgbClr val="040055"/>
                </a:solidFill>
                <a:cs typeface="Arial" charset="0"/>
              </a:rPr>
              <a:t>th.</a:t>
            </a:r>
            <a:endParaRPr lang="en-US" sz="2200" b="1" dirty="0">
              <a:solidFill>
                <a:srgbClr val="040055"/>
              </a:solidFill>
              <a:cs typeface="Arial" charset="0"/>
            </a:endParaRPr>
          </a:p>
          <a:p>
            <a:pPr algn="l" eaLnBrk="1" hangingPunct="1"/>
            <a:endParaRPr lang="en-US" sz="2200" b="1" dirty="0">
              <a:solidFill>
                <a:srgbClr val="040055"/>
              </a:solidFill>
              <a:cs typeface="Arial" charset="0"/>
            </a:endParaRPr>
          </a:p>
          <a:p>
            <a:pPr algn="l" eaLnBrk="1" hangingPunct="1"/>
            <a:endParaRPr lang="en-US" sz="2200" dirty="0"/>
          </a:p>
          <a:p>
            <a:pPr algn="l" eaLnBrk="1" hangingPunct="1"/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Graph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Scientists (and academics of ALL kinds) use graphs to model all kinds of things.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3DB72A-4BC3-4ED4-96C3-E7097C6E48F7}" type="slidenum">
              <a:rPr lang="en-US" sz="1800"/>
              <a:pPr eaLnBrk="1" hangingPunct="1"/>
              <a:t>10</a:t>
            </a:fld>
            <a:endParaRPr lang="en-US" sz="1800"/>
          </a:p>
        </p:txBody>
      </p:sp>
      <p:pic>
        <p:nvPicPr>
          <p:cNvPr id="11271" name="Picture 2" descr="The Arpanet with the first 4 computers connect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" y="2057400"/>
            <a:ext cx="32670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3" descr="The Arpanet in 1971 with roughly 20 computers connec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667000"/>
            <a:ext cx="5738813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604058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Arpanet 1969, 1971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3 from C to B</a:t>
            </a:r>
          </a:p>
        </p:txBody>
      </p:sp>
    </p:spTree>
    <p:extLst>
      <p:ext uri="{BB962C8B-B14F-4D97-AF65-F5344CB8AC3E}">
        <p14:creationId xmlns:p14="http://schemas.microsoft.com/office/powerpoint/2010/main" val="19075441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1 from B to A</a:t>
            </a:r>
          </a:p>
        </p:txBody>
      </p:sp>
    </p:spTree>
    <p:extLst>
      <p:ext uri="{BB962C8B-B14F-4D97-AF65-F5344CB8AC3E}">
        <p14:creationId xmlns:p14="http://schemas.microsoft.com/office/powerpoint/2010/main" val="12696576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5 from D to G</a:t>
            </a:r>
          </a:p>
        </p:txBody>
      </p:sp>
    </p:spTree>
    <p:extLst>
      <p:ext uri="{BB962C8B-B14F-4D97-AF65-F5344CB8AC3E}">
        <p14:creationId xmlns:p14="http://schemas.microsoft.com/office/powerpoint/2010/main" val="21610893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6 from D to E</a:t>
            </a:r>
          </a:p>
        </p:txBody>
      </p:sp>
    </p:spTree>
    <p:extLst>
      <p:ext uri="{BB962C8B-B14F-4D97-AF65-F5344CB8AC3E}">
        <p14:creationId xmlns:p14="http://schemas.microsoft.com/office/powerpoint/2010/main" val="24419215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of Spanning Tree? </a:t>
            </a:r>
          </a:p>
        </p:txBody>
      </p:sp>
    </p:spTree>
    <p:extLst>
      <p:ext uri="{BB962C8B-B14F-4D97-AF65-F5344CB8AC3E}">
        <p14:creationId xmlns:p14="http://schemas.microsoft.com/office/powerpoint/2010/main" val="34806202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Graph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Lots!</a:t>
            </a:r>
            <a:endParaRPr lang="en-US" dirty="0"/>
          </a:p>
          <a:p>
            <a:r>
              <a:rPr lang="en-US" sz="2400" dirty="0">
                <a:hlinkClick r:id="rId2"/>
              </a:rPr>
              <a:t>http://en.wikipedia.org/wiki/Category:Graph_algorithms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4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Roman transportation network.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6296025" cy="54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85874"/>
            <a:ext cx="2492477" cy="1471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</a:t>
            </a:r>
            <a:br>
              <a:rPr lang="en-US" dirty="0"/>
            </a:br>
            <a:r>
              <a:rPr lang="en-US" dirty="0"/>
              <a:t>Transportation</a:t>
            </a:r>
          </a:p>
          <a:p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0539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371600"/>
          </a:xfrm>
        </p:spPr>
        <p:txBody>
          <a:bodyPr/>
          <a:lstStyle/>
          <a:p>
            <a:r>
              <a:rPr lang="en-US" dirty="0"/>
              <a:t>Roman</a:t>
            </a:r>
            <a:br>
              <a:rPr lang="en-US" dirty="0"/>
            </a:br>
            <a:r>
              <a:rPr lang="en-US" dirty="0"/>
              <a:t>Transportation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3" descr="Map of Europe at the time of the Roman Empi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4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4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 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EC2D23-2FBB-4399-92EB-4FE58A83DAC2}" type="slidenum">
              <a:rPr lang="en-US" sz="1800"/>
              <a:pPr eaLnBrk="1" hangingPunct="1"/>
              <a:t>13</a:t>
            </a:fld>
            <a:endParaRPr lang="en-US" sz="1800"/>
          </a:p>
        </p:txBody>
      </p:sp>
      <p:pic>
        <p:nvPicPr>
          <p:cNvPr id="12294" name="Picture 2" descr="Enron Graph of email users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957154"/>
            <a:ext cx="4414838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3" descr="Close up of Enron graph of email users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17850"/>
            <a:ext cx="3540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410200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Enron emails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 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EC2D23-2FBB-4399-92EB-4FE58A83DAC2}" type="slidenum">
              <a:rPr lang="en-US" sz="1800"/>
              <a:pPr eaLnBrk="1" hangingPunct="1"/>
              <a:t>14</a:t>
            </a:fld>
            <a:endParaRPr lang="en-US" sz="1800"/>
          </a:p>
        </p:txBody>
      </p:sp>
      <p:pic>
        <p:nvPicPr>
          <p:cNvPr id="2050" name="Picture 2" descr="Unites States airport netwo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073"/>
            <a:ext cx="9003864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4876800"/>
            <a:ext cx="324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Airport Network</a:t>
            </a:r>
          </a:p>
        </p:txBody>
      </p:sp>
    </p:spTree>
    <p:extLst>
      <p:ext uri="{BB962C8B-B14F-4D97-AF65-F5344CB8AC3E}">
        <p14:creationId xmlns:p14="http://schemas.microsoft.com/office/powerpoint/2010/main" val="11321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19A71B-B8C6-440B-9280-91C422D182B6}" type="slidenum">
              <a:rPr lang="en-US" sz="1800"/>
              <a:pPr eaLnBrk="1" hangingPunct="1"/>
              <a:t>15</a:t>
            </a:fld>
            <a:endParaRPr lang="en-US" sz="1800"/>
          </a:p>
        </p:txBody>
      </p:sp>
      <p:pic>
        <p:nvPicPr>
          <p:cNvPr id="13318" name="Picture 2" descr="Facebook Graph document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725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3" descr="Small portion of the Facebook grap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670300"/>
            <a:ext cx="3567112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</a:t>
            </a:r>
          </a:p>
        </p:txBody>
      </p:sp>
      <p:pic>
        <p:nvPicPr>
          <p:cNvPr id="14342" name="Picture 2" descr="Connections  between high school students at &quot;Jefferson&quot; High Schoo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3480"/>
            <a:ext cx="8610600" cy="51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8926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"Jefferson" High School, Ohio    </a:t>
            </a:r>
            <a:r>
              <a:rPr lang="en-US" sz="1600" dirty="0">
                <a:hlinkClick r:id="rId3"/>
              </a:rPr>
              <a:t>Chains of Affection: The Structure of Adolescent Romantic and Sexual Networks</a:t>
            </a:r>
            <a:r>
              <a:rPr lang="en-US" sz="1600" dirty="0"/>
              <a:t>, 2005,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260E1-345A-40EE-BC47-B01655CFBA03}" type="slidenum">
              <a:rPr lang="en-US" sz="1800"/>
              <a:pPr eaLnBrk="1" hangingPunct="1"/>
              <a:t>17</a:t>
            </a:fld>
            <a:endParaRPr lang="en-US" sz="18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How to store a graph as a data structure?</a:t>
            </a:r>
          </a:p>
          <a:p>
            <a:pPr eaLnBrk="1" hangingPunct="1"/>
            <a:r>
              <a:rPr lang="en-US"/>
              <a:t>  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Representing Graphs</a:t>
            </a:r>
          </a:p>
        </p:txBody>
      </p:sp>
      <p:pic>
        <p:nvPicPr>
          <p:cNvPr id="15366" name="Picture 6" descr="South American continent with country boundaries show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57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56199-4E81-4FAA-B3F1-BAB6354FAA47}" type="slidenum">
              <a:rPr lang="en-US" sz="1800"/>
              <a:pPr eaLnBrk="1" hangingPunct="1"/>
              <a:t>18</a:t>
            </a:fld>
            <a:endParaRPr lang="en-US" sz="18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Adjacency Matrix Representation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705600" cy="5486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ourier New" pitchFamily="49" charset="0"/>
                <a:cs typeface="Courier New" pitchFamily="49" charset="0"/>
              </a:rPr>
              <a:t>   A Br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Co E FG G Pa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 U V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A  0 1  1  1  0  0 0  0 1  0  0 1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Br 1 0  1  0  1  0 1  1 1  1  1 1 1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1 1  0  1  0  0 0  0 1  1  0 0 0 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1 0  1  0  0  0 0  0 0  1  0 0 0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Co 0 1  0  0  0  1 0  0 0  1 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E  0 0  0  0  1  0 0  0 0  1  0 0 0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FG 0 1  0  0  0  0 0  0 0  0  1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G  0 1  0  0  0  0 0  0 0  0  1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Pa 1 1  1  0  0  0 0  0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0 1  1  1  1  1 0  0 0  0  0 0 0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S  0 1  0  0  0  0 1  1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U  1 1  0  0  0  0 0  0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V  0 1  0  0  1  0 0  1 0  0  0 0 0</a:t>
            </a:r>
            <a:r>
              <a:rPr lang="en-US" sz="2000" dirty="0"/>
              <a:t> </a:t>
            </a:r>
          </a:p>
        </p:txBody>
      </p:sp>
      <p:grpSp>
        <p:nvGrpSpPr>
          <p:cNvPr id="16390" name="Group 177" descr="Codes for country abbreviations in South America. "/>
          <p:cNvGrpSpPr>
            <a:grpSpLocks/>
          </p:cNvGrpSpPr>
          <p:nvPr/>
        </p:nvGrpSpPr>
        <p:grpSpPr bwMode="auto">
          <a:xfrm>
            <a:off x="6696075" y="1219200"/>
            <a:ext cx="1990725" cy="4759325"/>
            <a:chOff x="-11" y="-11"/>
            <a:chExt cx="3949" cy="2444"/>
          </a:xfrm>
        </p:grpSpPr>
        <p:grpSp>
          <p:nvGrpSpPr>
            <p:cNvPr id="16392" name="Group 175"/>
            <p:cNvGrpSpPr>
              <a:grpSpLocks/>
            </p:cNvGrpSpPr>
            <p:nvPr/>
          </p:nvGrpSpPr>
          <p:grpSpPr bwMode="auto">
            <a:xfrm>
              <a:off x="0" y="0"/>
              <a:ext cx="3927" cy="2422"/>
              <a:chOff x="0" y="0"/>
              <a:chExt cx="3927" cy="2422"/>
            </a:xfrm>
          </p:grpSpPr>
          <p:grpSp>
            <p:nvGrpSpPr>
              <p:cNvPr id="16394" name="Group 120"/>
              <p:cNvGrpSpPr>
                <a:grpSpLocks/>
              </p:cNvGrpSpPr>
              <p:nvPr/>
            </p:nvGrpSpPr>
            <p:grpSpPr bwMode="auto">
              <a:xfrm>
                <a:off x="0" y="0"/>
                <a:ext cx="1964" cy="173"/>
                <a:chOff x="0" y="0"/>
                <a:chExt cx="1964" cy="173"/>
              </a:xfrm>
            </p:grpSpPr>
            <p:sp>
              <p:nvSpPr>
                <p:cNvPr id="16476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Country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7" name="Rectangle 1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5" name="Group 122"/>
              <p:cNvGrpSpPr>
                <a:grpSpLocks/>
              </p:cNvGrpSpPr>
              <p:nvPr/>
            </p:nvGrpSpPr>
            <p:grpSpPr bwMode="auto">
              <a:xfrm>
                <a:off x="1964" y="0"/>
                <a:ext cx="1963" cy="173"/>
                <a:chOff x="1964" y="0"/>
                <a:chExt cx="1963" cy="173"/>
              </a:xfrm>
            </p:grpSpPr>
            <p:sp>
              <p:nvSpPr>
                <p:cNvPr id="16474" name="Rectangle 92"/>
                <p:cNvSpPr>
                  <a:spLocks noChangeArrowheads="1"/>
                </p:cNvSpPr>
                <p:nvPr/>
              </p:nvSpPr>
              <p:spPr bwMode="auto">
                <a:xfrm>
                  <a:off x="1964" y="0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Code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64" y="0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6" name="Group 124"/>
              <p:cNvGrpSpPr>
                <a:grpSpLocks/>
              </p:cNvGrpSpPr>
              <p:nvPr/>
            </p:nvGrpSpPr>
            <p:grpSpPr bwMode="auto">
              <a:xfrm>
                <a:off x="0" y="173"/>
                <a:ext cx="1964" cy="173"/>
                <a:chOff x="0" y="173"/>
                <a:chExt cx="1964" cy="173"/>
              </a:xfrm>
            </p:grpSpPr>
            <p:sp>
              <p:nvSpPr>
                <p:cNvPr id="16472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173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Argentina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3" name="Rectangle 123"/>
                <p:cNvSpPr>
                  <a:spLocks noChangeArrowheads="1"/>
                </p:cNvSpPr>
                <p:nvPr/>
              </p:nvSpPr>
              <p:spPr bwMode="auto">
                <a:xfrm>
                  <a:off x="0" y="173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7" name="Group 126"/>
              <p:cNvGrpSpPr>
                <a:grpSpLocks/>
              </p:cNvGrpSpPr>
              <p:nvPr/>
            </p:nvGrpSpPr>
            <p:grpSpPr bwMode="auto">
              <a:xfrm>
                <a:off x="1964" y="173"/>
                <a:ext cx="1963" cy="173"/>
                <a:chOff x="1964" y="173"/>
                <a:chExt cx="1963" cy="173"/>
              </a:xfrm>
            </p:grpSpPr>
            <p:sp>
              <p:nvSpPr>
                <p:cNvPr id="16470" name="Rectangle 94"/>
                <p:cNvSpPr>
                  <a:spLocks noChangeArrowheads="1"/>
                </p:cNvSpPr>
                <p:nvPr/>
              </p:nvSpPr>
              <p:spPr bwMode="auto">
                <a:xfrm>
                  <a:off x="1964" y="173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1" name="Rectangle 125"/>
                <p:cNvSpPr>
                  <a:spLocks noChangeArrowheads="1"/>
                </p:cNvSpPr>
                <p:nvPr/>
              </p:nvSpPr>
              <p:spPr bwMode="auto">
                <a:xfrm>
                  <a:off x="1964" y="173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8" name="Group 128"/>
              <p:cNvGrpSpPr>
                <a:grpSpLocks/>
              </p:cNvGrpSpPr>
              <p:nvPr/>
            </p:nvGrpSpPr>
            <p:grpSpPr bwMode="auto">
              <a:xfrm>
                <a:off x="0" y="346"/>
                <a:ext cx="1964" cy="173"/>
                <a:chOff x="0" y="346"/>
                <a:chExt cx="1964" cy="173"/>
              </a:xfrm>
            </p:grpSpPr>
            <p:sp>
              <p:nvSpPr>
                <p:cNvPr id="16468" name="Rectangle 95"/>
                <p:cNvSpPr>
                  <a:spLocks noChangeArrowheads="1"/>
                </p:cNvSpPr>
                <p:nvPr/>
              </p:nvSpPr>
              <p:spPr bwMode="auto">
                <a:xfrm>
                  <a:off x="0" y="346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Brazil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9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346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9" name="Group 130"/>
              <p:cNvGrpSpPr>
                <a:grpSpLocks/>
              </p:cNvGrpSpPr>
              <p:nvPr/>
            </p:nvGrpSpPr>
            <p:grpSpPr bwMode="auto">
              <a:xfrm>
                <a:off x="1964" y="346"/>
                <a:ext cx="1963" cy="173"/>
                <a:chOff x="1964" y="346"/>
                <a:chExt cx="1963" cy="173"/>
              </a:xfrm>
            </p:grpSpPr>
            <p:sp>
              <p:nvSpPr>
                <p:cNvPr id="16466" name="Rectangle 96"/>
                <p:cNvSpPr>
                  <a:spLocks noChangeArrowheads="1"/>
                </p:cNvSpPr>
                <p:nvPr/>
              </p:nvSpPr>
              <p:spPr bwMode="auto">
                <a:xfrm>
                  <a:off x="1964" y="346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Br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7" name="Rectangle 129"/>
                <p:cNvSpPr>
                  <a:spLocks noChangeArrowheads="1"/>
                </p:cNvSpPr>
                <p:nvPr/>
              </p:nvSpPr>
              <p:spPr bwMode="auto">
                <a:xfrm>
                  <a:off x="1964" y="346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0" name="Group 132"/>
              <p:cNvGrpSpPr>
                <a:grpSpLocks/>
              </p:cNvGrpSpPr>
              <p:nvPr/>
            </p:nvGrpSpPr>
            <p:grpSpPr bwMode="auto">
              <a:xfrm>
                <a:off x="0" y="519"/>
                <a:ext cx="1964" cy="173"/>
                <a:chOff x="0" y="519"/>
                <a:chExt cx="1964" cy="173"/>
              </a:xfrm>
            </p:grpSpPr>
            <p:sp>
              <p:nvSpPr>
                <p:cNvPr id="16464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519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 dirty="0">
                      <a:latin typeface="Times New Roman" charset="0"/>
                    </a:rPr>
                    <a:t>Bolivia</a:t>
                  </a:r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6465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519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1" name="Group 134"/>
              <p:cNvGrpSpPr>
                <a:grpSpLocks/>
              </p:cNvGrpSpPr>
              <p:nvPr/>
            </p:nvGrpSpPr>
            <p:grpSpPr bwMode="auto">
              <a:xfrm>
                <a:off x="1964" y="519"/>
                <a:ext cx="1963" cy="173"/>
                <a:chOff x="1964" y="519"/>
                <a:chExt cx="1963" cy="173"/>
              </a:xfrm>
            </p:grpSpPr>
            <p:sp>
              <p:nvSpPr>
                <p:cNvPr id="16462" name="Rectangle 98"/>
                <p:cNvSpPr>
                  <a:spLocks noChangeArrowheads="1"/>
                </p:cNvSpPr>
                <p:nvPr/>
              </p:nvSpPr>
              <p:spPr bwMode="auto">
                <a:xfrm>
                  <a:off x="1964" y="519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Bl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964" y="519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2" name="Group 136"/>
              <p:cNvGrpSpPr>
                <a:grpSpLocks/>
              </p:cNvGrpSpPr>
              <p:nvPr/>
            </p:nvGrpSpPr>
            <p:grpSpPr bwMode="auto">
              <a:xfrm>
                <a:off x="0" y="692"/>
                <a:ext cx="1964" cy="173"/>
                <a:chOff x="0" y="692"/>
                <a:chExt cx="1964" cy="173"/>
              </a:xfrm>
            </p:grpSpPr>
            <p:sp>
              <p:nvSpPr>
                <p:cNvPr id="16460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692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Chile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1" name="Rectangle 135"/>
                <p:cNvSpPr>
                  <a:spLocks noChangeArrowheads="1"/>
                </p:cNvSpPr>
                <p:nvPr/>
              </p:nvSpPr>
              <p:spPr bwMode="auto">
                <a:xfrm>
                  <a:off x="0" y="692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3" name="Group 138"/>
              <p:cNvGrpSpPr>
                <a:grpSpLocks/>
              </p:cNvGrpSpPr>
              <p:nvPr/>
            </p:nvGrpSpPr>
            <p:grpSpPr bwMode="auto">
              <a:xfrm>
                <a:off x="1964" y="692"/>
                <a:ext cx="1963" cy="173"/>
                <a:chOff x="1964" y="692"/>
                <a:chExt cx="1963" cy="173"/>
              </a:xfrm>
            </p:grpSpPr>
            <p:sp>
              <p:nvSpPr>
                <p:cNvPr id="1645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64" y="692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Ch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964" y="692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4" name="Group 140"/>
              <p:cNvGrpSpPr>
                <a:grpSpLocks/>
              </p:cNvGrpSpPr>
              <p:nvPr/>
            </p:nvGrpSpPr>
            <p:grpSpPr bwMode="auto">
              <a:xfrm>
                <a:off x="0" y="865"/>
                <a:ext cx="1964" cy="173"/>
                <a:chOff x="0" y="865"/>
                <a:chExt cx="1964" cy="173"/>
              </a:xfrm>
            </p:grpSpPr>
            <p:sp>
              <p:nvSpPr>
                <p:cNvPr id="16456" name="Rectangle 101"/>
                <p:cNvSpPr>
                  <a:spLocks noChangeArrowheads="1"/>
                </p:cNvSpPr>
                <p:nvPr/>
              </p:nvSpPr>
              <p:spPr bwMode="auto">
                <a:xfrm>
                  <a:off x="0" y="865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 dirty="0">
                      <a:latin typeface="Times New Roman" charset="0"/>
                    </a:rPr>
                    <a:t>Colombia</a:t>
                  </a:r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6457" name="Rectangle 139"/>
                <p:cNvSpPr>
                  <a:spLocks noChangeArrowheads="1"/>
                </p:cNvSpPr>
                <p:nvPr/>
              </p:nvSpPr>
              <p:spPr bwMode="auto">
                <a:xfrm>
                  <a:off x="0" y="865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5" name="Group 142"/>
              <p:cNvGrpSpPr>
                <a:grpSpLocks/>
              </p:cNvGrpSpPr>
              <p:nvPr/>
            </p:nvGrpSpPr>
            <p:grpSpPr bwMode="auto">
              <a:xfrm>
                <a:off x="1964" y="865"/>
                <a:ext cx="1963" cy="173"/>
                <a:chOff x="1964" y="865"/>
                <a:chExt cx="1963" cy="173"/>
              </a:xfrm>
            </p:grpSpPr>
            <p:sp>
              <p:nvSpPr>
                <p:cNvPr id="164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64" y="865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Co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964" y="865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6" name="Group 144"/>
              <p:cNvGrpSpPr>
                <a:grpSpLocks/>
              </p:cNvGrpSpPr>
              <p:nvPr/>
            </p:nvGrpSpPr>
            <p:grpSpPr bwMode="auto">
              <a:xfrm>
                <a:off x="0" y="1038"/>
                <a:ext cx="1964" cy="173"/>
                <a:chOff x="0" y="1038"/>
                <a:chExt cx="1964" cy="173"/>
              </a:xfrm>
            </p:grpSpPr>
            <p:sp>
              <p:nvSpPr>
                <p:cNvPr id="164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Ecuador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3" name="Rectangle 143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7" name="Group 146"/>
              <p:cNvGrpSpPr>
                <a:grpSpLocks/>
              </p:cNvGrpSpPr>
              <p:nvPr/>
            </p:nvGrpSpPr>
            <p:grpSpPr bwMode="auto">
              <a:xfrm>
                <a:off x="1964" y="1038"/>
                <a:ext cx="1963" cy="173"/>
                <a:chOff x="1964" y="1038"/>
                <a:chExt cx="1963" cy="173"/>
              </a:xfrm>
            </p:grpSpPr>
            <p:sp>
              <p:nvSpPr>
                <p:cNvPr id="1645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964" y="1038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964" y="1038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8" name="Group 148"/>
              <p:cNvGrpSpPr>
                <a:grpSpLocks/>
              </p:cNvGrpSpPr>
              <p:nvPr/>
            </p:nvGrpSpPr>
            <p:grpSpPr bwMode="auto">
              <a:xfrm>
                <a:off x="0" y="1211"/>
                <a:ext cx="1964" cy="173"/>
                <a:chOff x="0" y="1211"/>
                <a:chExt cx="1964" cy="173"/>
              </a:xfrm>
            </p:grpSpPr>
            <p:sp>
              <p:nvSpPr>
                <p:cNvPr id="16448" name="Rectangle 105"/>
                <p:cNvSpPr>
                  <a:spLocks noChangeArrowheads="1"/>
                </p:cNvSpPr>
                <p:nvPr/>
              </p:nvSpPr>
              <p:spPr bwMode="auto">
                <a:xfrm>
                  <a:off x="0" y="1211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French Guiana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9" name="Rectangle 147"/>
                <p:cNvSpPr>
                  <a:spLocks noChangeArrowheads="1"/>
                </p:cNvSpPr>
                <p:nvPr/>
              </p:nvSpPr>
              <p:spPr bwMode="auto">
                <a:xfrm>
                  <a:off x="0" y="1211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9" name="Group 150"/>
              <p:cNvGrpSpPr>
                <a:grpSpLocks/>
              </p:cNvGrpSpPr>
              <p:nvPr/>
            </p:nvGrpSpPr>
            <p:grpSpPr bwMode="auto">
              <a:xfrm>
                <a:off x="1964" y="1211"/>
                <a:ext cx="1963" cy="173"/>
                <a:chOff x="1964" y="1211"/>
                <a:chExt cx="1963" cy="173"/>
              </a:xfrm>
            </p:grpSpPr>
            <p:sp>
              <p:nvSpPr>
                <p:cNvPr id="164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64" y="1211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FG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7" name="Rectangle 149"/>
                <p:cNvSpPr>
                  <a:spLocks noChangeArrowheads="1"/>
                </p:cNvSpPr>
                <p:nvPr/>
              </p:nvSpPr>
              <p:spPr bwMode="auto">
                <a:xfrm>
                  <a:off x="1964" y="1211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0" name="Group 152"/>
              <p:cNvGrpSpPr>
                <a:grpSpLocks/>
              </p:cNvGrpSpPr>
              <p:nvPr/>
            </p:nvGrpSpPr>
            <p:grpSpPr bwMode="auto">
              <a:xfrm>
                <a:off x="0" y="1384"/>
                <a:ext cx="1964" cy="173"/>
                <a:chOff x="0" y="1384"/>
                <a:chExt cx="1964" cy="173"/>
              </a:xfrm>
            </p:grpSpPr>
            <p:sp>
              <p:nvSpPr>
                <p:cNvPr id="164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1384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Guyana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5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1384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1" name="Group 154"/>
              <p:cNvGrpSpPr>
                <a:grpSpLocks/>
              </p:cNvGrpSpPr>
              <p:nvPr/>
            </p:nvGrpSpPr>
            <p:grpSpPr bwMode="auto">
              <a:xfrm>
                <a:off x="1964" y="1384"/>
                <a:ext cx="1963" cy="173"/>
                <a:chOff x="1964" y="1384"/>
                <a:chExt cx="1963" cy="173"/>
              </a:xfrm>
            </p:grpSpPr>
            <p:sp>
              <p:nvSpPr>
                <p:cNvPr id="1644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964" y="1384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G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3" name="Rectangle 153"/>
                <p:cNvSpPr>
                  <a:spLocks noChangeArrowheads="1"/>
                </p:cNvSpPr>
                <p:nvPr/>
              </p:nvSpPr>
              <p:spPr bwMode="auto">
                <a:xfrm>
                  <a:off x="1964" y="1384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2" name="Group 156"/>
              <p:cNvGrpSpPr>
                <a:grpSpLocks/>
              </p:cNvGrpSpPr>
              <p:nvPr/>
            </p:nvGrpSpPr>
            <p:grpSpPr bwMode="auto">
              <a:xfrm>
                <a:off x="0" y="1557"/>
                <a:ext cx="1964" cy="173"/>
                <a:chOff x="0" y="1557"/>
                <a:chExt cx="1964" cy="173"/>
              </a:xfrm>
            </p:grpSpPr>
            <p:sp>
              <p:nvSpPr>
                <p:cNvPr id="16440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1557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Paraguay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1" name="Rectangle 155"/>
                <p:cNvSpPr>
                  <a:spLocks noChangeArrowheads="1"/>
                </p:cNvSpPr>
                <p:nvPr/>
              </p:nvSpPr>
              <p:spPr bwMode="auto">
                <a:xfrm>
                  <a:off x="0" y="1557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3" name="Group 158"/>
              <p:cNvGrpSpPr>
                <a:grpSpLocks/>
              </p:cNvGrpSpPr>
              <p:nvPr/>
            </p:nvGrpSpPr>
            <p:grpSpPr bwMode="auto">
              <a:xfrm>
                <a:off x="1964" y="1557"/>
                <a:ext cx="1963" cy="173"/>
                <a:chOff x="1964" y="1557"/>
                <a:chExt cx="1963" cy="173"/>
              </a:xfrm>
            </p:grpSpPr>
            <p:sp>
              <p:nvSpPr>
                <p:cNvPr id="16438" name="Rectangle 110"/>
                <p:cNvSpPr>
                  <a:spLocks noChangeArrowheads="1"/>
                </p:cNvSpPr>
                <p:nvPr/>
              </p:nvSpPr>
              <p:spPr bwMode="auto">
                <a:xfrm>
                  <a:off x="1964" y="1557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64" y="1557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4" name="Group 160"/>
              <p:cNvGrpSpPr>
                <a:grpSpLocks/>
              </p:cNvGrpSpPr>
              <p:nvPr/>
            </p:nvGrpSpPr>
            <p:grpSpPr bwMode="auto">
              <a:xfrm>
                <a:off x="0" y="1730"/>
                <a:ext cx="1964" cy="173"/>
                <a:chOff x="0" y="1730"/>
                <a:chExt cx="1964" cy="173"/>
              </a:xfrm>
            </p:grpSpPr>
            <p:sp>
              <p:nvSpPr>
                <p:cNvPr id="16436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1730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Peru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7" name="Rectangle 159"/>
                <p:cNvSpPr>
                  <a:spLocks noChangeArrowheads="1"/>
                </p:cNvSpPr>
                <p:nvPr/>
              </p:nvSpPr>
              <p:spPr bwMode="auto">
                <a:xfrm>
                  <a:off x="0" y="1730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5" name="Group 162"/>
              <p:cNvGrpSpPr>
                <a:grpSpLocks/>
              </p:cNvGrpSpPr>
              <p:nvPr/>
            </p:nvGrpSpPr>
            <p:grpSpPr bwMode="auto">
              <a:xfrm>
                <a:off x="1964" y="1730"/>
                <a:ext cx="1963" cy="173"/>
                <a:chOff x="1964" y="1730"/>
                <a:chExt cx="1963" cy="173"/>
              </a:xfrm>
            </p:grpSpPr>
            <p:sp>
              <p:nvSpPr>
                <p:cNvPr id="1643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964" y="1730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964" y="1730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6" name="Group 164"/>
              <p:cNvGrpSpPr>
                <a:grpSpLocks/>
              </p:cNvGrpSpPr>
              <p:nvPr/>
            </p:nvGrpSpPr>
            <p:grpSpPr bwMode="auto">
              <a:xfrm>
                <a:off x="0" y="1903"/>
                <a:ext cx="1964" cy="173"/>
                <a:chOff x="0" y="1903"/>
                <a:chExt cx="1964" cy="173"/>
              </a:xfrm>
            </p:grpSpPr>
            <p:sp>
              <p:nvSpPr>
                <p:cNvPr id="164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1903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Suriname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3" name="Rectangle 163"/>
                <p:cNvSpPr>
                  <a:spLocks noChangeArrowheads="1"/>
                </p:cNvSpPr>
                <p:nvPr/>
              </p:nvSpPr>
              <p:spPr bwMode="auto">
                <a:xfrm>
                  <a:off x="0" y="1903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7" name="Group 166"/>
              <p:cNvGrpSpPr>
                <a:grpSpLocks/>
              </p:cNvGrpSpPr>
              <p:nvPr/>
            </p:nvGrpSpPr>
            <p:grpSpPr bwMode="auto">
              <a:xfrm>
                <a:off x="1964" y="1903"/>
                <a:ext cx="1963" cy="173"/>
                <a:chOff x="1964" y="1903"/>
                <a:chExt cx="1963" cy="173"/>
              </a:xfrm>
            </p:grpSpPr>
            <p:sp>
              <p:nvSpPr>
                <p:cNvPr id="16430" name="Rectangle 114"/>
                <p:cNvSpPr>
                  <a:spLocks noChangeArrowheads="1"/>
                </p:cNvSpPr>
                <p:nvPr/>
              </p:nvSpPr>
              <p:spPr bwMode="auto">
                <a:xfrm>
                  <a:off x="1964" y="1903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S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1" name="Rectangle 165"/>
                <p:cNvSpPr>
                  <a:spLocks noChangeArrowheads="1"/>
                </p:cNvSpPr>
                <p:nvPr/>
              </p:nvSpPr>
              <p:spPr bwMode="auto">
                <a:xfrm>
                  <a:off x="1964" y="1903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8" name="Group 168"/>
              <p:cNvGrpSpPr>
                <a:grpSpLocks/>
              </p:cNvGrpSpPr>
              <p:nvPr/>
            </p:nvGrpSpPr>
            <p:grpSpPr bwMode="auto">
              <a:xfrm>
                <a:off x="0" y="2076"/>
                <a:ext cx="1964" cy="173"/>
                <a:chOff x="0" y="2076"/>
                <a:chExt cx="1964" cy="173"/>
              </a:xfrm>
            </p:grpSpPr>
            <p:sp>
              <p:nvSpPr>
                <p:cNvPr id="16428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2076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Uruguay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9" name="Rectangle 167"/>
                <p:cNvSpPr>
                  <a:spLocks noChangeArrowheads="1"/>
                </p:cNvSpPr>
                <p:nvPr/>
              </p:nvSpPr>
              <p:spPr bwMode="auto">
                <a:xfrm>
                  <a:off x="0" y="2076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9" name="Group 170"/>
              <p:cNvGrpSpPr>
                <a:grpSpLocks/>
              </p:cNvGrpSpPr>
              <p:nvPr/>
            </p:nvGrpSpPr>
            <p:grpSpPr bwMode="auto">
              <a:xfrm>
                <a:off x="1964" y="2076"/>
                <a:ext cx="1963" cy="173"/>
                <a:chOff x="1964" y="2076"/>
                <a:chExt cx="1963" cy="173"/>
              </a:xfrm>
            </p:grpSpPr>
            <p:sp>
              <p:nvSpPr>
                <p:cNvPr id="1642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64" y="2076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U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7" name="Rectangle 169"/>
                <p:cNvSpPr>
                  <a:spLocks noChangeArrowheads="1"/>
                </p:cNvSpPr>
                <p:nvPr/>
              </p:nvSpPr>
              <p:spPr bwMode="auto">
                <a:xfrm>
                  <a:off x="1964" y="2076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20" name="Group 172"/>
              <p:cNvGrpSpPr>
                <a:grpSpLocks/>
              </p:cNvGrpSpPr>
              <p:nvPr/>
            </p:nvGrpSpPr>
            <p:grpSpPr bwMode="auto">
              <a:xfrm>
                <a:off x="0" y="2249"/>
                <a:ext cx="1964" cy="173"/>
                <a:chOff x="0" y="2249"/>
                <a:chExt cx="1964" cy="173"/>
              </a:xfrm>
            </p:grpSpPr>
            <p:sp>
              <p:nvSpPr>
                <p:cNvPr id="164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2249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Venezuela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5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2249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21" name="Group 174"/>
              <p:cNvGrpSpPr>
                <a:grpSpLocks/>
              </p:cNvGrpSpPr>
              <p:nvPr/>
            </p:nvGrpSpPr>
            <p:grpSpPr bwMode="auto">
              <a:xfrm>
                <a:off x="1964" y="2249"/>
                <a:ext cx="1963" cy="173"/>
                <a:chOff x="1964" y="2249"/>
                <a:chExt cx="1963" cy="173"/>
              </a:xfrm>
            </p:grpSpPr>
            <p:sp>
              <p:nvSpPr>
                <p:cNvPr id="164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64" y="2249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V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1964" y="2249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3" name="Rectangle 176"/>
            <p:cNvSpPr>
              <a:spLocks noChangeArrowheads="1"/>
            </p:cNvSpPr>
            <p:nvPr/>
          </p:nvSpPr>
          <p:spPr bwMode="auto">
            <a:xfrm>
              <a:off x="-11" y="-11"/>
              <a:ext cx="3949" cy="2444"/>
            </a:xfrm>
            <a:prstGeom prst="rect">
              <a:avLst/>
            </a:prstGeom>
            <a:noFill/>
            <a:ln w="365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ragged 2d array to save space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Mileage chart for towns and cities in the North Island of New Zealand. A ragged 2d array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915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1DD50-3675-4E62-A0FB-86A8A85D5736}" type="slidenum">
              <a:rPr lang="en-US" sz="1800"/>
              <a:pPr eaLnBrk="1" hangingPunct="1"/>
              <a:t>2</a:t>
            </a:fld>
            <a:endParaRPr lang="en-US" sz="18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 Early Problem in </a:t>
            </a:r>
            <a:br>
              <a:rPr lang="en-US"/>
            </a:br>
            <a:r>
              <a:rPr lang="en-US"/>
              <a:t>Graph Theory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Leonhard Euler (1707 - 1783)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One of the first mathematicians to study graphs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hlinkClick r:id="rId2"/>
              </a:rPr>
              <a:t>The Seven Bridges of Konigsberg Problem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Konigsberg is now called </a:t>
            </a:r>
            <a:r>
              <a:rPr lang="en-US" dirty="0">
                <a:hlinkClick r:id="rId3"/>
              </a:rPr>
              <a:t>Kaliningrad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 puzzle for the residents of the 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river </a:t>
            </a:r>
            <a:r>
              <a:rPr lang="en-US" dirty="0" err="1"/>
              <a:t>Pregel</a:t>
            </a:r>
            <a:r>
              <a:rPr lang="en-US" dirty="0"/>
              <a:t> flows through the 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7 bridges crossed the river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you cross all bridges while crossing each bridge only once? </a:t>
            </a:r>
            <a:r>
              <a:rPr lang="en-US" i="1" dirty="0"/>
              <a:t>An Eulerian Circuit</a:t>
            </a:r>
            <a:endParaRPr lang="en-US" dirty="0"/>
          </a:p>
        </p:txBody>
      </p:sp>
      <p:sp>
        <p:nvSpPr>
          <p:cNvPr id="307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609F1F-1D45-4721-8CCD-E456210FFD97}" type="slidenum">
              <a:rPr lang="en-US" sz="1800"/>
              <a:pPr eaLnBrk="1" hangingPunct="1"/>
              <a:t>20</a:t>
            </a:fld>
            <a:endParaRPr lang="en-US" sz="18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Map Coloring Problem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How many colors do you need to color a map, so that no 2 countries that have a common border (not a point) are colored the same?</a:t>
            </a:r>
          </a:p>
          <a:p>
            <a:pPr eaLnBrk="1" hangingPunct="1"/>
            <a:r>
              <a:rPr lang="en-US"/>
              <a:t>How to solve using Brute Force?</a:t>
            </a:r>
          </a:p>
        </p:txBody>
      </p:sp>
      <p:sp>
        <p:nvSpPr>
          <p:cNvPr id="174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Content Placeholder 6" descr="A four-coloring solution to the map of the United States with state boundaries shown. Lakes are ignored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227" y="762000"/>
            <a:ext cx="5993546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Source: https://en.wikipedia.org/wiki/Four_color_theorem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2A42-99E3-4DCD-9445-96D5C2AF4A6F}" type="slidenum">
              <a:rPr lang="en-US" sz="1800"/>
              <a:pPr eaLnBrk="1" hangingPunct="1"/>
              <a:t>22</a:t>
            </a:fld>
            <a:endParaRPr lang="en-US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Solution</a:t>
            </a:r>
          </a:p>
        </p:txBody>
      </p:sp>
      <p:pic>
        <p:nvPicPr>
          <p:cNvPr id="18438" name="Picture 4" descr="South American continent with country boundaries shown and colors of countries indicat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05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5105400" y="2209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2133600" y="38862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3200400" y="4191000"/>
            <a:ext cx="3810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3" name="Line 9"/>
          <p:cNvSpPr>
            <a:spLocks noChangeShapeType="1"/>
          </p:cNvSpPr>
          <p:nvPr/>
        </p:nvSpPr>
        <p:spPr bwMode="auto">
          <a:xfrm flipV="1">
            <a:off x="2209800" y="1752600"/>
            <a:ext cx="5334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3870325" y="4179888"/>
            <a:ext cx="89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2819400" y="11938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6248400" y="152400"/>
            <a:ext cx="89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 flipH="1">
            <a:off x="5410200" y="533400"/>
            <a:ext cx="9144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3886200" y="2667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3640138" y="711200"/>
            <a:ext cx="89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5410200" y="44196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 flipH="1" flipV="1">
            <a:off x="5410200" y="4191000"/>
            <a:ext cx="1524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6172200" y="762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3" name="Line 20"/>
          <p:cNvSpPr>
            <a:spLocks noChangeShapeType="1"/>
          </p:cNvSpPr>
          <p:nvPr/>
        </p:nvSpPr>
        <p:spPr bwMode="auto">
          <a:xfrm flipH="1">
            <a:off x="5791200" y="1066800"/>
            <a:ext cx="4572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1"/>
          <p:cNvSpPr txBox="1">
            <a:spLocks noChangeArrowheads="1"/>
          </p:cNvSpPr>
          <p:nvPr/>
        </p:nvSpPr>
        <p:spPr bwMode="auto">
          <a:xfrm>
            <a:off x="2743200" y="2224088"/>
            <a:ext cx="89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55" name="Text Box 22"/>
          <p:cNvSpPr txBox="1">
            <a:spLocks noChangeArrowheads="1"/>
          </p:cNvSpPr>
          <p:nvPr/>
        </p:nvSpPr>
        <p:spPr bwMode="auto">
          <a:xfrm>
            <a:off x="4724400" y="32004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18456" name="Line 23"/>
          <p:cNvSpPr>
            <a:spLocks noChangeShapeType="1"/>
          </p:cNvSpPr>
          <p:nvPr/>
        </p:nvSpPr>
        <p:spPr bwMode="auto">
          <a:xfrm flipH="1">
            <a:off x="5105400" y="990600"/>
            <a:ext cx="12192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68F435-AC84-43A4-8AF1-EDF2E83BB2F0}" type="slidenum">
              <a:rPr lang="en-US" sz="1800"/>
              <a:pPr eaLnBrk="1" hangingPunct="1"/>
              <a:t>23</a:t>
            </a:fld>
            <a:endParaRPr lang="en-US" sz="18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About the Ocean?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990600"/>
            <a:ext cx="6705600" cy="5486400"/>
          </a:xfrm>
          <a:noFill/>
        </p:spPr>
        <p:txBody>
          <a:bodyPr/>
          <a:lstStyle/>
          <a:p>
            <a:pPr eaLnBrk="1" hangingPunct="1">
              <a:buFont typeface="Marlett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   A Br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Co E FG G Pa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 U V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Oc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A  0 1  1  1  0  0 0  0 1  0  0 1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Br 1 0  1  0  1  0 1  1 1  1  1 1 1 1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1 1  0  1  0  0 0  0 1  1  0 0 0 0 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1 0  1  0  0  0 0  0 0  1  0 0 0 1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Co 0 1  0  0  0  1 0  0 0  1  0 0 1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E  0 0  0  0  1  0 0  0 0  1  0 0 0 1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FG 0 1  0  0  0  0 0  0 0  0  1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G  0 1  0  0  0  0 0  0 0  0  1 0 1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Pa 1 1  1  0  0  0 0  0 0  0  0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0 1  1  1  1  1 0  0 0  0  0 0 0 1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S  0 1  0  0  0  0 1  1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U  1 1  0  0  0  0 0  0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V  0 1  0  0  1  0 0  1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1 1  0  1  1  1 1  1 0  1  1 1 1 0</a:t>
            </a:r>
            <a:r>
              <a:rPr lang="en-US" sz="2000" dirty="0"/>
              <a:t> </a:t>
            </a:r>
          </a:p>
        </p:txBody>
      </p:sp>
      <p:sp>
        <p:nvSpPr>
          <p:cNvPr id="1946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2A42-99E3-4DCD-9445-96D5C2AF4A6F}" type="slidenum">
              <a:rPr lang="en-US" sz="1800"/>
              <a:pPr eaLnBrk="1" hangingPunct="1"/>
              <a:t>24</a:t>
            </a:fld>
            <a:endParaRPr lang="en-US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Make the Ocean Blue</a:t>
            </a:r>
          </a:p>
        </p:txBody>
      </p:sp>
      <p:pic>
        <p:nvPicPr>
          <p:cNvPr id="18438" name="Picture 4" descr="South American continent with country boundaries shown. Ocean added as a country and colored blue. Note, Paraguay is colored blue as we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2" y="647700"/>
            <a:ext cx="6705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5105400" y="2209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2133600" y="38862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3200400" y="4191000"/>
            <a:ext cx="3810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3" name="Line 9"/>
          <p:cNvSpPr>
            <a:spLocks noChangeShapeType="1"/>
          </p:cNvSpPr>
          <p:nvPr/>
        </p:nvSpPr>
        <p:spPr bwMode="auto">
          <a:xfrm flipV="1">
            <a:off x="2209800" y="1752600"/>
            <a:ext cx="5334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4572000" y="3105150"/>
            <a:ext cx="699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2819400" y="11938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293687" y="3429000"/>
            <a:ext cx="89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3886200" y="2667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7848600" y="4125912"/>
            <a:ext cx="89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5410200" y="44196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 flipH="1" flipV="1">
            <a:off x="5410200" y="4191000"/>
            <a:ext cx="1524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6172200" y="762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3" name="Line 20"/>
          <p:cNvSpPr>
            <a:spLocks noChangeShapeType="1"/>
          </p:cNvSpPr>
          <p:nvPr/>
        </p:nvSpPr>
        <p:spPr bwMode="auto">
          <a:xfrm flipH="1">
            <a:off x="5791200" y="1066800"/>
            <a:ext cx="4572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22"/>
          <p:cNvSpPr txBox="1">
            <a:spLocks noChangeArrowheads="1"/>
          </p:cNvSpPr>
          <p:nvPr/>
        </p:nvSpPr>
        <p:spPr bwMode="auto">
          <a:xfrm>
            <a:off x="3907569" y="40386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18456" name="Line 23"/>
          <p:cNvSpPr>
            <a:spLocks noChangeShapeType="1"/>
          </p:cNvSpPr>
          <p:nvPr/>
        </p:nvSpPr>
        <p:spPr bwMode="auto">
          <a:xfrm flipH="1">
            <a:off x="5105400" y="990600"/>
            <a:ext cx="12192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903663" y="8382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696307" y="2012156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218363" y="1247775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H="1" flipV="1">
            <a:off x="5342731" y="1371600"/>
            <a:ext cx="1913732" cy="5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4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Definitions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i="1" dirty="0"/>
              <a:t>dense</a:t>
            </a:r>
            <a:r>
              <a:rPr lang="en-US" dirty="0"/>
              <a:t> graph is one with a "large" number of edges</a:t>
            </a:r>
          </a:p>
          <a:p>
            <a:pPr lvl="1" eaLnBrk="1" hangingPunct="1"/>
            <a:r>
              <a:rPr lang="en-US" dirty="0"/>
              <a:t>maximum number of edges?</a:t>
            </a:r>
          </a:p>
          <a:p>
            <a:pPr eaLnBrk="1" hangingPunct="1"/>
            <a:r>
              <a:rPr lang="en-US" dirty="0"/>
              <a:t>A "</a:t>
            </a:r>
            <a:r>
              <a:rPr lang="en-US" i="1" dirty="0"/>
              <a:t>sparse" </a:t>
            </a:r>
            <a:r>
              <a:rPr lang="en-US" dirty="0"/>
              <a:t>graph is one in which the number of edges is "much less" than the maximum possible number of edges</a:t>
            </a:r>
          </a:p>
          <a:p>
            <a:pPr lvl="1" eaLnBrk="1" hangingPunct="1"/>
            <a:r>
              <a:rPr lang="en-US" dirty="0"/>
              <a:t>No standard cutoff for dense and sparse graphs</a:t>
            </a:r>
          </a:p>
          <a:p>
            <a:pPr lvl="1" eaLnBrk="1" hangingPunct="1"/>
            <a:r>
              <a:rPr lang="en-US" dirty="0"/>
              <a:t>Although a common one is more than half </a:t>
            </a:r>
            <a:r>
              <a:rPr lang="en-US"/>
              <a:t>the possible edges</a:t>
            </a:r>
            <a:endParaRPr 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B39799-8D7B-4D43-94FE-53D785D77C08}" type="slidenum">
              <a:rPr lang="en-US" sz="1800"/>
              <a:pPr eaLnBrk="1" hangingPunct="1"/>
              <a:t>25</a:t>
            </a:fld>
            <a:endParaRPr 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Graph Representation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For dense graphs the adjacency matrix is a reasonable choice</a:t>
            </a:r>
          </a:p>
          <a:p>
            <a:pPr lvl="1" eaLnBrk="1" hangingPunct="1"/>
            <a:r>
              <a:rPr lang="en-US" dirty="0"/>
              <a:t>For weighted graphs change </a:t>
            </a:r>
            <a:r>
              <a:rPr lang="en-US" dirty="0" err="1"/>
              <a:t>booleans</a:t>
            </a:r>
            <a:r>
              <a:rPr lang="en-US" dirty="0"/>
              <a:t> to double or int</a:t>
            </a:r>
          </a:p>
          <a:p>
            <a:pPr lvl="1" eaLnBrk="1" hangingPunct="1"/>
            <a:r>
              <a:rPr lang="en-US" dirty="0"/>
              <a:t>Can the adjacency matrix handle </a:t>
            </a:r>
            <a:br>
              <a:rPr lang="en-US" dirty="0"/>
            </a:br>
            <a:r>
              <a:rPr lang="en-US" dirty="0"/>
              <a:t>directed graphs?</a:t>
            </a:r>
          </a:p>
          <a:p>
            <a:pPr eaLnBrk="1" hangingPunct="1"/>
            <a:r>
              <a:rPr lang="en-US" dirty="0"/>
              <a:t>Most graphs are sparse, not dense</a:t>
            </a:r>
          </a:p>
          <a:p>
            <a:pPr eaLnBrk="1" hangingPunct="1"/>
            <a:r>
              <a:rPr lang="en-US" dirty="0"/>
              <a:t>For sparse graphs an </a:t>
            </a:r>
            <a:r>
              <a:rPr lang="en-US" i="1" dirty="0"/>
              <a:t>adjacency list </a:t>
            </a:r>
            <a:r>
              <a:rPr lang="en-US" dirty="0"/>
              <a:t>is an alternative that uses less space</a:t>
            </a:r>
          </a:p>
          <a:p>
            <a:pPr eaLnBrk="1" hangingPunct="1"/>
            <a:r>
              <a:rPr lang="en-US" dirty="0"/>
              <a:t>Each vertex keeps a list of edges to the vertices it is connected to.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CC58CF-DBD3-4E49-A330-F05A336B189B}" type="slidenum">
              <a:rPr lang="en-US" sz="1800"/>
              <a:pPr eaLnBrk="1" hangingPunct="1"/>
              <a:t>26</a:t>
            </a:fld>
            <a:endParaRPr lang="en-US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Implementation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public class Graph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static final double INFINITY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					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Double.MAX_VALUE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Map&lt;String, Vertex&gt; vertices;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Graph() // create empty Graph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addEdge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(String source,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	String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double cost)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find all paths from given vertex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findUnweightedShortestPaths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		(String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startName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called after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findUnweightedShortestPath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printPath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destName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403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class stores vertices</a:t>
            </a:r>
          </a:p>
          <a:p>
            <a:r>
              <a:rPr lang="en-US" dirty="0"/>
              <a:t>Each vertex has an adjacency list</a:t>
            </a:r>
          </a:p>
          <a:p>
            <a:pPr lvl="1"/>
            <a:r>
              <a:rPr lang="en-US" dirty="0"/>
              <a:t>what vertices does it connect to?</a:t>
            </a:r>
          </a:p>
          <a:p>
            <a:r>
              <a:rPr lang="en-US" dirty="0"/>
              <a:t>shortest path method finds all paths from start vertex to every other vertex in graph</a:t>
            </a:r>
          </a:p>
          <a:p>
            <a:r>
              <a:rPr lang="en-US" dirty="0"/>
              <a:t>after shortest path method called queries can be made for path length from start node to destination node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001000" cy="1143000"/>
          </a:xfrm>
        </p:spPr>
        <p:txBody>
          <a:bodyPr/>
          <a:lstStyle/>
          <a:p>
            <a:r>
              <a:rPr lang="en-US" dirty="0"/>
              <a:t>Vertex Class (nested in Graph)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963967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private static class Vertex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String name;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List&lt;Edge&gt; adjacent;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Vertex(String n)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for shortest path algorithms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double distance;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Vertex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scratch;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call before finding new paths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reset()</a:t>
            </a:r>
          </a:p>
        </p:txBody>
      </p:sp>
    </p:spTree>
    <p:extLst>
      <p:ext uri="{BB962C8B-B14F-4D97-AF65-F5344CB8AC3E}">
        <p14:creationId xmlns:p14="http://schemas.microsoft.com/office/powerpoint/2010/main" val="18597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4E5AE-06C0-44AC-8867-08D3B1386CA3}" type="slidenum">
              <a:rPr lang="en-US" sz="1800"/>
              <a:pPr eaLnBrk="1" hangingPunct="1"/>
              <a:t>3</a:t>
            </a:fld>
            <a:endParaRPr lang="en-US" sz="18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Konigsberg and the River Pregel</a:t>
            </a:r>
          </a:p>
        </p:txBody>
      </p:sp>
      <p:pic>
        <p:nvPicPr>
          <p:cNvPr id="4101" name="Picture 4" descr="http://www-groups.dcs.st-and.ac.uk/~history/Diagrams/Konigsberg_colour.jpeg&#10;Konigsberg and the Rive Pregel showing the 7 bridges over the river. There are two islandsin the middle of the river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389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752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30" y="319549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317" y="5029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371871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>
            <a:off x="1490314" y="2014210"/>
            <a:ext cx="456656" cy="11939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92501" y="3515400"/>
            <a:ext cx="2512699" cy="157281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57343" y="5181600"/>
            <a:ext cx="761299" cy="10921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734300" y="3980329"/>
            <a:ext cx="576798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Class (nested in Graph)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350966"/>
            <a:ext cx="7981672" cy="276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private static class Edge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private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Vertex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private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double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cost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private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Edge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(Vertex d, double c)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633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057400"/>
          </a:xfrm>
        </p:spPr>
        <p:txBody>
          <a:bodyPr/>
          <a:lstStyle/>
          <a:p>
            <a:r>
              <a:rPr lang="en-US" dirty="0"/>
              <a:t>Given a vertex, S (for start) find the shortest path from S to all other vertices in the graph</a:t>
            </a:r>
          </a:p>
          <a:p>
            <a:r>
              <a:rPr lang="en-US" dirty="0"/>
              <a:t>Graph is </a:t>
            </a:r>
            <a:r>
              <a:rPr lang="en-US" dirty="0" err="1"/>
              <a:t>unweighted</a:t>
            </a:r>
            <a:r>
              <a:rPr lang="en-US" dirty="0"/>
              <a:t> (set all edge costs to 1)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33800" y="3084474"/>
            <a:ext cx="990600" cy="838200"/>
            <a:chOff x="3733800" y="3276600"/>
            <a:chExt cx="990600" cy="838200"/>
          </a:xfrm>
        </p:grpSpPr>
        <p:sp>
          <p:nvSpPr>
            <p:cNvPr id="7" name="Oval 6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343409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10200" y="5697052"/>
            <a:ext cx="990600" cy="838200"/>
            <a:chOff x="3733800" y="3276600"/>
            <a:chExt cx="9906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0200" y="5486400"/>
            <a:ext cx="990600" cy="838200"/>
            <a:chOff x="3733800" y="3276600"/>
            <a:chExt cx="9906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5730" y="3048000"/>
            <a:ext cx="990600" cy="838200"/>
            <a:chOff x="3733800" y="3276600"/>
            <a:chExt cx="9906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3162090"/>
            <a:ext cx="990600" cy="838200"/>
            <a:chOff x="3733800" y="3276600"/>
            <a:chExt cx="990600" cy="838200"/>
          </a:xfrm>
        </p:grpSpPr>
        <p:sp>
          <p:nvSpPr>
            <p:cNvPr id="20" name="Oval 19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5057" y="4220337"/>
            <a:ext cx="990600" cy="838200"/>
            <a:chOff x="3733800" y="3276600"/>
            <a:chExt cx="9906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5737" y="3640914"/>
            <a:ext cx="990600" cy="838200"/>
            <a:chOff x="3733800" y="3276600"/>
            <a:chExt cx="9906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48600" y="2895600"/>
            <a:ext cx="990600" cy="838200"/>
            <a:chOff x="3733800" y="3276600"/>
            <a:chExt cx="990600" cy="838200"/>
          </a:xfrm>
        </p:grpSpPr>
        <p:sp>
          <p:nvSpPr>
            <p:cNvPr id="29" name="Oval 28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7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15200" y="4648200"/>
            <a:ext cx="990600" cy="838200"/>
            <a:chOff x="3733800" y="3276600"/>
            <a:chExt cx="990600" cy="838200"/>
          </a:xfrm>
        </p:grpSpPr>
        <p:sp>
          <p:nvSpPr>
            <p:cNvPr id="32" name="Oval 31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8</a:t>
              </a:r>
            </a:p>
          </p:txBody>
        </p:sp>
      </p:grpSp>
      <p:cxnSp>
        <p:nvCxnSpPr>
          <p:cNvPr id="37" name="Straight Connector 36"/>
          <p:cNvCxnSpPr>
            <a:stCxn id="17" idx="6"/>
            <a:endCxn id="7" idx="2"/>
          </p:cNvCxnSpPr>
          <p:nvPr/>
        </p:nvCxnSpPr>
        <p:spPr bwMode="auto">
          <a:xfrm>
            <a:off x="3436330" y="3467100"/>
            <a:ext cx="297470" cy="364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endCxn id="20" idx="2"/>
          </p:cNvCxnSpPr>
          <p:nvPr/>
        </p:nvCxnSpPr>
        <p:spPr bwMode="auto">
          <a:xfrm>
            <a:off x="4724400" y="3490323"/>
            <a:ext cx="457200" cy="9086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3" idx="0"/>
          </p:cNvCxnSpPr>
          <p:nvPr/>
        </p:nvCxnSpPr>
        <p:spPr bwMode="auto">
          <a:xfrm flipV="1">
            <a:off x="4250357" y="3936741"/>
            <a:ext cx="0" cy="2835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998718" y="4000290"/>
            <a:ext cx="601482" cy="615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endCxn id="14" idx="1"/>
          </p:cNvCxnSpPr>
          <p:nvPr/>
        </p:nvCxnSpPr>
        <p:spPr bwMode="auto">
          <a:xfrm>
            <a:off x="577344" y="4479114"/>
            <a:ext cx="1167926" cy="113003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2461563" y="5449535"/>
            <a:ext cx="304800" cy="1825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5993281" y="5257800"/>
            <a:ext cx="168529" cy="5205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6705600" y="4479114"/>
            <a:ext cx="609600" cy="4462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7315200" y="3589561"/>
            <a:ext cx="609600" cy="1332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6111586" y="3372457"/>
            <a:ext cx="578427" cy="5216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endCxn id="20" idx="3"/>
          </p:cNvCxnSpPr>
          <p:nvPr/>
        </p:nvCxnSpPr>
        <p:spPr bwMode="auto">
          <a:xfrm flipV="1">
            <a:off x="4724400" y="3877538"/>
            <a:ext cx="602270" cy="56691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2941030" y="4437524"/>
            <a:ext cx="945170" cy="415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2183281" y="3602602"/>
            <a:ext cx="395598" cy="979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6430241" y="5958661"/>
            <a:ext cx="2180359" cy="13324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endCxn id="29" idx="4"/>
          </p:cNvCxnSpPr>
          <p:nvPr/>
        </p:nvCxnSpPr>
        <p:spPr bwMode="auto">
          <a:xfrm flipH="1" flipV="1">
            <a:off x="8343900" y="3733800"/>
            <a:ext cx="263236" cy="221793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Cloud Callout 73"/>
          <p:cNvSpPr/>
          <p:nvPr/>
        </p:nvSpPr>
        <p:spPr bwMode="auto">
          <a:xfrm>
            <a:off x="1905000" y="2667000"/>
            <a:ext cx="887881" cy="3124200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Cloud Callout 77"/>
          <p:cNvSpPr/>
          <p:nvPr/>
        </p:nvSpPr>
        <p:spPr bwMode="auto">
          <a:xfrm>
            <a:off x="5638800" y="2590800"/>
            <a:ext cx="887881" cy="3519055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91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5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 showing connections on Wikipedia from E. Allen Emerson, UTCS Professor Emeritus and Turing Award winner to the Professor Layton and the Curious Village video gam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99797"/>
            <a:ext cx="8234263" cy="6415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Degrees of 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https://www.sixdegreesofwikipedia.com/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 descr="E. Allen Emerso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3125267"/>
            <a:ext cx="1297315" cy="1439402"/>
          </a:xfrm>
          <a:prstGeom prst="rect">
            <a:avLst/>
          </a:prstGeom>
        </p:spPr>
      </p:pic>
      <p:pic>
        <p:nvPicPr>
          <p:cNvPr id="9" name="Picture 8" descr="Professor Layton, character from the video game series.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9240"/>
            <a:ext cx="11430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5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6477000" cy="5029200"/>
          </a:xfrm>
        </p:spPr>
        <p:txBody>
          <a:bodyPr/>
          <a:lstStyle/>
          <a:p>
            <a:r>
              <a:rPr lang="en-US" dirty="0"/>
              <a:t>Agree upon dictionary</a:t>
            </a:r>
          </a:p>
          <a:p>
            <a:r>
              <a:rPr lang="en-US" dirty="0"/>
              <a:t>Start word and end word of same length</a:t>
            </a:r>
          </a:p>
          <a:p>
            <a:r>
              <a:rPr lang="en-US" dirty="0"/>
              <a:t>Change one letter at a time to form step</a:t>
            </a:r>
          </a:p>
          <a:p>
            <a:r>
              <a:rPr lang="en-US" dirty="0"/>
              <a:t>Step must also be a word</a:t>
            </a:r>
          </a:p>
          <a:p>
            <a:r>
              <a:rPr lang="en-US" dirty="0"/>
              <a:t>Example: Start = silly, end = funny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5008" y="1143000"/>
            <a:ext cx="188768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silly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sully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sulky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hulky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hunky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funky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funny</a:t>
            </a:r>
          </a:p>
        </p:txBody>
      </p:sp>
    </p:spTree>
    <p:extLst>
      <p:ext uri="{BB962C8B-B14F-4D97-AF65-F5344CB8AC3E}">
        <p14:creationId xmlns:p14="http://schemas.microsoft.com/office/powerpoint/2010/main" val="52511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65" y="-114300"/>
            <a:ext cx="8534400" cy="1143000"/>
          </a:xfrm>
        </p:spPr>
        <p:txBody>
          <a:bodyPr/>
          <a:lstStyle/>
          <a:p>
            <a:r>
              <a:rPr lang="en-US" dirty="0"/>
              <a:t>Clicker 3 - 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486400"/>
          </a:xfrm>
        </p:spPr>
        <p:txBody>
          <a:bodyPr/>
          <a:lstStyle/>
          <a:p>
            <a:r>
              <a:rPr lang="en-US" dirty="0"/>
              <a:t>What are the vertices and when does </a:t>
            </a:r>
            <a:br>
              <a:rPr lang="en-US" dirty="0"/>
            </a:br>
            <a:r>
              <a:rPr lang="en-US" dirty="0"/>
              <a:t>an edge exist between two vertices?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Vertices 	Edges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Letters		Words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Words		Words that share one or more letters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Letters		Words that share one or more letters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Words		Words that differ by one letter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Words		Letters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284326" cy="914400"/>
            <a:chOff x="3581400" y="2362200"/>
            <a:chExt cx="12843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524000"/>
            <a:ext cx="292507" cy="576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798195" y="5255997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Portion of Graph</a:t>
            </a:r>
          </a:p>
        </p:txBody>
      </p:sp>
    </p:spTree>
    <p:extLst>
      <p:ext uri="{BB962C8B-B14F-4D97-AF65-F5344CB8AC3E}">
        <p14:creationId xmlns:p14="http://schemas.microsoft.com/office/powerpoint/2010/main" val="2575796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4 - Size of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r>
              <a:rPr lang="en-US" sz="2400" dirty="0"/>
              <a:t>Number of vertices and edges depends on dictionary</a:t>
            </a:r>
          </a:p>
          <a:p>
            <a:r>
              <a:rPr lang="en-US" sz="2800" dirty="0"/>
              <a:t>Modified Scrabble dictionary, 5 letter words</a:t>
            </a:r>
          </a:p>
          <a:p>
            <a:r>
              <a:rPr lang="en-US" sz="2800" dirty="0"/>
              <a:t>Words are vertices</a:t>
            </a:r>
          </a:p>
          <a:p>
            <a:pPr lvl="1"/>
            <a:r>
              <a:rPr lang="en-US" sz="2400" dirty="0"/>
              <a:t>8660 words, 7915 words that are one letter different from at least one other word</a:t>
            </a:r>
          </a:p>
          <a:p>
            <a:r>
              <a:rPr lang="en-US" sz="2800" dirty="0"/>
              <a:t>Edge exists between words if they are one letter different</a:t>
            </a:r>
          </a:p>
          <a:p>
            <a:pPr lvl="1"/>
            <a:r>
              <a:rPr lang="en-US" sz="2400" dirty="0"/>
              <a:t>24,942 edges</a:t>
            </a:r>
          </a:p>
          <a:p>
            <a:pPr marL="0" indent="0">
              <a:buNone/>
            </a:pPr>
            <a:r>
              <a:rPr lang="en-US" dirty="0"/>
              <a:t>Is this graph sparse or dense?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Sparse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Dense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5257800"/>
            <a:ext cx="4343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 number of edges = </a:t>
            </a:r>
            <a:br>
              <a:rPr lang="en-US" dirty="0"/>
            </a:br>
            <a:r>
              <a:rPr lang="en-US" dirty="0"/>
              <a:t>N * (N - 1) / 2</a:t>
            </a:r>
            <a:br>
              <a:rPr lang="en-US" dirty="0"/>
            </a:br>
            <a:r>
              <a:rPr lang="en-US" dirty="0"/>
              <a:t>37,493,470</a:t>
            </a:r>
          </a:p>
        </p:txBody>
      </p:sp>
    </p:spTree>
    <p:extLst>
      <p:ext uri="{BB962C8B-B14F-4D97-AF65-F5344CB8AC3E}">
        <p14:creationId xmlns:p14="http://schemas.microsoft.com/office/powerpoint/2010/main" val="42362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220200" cy="1143000"/>
          </a:xfrm>
        </p:spPr>
        <p:txBody>
          <a:bodyPr/>
          <a:lstStyle/>
          <a:p>
            <a:r>
              <a:rPr lang="en-US" sz="3600" dirty="0"/>
              <a:t>Clicker 5 - Unweighted Shortest </a:t>
            </a:r>
            <a:br>
              <a:rPr lang="en-US" sz="3600" dirty="0"/>
            </a:br>
            <a:r>
              <a:rPr lang="en-US" sz="3600" dirty="0"/>
              <a:t>Path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/>
              <a:t>Problem: Find the </a:t>
            </a:r>
            <a:r>
              <a:rPr lang="en-US" b="1" dirty="0"/>
              <a:t>shortest word ladder </a:t>
            </a:r>
            <a:r>
              <a:rPr lang="en-US" dirty="0"/>
              <a:t>between two words if one exists</a:t>
            </a:r>
          </a:p>
          <a:p>
            <a:r>
              <a:rPr lang="en-US" dirty="0"/>
              <a:t>What kind of search should we use?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Breadth First 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Depth First 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Either one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5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Unweighted</a:t>
            </a:r>
            <a:r>
              <a:rPr lang="en-US" sz="3600" dirty="0"/>
              <a:t> Shortest Path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distance of start to itself to 0</a:t>
            </a:r>
          </a:p>
          <a:p>
            <a:r>
              <a:rPr lang="en-US" dirty="0"/>
              <a:t>Create a queue and add the start vertex</a:t>
            </a:r>
          </a:p>
          <a:p>
            <a:r>
              <a:rPr lang="en-US" dirty="0"/>
              <a:t>while the queue is not empty</a:t>
            </a:r>
          </a:p>
          <a:p>
            <a:pPr lvl="1"/>
            <a:r>
              <a:rPr lang="en-US" dirty="0"/>
              <a:t>remove front </a:t>
            </a:r>
          </a:p>
          <a:p>
            <a:pPr lvl="1"/>
            <a:r>
              <a:rPr lang="en-US" dirty="0"/>
              <a:t>loop through all edges of current vertex</a:t>
            </a:r>
          </a:p>
          <a:p>
            <a:pPr lvl="2"/>
            <a:r>
              <a:rPr lang="en-US" dirty="0"/>
              <a:t>get vertex edge connects to</a:t>
            </a:r>
          </a:p>
          <a:p>
            <a:pPr lvl="2"/>
            <a:r>
              <a:rPr lang="en-US" dirty="0"/>
              <a:t>if this vertex has not been visited (have not found path to the destination of the edge)</a:t>
            </a:r>
          </a:p>
          <a:p>
            <a:pPr lvl="3"/>
            <a:r>
              <a:rPr lang="en-US" dirty="0"/>
              <a:t>sets its distance to current distance + 1</a:t>
            </a:r>
          </a:p>
          <a:p>
            <a:pPr lvl="3"/>
            <a:r>
              <a:rPr lang="en-US" dirty="0"/>
              <a:t>sets its previous vertex to current vertex</a:t>
            </a:r>
          </a:p>
          <a:p>
            <a:pPr lvl="3"/>
            <a:r>
              <a:rPr lang="en-US" dirty="0"/>
              <a:t>add new vertex to queue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34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724677" y="5334000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Portion of Graph</a:t>
            </a:r>
          </a:p>
        </p:txBody>
      </p:sp>
    </p:spTree>
    <p:extLst>
      <p:ext uri="{BB962C8B-B14F-4D97-AF65-F5344CB8AC3E}">
        <p14:creationId xmlns:p14="http://schemas.microsoft.com/office/powerpoint/2010/main" val="405820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many solutions does the Seven Bridges of Konigsberg Problem have?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0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1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2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3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&gt;= 4</a:t>
            </a:r>
          </a:p>
          <a:p>
            <a:pPr marL="0" indent="0" eaLnBrk="1" hangingPunct="1">
              <a:buFont typeface="Marlett" pitchFamily="2" charset="2"/>
              <a:buNone/>
              <a:defRPr/>
            </a:pPr>
            <a:endParaRPr lang="en-US" dirty="0"/>
          </a:p>
        </p:txBody>
      </p:sp>
      <p:sp>
        <p:nvSpPr>
          <p:cNvPr id="512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pic>
        <p:nvPicPr>
          <p:cNvPr id="7" name="Picture 4" descr="Konigsberg and the Rive Pregel showing the 7 bridges over the river. There are two islandsin the middle of the river. &#10;&#10;Assume the land masses are:&#10;A. Main land mass to the north.&#10;B. island in the middle of the river on the left.&#10;C. Island in the middle of the river on the right.&#10;D. Main land mass to the south. &#10;&#10;2 bridges connecting A and B.&#10;1 bridge connecting A and C.&#10;1 bridge connecting Band C.&#10;1 bridge connecting C and D.&#10;2 bridges connecting C and D.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943600" cy="475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907EFE-0971-499A-9E25-A2A511555829}" type="slidenum">
              <a:rPr lang="en-US" sz="1800"/>
              <a:pPr eaLnBrk="1" hangingPunct="1"/>
              <a:t>4</a:t>
            </a:fld>
            <a:endParaRPr 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724677" y="5105400"/>
            <a:ext cx="5078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at "smart" and </a:t>
            </a:r>
            <a:r>
              <a:rPr lang="en-US" dirty="0" err="1"/>
              <a:t>enqueue</a:t>
            </a:r>
            <a:r>
              <a:rPr lang="en-US" dirty="0"/>
              <a:t> it</a:t>
            </a:r>
            <a:br>
              <a:rPr lang="en-US" dirty="0"/>
            </a:br>
            <a:r>
              <a:rPr lang="en-US" dirty="0"/>
              <a:t>[smart]</a:t>
            </a:r>
          </a:p>
        </p:txBody>
      </p:sp>
    </p:spTree>
    <p:extLst>
      <p:ext uri="{BB962C8B-B14F-4D97-AF65-F5344CB8AC3E}">
        <p14:creationId xmlns:p14="http://schemas.microsoft.com/office/powerpoint/2010/main" val="969641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[swart]</a:t>
            </a:r>
          </a:p>
        </p:txBody>
      </p:sp>
    </p:spTree>
    <p:extLst>
      <p:ext uri="{BB962C8B-B14F-4D97-AF65-F5344CB8AC3E}">
        <p14:creationId xmlns:p14="http://schemas.microsoft.com/office/powerpoint/2010/main" val="986283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start]</a:t>
            </a:r>
          </a:p>
        </p:txBody>
      </p:sp>
    </p:spTree>
    <p:extLst>
      <p:ext uri="{BB962C8B-B14F-4D97-AF65-F5344CB8AC3E}">
        <p14:creationId xmlns:p14="http://schemas.microsoft.com/office/powerpoint/2010/main" val="2766950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start, </a:t>
            </a:r>
            <a:r>
              <a:rPr lang="en-US" dirty="0" err="1"/>
              <a:t>scart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26558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38076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679449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5583580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 with smart, </a:t>
            </a:r>
            <a:r>
              <a:rPr lang="en-US" dirty="0" err="1"/>
              <a:t>dequeue</a:t>
            </a:r>
            <a:r>
              <a:rPr lang="en-US" dirty="0"/>
              <a:t> (swart)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260470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8244565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 (start already present)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3062596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8324715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 (</a:t>
            </a:r>
            <a:r>
              <a:rPr lang="en-US" dirty="0" err="1"/>
              <a:t>scart</a:t>
            </a:r>
            <a:r>
              <a:rPr lang="en-US" dirty="0"/>
              <a:t> already present)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717247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5875326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smarm, swarm]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412182" y="1661374"/>
            <a:ext cx="1320451" cy="914400"/>
            <a:chOff x="3581400" y="2362200"/>
            <a:chExt cx="1320451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9" name="Oval 48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7600" y="2514600"/>
              <a:ext cx="12442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24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0CD60-817F-41BF-A0A5-117D9F5ABE19}" type="slidenum">
              <a:rPr lang="en-US" sz="1800"/>
              <a:pPr eaLnBrk="1" hangingPunct="1"/>
              <a:t>5</a:t>
            </a:fld>
            <a:endParaRPr lang="en-US" sz="18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Solve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Brute Force?</a:t>
            </a:r>
          </a:p>
          <a:p>
            <a:pPr eaLnBrk="1" hangingPunct="1"/>
            <a:r>
              <a:rPr lang="en-US" dirty="0"/>
              <a:t>Euler's Solution</a:t>
            </a:r>
          </a:p>
          <a:p>
            <a:pPr lvl="1" eaLnBrk="1" hangingPunct="1"/>
            <a:r>
              <a:rPr lang="en-US" dirty="0"/>
              <a:t>Redraw the map as a graph </a:t>
            </a:r>
            <a:br>
              <a:rPr lang="en-US" dirty="0"/>
            </a:br>
            <a:r>
              <a:rPr lang="en-US" dirty="0"/>
              <a:t>(really a </a:t>
            </a:r>
            <a:r>
              <a:rPr lang="en-US" i="1" dirty="0"/>
              <a:t>multigraph as opposed</a:t>
            </a:r>
            <a:br>
              <a:rPr lang="en-US" i="1" dirty="0"/>
            </a:br>
            <a:r>
              <a:rPr lang="en-US" i="1" dirty="0"/>
              <a:t>to a simple graph, 1 or 0 edges</a:t>
            </a:r>
            <a:br>
              <a:rPr lang="en-US" i="1" dirty="0"/>
            </a:br>
            <a:r>
              <a:rPr lang="en-US" i="1" dirty="0"/>
              <a:t>per pair of vertices</a:t>
            </a:r>
            <a:r>
              <a:rPr lang="en-US" dirty="0"/>
              <a:t>)</a:t>
            </a:r>
          </a:p>
        </p:txBody>
      </p:sp>
      <p:grpSp>
        <p:nvGrpSpPr>
          <p:cNvPr id="6150" name="Group 2"/>
          <p:cNvGrpSpPr>
            <a:grpSpLocks/>
          </p:cNvGrpSpPr>
          <p:nvPr/>
        </p:nvGrpSpPr>
        <p:grpSpPr bwMode="auto">
          <a:xfrm>
            <a:off x="4720419" y="3817937"/>
            <a:ext cx="3048000" cy="2359025"/>
            <a:chOff x="4191000" y="3341688"/>
            <a:chExt cx="3048000" cy="2359025"/>
          </a:xfrm>
        </p:grpSpPr>
        <p:sp>
          <p:nvSpPr>
            <p:cNvPr id="6154" name="Oval 4"/>
            <p:cNvSpPr>
              <a:spLocks noChangeArrowheads="1"/>
            </p:cNvSpPr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5"/>
            <p:cNvSpPr>
              <a:spLocks noChangeArrowheads="1"/>
            </p:cNvSpPr>
            <p:nvPr/>
          </p:nvSpPr>
          <p:spPr bwMode="auto">
            <a:xfrm>
              <a:off x="4419600" y="5257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6"/>
            <p:cNvSpPr>
              <a:spLocks noChangeArrowheads="1"/>
            </p:cNvSpPr>
            <p:nvPr/>
          </p:nvSpPr>
          <p:spPr bwMode="auto">
            <a:xfrm>
              <a:off x="4419600" y="43434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7"/>
            <p:cNvSpPr>
              <a:spLocks noChangeArrowheads="1"/>
            </p:cNvSpPr>
            <p:nvPr/>
          </p:nvSpPr>
          <p:spPr bwMode="auto">
            <a:xfrm>
              <a:off x="6858000" y="43434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4800600" y="36576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9"/>
            <p:cNvSpPr>
              <a:spLocks/>
            </p:cNvSpPr>
            <p:nvPr/>
          </p:nvSpPr>
          <p:spPr bwMode="auto">
            <a:xfrm flipH="1">
              <a:off x="4191000" y="36576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0"/>
            <p:cNvSpPr>
              <a:spLocks/>
            </p:cNvSpPr>
            <p:nvPr/>
          </p:nvSpPr>
          <p:spPr bwMode="auto">
            <a:xfrm>
              <a:off x="4800600" y="46482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1"/>
            <p:cNvSpPr>
              <a:spLocks/>
            </p:cNvSpPr>
            <p:nvPr/>
          </p:nvSpPr>
          <p:spPr bwMode="auto">
            <a:xfrm flipH="1">
              <a:off x="4191000" y="46482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2"/>
            <p:cNvSpPr>
              <a:spLocks noChangeShapeType="1"/>
            </p:cNvSpPr>
            <p:nvPr/>
          </p:nvSpPr>
          <p:spPr bwMode="auto">
            <a:xfrm>
              <a:off x="4800600" y="35814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3"/>
            <p:cNvSpPr>
              <a:spLocks noChangeShapeType="1"/>
            </p:cNvSpPr>
            <p:nvPr/>
          </p:nvSpPr>
          <p:spPr bwMode="auto">
            <a:xfrm>
              <a:off x="4800600" y="45720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Text Box 15"/>
            <p:cNvSpPr txBox="1">
              <a:spLocks noChangeArrowheads="1"/>
            </p:cNvSpPr>
            <p:nvPr/>
          </p:nvSpPr>
          <p:spPr bwMode="auto">
            <a:xfrm>
              <a:off x="4479925" y="3341688"/>
              <a:ext cx="38258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166" name="Text Box 16"/>
            <p:cNvSpPr txBox="1">
              <a:spLocks noChangeArrowheads="1"/>
            </p:cNvSpPr>
            <p:nvPr/>
          </p:nvSpPr>
          <p:spPr bwMode="auto">
            <a:xfrm>
              <a:off x="4419600" y="42672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167" name="Text Box 17"/>
            <p:cNvSpPr txBox="1">
              <a:spLocks noChangeArrowheads="1"/>
            </p:cNvSpPr>
            <p:nvPr/>
          </p:nvSpPr>
          <p:spPr bwMode="auto">
            <a:xfrm>
              <a:off x="4419600" y="5181600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168" name="Text Box 18"/>
            <p:cNvSpPr txBox="1">
              <a:spLocks noChangeArrowheads="1"/>
            </p:cNvSpPr>
            <p:nvPr/>
          </p:nvSpPr>
          <p:spPr bwMode="auto">
            <a:xfrm>
              <a:off x="6856413" y="4267200"/>
              <a:ext cx="3825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</p:grpSp>
      <p:sp>
        <p:nvSpPr>
          <p:cNvPr id="615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pic>
        <p:nvPicPr>
          <p:cNvPr id="6152" name="Picture 20" descr="A multi graph representation of the 7 Bridges of Konigsberg. Land masses are nodes or vertices. An edge exist between each vertices for each bridge connecting the land mas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" y="4088183"/>
            <a:ext cx="3148013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eonard Eul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76" y="883043"/>
            <a:ext cx="2382257" cy="292920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83392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smarm, swarm, </a:t>
            </a:r>
            <a:r>
              <a:rPr lang="en-US" dirty="0" err="1"/>
              <a:t>sware</a:t>
            </a:r>
            <a:r>
              <a:rPr lang="en-US" dirty="0"/>
              <a:t>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412182" y="16613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9" name="Oval 48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7600" y="2514600"/>
              <a:ext cx="1143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swarm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823549" y="589989"/>
            <a:ext cx="1221065" cy="914400"/>
            <a:chOff x="3581400" y="2362200"/>
            <a:chExt cx="1221065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" name="Oval 54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57600" y="2514600"/>
              <a:ext cx="114486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sware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8866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r>
              <a:rPr lang="en-US" dirty="0"/>
              <a:t>Implement method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how is path printed?</a:t>
            </a:r>
          </a:p>
          <a:p>
            <a:r>
              <a:rPr lang="en-US" dirty="0"/>
              <a:t>The </a:t>
            </a:r>
            <a:r>
              <a:rPr lang="en-US" i="1" dirty="0"/>
              <a:t>diameter </a:t>
            </a:r>
            <a:r>
              <a:rPr lang="en-US" dirty="0"/>
              <a:t>of a graph is the longest shortest past in the graph</a:t>
            </a:r>
          </a:p>
          <a:p>
            <a:r>
              <a:rPr lang="en-US" dirty="0"/>
              <a:t>How to find?</a:t>
            </a:r>
          </a:p>
          <a:p>
            <a:r>
              <a:rPr lang="en-US" dirty="0"/>
              <a:t>How to find </a:t>
            </a:r>
            <a:r>
              <a:rPr lang="en-US" i="1" dirty="0"/>
              <a:t>center </a:t>
            </a:r>
            <a:r>
              <a:rPr lang="en-US" dirty="0"/>
              <a:t>of graph?</a:t>
            </a:r>
          </a:p>
          <a:p>
            <a:pPr lvl="1"/>
            <a:r>
              <a:rPr lang="en-US" dirty="0"/>
              <a:t>many measures of centrality</a:t>
            </a:r>
          </a:p>
          <a:p>
            <a:pPr lvl="1"/>
            <a:r>
              <a:rPr lang="en-US" dirty="0"/>
              <a:t>ours: vertex connected to the largest number of other vertices with the shortest average path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1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Positive Weighted 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90600"/>
            <a:ext cx="8686800" cy="5486400"/>
          </a:xfrm>
        </p:spPr>
        <p:txBody>
          <a:bodyPr/>
          <a:lstStyle/>
          <a:p>
            <a:r>
              <a:rPr lang="en-US" dirty="0"/>
              <a:t>Edges in graph are weighted and all weights are positive</a:t>
            </a:r>
          </a:p>
          <a:p>
            <a:r>
              <a:rPr lang="en-US" dirty="0"/>
              <a:t>Similar solution to unweighted shortest path</a:t>
            </a:r>
          </a:p>
          <a:p>
            <a:r>
              <a:rPr lang="en-US" dirty="0" err="1"/>
              <a:t>Dijkstra's</a:t>
            </a:r>
            <a:r>
              <a:rPr lang="en-US" dirty="0"/>
              <a:t> algorithm</a:t>
            </a:r>
          </a:p>
          <a:p>
            <a:r>
              <a:rPr lang="en-US" dirty="0" err="1"/>
              <a:t>Edsger</a:t>
            </a:r>
            <a:r>
              <a:rPr lang="en-US" dirty="0"/>
              <a:t> W. </a:t>
            </a:r>
            <a:r>
              <a:rPr lang="en-US" dirty="0" err="1"/>
              <a:t>Dijkstra</a:t>
            </a:r>
            <a:r>
              <a:rPr lang="en-US" dirty="0"/>
              <a:t>, 1930–2002</a:t>
            </a:r>
          </a:p>
          <a:p>
            <a:r>
              <a:rPr lang="en-US" dirty="0"/>
              <a:t>UT Professor 1984 - 2000</a:t>
            </a:r>
          </a:p>
          <a:p>
            <a:r>
              <a:rPr lang="en-US" dirty="0"/>
              <a:t>Algorithm developed in 1956</a:t>
            </a:r>
            <a:br>
              <a:rPr lang="en-US" dirty="0"/>
            </a:br>
            <a:r>
              <a:rPr lang="en-US" dirty="0"/>
              <a:t>and published in 1959.</a:t>
            </a:r>
          </a:p>
          <a:p>
            <a:pPr lvl="1"/>
            <a:r>
              <a:rPr lang="en-US" dirty="0"/>
              <a:t>other algorithms developed </a:t>
            </a:r>
            <a:br>
              <a:rPr lang="en-US" dirty="0"/>
            </a:br>
            <a:r>
              <a:rPr lang="en-US" dirty="0"/>
              <a:t>independently around this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 descr="Edsger W Dijkstr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6349" r="10760" b="4768"/>
          <a:stretch/>
        </p:blipFill>
        <p:spPr>
          <a:xfrm>
            <a:off x="6019800" y="2819400"/>
            <a:ext cx="3294529" cy="39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8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Dijkstra</a:t>
            </a:r>
            <a:r>
              <a:rPr lang="en-US" sz="3600" dirty="0"/>
              <a:t> on Creating 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r>
              <a:rPr lang="en-US" sz="2200" dirty="0"/>
              <a:t>What is the shortest way to travel from Rotterdam to Groningen, in general: from given city to given city. It is the algorithm for the shortest path, which </a:t>
            </a:r>
            <a:r>
              <a:rPr lang="en-US" sz="2200" b="1" dirty="0"/>
              <a:t>I designed in about twenty minutes</a:t>
            </a:r>
            <a:r>
              <a:rPr lang="en-US" sz="2200" dirty="0"/>
              <a:t>. One morning I was shopping in Amsterdam with my young fiancée, and tired, we sat down on the café terrace to drink a cup of coffee and I was just thinking about whether I could do this, and I then designed the algorithm for the shortest path. As I said, it was a twenty-minute invention. In fact, it was published in ’59, three years later. The publication is still readable, it is, in fact, quite nice. </a:t>
            </a:r>
            <a:r>
              <a:rPr lang="en-US" sz="2200" b="1" dirty="0"/>
              <a:t>One of the reasons that it is so nice was that I designed it without pencil and paper</a:t>
            </a:r>
            <a:r>
              <a:rPr lang="en-US" sz="2200" dirty="0"/>
              <a:t>. I learned later that one of the advantages of designing without pencil and paper is that you are almost forced to avoid all avoidable complexities. </a:t>
            </a:r>
            <a:r>
              <a:rPr lang="en-US" sz="2200" b="1" dirty="0"/>
              <a:t>Eventually that algorithm became, to my great amazement, one of the cornerstones of my fame.</a:t>
            </a:r>
          </a:p>
          <a:p>
            <a:r>
              <a:rPr lang="en-US" sz="2200" dirty="0"/>
              <a:t>— </a:t>
            </a:r>
            <a:r>
              <a:rPr lang="en-US" sz="2200" dirty="0" err="1">
                <a:hlinkClick r:id="rId2"/>
              </a:rPr>
              <a:t>Edsger</a:t>
            </a:r>
            <a:r>
              <a:rPr lang="en-US" sz="2200" dirty="0">
                <a:hlinkClick r:id="rId2"/>
              </a:rPr>
              <a:t> </a:t>
            </a:r>
            <a:r>
              <a:rPr lang="en-US" sz="2200" dirty="0" err="1">
                <a:hlinkClick r:id="rId2"/>
              </a:rPr>
              <a:t>Dijkstra</a:t>
            </a:r>
            <a:r>
              <a:rPr lang="en-US" sz="2200" dirty="0">
                <a:hlinkClick r:id="rId2"/>
              </a:rPr>
              <a:t>, in an interview with Philip L. </a:t>
            </a:r>
            <a:r>
              <a:rPr lang="en-US" sz="2200" dirty="0" err="1">
                <a:hlinkClick r:id="rId2"/>
              </a:rPr>
              <a:t>Frana</a:t>
            </a:r>
            <a:r>
              <a:rPr lang="en-US" sz="2200" dirty="0">
                <a:hlinkClick r:id="rId2"/>
              </a:rPr>
              <a:t>, Communications of the ACM, 2001</a:t>
            </a:r>
            <a:r>
              <a:rPr lang="en-US" sz="2200" dirty="0"/>
              <a:t> (wiki page on the algorithm)</a:t>
            </a:r>
          </a:p>
        </p:txBody>
      </p:sp>
    </p:spTree>
    <p:extLst>
      <p:ext uri="{BB962C8B-B14F-4D97-AF65-F5344CB8AC3E}">
        <p14:creationId xmlns:p14="http://schemas.microsoft.com/office/powerpoint/2010/main" val="4243871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001000" cy="1143000"/>
          </a:xfrm>
        </p:spPr>
        <p:txBody>
          <a:bodyPr/>
          <a:lstStyle/>
          <a:p>
            <a:r>
              <a:rPr lang="en-US" dirty="0"/>
              <a:t>Vertex Class (nested in Graph)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982176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private static class Vertex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String name;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List&lt;Edge&gt; adjacent;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Vertex(String n)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for shortest path algorithms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double distance;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Vertex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scratch;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call before finding new paths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reset()</a:t>
            </a:r>
          </a:p>
        </p:txBody>
      </p:sp>
    </p:spTree>
    <p:extLst>
      <p:ext uri="{BB962C8B-B14F-4D97-AF65-F5344CB8AC3E}">
        <p14:creationId xmlns:p14="http://schemas.microsoft.com/office/powerpoint/2010/main" val="628048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Pick the start vertex</a:t>
            </a:r>
          </a:p>
          <a:p>
            <a:r>
              <a:rPr lang="en-US" sz="2800" dirty="0"/>
              <a:t>Set the distance of the start vertex to 0 and all other vertices to INFINITY</a:t>
            </a:r>
          </a:p>
          <a:p>
            <a:r>
              <a:rPr lang="en-US" sz="2800" dirty="0"/>
              <a:t>While there are unvisited vertices:</a:t>
            </a:r>
          </a:p>
          <a:p>
            <a:pPr lvl="1"/>
            <a:r>
              <a:rPr lang="en-US" sz="2400" dirty="0"/>
              <a:t>Let the current vertex be the vertex with the lowest cost path from start to it that has </a:t>
            </a:r>
            <a:r>
              <a:rPr lang="en-US" sz="2400" b="1" dirty="0"/>
              <a:t>not yet been visited </a:t>
            </a:r>
          </a:p>
          <a:p>
            <a:pPr lvl="1"/>
            <a:r>
              <a:rPr lang="en-US" sz="2400" dirty="0"/>
              <a:t>mark current vertex as visited</a:t>
            </a:r>
          </a:p>
          <a:p>
            <a:pPr lvl="1"/>
            <a:r>
              <a:rPr lang="en-US" sz="2400" dirty="0"/>
              <a:t>for each edge from the current vertex</a:t>
            </a:r>
          </a:p>
          <a:p>
            <a:pPr lvl="2"/>
            <a:r>
              <a:rPr lang="en-US" sz="2000" dirty="0"/>
              <a:t>if the sum of the cost of the current vertex and the cost of the edge is less than the cost of the destination vertex</a:t>
            </a:r>
          </a:p>
          <a:p>
            <a:pPr lvl="3"/>
            <a:r>
              <a:rPr lang="en-US" sz="1800" dirty="0"/>
              <a:t>update the cost of the destination vertex</a:t>
            </a:r>
          </a:p>
          <a:p>
            <a:pPr lvl="3"/>
            <a:r>
              <a:rPr lang="en-US" sz="1800" dirty="0"/>
              <a:t>set the previous of the destination vertex to the current vertex</a:t>
            </a:r>
          </a:p>
          <a:p>
            <a:pPr lvl="3"/>
            <a:r>
              <a:rPr lang="en-US" sz="1800" dirty="0"/>
              <a:t>enqueue this path (not vertex) to the priority queue</a:t>
            </a:r>
          </a:p>
          <a:p>
            <a:pPr lvl="3"/>
            <a:r>
              <a:rPr lang="en-US" sz="1800" b="1" dirty="0"/>
              <a:t>THIS IS NOT VISITING THE NEIGHBORING VERTEX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6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</a:t>
            </a:r>
            <a:r>
              <a:rPr lang="en-US" i="1" dirty="0"/>
              <a:t>Greedy Algorithm</a:t>
            </a:r>
          </a:p>
          <a:p>
            <a:pPr lvl="1"/>
            <a:r>
              <a:rPr lang="en-US" dirty="0"/>
              <a:t>A Greedy Algorithm does what appears to be the best thing at each stage of solving a problem</a:t>
            </a:r>
          </a:p>
          <a:p>
            <a:r>
              <a:rPr lang="en-US" dirty="0"/>
              <a:t>Gives best solution in </a:t>
            </a:r>
            <a:r>
              <a:rPr lang="en-US" dirty="0" err="1"/>
              <a:t>Dijkstra's</a:t>
            </a:r>
            <a:r>
              <a:rPr lang="en-US" dirty="0"/>
              <a:t> Algorithm</a:t>
            </a:r>
          </a:p>
          <a:p>
            <a:r>
              <a:rPr lang="en-US" dirty="0"/>
              <a:t>Does NOT always lead to best answer</a:t>
            </a:r>
          </a:p>
          <a:p>
            <a:r>
              <a:rPr lang="en-US" dirty="0"/>
              <a:t>Fair teams: </a:t>
            </a:r>
          </a:p>
          <a:p>
            <a:pPr lvl="1"/>
            <a:r>
              <a:rPr lang="en-US" dirty="0"/>
              <a:t>(10, 10, 8, 8, 8), 2 teams</a:t>
            </a:r>
          </a:p>
          <a:p>
            <a:r>
              <a:rPr lang="en-US" dirty="0"/>
              <a:t>Making change with fewest coins</a:t>
            </a:r>
          </a:p>
          <a:p>
            <a:pPr marL="457200" lvl="1" indent="0">
              <a:buNone/>
            </a:pPr>
            <a:r>
              <a:rPr lang="en-US" dirty="0"/>
              <a:t>(1, 5, 10) 15 cents</a:t>
            </a:r>
          </a:p>
          <a:p>
            <a:pPr marL="457200" lvl="1" indent="0">
              <a:buNone/>
            </a:pPr>
            <a:r>
              <a:rPr lang="en-US" dirty="0"/>
              <a:t>(1, 5, 12) 15 cents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7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209800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15376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-76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6096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19983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3446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91000" y="3030471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0574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7620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3429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4478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4174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7"/>
          </p:cNvCxnSpPr>
          <p:nvPr/>
        </p:nvCxnSpPr>
        <p:spPr bwMode="auto">
          <a:xfrm flipH="1">
            <a:off x="4841408" y="2836508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19567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2925248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18099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685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86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15978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295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057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276886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0371" y="28916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7721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3429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812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182" y="3791367"/>
            <a:ext cx="7267836" cy="317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b="1" dirty="0">
                <a:solidFill>
                  <a:srgbClr val="FF0000"/>
                </a:solidFill>
              </a:rPr>
              <a:t>Clicker 6 </a:t>
            </a:r>
            <a:r>
              <a:rPr lang="en-US" dirty="0"/>
              <a:t>- What is the cost of the lowest cost path from A to E?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5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17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20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28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058317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4310" y="4610100"/>
            <a:ext cx="6531403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is start vertex</a:t>
            </a:r>
          </a:p>
          <a:p>
            <a:r>
              <a:rPr lang="en-US" dirty="0"/>
              <a:t>Set cost of A to 0, all others to INFINITY</a:t>
            </a:r>
          </a:p>
          <a:p>
            <a:r>
              <a:rPr lang="en-US" dirty="0"/>
              <a:t>Place A in a priority queue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315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90135" y="92731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135" y="927312"/>
                <a:ext cx="444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505483" y="253644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83" y="2536448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254824" y="162402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24024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24400" y="298122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981228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20864" y="335056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4" y="3350560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02515" y="4662109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515" y="4662109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61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4310" y="4610100"/>
            <a:ext cx="2881366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[(A,0)]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 err="1"/>
              <a:t>dequeue</a:t>
            </a:r>
            <a:r>
              <a:rPr lang="en-US" dirty="0"/>
              <a:t> (A,0)</a:t>
            </a:r>
          </a:p>
          <a:p>
            <a:r>
              <a:rPr lang="en-US" dirty="0"/>
              <a:t>Mark A as 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7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312E09-67A8-45B6-BBD1-CC188D390FD9}" type="slidenum">
              <a:rPr lang="en-US" sz="1800"/>
              <a:pPr eaLnBrk="1" hangingPunct="1"/>
              <a:t>6</a:t>
            </a:fld>
            <a:endParaRPr lang="en-US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Euler's Proposal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A connected graph has an Euler tour (cross every edge exactly one time and end up at starting node) if and only if every vertex has an even number of edges</a:t>
            </a:r>
          </a:p>
          <a:p>
            <a:pPr lvl="1" eaLnBrk="1" hangingPunct="1"/>
            <a:r>
              <a:rPr lang="en-US" i="1" dirty="0"/>
              <a:t>Eulerian Circuit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Clicker 2 </a:t>
            </a:r>
            <a:r>
              <a:rPr lang="en-US" dirty="0"/>
              <a:t>- What if we reduce the problem to only crossing each edge (bridge) exactly once?</a:t>
            </a:r>
          </a:p>
          <a:p>
            <a:pPr lvl="1" eaLnBrk="1" hangingPunct="1"/>
            <a:r>
              <a:rPr lang="en-US" dirty="0"/>
              <a:t>Doesn't matter if we end up where we started</a:t>
            </a:r>
          </a:p>
          <a:p>
            <a:pPr lvl="1" eaLnBrk="1" hangingPunct="1"/>
            <a:r>
              <a:rPr lang="en-US" i="1" dirty="0"/>
              <a:t>Eulerian Trail</a:t>
            </a:r>
          </a:p>
          <a:p>
            <a:pPr marL="457200" lvl="1" indent="0" eaLnBrk="1" hangingPunct="1">
              <a:buNone/>
            </a:pPr>
            <a:r>
              <a:rPr lang="en-US" dirty="0"/>
              <a:t>A. 0    B. 1   C. 2   D. 3   E. &gt;= 4</a:t>
            </a:r>
          </a:p>
          <a:p>
            <a:pPr lvl="1" eaLnBrk="1" hangingPunct="1"/>
            <a:endParaRPr lang="en-US" i="1" dirty="0"/>
          </a:p>
        </p:txBody>
      </p:sp>
      <p:sp>
        <p:nvSpPr>
          <p:cNvPr id="717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Graphs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8472640" cy="259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A:</a:t>
            </a:r>
          </a:p>
          <a:p>
            <a:r>
              <a:rPr lang="en-US" dirty="0"/>
              <a:t>loop through A's edges</a:t>
            </a:r>
          </a:p>
          <a:p>
            <a:r>
              <a:rPr lang="en-US" dirty="0"/>
              <a:t>if sum of cost from A to </a:t>
            </a:r>
            <a:r>
              <a:rPr lang="en-US" dirty="0" err="1"/>
              <a:t>dest</a:t>
            </a:r>
            <a:r>
              <a:rPr lang="en-US" dirty="0"/>
              <a:t> is less than current cost</a:t>
            </a:r>
          </a:p>
          <a:p>
            <a:r>
              <a:rPr lang="en-US" dirty="0"/>
              <a:t>	update cost and </a:t>
            </a:r>
            <a:r>
              <a:rPr lang="en-US" dirty="0" err="1"/>
              <a:t>prev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7" name="Oval 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64" name="Oval 6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7" name="Oval 6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70" name="Oval 6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3" name="Oval 7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6" name="Oval 7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9" name="Oval 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81" name="Straight Connector 80"/>
          <p:cNvCxnSpPr>
            <a:stCxn id="5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4" idx="7"/>
            <a:endCxn id="67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67" idx="6"/>
            <a:endCxn id="70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0" idx="4"/>
            <a:endCxn id="73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3" idx="6"/>
            <a:endCxn id="76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3" idx="4"/>
            <a:endCxn id="79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64" idx="6"/>
            <a:endCxn id="73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7" idx="5"/>
            <a:endCxn id="79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7" name="Straight Connector 96"/>
          <p:cNvCxnSpPr>
            <a:stCxn id="5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endCxn id="67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213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4105035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A -&gt; C, 0 + 7 &lt; INFINITY</a:t>
            </a:r>
          </a:p>
          <a:p>
            <a:r>
              <a:rPr lang="en-US" dirty="0"/>
              <a:t>[(C,7)] </a:t>
            </a:r>
            <a:r>
              <a:rPr lang="en-US" dirty="0" err="1"/>
              <a:t>pq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54824" y="161698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16984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01440" y="300253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40" y="3002534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82101" y="339673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01" y="3396734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064592" y="468457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92" y="4684572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CF8810-AB37-4148-A072-E5FD68E88E6C}"/>
                  </a:ext>
                </a:extLst>
              </p:cNvPr>
              <p:cNvSpPr txBox="1"/>
              <p:nvPr/>
            </p:nvSpPr>
            <p:spPr>
              <a:xfrm>
                <a:off x="2478522" y="2527458"/>
                <a:ext cx="444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CF8810-AB37-4148-A072-E5FD68E8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2" y="2527458"/>
                <a:ext cx="44435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55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8792792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A -&gt; B, 0 + 1 &lt; INFINITY</a:t>
            </a:r>
          </a:p>
          <a:p>
            <a:r>
              <a:rPr lang="en-US" dirty="0"/>
              <a:t>[(B,1), (C, 7)] </a:t>
            </a:r>
            <a:r>
              <a:rPr lang="en-US" dirty="0" err="1"/>
              <a:t>pq</a:t>
            </a:r>
            <a:r>
              <a:rPr lang="en-US" dirty="0"/>
              <a:t> (Note, the (B,1) jumps in front of (C,7)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77834" y="254692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834" y="2546926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28363" y="156719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63" y="1567190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02939" y="3355841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5841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111824" y="4653927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24" y="4653927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376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4324645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[(B,1), (C, 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A -&gt; G, 0 + 17 &lt; INFINITY</a:t>
            </a:r>
          </a:p>
          <a:p>
            <a:r>
              <a:rPr lang="en-US" dirty="0"/>
              <a:t>[(B,1), (C, 7), (G, 17)] </a:t>
            </a:r>
            <a:r>
              <a:rPr lang="en-US" dirty="0" err="1"/>
              <a:t>pq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43443" y="254519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443" y="2545198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02999" y="93798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99" y="937980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45487" y="466138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87" y="4661383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84259" y="158698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59" y="1586984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02939" y="3346939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46939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555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8594469" cy="259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[(B,1), (C, 7), (G, 17)]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B:</a:t>
            </a:r>
          </a:p>
          <a:p>
            <a:r>
              <a:rPr lang="en-US" dirty="0"/>
              <a:t>loop through B's edges</a:t>
            </a:r>
          </a:p>
          <a:p>
            <a:r>
              <a:rPr lang="en-US" dirty="0"/>
              <a:t>if sum of cost from B to edge is less than current cost</a:t>
            </a:r>
          </a:p>
          <a:p>
            <a:r>
              <a:rPr lang="en-US" dirty="0"/>
              <a:t>	update cost and </a:t>
            </a:r>
            <a:r>
              <a:rPr lang="en-US" dirty="0" err="1"/>
              <a:t>prev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479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481253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B -&gt; C, 1 + 3 &lt; 7</a:t>
            </a:r>
          </a:p>
          <a:p>
            <a:r>
              <a:rPr lang="en-US" dirty="0"/>
              <a:t>update C's cost and previous</a:t>
            </a:r>
          </a:p>
          <a:p>
            <a:r>
              <a:rPr lang="en-US" dirty="0"/>
              <a:t>[(C, 4), (C, 7), (G, 17)]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58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614851"/>
            <a:ext cx="5497018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4), (C, 7), (G, 17)]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B -&gt; D, 1 + 21 &lt; INFINITY</a:t>
            </a:r>
          </a:p>
          <a:p>
            <a:r>
              <a:rPr lang="en-US" dirty="0"/>
              <a:t>[(C, 4), (C, 7), (G,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7006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5497018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4), 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C, cost 4</a:t>
            </a:r>
          </a:p>
          <a:p>
            <a:r>
              <a:rPr lang="en-US" dirty="0"/>
              <a:t>loop through C's edges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789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398961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 -&gt; A, 7 + 4 !&lt; 0,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108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398961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 -&gt; B, 4 + 3 !&lt; 1,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3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AED99-C1AC-4445-81FD-6C4E172B242E}" type="slidenum">
              <a:rPr lang="en-US" sz="1800"/>
              <a:pPr eaLnBrk="1" hangingPunct="1"/>
              <a:t>7</a:t>
            </a:fld>
            <a:endParaRPr lang="en-US" sz="1800"/>
          </a:p>
        </p:txBody>
      </p:sp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Definitions</a:t>
            </a:r>
          </a:p>
        </p:txBody>
      </p:sp>
      <p:sp>
        <p:nvSpPr>
          <p:cNvPr id="819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graph is comprised of a set of </a:t>
            </a:r>
            <a:r>
              <a:rPr lang="en-US" i="1" dirty="0"/>
              <a:t>vertices</a:t>
            </a:r>
            <a:r>
              <a:rPr lang="en-US" dirty="0"/>
              <a:t> (nodes) and a set of </a:t>
            </a:r>
            <a:r>
              <a:rPr lang="en-US" i="1" dirty="0"/>
              <a:t>edges</a:t>
            </a:r>
            <a:r>
              <a:rPr lang="en-US" dirty="0"/>
              <a:t> (links, arcs) connecting the vertices</a:t>
            </a:r>
          </a:p>
          <a:p>
            <a:pPr lvl="1" eaLnBrk="1" hangingPunct="1"/>
            <a:r>
              <a:rPr lang="en-US" dirty="0"/>
              <a:t>An edge connects 2 vertices</a:t>
            </a:r>
          </a:p>
          <a:p>
            <a:pPr eaLnBrk="1" hangingPunct="1"/>
            <a:r>
              <a:rPr lang="en-US" dirty="0"/>
              <a:t>in a </a:t>
            </a:r>
            <a:r>
              <a:rPr lang="en-US" i="1" dirty="0"/>
              <a:t>directed </a:t>
            </a:r>
            <a:r>
              <a:rPr lang="en-US" dirty="0"/>
              <a:t>graph edges are one-way</a:t>
            </a:r>
          </a:p>
          <a:p>
            <a:pPr lvl="1" eaLnBrk="1" hangingPunct="1"/>
            <a:r>
              <a:rPr lang="en-US" dirty="0"/>
              <a:t>movement allowed from first node to second, but not second to first</a:t>
            </a:r>
          </a:p>
          <a:p>
            <a:pPr lvl="1" eaLnBrk="1" hangingPunct="1"/>
            <a:r>
              <a:rPr lang="en-US" dirty="0"/>
              <a:t>directed graphs also called </a:t>
            </a:r>
            <a:r>
              <a:rPr lang="en-US" i="1" dirty="0"/>
              <a:t>digraphs</a:t>
            </a:r>
            <a:endParaRPr lang="en-US" dirty="0"/>
          </a:p>
          <a:p>
            <a:pPr eaLnBrk="1" hangingPunct="1"/>
            <a:r>
              <a:rPr lang="en-US" dirty="0"/>
              <a:t>in an </a:t>
            </a:r>
            <a:r>
              <a:rPr lang="en-US" i="1" dirty="0"/>
              <a:t>undirected</a:t>
            </a:r>
            <a:r>
              <a:rPr lang="en-US" dirty="0"/>
              <a:t> graph edges are two-way</a:t>
            </a:r>
          </a:p>
          <a:p>
            <a:pPr lvl="1" eaLnBrk="1" hangingPunct="1"/>
            <a:r>
              <a:rPr lang="en-US" dirty="0"/>
              <a:t>movement allowed in either direction</a:t>
            </a:r>
          </a:p>
        </p:txBody>
      </p:sp>
      <p:sp>
        <p:nvSpPr>
          <p:cNvPr id="819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5417124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 -&gt; F, 4 + 3 &lt; INFINITY</a:t>
            </a:r>
          </a:p>
          <a:p>
            <a:r>
              <a:rPr lang="en-US" dirty="0"/>
              <a:t>[(C, 7), (F, 7), (G,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373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5417124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(F,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C</a:t>
            </a:r>
          </a:p>
          <a:p>
            <a:r>
              <a:rPr lang="en-US" dirty="0"/>
              <a:t>Already visited so skip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7" name="Oval 1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0" name="Oval 17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3" name="Oval 18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6" name="Oval 18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89" name="Oval 18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2" name="Oval 19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5" name="Oval 19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7" name="Straight Connector 196"/>
          <p:cNvCxnSpPr>
            <a:stCxn id="17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>
            <a:stCxn id="180" idx="7"/>
            <a:endCxn id="183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>
            <a:stCxn id="183" idx="6"/>
            <a:endCxn id="186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6" idx="4"/>
            <a:endCxn id="189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9" idx="6"/>
            <a:endCxn id="192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9" idx="4"/>
            <a:endCxn id="195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80" idx="6"/>
            <a:endCxn id="189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77" idx="5"/>
            <a:endCxn id="195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TextBox 204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3" name="Straight Connector 212"/>
          <p:cNvCxnSpPr>
            <a:stCxn id="17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>
            <a:endCxn id="183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" name="TextBox 214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6" name="Group 215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7" name="Oval 2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0" name="Oval 2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23" name="Oval 2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6" name="Oval 2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29" name="Oval 22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2" name="Oval 23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5" name="Oval 23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7" name="Straight Connector 236"/>
          <p:cNvCxnSpPr>
            <a:stCxn id="21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>
            <a:stCxn id="220" idx="7"/>
            <a:endCxn id="223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>
            <a:stCxn id="223" idx="6"/>
            <a:endCxn id="226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6" idx="4"/>
            <a:endCxn id="229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9" idx="6"/>
            <a:endCxn id="232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9" idx="4"/>
            <a:endCxn id="235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20" idx="6"/>
            <a:endCxn id="229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17" idx="5"/>
            <a:endCxn id="235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" name="TextBox 244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3" name="Straight Connector 252"/>
          <p:cNvCxnSpPr>
            <a:stCxn id="21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Straight Connector 253"/>
          <p:cNvCxnSpPr>
            <a:endCxn id="223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" name="TextBox 254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7" name="Oval 2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0" name="Oval 25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63" name="Oval 26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6" name="Oval 26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69" name="Oval 26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2" name="Oval 27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5" name="Oval 27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7" name="Straight Connector 276"/>
          <p:cNvCxnSpPr>
            <a:stCxn id="25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Straight Connector 277"/>
          <p:cNvCxnSpPr>
            <a:stCxn id="260" idx="7"/>
            <a:endCxn id="263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9" name="Straight Connector 278"/>
          <p:cNvCxnSpPr>
            <a:stCxn id="263" idx="6"/>
            <a:endCxn id="266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6" idx="4"/>
            <a:endCxn id="269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9" idx="6"/>
            <a:endCxn id="272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9" idx="4"/>
            <a:endCxn id="275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60" idx="6"/>
            <a:endCxn id="269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57" idx="5"/>
            <a:endCxn id="275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5" name="TextBox 284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3" name="Straight Connector 292"/>
          <p:cNvCxnSpPr>
            <a:stCxn id="25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4" name="Straight Connector 293"/>
          <p:cNvCxnSpPr>
            <a:endCxn id="263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5" name="TextBox 294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6" name="TextBox 2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7" name="TextBox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787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319067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[(F,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F</a:t>
            </a:r>
          </a:p>
          <a:p>
            <a:r>
              <a:rPr lang="en-US" dirty="0"/>
              <a:t>loop through F's edges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207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227439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F -&gt; C, 7 + 3 !&lt; 4, so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86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419600"/>
            <a:ext cx="481253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F -&gt; D, 7 + 4 &lt; 22</a:t>
            </a:r>
          </a:p>
          <a:p>
            <a:r>
              <a:rPr lang="en-US" dirty="0"/>
              <a:t>update D's cost and previous</a:t>
            </a:r>
          </a:p>
          <a:p>
            <a:r>
              <a:rPr lang="en-US" dirty="0"/>
              <a:t>[(D, 11), (G,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626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305800" cy="1143000"/>
          </a:xfrm>
        </p:spPr>
        <p:txBody>
          <a:bodyPr/>
          <a:lstStyle/>
          <a:p>
            <a:r>
              <a:rPr lang="en-US" dirty="0"/>
              <a:t>Aside - Implementing </a:t>
            </a:r>
            <a:r>
              <a:rPr lang="en-US" dirty="0" err="1"/>
              <a:t>Dijkstra's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Path class to allow for multiple paths and distances (costs) to a given vertex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private static class Path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implements Comparable&lt;Path&gt; {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private Vertex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private double cost;</a:t>
            </a:r>
          </a:p>
          <a:p>
            <a:r>
              <a:rPr lang="en-US" dirty="0">
                <a:cs typeface="Courier New" pitchFamily="49" charset="0"/>
              </a:rPr>
              <a:t>Use a priority queue of Paths to store the vertices and distances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1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References!!!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8822"/>
            <a:ext cx="8686800" cy="5486400"/>
          </a:xfrm>
        </p:spPr>
        <p:txBody>
          <a:bodyPr/>
          <a:lstStyle/>
          <a:p>
            <a:r>
              <a:rPr lang="en-US" dirty="0"/>
              <a:t>Slide 74 and 78, adding new, lower cost path to Vertex D</a:t>
            </a:r>
          </a:p>
          <a:p>
            <a:r>
              <a:rPr lang="en-US" dirty="0"/>
              <a:t>Abstractly: [(G, 17), (D, 22)] becomes</a:t>
            </a:r>
            <a:br>
              <a:rPr lang="en-US" dirty="0"/>
            </a:br>
            <a:r>
              <a:rPr lang="en-US" dirty="0"/>
              <a:t>                  [(D, 11) (G, 17), (D, 22)]</a:t>
            </a:r>
          </a:p>
          <a:p>
            <a:r>
              <a:rPr lang="en-US" dirty="0"/>
              <a:t>What does priority queue store? </a:t>
            </a:r>
            <a:r>
              <a:rPr lang="en-US" b="1" i="1" dirty="0"/>
              <a:t>References to Vertex Objects</a:t>
            </a:r>
          </a:p>
          <a:p>
            <a:r>
              <a:rPr lang="en-US" dirty="0"/>
              <a:t>[ , 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914400" y="4343400"/>
            <a:ext cx="0" cy="685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066800" y="4419600"/>
            <a:ext cx="1400159" cy="587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533400" y="5105400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19432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17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55626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676400" y="55626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33400" y="60960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85800" y="5080368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635" y="5562599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5018103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610703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22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514600" y="5475303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657600" y="5475303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514600" y="6008703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667000" y="4993071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3835" y="5475302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6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Cost Path to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295400"/>
          </a:xfrm>
        </p:spPr>
        <p:txBody>
          <a:bodyPr/>
          <a:lstStyle/>
          <a:p>
            <a:r>
              <a:rPr lang="en-US" dirty="0"/>
              <a:t>New, lower cost path to D. Alter Vertex D's distance to 11 and add to  priority queue</a:t>
            </a:r>
          </a:p>
          <a:p>
            <a:r>
              <a:rPr lang="en-US" dirty="0"/>
              <a:t>     [     ,       ,       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PROBLEMS?????</a:t>
            </a:r>
          </a:p>
          <a:p>
            <a:r>
              <a:rPr lang="en-US" dirty="0"/>
              <a:t>Abstractly [(D, 11), (G, 17), (D, 11)]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90800" y="2286000"/>
            <a:ext cx="0" cy="685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325275" y="2359981"/>
            <a:ext cx="1400159" cy="587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1990818" y="2971800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335" y="409952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17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90818" y="34290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133818" y="34290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990818" y="39624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143218" y="2946768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0053" y="3428999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701173" y="2946768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4565" y="40317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11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01173" y="3403968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844173" y="3403968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701173" y="3937368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853573" y="2921736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408" y="3403967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D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219200" y="2359981"/>
            <a:ext cx="457200" cy="26692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1227861" y="5029200"/>
            <a:ext cx="370191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4953000" y="4623168"/>
            <a:ext cx="76200" cy="40603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05916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572662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[(D, 11),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D</a:t>
            </a:r>
          </a:p>
          <a:p>
            <a:r>
              <a:rPr lang="en-US" dirty="0"/>
              <a:t>loop through D's edges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8275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62075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B, 11 + 21 !&lt; 1, so skip</a:t>
            </a:r>
          </a:p>
        </p:txBody>
      </p:sp>
      <p:grpSp>
        <p:nvGrpSpPr>
          <p:cNvPr id="472" name="Group 47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73" name="Oval 47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76" name="Oval 47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79" name="Oval 4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482" name="Oval 4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485" name="Oval 4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488" name="Oval 4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490" name="Group 48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491" name="Oval 4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493" name="Straight Connector 492"/>
          <p:cNvCxnSpPr>
            <a:stCxn id="47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4" name="Straight Connector 493"/>
          <p:cNvCxnSpPr>
            <a:stCxn id="476" idx="7"/>
            <a:endCxn id="47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5" name="Straight Connector 494"/>
          <p:cNvCxnSpPr>
            <a:stCxn id="479" idx="6"/>
            <a:endCxn id="48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6" name="Straight Connector 495"/>
          <p:cNvCxnSpPr>
            <a:stCxn id="482" idx="4"/>
            <a:endCxn id="48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7" name="Straight Connector 496"/>
          <p:cNvCxnSpPr>
            <a:stCxn id="485" idx="6"/>
            <a:endCxn id="48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8" name="Straight Connector 497"/>
          <p:cNvCxnSpPr>
            <a:stCxn id="485" idx="4"/>
            <a:endCxn id="49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9" name="Straight Connector 498"/>
          <p:cNvCxnSpPr>
            <a:stCxn id="476" idx="6"/>
            <a:endCxn id="48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0" name="Straight Connector 499"/>
          <p:cNvCxnSpPr>
            <a:stCxn id="473" idx="5"/>
            <a:endCxn id="49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" name="TextBox 50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09" name="Straight Connector 508"/>
          <p:cNvCxnSpPr>
            <a:stCxn id="47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0" name="Straight Connector 509"/>
          <p:cNvCxnSpPr>
            <a:endCxn id="47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1" name="TextBox 51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512" name="Group 51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13" name="Oval 51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16" name="Oval 51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18" name="Group 51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19" name="Oval 5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522" name="Oval 5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524" name="Group 52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525" name="Oval 5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527" name="Group 52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528" name="Oval 5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9" name="TextBox 52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531" name="Oval 5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533" name="Straight Connector 532"/>
          <p:cNvCxnSpPr>
            <a:stCxn id="51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4" name="Straight Connector 533"/>
          <p:cNvCxnSpPr>
            <a:stCxn id="516" idx="7"/>
            <a:endCxn id="51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" name="Straight Connector 534"/>
          <p:cNvCxnSpPr>
            <a:stCxn id="519" idx="6"/>
            <a:endCxn id="52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6" name="Straight Connector 535"/>
          <p:cNvCxnSpPr>
            <a:stCxn id="522" idx="4"/>
            <a:endCxn id="52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7" name="Straight Connector 536"/>
          <p:cNvCxnSpPr>
            <a:stCxn id="525" idx="6"/>
            <a:endCxn id="52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8" name="Straight Connector 537"/>
          <p:cNvCxnSpPr>
            <a:stCxn id="525" idx="4"/>
            <a:endCxn id="53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9" name="Straight Connector 538"/>
          <p:cNvCxnSpPr>
            <a:stCxn id="516" idx="6"/>
            <a:endCxn id="52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0" name="Straight Connector 539"/>
          <p:cNvCxnSpPr>
            <a:stCxn id="513" idx="5"/>
            <a:endCxn id="53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1" name="TextBox 54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42" name="TextBox 54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43" name="TextBox 54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44" name="TextBox 54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7" name="TextBox 54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48" name="TextBox 54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49" name="Straight Connector 548"/>
          <p:cNvCxnSpPr>
            <a:stCxn id="51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0" name="Straight Connector 549"/>
          <p:cNvCxnSpPr>
            <a:endCxn id="51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1" name="TextBox 55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552" name="Group 55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3" name="Oval 55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4" name="TextBox 55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55" name="Group 55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6" name="Oval 55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7" name="TextBox 55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9" name="Oval 5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562" name="Oval 5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564" name="Group 56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565" name="Oval 5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567" name="Group 56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568" name="Oval 5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70" name="Group 56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571" name="Oval 5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573" name="Straight Connector 572"/>
          <p:cNvCxnSpPr>
            <a:stCxn id="55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4" name="Straight Connector 573"/>
          <p:cNvCxnSpPr>
            <a:stCxn id="556" idx="7"/>
            <a:endCxn id="55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5" name="Straight Connector 574"/>
          <p:cNvCxnSpPr>
            <a:stCxn id="559" idx="6"/>
            <a:endCxn id="56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6" name="Straight Connector 575"/>
          <p:cNvCxnSpPr>
            <a:stCxn id="562" idx="4"/>
            <a:endCxn id="56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7" name="Straight Connector 576"/>
          <p:cNvCxnSpPr>
            <a:stCxn id="565" idx="6"/>
            <a:endCxn id="56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" name="Straight Connector 577"/>
          <p:cNvCxnSpPr>
            <a:stCxn id="565" idx="4"/>
            <a:endCxn id="57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9" name="Straight Connector 578"/>
          <p:cNvCxnSpPr>
            <a:stCxn id="556" idx="6"/>
            <a:endCxn id="56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0" name="Straight Connector 579"/>
          <p:cNvCxnSpPr>
            <a:stCxn id="553" idx="5"/>
            <a:endCxn id="57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1" name="TextBox 58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9" name="Straight Connector 588"/>
          <p:cNvCxnSpPr>
            <a:stCxn id="55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0" name="Straight Connector 589"/>
          <p:cNvCxnSpPr>
            <a:endCxn id="55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1" name="TextBox 59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592" name="Group 59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3" name="Oval 59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95" name="Group 59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6" name="Oval 59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7" name="TextBox 59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599" name="Oval 5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0" name="TextBox 59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01" name="Group 60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02" name="Oval 6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3" name="TextBox 60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604" name="Group 60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605" name="Oval 6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608" name="Oval 6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611" name="Oval 6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613" name="Straight Connector 612"/>
          <p:cNvCxnSpPr>
            <a:stCxn id="59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" name="Straight Connector 613"/>
          <p:cNvCxnSpPr>
            <a:stCxn id="596" idx="7"/>
            <a:endCxn id="59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" name="Straight Connector 614"/>
          <p:cNvCxnSpPr>
            <a:stCxn id="599" idx="6"/>
            <a:endCxn id="60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" name="Straight Connector 615"/>
          <p:cNvCxnSpPr>
            <a:stCxn id="602" idx="4"/>
            <a:endCxn id="60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" name="Straight Connector 616"/>
          <p:cNvCxnSpPr>
            <a:stCxn id="605" idx="6"/>
            <a:endCxn id="60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" name="Straight Connector 617"/>
          <p:cNvCxnSpPr>
            <a:stCxn id="605" idx="4"/>
            <a:endCxn id="61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" name="Straight Connector 618"/>
          <p:cNvCxnSpPr>
            <a:stCxn id="596" idx="6"/>
            <a:endCxn id="60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0" name="Straight Connector 619"/>
          <p:cNvCxnSpPr>
            <a:stCxn id="593" idx="5"/>
            <a:endCxn id="61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1" name="TextBox 62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2" name="TextBox 62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3" name="TextBox 62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4" name="TextBox 62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625" name="TextBox 62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26" name="TextBox 62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27" name="TextBox 62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628" name="TextBox 62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629" name="Straight Connector 628"/>
          <p:cNvCxnSpPr>
            <a:stCxn id="59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0" name="Straight Connector 629"/>
          <p:cNvCxnSpPr>
            <a:endCxn id="59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1" name="TextBox 63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632" name="Group 63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33" name="Oval 63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36" name="Oval 63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39" name="Oval 6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0" name="TextBox 63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41" name="Group 64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42" name="Oval 6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3" name="TextBox 64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45" name="Oval 6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6" name="TextBox 6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648" name="Oval 6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9" name="TextBox 64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651" name="Oval 6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2" name="TextBox 65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653" name="Straight Connector 652"/>
          <p:cNvCxnSpPr>
            <a:stCxn id="63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4" name="Straight Connector 653"/>
          <p:cNvCxnSpPr>
            <a:stCxn id="636" idx="7"/>
            <a:endCxn id="63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" name="Straight Connector 654"/>
          <p:cNvCxnSpPr>
            <a:stCxn id="639" idx="6"/>
            <a:endCxn id="64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" name="Straight Connector 655"/>
          <p:cNvCxnSpPr>
            <a:stCxn id="642" idx="4"/>
            <a:endCxn id="64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" name="Straight Connector 656"/>
          <p:cNvCxnSpPr>
            <a:stCxn id="645" idx="6"/>
            <a:endCxn id="64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" name="Straight Connector 657"/>
          <p:cNvCxnSpPr>
            <a:stCxn id="645" idx="4"/>
            <a:endCxn id="65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" name="Straight Connector 658"/>
          <p:cNvCxnSpPr>
            <a:stCxn id="636" idx="6"/>
            <a:endCxn id="64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0" name="Straight Connector 659"/>
          <p:cNvCxnSpPr>
            <a:stCxn id="633" idx="5"/>
            <a:endCxn id="65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1" name="TextBox 66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2" name="TextBox 66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3" name="TextBox 66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4" name="TextBox 66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665" name="TextBox 66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66" name="TextBox 66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67" name="TextBox 66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668" name="TextBox 66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669" name="Straight Connector 668"/>
          <p:cNvCxnSpPr>
            <a:stCxn id="63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0" name="Straight Connector 669"/>
          <p:cNvCxnSpPr>
            <a:endCxn id="63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1" name="TextBox 67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" name="TextBox 671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2" name="TextBox 6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3" name="TextBox 672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3" name="TextBox 6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4" name="TextBox 673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4" name="TextBox 6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5" name="TextBox 674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5" name="TextBox 6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6" name="TextBox 675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6" name="TextBox 6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7" name="TextBox 676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7" name="TextBox 6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8" name="TextBox 677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8" name="TextBox 6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6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 a </a:t>
            </a:r>
            <a:r>
              <a:rPr lang="en-US" sz="2800" i="1" dirty="0"/>
              <a:t>weighted </a:t>
            </a:r>
            <a:r>
              <a:rPr lang="en-US" sz="2800" dirty="0"/>
              <a:t>graph the edge has cost or weight that measures the cost of traveling along the edge</a:t>
            </a:r>
          </a:p>
          <a:p>
            <a:pPr eaLnBrk="1" hangingPunct="1"/>
            <a:r>
              <a:rPr lang="en-US" sz="2800" dirty="0"/>
              <a:t>A </a:t>
            </a:r>
            <a:r>
              <a:rPr lang="en-US" sz="2800" i="1" dirty="0"/>
              <a:t>path </a:t>
            </a:r>
            <a:r>
              <a:rPr lang="en-US" sz="2800" dirty="0"/>
              <a:t>is a sequence of vertices connected by edges</a:t>
            </a:r>
          </a:p>
          <a:p>
            <a:pPr lvl="1" eaLnBrk="1" hangingPunct="1"/>
            <a:r>
              <a:rPr lang="en-US" sz="2400" dirty="0"/>
              <a:t>The </a:t>
            </a:r>
            <a:r>
              <a:rPr lang="en-US" sz="2400" i="1" dirty="0"/>
              <a:t>path length </a:t>
            </a:r>
            <a:r>
              <a:rPr lang="en-US" sz="2400" dirty="0"/>
              <a:t>is the number of edges</a:t>
            </a:r>
          </a:p>
          <a:p>
            <a:pPr lvl="1" eaLnBrk="1" hangingPunct="1"/>
            <a:r>
              <a:rPr lang="en-US" sz="2400" dirty="0"/>
              <a:t>The </a:t>
            </a:r>
            <a:r>
              <a:rPr lang="en-US" sz="2400" i="1" dirty="0"/>
              <a:t>weighted </a:t>
            </a:r>
            <a:r>
              <a:rPr lang="en-US" sz="2400" dirty="0"/>
              <a:t>path length is the sum of the cost of the edges in a path</a:t>
            </a:r>
          </a:p>
          <a:p>
            <a:pPr eaLnBrk="1" hangingPunct="1"/>
            <a:r>
              <a:rPr lang="en-US" sz="2800" dirty="0"/>
              <a:t>A </a:t>
            </a:r>
            <a:r>
              <a:rPr lang="en-US" sz="2800" i="1" dirty="0"/>
              <a:t>cycle </a:t>
            </a:r>
            <a:r>
              <a:rPr lang="en-US" sz="2800" dirty="0"/>
              <a:t>is a path of length 1 or more that starts and ends at the same vertex without repeating any other vertices</a:t>
            </a:r>
          </a:p>
          <a:p>
            <a:pPr lvl="1" eaLnBrk="1" hangingPunct="1"/>
            <a:r>
              <a:rPr lang="en-US" sz="2400" dirty="0"/>
              <a:t>a </a:t>
            </a:r>
            <a:r>
              <a:rPr lang="en-US" sz="2400" i="1" dirty="0"/>
              <a:t>directed acyclic graph </a:t>
            </a:r>
            <a:r>
              <a:rPr lang="en-US" sz="2400" dirty="0"/>
              <a:t>is a directed graph with </a:t>
            </a:r>
            <a:br>
              <a:rPr lang="en-US" sz="2400" dirty="0"/>
            </a:br>
            <a:r>
              <a:rPr lang="en-US" sz="2400" dirty="0"/>
              <a:t>no cycles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2C4816-A5BC-4F8A-B9FC-67836234C256}" type="slidenum">
              <a:rPr lang="en-US" sz="1800"/>
              <a:pPr eaLnBrk="1" hangingPunct="1"/>
              <a:t>8</a:t>
            </a:fld>
            <a:endParaRPr lang="en-US" sz="1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79169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E, 11 + 6 &lt; INFINITY</a:t>
            </a:r>
          </a:p>
          <a:p>
            <a:r>
              <a:rPr lang="en-US" dirty="0"/>
              <a:t>update E's cost and previous</a:t>
            </a:r>
          </a:p>
          <a:p>
            <a:r>
              <a:rPr lang="en-US" dirty="0"/>
              <a:t>[(G, 17), (E,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2312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677884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(G, 17), 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F, 4 + 11 !&lt; 7, so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2056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589616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G, 11 + 5 &lt; 17</a:t>
            </a:r>
          </a:p>
          <a:p>
            <a:r>
              <a:rPr lang="en-US" dirty="0"/>
              <a:t>update G's cost and previous</a:t>
            </a:r>
          </a:p>
          <a:p>
            <a:r>
              <a:rPr lang="en-US" dirty="0"/>
              <a:t>[(G, 16), (G, 17), (E,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529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7787709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G</a:t>
            </a:r>
          </a:p>
          <a:p>
            <a:r>
              <a:rPr lang="en-US" dirty="0"/>
              <a:t>loop though edges, already visited all neighbors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8" name="Group 25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9" name="Oval 2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2" name="Oval 2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65" name="Oval 2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8" name="Oval 2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71" name="Oval 2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7" name="Oval 2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9" name="Straight Connector 278"/>
          <p:cNvCxnSpPr>
            <a:stCxn id="25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2" idx="7"/>
            <a:endCxn id="2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5" idx="6"/>
            <a:endCxn id="2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8" idx="4"/>
            <a:endCxn id="2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71" idx="6"/>
            <a:endCxn id="2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71" idx="4"/>
            <a:endCxn id="2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/>
          <p:cNvCxnSpPr>
            <a:stCxn id="262" idx="6"/>
            <a:endCxn id="2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/>
          <p:cNvCxnSpPr>
            <a:stCxn id="259" idx="5"/>
            <a:endCxn id="2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TextBox 2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5" name="Straight Connector 294"/>
          <p:cNvCxnSpPr>
            <a:stCxn id="25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>
            <a:endCxn id="2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TextBox 2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4" name="TextBox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4452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7787709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E</a:t>
            </a:r>
          </a:p>
          <a:p>
            <a:r>
              <a:rPr lang="en-US" dirty="0"/>
              <a:t>loop though edges, already visited all neighbors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8" name="Group 25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9" name="Oval 2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2" name="Oval 2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8" name="Oval 2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71" name="Oval 2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7" name="Oval 2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9" name="Straight Connector 278"/>
          <p:cNvCxnSpPr>
            <a:stCxn id="25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2" idx="7"/>
            <a:endCxn id="2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5" idx="6"/>
            <a:endCxn id="2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8" idx="4"/>
            <a:endCxn id="2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71" idx="6"/>
            <a:endCxn id="2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71" idx="4"/>
            <a:endCxn id="2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/>
          <p:cNvCxnSpPr>
            <a:stCxn id="262" idx="6"/>
            <a:endCxn id="2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/>
          <p:cNvCxnSpPr>
            <a:stCxn id="259" idx="5"/>
            <a:endCxn id="2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TextBox 2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5" name="Straight Connector 294"/>
          <p:cNvCxnSpPr>
            <a:stCxn id="25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>
            <a:endCxn id="2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TextBox 2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99" name="Oval 2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02" name="Oval 3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05" name="Oval 3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308" name="Oval 3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311" name="Oval 3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14" name="Oval 3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17" name="Oval 3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19" name="Straight Connector 318"/>
          <p:cNvCxnSpPr>
            <a:stCxn id="2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Straight Connector 319"/>
          <p:cNvCxnSpPr>
            <a:stCxn id="302" idx="7"/>
            <a:endCxn id="3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1" name="Straight Connector 320"/>
          <p:cNvCxnSpPr>
            <a:stCxn id="305" idx="6"/>
            <a:endCxn id="3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" name="Straight Connector 321"/>
          <p:cNvCxnSpPr>
            <a:stCxn id="308" idx="4"/>
            <a:endCxn id="3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3" name="Straight Connector 322"/>
          <p:cNvCxnSpPr>
            <a:stCxn id="311" idx="6"/>
            <a:endCxn id="3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" name="Straight Connector 323"/>
          <p:cNvCxnSpPr>
            <a:stCxn id="311" idx="4"/>
            <a:endCxn id="3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" name="Straight Connector 324"/>
          <p:cNvCxnSpPr>
            <a:stCxn id="302" idx="6"/>
            <a:endCxn id="3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Straight Connector 325"/>
          <p:cNvCxnSpPr>
            <a:stCxn id="299" idx="5"/>
            <a:endCxn id="3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TextBox 3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35" name="Straight Connector 334"/>
          <p:cNvCxnSpPr>
            <a:stCxn id="2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6" name="Straight Connector 335"/>
          <p:cNvCxnSpPr>
            <a:endCxn id="3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" name="TextBox 3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7123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402586"/>
            <a:ext cx="813658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unvisited vertices.</a:t>
            </a:r>
          </a:p>
          <a:p>
            <a:r>
              <a:rPr lang="en-US" dirty="0"/>
              <a:t>Each Vertex stores cost (distance) of lowest cost </a:t>
            </a:r>
          </a:p>
          <a:p>
            <a:r>
              <a:rPr lang="en-US" dirty="0"/>
              <a:t>path from start Vertex to itself and previous vertex</a:t>
            </a:r>
          </a:p>
          <a:p>
            <a:r>
              <a:rPr lang="en-US" dirty="0"/>
              <a:t>in path from start vertex to itself.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8" name="Group 25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9" name="Oval 2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2" name="Oval 2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8" name="Oval 2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71" name="Oval 2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7" name="Oval 2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9" name="Straight Connector 278"/>
          <p:cNvCxnSpPr>
            <a:stCxn id="25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2" idx="7"/>
            <a:endCxn id="2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5" idx="6"/>
            <a:endCxn id="2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8" idx="4"/>
            <a:endCxn id="2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71" idx="6"/>
            <a:endCxn id="2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71" idx="4"/>
            <a:endCxn id="2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/>
          <p:cNvCxnSpPr>
            <a:stCxn id="262" idx="6"/>
            <a:endCxn id="2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/>
          <p:cNvCxnSpPr>
            <a:stCxn id="259" idx="5"/>
            <a:endCxn id="2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TextBox 2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5" name="Straight Connector 294"/>
          <p:cNvCxnSpPr>
            <a:stCxn id="25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>
            <a:endCxn id="2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TextBox 2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99" name="Oval 2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02" name="Oval 3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05" name="Oval 3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308" name="Oval 3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311" name="Oval 3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14" name="Oval 3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17" name="Oval 3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19" name="Straight Connector 318"/>
          <p:cNvCxnSpPr>
            <a:stCxn id="2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Straight Connector 319"/>
          <p:cNvCxnSpPr>
            <a:stCxn id="302" idx="7"/>
            <a:endCxn id="3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1" name="Straight Connector 320"/>
          <p:cNvCxnSpPr>
            <a:stCxn id="305" idx="6"/>
            <a:endCxn id="3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" name="Straight Connector 321"/>
          <p:cNvCxnSpPr>
            <a:stCxn id="308" idx="4"/>
            <a:endCxn id="3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3" name="Straight Connector 322"/>
          <p:cNvCxnSpPr>
            <a:stCxn id="311" idx="6"/>
            <a:endCxn id="3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" name="Straight Connector 323"/>
          <p:cNvCxnSpPr>
            <a:stCxn id="311" idx="4"/>
            <a:endCxn id="3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" name="Straight Connector 324"/>
          <p:cNvCxnSpPr>
            <a:stCxn id="302" idx="6"/>
            <a:endCxn id="3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Straight Connector 325"/>
          <p:cNvCxnSpPr>
            <a:stCxn id="299" idx="5"/>
            <a:endCxn id="3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TextBox 3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35" name="Straight Connector 334"/>
          <p:cNvCxnSpPr>
            <a:stCxn id="2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6" name="Straight Connector 335"/>
          <p:cNvCxnSpPr>
            <a:endCxn id="3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" name="TextBox 3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286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Alternatives to </a:t>
            </a:r>
            <a:r>
              <a:rPr lang="en-US" dirty="0" err="1"/>
              <a:t>Dijkstra's</a:t>
            </a:r>
            <a:r>
              <a:rPr lang="en-US" dirty="0"/>
              <a:t>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A*, pronounced "A Star"</a:t>
            </a:r>
          </a:p>
          <a:p>
            <a:r>
              <a:rPr lang="en-US" sz="2800" dirty="0"/>
              <a:t>A heuristic, goal of finding shortest weighted path from single start vertex to goal vertex</a:t>
            </a:r>
          </a:p>
          <a:p>
            <a:r>
              <a:rPr lang="en-US" sz="2800" dirty="0"/>
              <a:t>Uses actual distance like </a:t>
            </a:r>
            <a:r>
              <a:rPr lang="en-US" sz="2800" dirty="0" err="1"/>
              <a:t>Dijkstra's</a:t>
            </a:r>
            <a:r>
              <a:rPr lang="en-US" sz="2800" dirty="0"/>
              <a:t> but also estimates </a:t>
            </a:r>
            <a:r>
              <a:rPr lang="en-US" sz="2800" i="1" dirty="0"/>
              <a:t>remaining cost or distance</a:t>
            </a:r>
          </a:p>
          <a:p>
            <a:pPr lvl="1"/>
            <a:r>
              <a:rPr lang="en-US" sz="2400" i="1" dirty="0"/>
              <a:t>distance is set to current distance from start PLUS the </a:t>
            </a:r>
            <a:r>
              <a:rPr lang="en-US" sz="2400" b="1" i="1" dirty="0"/>
              <a:t>estimated distance </a:t>
            </a:r>
            <a:r>
              <a:rPr lang="en-US" sz="2400" i="1" dirty="0"/>
              <a:t>to the goal</a:t>
            </a:r>
          </a:p>
          <a:p>
            <a:r>
              <a:rPr lang="en-US" sz="2800" dirty="0"/>
              <a:t>For example when finding a path between towns, estimate the remaining distance as the straight-line (</a:t>
            </a:r>
            <a:r>
              <a:rPr lang="en-US" sz="2800" i="1" dirty="0"/>
              <a:t>as the </a:t>
            </a:r>
            <a:r>
              <a:rPr lang="en-US" sz="2800" i="1"/>
              <a:t>crow flies</a:t>
            </a:r>
            <a:r>
              <a:rPr lang="en-US" sz="2800" i="1" dirty="0"/>
              <a:t>) </a:t>
            </a:r>
            <a:r>
              <a:rPr lang="en-US" sz="2800" dirty="0"/>
              <a:t>distance between current location and goal.</a:t>
            </a:r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507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r>
              <a:rPr lang="en-US" i="1" dirty="0"/>
              <a:t>Spanning Tree: </a:t>
            </a:r>
            <a:r>
              <a:rPr lang="en-US" dirty="0"/>
              <a:t>A tree of edges that connects all the vertices in a graph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7061" y="45133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69661" y="38411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31661" y="22273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03461" y="2913129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79461" y="4301837"/>
            <a:ext cx="762000" cy="838200"/>
            <a:chOff x="1600200" y="457200"/>
            <a:chExt cx="762000" cy="838200"/>
          </a:xfrm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0" y="46482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98461" y="53340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779061" y="43609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420069" y="30655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4293661" y="26464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629869" y="3751329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741461" y="47209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5248869" y="51400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667469" y="5228777"/>
            <a:ext cx="2930992" cy="52432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083861" y="41135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1444" y="29893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37348" y="23899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01140" y="39013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22390" y="3598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4264" y="4360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21444" y="50723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7832" y="51951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1398061" y="3075709"/>
            <a:ext cx="269408" cy="143762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667469" y="2646429"/>
            <a:ext cx="1864192" cy="4191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350996" y="23848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50" name="Straight Connector 49"/>
          <p:cNvCxnSpPr>
            <a:endCxn id="20" idx="2"/>
          </p:cNvCxnSpPr>
          <p:nvPr/>
        </p:nvCxnSpPr>
        <p:spPr bwMode="auto">
          <a:xfrm>
            <a:off x="3513965" y="4386590"/>
            <a:ext cx="1465496" cy="334347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97168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Clicker 7 - </a:t>
            </a:r>
            <a:br>
              <a:rPr lang="en-US" dirty="0"/>
            </a:br>
            <a:r>
              <a:rPr lang="en-US" dirty="0"/>
              <a:t>Minimum Spanning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342900" lvl="1" indent="-342900">
              <a:buFont typeface="Marlett" pitchFamily="2" charset="2"/>
              <a:buChar char="8"/>
            </a:pPr>
            <a:r>
              <a:rPr lang="en-US" sz="3200" i="1" dirty="0"/>
              <a:t>Minimum Spanning Tree</a:t>
            </a:r>
            <a:r>
              <a:rPr lang="en-US" sz="3200" dirty="0"/>
              <a:t>: A spanning tree in a weighted graph with the lowest total cost</a:t>
            </a:r>
            <a:endParaRPr lang="en-US" sz="3200" i="1" dirty="0"/>
          </a:p>
          <a:p>
            <a:pPr marL="742950" lvl="2" indent="-342900">
              <a:buFont typeface="Marlett" pitchFamily="2" charset="2"/>
              <a:buChar char="8"/>
            </a:pPr>
            <a:r>
              <a:rPr lang="en-US" dirty="0"/>
              <a:t>used in network design, taxonomy, Image registration, and more!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0467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52600" y="43745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4600" y="27607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6400" y="3446529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4835237"/>
            <a:ext cx="762000" cy="838200"/>
            <a:chOff x="1600200" y="457200"/>
            <a:chExt cx="762000" cy="838200"/>
          </a:xfrm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40939" y="51816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81400" y="58674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762000" y="48943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2403008" y="35989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276600" y="31798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4612808" y="4284729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4724400" y="52543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231808" y="56734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2514600" y="4793673"/>
            <a:ext cx="1447800" cy="460664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650408" y="5762177"/>
            <a:ext cx="2930992" cy="52432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066800" y="46469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04383" y="35227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20287" y="29233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84079" y="44347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5329" y="41323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87203" y="48943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04383" y="56057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00771" y="57285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381000" y="3609109"/>
            <a:ext cx="269408" cy="143762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650408" y="3179829"/>
            <a:ext cx="1864192" cy="4191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333935" y="2918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1727" y="2729687"/>
            <a:ext cx="2604431" cy="393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Cost of spanning</a:t>
            </a:r>
            <a:br>
              <a:rPr lang="en-US" sz="2400" dirty="0"/>
            </a:br>
            <a:r>
              <a:rPr lang="en-US" sz="2400" dirty="0"/>
              <a:t>tree shown?</a:t>
            </a:r>
            <a:br>
              <a:rPr lang="en-US" sz="2400" dirty="0"/>
            </a:br>
            <a:r>
              <a:rPr lang="en-US" sz="2400" dirty="0"/>
              <a:t>A. 6</a:t>
            </a:r>
          </a:p>
          <a:p>
            <a:r>
              <a:rPr lang="en-US" sz="2400" dirty="0"/>
              <a:t>B. 7</a:t>
            </a:r>
            <a:br>
              <a:rPr lang="en-US" sz="2400" dirty="0"/>
            </a:br>
            <a:r>
              <a:rPr lang="en-US" sz="2400" dirty="0"/>
              <a:t>C. 29</a:t>
            </a:r>
            <a:br>
              <a:rPr lang="en-US" sz="2400" dirty="0"/>
            </a:br>
            <a:r>
              <a:rPr lang="en-US" sz="2400" dirty="0"/>
              <a:t>D. 61</a:t>
            </a:r>
          </a:p>
          <a:p>
            <a:r>
              <a:rPr lang="en-US" sz="2400" dirty="0"/>
              <a:t>E. None of These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Is it a MST for the</a:t>
            </a:r>
            <a:br>
              <a:rPr lang="en-US" sz="2400" dirty="0"/>
            </a:br>
            <a:r>
              <a:rPr lang="en-US" sz="2400" dirty="0"/>
              <a:t>graph?</a:t>
            </a:r>
          </a:p>
        </p:txBody>
      </p:sp>
    </p:spTree>
    <p:extLst>
      <p:ext uri="{BB962C8B-B14F-4D97-AF65-F5344CB8AC3E}">
        <p14:creationId xmlns:p14="http://schemas.microsoft.com/office/powerpoint/2010/main" val="27987228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created by </a:t>
            </a:r>
            <a:r>
              <a:rPr lang="en-US" dirty="0" err="1">
                <a:hlinkClick r:id="rId2"/>
              </a:rPr>
              <a:t>Vojtěch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Jarník</a:t>
            </a:r>
            <a:endParaRPr lang="en-US" dirty="0"/>
          </a:p>
          <a:p>
            <a:r>
              <a:rPr lang="en-US" dirty="0"/>
              <a:t>Rediscovered by Prim (of Sweetwater, TX) and Dijkstra</a:t>
            </a:r>
          </a:p>
          <a:p>
            <a:r>
              <a:rPr lang="en-US" dirty="0"/>
              <a:t>Pick a vertex arbitrarily from graph</a:t>
            </a:r>
          </a:p>
          <a:p>
            <a:pPr lvl="1"/>
            <a:r>
              <a:rPr lang="en-US" dirty="0"/>
              <a:t>In other words, it doesn't matter which one</a:t>
            </a:r>
          </a:p>
          <a:p>
            <a:r>
              <a:rPr lang="en-US" dirty="0"/>
              <a:t>Add lowest cost edge between the tree and a vertex that is not part of the tree UNTIL every vertex is part of the tree</a:t>
            </a:r>
          </a:p>
          <a:p>
            <a:r>
              <a:rPr lang="en-US" dirty="0"/>
              <a:t>Greedy Algorithm, very similar to Dijkstra's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6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4470A9-896B-4FD4-A3C0-8FA95DE1C2C2}" type="slidenum">
              <a:rPr lang="en-US" sz="1800"/>
              <a:pPr eaLnBrk="1" hangingPunct="1"/>
              <a:t>9</a:t>
            </a:fld>
            <a:endParaRPr lang="en-US" sz="18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Graphs We've Seen</a:t>
            </a: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304800" y="1752600"/>
            <a:ext cx="762000" cy="533400"/>
            <a:chOff x="288" y="1008"/>
            <a:chExt cx="480" cy="336"/>
          </a:xfrm>
        </p:grpSpPr>
        <p:sp>
          <p:nvSpPr>
            <p:cNvPr id="10302" name="Rectangle 5"/>
            <p:cNvSpPr>
              <a:spLocks noChangeArrowheads="1"/>
            </p:cNvSpPr>
            <p:nvPr/>
          </p:nvSpPr>
          <p:spPr bwMode="auto">
            <a:xfrm>
              <a:off x="288" y="1008"/>
              <a:ext cx="48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Line 6"/>
            <p:cNvSpPr>
              <a:spLocks noChangeShapeType="1"/>
            </p:cNvSpPr>
            <p:nvPr/>
          </p:nvSpPr>
          <p:spPr bwMode="auto">
            <a:xfrm>
              <a:off x="62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346200" y="1752600"/>
            <a:ext cx="762000" cy="533400"/>
            <a:chOff x="288" y="1008"/>
            <a:chExt cx="480" cy="336"/>
          </a:xfrm>
        </p:grpSpPr>
        <p:sp>
          <p:nvSpPr>
            <p:cNvPr id="10300" name="Rectangle 8"/>
            <p:cNvSpPr>
              <a:spLocks noChangeArrowheads="1"/>
            </p:cNvSpPr>
            <p:nvPr/>
          </p:nvSpPr>
          <p:spPr bwMode="auto">
            <a:xfrm>
              <a:off x="288" y="1008"/>
              <a:ext cx="48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Line 9"/>
            <p:cNvSpPr>
              <a:spLocks noChangeShapeType="1"/>
            </p:cNvSpPr>
            <p:nvPr/>
          </p:nvSpPr>
          <p:spPr bwMode="auto">
            <a:xfrm>
              <a:off x="62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2387600" y="1752600"/>
            <a:ext cx="762000" cy="533400"/>
            <a:chOff x="288" y="1008"/>
            <a:chExt cx="480" cy="336"/>
          </a:xfrm>
        </p:grpSpPr>
        <p:sp>
          <p:nvSpPr>
            <p:cNvPr id="10298" name="Rectangle 11"/>
            <p:cNvSpPr>
              <a:spLocks noChangeArrowheads="1"/>
            </p:cNvSpPr>
            <p:nvPr/>
          </p:nvSpPr>
          <p:spPr bwMode="auto">
            <a:xfrm>
              <a:off x="288" y="1008"/>
              <a:ext cx="48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Line 12"/>
            <p:cNvSpPr>
              <a:spLocks noChangeShapeType="1"/>
            </p:cNvSpPr>
            <p:nvPr/>
          </p:nvSpPr>
          <p:spPr bwMode="auto">
            <a:xfrm>
              <a:off x="62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990600" y="20193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>
            <a:off x="2057400" y="20193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3048000" y="20193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304800" y="1820863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371600" y="1820863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405063" y="1820863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grpSp>
        <p:nvGrpSpPr>
          <p:cNvPr id="10255" name="Group 19"/>
          <p:cNvGrpSpPr>
            <a:grpSpLocks/>
          </p:cNvGrpSpPr>
          <p:nvPr/>
        </p:nvGrpSpPr>
        <p:grpSpPr bwMode="auto">
          <a:xfrm>
            <a:off x="3429000" y="1752600"/>
            <a:ext cx="762000" cy="533400"/>
            <a:chOff x="2160" y="1008"/>
            <a:chExt cx="480" cy="336"/>
          </a:xfrm>
        </p:grpSpPr>
        <p:grpSp>
          <p:nvGrpSpPr>
            <p:cNvPr id="10294" name="Group 20"/>
            <p:cNvGrpSpPr>
              <a:grpSpLocks/>
            </p:cNvGrpSpPr>
            <p:nvPr/>
          </p:nvGrpSpPr>
          <p:grpSpPr bwMode="auto">
            <a:xfrm>
              <a:off x="2160" y="1008"/>
              <a:ext cx="480" cy="336"/>
              <a:chOff x="288" y="1008"/>
              <a:chExt cx="480" cy="336"/>
            </a:xfrm>
          </p:grpSpPr>
          <p:sp>
            <p:nvSpPr>
              <p:cNvPr id="10296" name="Rectangle 21"/>
              <p:cNvSpPr>
                <a:spLocks noChangeArrowheads="1"/>
              </p:cNvSpPr>
              <p:nvPr/>
            </p:nvSpPr>
            <p:spPr bwMode="auto">
              <a:xfrm>
                <a:off x="288" y="1008"/>
                <a:ext cx="48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Line 22"/>
              <p:cNvSpPr>
                <a:spLocks noChangeShapeType="1"/>
              </p:cNvSpPr>
              <p:nvPr/>
            </p:nvSpPr>
            <p:spPr bwMode="auto">
              <a:xfrm>
                <a:off x="624" y="100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5" name="Text Box 23"/>
            <p:cNvSpPr txBox="1">
              <a:spLocks noChangeArrowheads="1"/>
            </p:cNvSpPr>
            <p:nvPr/>
          </p:nvSpPr>
          <p:spPr bwMode="auto">
            <a:xfrm>
              <a:off x="2160" y="1051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link</a:t>
              </a:r>
            </a:p>
          </p:txBody>
        </p:sp>
      </p:grp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685800" y="4968875"/>
            <a:ext cx="11509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25"/>
          <p:cNvSpPr>
            <a:spLocks noChangeShapeType="1"/>
          </p:cNvSpPr>
          <p:nvPr/>
        </p:nvSpPr>
        <p:spPr bwMode="auto">
          <a:xfrm>
            <a:off x="1676400" y="4968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6"/>
          <p:cNvSpPr>
            <a:spLocks noChangeShapeType="1"/>
          </p:cNvSpPr>
          <p:nvPr/>
        </p:nvSpPr>
        <p:spPr bwMode="auto">
          <a:xfrm>
            <a:off x="1828800" y="51133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990600" y="5037138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60" name="Line 28"/>
          <p:cNvSpPr>
            <a:spLocks noChangeShapeType="1"/>
          </p:cNvSpPr>
          <p:nvPr/>
        </p:nvSpPr>
        <p:spPr bwMode="auto">
          <a:xfrm>
            <a:off x="914400" y="496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Rectangle 29"/>
          <p:cNvSpPr>
            <a:spLocks noChangeArrowheads="1"/>
          </p:cNvSpPr>
          <p:nvPr/>
        </p:nvSpPr>
        <p:spPr bwMode="auto">
          <a:xfrm>
            <a:off x="2209800" y="4968875"/>
            <a:ext cx="11509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30"/>
          <p:cNvSpPr>
            <a:spLocks noChangeShapeType="1"/>
          </p:cNvSpPr>
          <p:nvPr/>
        </p:nvSpPr>
        <p:spPr bwMode="auto">
          <a:xfrm>
            <a:off x="3200400" y="4968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31"/>
          <p:cNvSpPr>
            <a:spLocks noChangeShapeType="1"/>
          </p:cNvSpPr>
          <p:nvPr/>
        </p:nvSpPr>
        <p:spPr bwMode="auto">
          <a:xfrm>
            <a:off x="3309938" y="51133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Text Box 32"/>
          <p:cNvSpPr txBox="1">
            <a:spLocks noChangeArrowheads="1"/>
          </p:cNvSpPr>
          <p:nvPr/>
        </p:nvSpPr>
        <p:spPr bwMode="auto">
          <a:xfrm>
            <a:off x="2514600" y="5037138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65" name="Line 33"/>
          <p:cNvSpPr>
            <a:spLocks noChangeShapeType="1"/>
          </p:cNvSpPr>
          <p:nvPr/>
        </p:nvSpPr>
        <p:spPr bwMode="auto">
          <a:xfrm>
            <a:off x="2362200" y="496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Rectangle 34"/>
          <p:cNvSpPr>
            <a:spLocks noChangeArrowheads="1"/>
          </p:cNvSpPr>
          <p:nvPr/>
        </p:nvSpPr>
        <p:spPr bwMode="auto">
          <a:xfrm>
            <a:off x="3733800" y="4960938"/>
            <a:ext cx="11509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35"/>
          <p:cNvSpPr>
            <a:spLocks noChangeShapeType="1"/>
          </p:cNvSpPr>
          <p:nvPr/>
        </p:nvSpPr>
        <p:spPr bwMode="auto">
          <a:xfrm>
            <a:off x="4724400" y="496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Text Box 36"/>
          <p:cNvSpPr txBox="1">
            <a:spLocks noChangeArrowheads="1"/>
          </p:cNvSpPr>
          <p:nvPr/>
        </p:nvSpPr>
        <p:spPr bwMode="auto">
          <a:xfrm>
            <a:off x="4038600" y="5029200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69" name="Line 37"/>
          <p:cNvSpPr>
            <a:spLocks noChangeShapeType="1"/>
          </p:cNvSpPr>
          <p:nvPr/>
        </p:nvSpPr>
        <p:spPr bwMode="auto">
          <a:xfrm>
            <a:off x="38862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8"/>
          <p:cNvSpPr>
            <a:spLocks noChangeShapeType="1"/>
          </p:cNvSpPr>
          <p:nvPr/>
        </p:nvSpPr>
        <p:spPr bwMode="auto">
          <a:xfrm flipH="1">
            <a:off x="3352800" y="53419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9"/>
          <p:cNvSpPr>
            <a:spLocks noChangeShapeType="1"/>
          </p:cNvSpPr>
          <p:nvPr/>
        </p:nvSpPr>
        <p:spPr bwMode="auto">
          <a:xfrm flipH="1">
            <a:off x="1828800" y="53419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Oval 40"/>
          <p:cNvSpPr>
            <a:spLocks noChangeArrowheads="1"/>
          </p:cNvSpPr>
          <p:nvPr/>
        </p:nvSpPr>
        <p:spPr bwMode="auto">
          <a:xfrm>
            <a:off x="5368925" y="1968500"/>
            <a:ext cx="823913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Text Box 41"/>
          <p:cNvSpPr txBox="1">
            <a:spLocks noChangeArrowheads="1"/>
          </p:cNvSpPr>
          <p:nvPr/>
        </p:nvSpPr>
        <p:spPr bwMode="auto">
          <a:xfrm>
            <a:off x="5475288" y="199548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</a:t>
            </a:r>
          </a:p>
        </p:txBody>
      </p:sp>
      <p:sp>
        <p:nvSpPr>
          <p:cNvPr id="10274" name="Oval 42"/>
          <p:cNvSpPr>
            <a:spLocks noChangeArrowheads="1"/>
          </p:cNvSpPr>
          <p:nvPr/>
        </p:nvSpPr>
        <p:spPr bwMode="auto">
          <a:xfrm>
            <a:off x="4168775" y="2671763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Text Box 43"/>
          <p:cNvSpPr txBox="1">
            <a:spLocks noChangeArrowheads="1"/>
          </p:cNvSpPr>
          <p:nvPr/>
        </p:nvSpPr>
        <p:spPr bwMode="auto">
          <a:xfrm>
            <a:off x="4332288" y="275748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0276" name="Oval 44"/>
          <p:cNvSpPr>
            <a:spLocks noChangeArrowheads="1"/>
          </p:cNvSpPr>
          <p:nvPr/>
        </p:nvSpPr>
        <p:spPr bwMode="auto">
          <a:xfrm>
            <a:off x="6492875" y="2671763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Text Box 45"/>
          <p:cNvSpPr txBox="1">
            <a:spLocks noChangeArrowheads="1"/>
          </p:cNvSpPr>
          <p:nvPr/>
        </p:nvSpPr>
        <p:spPr bwMode="auto">
          <a:xfrm>
            <a:off x="6618288" y="2743200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grpSp>
        <p:nvGrpSpPr>
          <p:cNvPr id="10278" name="Group 46"/>
          <p:cNvGrpSpPr>
            <a:grpSpLocks/>
          </p:cNvGrpSpPr>
          <p:nvPr/>
        </p:nvGrpSpPr>
        <p:grpSpPr bwMode="auto">
          <a:xfrm>
            <a:off x="3494088" y="3427413"/>
            <a:ext cx="823912" cy="660400"/>
            <a:chOff x="2640" y="816"/>
            <a:chExt cx="528" cy="586"/>
          </a:xfrm>
        </p:grpSpPr>
        <p:sp>
          <p:nvSpPr>
            <p:cNvPr id="10292" name="Oval 47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Text Box 48"/>
            <p:cNvSpPr txBox="1">
              <a:spLocks noChangeArrowheads="1"/>
            </p:cNvSpPr>
            <p:nvPr/>
          </p:nvSpPr>
          <p:spPr bwMode="auto">
            <a:xfrm>
              <a:off x="2772" y="941"/>
              <a:ext cx="245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</p:grpSp>
      <p:sp>
        <p:nvSpPr>
          <p:cNvPr id="10279" name="Oval 49"/>
          <p:cNvSpPr>
            <a:spLocks noChangeArrowheads="1"/>
          </p:cNvSpPr>
          <p:nvPr/>
        </p:nvSpPr>
        <p:spPr bwMode="auto">
          <a:xfrm>
            <a:off x="4694238" y="3427413"/>
            <a:ext cx="823912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Text Box 50"/>
          <p:cNvSpPr txBox="1">
            <a:spLocks noChangeArrowheads="1"/>
          </p:cNvSpPr>
          <p:nvPr/>
        </p:nvSpPr>
        <p:spPr bwMode="auto">
          <a:xfrm>
            <a:off x="4789488" y="351948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10281" name="Oval 51"/>
          <p:cNvSpPr>
            <a:spLocks noChangeArrowheads="1"/>
          </p:cNvSpPr>
          <p:nvPr/>
        </p:nvSpPr>
        <p:spPr bwMode="auto">
          <a:xfrm>
            <a:off x="7685088" y="3643313"/>
            <a:ext cx="825500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Text Box 52"/>
          <p:cNvSpPr txBox="1">
            <a:spLocks noChangeArrowheads="1"/>
          </p:cNvSpPr>
          <p:nvPr/>
        </p:nvSpPr>
        <p:spPr bwMode="auto">
          <a:xfrm>
            <a:off x="7837488" y="3657600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56</a:t>
            </a:r>
          </a:p>
        </p:txBody>
      </p:sp>
      <p:sp>
        <p:nvSpPr>
          <p:cNvPr id="10283" name="Line 53"/>
          <p:cNvSpPr>
            <a:spLocks noChangeShapeType="1"/>
          </p:cNvSpPr>
          <p:nvPr/>
        </p:nvSpPr>
        <p:spPr bwMode="auto">
          <a:xfrm flipH="1">
            <a:off x="4543425" y="2508250"/>
            <a:ext cx="900113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54"/>
          <p:cNvSpPr>
            <a:spLocks noChangeShapeType="1"/>
          </p:cNvSpPr>
          <p:nvPr/>
        </p:nvSpPr>
        <p:spPr bwMode="auto">
          <a:xfrm>
            <a:off x="6118225" y="2508250"/>
            <a:ext cx="6000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Line 55"/>
          <p:cNvSpPr>
            <a:spLocks noChangeShapeType="1"/>
          </p:cNvSpPr>
          <p:nvPr/>
        </p:nvSpPr>
        <p:spPr bwMode="auto">
          <a:xfrm flipH="1">
            <a:off x="4019550" y="3265488"/>
            <a:ext cx="2984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Line 56"/>
          <p:cNvSpPr>
            <a:spLocks noChangeShapeType="1"/>
          </p:cNvSpPr>
          <p:nvPr/>
        </p:nvSpPr>
        <p:spPr bwMode="auto">
          <a:xfrm>
            <a:off x="4768850" y="3319463"/>
            <a:ext cx="30003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Line 57"/>
          <p:cNvSpPr>
            <a:spLocks noChangeShapeType="1"/>
          </p:cNvSpPr>
          <p:nvPr/>
        </p:nvSpPr>
        <p:spPr bwMode="auto">
          <a:xfrm>
            <a:off x="7304088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Oval 60"/>
          <p:cNvSpPr>
            <a:spLocks noChangeArrowheads="1"/>
          </p:cNvSpPr>
          <p:nvPr/>
        </p:nvSpPr>
        <p:spPr bwMode="auto">
          <a:xfrm>
            <a:off x="5703888" y="34290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Text Box 61"/>
          <p:cNvSpPr txBox="1">
            <a:spLocks noChangeArrowheads="1"/>
          </p:cNvSpPr>
          <p:nvPr/>
        </p:nvSpPr>
        <p:spPr bwMode="auto">
          <a:xfrm>
            <a:off x="5829300" y="350043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21</a:t>
            </a:r>
          </a:p>
        </p:txBody>
      </p:sp>
      <p:sp>
        <p:nvSpPr>
          <p:cNvPr id="10290" name="Line 62"/>
          <p:cNvSpPr>
            <a:spLocks noChangeShapeType="1"/>
          </p:cNvSpPr>
          <p:nvPr/>
        </p:nvSpPr>
        <p:spPr bwMode="auto">
          <a:xfrm flipH="1">
            <a:off x="6313488" y="3276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D as root 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8139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2 from D to A (or C)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09789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2 from D to C (OR from A to B)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9145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2 from A to B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75953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  <a:solidFill>
            <a:schemeClr val="accent1">
              <a:alpha val="54000"/>
            </a:schemeClr>
          </a:soli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5 from D to G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50599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  <a:solidFill>
            <a:schemeClr val="accent1">
              <a:alpha val="53000"/>
            </a:schemeClr>
          </a:soli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  <a:solidFill>
            <a:schemeClr val="accent1">
              <a:alpha val="54000"/>
            </a:schemeClr>
          </a:soli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1 from G to F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90541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  <a:solidFill>
            <a:schemeClr val="accent1">
              <a:alpha val="53000"/>
            </a:schemeClr>
          </a:soli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  <a:solidFill>
            <a:schemeClr val="accent1">
              <a:alpha val="54000"/>
            </a:schemeClr>
          </a:soli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6 from G to E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88909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D as root </a:t>
            </a:r>
          </a:p>
        </p:txBody>
      </p:sp>
    </p:spTree>
    <p:extLst>
      <p:ext uri="{BB962C8B-B14F-4D97-AF65-F5344CB8AC3E}">
        <p14:creationId xmlns:p14="http://schemas.microsoft.com/office/powerpoint/2010/main" val="30911556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4 from D to F</a:t>
            </a:r>
          </a:p>
        </p:txBody>
      </p:sp>
    </p:spTree>
    <p:extLst>
      <p:ext uri="{BB962C8B-B14F-4D97-AF65-F5344CB8AC3E}">
        <p14:creationId xmlns:p14="http://schemas.microsoft.com/office/powerpoint/2010/main" val="33542978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3 from F to C</a:t>
            </a:r>
          </a:p>
        </p:txBody>
      </p:sp>
    </p:spTree>
    <p:extLst>
      <p:ext uri="{BB962C8B-B14F-4D97-AF65-F5344CB8AC3E}">
        <p14:creationId xmlns:p14="http://schemas.microsoft.com/office/powerpoint/2010/main" val="28296441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21284</TotalTime>
  <Words>6771</Words>
  <Application>Microsoft Office PowerPoint</Application>
  <PresentationFormat>On-screen Show (4:3)</PresentationFormat>
  <Paragraphs>2669</Paragraphs>
  <Slides>105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1" baseType="lpstr">
      <vt:lpstr>Arial</vt:lpstr>
      <vt:lpstr>Cambria Math</vt:lpstr>
      <vt:lpstr>Courier New</vt:lpstr>
      <vt:lpstr>Marlett</vt:lpstr>
      <vt:lpstr>Times New Roman</vt:lpstr>
      <vt:lpstr>Default Design</vt:lpstr>
      <vt:lpstr>Graphs Topic 22</vt:lpstr>
      <vt:lpstr>An Early Problem in  Graph Theory</vt:lpstr>
      <vt:lpstr>Konigsberg and the River Pregel</vt:lpstr>
      <vt:lpstr>Clicker 1</vt:lpstr>
      <vt:lpstr>How to Solve</vt:lpstr>
      <vt:lpstr>Euler's Proposal </vt:lpstr>
      <vt:lpstr>Graph Definitions</vt:lpstr>
      <vt:lpstr>Definitions</vt:lpstr>
      <vt:lpstr>Graphs We've Seen</vt:lpstr>
      <vt:lpstr>Example Graph</vt:lpstr>
      <vt:lpstr>Example Graph</vt:lpstr>
      <vt:lpstr>Roman Transportation Network</vt:lpstr>
      <vt:lpstr>Example Graph </vt:lpstr>
      <vt:lpstr>Example Graph </vt:lpstr>
      <vt:lpstr>Example Graph</vt:lpstr>
      <vt:lpstr>Example Graph</vt:lpstr>
      <vt:lpstr>Representing Graphs</vt:lpstr>
      <vt:lpstr>Adjacency Matrix Representation</vt:lpstr>
      <vt:lpstr>Undirected Graph?</vt:lpstr>
      <vt:lpstr>The Map Coloring Problem</vt:lpstr>
      <vt:lpstr>Example</vt:lpstr>
      <vt:lpstr>A Solution</vt:lpstr>
      <vt:lpstr>What About the Ocean?</vt:lpstr>
      <vt:lpstr>Make the Ocean Blue</vt:lpstr>
      <vt:lpstr>More Definitions</vt:lpstr>
      <vt:lpstr>Graph Representation</vt:lpstr>
      <vt:lpstr>Graph Implementation</vt:lpstr>
      <vt:lpstr>Graph Class</vt:lpstr>
      <vt:lpstr>Vertex Class (nested in Graph)</vt:lpstr>
      <vt:lpstr>Edge Class (nested in Graph)</vt:lpstr>
      <vt:lpstr>Unweighted Shortest Path</vt:lpstr>
      <vt:lpstr>6 Degrees of Wikipedia</vt:lpstr>
      <vt:lpstr>Word Ladders</vt:lpstr>
      <vt:lpstr>Clicker 3 - Graph Representation</vt:lpstr>
      <vt:lpstr>PowerPoint Presentation</vt:lpstr>
      <vt:lpstr>Clicker 4 - Size of Graph</vt:lpstr>
      <vt:lpstr>Clicker 5 - Unweighted Shortest  Path Algorithm</vt:lpstr>
      <vt:lpstr>Unweighted Shortest Path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Unweighted Shortest Path</vt:lpstr>
      <vt:lpstr>Positive Weighted Shortest Path</vt:lpstr>
      <vt:lpstr>Dijkstra on Creating the Algorithm</vt:lpstr>
      <vt:lpstr>Vertex Class (nested in Graph)</vt:lpstr>
      <vt:lpstr>Dijkstra's Algorithm</vt:lpstr>
      <vt:lpstr>Dijkstra's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- Implementing Dijkstra's</vt:lpstr>
      <vt:lpstr>Why? References!!!</vt:lpstr>
      <vt:lpstr>Lower Cost Path to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Alternatives to Dijkstra's Algorithm </vt:lpstr>
      <vt:lpstr>Spanning Tree</vt:lpstr>
      <vt:lpstr>Clicker 7 -  Minimum Spanning Tree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Other Graph Algorithms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264</cp:revision>
  <cp:lastPrinted>2011-11-18T15:21:41Z</cp:lastPrinted>
  <dcterms:created xsi:type="dcterms:W3CDTF">2001-06-29T19:12:00Z</dcterms:created>
  <dcterms:modified xsi:type="dcterms:W3CDTF">2025-05-12T20:48:06Z</dcterms:modified>
</cp:coreProperties>
</file>