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8"/>
  </p:notesMasterIdLst>
  <p:sldIdLst>
    <p:sldId id="257" r:id="rId2"/>
    <p:sldId id="258" r:id="rId3"/>
    <p:sldId id="259" r:id="rId4"/>
    <p:sldId id="260" r:id="rId5"/>
    <p:sldId id="261" r:id="rId6"/>
    <p:sldId id="262" r:id="rId7"/>
    <p:sldId id="326" r:id="rId8"/>
    <p:sldId id="276" r:id="rId9"/>
    <p:sldId id="277" r:id="rId10"/>
    <p:sldId id="325" r:id="rId11"/>
    <p:sldId id="264" r:id="rId12"/>
    <p:sldId id="300" r:id="rId13"/>
    <p:sldId id="308" r:id="rId14"/>
    <p:sldId id="309" r:id="rId15"/>
    <p:sldId id="310" r:id="rId16"/>
    <p:sldId id="278" r:id="rId17"/>
    <p:sldId id="314" r:id="rId18"/>
    <p:sldId id="312" r:id="rId19"/>
    <p:sldId id="280" r:id="rId20"/>
    <p:sldId id="311" r:id="rId21"/>
    <p:sldId id="313" r:id="rId22"/>
    <p:sldId id="281" r:id="rId23"/>
    <p:sldId id="286" r:id="rId24"/>
    <p:sldId id="331" r:id="rId25"/>
    <p:sldId id="327" r:id="rId26"/>
    <p:sldId id="328" r:id="rId27"/>
    <p:sldId id="329" r:id="rId28"/>
    <p:sldId id="265" r:id="rId29"/>
    <p:sldId id="315" r:id="rId30"/>
    <p:sldId id="316" r:id="rId31"/>
    <p:sldId id="317" r:id="rId32"/>
    <p:sldId id="270" r:id="rId33"/>
    <p:sldId id="267" r:id="rId34"/>
    <p:sldId id="263" r:id="rId35"/>
    <p:sldId id="332" r:id="rId36"/>
    <p:sldId id="318" r:id="rId37"/>
    <p:sldId id="333" r:id="rId38"/>
    <p:sldId id="320" r:id="rId39"/>
    <p:sldId id="340" r:id="rId40"/>
    <p:sldId id="319" r:id="rId41"/>
    <p:sldId id="292" r:id="rId42"/>
    <p:sldId id="288" r:id="rId43"/>
    <p:sldId id="339" r:id="rId44"/>
    <p:sldId id="334" r:id="rId45"/>
    <p:sldId id="287" r:id="rId46"/>
    <p:sldId id="301" r:id="rId47"/>
    <p:sldId id="302" r:id="rId48"/>
    <p:sldId id="305" r:id="rId49"/>
    <p:sldId id="306" r:id="rId50"/>
    <p:sldId id="307" r:id="rId51"/>
    <p:sldId id="272" r:id="rId52"/>
    <p:sldId id="273" r:id="rId53"/>
    <p:sldId id="275" r:id="rId54"/>
    <p:sldId id="274" r:id="rId55"/>
    <p:sldId id="289" r:id="rId56"/>
    <p:sldId id="290" r:id="rId57"/>
    <p:sldId id="291" r:id="rId58"/>
    <p:sldId id="293" r:id="rId59"/>
    <p:sldId id="321" r:id="rId60"/>
    <p:sldId id="323" r:id="rId61"/>
    <p:sldId id="324" r:id="rId62"/>
    <p:sldId id="322" r:id="rId63"/>
    <p:sldId id="299" r:id="rId64"/>
    <p:sldId id="296" r:id="rId65"/>
    <p:sldId id="297" r:id="rId66"/>
    <p:sldId id="298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49" autoAdjust="0"/>
    <p:restoredTop sz="88844" autoAdjust="0"/>
  </p:normalViewPr>
  <p:slideViewPr>
    <p:cSldViewPr snapToGrid="0" snapToObjects="1">
      <p:cViewPr varScale="1">
        <p:scale>
          <a:sx n="113" d="100"/>
          <a:sy n="113" d="100"/>
        </p:scale>
        <p:origin x="1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6540A-F653-CD44-A49A-E33B06DD613E}" type="datetimeFigureOut">
              <a:rPr lang="en-US" smtClean="0"/>
              <a:t>2/24/26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FE4C4-BA1D-4A41-BD6A-7E19E769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5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FE4C4-BA1D-4A41-BD6A-7E19E769CD9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8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5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5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6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8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5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1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0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7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9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C0AAA-B26E-8345-97BB-DE3B04EA8085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2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androiddevelopers/viewmodels-with-saved-state-jetpack-navigation-data-binding-and-coroutines-df476b78144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jsonformatter.org/json-pretty-print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b.wpbeaverbuilder.com/article/81-margins-and-padd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835F8-9C43-4561-92C5-9FE9D4BAE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(Android) Computing CS371M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52CA3-2467-4A04-BB20-3D01B0F334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776096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5BC3-2E27-FE8B-6B0B-CB32DA1E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Key-value stores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54BFD-81D3-596F-D7D3-DBDFDF4E8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7754"/>
            <a:ext cx="8266994" cy="513882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Key-value stores (or more generally, associative data structures)</a:t>
            </a:r>
          </a:p>
          <a:p>
            <a:pPr lvl="1"/>
            <a:r>
              <a:rPr lang="en-US" sz="1800" dirty="0"/>
              <a:t>Bundles in Android</a:t>
            </a:r>
          </a:p>
          <a:p>
            <a:pPr lvl="1"/>
            <a:r>
              <a:rPr lang="en-US" sz="1800" dirty="0"/>
              <a:t>Maps a key to a value</a:t>
            </a:r>
          </a:p>
          <a:p>
            <a:pPr lvl="2"/>
            <a:r>
              <a:rPr lang="en-US" sz="1600" dirty="0"/>
              <a:t>Supports</a:t>
            </a:r>
            <a:r>
              <a:rPr lang="en-US" sz="1600" b="1" dirty="0"/>
              <a:t> </a:t>
            </a:r>
            <a:r>
              <a:rPr lang="en-US" sz="1600" dirty="0"/>
              <a:t>operations like </a:t>
            </a:r>
            <a:r>
              <a:rPr lang="en-US" sz="1600" b="1" dirty="0"/>
              <a:t>lookup/get</a:t>
            </a:r>
            <a:r>
              <a:rPr lang="en-US" sz="1600" dirty="0"/>
              <a:t>, </a:t>
            </a:r>
            <a:r>
              <a:rPr lang="en-US" sz="1600" b="1" dirty="0"/>
              <a:t>insert/put</a:t>
            </a:r>
            <a:r>
              <a:rPr lang="en-US" sz="1600" dirty="0"/>
              <a:t>, </a:t>
            </a:r>
            <a:r>
              <a:rPr lang="en-US" sz="1600" b="1" dirty="0"/>
              <a:t>delete</a:t>
            </a:r>
            <a:r>
              <a:rPr lang="en-US" sz="1600" dirty="0"/>
              <a:t>, and often </a:t>
            </a:r>
            <a:r>
              <a:rPr lang="en-US" sz="1600" b="1" dirty="0"/>
              <a:t>iteration/scan</a:t>
            </a:r>
          </a:p>
          <a:p>
            <a:pPr lvl="2"/>
            <a:r>
              <a:rPr lang="en-US" sz="1600" dirty="0"/>
              <a:t>They are the “index layer” of systems: they translate higher-level objects (records, blocks, metadata, sessions) into concrete locations and state.</a:t>
            </a:r>
          </a:p>
          <a:p>
            <a:r>
              <a:rPr lang="en-US" sz="2000" dirty="0"/>
              <a:t>They are everywhere, local and distributed</a:t>
            </a:r>
          </a:p>
          <a:p>
            <a:pPr lvl="1"/>
            <a:r>
              <a:rPr lang="en-US" sz="1800" dirty="0"/>
              <a:t>Operating systems: page caches, </a:t>
            </a:r>
            <a:r>
              <a:rPr lang="en-US" sz="1800" dirty="0" err="1"/>
              <a:t>inode</a:t>
            </a:r>
            <a:r>
              <a:rPr lang="en-US" sz="1800" dirty="0"/>
              <a:t>/</a:t>
            </a:r>
            <a:r>
              <a:rPr lang="en-US" sz="1800" dirty="0" err="1"/>
              <a:t>dentry</a:t>
            </a:r>
            <a:r>
              <a:rPr lang="en-US" sz="1800" dirty="0"/>
              <a:t> caches, VM maps, routing tables.</a:t>
            </a:r>
          </a:p>
          <a:p>
            <a:pPr lvl="1"/>
            <a:r>
              <a:rPr lang="en-US" sz="1800" dirty="0"/>
              <a:t>Storage engines/databases: indexes (e.g., by name), </a:t>
            </a:r>
            <a:r>
              <a:rPr lang="en-US" sz="1800" dirty="0" err="1"/>
              <a:t>memtables</a:t>
            </a:r>
            <a:r>
              <a:rPr lang="en-US" sz="1800" dirty="0"/>
              <a:t>, buffer pools.</a:t>
            </a:r>
          </a:p>
          <a:p>
            <a:pPr lvl="1"/>
            <a:r>
              <a:rPr lang="en-US" sz="1800" dirty="0"/>
              <a:t>Distributed systems: membership/state map, metadata service, configuration store.</a:t>
            </a:r>
          </a:p>
          <a:p>
            <a:r>
              <a:rPr lang="en-US" sz="2000" dirty="0"/>
              <a:t>Example implementations</a:t>
            </a:r>
          </a:p>
          <a:p>
            <a:pPr lvl="1"/>
            <a:r>
              <a:rPr lang="en-US" sz="1800" dirty="0"/>
              <a:t>Hash tables: fast point queries</a:t>
            </a:r>
          </a:p>
          <a:p>
            <a:pPr lvl="2"/>
            <a:r>
              <a:rPr lang="en-US" sz="1600" dirty="0"/>
              <a:t>Strength: expected O(1) lookup/insert/delete for exact-match (key) operations.</a:t>
            </a:r>
          </a:p>
          <a:p>
            <a:pPr lvl="2"/>
            <a:r>
              <a:rPr lang="en-US" sz="1600" dirty="0"/>
              <a:t>Key tradeoff: poor native support for ordered traversal and range queries (can be augmented).</a:t>
            </a:r>
          </a:p>
          <a:p>
            <a:pPr lvl="1"/>
            <a:r>
              <a:rPr lang="en-US" sz="1800" dirty="0"/>
              <a:t>B-trees (and variants): ordered maps + range queries</a:t>
            </a:r>
          </a:p>
          <a:p>
            <a:pPr lvl="2"/>
            <a:r>
              <a:rPr lang="en-US" sz="1600" dirty="0"/>
              <a:t>Strength: keys in sorted order, enabling range scans, prefix queries, ordered iteration.</a:t>
            </a:r>
          </a:p>
          <a:p>
            <a:pPr lvl="2"/>
            <a:r>
              <a:rPr lang="en-US" sz="1600" dirty="0"/>
              <a:t>Typical use: database indexes, filesystem metadata, on-disk structures</a:t>
            </a:r>
          </a:p>
          <a:p>
            <a:pPr lvl="2"/>
            <a:r>
              <a:rPr lang="en-US" sz="1600" dirty="0"/>
              <a:t>Key tradeoff: complex updates (splits/merges) + complex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4150947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ctivity lifetime android">
            <a:extLst>
              <a:ext uri="{FF2B5EF4-FFF2-40B4-BE49-F238E27FC236}">
                <a16:creationId xmlns:a16="http://schemas.microsoft.com/office/drawing/2014/main" id="{E4173E80-D5E4-448E-99A9-231C572BB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03" y="365126"/>
            <a:ext cx="4839788" cy="622787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4679E4-B983-43B9-9039-B1EA7845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lifetime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E927D-DAFE-401A-8BCC-B5D77F013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673384" cy="4351338"/>
          </a:xfrm>
        </p:spPr>
        <p:txBody>
          <a:bodyPr/>
          <a:lstStyle/>
          <a:p>
            <a:r>
              <a:rPr lang="en-US" dirty="0"/>
              <a:t>State machine for activities</a:t>
            </a:r>
          </a:p>
          <a:p>
            <a:pPr lvl="1"/>
            <a:r>
              <a:rPr lang="en-US" dirty="0"/>
              <a:t>Android tells you about significant events</a:t>
            </a:r>
          </a:p>
          <a:p>
            <a:pPr lvl="1"/>
            <a:r>
              <a:rPr lang="en-US" dirty="0"/>
              <a:t>Your app might want to clean up when it goes to the background</a:t>
            </a:r>
          </a:p>
          <a:p>
            <a:r>
              <a:rPr lang="en-US" dirty="0"/>
              <a:t>Trend away from explicit callbacks</a:t>
            </a:r>
          </a:p>
        </p:txBody>
      </p:sp>
    </p:spTree>
    <p:extLst>
      <p:ext uri="{BB962C8B-B14F-4D97-AF65-F5344CB8AC3E}">
        <p14:creationId xmlns:p14="http://schemas.microsoft.com/office/powerpoint/2010/main" val="130732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80AAB-5E73-9643-C4CA-828E1B99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lifecycle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2F256-6C4C-CCC8-97D3-D95204667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F5153C-6CD8-3AA4-36C0-D2E97E1E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781727"/>
            <a:ext cx="63055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2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118A-1BBE-C322-8EF7-544F66B3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F14C2-8191-A16E-04F8-D2B012F9F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r>
              <a:rPr lang="en-US" dirty="0"/>
              <a:t>Simple case: One widget == one program state</a:t>
            </a:r>
          </a:p>
          <a:p>
            <a:pPr lvl="1"/>
            <a:r>
              <a:rPr lang="en-US" dirty="0"/>
              <a:t>A button has one </a:t>
            </a:r>
            <a:r>
              <a:rPr lang="en-US" dirty="0" err="1"/>
              <a:t>onClickListener</a:t>
            </a:r>
            <a:endParaRPr lang="en-US" dirty="0"/>
          </a:p>
          <a:p>
            <a:pPr lvl="1"/>
            <a:r>
              <a:rPr lang="en-US" dirty="0"/>
              <a:t>A slider is on or off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TextView</a:t>
            </a:r>
            <a:r>
              <a:rPr lang="en-US" dirty="0"/>
              <a:t> contains a string</a:t>
            </a:r>
          </a:p>
          <a:p>
            <a:pPr lvl="1"/>
            <a:r>
              <a:rPr lang="en-US" dirty="0"/>
              <a:t>Everything about these widgets is visible all the time </a:t>
            </a:r>
          </a:p>
          <a:p>
            <a:r>
              <a:rPr lang="en-US" dirty="0"/>
              <a:t>Lists</a:t>
            </a:r>
          </a:p>
          <a:p>
            <a:pPr lvl="1"/>
            <a:r>
              <a:rPr lang="en-US" dirty="0"/>
              <a:t>Lists contain many elements</a:t>
            </a:r>
          </a:p>
          <a:p>
            <a:pPr lvl="1"/>
            <a:r>
              <a:rPr lang="en-US" dirty="0"/>
              <a:t>Only some of them are on the screen at any time</a:t>
            </a:r>
          </a:p>
          <a:p>
            <a:pPr lvl="1"/>
            <a:r>
              <a:rPr lang="en-US" dirty="0"/>
              <a:t>How do we deal with many items?</a:t>
            </a:r>
          </a:p>
          <a:p>
            <a:pPr lvl="1"/>
            <a:r>
              <a:rPr lang="en-US" dirty="0"/>
              <a:t>How do we display lists efficiently?</a:t>
            </a:r>
          </a:p>
        </p:txBody>
      </p:sp>
    </p:spTree>
    <p:extLst>
      <p:ext uri="{BB962C8B-B14F-4D97-AF65-F5344CB8AC3E}">
        <p14:creationId xmlns:p14="http://schemas.microsoft.com/office/powerpoint/2010/main" val="1036810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cyclerView Parts and Functionality - Xamarin | Microsoft Learn">
            <a:extLst>
              <a:ext uri="{FF2B5EF4-FFF2-40B4-BE49-F238E27FC236}">
                <a16:creationId xmlns:a16="http://schemas.microsoft.com/office/drawing/2014/main" id="{EEBA52F6-CD8F-E439-5370-D514A7563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40" y="187509"/>
            <a:ext cx="6162502" cy="30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5690AE-3719-9DE0-8138-EBFE75EF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Recycler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577D7-93E5-A7D8-107B-BAEC599D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162502" cy="4351338"/>
          </a:xfrm>
        </p:spPr>
        <p:txBody>
          <a:bodyPr/>
          <a:lstStyle/>
          <a:p>
            <a:r>
              <a:rPr lang="en-US" dirty="0"/>
              <a:t>Recycler Views display lists</a:t>
            </a:r>
          </a:p>
          <a:p>
            <a:pPr lvl="1"/>
            <a:r>
              <a:rPr lang="en-US" dirty="0"/>
              <a:t>Recycler View contains a </a:t>
            </a:r>
            <a:r>
              <a:rPr lang="en-US" dirty="0" err="1"/>
              <a:t>LayoutManager</a:t>
            </a:r>
            <a:endParaRPr lang="en-US" dirty="0"/>
          </a:p>
          <a:p>
            <a:pPr lvl="2"/>
            <a:r>
              <a:rPr lang="en-US" dirty="0"/>
              <a:t>Examples: Linear Layout, Grid Layout, etc.</a:t>
            </a:r>
          </a:p>
          <a:p>
            <a:pPr lvl="2"/>
            <a:r>
              <a:rPr lang="en-US" dirty="0"/>
              <a:t>Managers can nest, e.g., horizontal layout inside a vertical</a:t>
            </a:r>
          </a:p>
          <a:p>
            <a:pPr lvl="1"/>
            <a:r>
              <a:rPr lang="en-US" dirty="0"/>
              <a:t>Recycler Views only displays part of the list</a:t>
            </a:r>
          </a:p>
          <a:p>
            <a:pPr lvl="2"/>
            <a:r>
              <a:rPr lang="en-US" dirty="0"/>
              <a:t>An Adapter sees the full list and the part of the list currently on screen</a:t>
            </a:r>
          </a:p>
          <a:p>
            <a:pPr lvl="1"/>
            <a:r>
              <a:rPr lang="en-US" dirty="0"/>
              <a:t>Efficiency via </a:t>
            </a:r>
            <a:r>
              <a:rPr lang="en-US" dirty="0" err="1"/>
              <a:t>ViewHolders</a:t>
            </a:r>
            <a:endParaRPr lang="en-US" dirty="0"/>
          </a:p>
          <a:p>
            <a:pPr lvl="2"/>
            <a:r>
              <a:rPr lang="en-US" dirty="0"/>
              <a:t>If 6 list elements are visible on the screen at once, we have 6 </a:t>
            </a:r>
            <a:r>
              <a:rPr lang="en-US" dirty="0" err="1"/>
              <a:t>ViewHolders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8B2B0-7758-7799-E890-B5D688B4B046}"/>
              </a:ext>
            </a:extLst>
          </p:cNvPr>
          <p:cNvSpPr txBox="1"/>
          <p:nvPr/>
        </p:nvSpPr>
        <p:spPr>
          <a:xfrm>
            <a:off x="556850" y="5988733"/>
            <a:ext cx="7168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Many images from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learn.microsoft.com</a:t>
            </a:r>
            <a:r>
              <a:rPr lang="en-US" sz="1200" dirty="0"/>
              <a:t>/</a:t>
            </a:r>
            <a:r>
              <a:rPr lang="en-US" sz="1200" dirty="0" err="1"/>
              <a:t>en</a:t>
            </a:r>
            <a:r>
              <a:rPr lang="en-US" sz="1200" dirty="0"/>
              <a:t>-us/</a:t>
            </a:r>
            <a:r>
              <a:rPr lang="en-US" sz="1200" dirty="0" err="1"/>
              <a:t>xamarin</a:t>
            </a:r>
            <a:r>
              <a:rPr lang="en-US" sz="1200" dirty="0"/>
              <a:t>/android/user-interface/layouts/recycler-view/parts-and-functionality</a:t>
            </a:r>
          </a:p>
        </p:txBody>
      </p:sp>
    </p:spTree>
    <p:extLst>
      <p:ext uri="{BB962C8B-B14F-4D97-AF65-F5344CB8AC3E}">
        <p14:creationId xmlns:p14="http://schemas.microsoft.com/office/powerpoint/2010/main" val="1064423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FA25-4182-A561-5315-A80B57DF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I just have a simple list?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99536-5564-9A45-3751-E5EF122FE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Recycler View was List View</a:t>
            </a:r>
          </a:p>
          <a:p>
            <a:pPr lvl="1"/>
            <a:r>
              <a:rPr lang="en-US" dirty="0"/>
              <a:t>Tried to be simple but failed</a:t>
            </a:r>
          </a:p>
          <a:p>
            <a:pPr lvl="1"/>
            <a:r>
              <a:rPr lang="en-US" dirty="0"/>
              <a:t>To avoid API fatigue, we are jumping straight to RVs</a:t>
            </a:r>
          </a:p>
        </p:txBody>
      </p:sp>
      <p:pic>
        <p:nvPicPr>
          <p:cNvPr id="1026" name="Picture 2" descr="Ich denke ich bin krank gegenseitig Nabe android recyclerview adapter  Anlagen Tänzer Die Ermäßigung">
            <a:extLst>
              <a:ext uri="{FF2B5EF4-FFF2-40B4-BE49-F238E27FC236}">
                <a16:creationId xmlns:a16="http://schemas.microsoft.com/office/drawing/2014/main" id="{F7FE26BC-B100-1419-3F2B-C3D9E9088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358084"/>
            <a:ext cx="81343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45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95FE-F3B8-4FE5-8E20-82FF1EF9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is short, lists are long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2D2FB-683C-4E19-9C52-0C5AF4599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r>
              <a:rPr lang="en-US" dirty="0"/>
              <a:t>Layout up to this point has been simple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TextView</a:t>
            </a:r>
            <a:r>
              <a:rPr lang="en-US" dirty="0"/>
              <a:t> object might have some default text</a:t>
            </a:r>
          </a:p>
          <a:p>
            <a:pPr lvl="1"/>
            <a:r>
              <a:rPr lang="en-US" dirty="0"/>
              <a:t>Then we change the text in our program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textView.text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“Watch this space”</a:t>
            </a:r>
          </a:p>
          <a:p>
            <a:r>
              <a:rPr lang="en-US" dirty="0"/>
              <a:t>But how to we display a scrollable list of 100 items?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recyclerView.list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 = “Item 1” 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????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 = {“Item 0”, “Item 1”};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????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screenView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 = list[1]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????</a:t>
            </a:r>
          </a:p>
          <a:p>
            <a:r>
              <a:rPr lang="en-US" dirty="0"/>
              <a:t>Spoiler alert, not like this, but using the same concepts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2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6B7D-51BB-98B8-F7C3-65313A82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on-screen 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EE8D-70C6-D8AD-7612-59877EDC6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list on screen?</a:t>
            </a:r>
          </a:p>
          <a:p>
            <a:pPr lvl="1"/>
            <a:r>
              <a:rPr lang="en-US" dirty="0"/>
              <a:t>A sequence of rows</a:t>
            </a:r>
          </a:p>
          <a:p>
            <a:r>
              <a:rPr lang="en-US" dirty="0"/>
              <a:t>How do I lay out a row?</a:t>
            </a:r>
          </a:p>
          <a:p>
            <a:pPr lvl="1"/>
            <a:r>
              <a:rPr lang="en-US" dirty="0"/>
              <a:t>Use an XML file</a:t>
            </a:r>
          </a:p>
          <a:p>
            <a:r>
              <a:rPr lang="en-US" dirty="0"/>
              <a:t>How do I draw a row on screen?</a:t>
            </a:r>
          </a:p>
          <a:p>
            <a:pPr lvl="1"/>
            <a:r>
              <a:rPr lang="en-US" dirty="0"/>
              <a:t>Inflate a view binding object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row.xml</a:t>
            </a:r>
            <a:r>
              <a:rPr lang="en-US" dirty="0"/>
              <a:t> becomes </a:t>
            </a:r>
            <a:r>
              <a:rPr lang="en-US" dirty="0" err="1"/>
              <a:t>RowBinding</a:t>
            </a:r>
            <a:endParaRPr lang="en-US" dirty="0"/>
          </a:p>
          <a:p>
            <a:r>
              <a:rPr lang="en-US" dirty="0"/>
              <a:t>Inflation is expensive though, so recycle</a:t>
            </a:r>
          </a:p>
          <a:p>
            <a:pPr lvl="1"/>
            <a:r>
              <a:rPr lang="en-US" dirty="0"/>
              <a:t>Put view binding in </a:t>
            </a:r>
            <a:r>
              <a:rPr lang="en-US" dirty="0" err="1"/>
              <a:t>ViewHolder</a:t>
            </a:r>
            <a:r>
              <a:rPr lang="en-US" dirty="0"/>
              <a:t> &amp; recycle them as user scrolls</a:t>
            </a:r>
          </a:p>
        </p:txBody>
      </p:sp>
    </p:spTree>
    <p:extLst>
      <p:ext uri="{BB962C8B-B14F-4D97-AF65-F5344CB8AC3E}">
        <p14:creationId xmlns:p14="http://schemas.microsoft.com/office/powerpoint/2010/main" val="51199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E992-B8E9-2958-1CA6-18C2A540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pool of inflated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D155C-C42A-45D2-E1E2-664F642C7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2111"/>
            <a:ext cx="7886700" cy="4351338"/>
          </a:xfrm>
        </p:spPr>
        <p:txBody>
          <a:bodyPr/>
          <a:lstStyle/>
          <a:p>
            <a:r>
              <a:rPr lang="en-US" dirty="0"/>
              <a:t>Only inflate enough views to fill screen</a:t>
            </a:r>
          </a:p>
        </p:txBody>
      </p:sp>
      <p:pic>
        <p:nvPicPr>
          <p:cNvPr id="1026" name="Picture 2" descr="Diagram illustrating the six steps of view recycling">
            <a:extLst>
              <a:ext uri="{FF2B5EF4-FFF2-40B4-BE49-F238E27FC236}">
                <a16:creationId xmlns:a16="http://schemas.microsoft.com/office/drawing/2014/main" id="{DA20EF3D-1AD5-A095-5DE8-B0CE4EE89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4" y="1994954"/>
            <a:ext cx="7969956" cy="475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BD5DB5-52C0-31D9-1CB4-0CA1A65664C2}"/>
              </a:ext>
            </a:extLst>
          </p:cNvPr>
          <p:cNvSpPr txBox="1"/>
          <p:nvPr/>
        </p:nvSpPr>
        <p:spPr>
          <a:xfrm>
            <a:off x="628650" y="3290470"/>
            <a:ext cx="1284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ViewHolder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61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CDD0-D051-4DFD-B954-C7C053C2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a list to your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605AE-F49B-4B2C-8AEC-16204E17D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list is long and is in your code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list = List&lt;Data&gt;(100) {it}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list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repository.fetchData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/>
              <a:t>Some elements are on the screen</a:t>
            </a:r>
          </a:p>
          <a:p>
            <a:pPr lvl="1"/>
            <a:r>
              <a:rPr lang="en-US" dirty="0"/>
              <a:t>E.g., 8 items in screen over here </a:t>
            </a:r>
          </a:p>
          <a:p>
            <a:r>
              <a:rPr lang="en-US" dirty="0"/>
              <a:t>The adapter marries your list to screen</a:t>
            </a:r>
          </a:p>
          <a:p>
            <a:pPr lvl="1"/>
            <a:r>
              <a:rPr lang="en-US" dirty="0"/>
              <a:t>Manage 8 on-screen row views</a:t>
            </a:r>
          </a:p>
          <a:p>
            <a:pPr lvl="1"/>
            <a:r>
              <a:rPr lang="en-US" b="1" dirty="0"/>
              <a:t>Inflate</a:t>
            </a:r>
            <a:r>
              <a:rPr lang="en-US" dirty="0"/>
              <a:t>: create a view for an on-screen row</a:t>
            </a:r>
          </a:p>
          <a:p>
            <a:pPr lvl="1"/>
            <a:r>
              <a:rPr lang="en-US" b="1" dirty="0"/>
              <a:t>Bind</a:t>
            </a:r>
            <a:r>
              <a:rPr lang="en-US" dirty="0"/>
              <a:t>: Put list element 9 into a view holder</a:t>
            </a:r>
          </a:p>
          <a:p>
            <a:pPr lvl="2"/>
            <a:r>
              <a:rPr lang="en-US" dirty="0"/>
              <a:t>This bind is different from view binding</a:t>
            </a:r>
          </a:p>
        </p:txBody>
      </p:sp>
      <p:pic>
        <p:nvPicPr>
          <p:cNvPr id="2053" name="Picture 5" descr="Image result for android phone listview item 1">
            <a:extLst>
              <a:ext uri="{FF2B5EF4-FFF2-40B4-BE49-F238E27FC236}">
                <a16:creationId xmlns:a16="http://schemas.microsoft.com/office/drawing/2014/main" id="{3A8469D7-987B-4F65-9359-886E2DEDB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82" y="3096591"/>
            <a:ext cx="1649896" cy="274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770710-F949-49D9-AEC5-94B848316492}"/>
              </a:ext>
            </a:extLst>
          </p:cNvPr>
          <p:cNvCxnSpPr/>
          <p:nvPr/>
        </p:nvCxnSpPr>
        <p:spPr>
          <a:xfrm>
            <a:off x="5561496" y="3763617"/>
            <a:ext cx="136497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57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3C08-6020-46DC-85B9-3D0EFED7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Android, a mobile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A29E2-8CF5-4AAD-A514-FEAB3C6B9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Android is the world’s most popular mobile OS</a:t>
            </a:r>
          </a:p>
          <a:p>
            <a:pPr lvl="1"/>
            <a:r>
              <a:rPr lang="en-US" dirty="0"/>
              <a:t>Controls phones, tablets</a:t>
            </a:r>
            <a:r>
              <a:rPr lang="en-US"/>
              <a:t>, wearable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55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CDD0-D051-4DFD-B954-C7C053C2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Recycler View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605AE-F49B-4B2C-8AEC-16204E17D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763911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row.xml</a:t>
            </a:r>
            <a:r>
              <a:rPr lang="en-US" dirty="0"/>
              <a:t> has the row layout</a:t>
            </a:r>
          </a:p>
          <a:p>
            <a:pPr lvl="1"/>
            <a:r>
              <a:rPr lang="en-US" dirty="0"/>
              <a:t>Compiler generated </a:t>
            </a:r>
            <a:r>
              <a:rPr lang="en-US" dirty="0" err="1"/>
              <a:t>RowBinding</a:t>
            </a:r>
            <a:r>
              <a:rPr lang="en-US" dirty="0"/>
              <a:t> object via view binding</a:t>
            </a:r>
          </a:p>
          <a:p>
            <a:r>
              <a:rPr lang="en-US" dirty="0"/>
              <a:t>Inherit from </a:t>
            </a:r>
            <a:r>
              <a:rPr lang="en-US" dirty="0" err="1"/>
              <a:t>RecyclerView.Adapter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RecyclerViewAdapter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RecyclerView.Adapter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RecyclerViewAdapter.VH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&gt;()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But now must define inner VH class</a:t>
            </a:r>
          </a:p>
          <a:p>
            <a:r>
              <a:rPr lang="en-US" dirty="0" err="1"/>
              <a:t>ViewHolder</a:t>
            </a:r>
            <a:r>
              <a:rPr lang="en-US" dirty="0"/>
              <a:t> holds view, which is in binding class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inner class VH(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rowBinding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RowBinding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RecyclerView.ViewHolder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rowBinding.root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/>
              <a:t>Inflate enough rows to fit on screen, no more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onCreateViewHolder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Set </a:t>
            </a:r>
            <a:r>
              <a:rPr lang="en-US" dirty="0" err="1"/>
              <a:t>holder.rowBinding</a:t>
            </a:r>
            <a:r>
              <a:rPr lang="en-US" dirty="0"/>
              <a:t> to contents in list[position]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onBindViewHolder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(holder: VH, position: Int)</a:t>
            </a:r>
          </a:p>
        </p:txBody>
      </p:sp>
    </p:spTree>
    <p:extLst>
      <p:ext uri="{BB962C8B-B14F-4D97-AF65-F5344CB8AC3E}">
        <p14:creationId xmlns:p14="http://schemas.microsoft.com/office/powerpoint/2010/main" val="1303382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F134-5826-4EF2-AD6F-A891FD9D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zoomed-out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E927-FCB6-0531-8A09-B410C632E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iagram illustrating Adapter connecting Data Source to ViewHolders">
            <a:extLst>
              <a:ext uri="{FF2B5EF4-FFF2-40B4-BE49-F238E27FC236}">
                <a16:creationId xmlns:a16="http://schemas.microsoft.com/office/drawing/2014/main" id="{0958C296-4E71-0077-833C-468085DCF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8" y="1773564"/>
            <a:ext cx="8286044" cy="440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948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2C65-895B-43AD-94EC-D0B471B5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RecyclerView</a:t>
            </a:r>
            <a:r>
              <a:rPr lang="en-US" dirty="0"/>
              <a:t> 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A3CF-D4BB-4114-AAFF-1C9EDAB3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6578"/>
            <a:ext cx="7886700" cy="4775200"/>
          </a:xfrm>
        </p:spPr>
        <p:txBody>
          <a:bodyPr>
            <a:normAutofit/>
          </a:bodyPr>
          <a:lstStyle/>
          <a:p>
            <a:r>
              <a:rPr lang="en-US" dirty="0"/>
              <a:t>Row layout: XML file describing a row</a:t>
            </a:r>
          </a:p>
          <a:p>
            <a:r>
              <a:rPr lang="en-US" dirty="0"/>
              <a:t>Adapter: Views for on-screen rows from full list</a:t>
            </a:r>
          </a:p>
          <a:p>
            <a:r>
              <a:rPr lang="en-US" dirty="0"/>
              <a:t>Position: The position of a data item within the list</a:t>
            </a:r>
          </a:p>
          <a:p>
            <a:r>
              <a:rPr lang="en-US" dirty="0"/>
              <a:t>Inflate: XML</a:t>
            </a:r>
            <a:r>
              <a:rPr lang="en-US" dirty="0">
                <a:sym typeface="Wingdings" pitchFamily="2" charset="2"/>
              </a:rPr>
              <a:t> View  (uses view binding)</a:t>
            </a:r>
            <a:endParaRPr lang="en-US" dirty="0"/>
          </a:p>
          <a:p>
            <a:r>
              <a:rPr lang="en-US" dirty="0" err="1"/>
              <a:t>ViewHolder</a:t>
            </a:r>
            <a:r>
              <a:rPr lang="en-US" dirty="0"/>
              <a:t>: View/binding for one on-screen row</a:t>
            </a:r>
          </a:p>
          <a:p>
            <a:r>
              <a:rPr lang="en-US" dirty="0"/>
              <a:t>Binding view holder: Put data for list element X into view holder when user scrolls to item X</a:t>
            </a:r>
          </a:p>
          <a:p>
            <a:r>
              <a:rPr lang="en-US" dirty="0"/>
              <a:t>Recycle: </a:t>
            </a:r>
            <a:r>
              <a:rPr lang="en-US" dirty="0" err="1"/>
              <a:t>ViewHolders</a:t>
            </a:r>
            <a:r>
              <a:rPr lang="en-US" dirty="0"/>
              <a:t> are reused as the user scrolls. Minimize inflation, which requires lots of CPU &amp; memory</a:t>
            </a:r>
          </a:p>
        </p:txBody>
      </p:sp>
    </p:spTree>
    <p:extLst>
      <p:ext uri="{BB962C8B-B14F-4D97-AF65-F5344CB8AC3E}">
        <p14:creationId xmlns:p14="http://schemas.microsoft.com/office/powerpoint/2010/main" val="2190103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2C65-895B-43AD-94EC-D0B471B5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activity/fragment killed?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A3CF-D4BB-4114-AAFF-1C9EDAB3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0800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1. </a:t>
            </a:r>
            <a:r>
              <a:rPr lang="en-US" b="1" dirty="0"/>
              <a:t>You meant to navigate away permanently:</a:t>
            </a:r>
            <a:r>
              <a:rPr lang="en-US" dirty="0"/>
              <a:t> The user navigates away or explicitly closes the activity — say by pushing the back button or triggering some code that calls finish(). </a:t>
            </a:r>
            <a:r>
              <a:rPr lang="en-US" i="1" dirty="0"/>
              <a:t>The activity is permanently gone.</a:t>
            </a:r>
            <a:endParaRPr lang="en-US" dirty="0"/>
          </a:p>
          <a:p>
            <a:r>
              <a:rPr lang="en-US" dirty="0"/>
              <a:t>2. </a:t>
            </a:r>
            <a:r>
              <a:rPr lang="en-US" b="1" dirty="0"/>
              <a:t>There is a configuration change:</a:t>
            </a:r>
            <a:r>
              <a:rPr lang="en-US" dirty="0"/>
              <a:t> The user rotates the device or does some other configuration change. </a:t>
            </a:r>
            <a:r>
              <a:rPr lang="en-US" i="1" dirty="0"/>
              <a:t>The activity needs to be immediately rebuilt.</a:t>
            </a:r>
            <a:endParaRPr lang="en-US" dirty="0"/>
          </a:p>
          <a:p>
            <a:r>
              <a:rPr lang="en-US" dirty="0"/>
              <a:t>3. </a:t>
            </a:r>
            <a:r>
              <a:rPr lang="en-US" b="1" dirty="0"/>
              <a:t>The app is put in the background and its process is killed: </a:t>
            </a:r>
            <a:r>
              <a:rPr lang="en-US" dirty="0"/>
              <a:t>This happens when the device is running low on memory and needs to quickly free some up.</a:t>
            </a:r>
            <a:r>
              <a:rPr lang="en-US" i="1" dirty="0"/>
              <a:t> When the user navigates back to your app, the activity will need to be rebuilt.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314BB-7BEB-AC4D-B29A-778F033A491E}"/>
              </a:ext>
            </a:extLst>
          </p:cNvPr>
          <p:cNvSpPr txBox="1"/>
          <p:nvPr/>
        </p:nvSpPr>
        <p:spPr>
          <a:xfrm>
            <a:off x="345900" y="6173399"/>
            <a:ext cx="857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https://medium.com/androiddevelopers/viewmodels-with-saved-state-jetpack-navigation-data-binding-and-coroutines-df476b78144e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3236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9D501-FD9B-2925-1CBF-EFB6EE530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59163A-2B3C-5626-175A-CA1E3723A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723"/>
            <a:ext cx="7886700" cy="4540928"/>
          </a:xfrm>
        </p:spPr>
        <p:txBody>
          <a:bodyPr/>
          <a:lstStyle/>
          <a:p>
            <a:r>
              <a:rPr lang="en-US" dirty="0"/>
              <a:t>Bundles are an anti-pattern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C648F-8ED3-C129-1240-B65FCC5A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Activities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C01DA5D-B024-3EE4-1835-0F927E7E7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00" y="2105380"/>
            <a:ext cx="7772400" cy="40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53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C337-45E2-C5DB-8165-DC7BD30A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1942C-4C69-6659-413A-95AC0EF4C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6035"/>
            <a:ext cx="7886700" cy="4540928"/>
          </a:xfrm>
        </p:spPr>
        <p:txBody>
          <a:bodyPr/>
          <a:lstStyle/>
          <a:p>
            <a:r>
              <a:rPr lang="en-US" dirty="0"/>
              <a:t>High friction interface, numerous pitfalls</a:t>
            </a:r>
          </a:p>
          <a:p>
            <a:pPr lvl="1"/>
            <a:r>
              <a:rPr lang="en-US" dirty="0"/>
              <a:t>Passing parameters by key/value without type checking</a:t>
            </a:r>
          </a:p>
          <a:p>
            <a:pPr lvl="1"/>
            <a:r>
              <a:rPr lang="en-US" dirty="0"/>
              <a:t>Sharing data is difficult</a:t>
            </a:r>
          </a:p>
          <a:p>
            <a:pPr lvl="1"/>
            <a:r>
              <a:rPr lang="en-US" dirty="0"/>
              <a:t>Screen transitions are not efficient</a:t>
            </a:r>
          </a:p>
          <a:p>
            <a:r>
              <a:rPr lang="en-US" dirty="0"/>
              <a:t>Surely there has got to be a better way</a:t>
            </a:r>
          </a:p>
          <a:p>
            <a:pPr lvl="1"/>
            <a:r>
              <a:rPr lang="en-US" dirty="0"/>
              <a:t>Fragments!</a:t>
            </a:r>
          </a:p>
          <a:p>
            <a:pPr lvl="1"/>
            <a:r>
              <a:rPr lang="en-US" dirty="0"/>
              <a:t>And while we are at it, let’s rethink the architecture</a:t>
            </a:r>
          </a:p>
        </p:txBody>
      </p:sp>
    </p:spTree>
    <p:extLst>
      <p:ext uri="{BB962C8B-B14F-4D97-AF65-F5344CB8AC3E}">
        <p14:creationId xmlns:p14="http://schemas.microsoft.com/office/powerpoint/2010/main" val="2438546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E828-7EE8-DFC7-F1C5-D7B18D0C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one activity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2D5FA-83ED-2918-894A-4B839E020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6723"/>
            <a:ext cx="7886700" cy="2239044"/>
          </a:xfrm>
        </p:spPr>
        <p:txBody>
          <a:bodyPr>
            <a:normAutofit/>
          </a:bodyPr>
          <a:lstStyle/>
          <a:p>
            <a:r>
              <a:rPr lang="en-US" dirty="0"/>
              <a:t>One activity</a:t>
            </a:r>
          </a:p>
          <a:p>
            <a:pPr lvl="1"/>
            <a:r>
              <a:rPr lang="en-US" dirty="0"/>
              <a:t>Coordinates the entire app without messy transitions</a:t>
            </a:r>
          </a:p>
          <a:p>
            <a:r>
              <a:rPr lang="en-US" dirty="0"/>
              <a:t>Multiple screens</a:t>
            </a:r>
          </a:p>
          <a:p>
            <a:pPr lvl="1"/>
            <a:r>
              <a:rPr lang="en-US" dirty="0"/>
              <a:t>Each one a fragment, which is like an activity-lite</a:t>
            </a:r>
          </a:p>
          <a:p>
            <a:pPr lvl="1"/>
            <a:r>
              <a:rPr lang="en-US" dirty="0"/>
              <a:t>Laid out in XML, just like normal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1A60900-36B3-E718-E0FC-D2DAA165B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4133" y="3747338"/>
            <a:ext cx="4000500" cy="24574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4060D7-2629-B63F-5616-85827C5C6450}"/>
              </a:ext>
            </a:extLst>
          </p:cNvPr>
          <p:cNvSpPr txBox="1">
            <a:spLocks/>
          </p:cNvSpPr>
          <p:nvPr/>
        </p:nvSpPr>
        <p:spPr>
          <a:xfrm>
            <a:off x="628650" y="3666480"/>
            <a:ext cx="5648582" cy="290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 we navigate across screens?</a:t>
            </a:r>
          </a:p>
          <a:p>
            <a:pPr lvl="1"/>
            <a:r>
              <a:rPr lang="en-US" dirty="0"/>
              <a:t>Navigation XML that defines transitions</a:t>
            </a:r>
          </a:p>
          <a:p>
            <a:pPr lvl="1"/>
            <a:r>
              <a:rPr lang="en-US" dirty="0"/>
              <a:t>Parameters, with types</a:t>
            </a:r>
          </a:p>
          <a:p>
            <a:r>
              <a:rPr lang="en-US" dirty="0"/>
              <a:t>How do we share state?</a:t>
            </a:r>
          </a:p>
          <a:p>
            <a:pPr lvl="1"/>
            <a:r>
              <a:rPr lang="en-US" dirty="0"/>
              <a:t>One </a:t>
            </a:r>
            <a:r>
              <a:rPr lang="en-US" dirty="0" err="1"/>
              <a:t>ViewModel</a:t>
            </a:r>
            <a:r>
              <a:rPr lang="en-US" dirty="0"/>
              <a:t>, held in the activity</a:t>
            </a:r>
          </a:p>
        </p:txBody>
      </p:sp>
    </p:spTree>
    <p:extLst>
      <p:ext uri="{BB962C8B-B14F-4D97-AF65-F5344CB8AC3E}">
        <p14:creationId xmlns:p14="http://schemas.microsoft.com/office/powerpoint/2010/main" val="283722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D30A-4269-EA61-F95F-4CA849FD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60E90B0-C8CA-2FD6-7037-8BDBB6D5F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158" y="434961"/>
            <a:ext cx="8715911" cy="5713764"/>
          </a:xfrm>
        </p:spPr>
      </p:pic>
    </p:spTree>
    <p:extLst>
      <p:ext uri="{BB962C8B-B14F-4D97-AF65-F5344CB8AC3E}">
        <p14:creationId xmlns:p14="http://schemas.microsoft.com/office/powerpoint/2010/main" val="1700994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ragment lifetime android">
            <a:extLst>
              <a:ext uri="{FF2B5EF4-FFF2-40B4-BE49-F238E27FC236}">
                <a16:creationId xmlns:a16="http://schemas.microsoft.com/office/drawing/2014/main" id="{C24C4FBC-DB98-4037-B370-725ED8669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04" y="988888"/>
            <a:ext cx="5884082" cy="521140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2525B-CEE0-459D-A548-5CD648B7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61571-159E-44AB-B7C8-AF9742D72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Fragment lifetime</a:t>
            </a:r>
          </a:p>
        </p:txBody>
      </p:sp>
    </p:spTree>
    <p:extLst>
      <p:ext uri="{BB962C8B-B14F-4D97-AF65-F5344CB8AC3E}">
        <p14:creationId xmlns:p14="http://schemas.microsoft.com/office/powerpoint/2010/main" val="20660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05AD-3DFE-6C15-814E-9824DFB9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8FDD8-5BFF-FFC1-E83D-21A0EA1D7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activity moves among fragments</a:t>
            </a:r>
          </a:p>
        </p:txBody>
      </p:sp>
      <p:pic>
        <p:nvPicPr>
          <p:cNvPr id="2050" name="Picture 2" descr="Navigation Component in Android Studio - Part I - YouTube">
            <a:extLst>
              <a:ext uri="{FF2B5EF4-FFF2-40B4-BE49-F238E27FC236}">
                <a16:creationId xmlns:a16="http://schemas.microsoft.com/office/drawing/2014/main" id="{7338208A-DD7C-7844-0DD6-3C86AC27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31612"/>
            <a:ext cx="6836179" cy="384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51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3654-E23E-44DC-9B9C-4F364C01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a programming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6CDC2-C882-4AB8-A1D4-AF15FDAB9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 to write idiomatic code?</a:t>
            </a:r>
          </a:p>
          <a:p>
            <a:pPr lvl="1"/>
            <a:r>
              <a:rPr lang="en-US" dirty="0"/>
              <a:t>In Kotlin, try to avoid explicit null checks</a:t>
            </a:r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highScores.sortWith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compareByDescending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&lt;Score&gt;{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it.score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}.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thenBy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{it.name})</a:t>
            </a:r>
          </a:p>
          <a:p>
            <a:pPr lvl="1"/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("file.txt").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copyTo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(File("target_file.txt"));</a:t>
            </a:r>
          </a:p>
          <a:p>
            <a:r>
              <a:rPr lang="en-US" dirty="0" err="1"/>
              <a:t>Lateinit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09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16A0-6417-82A5-CCB7-EB156F37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key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A97F0-BD11-3DAC-1207-3BC7CD750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/>
          </a:bodyPr>
          <a:lstStyle/>
          <a:p>
            <a:r>
              <a:rPr lang="en-US" dirty="0"/>
              <a:t>Fragments and actions in a single graph</a:t>
            </a:r>
          </a:p>
          <a:p>
            <a:pPr lvl="1"/>
            <a:r>
              <a:rPr lang="en-US" dirty="0"/>
              <a:t>Actions transition among fragments</a:t>
            </a:r>
          </a:p>
          <a:p>
            <a:r>
              <a:rPr lang="en-US" dirty="0"/>
              <a:t>In a fragment: </a:t>
            </a:r>
            <a:r>
              <a:rPr lang="en-US" dirty="0" err="1"/>
              <a:t>findNavController</a:t>
            </a:r>
            <a:r>
              <a:rPr lang="en-US" dirty="0"/>
              <a:t>()</a:t>
            </a:r>
          </a:p>
          <a:p>
            <a:r>
              <a:rPr lang="en-US" dirty="0"/>
              <a:t>In an activity it is more complicated</a:t>
            </a:r>
          </a:p>
          <a:p>
            <a:pPr lvl="1"/>
            <a:r>
              <a:rPr lang="en-US" dirty="0"/>
              <a:t>There can be multiple controllers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findNavController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R.id.nav_host_fragment_activity_main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)- ID of &lt;fragment&gt;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view.findNavController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– use view</a:t>
            </a:r>
          </a:p>
          <a:p>
            <a:r>
              <a:rPr lang="en-US" dirty="0"/>
              <a:t>Exit a fragment: </a:t>
            </a:r>
            <a:r>
              <a:rPr lang="en-US" dirty="0" err="1"/>
              <a:t>findNavController</a:t>
            </a:r>
            <a:r>
              <a:rPr lang="en-US" dirty="0"/>
              <a:t>().</a:t>
            </a:r>
            <a:r>
              <a:rPr lang="en-US" dirty="0" err="1"/>
              <a:t>popBackStack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All fragments form a stack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96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B599-541C-3591-F039-A84A4C07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Navigation: moving around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673B6-5EAC-C940-CC14-67B5C16AE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move to another fragment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view.findNavController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().navigate(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R.id.targetFragment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findNavController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R.id.view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).navigate(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R.id.targetFragment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Where </a:t>
            </a:r>
            <a:r>
              <a:rPr lang="en-US" dirty="0" err="1"/>
              <a:t>targetFragment</a:t>
            </a:r>
            <a:r>
              <a:rPr lang="en-US" dirty="0"/>
              <a:t> is an id in your nav graph</a:t>
            </a:r>
          </a:p>
          <a:p>
            <a:pPr lvl="1"/>
            <a:r>
              <a:rPr lang="en-US" dirty="0"/>
              <a:t>Nav graph is in navigation/nav_graph.xml</a:t>
            </a:r>
          </a:p>
          <a:p>
            <a:r>
              <a:rPr lang="en-US" dirty="0"/>
              <a:t>To pass arguments use a Directions objects</a:t>
            </a:r>
          </a:p>
          <a:p>
            <a:pPr lvl="1"/>
            <a:r>
              <a:rPr lang="en-US" dirty="0"/>
              <a:t>Compiler generates them from nav graph—type safe!</a:t>
            </a:r>
          </a:p>
          <a:p>
            <a:pPr lvl="1"/>
            <a:r>
              <a:rPr lang="en-US" dirty="0"/>
              <a:t>An action carries the parameters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action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SpecifyAmountFragmentDirections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actionSpecifyAmountFragmentToConfirmationFragment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(foo)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findNavController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().navigate(action)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70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DC10-F1D9-4D48-9F72-3CD8223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ViewModels</a:t>
            </a:r>
            <a:r>
              <a:rPr lang="en-US" dirty="0"/>
              <a:t>, MVVM</a:t>
            </a:r>
            <a:r>
              <a:rPr lang="en-US" sz="2000" dirty="0"/>
              <a:t>(model, view, </a:t>
            </a:r>
            <a:r>
              <a:rPr lang="en-US" sz="2000" dirty="0" err="1"/>
              <a:t>viewModel</a:t>
            </a:r>
            <a:r>
              <a:rPr lang="en-US" sz="20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06250-DA79-4017-BE41-09306DD94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5219156" cy="4351338"/>
          </a:xfrm>
        </p:spPr>
        <p:txBody>
          <a:bodyPr>
            <a:normAutofit/>
          </a:bodyPr>
          <a:lstStyle/>
          <a:p>
            <a:r>
              <a:rPr lang="en-US" dirty="0"/>
              <a:t>Separate logic from display</a:t>
            </a:r>
          </a:p>
          <a:p>
            <a:pPr lvl="1"/>
            <a:r>
              <a:rPr lang="en-US" dirty="0"/>
              <a:t>Display in activity/fragment </a:t>
            </a:r>
            <a:r>
              <a:rPr lang="en-US" dirty="0">
                <a:solidFill>
                  <a:srgbClr val="00B050"/>
                </a:solidFill>
              </a:rPr>
              <a:t>(View)</a:t>
            </a:r>
          </a:p>
          <a:p>
            <a:pPr lvl="1"/>
            <a:r>
              <a:rPr lang="en-US" dirty="0"/>
              <a:t>“Application logic” goes in </a:t>
            </a:r>
            <a:r>
              <a:rPr lang="en-US" dirty="0" err="1"/>
              <a:t>ViewModel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dirty="0" err="1">
                <a:solidFill>
                  <a:srgbClr val="00B050"/>
                </a:solidFill>
              </a:rPr>
              <a:t>ViewModel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dirty="0"/>
              <a:t>Model holds the “real data” </a:t>
            </a:r>
            <a:r>
              <a:rPr lang="en-US" dirty="0">
                <a:solidFill>
                  <a:srgbClr val="00B050"/>
                </a:solidFill>
              </a:rPr>
              <a:t>(Model)</a:t>
            </a:r>
          </a:p>
          <a:p>
            <a:r>
              <a:rPr lang="en-US" dirty="0">
                <a:solidFill>
                  <a:schemeClr val="tx1"/>
                </a:solidFill>
              </a:rPr>
              <a:t>Encourages an app style</a:t>
            </a:r>
          </a:p>
          <a:p>
            <a:pPr lvl="1"/>
            <a:r>
              <a:rPr lang="en-US" dirty="0"/>
              <a:t>Raises the level of abstraction</a:t>
            </a:r>
          </a:p>
          <a:p>
            <a:pPr lvl="1"/>
            <a:r>
              <a:rPr lang="en-US" dirty="0"/>
              <a:t>Enables powerful apps quickly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Image result for livedata android">
            <a:extLst>
              <a:ext uri="{FF2B5EF4-FFF2-40B4-BE49-F238E27FC236}">
                <a16:creationId xmlns:a16="http://schemas.microsoft.com/office/drawing/2014/main" id="{8D5BFC34-0038-4F17-8BF5-EEBD9A3C1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1" y="1459530"/>
            <a:ext cx="4939862" cy="370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574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1892-99EA-4E61-97B4-3467C05D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View, </a:t>
            </a:r>
            <a:r>
              <a:rPr lang="en-US" dirty="0" err="1"/>
              <a:t>ViewModel</a:t>
            </a:r>
            <a:r>
              <a:rPr lang="en-US" dirty="0"/>
              <a:t>, Model (MVVM)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A308-2A49-4F56-8C00-D968DD08B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3035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View is your fragment</a:t>
            </a:r>
          </a:p>
          <a:p>
            <a:pPr lvl="1"/>
            <a:r>
              <a:rPr lang="en-US" dirty="0"/>
              <a:t>It manages the screen, inflates XML</a:t>
            </a:r>
          </a:p>
          <a:p>
            <a:pPr lvl="1"/>
            <a:r>
              <a:rPr lang="en-US" dirty="0"/>
              <a:t>Observes </a:t>
            </a:r>
            <a:r>
              <a:rPr lang="en-US" dirty="0" err="1"/>
              <a:t>LiveData</a:t>
            </a:r>
            <a:r>
              <a:rPr lang="en-US" dirty="0"/>
              <a:t>, reflects changes to the display</a:t>
            </a:r>
          </a:p>
          <a:p>
            <a:pPr lvl="1"/>
            <a:r>
              <a:rPr lang="en-US" dirty="0"/>
              <a:t>Observes display, feeds events to </a:t>
            </a:r>
            <a:r>
              <a:rPr lang="en-US" dirty="0" err="1"/>
              <a:t>ViewModel</a:t>
            </a:r>
            <a:endParaRPr lang="en-US" dirty="0"/>
          </a:p>
          <a:p>
            <a:r>
              <a:rPr lang="en-US" dirty="0" err="1"/>
              <a:t>ViewModel</a:t>
            </a:r>
            <a:r>
              <a:rPr lang="en-US" dirty="0"/>
              <a:t> manages </a:t>
            </a:r>
            <a:r>
              <a:rPr lang="en-US" dirty="0" err="1"/>
              <a:t>LiveData</a:t>
            </a:r>
            <a:r>
              <a:rPr lang="en-US" dirty="0"/>
              <a:t>, exports it.</a:t>
            </a:r>
          </a:p>
          <a:p>
            <a:pPr lvl="1"/>
            <a:r>
              <a:rPr lang="en-US" dirty="0"/>
              <a:t>Contains most of the application logic.</a:t>
            </a:r>
          </a:p>
          <a:p>
            <a:r>
              <a:rPr lang="en-US" dirty="0"/>
              <a:t>Model is the data</a:t>
            </a:r>
          </a:p>
          <a:p>
            <a:pPr lvl="1"/>
            <a:r>
              <a:rPr lang="en-US" dirty="0"/>
              <a:t>Source from network or database/files</a:t>
            </a:r>
          </a:p>
          <a:p>
            <a:r>
              <a:rPr lang="en-US" dirty="0">
                <a:solidFill>
                  <a:srgbClr val="FF0000"/>
                </a:solidFill>
              </a:rPr>
              <a:t>Might feel weird at first, but wisdom becomes clear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57AFE40-374A-406B-B6ED-99B8BA36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85" y="1299344"/>
            <a:ext cx="3919010" cy="150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19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EB64-C456-44AA-99D9-CB16453C7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ViewModels</a:t>
            </a:r>
            <a:r>
              <a:rPr lang="en-US" dirty="0"/>
              <a:t> have long lifetimes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B5EAA-49D9-4ED9-9E04-5A7220EA6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31894"/>
            <a:ext cx="4195089" cy="3327177"/>
          </a:xfrm>
        </p:spPr>
        <p:txBody>
          <a:bodyPr/>
          <a:lstStyle/>
          <a:p>
            <a:r>
              <a:rPr lang="en-US" dirty="0"/>
              <a:t>Data in a </a:t>
            </a:r>
            <a:r>
              <a:rPr lang="en-US" dirty="0" err="1"/>
              <a:t>ViewModel</a:t>
            </a:r>
            <a:r>
              <a:rPr lang="en-US" dirty="0"/>
              <a:t> is in memory even if device rotates or is paused</a:t>
            </a:r>
          </a:p>
          <a:p>
            <a:pPr lvl="1"/>
            <a:r>
              <a:rPr lang="en-US" dirty="0"/>
              <a:t>Fewer surprises at runtime!</a:t>
            </a:r>
          </a:p>
          <a:p>
            <a:pPr lvl="1"/>
            <a:r>
              <a:rPr lang="en-US" dirty="0"/>
              <a:t>You still sometimes need </a:t>
            </a:r>
            <a:r>
              <a:rPr lang="en-US" dirty="0" err="1"/>
              <a:t>onSaveInstanceState</a:t>
            </a:r>
            <a:r>
              <a:rPr lang="en-US" dirty="0"/>
              <a:t>() for persistence</a:t>
            </a:r>
          </a:p>
          <a:p>
            <a:pPr marL="150876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8EE625-DDC8-445C-A523-B362ABC01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09" y="1184303"/>
            <a:ext cx="6662607" cy="499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8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84FB-D31B-BC84-6D64-B152DEE4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37456"/>
          </a:xfrm>
        </p:spPr>
        <p:txBody>
          <a:bodyPr/>
          <a:lstStyle/>
          <a:p>
            <a:r>
              <a:rPr lang="en-US" dirty="0"/>
              <a:t>How does my app manage state?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6E8E4-9048-FD93-010D-9CF733EF9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0290"/>
            <a:ext cx="7886700" cy="4476673"/>
          </a:xfrm>
        </p:spPr>
        <p:txBody>
          <a:bodyPr/>
          <a:lstStyle/>
          <a:p>
            <a:r>
              <a:rPr lang="en-US" dirty="0"/>
              <a:t>Recall the Fragment FC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Does this feel right?</a:t>
            </a:r>
          </a:p>
          <a:p>
            <a:pPr lvl="1"/>
            <a:r>
              <a:rPr lang="en-US" dirty="0"/>
              <a:t>We need data from somewhere</a:t>
            </a:r>
          </a:p>
          <a:p>
            <a:pPr lvl="1"/>
            <a:r>
              <a:rPr lang="en-US" dirty="0"/>
              <a:t>We want to know when it changes</a:t>
            </a:r>
          </a:p>
          <a:p>
            <a:r>
              <a:rPr lang="en-US" dirty="0"/>
              <a:t>We need data that feels alive…like </a:t>
            </a:r>
            <a:r>
              <a:rPr lang="en-US" dirty="0" err="1"/>
              <a:t>LiveData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C87D5-8A90-1895-9463-0E2D1345F56F}"/>
              </a:ext>
            </a:extLst>
          </p:cNvPr>
          <p:cNvSpPr txBox="1"/>
          <p:nvPr/>
        </p:nvSpPr>
        <p:spPr>
          <a:xfrm>
            <a:off x="1680519" y="2150073"/>
            <a:ext cx="59747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MainActivity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AppCompatActivity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companion object 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var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showText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var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immersiveMode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43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489D-9D1C-C125-97A4-100B413F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55B1D-96B6-A219-7A40-99AB49E48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models contain the state of your app</a:t>
            </a:r>
          </a:p>
          <a:p>
            <a:r>
              <a:rPr lang="en-US" dirty="0"/>
              <a:t>Views get the state from view model</a:t>
            </a:r>
          </a:p>
          <a:p>
            <a:r>
              <a:rPr lang="en-US" dirty="0"/>
              <a:t>What is the problem?</a:t>
            </a:r>
          </a:p>
          <a:p>
            <a:pPr lvl="1"/>
            <a:r>
              <a:rPr lang="en-US" dirty="0"/>
              <a:t>How does the view know when state changes?</a:t>
            </a:r>
          </a:p>
          <a:p>
            <a:pPr lvl="1"/>
            <a:r>
              <a:rPr lang="en-US" dirty="0"/>
              <a:t>Could provide explicit callbacks</a:t>
            </a:r>
          </a:p>
          <a:p>
            <a:pPr lvl="1"/>
            <a:r>
              <a:rPr lang="en-US" dirty="0"/>
              <a:t>But what happens if view listening to changes dies?</a:t>
            </a:r>
          </a:p>
          <a:p>
            <a:pPr lvl="1"/>
            <a:r>
              <a:rPr lang="en-US" dirty="0"/>
              <a:t>Register callback on create, </a:t>
            </a:r>
            <a:r>
              <a:rPr lang="en-US" dirty="0" err="1"/>
              <a:t>degregister</a:t>
            </a:r>
            <a:r>
              <a:rPr lang="en-US" dirty="0"/>
              <a:t> on destroy</a:t>
            </a:r>
          </a:p>
          <a:p>
            <a:pPr lvl="1"/>
            <a:r>
              <a:rPr lang="en-US" dirty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2677532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2741-34FA-994A-06AD-570D3FCA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LiveData</a:t>
            </a:r>
            <a:r>
              <a:rPr lang="en-US" dirty="0"/>
              <a:t> in </a:t>
            </a:r>
            <a:r>
              <a:rPr lang="en-US" dirty="0" err="1"/>
              <a:t>FilterSimple</a:t>
            </a:r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20DF444-9337-6973-9418-161C437E8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1650225"/>
            <a:ext cx="7886700" cy="3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57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023B-DB2D-F9A2-9F40-24EF6CB6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8602"/>
          </a:xfrm>
        </p:spPr>
        <p:txBody>
          <a:bodyPr/>
          <a:lstStyle/>
          <a:p>
            <a:r>
              <a:rPr lang="en-US" dirty="0"/>
              <a:t>Live data (from </a:t>
            </a:r>
            <a:r>
              <a:rPr lang="en-US" dirty="0" err="1"/>
              <a:t>FilterSimple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F2F99-7C4C-F62D-04A9-EE243EF00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69" y="1517410"/>
            <a:ext cx="8279027" cy="46595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In the view model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_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onlyGood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MutableLiveData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(false)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// This is the publicly visible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LiveData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onlyGood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LiveData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&lt;Boolean&gt; = _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onlyGood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In the view (fragment)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viewModel.onlyGood.observe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viewLifecycleOwner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if(it) {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binding.onlyGood.backgroundTintList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ColorStateList.valueOf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Color.GREEN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} else {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binding.onlyGood.backgroundTintList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ColorStateList.valueOf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Color.RED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93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9E57-85BC-1170-6F19-4D86EE9B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9633"/>
          </a:xfrm>
        </p:spPr>
        <p:txBody>
          <a:bodyPr/>
          <a:lstStyle/>
          <a:p>
            <a:r>
              <a:rPr lang="en-US" dirty="0"/>
              <a:t>Kotlin getters and setters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21635-1EBC-55B2-AB1B-28CC4DDFB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2811"/>
            <a:ext cx="7886700" cy="3222642"/>
          </a:xfrm>
        </p:spPr>
        <p:txBody>
          <a:bodyPr>
            <a:normAutofit/>
          </a:bodyPr>
          <a:lstStyle/>
          <a:p>
            <a:r>
              <a:rPr lang="en-US" sz="2400" dirty="0"/>
              <a:t>Properties in Kotlin</a:t>
            </a:r>
          </a:p>
          <a:p>
            <a:pPr lvl="1"/>
            <a:r>
              <a:rPr lang="en-US" sz="2000" dirty="0"/>
              <a:t>Look like data, but are really code!</a:t>
            </a:r>
          </a:p>
          <a:p>
            <a:pPr lvl="1"/>
            <a:r>
              <a:rPr lang="en-US" sz="2000" dirty="0"/>
              <a:t>Each has an implicit getter (for reads) and setter (for writes) that we can override</a:t>
            </a:r>
          </a:p>
          <a:p>
            <a:r>
              <a:rPr lang="en-US" sz="2400" dirty="0"/>
              <a:t>Getters and setters are very useful for </a:t>
            </a:r>
            <a:r>
              <a:rPr lang="en-US" sz="2400" dirty="0" err="1"/>
              <a:t>LiveData</a:t>
            </a:r>
            <a:r>
              <a:rPr lang="en-US" sz="2400" dirty="0"/>
              <a:t> where .value can be null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String get() = _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name.value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?: "Unknown”</a:t>
            </a:r>
          </a:p>
          <a:p>
            <a:pPr lvl="1"/>
            <a:r>
              <a:rPr lang="en-US" sz="2000" dirty="0"/>
              <a:t>returns the </a:t>
            </a:r>
            <a:r>
              <a:rPr lang="en-US" sz="2000" dirty="0" err="1"/>
              <a:t>LiveData's</a:t>
            </a:r>
            <a:r>
              <a:rPr lang="en-US" sz="2000" dirty="0"/>
              <a:t> value or a fallback every time it's read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2D243-09EC-94DF-FA80-DA377B8F7DC2}"/>
              </a:ext>
            </a:extLst>
          </p:cNvPr>
          <p:cNvSpPr txBox="1"/>
          <p:nvPr/>
        </p:nvSpPr>
        <p:spPr>
          <a:xfrm>
            <a:off x="628650" y="4909486"/>
            <a:ext cx="6526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Int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get() = _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currentIndex.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?: 0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set(value) { _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currentIndex.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value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2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5887-0954-4A23-A18A-E8654D12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succeed at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BE231-65D1-4977-920D-B8D9086D2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Start with casting spells</a:t>
            </a:r>
          </a:p>
          <a:p>
            <a:pPr lvl="1"/>
            <a:r>
              <a:rPr lang="en-US" dirty="0"/>
              <a:t>Fake it till you make it</a:t>
            </a:r>
          </a:p>
          <a:p>
            <a:pPr lvl="1"/>
            <a:r>
              <a:rPr lang="en-US" dirty="0"/>
              <a:t>Pattern match from other code</a:t>
            </a:r>
          </a:p>
          <a:p>
            <a:r>
              <a:rPr lang="en-US" dirty="0"/>
              <a:t>Manage your frustration</a:t>
            </a:r>
          </a:p>
          <a:p>
            <a:pPr lvl="1"/>
            <a:r>
              <a:rPr lang="en-US" dirty="0"/>
              <a:t>Keep trying new angles</a:t>
            </a:r>
          </a:p>
          <a:p>
            <a:pPr lvl="1"/>
            <a:r>
              <a:rPr lang="en-US" dirty="0"/>
              <a:t>Write notes</a:t>
            </a:r>
          </a:p>
          <a:p>
            <a:pPr lvl="1"/>
            <a:r>
              <a:rPr lang="en-US" dirty="0"/>
              <a:t>Explain your problem in an email (don’t have to send it)</a:t>
            </a:r>
          </a:p>
          <a:p>
            <a:r>
              <a:rPr lang="en-US" dirty="0"/>
              <a:t>Am I doing things correctly and efficiently?</a:t>
            </a:r>
          </a:p>
          <a:p>
            <a:pPr lvl="1"/>
            <a:r>
              <a:rPr lang="en-US" dirty="0"/>
              <a:t>Get something working quickly, then improve</a:t>
            </a:r>
          </a:p>
          <a:p>
            <a:pPr lvl="1"/>
            <a:r>
              <a:rPr lang="en-US" dirty="0"/>
              <a:t>Move from one working version to the next (you can always roll back)</a:t>
            </a:r>
          </a:p>
          <a:p>
            <a:pPr lvl="1"/>
            <a:r>
              <a:rPr lang="en-US" dirty="0"/>
              <a:t>Add functionality bit by bit</a:t>
            </a:r>
          </a:p>
        </p:txBody>
      </p:sp>
    </p:spTree>
    <p:extLst>
      <p:ext uri="{BB962C8B-B14F-4D97-AF65-F5344CB8AC3E}">
        <p14:creationId xmlns:p14="http://schemas.microsoft.com/office/powerpoint/2010/main" val="2585725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53D69B-0084-ABFA-F526-1164A7BEB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6170" y="1030922"/>
            <a:ext cx="9500250" cy="2637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96489D-9D1C-C125-97A4-100B413F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55B1D-96B6-A219-7A40-99AB49E48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28999"/>
            <a:ext cx="7886700" cy="3063875"/>
          </a:xfrm>
        </p:spPr>
        <p:txBody>
          <a:bodyPr>
            <a:normAutofit/>
          </a:bodyPr>
          <a:lstStyle/>
          <a:p>
            <a:r>
              <a:rPr lang="en-US" dirty="0"/>
              <a:t>Live data lives in view model</a:t>
            </a:r>
          </a:p>
          <a:p>
            <a:r>
              <a:rPr lang="en-US" dirty="0"/>
              <a:t>View observes live data</a:t>
            </a:r>
          </a:p>
          <a:p>
            <a:pPr lvl="1"/>
            <a:r>
              <a:rPr lang="en-US" dirty="0"/>
              <a:t>Modifies view model state based on user actions</a:t>
            </a:r>
          </a:p>
          <a:p>
            <a:r>
              <a:rPr lang="en-US" dirty="0"/>
              <a:t>Repository/model also has live data</a:t>
            </a:r>
          </a:p>
          <a:p>
            <a:pPr lvl="1"/>
            <a:r>
              <a:rPr lang="en-US" dirty="0"/>
              <a:t>View model updates its data from repository</a:t>
            </a:r>
          </a:p>
          <a:p>
            <a:r>
              <a:rPr lang="en-US" dirty="0"/>
              <a:t>App responds to data changes minimal coupling</a:t>
            </a:r>
          </a:p>
        </p:txBody>
      </p:sp>
    </p:spTree>
    <p:extLst>
      <p:ext uri="{BB962C8B-B14F-4D97-AF65-F5344CB8AC3E}">
        <p14:creationId xmlns:p14="http://schemas.microsoft.com/office/powerpoint/2010/main" val="3933902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ivedata android">
            <a:extLst>
              <a:ext uri="{FF2B5EF4-FFF2-40B4-BE49-F238E27FC236}">
                <a16:creationId xmlns:a16="http://schemas.microsoft.com/office/drawing/2014/main" id="{A4761CF2-1F4F-44E2-8C59-94218FDDD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245" y="681037"/>
            <a:ext cx="19431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1892-99EA-4E61-97B4-3467C05D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MVVM, lifetime and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A308-2A49-4F56-8C00-D968DD08B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870326" cy="4351338"/>
          </a:xfrm>
        </p:spPr>
        <p:txBody>
          <a:bodyPr>
            <a:normAutofit/>
          </a:bodyPr>
          <a:lstStyle/>
          <a:p>
            <a:r>
              <a:rPr lang="en-US" dirty="0" err="1"/>
              <a:t>LiveData</a:t>
            </a:r>
            <a:r>
              <a:rPr lang="en-US" dirty="0"/>
              <a:t> allows communication without dependence</a:t>
            </a:r>
          </a:p>
          <a:p>
            <a:pPr lvl="1"/>
            <a:r>
              <a:rPr lang="en-US" dirty="0"/>
              <a:t>Multiple observers ok</a:t>
            </a:r>
          </a:p>
          <a:p>
            <a:pPr lvl="1"/>
            <a:r>
              <a:rPr lang="en-US" dirty="0"/>
              <a:t>Observers can die, be reborn, no code changes</a:t>
            </a:r>
          </a:p>
          <a:p>
            <a:r>
              <a:rPr lang="en-US" dirty="0" err="1"/>
              <a:t>ViewModels</a:t>
            </a:r>
            <a:r>
              <a:rPr lang="en-US" dirty="0"/>
              <a:t> live as long as application</a:t>
            </a:r>
          </a:p>
          <a:p>
            <a:pPr lvl="1"/>
            <a:r>
              <a:rPr lang="en-US" dirty="0"/>
              <a:t>Fragment (can die when goes off screen)</a:t>
            </a:r>
          </a:p>
          <a:p>
            <a:pPr lvl="1"/>
            <a:r>
              <a:rPr lang="en-US" dirty="0"/>
              <a:t>Activity (longer than fragment, but can die off screen)</a:t>
            </a:r>
          </a:p>
          <a:p>
            <a:pPr lvl="1"/>
            <a:r>
              <a:rPr lang="en-US" dirty="0"/>
              <a:t>Application (activities can share state and communicate)</a:t>
            </a:r>
          </a:p>
        </p:txBody>
      </p:sp>
    </p:spTree>
    <p:extLst>
      <p:ext uri="{BB962C8B-B14F-4D97-AF65-F5344CB8AC3E}">
        <p14:creationId xmlns:p14="http://schemas.microsoft.com/office/powerpoint/2010/main" val="1056606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A723-489A-4BEF-ADCC-86D912CF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Coroutine dispatchers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777DF-2AB7-4E0C-B8F2-67B2CBD36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613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err="1"/>
              <a:t>Dispatcher.Main</a:t>
            </a:r>
            <a:endParaRPr lang="en-US" dirty="0"/>
          </a:p>
          <a:p>
            <a:pPr lvl="1"/>
            <a:r>
              <a:rPr lang="en-US" dirty="0"/>
              <a:t>Main thread</a:t>
            </a:r>
          </a:p>
          <a:p>
            <a:pPr lvl="1"/>
            <a:r>
              <a:rPr lang="en-US" dirty="0"/>
              <a:t>Must be quick: required if you have to update the UI</a:t>
            </a:r>
          </a:p>
          <a:p>
            <a:r>
              <a:rPr lang="en-US" dirty="0" err="1"/>
              <a:t>Dispatcher.Default</a:t>
            </a:r>
            <a:endParaRPr lang="en-US" dirty="0"/>
          </a:p>
          <a:p>
            <a:pPr lvl="1"/>
            <a:r>
              <a:rPr lang="en-US" dirty="0"/>
              <a:t>Background thread, possibly on other processor</a:t>
            </a:r>
          </a:p>
          <a:p>
            <a:pPr lvl="1"/>
            <a:r>
              <a:rPr lang="en-US" dirty="0"/>
              <a:t>For background work, like diffing lists, image filters</a:t>
            </a:r>
          </a:p>
          <a:p>
            <a:r>
              <a:rPr lang="en-US" dirty="0"/>
              <a:t>Dispatcher.IO</a:t>
            </a:r>
          </a:p>
          <a:p>
            <a:pPr lvl="1"/>
            <a:r>
              <a:rPr lang="en-US" dirty="0"/>
              <a:t>Background thread, possibly on other processor</a:t>
            </a:r>
          </a:p>
          <a:p>
            <a:pPr lvl="1"/>
            <a:r>
              <a:rPr lang="en-US" dirty="0"/>
              <a:t>For network access or file system access</a:t>
            </a:r>
          </a:p>
        </p:txBody>
      </p:sp>
    </p:spTree>
    <p:extLst>
      <p:ext uri="{BB962C8B-B14F-4D97-AF65-F5344CB8AC3E}">
        <p14:creationId xmlns:p14="http://schemas.microsoft.com/office/powerpoint/2010/main" val="3226107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9C76A-C563-6456-6190-1BD255EF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Coroutines Execute?</a:t>
            </a:r>
          </a:p>
        </p:txBody>
      </p:sp>
      <p:sp>
        <p:nvSpPr>
          <p:cNvPr id="100" name="C0"/>
          <p:cNvSpPr/>
          <p:nvPr/>
        </p:nvSpPr>
        <p:spPr>
          <a:xfrm>
            <a:off x="825500" y="1879600"/>
            <a:ext cx="1651000" cy="609600"/>
          </a:xfrm>
          <a:prstGeom prst="roundRect">
            <a:avLst>
              <a:gd name="adj" fmla="val 12000"/>
            </a:avLst>
          </a:prstGeom>
          <a:solidFill>
            <a:srgbClr val="4472C4"/>
          </a:solidFill>
          <a:ln>
            <a:noFill/>
          </a:ln>
        </p:spPr>
        <p:txBody>
          <a:bodyPr wrap="square" lIns="18000" tIns="0" rIns="18000" bIns="0" anchor="ctr"/>
          <a:lstStyle/>
          <a:p>
            <a:pPr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Coroutine A</a:t>
            </a:r>
          </a:p>
        </p:txBody>
      </p:sp>
      <p:sp>
        <p:nvSpPr>
          <p:cNvPr id="101" name="C1"/>
          <p:cNvSpPr/>
          <p:nvPr/>
        </p:nvSpPr>
        <p:spPr>
          <a:xfrm>
            <a:off x="2772833" y="1879600"/>
            <a:ext cx="1651000" cy="609600"/>
          </a:xfrm>
          <a:prstGeom prst="roundRect">
            <a:avLst>
              <a:gd name="adj" fmla="val 12000"/>
            </a:avLst>
          </a:prstGeom>
          <a:solidFill>
            <a:srgbClr val="5B9BD5"/>
          </a:solidFill>
          <a:ln>
            <a:noFill/>
          </a:ln>
        </p:spPr>
        <p:txBody>
          <a:bodyPr wrap="square" lIns="18000" tIns="0" rIns="18000" bIns="0" anchor="ctr"/>
          <a:lstStyle/>
          <a:p>
            <a:pPr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Coroutine B</a:t>
            </a:r>
          </a:p>
        </p:txBody>
      </p:sp>
      <p:sp>
        <p:nvSpPr>
          <p:cNvPr id="102" name="C2"/>
          <p:cNvSpPr/>
          <p:nvPr/>
        </p:nvSpPr>
        <p:spPr>
          <a:xfrm>
            <a:off x="4720167" y="1879600"/>
            <a:ext cx="1651000" cy="609600"/>
          </a:xfrm>
          <a:prstGeom prst="roundRect">
            <a:avLst>
              <a:gd name="adj" fmla="val 12000"/>
            </a:avLst>
          </a:prstGeom>
          <a:solidFill>
            <a:srgbClr val="4472C4"/>
          </a:solidFill>
          <a:ln>
            <a:noFill/>
          </a:ln>
        </p:spPr>
        <p:txBody>
          <a:bodyPr wrap="square" lIns="18000" tIns="0" rIns="18000" bIns="0" anchor="ctr"/>
          <a:lstStyle/>
          <a:p>
            <a:pPr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Coroutine C</a:t>
            </a:r>
          </a:p>
        </p:txBody>
      </p:sp>
      <p:sp>
        <p:nvSpPr>
          <p:cNvPr id="103" name="C3"/>
          <p:cNvSpPr/>
          <p:nvPr/>
        </p:nvSpPr>
        <p:spPr>
          <a:xfrm>
            <a:off x="6667500" y="1879600"/>
            <a:ext cx="1651000" cy="609600"/>
          </a:xfrm>
          <a:prstGeom prst="roundRect">
            <a:avLst>
              <a:gd name="adj" fmla="val 12000"/>
            </a:avLst>
          </a:prstGeom>
          <a:solidFill>
            <a:srgbClr val="5B9BD5"/>
          </a:solidFill>
          <a:ln>
            <a:noFill/>
          </a:ln>
        </p:spPr>
        <p:txBody>
          <a:bodyPr wrap="square" lIns="18000" tIns="0" rIns="18000" bIns="0" anchor="ctr"/>
          <a:lstStyle/>
          <a:p>
            <a:pPr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Coroutine D</a:t>
            </a:r>
          </a:p>
        </p:txBody>
      </p:sp>
      <p:sp>
        <p:nvSpPr>
          <p:cNvPr id="104" name="Sub1"/>
          <p:cNvSpPr/>
          <p:nvPr/>
        </p:nvSpPr>
        <p:spPr>
          <a:xfrm>
            <a:off x="825500" y="2527300"/>
            <a:ext cx="74930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buNone/>
            </a:pPr>
            <a:r>
              <a:rPr lang="en-US" sz="1000" i="1" dirty="0">
                <a:solidFill>
                  <a:srgbClr val="555555"/>
                </a:solidFill>
              </a:rPr>
              <a:t>Each coroutine can suspend and resume independently</a:t>
            </a:r>
          </a:p>
        </p:txBody>
      </p:sp>
      <p:cxnSp>
        <p:nvCxnSpPr>
          <p:cNvPr id="105" name="AC0"/>
          <p:cNvCxnSpPr/>
          <p:nvPr/>
        </p:nvCxnSpPr>
        <p:spPr>
          <a:xfrm>
            <a:off x="1651000" y="2489200"/>
            <a:ext cx="0" cy="508000"/>
          </a:xfrm>
          <a:prstGeom prst="straightConnector1">
            <a:avLst/>
          </a:prstGeom>
          <a:ln w="12700">
            <a:solidFill>
              <a:srgbClr val="AAAAAA"/>
            </a:solidFill>
            <a:tailEnd type="triangle" w="med" len="med"/>
          </a:ln>
        </p:spPr>
      </p:cxnSp>
      <p:cxnSp>
        <p:nvCxnSpPr>
          <p:cNvPr id="106" name="AC1"/>
          <p:cNvCxnSpPr/>
          <p:nvPr/>
        </p:nvCxnSpPr>
        <p:spPr>
          <a:xfrm>
            <a:off x="3598333" y="2489200"/>
            <a:ext cx="0" cy="508000"/>
          </a:xfrm>
          <a:prstGeom prst="straightConnector1">
            <a:avLst/>
          </a:prstGeom>
          <a:ln w="12700">
            <a:solidFill>
              <a:srgbClr val="AAAAAA"/>
            </a:solidFill>
            <a:tailEnd type="triangle" w="med" len="med"/>
          </a:ln>
        </p:spPr>
      </p:cxnSp>
      <p:cxnSp>
        <p:nvCxnSpPr>
          <p:cNvPr id="107" name="AC2"/>
          <p:cNvCxnSpPr/>
          <p:nvPr/>
        </p:nvCxnSpPr>
        <p:spPr>
          <a:xfrm>
            <a:off x="5545667" y="2489200"/>
            <a:ext cx="0" cy="508000"/>
          </a:xfrm>
          <a:prstGeom prst="straightConnector1">
            <a:avLst/>
          </a:prstGeom>
          <a:ln w="12700">
            <a:solidFill>
              <a:srgbClr val="AAAAAA"/>
            </a:solidFill>
            <a:tailEnd type="triangle" w="med" len="med"/>
          </a:ln>
        </p:spPr>
      </p:cxnSp>
      <p:cxnSp>
        <p:nvCxnSpPr>
          <p:cNvPr id="108" name="AC3"/>
          <p:cNvCxnSpPr/>
          <p:nvPr/>
        </p:nvCxnSpPr>
        <p:spPr>
          <a:xfrm>
            <a:off x="7493000" y="2489200"/>
            <a:ext cx="0" cy="508000"/>
          </a:xfrm>
          <a:prstGeom prst="straightConnector1">
            <a:avLst/>
          </a:prstGeom>
          <a:ln w="12700">
            <a:solidFill>
              <a:srgbClr val="AAAAAA"/>
            </a:solidFill>
            <a:tailEnd type="triangle" w="med" len="med"/>
          </a:ln>
        </p:spPr>
      </p:cxnSp>
      <p:sp>
        <p:nvSpPr>
          <p:cNvPr id="109" name="Disp"/>
          <p:cNvSpPr/>
          <p:nvPr/>
        </p:nvSpPr>
        <p:spPr>
          <a:xfrm>
            <a:off x="825500" y="2997200"/>
            <a:ext cx="7493000" cy="457200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>
            <a:noFill/>
          </a:ln>
        </p:spPr>
        <p:txBody>
          <a:bodyPr wrap="square" lIns="36000" tIns="0" rIns="36000" bIns="0" anchor="ctr"/>
          <a:lstStyle/>
          <a:p>
            <a:pPr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Coroutine Dispatcher (Scheduler)</a:t>
            </a:r>
          </a:p>
        </p:txBody>
      </p:sp>
      <p:sp>
        <p:nvSpPr>
          <p:cNvPr id="110" name="T0"/>
          <p:cNvSpPr/>
          <p:nvPr/>
        </p:nvSpPr>
        <p:spPr>
          <a:xfrm>
            <a:off x="825500" y="3835400"/>
            <a:ext cx="1143000" cy="457200"/>
          </a:xfrm>
          <a:prstGeom prst="rect">
            <a:avLst/>
          </a:prstGeom>
          <a:solidFill>
            <a:srgbClr val="D5E8D4"/>
          </a:solidFill>
          <a:ln w="9525">
            <a:solidFill>
              <a:srgbClr val="82B366"/>
            </a:solidFill>
          </a:ln>
        </p:spPr>
        <p:txBody>
          <a:bodyPr wrap="square" lIns="18000" tIns="0" rIns="18000" bIns="0" anchor="ctr"/>
          <a:lstStyle/>
          <a:p>
            <a:pPr algn="ctr">
              <a:buNone/>
            </a:pPr>
            <a:r>
              <a:rPr lang="en-US" sz="1100" dirty="0">
                <a:solidFill>
                  <a:srgbClr val="333333"/>
                </a:solidFill>
              </a:rPr>
              <a:t>Main Thread</a:t>
            </a:r>
          </a:p>
        </p:txBody>
      </p:sp>
      <p:sp>
        <p:nvSpPr>
          <p:cNvPr id="111" name="T1"/>
          <p:cNvSpPr/>
          <p:nvPr/>
        </p:nvSpPr>
        <p:spPr>
          <a:xfrm>
            <a:off x="2095500" y="3835400"/>
            <a:ext cx="1143000" cy="457200"/>
          </a:xfrm>
          <a:prstGeom prst="rect">
            <a:avLst/>
          </a:prstGeom>
          <a:solidFill>
            <a:srgbClr val="DAE8FC"/>
          </a:solidFill>
          <a:ln w="9525">
            <a:solidFill>
              <a:srgbClr val="6C8EBF"/>
            </a:solidFill>
          </a:ln>
        </p:spPr>
        <p:txBody>
          <a:bodyPr wrap="square" lIns="18000" tIns="0" rIns="18000" bIns="0" anchor="ctr"/>
          <a:lstStyle/>
          <a:p>
            <a:pPr algn="ctr">
              <a:buNone/>
            </a:pPr>
            <a:r>
              <a:rPr lang="en-US" sz="1100" dirty="0">
                <a:solidFill>
                  <a:srgbClr val="333333"/>
                </a:solidFill>
              </a:rPr>
              <a:t>Worker 1</a:t>
            </a:r>
          </a:p>
        </p:txBody>
      </p:sp>
      <p:sp>
        <p:nvSpPr>
          <p:cNvPr id="112" name="T2"/>
          <p:cNvSpPr/>
          <p:nvPr/>
        </p:nvSpPr>
        <p:spPr>
          <a:xfrm>
            <a:off x="3365500" y="3835400"/>
            <a:ext cx="1143000" cy="457200"/>
          </a:xfrm>
          <a:prstGeom prst="rect">
            <a:avLst/>
          </a:prstGeom>
          <a:solidFill>
            <a:srgbClr val="DAE8FC"/>
          </a:solidFill>
          <a:ln w="9525">
            <a:solidFill>
              <a:srgbClr val="6C8EBF"/>
            </a:solidFill>
          </a:ln>
        </p:spPr>
        <p:txBody>
          <a:bodyPr wrap="square" lIns="18000" tIns="0" rIns="18000" bIns="0" anchor="ctr"/>
          <a:lstStyle/>
          <a:p>
            <a:pPr algn="ctr">
              <a:buNone/>
            </a:pPr>
            <a:r>
              <a:rPr lang="en-US" sz="1100" dirty="0">
                <a:solidFill>
                  <a:srgbClr val="333333"/>
                </a:solidFill>
              </a:rPr>
              <a:t>Worker 2</a:t>
            </a:r>
          </a:p>
        </p:txBody>
      </p:sp>
      <p:sp>
        <p:nvSpPr>
          <p:cNvPr id="113" name="T3"/>
          <p:cNvSpPr/>
          <p:nvPr/>
        </p:nvSpPr>
        <p:spPr>
          <a:xfrm>
            <a:off x="4635500" y="3835400"/>
            <a:ext cx="1143000" cy="457200"/>
          </a:xfrm>
          <a:prstGeom prst="rect">
            <a:avLst/>
          </a:prstGeom>
          <a:solidFill>
            <a:srgbClr val="DAE8FC"/>
          </a:solidFill>
          <a:ln w="9525">
            <a:solidFill>
              <a:srgbClr val="6C8EBF"/>
            </a:solidFill>
          </a:ln>
        </p:spPr>
        <p:txBody>
          <a:bodyPr wrap="square" lIns="18000" tIns="0" rIns="18000" bIns="0" anchor="ctr"/>
          <a:lstStyle/>
          <a:p>
            <a:pPr algn="ctr">
              <a:buNone/>
            </a:pPr>
            <a:r>
              <a:rPr lang="en-US" sz="1100" dirty="0">
                <a:solidFill>
                  <a:srgbClr val="333333"/>
                </a:solidFill>
              </a:rPr>
              <a:t>Worker 3</a:t>
            </a:r>
          </a:p>
        </p:txBody>
      </p:sp>
      <p:sp>
        <p:nvSpPr>
          <p:cNvPr id="114" name="T4"/>
          <p:cNvSpPr/>
          <p:nvPr/>
        </p:nvSpPr>
        <p:spPr>
          <a:xfrm>
            <a:off x="5905500" y="3835400"/>
            <a:ext cx="1143000" cy="457200"/>
          </a:xfrm>
          <a:prstGeom prst="rect">
            <a:avLst/>
          </a:prstGeom>
          <a:solidFill>
            <a:srgbClr val="FFF2CC"/>
          </a:solidFill>
          <a:ln w="9525">
            <a:solidFill>
              <a:srgbClr val="D6B656"/>
            </a:solidFill>
          </a:ln>
        </p:spPr>
        <p:txBody>
          <a:bodyPr wrap="square" lIns="18000" tIns="0" rIns="18000" bIns="0" anchor="ctr"/>
          <a:lstStyle/>
          <a:p>
            <a:pPr algn="ctr">
              <a:buNone/>
            </a:pPr>
            <a:r>
              <a:rPr lang="en-US" sz="1100" dirty="0">
                <a:solidFill>
                  <a:srgbClr val="333333"/>
                </a:solidFill>
              </a:rPr>
              <a:t>I/O Pool 1</a:t>
            </a:r>
          </a:p>
        </p:txBody>
      </p:sp>
      <p:sp>
        <p:nvSpPr>
          <p:cNvPr id="115" name="T5"/>
          <p:cNvSpPr/>
          <p:nvPr/>
        </p:nvSpPr>
        <p:spPr>
          <a:xfrm>
            <a:off x="7175500" y="3835400"/>
            <a:ext cx="1143000" cy="457200"/>
          </a:xfrm>
          <a:prstGeom prst="rect">
            <a:avLst/>
          </a:prstGeom>
          <a:solidFill>
            <a:srgbClr val="FFF2CC"/>
          </a:solidFill>
          <a:ln w="9525">
            <a:solidFill>
              <a:srgbClr val="D6B656"/>
            </a:solidFill>
          </a:ln>
        </p:spPr>
        <p:txBody>
          <a:bodyPr wrap="square" lIns="18000" tIns="0" rIns="18000" bIns="0" anchor="ctr"/>
          <a:lstStyle/>
          <a:p>
            <a:pPr algn="ctr">
              <a:buNone/>
            </a:pPr>
            <a:r>
              <a:rPr lang="en-US" sz="1100" dirty="0">
                <a:solidFill>
                  <a:srgbClr val="333333"/>
                </a:solidFill>
              </a:rPr>
              <a:t>I/O Pool 2</a:t>
            </a:r>
          </a:p>
        </p:txBody>
      </p:sp>
      <p:cxnSp>
        <p:nvCxnSpPr>
          <p:cNvPr id="116" name="AD0"/>
          <p:cNvCxnSpPr/>
          <p:nvPr/>
        </p:nvCxnSpPr>
        <p:spPr>
          <a:xfrm>
            <a:off x="1397000" y="3454400"/>
            <a:ext cx="0" cy="381000"/>
          </a:xfrm>
          <a:prstGeom prst="straightConnector1">
            <a:avLst/>
          </a:prstGeom>
          <a:ln w="12700">
            <a:solidFill>
              <a:srgbClr val="AAAAAA"/>
            </a:solidFill>
            <a:tailEnd type="triangle" w="med" len="med"/>
          </a:ln>
        </p:spPr>
      </p:cxnSp>
      <p:cxnSp>
        <p:nvCxnSpPr>
          <p:cNvPr id="117" name="AD1"/>
          <p:cNvCxnSpPr/>
          <p:nvPr/>
        </p:nvCxnSpPr>
        <p:spPr>
          <a:xfrm>
            <a:off x="2667000" y="3454400"/>
            <a:ext cx="0" cy="381000"/>
          </a:xfrm>
          <a:prstGeom prst="straightConnector1">
            <a:avLst/>
          </a:prstGeom>
          <a:ln w="12700">
            <a:solidFill>
              <a:srgbClr val="AAAAAA"/>
            </a:solidFill>
            <a:tailEnd type="triangle" w="med" len="med"/>
          </a:ln>
        </p:spPr>
      </p:cxnSp>
      <p:cxnSp>
        <p:nvCxnSpPr>
          <p:cNvPr id="118" name="AD2"/>
          <p:cNvCxnSpPr/>
          <p:nvPr/>
        </p:nvCxnSpPr>
        <p:spPr>
          <a:xfrm>
            <a:off x="3937000" y="3454400"/>
            <a:ext cx="0" cy="381000"/>
          </a:xfrm>
          <a:prstGeom prst="straightConnector1">
            <a:avLst/>
          </a:prstGeom>
          <a:ln w="12700">
            <a:solidFill>
              <a:srgbClr val="AAAAAA"/>
            </a:solidFill>
            <a:tailEnd type="triangle" w="med" len="med"/>
          </a:ln>
        </p:spPr>
      </p:cxnSp>
      <p:cxnSp>
        <p:nvCxnSpPr>
          <p:cNvPr id="119" name="AD3"/>
          <p:cNvCxnSpPr/>
          <p:nvPr/>
        </p:nvCxnSpPr>
        <p:spPr>
          <a:xfrm>
            <a:off x="5207000" y="3454400"/>
            <a:ext cx="0" cy="381000"/>
          </a:xfrm>
          <a:prstGeom prst="straightConnector1">
            <a:avLst/>
          </a:prstGeom>
          <a:ln w="12700">
            <a:solidFill>
              <a:srgbClr val="AAAAAA"/>
            </a:solidFill>
            <a:tailEnd type="triangle" w="med" len="med"/>
          </a:ln>
        </p:spPr>
      </p:cxnSp>
      <p:cxnSp>
        <p:nvCxnSpPr>
          <p:cNvPr id="120" name="AD4"/>
          <p:cNvCxnSpPr/>
          <p:nvPr/>
        </p:nvCxnSpPr>
        <p:spPr>
          <a:xfrm>
            <a:off x="6477000" y="3454400"/>
            <a:ext cx="0" cy="381000"/>
          </a:xfrm>
          <a:prstGeom prst="straightConnector1">
            <a:avLst/>
          </a:prstGeom>
          <a:ln w="12700">
            <a:solidFill>
              <a:srgbClr val="AAAAAA"/>
            </a:solidFill>
            <a:tailEnd type="triangle" w="med" len="med"/>
          </a:ln>
        </p:spPr>
      </p:cxnSp>
      <p:cxnSp>
        <p:nvCxnSpPr>
          <p:cNvPr id="121" name="AD5"/>
          <p:cNvCxnSpPr/>
          <p:nvPr/>
        </p:nvCxnSpPr>
        <p:spPr>
          <a:xfrm>
            <a:off x="7747000" y="3454400"/>
            <a:ext cx="0" cy="381000"/>
          </a:xfrm>
          <a:prstGeom prst="straightConnector1">
            <a:avLst/>
          </a:prstGeom>
          <a:ln w="12700">
            <a:solidFill>
              <a:srgbClr val="AAAAAA"/>
            </a:solidFill>
            <a:tailEnd type="triangle" w="med" len="med"/>
          </a:ln>
        </p:spPr>
      </p:cxnSp>
      <p:sp>
        <p:nvSpPr>
          <p:cNvPr id="122" name="CPU0"/>
          <p:cNvSpPr/>
          <p:nvPr/>
        </p:nvSpPr>
        <p:spPr>
          <a:xfrm>
            <a:off x="825500" y="4851400"/>
            <a:ext cx="1651000" cy="609600"/>
          </a:xfrm>
          <a:prstGeom prst="roundRect">
            <a:avLst>
              <a:gd name="adj" fmla="val 8000"/>
            </a:avLst>
          </a:prstGeom>
          <a:solidFill>
            <a:srgbClr val="404040"/>
          </a:solidFill>
          <a:ln w="12700">
            <a:solidFill>
              <a:srgbClr val="606060"/>
            </a:solidFill>
          </a:ln>
        </p:spPr>
        <p:txBody>
          <a:bodyPr wrap="square" lIns="18000" tIns="0" rIns="18000" bIns="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CPU Core 0</a:t>
            </a:r>
          </a:p>
        </p:txBody>
      </p:sp>
      <p:sp>
        <p:nvSpPr>
          <p:cNvPr id="123" name="CPU1"/>
          <p:cNvSpPr/>
          <p:nvPr/>
        </p:nvSpPr>
        <p:spPr>
          <a:xfrm>
            <a:off x="2772833" y="4851400"/>
            <a:ext cx="1651000" cy="609600"/>
          </a:xfrm>
          <a:prstGeom prst="roundRect">
            <a:avLst>
              <a:gd name="adj" fmla="val 8000"/>
            </a:avLst>
          </a:prstGeom>
          <a:solidFill>
            <a:srgbClr val="404040"/>
          </a:solidFill>
          <a:ln w="12700">
            <a:solidFill>
              <a:srgbClr val="606060"/>
            </a:solidFill>
          </a:ln>
        </p:spPr>
        <p:txBody>
          <a:bodyPr wrap="square" lIns="18000" tIns="0" rIns="18000" bIns="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CPU Core 1</a:t>
            </a:r>
          </a:p>
        </p:txBody>
      </p:sp>
      <p:sp>
        <p:nvSpPr>
          <p:cNvPr id="124" name="CPU2"/>
          <p:cNvSpPr/>
          <p:nvPr/>
        </p:nvSpPr>
        <p:spPr>
          <a:xfrm>
            <a:off x="4720167" y="4851400"/>
            <a:ext cx="1651000" cy="609600"/>
          </a:xfrm>
          <a:prstGeom prst="roundRect">
            <a:avLst>
              <a:gd name="adj" fmla="val 8000"/>
            </a:avLst>
          </a:prstGeom>
          <a:solidFill>
            <a:srgbClr val="404040"/>
          </a:solidFill>
          <a:ln w="12700">
            <a:solidFill>
              <a:srgbClr val="606060"/>
            </a:solidFill>
          </a:ln>
        </p:spPr>
        <p:txBody>
          <a:bodyPr wrap="square" lIns="18000" tIns="0" rIns="18000" bIns="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CPU Core 2</a:t>
            </a:r>
          </a:p>
        </p:txBody>
      </p:sp>
      <p:sp>
        <p:nvSpPr>
          <p:cNvPr id="125" name="CPU3"/>
          <p:cNvSpPr/>
          <p:nvPr/>
        </p:nvSpPr>
        <p:spPr>
          <a:xfrm>
            <a:off x="6667500" y="4851400"/>
            <a:ext cx="1651000" cy="609600"/>
          </a:xfrm>
          <a:prstGeom prst="roundRect">
            <a:avLst>
              <a:gd name="adj" fmla="val 8000"/>
            </a:avLst>
          </a:prstGeom>
          <a:solidFill>
            <a:srgbClr val="404040"/>
          </a:solidFill>
          <a:ln w="12700">
            <a:solidFill>
              <a:srgbClr val="606060"/>
            </a:solidFill>
          </a:ln>
        </p:spPr>
        <p:txBody>
          <a:bodyPr wrap="square" lIns="18000" tIns="0" rIns="18000" bIns="0" anchor="ctr"/>
          <a:lstStyle/>
          <a:p>
            <a:pPr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CPU Core 3</a:t>
            </a:r>
          </a:p>
        </p:txBody>
      </p:sp>
      <p:cxnSp>
        <p:nvCxnSpPr>
          <p:cNvPr id="126" name="TCA00"/>
          <p:cNvCxnSpPr/>
          <p:nvPr/>
        </p:nvCxnSpPr>
        <p:spPr>
          <a:xfrm>
            <a:off x="1397000" y="4292600"/>
            <a:ext cx="254000" cy="558800"/>
          </a:xfrm>
          <a:prstGeom prst="straightConnector1">
            <a:avLst/>
          </a:prstGeom>
          <a:ln w="12700">
            <a:solidFill>
              <a:srgbClr val="888888"/>
            </a:solidFill>
            <a:prstDash val="dash"/>
            <a:tailEnd type="triangle" w="sm" len="sm"/>
          </a:ln>
        </p:spPr>
      </p:cxnSp>
      <p:cxnSp>
        <p:nvCxnSpPr>
          <p:cNvPr id="127" name="TCA11"/>
          <p:cNvCxnSpPr/>
          <p:nvPr/>
        </p:nvCxnSpPr>
        <p:spPr>
          <a:xfrm>
            <a:off x="2667000" y="4292600"/>
            <a:ext cx="931333" cy="558800"/>
          </a:xfrm>
          <a:prstGeom prst="straightConnector1">
            <a:avLst/>
          </a:prstGeom>
          <a:ln w="12700">
            <a:solidFill>
              <a:srgbClr val="888888"/>
            </a:solidFill>
            <a:prstDash val="dash"/>
            <a:tailEnd type="triangle" w="sm" len="sm"/>
          </a:ln>
        </p:spPr>
      </p:cxnSp>
      <p:cxnSp>
        <p:nvCxnSpPr>
          <p:cNvPr id="128" name="TCA21"/>
          <p:cNvCxnSpPr/>
          <p:nvPr/>
        </p:nvCxnSpPr>
        <p:spPr>
          <a:xfrm flipH="1">
            <a:off x="3598333" y="4292600"/>
            <a:ext cx="338667" cy="558800"/>
          </a:xfrm>
          <a:prstGeom prst="straightConnector1">
            <a:avLst/>
          </a:prstGeom>
          <a:ln w="12700">
            <a:solidFill>
              <a:srgbClr val="888888"/>
            </a:solidFill>
            <a:prstDash val="dash"/>
            <a:tailEnd type="triangle" w="sm" len="sm"/>
          </a:ln>
        </p:spPr>
      </p:cxnSp>
      <p:cxnSp>
        <p:nvCxnSpPr>
          <p:cNvPr id="129" name="TCA32"/>
          <p:cNvCxnSpPr/>
          <p:nvPr/>
        </p:nvCxnSpPr>
        <p:spPr>
          <a:xfrm>
            <a:off x="5207000" y="4292600"/>
            <a:ext cx="338667" cy="558800"/>
          </a:xfrm>
          <a:prstGeom prst="straightConnector1">
            <a:avLst/>
          </a:prstGeom>
          <a:ln w="12700">
            <a:solidFill>
              <a:srgbClr val="888888"/>
            </a:solidFill>
            <a:prstDash val="dash"/>
            <a:tailEnd type="triangle" w="sm" len="sm"/>
          </a:ln>
        </p:spPr>
      </p:cxnSp>
      <p:cxnSp>
        <p:nvCxnSpPr>
          <p:cNvPr id="130" name="TCA43"/>
          <p:cNvCxnSpPr/>
          <p:nvPr/>
        </p:nvCxnSpPr>
        <p:spPr>
          <a:xfrm>
            <a:off x="6477000" y="4292600"/>
            <a:ext cx="1016000" cy="558800"/>
          </a:xfrm>
          <a:prstGeom prst="straightConnector1">
            <a:avLst/>
          </a:prstGeom>
          <a:ln w="12700">
            <a:solidFill>
              <a:srgbClr val="888888"/>
            </a:solidFill>
            <a:prstDash val="dash"/>
            <a:tailEnd type="triangle" w="sm" len="sm"/>
          </a:ln>
        </p:spPr>
      </p:cxnSp>
      <p:cxnSp>
        <p:nvCxnSpPr>
          <p:cNvPr id="131" name="TCA53"/>
          <p:cNvCxnSpPr/>
          <p:nvPr/>
        </p:nvCxnSpPr>
        <p:spPr>
          <a:xfrm flipH="1">
            <a:off x="7493000" y="4292600"/>
            <a:ext cx="254000" cy="558800"/>
          </a:xfrm>
          <a:prstGeom prst="straightConnector1">
            <a:avLst/>
          </a:prstGeom>
          <a:ln w="12700">
            <a:solidFill>
              <a:srgbClr val="888888"/>
            </a:solidFill>
            <a:prstDash val="dash"/>
            <a:tailEnd type="triangle" w="sm" len="sm"/>
          </a:ln>
        </p:spPr>
      </p:cxnSp>
      <p:sp>
        <p:nvSpPr>
          <p:cNvPr id="132" name="KeyNote"/>
          <p:cNvSpPr/>
          <p:nvPr/>
        </p:nvSpPr>
        <p:spPr>
          <a:xfrm>
            <a:off x="825500" y="5715000"/>
            <a:ext cx="7493000" cy="558800"/>
          </a:xfrm>
          <a:prstGeom prst="roundRect">
            <a:avLst>
              <a:gd name="adj" fmla="val 16667"/>
            </a:avLst>
          </a:prstGeom>
          <a:solidFill>
            <a:srgbClr val="EDF2F9"/>
          </a:solidFill>
          <a:ln w="9525">
            <a:solidFill>
              <a:srgbClr val="B4C7E7"/>
            </a:solidFill>
          </a:ln>
        </p:spPr>
        <p:txBody>
          <a:bodyPr wrap="square" lIns="72000" tIns="36000" rIns="72000" bIns="36000" anchor="ctr"/>
          <a:lstStyle/>
          <a:p>
            <a:pPr algn="ctr">
              <a:buNone/>
            </a:pPr>
            <a:r>
              <a:rPr lang="en-US" sz="1200" dirty="0">
                <a:solidFill>
                  <a:srgbClr val="44546A"/>
                </a:solidFill>
              </a:rPr>
              <a:t>Key: Coroutines are </a:t>
            </a:r>
            <a:r>
              <a:rPr lang="en-US" sz="1200" b="1" dirty="0">
                <a:solidFill>
                  <a:srgbClr val="2F5496"/>
                </a:solidFill>
              </a:rPr>
              <a:t>not bound to any specific thread</a:t>
            </a:r>
            <a:r>
              <a:rPr lang="en-US" sz="1200" dirty="0">
                <a:solidFill>
                  <a:srgbClr val="44546A"/>
                </a:solidFill>
              </a:rPr>
              <a:t> - they can suspend on one core and resume on another.</a:t>
            </a:r>
          </a:p>
        </p:txBody>
      </p:sp>
    </p:spTree>
    <p:extLst>
      <p:ext uri="{BB962C8B-B14F-4D97-AF65-F5344CB8AC3E}">
        <p14:creationId xmlns:p14="http://schemas.microsoft.com/office/powerpoint/2010/main" val="3818021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5F344-B5DF-4CD4-BB94-A17FCA2E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BEE09CB-0E68-1517-81BA-9787AC3EC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8274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40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EA2D-B963-4CEB-9176-60A517FE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Networking(!)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CB3B-710D-4A5D-BD0C-DD215D9B9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9202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“language” do we speak with servers?</a:t>
            </a:r>
          </a:p>
          <a:p>
            <a:pPr lvl="1"/>
            <a:r>
              <a:rPr lang="en-US" dirty="0"/>
              <a:t>Representational state transfer (REST)</a:t>
            </a:r>
          </a:p>
          <a:p>
            <a:pPr lvl="1"/>
            <a:r>
              <a:rPr lang="en-US" dirty="0"/>
              <a:t>Use text (JSON)</a:t>
            </a:r>
          </a:p>
          <a:p>
            <a:pPr lvl="1"/>
            <a:r>
              <a:rPr lang="en-US" dirty="0"/>
              <a:t>Servers are “stateless”</a:t>
            </a:r>
          </a:p>
          <a:p>
            <a:pPr lvl="2"/>
            <a:r>
              <a:rPr lang="en-US" dirty="0"/>
              <a:t>Requests give them all the context they need</a:t>
            </a:r>
          </a:p>
          <a:p>
            <a:r>
              <a:rPr lang="en-US" dirty="0"/>
              <a:t>What tools do we need in Android</a:t>
            </a:r>
          </a:p>
          <a:p>
            <a:pPr lvl="1"/>
            <a:r>
              <a:rPr lang="en-US" dirty="0"/>
              <a:t>Retrofit2: Talk to servers</a:t>
            </a:r>
          </a:p>
          <a:p>
            <a:pPr lvl="1"/>
            <a:r>
              <a:rPr lang="en-US" dirty="0" err="1"/>
              <a:t>Gson</a:t>
            </a:r>
            <a:r>
              <a:rPr lang="en-US" dirty="0"/>
              <a:t>: parse JSON</a:t>
            </a:r>
          </a:p>
          <a:p>
            <a:pPr lvl="1"/>
            <a:r>
              <a:rPr lang="en-US" dirty="0"/>
              <a:t>Coroutines &amp; Dispatchers: Fetch on background thread</a:t>
            </a:r>
          </a:p>
          <a:p>
            <a:pPr lvl="1"/>
            <a:r>
              <a:rPr lang="en-US" dirty="0"/>
              <a:t>Glide: display &amp; cache images given a URL</a:t>
            </a:r>
          </a:p>
          <a:p>
            <a:pPr lvl="2"/>
            <a:r>
              <a:rPr lang="en-US" dirty="0"/>
              <a:t>Glide is independent, but fetching images is common</a:t>
            </a:r>
          </a:p>
        </p:txBody>
      </p:sp>
    </p:spTree>
    <p:extLst>
      <p:ext uri="{BB962C8B-B14F-4D97-AF65-F5344CB8AC3E}">
        <p14:creationId xmlns:p14="http://schemas.microsoft.com/office/powerpoint/2010/main" val="787642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A723-489A-4BEF-ADCC-86D912CF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coroutine dispatchers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777DF-2AB7-4E0C-B8F2-67B2CBD36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613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err="1"/>
              <a:t>withContext</a:t>
            </a:r>
            <a:r>
              <a:rPr lang="en-US" dirty="0"/>
              <a:t> – allows you to switch dispatchers</a:t>
            </a:r>
          </a:p>
          <a:p>
            <a:pPr marL="457200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withContext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Dispatchers.Main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textView.text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“hi there” }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This also works!</a:t>
            </a:r>
          </a:p>
          <a:p>
            <a:pPr marL="457200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runOnUiThread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{...}</a:t>
            </a:r>
          </a:p>
          <a:p>
            <a:r>
              <a:rPr lang="en-US" dirty="0">
                <a:cs typeface="Courier New" panose="02070309020205020404" pitchFamily="49" charset="0"/>
              </a:rPr>
              <a:t>Launch with scope</a:t>
            </a:r>
          </a:p>
          <a:p>
            <a:r>
              <a:rPr lang="en-US" dirty="0">
                <a:cs typeface="Courier New" panose="02070309020205020404" pitchFamily="49" charset="0"/>
              </a:rPr>
              <a:t>Live data works with threads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Main thread can use </a:t>
            </a:r>
            <a:r>
              <a:rPr lang="en-US" dirty="0" err="1">
                <a:cs typeface="Courier New" panose="02070309020205020404" pitchFamily="49" charset="0"/>
              </a:rPr>
              <a:t>setValue</a:t>
            </a:r>
            <a:r>
              <a:rPr lang="en-US" dirty="0">
                <a:cs typeface="Courier New" panose="02070309020205020404" pitchFamily="49" charset="0"/>
              </a:rPr>
              <a:t> or .value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Advantage is that subsequent reads have the new value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Background threads </a:t>
            </a:r>
            <a:r>
              <a:rPr lang="en-US" b="1" dirty="0">
                <a:cs typeface="Courier New" panose="02070309020205020404" pitchFamily="49" charset="0"/>
              </a:rPr>
              <a:t>must</a:t>
            </a:r>
            <a:r>
              <a:rPr lang="en-US" dirty="0">
                <a:cs typeface="Courier New" panose="02070309020205020404" pitchFamily="49" charset="0"/>
              </a:rPr>
              <a:t> use </a:t>
            </a:r>
            <a:r>
              <a:rPr lang="en-US" dirty="0" err="1">
                <a:cs typeface="Courier New" panose="02070309020205020404" pitchFamily="49" charset="0"/>
              </a:rPr>
              <a:t>postValue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AE8454-C756-FCE5-6E7F-B037F5924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245" y="3578730"/>
            <a:ext cx="4502515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JetBrains Mono"/>
              </a:rPr>
              <a:t>viewModelScope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JetBrains Mono"/>
              </a:rPr>
              <a:t>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JetBrains Mono"/>
              </a:rPr>
              <a:t>launch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JetBrains Mono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JetBrains Mono"/>
              </a:rPr>
              <a:t>Dispatchers.IO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JetBrains Mono"/>
              </a:rPr>
              <a:t>)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JetBrains Mono"/>
              </a:rPr>
              <a:t>{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30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485B-FC89-2AE1-6577-EA466B63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Glide for caching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644B2-75F9-59B4-F57D-5E25786DF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29425"/>
            <a:ext cx="7886700" cy="1547537"/>
          </a:xfrm>
        </p:spPr>
        <p:txBody>
          <a:bodyPr/>
          <a:lstStyle/>
          <a:p>
            <a:r>
              <a:rPr lang="en-US" dirty="0"/>
              <a:t>Use a key, like the image URL</a:t>
            </a:r>
          </a:p>
          <a:p>
            <a:r>
              <a:rPr lang="en-US" dirty="0"/>
              <a:t>Library handles storing images locally</a:t>
            </a:r>
          </a:p>
        </p:txBody>
      </p:sp>
      <p:pic>
        <p:nvPicPr>
          <p:cNvPr id="1026" name="Picture 2" descr="Best strategy to load images using Glide — Image loading library for Android  | by Salmaan Ahmed | AndroidPub | Medium">
            <a:extLst>
              <a:ext uri="{FF2B5EF4-FFF2-40B4-BE49-F238E27FC236}">
                <a16:creationId xmlns:a16="http://schemas.microsoft.com/office/drawing/2014/main" id="{4869127F-8526-652D-D8DA-28A0C1B14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8" y="1825625"/>
            <a:ext cx="7655339" cy="273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98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D283-23F2-F34B-3CED-799171FF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Retrofit2 for web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C818-86B4-C970-89DA-7E99939C2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Retrofit2 turns your HTTP API into a Kotlin interface.</a:t>
            </a:r>
          </a:p>
          <a:p>
            <a:pPr algn="l"/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GitHubApi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@GET(</a:t>
            </a:r>
            <a:r>
              <a:rPr lang="en-US" dirty="0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"users/{user}/repos"</a:t>
            </a:r>
            <a:r>
              <a:rPr lang="en-US" dirty="0">
                <a:solidFill>
                  <a:srgbClr val="88888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listRepos</a:t>
            </a:r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(@Path(</a:t>
            </a:r>
            <a:r>
              <a:rPr lang="en-US" dirty="0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"user"</a:t>
            </a:r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user</a:t>
            </a:r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: List&lt;Repo&gt;</a:t>
            </a:r>
            <a:endParaRPr lang="en-US" dirty="0"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Retrofit2 generates the implementation of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listRepos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(not you!)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Bridge between Kotlin interface (</a:t>
            </a:r>
            <a:r>
              <a:rPr lang="en-US" dirty="0" err="1">
                <a:solidFill>
                  <a:srgbClr val="333333"/>
                </a:solidFill>
                <a:latin typeface="Roboto" panose="020F0502020204030204" pitchFamily="34" charset="0"/>
              </a:rPr>
              <a:t>listRepos</a:t>
            </a:r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)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And http call (https://</a:t>
            </a:r>
            <a:r>
              <a:rPr lang="en-US" dirty="0" err="1">
                <a:solidFill>
                  <a:srgbClr val="333333"/>
                </a:solidFill>
                <a:latin typeface="Roboto" panose="020F0502020204030204" pitchFamily="34" charset="0"/>
              </a:rPr>
              <a:t>api.github.com</a:t>
            </a:r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/users/</a:t>
            </a:r>
            <a:r>
              <a:rPr lang="en-US" dirty="0" err="1">
                <a:solidFill>
                  <a:srgbClr val="333333"/>
                </a:solidFill>
                <a:latin typeface="Roboto" panose="020F0502020204030204" pitchFamily="34" charset="0"/>
              </a:rPr>
              <a:t>octocat</a:t>
            </a:r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/repos)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267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D283-23F2-F34B-3CED-799171FF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Retrofit2 for web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C818-86B4-C970-89DA-7E99939C2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sz="2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2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GitHubApi</a:t>
            </a:r>
            <a:r>
              <a:rPr lang="en-US" sz="260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@GET(</a:t>
            </a:r>
            <a:r>
              <a:rPr lang="en-US" sz="2600" dirty="0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"users/{user}/</a:t>
            </a:r>
            <a:r>
              <a:rPr lang="en-US" sz="2600" dirty="0" err="1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repos&amp;sort</a:t>
            </a:r>
            <a:r>
              <a:rPr lang="en-US" sz="2600" dirty="0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=updated"</a:t>
            </a:r>
            <a:r>
              <a:rPr lang="en-US" sz="2600" dirty="0">
                <a:solidFill>
                  <a:srgbClr val="88888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57200" lvl="1" indent="0">
              <a:buNone/>
            </a:pPr>
            <a:r>
              <a:rPr lang="en-US" sz="26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listRepos</a:t>
            </a:r>
            <a:r>
              <a:rPr lang="en-US" sz="2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(@Path(</a:t>
            </a:r>
            <a:r>
              <a:rPr lang="en-US" sz="2600" dirty="0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"user"</a:t>
            </a:r>
            <a:r>
              <a:rPr lang="en-US" sz="2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user</a:t>
            </a:r>
            <a:r>
              <a:rPr lang="en-US" sz="2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: List&lt;Repo&gt;</a:t>
            </a:r>
            <a:endParaRPr lang="en-US" sz="2600" dirty="0"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@GET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Defines the path of the URL</a:t>
            </a:r>
          </a:p>
          <a:p>
            <a:pPr lvl="2"/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Retrofit2 can plug in values (user, above)</a:t>
            </a:r>
          </a:p>
          <a:p>
            <a:pPr lvl="2"/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String can contain parameters (sort=updated, above)</a:t>
            </a:r>
          </a:p>
          <a:p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@Path fills in path component from parameter</a:t>
            </a:r>
          </a:p>
          <a:p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You need to define return type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Look at JSON given by the web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9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0FA4-557A-4FF1-BA73-18B0333F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Project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8E1F-76AC-47C6-B85F-0C2B65DF0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up to date</a:t>
            </a:r>
          </a:p>
          <a:p>
            <a:r>
              <a:rPr lang="en-US" dirty="0"/>
              <a:t>Layout files up to date</a:t>
            </a:r>
          </a:p>
          <a:p>
            <a:r>
              <a:rPr lang="en-US" dirty="0"/>
              <a:t>Gradle file up to date, has proper dependences</a:t>
            </a:r>
          </a:p>
          <a:p>
            <a:r>
              <a:rPr lang="en-US" dirty="0"/>
              <a:t>AndroidManifest.xml</a:t>
            </a:r>
          </a:p>
          <a:p>
            <a:r>
              <a:rPr lang="en-US" dirty="0" err="1"/>
              <a:t>Drawables</a:t>
            </a:r>
            <a:endParaRPr lang="en-US" dirty="0"/>
          </a:p>
          <a:p>
            <a:r>
              <a:rPr lang="en-US" dirty="0"/>
              <a:t>Values, like strings and colors, styles, etc.</a:t>
            </a:r>
          </a:p>
        </p:txBody>
      </p:sp>
    </p:spTree>
    <p:extLst>
      <p:ext uri="{BB962C8B-B14F-4D97-AF65-F5344CB8AC3E}">
        <p14:creationId xmlns:p14="http://schemas.microsoft.com/office/powerpoint/2010/main" val="42514571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D283-23F2-F34B-3CED-799171FF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Retrofit2 for web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C818-86B4-C970-89DA-7E99939C2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306628" cy="4351338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GitHubApi</a:t>
            </a:r>
            <a:r>
              <a:rPr lang="en-US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@GET(</a:t>
            </a:r>
            <a:r>
              <a:rPr lang="en-US" sz="2600" dirty="0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"users/{user}/</a:t>
            </a:r>
            <a:r>
              <a:rPr lang="en-US" sz="2600" dirty="0" err="1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repos&amp;sort</a:t>
            </a:r>
            <a:r>
              <a:rPr lang="en-US" sz="2600" dirty="0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=updated"</a:t>
            </a:r>
            <a:r>
              <a:rPr lang="en-US" sz="2600" dirty="0">
                <a:solidFill>
                  <a:srgbClr val="88888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6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listRepos</a:t>
            </a:r>
            <a:r>
              <a:rPr lang="en-US" sz="2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(@Path(</a:t>
            </a:r>
            <a:r>
              <a:rPr lang="en-US" sz="2600" dirty="0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"user"</a:t>
            </a:r>
            <a:r>
              <a:rPr lang="en-US" sz="2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user</a:t>
            </a:r>
            <a:r>
              <a:rPr lang="en-US" sz="2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: List&lt;Repo&gt;</a:t>
            </a:r>
            <a:endParaRPr lang="en-US" sz="2600" dirty="0"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22222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companion object Factory 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fun create(): </a:t>
            </a:r>
            <a:r>
              <a:rPr lang="en-US" dirty="0" err="1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GitHub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Api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retrofit: Retrofit = 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Retrofit.Builder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.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addConverterFactory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GsonConverterFactory.create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// Must end in /!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.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baseUrl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("https://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api.github.com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/")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.build()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retrofit.create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GitHub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Api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class.java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28374543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(JavaScript Object Notation)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{</a:t>
            </a:r>
          </a:p>
          <a:p>
            <a:pPr marL="0" indent="0">
              <a:buNone/>
            </a:pPr>
            <a:r>
              <a:rPr lang="en-US" sz="1600" dirty="0"/>
              <a:t>    "Title": "The Cuckoo's Calling",</a:t>
            </a:r>
          </a:p>
          <a:p>
            <a:pPr marL="0" indent="0">
              <a:buNone/>
            </a:pPr>
            <a:r>
              <a:rPr lang="en-US" sz="1600" dirty="0"/>
              <a:t>    "Author": "Robert Galbraith",</a:t>
            </a:r>
          </a:p>
          <a:p>
            <a:pPr marL="0" indent="0">
              <a:buNone/>
            </a:pPr>
            <a:r>
              <a:rPr lang="en-US" sz="1600" dirty="0"/>
              <a:t>     "Detail": {  "Pages": 494  },</a:t>
            </a:r>
          </a:p>
          <a:p>
            <a:pPr marL="0" indent="0">
              <a:buNone/>
            </a:pPr>
            <a:r>
              <a:rPr lang="en-US" sz="1600" dirty="0"/>
              <a:t>    "Price": [</a:t>
            </a:r>
          </a:p>
          <a:p>
            <a:pPr marL="0" indent="0">
              <a:buNone/>
            </a:pPr>
            <a:r>
              <a:rPr lang="en-US" sz="1600" dirty="0"/>
              <a:t>        { "type": "Hardcover",</a:t>
            </a:r>
          </a:p>
          <a:p>
            <a:pPr marL="0" indent="0">
              <a:buNone/>
            </a:pPr>
            <a:r>
              <a:rPr lang="en-US" sz="1600" dirty="0"/>
              <a:t>            "price": 16.65  },</a:t>
            </a:r>
          </a:p>
          <a:p>
            <a:pPr marL="0" indent="0">
              <a:buNone/>
            </a:pPr>
            <a:r>
              <a:rPr lang="en-US" sz="1600" dirty="0"/>
              <a:t>        { "type": "</a:t>
            </a:r>
            <a:r>
              <a:rPr lang="en-US" sz="1600" dirty="0" err="1"/>
              <a:t>Kidle</a:t>
            </a:r>
            <a:r>
              <a:rPr lang="en-US" sz="1600" dirty="0"/>
              <a:t> Edition",</a:t>
            </a:r>
          </a:p>
          <a:p>
            <a:pPr marL="0" indent="0">
              <a:buNone/>
            </a:pPr>
            <a:r>
              <a:rPr lang="en-US" sz="1600" dirty="0"/>
              <a:t>           "price": 7.03 }</a:t>
            </a:r>
          </a:p>
          <a:p>
            <a:pPr marL="0" indent="0">
              <a:buNone/>
            </a:pPr>
            <a:r>
              <a:rPr lang="en-US" sz="1600" dirty="0"/>
              <a:t>    ]</a:t>
            </a:r>
          </a:p>
          <a:p>
            <a:pPr marL="0" indent="0">
              <a:buNone/>
            </a:pPr>
            <a:r>
              <a:rPr lang="en-US" sz="1600" dirty="0"/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3481" y="5309884"/>
            <a:ext cx="39135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http://www.w3resource.com/JSON/introduction.php</a:t>
            </a:r>
          </a:p>
        </p:txBody>
      </p:sp>
    </p:spTree>
    <p:extLst>
      <p:ext uri="{BB962C8B-B14F-4D97-AF65-F5344CB8AC3E}">
        <p14:creationId xmlns:p14="http://schemas.microsoft.com/office/powerpoint/2010/main" val="1052276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basic and built-in data types in JSON. </a:t>
            </a:r>
          </a:p>
          <a:p>
            <a:pPr lvl="1"/>
            <a:r>
              <a:rPr lang="en-US" dirty="0"/>
              <a:t>Strings, numbers, Booleans (</a:t>
            </a:r>
            <a:r>
              <a:rPr lang="en-US" dirty="0" err="1"/>
              <a:t>i.e</a:t>
            </a:r>
            <a:r>
              <a:rPr lang="en-US" dirty="0"/>
              <a:t> true and false) and null. </a:t>
            </a:r>
          </a:p>
          <a:p>
            <a:pPr lvl="1"/>
            <a:r>
              <a:rPr lang="en-US" dirty="0"/>
              <a:t>These can be used as values</a:t>
            </a:r>
          </a:p>
          <a:p>
            <a:r>
              <a:rPr lang="en-US" dirty="0"/>
              <a:t>Two structured data types</a:t>
            </a:r>
          </a:p>
          <a:p>
            <a:r>
              <a:rPr lang="en-US" dirty="0"/>
              <a:t>Objects are wrapped within '{' and '}'. </a:t>
            </a:r>
          </a:p>
          <a:p>
            <a:pPr lvl="1"/>
            <a:r>
              <a:rPr lang="en-US" dirty="0"/>
              <a:t>Objects are list of label-value pairs.</a:t>
            </a:r>
          </a:p>
          <a:p>
            <a:r>
              <a:rPr lang="en-US" dirty="0"/>
              <a:t>Arrays are enclosed by '[' and ']'. </a:t>
            </a:r>
          </a:p>
          <a:p>
            <a:pPr lvl="1"/>
            <a:r>
              <a:rPr lang="en-US" dirty="0"/>
              <a:t>Arrays are list of values.</a:t>
            </a:r>
          </a:p>
          <a:p>
            <a:r>
              <a:rPr lang="en-US" dirty="0"/>
              <a:t>Both objects and arrays can be nested.</a:t>
            </a:r>
          </a:p>
        </p:txBody>
      </p:sp>
    </p:spTree>
    <p:extLst>
      <p:ext uri="{BB962C8B-B14F-4D97-AF65-F5344CB8AC3E}">
        <p14:creationId xmlns:p14="http://schemas.microsoft.com/office/powerpoint/2010/main" val="5944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1DCE1-C6A3-47FB-9872-FC7B57CE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072203"/>
            <a:ext cx="7543800" cy="820652"/>
          </a:xfrm>
        </p:spPr>
        <p:txBody>
          <a:bodyPr/>
          <a:lstStyle/>
          <a:p>
            <a:r>
              <a:rPr lang="en-US" dirty="0"/>
              <a:t>Web services often return 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6483B-8137-4773-BBE4-ECC30420B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B4455-2B99-4263-8274-CA89F93C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86" y="1961089"/>
            <a:ext cx="8515961" cy="39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333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E38-8786-4E75-92E1-081695AB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pretty-printers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267FE-D252-46EA-976C-E63FAA0F2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10" y="1230019"/>
            <a:ext cx="7886700" cy="92134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https://jsonformatter.org/json-pretty-print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D3DA9-31C6-4DC5-BA1E-DDDCF112A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312" y="1688670"/>
            <a:ext cx="32159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316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CE1C-2354-4BAD-B9B9-29A5B1849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services for mobile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A39C-53A7-4EFA-ACFC-DCBA7FE60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613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User authentication</a:t>
            </a:r>
          </a:p>
          <a:p>
            <a:pPr lvl="1"/>
            <a:r>
              <a:rPr lang="en-US" dirty="0"/>
              <a:t>Anonymous users</a:t>
            </a:r>
          </a:p>
          <a:p>
            <a:pPr lvl="1"/>
            <a:r>
              <a:rPr lang="en-US" dirty="0"/>
              <a:t>Email/Password</a:t>
            </a:r>
          </a:p>
          <a:p>
            <a:pPr lvl="1"/>
            <a:r>
              <a:rPr lang="en-US" dirty="0"/>
              <a:t>Google/</a:t>
            </a:r>
            <a:r>
              <a:rPr lang="en-US" dirty="0" err="1"/>
              <a:t>facebook</a:t>
            </a:r>
            <a:r>
              <a:rPr lang="en-US" dirty="0"/>
              <a:t>/phone number,…</a:t>
            </a:r>
          </a:p>
          <a:p>
            <a:r>
              <a:rPr lang="en-US" dirty="0"/>
              <a:t>Storage</a:t>
            </a:r>
          </a:p>
          <a:p>
            <a:pPr lvl="1"/>
            <a:r>
              <a:rPr lang="en-US" dirty="0"/>
              <a:t>Files (e.g., images, video)</a:t>
            </a:r>
          </a:p>
          <a:p>
            <a:pPr lvl="1"/>
            <a:r>
              <a:rPr lang="en-US" dirty="0"/>
              <a:t>Structured data (e.g., documents, collections)</a:t>
            </a:r>
          </a:p>
          <a:p>
            <a:pPr lvl="1"/>
            <a:r>
              <a:rPr lang="en-US" dirty="0"/>
              <a:t>Access control</a:t>
            </a:r>
          </a:p>
          <a:p>
            <a:r>
              <a:rPr lang="en-US" dirty="0"/>
              <a:t>Cloud functions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(not in this class)</a:t>
            </a:r>
          </a:p>
          <a:p>
            <a:pPr lvl="1"/>
            <a:r>
              <a:rPr lang="en-US" dirty="0"/>
              <a:t>Code executes on your behalf in the cloud.  No VMs</a:t>
            </a:r>
          </a:p>
        </p:txBody>
      </p:sp>
    </p:spTree>
    <p:extLst>
      <p:ext uri="{BB962C8B-B14F-4D97-AF65-F5344CB8AC3E}">
        <p14:creationId xmlns:p14="http://schemas.microsoft.com/office/powerpoint/2010/main" val="28056579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EED0-606B-4F87-AA19-44FC67299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AC390-E892-4C8F-97EE-4177ECCFB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0423"/>
            <a:ext cx="7886700" cy="4426540"/>
          </a:xfrm>
        </p:spPr>
        <p:txBody>
          <a:bodyPr/>
          <a:lstStyle/>
          <a:p>
            <a:r>
              <a:rPr lang="en-US" dirty="0"/>
              <a:t>How do you prove you are who you say you are?</a:t>
            </a:r>
          </a:p>
          <a:p>
            <a:pPr lvl="1"/>
            <a:r>
              <a:rPr lang="en-US" dirty="0"/>
              <a:t>Know a secret (e.g., password)</a:t>
            </a:r>
          </a:p>
          <a:p>
            <a:pPr lvl="1"/>
            <a:r>
              <a:rPr lang="en-US" dirty="0"/>
              <a:t>Possess a token (e.g., phone number)</a:t>
            </a:r>
          </a:p>
          <a:p>
            <a:pPr lvl="1"/>
            <a:r>
              <a:rPr lang="en-US" dirty="0"/>
              <a:t>Vouched for by third party (e.g., </a:t>
            </a:r>
            <a:r>
              <a:rPr lang="en-US" dirty="0" err="1"/>
              <a:t>goole</a:t>
            </a:r>
            <a:r>
              <a:rPr lang="en-US" dirty="0"/>
              <a:t> or </a:t>
            </a:r>
            <a:r>
              <a:rPr lang="en-US" dirty="0" err="1"/>
              <a:t>facebook</a:t>
            </a:r>
            <a:r>
              <a:rPr lang="en-US" dirty="0"/>
              <a:t>)</a:t>
            </a:r>
          </a:p>
          <a:p>
            <a:r>
              <a:rPr lang="en-US" dirty="0"/>
              <a:t>Firebase authentication</a:t>
            </a:r>
          </a:p>
          <a:p>
            <a:pPr lvl="1"/>
            <a:r>
              <a:rPr lang="en-US" dirty="0"/>
              <a:t>Manages multiple users without a server</a:t>
            </a:r>
          </a:p>
          <a:p>
            <a:pPr lvl="1"/>
            <a:r>
              <a:rPr lang="en-US" dirty="0"/>
              <a:t>Configure a web-based console</a:t>
            </a:r>
          </a:p>
          <a:p>
            <a:pPr lvl="1"/>
            <a:r>
              <a:rPr lang="en-US" dirty="0"/>
              <a:t>Open source activity that does best practices login</a:t>
            </a:r>
          </a:p>
        </p:txBody>
      </p:sp>
    </p:spTree>
    <p:extLst>
      <p:ext uri="{BB962C8B-B14F-4D97-AF65-F5344CB8AC3E}">
        <p14:creationId xmlns:p14="http://schemas.microsoft.com/office/powerpoint/2010/main" val="21448098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8EC8-64AB-40BF-8F96-912D40C5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err="1"/>
              <a:t>firestore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1A3E4-6331-44D7-A58E-FFE9661F4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data in a flexible format in the cloud</a:t>
            </a:r>
          </a:p>
          <a:p>
            <a:pPr lvl="1"/>
            <a:r>
              <a:rPr lang="en-US" dirty="0"/>
              <a:t>No server, web console</a:t>
            </a:r>
          </a:p>
          <a:p>
            <a:r>
              <a:rPr lang="en-US" dirty="0"/>
              <a:t>Collections and documents</a:t>
            </a:r>
          </a:p>
          <a:p>
            <a:pPr lvl="1"/>
            <a:r>
              <a:rPr lang="en-US" dirty="0"/>
              <a:t>Documents are key/value pairs and sub-collections</a:t>
            </a:r>
          </a:p>
          <a:p>
            <a:pPr lvl="1"/>
            <a:r>
              <a:rPr lang="en-US" dirty="0"/>
              <a:t>Alternate collection/document/collection/document…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firebase.google.com</a:t>
            </a:r>
            <a:r>
              <a:rPr lang="en-US" dirty="0"/>
              <a:t>/docs/</a:t>
            </a:r>
            <a:r>
              <a:rPr lang="en-US" dirty="0" err="1"/>
              <a:t>firestore</a:t>
            </a:r>
            <a:r>
              <a:rPr lang="en-US"/>
              <a:t>/data-model</a:t>
            </a:r>
            <a:endParaRPr lang="en-US" dirty="0"/>
          </a:p>
          <a:p>
            <a:r>
              <a:rPr lang="en-US" dirty="0"/>
              <a:t>Real-time updates!</a:t>
            </a:r>
          </a:p>
          <a:p>
            <a:pPr lvl="1"/>
            <a:r>
              <a:rPr lang="en-US" dirty="0"/>
              <a:t>Cool for features like chat</a:t>
            </a:r>
          </a:p>
          <a:p>
            <a:pPr lvl="1"/>
            <a:r>
              <a:rPr lang="en-US" dirty="0"/>
              <a:t>Works well with live data</a:t>
            </a:r>
          </a:p>
        </p:txBody>
      </p:sp>
    </p:spTree>
    <p:extLst>
      <p:ext uri="{BB962C8B-B14F-4D97-AF65-F5344CB8AC3E}">
        <p14:creationId xmlns:p14="http://schemas.microsoft.com/office/powerpoint/2010/main" val="22304126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4CD87-C351-4BF4-85E0-A280688B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a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ED4DE-50CF-44A2-9ADC-FD321ED7C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981950" cy="4351338"/>
          </a:xfrm>
        </p:spPr>
        <p:txBody>
          <a:bodyPr/>
          <a:lstStyle/>
          <a:p>
            <a:r>
              <a:rPr lang="en-US" dirty="0"/>
              <a:t>Know what parts of your model are written by client code and what by the </a:t>
            </a:r>
            <a:r>
              <a:rPr lang="en-US" dirty="0" err="1"/>
              <a:t>db</a:t>
            </a:r>
            <a:r>
              <a:rPr lang="en-US" dirty="0"/>
              <a:t>/server</a:t>
            </a:r>
          </a:p>
          <a:p>
            <a:pPr lvl="1"/>
            <a:r>
              <a:rPr lang="en-US" dirty="0"/>
              <a:t>E.g., timestamps, ids are often </a:t>
            </a:r>
            <a:r>
              <a:rPr lang="en-US" dirty="0" err="1"/>
              <a:t>db</a:t>
            </a:r>
            <a:r>
              <a:rPr lang="en-US" dirty="0"/>
              <a:t>/server only</a:t>
            </a:r>
          </a:p>
          <a:p>
            <a:r>
              <a:rPr lang="en-US" dirty="0"/>
              <a:t>Expose fetched data via your </a:t>
            </a:r>
            <a:r>
              <a:rPr lang="en-US" dirty="0" err="1"/>
              <a:t>viewModel</a:t>
            </a:r>
            <a:endParaRPr lang="en-US" dirty="0"/>
          </a:p>
          <a:p>
            <a:pPr lvl="1"/>
            <a:r>
              <a:rPr lang="en-US" dirty="0" err="1"/>
              <a:t>LiveData</a:t>
            </a:r>
            <a:r>
              <a:rPr lang="en-US" dirty="0"/>
              <a:t> super useful if update is asynchronous</a:t>
            </a:r>
          </a:p>
          <a:p>
            <a:r>
              <a:rPr lang="en-US" dirty="0"/>
              <a:t>Understand how items are cached/modified</a:t>
            </a:r>
          </a:p>
          <a:p>
            <a:r>
              <a:rPr lang="en-US" dirty="0"/>
              <a:t>Generalize your notion of pointer</a:t>
            </a:r>
          </a:p>
          <a:p>
            <a:pPr lvl="1"/>
            <a:r>
              <a:rPr lang="en-US" dirty="0"/>
              <a:t>A pathname to an image is a “pointer.”</a:t>
            </a:r>
          </a:p>
          <a:p>
            <a:pPr lvl="2"/>
            <a:r>
              <a:rPr lang="en-US" dirty="0"/>
              <a:t>If pathname is in database, file better exist (referential integrity)</a:t>
            </a:r>
          </a:p>
          <a:p>
            <a:pPr lvl="1"/>
            <a:r>
              <a:rPr lang="en-US" dirty="0"/>
              <a:t>A foreign key points from one table to row of another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191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7448-16F3-4CEB-A24F-D82477823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0BD11-25B4-4C48-BBBC-CCD2C5F9E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535"/>
            <a:ext cx="7886700" cy="4620428"/>
          </a:xfrm>
        </p:spPr>
        <p:txBody>
          <a:bodyPr>
            <a:normAutofit/>
          </a:bodyPr>
          <a:lstStyle/>
          <a:p>
            <a:r>
              <a:rPr lang="en-US" dirty="0"/>
              <a:t>Your app can control the camera</a:t>
            </a:r>
          </a:p>
          <a:p>
            <a:pPr lvl="1"/>
            <a:r>
              <a:rPr lang="en-US" dirty="0"/>
              <a:t>Lots of control (filters, etc.)</a:t>
            </a:r>
          </a:p>
          <a:p>
            <a:pPr lvl="1"/>
            <a:r>
              <a:rPr lang="en-US" dirty="0"/>
              <a:t>Complex code</a:t>
            </a:r>
          </a:p>
          <a:p>
            <a:r>
              <a:rPr lang="en-US" dirty="0"/>
              <a:t>You can launch an intent to take a picture</a:t>
            </a:r>
          </a:p>
          <a:p>
            <a:pPr lvl="1"/>
            <a:r>
              <a:rPr lang="en-US" dirty="0"/>
              <a:t>Much like an implicit intent</a:t>
            </a:r>
          </a:p>
          <a:p>
            <a:pPr lvl="1"/>
            <a:r>
              <a:rPr lang="en-US" dirty="0"/>
              <a:t>Input: URI location to store picture</a:t>
            </a:r>
          </a:p>
          <a:p>
            <a:pPr lvl="2"/>
            <a:r>
              <a:rPr lang="en-US" dirty="0"/>
              <a:t>File name must end in .jpg</a:t>
            </a:r>
          </a:p>
          <a:p>
            <a:pPr lvl="1"/>
            <a:r>
              <a:rPr lang="en-US" dirty="0"/>
              <a:t>Output: success Boolean</a:t>
            </a:r>
          </a:p>
          <a:p>
            <a:r>
              <a:rPr lang="en-US" dirty="0"/>
              <a:t>Problem: Output callback does not know location!</a:t>
            </a:r>
          </a:p>
          <a:p>
            <a:pPr lvl="1"/>
            <a:r>
              <a:rPr lang="en-US" dirty="0"/>
              <a:t>If you have other metadata, like a tag, that is lost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9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1C871-0B0D-4C8E-908D-A975FCCC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D68E6D-5996-4502-BF2F-A4CC02957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683" y="1301665"/>
            <a:ext cx="6452005" cy="413248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BEF01B-A05C-42E0-9C74-AE469A0DB92F}"/>
              </a:ext>
            </a:extLst>
          </p:cNvPr>
          <p:cNvSpPr txBox="1"/>
          <p:nvPr/>
        </p:nvSpPr>
        <p:spPr>
          <a:xfrm>
            <a:off x="78828" y="5378012"/>
            <a:ext cx="5450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https://kb.wpbeaverbuilder.com/article/81-margins-and-padding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652374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DACC-B52C-09AD-4691-B3E33D22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pictures,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E652D-5EA4-7C08-F05B-7E9F5CDD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7399"/>
            <a:ext cx="7886700" cy="1811427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tag: String = “”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location: String = “”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cameraLauncher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registerForActivityResult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ActivityResultContracts.TakePicture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 { success -&gt;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 use tag and location freely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351C6B-0D8F-6424-7CA2-CAB51C2CE230}"/>
              </a:ext>
            </a:extLst>
          </p:cNvPr>
          <p:cNvSpPr txBox="1">
            <a:spLocks/>
          </p:cNvSpPr>
          <p:nvPr/>
        </p:nvSpPr>
        <p:spPr>
          <a:xfrm>
            <a:off x="628650" y="3405887"/>
            <a:ext cx="7886700" cy="1392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Here we use the above declarations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tag = “funny”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location = “foobar.jpg”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cameraLauncher.launch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9E8971-95D9-551A-F810-B1E591EDFEF9}"/>
              </a:ext>
            </a:extLst>
          </p:cNvPr>
          <p:cNvSpPr txBox="1">
            <a:spLocks/>
          </p:cNvSpPr>
          <p:nvPr/>
        </p:nvSpPr>
        <p:spPr>
          <a:xfrm>
            <a:off x="628650" y="4875095"/>
            <a:ext cx="7886700" cy="1301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problem here?</a:t>
            </a:r>
          </a:p>
          <a:p>
            <a:pPr lvl="1"/>
            <a:r>
              <a:rPr lang="en-US" dirty="0"/>
              <a:t>Our code probably in fragment (view) that can be killed</a:t>
            </a:r>
          </a:p>
          <a:p>
            <a:pPr lvl="1"/>
            <a:r>
              <a:rPr lang="en-US" dirty="0"/>
              <a:t>Especially because we are launching a camera activity</a:t>
            </a:r>
          </a:p>
          <a:p>
            <a:pPr lvl="1"/>
            <a:r>
              <a:rPr lang="en-US" dirty="0"/>
              <a:t>If killed, we lose tag and location!</a:t>
            </a:r>
          </a:p>
        </p:txBody>
      </p:sp>
    </p:spTree>
    <p:extLst>
      <p:ext uri="{BB962C8B-B14F-4D97-AF65-F5344CB8AC3E}">
        <p14:creationId xmlns:p14="http://schemas.microsoft.com/office/powerpoint/2010/main" val="210753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1CAB5-457D-969C-E53B-089E0D3FD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9B19-C941-A67E-68AE-38B28CF0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pictures,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4B691-D0B5-6CB3-9459-748ED3662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7400"/>
            <a:ext cx="7886700" cy="1200116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cameraLauncher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registerForActivityResult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ActivityResultContracts.TakePicture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 { success -&gt;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 use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viewModel.tag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viewModel.location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freely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E97DA3-02D0-BEED-EB4F-BBFC1D06BA9F}"/>
              </a:ext>
            </a:extLst>
          </p:cNvPr>
          <p:cNvSpPr txBox="1">
            <a:spLocks/>
          </p:cNvSpPr>
          <p:nvPr/>
        </p:nvSpPr>
        <p:spPr>
          <a:xfrm>
            <a:off x="628650" y="2584544"/>
            <a:ext cx="7886700" cy="1392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Here we use the above declarations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viewModel.tag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“funny”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viewModel.location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“foobar.jpg”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cameraLauncher.launch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26D5D3-E1F1-7A17-4E9E-7713CC641425}"/>
              </a:ext>
            </a:extLst>
          </p:cNvPr>
          <p:cNvSpPr txBox="1">
            <a:spLocks/>
          </p:cNvSpPr>
          <p:nvPr/>
        </p:nvSpPr>
        <p:spPr>
          <a:xfrm>
            <a:off x="628650" y="4094253"/>
            <a:ext cx="7886700" cy="2082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Store state in the view model</a:t>
            </a:r>
          </a:p>
          <a:p>
            <a:pPr lvl="1"/>
            <a:r>
              <a:rPr lang="en-US" dirty="0"/>
              <a:t>Safe even if camera activity kills our fragment</a:t>
            </a:r>
          </a:p>
          <a:p>
            <a:pPr lvl="1"/>
            <a:r>
              <a:rPr lang="en-US" dirty="0"/>
              <a:t>View model holds strings—simple data type</a:t>
            </a:r>
          </a:p>
        </p:txBody>
      </p:sp>
    </p:spTree>
    <p:extLst>
      <p:ext uri="{BB962C8B-B14F-4D97-AF65-F5344CB8AC3E}">
        <p14:creationId xmlns:p14="http://schemas.microsoft.com/office/powerpoint/2010/main" val="35733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DB1D0-8261-FA1F-DEB2-F4E67CEA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21997-75D7-403E-1A7B-87EC076F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pictures,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C68ED-9599-8472-6ED4-A5BE341E0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6809"/>
            <a:ext cx="7886700" cy="461015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Just remember the last component of the file name</a:t>
            </a:r>
          </a:p>
          <a:p>
            <a:pPr lvl="1"/>
            <a:r>
              <a:rPr lang="en-US" dirty="0"/>
              <a:t>timestamp in Notebook</a:t>
            </a:r>
          </a:p>
          <a:p>
            <a:pPr lvl="1"/>
            <a:r>
              <a:rPr lang="en-US" dirty="0"/>
              <a:t>Universally unique identifier (UUID) for cloud database</a:t>
            </a:r>
          </a:p>
          <a:p>
            <a:pPr lvl="1"/>
            <a:r>
              <a:rPr lang="en-US" dirty="0"/>
              <a:t>We call it </a:t>
            </a:r>
            <a:r>
              <a:rPr lang="en-US" dirty="0" err="1"/>
              <a:t>fileName</a:t>
            </a:r>
            <a:r>
              <a:rPr lang="en-US" dirty="0"/>
              <a:t> and it is a string</a:t>
            </a:r>
          </a:p>
          <a:p>
            <a:r>
              <a:rPr lang="en-US" dirty="0"/>
              <a:t>Useful functions</a:t>
            </a:r>
          </a:p>
          <a:p>
            <a:pPr lvl="1"/>
            <a:r>
              <a:rPr lang="en-US" dirty="0" err="1"/>
              <a:t>fileNameToFile</a:t>
            </a:r>
            <a:r>
              <a:rPr lang="en-US" dirty="0"/>
              <a:t>(</a:t>
            </a:r>
            <a:r>
              <a:rPr lang="en-US" dirty="0" err="1"/>
              <a:t>fileName</a:t>
            </a:r>
            <a:r>
              <a:rPr lang="en-US" dirty="0"/>
              <a:t>: String): File</a:t>
            </a:r>
          </a:p>
          <a:p>
            <a:pPr lvl="1"/>
            <a:r>
              <a:rPr lang="en-US" dirty="0"/>
              <a:t>There is a way to create a URI from a File object</a:t>
            </a:r>
          </a:p>
          <a:p>
            <a:r>
              <a:rPr lang="en-US" dirty="0"/>
              <a:t>Application manages permissions via URI</a:t>
            </a:r>
          </a:p>
          <a:p>
            <a:pPr lvl="1"/>
            <a:r>
              <a:rPr lang="en-US" dirty="0"/>
              <a:t>Each app gets its own area to write for security</a:t>
            </a:r>
          </a:p>
          <a:p>
            <a:r>
              <a:rPr lang="en-US" dirty="0"/>
              <a:t>Example (</a:t>
            </a:r>
            <a:r>
              <a:rPr lang="en-US" dirty="0" err="1"/>
              <a:t>fileName</a:t>
            </a:r>
            <a:r>
              <a:rPr lang="en-US" dirty="0"/>
              <a:t>, absolute path, URI)</a:t>
            </a:r>
          </a:p>
          <a:p>
            <a:pPr lvl="1"/>
            <a:r>
              <a:rPr lang="en-US" sz="2200" dirty="0"/>
              <a:t>35751550-1edd-4738-afd1-fbf41cc918a7</a:t>
            </a:r>
          </a:p>
          <a:p>
            <a:pPr lvl="1"/>
            <a:r>
              <a:rPr lang="en-US" dirty="0"/>
              <a:t>/storage/emulated/0/Pictures/35751550-1edd-4738-afd1-fbf41cc918a7.jpg</a:t>
            </a:r>
            <a:endParaRPr lang="en-US" sz="2800" dirty="0"/>
          </a:p>
          <a:p>
            <a:pPr lvl="1"/>
            <a:r>
              <a:rPr lang="en-US" dirty="0"/>
              <a:t>content://edu.utap.firechat/my_images/Pictures/35751550-1edd-4738-afd1-fbf41cc918a7.jpg</a:t>
            </a:r>
          </a:p>
        </p:txBody>
      </p:sp>
    </p:spTree>
    <p:extLst>
      <p:ext uri="{BB962C8B-B14F-4D97-AF65-F5344CB8AC3E}">
        <p14:creationId xmlns:p14="http://schemas.microsoft.com/office/powerpoint/2010/main" val="29793273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CF1E-685C-470A-A92E-BB52AF36F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 dealing with dependences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C3D34-C8EA-4F7E-BBD5-8C6FE688C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simple note.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text: String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imageFiles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List&lt;String&gt;</a:t>
            </a:r>
          </a:p>
          <a:p>
            <a:r>
              <a:rPr lang="en-US" dirty="0" err="1"/>
              <a:t>imageFiles</a:t>
            </a:r>
            <a:r>
              <a:rPr lang="en-US" dirty="0"/>
              <a:t> is a list of path names</a:t>
            </a:r>
          </a:p>
          <a:p>
            <a:pPr lvl="1"/>
            <a:r>
              <a:rPr lang="en-US" dirty="0"/>
              <a:t>Each path name refers to an image</a:t>
            </a:r>
          </a:p>
          <a:p>
            <a:pPr lvl="1"/>
            <a:r>
              <a:rPr lang="en-US" dirty="0"/>
              <a:t>Image might be a local file (</a:t>
            </a:r>
            <a:r>
              <a:rPr lang="en-US" dirty="0" err="1"/>
              <a:t>sqlite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Image might be a cloud file (firebase)</a:t>
            </a:r>
          </a:p>
          <a:p>
            <a:r>
              <a:rPr lang="en-US" dirty="0"/>
              <a:t>Note depends on images</a:t>
            </a:r>
          </a:p>
          <a:p>
            <a:pPr lvl="1"/>
            <a:r>
              <a:rPr lang="en-US" dirty="0"/>
              <a:t>Danger: a note that refers to a non-existent image</a:t>
            </a:r>
          </a:p>
        </p:txBody>
      </p:sp>
    </p:spTree>
    <p:extLst>
      <p:ext uri="{BB962C8B-B14F-4D97-AF65-F5344CB8AC3E}">
        <p14:creationId xmlns:p14="http://schemas.microsoft.com/office/powerpoint/2010/main" val="23737594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CF45-CC26-4B67-A15C-BFC7ECBE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create/edit a note (</a:t>
            </a:r>
            <a:r>
              <a:rPr lang="en-US" dirty="0" err="1"/>
              <a:t>sqlite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76527-4CAD-4388-85A1-74D997069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In-memory note has list of image files (</a:t>
            </a:r>
            <a:r>
              <a:rPr lang="en-US" dirty="0" err="1"/>
              <a:t>newList</a:t>
            </a:r>
            <a:r>
              <a:rPr lang="en-US" dirty="0"/>
              <a:t>)</a:t>
            </a:r>
          </a:p>
          <a:p>
            <a:r>
              <a:rPr lang="en-US" dirty="0"/>
              <a:t>In-DB note has list of image files (</a:t>
            </a:r>
            <a:r>
              <a:rPr lang="en-US" dirty="0" err="1"/>
              <a:t>oldList</a:t>
            </a:r>
            <a:r>
              <a:rPr lang="en-US" dirty="0"/>
              <a:t>)</a:t>
            </a:r>
          </a:p>
          <a:p>
            <a:r>
              <a:rPr lang="en-US" dirty="0"/>
              <a:t>Algorithm to modify image table</a:t>
            </a:r>
          </a:p>
          <a:p>
            <a:pPr lvl="1"/>
            <a:r>
              <a:rPr lang="en-US" dirty="0"/>
              <a:t>Leave members shared between </a:t>
            </a:r>
            <a:r>
              <a:rPr lang="en-US" dirty="0" err="1"/>
              <a:t>oldList</a:t>
            </a:r>
            <a:r>
              <a:rPr lang="en-US" dirty="0"/>
              <a:t> &amp; </a:t>
            </a:r>
            <a:r>
              <a:rPr lang="en-US" dirty="0" err="1"/>
              <a:t>newList</a:t>
            </a:r>
            <a:endParaRPr lang="en-US" dirty="0"/>
          </a:p>
          <a:p>
            <a:pPr lvl="1"/>
            <a:r>
              <a:rPr lang="en-US" dirty="0"/>
              <a:t>In </a:t>
            </a:r>
            <a:r>
              <a:rPr lang="en-US" dirty="0" err="1"/>
              <a:t>oldList</a:t>
            </a:r>
            <a:r>
              <a:rPr lang="en-US" dirty="0"/>
              <a:t> and not in </a:t>
            </a:r>
            <a:r>
              <a:rPr lang="en-US" dirty="0" err="1"/>
              <a:t>newList</a:t>
            </a:r>
            <a:r>
              <a:rPr lang="en-US" dirty="0"/>
              <a:t> -&gt; delete file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newList</a:t>
            </a:r>
            <a:r>
              <a:rPr lang="en-US" dirty="0"/>
              <a:t> and not in </a:t>
            </a:r>
            <a:r>
              <a:rPr lang="en-US" dirty="0" err="1"/>
              <a:t>oldList</a:t>
            </a:r>
            <a:r>
              <a:rPr lang="en-US" dirty="0"/>
              <a:t> -&gt; add row </a:t>
            </a:r>
          </a:p>
        </p:txBody>
      </p:sp>
    </p:spTree>
    <p:extLst>
      <p:ext uri="{BB962C8B-B14F-4D97-AF65-F5344CB8AC3E}">
        <p14:creationId xmlns:p14="http://schemas.microsoft.com/office/powerpoint/2010/main" val="272873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CF45-CC26-4B67-A15C-BFC7ECBE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note (</a:t>
            </a:r>
            <a:r>
              <a:rPr lang="en-US" dirty="0" err="1"/>
              <a:t>firestore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76527-4CAD-4388-85A1-74D997069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list of image files -&gt; start upload</a:t>
            </a:r>
          </a:p>
          <a:p>
            <a:r>
              <a:rPr lang="en-US" dirty="0"/>
              <a:t>Write note</a:t>
            </a:r>
          </a:p>
          <a:p>
            <a:r>
              <a:rPr lang="en-US" dirty="0">
                <a:solidFill>
                  <a:srgbClr val="FF0000"/>
                </a:solidFill>
              </a:rPr>
              <a:t>What is wrong with this picture?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note.pictureUUIDs</a:t>
            </a:r>
            <a:r>
              <a:rPr lang="en-US" dirty="0">
                <a:solidFill>
                  <a:srgbClr val="FF0000"/>
                </a:solidFill>
              </a:rPr>
              <a:t> = [</a:t>
            </a:r>
            <a:r>
              <a:rPr lang="en-US" dirty="0" err="1">
                <a:solidFill>
                  <a:srgbClr val="FF0000"/>
                </a:solidFill>
              </a:rPr>
              <a:t>ffjsjsjsj-sjfjfj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storage/images/</a:t>
            </a:r>
            <a:r>
              <a:rPr lang="en-US" dirty="0" err="1">
                <a:solidFill>
                  <a:srgbClr val="FF0000"/>
                </a:solidFill>
              </a:rPr>
              <a:t>ffjsjsjsj-sjfjfj</a:t>
            </a:r>
            <a:r>
              <a:rPr lang="en-US" dirty="0">
                <a:solidFill>
                  <a:srgbClr val="FF0000"/>
                </a:solidFill>
              </a:rPr>
              <a:t> does not exist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Violates referential integrity!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Error when displaying new note (via live data)</a:t>
            </a:r>
          </a:p>
        </p:txBody>
      </p:sp>
    </p:spTree>
    <p:extLst>
      <p:ext uri="{BB962C8B-B14F-4D97-AF65-F5344CB8AC3E}">
        <p14:creationId xmlns:p14="http://schemas.microsoft.com/office/powerpoint/2010/main" val="2495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CF45-CC26-4B67-A15C-BFC7ECBE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note (</a:t>
            </a:r>
            <a:r>
              <a:rPr lang="en-US" dirty="0" err="1"/>
              <a:t>firestore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76527-4CAD-4388-85A1-74D997069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picture</a:t>
            </a:r>
          </a:p>
          <a:p>
            <a:r>
              <a:rPr lang="en-US" dirty="0"/>
              <a:t>Start file upload</a:t>
            </a:r>
          </a:p>
          <a:p>
            <a:r>
              <a:rPr lang="en-US" dirty="0"/>
              <a:t>When file successfully uploaded…</a:t>
            </a:r>
          </a:p>
          <a:p>
            <a:pPr lvl="1"/>
            <a:r>
              <a:rPr lang="en-US" dirty="0"/>
              <a:t>Delete local file</a:t>
            </a:r>
          </a:p>
          <a:p>
            <a:pPr lvl="1"/>
            <a:r>
              <a:rPr lang="en-US" dirty="0"/>
              <a:t>Update note to have new </a:t>
            </a:r>
            <a:r>
              <a:rPr lang="en-US" dirty="0" err="1"/>
              <a:t>pictureUUID</a:t>
            </a:r>
            <a:endParaRPr lang="en-US" dirty="0"/>
          </a:p>
          <a:p>
            <a:pPr lvl="1"/>
            <a:r>
              <a:rPr lang="en-US" dirty="0"/>
              <a:t>Write note to server</a:t>
            </a:r>
          </a:p>
          <a:p>
            <a:pPr lvl="2"/>
            <a:r>
              <a:rPr lang="en-US" dirty="0"/>
              <a:t>Maintains referential integrity!</a:t>
            </a:r>
          </a:p>
          <a:p>
            <a:pPr lvl="2"/>
            <a:r>
              <a:rPr lang="en-US" dirty="0"/>
              <a:t>Write data before writing pointers to it</a:t>
            </a:r>
          </a:p>
          <a:p>
            <a:pPr lvl="1"/>
            <a:r>
              <a:rPr lang="en-US" dirty="0"/>
              <a:t>Might be user-visible delay for their picture to show up</a:t>
            </a:r>
          </a:p>
        </p:txBody>
      </p:sp>
    </p:spTree>
    <p:extLst>
      <p:ext uri="{BB962C8B-B14F-4D97-AF65-F5344CB8AC3E}">
        <p14:creationId xmlns:p14="http://schemas.microsoft.com/office/powerpoint/2010/main" val="104221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532E-0D54-EDA0-004D-10B57E2E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3407"/>
          </a:xfrm>
        </p:spPr>
        <p:txBody>
          <a:bodyPr/>
          <a:lstStyle/>
          <a:p>
            <a:r>
              <a:rPr lang="en-US" dirty="0"/>
              <a:t>View binding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5DDF2-45E4-AD33-A563-E6AD09017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3688"/>
            <a:ext cx="7886700" cy="1636889"/>
          </a:xfrm>
        </p:spPr>
        <p:txBody>
          <a:bodyPr/>
          <a:lstStyle/>
          <a:p>
            <a:r>
              <a:rPr lang="en-US" dirty="0"/>
              <a:t>XML layout has IDs, how do we use them?</a:t>
            </a:r>
          </a:p>
          <a:p>
            <a:r>
              <a:rPr lang="en-US" dirty="0"/>
              <a:t>Process is called view binding</a:t>
            </a:r>
          </a:p>
          <a:p>
            <a:r>
              <a:rPr lang="en-US" dirty="0"/>
              <a:t>Compiler puts IDs into a type safe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E918E-A95F-2FE4-B8C1-8F86CB5109C0}"/>
              </a:ext>
            </a:extLst>
          </p:cNvPr>
          <p:cNvSpPr txBox="1"/>
          <p:nvPr/>
        </p:nvSpPr>
        <p:spPr>
          <a:xfrm>
            <a:off x="880534" y="3031398"/>
            <a:ext cx="740551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>
                <a:effectLst/>
                <a:latin typeface="Courier New" panose="02070309020205020404" pitchFamily="49" charset="0"/>
              </a:rPr>
              <a:t>override fun </a:t>
            </a:r>
            <a:r>
              <a:rPr lang="en-US" sz="1600" dirty="0" err="1">
                <a:effectLst/>
                <a:latin typeface="Courier New" panose="02070309020205020404" pitchFamily="49" charset="0"/>
              </a:rPr>
              <a:t>onCreate</a:t>
            </a:r>
            <a:r>
              <a:rPr lang="en-US" sz="1600" dirty="0">
                <a:effectLst/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effectLst/>
                <a:latin typeface="Courier New" panose="02070309020205020404" pitchFamily="49" charset="0"/>
              </a:rPr>
              <a:t>savedInstanceState</a:t>
            </a:r>
            <a:r>
              <a:rPr lang="en-US" sz="1600" dirty="0">
                <a:effectLst/>
                <a:latin typeface="Courier New" panose="02070309020205020404" pitchFamily="49" charset="0"/>
              </a:rPr>
              <a:t>: Bundle?) {</a:t>
            </a:r>
            <a:br>
              <a:rPr lang="en-US" sz="1600" dirty="0">
                <a:effectLst/>
                <a:latin typeface="Courier New" panose="02070309020205020404" pitchFamily="49" charset="0"/>
              </a:rPr>
            </a:br>
            <a:r>
              <a:rPr lang="en-US" sz="1600" dirty="0">
                <a:effectLst/>
                <a:latin typeface="Courier New" panose="02070309020205020404" pitchFamily="49" charset="0"/>
              </a:rPr>
              <a:t>    </a:t>
            </a:r>
            <a:r>
              <a:rPr lang="en-US" sz="1600" dirty="0" err="1">
                <a:effectLst/>
                <a:latin typeface="Courier New" panose="02070309020205020404" pitchFamily="49" charset="0"/>
              </a:rPr>
              <a:t>super.onCreate</a:t>
            </a:r>
            <a:r>
              <a:rPr lang="en-US" sz="1600" dirty="0">
                <a:effectLst/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effectLst/>
                <a:latin typeface="Courier New" panose="02070309020205020404" pitchFamily="49" charset="0"/>
              </a:rPr>
              <a:t>savedInstanceState</a:t>
            </a:r>
            <a:r>
              <a:rPr lang="en-US" sz="1600" dirty="0">
                <a:effectLst/>
                <a:latin typeface="Courier New" panose="02070309020205020404" pitchFamily="49" charset="0"/>
              </a:rPr>
              <a:t>)</a:t>
            </a:r>
            <a:br>
              <a:rPr lang="en-US" sz="1600" dirty="0">
                <a:effectLst/>
                <a:latin typeface="Courier New" panose="02070309020205020404" pitchFamily="49" charset="0"/>
              </a:rPr>
            </a:br>
            <a:r>
              <a:rPr lang="en-US" sz="1600" dirty="0">
                <a:effectLst/>
                <a:latin typeface="Courier New" panose="02070309020205020404" pitchFamily="49" charset="0"/>
              </a:rPr>
              <a:t>    </a:t>
            </a:r>
            <a:r>
              <a:rPr lang="en-US" sz="1600" dirty="0" err="1">
                <a:effectLst/>
                <a:latin typeface="Courier New" panose="02070309020205020404" pitchFamily="49" charset="0"/>
              </a:rPr>
              <a:t>val</a:t>
            </a:r>
            <a:r>
              <a:rPr lang="en-US" sz="1600" dirty="0">
                <a:effectLst/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effectLst/>
                <a:latin typeface="Courier New" panose="02070309020205020404" pitchFamily="49" charset="0"/>
              </a:rPr>
              <a:t>activityMainBinding</a:t>
            </a:r>
            <a:r>
              <a:rPr lang="en-US" sz="1600" dirty="0">
                <a:effectLst/>
                <a:latin typeface="Courier New" panose="02070309020205020404" pitchFamily="49" charset="0"/>
              </a:rPr>
              <a:t> = </a:t>
            </a:r>
            <a:r>
              <a:rPr lang="en-US" sz="1600" dirty="0" err="1">
                <a:effectLst/>
                <a:latin typeface="Courier New" panose="02070309020205020404" pitchFamily="49" charset="0"/>
              </a:rPr>
              <a:t>ActivityMainBinding.inflate</a:t>
            </a:r>
            <a:r>
              <a:rPr lang="en-US" sz="1600" dirty="0">
                <a:effectLst/>
                <a:latin typeface="Courier New" panose="02070309020205020404" pitchFamily="49" charset="0"/>
              </a:rPr>
              <a:t>(</a:t>
            </a:r>
            <a:r>
              <a:rPr lang="en-US" sz="1600" i="1" dirty="0" err="1">
                <a:effectLst/>
                <a:latin typeface="Courier New" panose="02070309020205020404" pitchFamily="49" charset="0"/>
              </a:rPr>
              <a:t>layoutInflater</a:t>
            </a:r>
            <a:r>
              <a:rPr lang="en-US" sz="1600" dirty="0">
                <a:effectLst/>
                <a:latin typeface="Courier New" panose="02070309020205020404" pitchFamily="49" charset="0"/>
              </a:rPr>
              <a:t>)</a:t>
            </a:r>
            <a:br>
              <a:rPr lang="en-US" sz="1600" dirty="0">
                <a:effectLst/>
                <a:latin typeface="Courier New" panose="02070309020205020404" pitchFamily="49" charset="0"/>
              </a:rPr>
            </a:br>
            <a:r>
              <a:rPr lang="en-US" sz="1600" dirty="0">
                <a:effectLst/>
                <a:latin typeface="Courier New" panose="02070309020205020404" pitchFamily="49" charset="0"/>
              </a:rPr>
              <a:t>    </a:t>
            </a:r>
            <a:r>
              <a:rPr lang="en-US" sz="1600" dirty="0" err="1">
                <a:effectLst/>
                <a:latin typeface="Courier New" panose="02070309020205020404" pitchFamily="49" charset="0"/>
              </a:rPr>
              <a:t>setContentView</a:t>
            </a:r>
            <a:r>
              <a:rPr lang="en-US" sz="1600" dirty="0">
                <a:effectLst/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effectLst/>
                <a:latin typeface="Courier New" panose="02070309020205020404" pitchFamily="49" charset="0"/>
              </a:rPr>
              <a:t>activityMainBinding.</a:t>
            </a:r>
            <a:r>
              <a:rPr lang="en-US" sz="1600" i="1" dirty="0" err="1">
                <a:effectLst/>
                <a:latin typeface="Courier New" panose="02070309020205020404" pitchFamily="49" charset="0"/>
              </a:rPr>
              <a:t>root</a:t>
            </a:r>
            <a:r>
              <a:rPr lang="en-US" sz="1600" dirty="0">
                <a:effectLst/>
                <a:latin typeface="Courier New" panose="02070309020205020404" pitchFamily="49" charset="0"/>
              </a:rPr>
              <a:t>)</a:t>
            </a:r>
            <a:br>
              <a:rPr lang="en-US" sz="1600" dirty="0">
                <a:effectLst/>
                <a:latin typeface="Courier New" panose="02070309020205020404" pitchFamily="49" charset="0"/>
              </a:rPr>
            </a:br>
            <a:r>
              <a:rPr lang="en-US" sz="1600" dirty="0">
                <a:effectLst/>
                <a:latin typeface="Courier New" panose="02070309020205020404" pitchFamily="49" charset="0"/>
              </a:rPr>
              <a:t>    </a:t>
            </a:r>
            <a:r>
              <a:rPr lang="en-US" sz="1600" dirty="0" err="1">
                <a:effectLst/>
                <a:latin typeface="Courier New" panose="02070309020205020404" pitchFamily="49" charset="0"/>
              </a:rPr>
              <a:t>setSupportActionBar</a:t>
            </a:r>
            <a:r>
              <a:rPr lang="en-US" sz="1600" dirty="0">
                <a:effectLst/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effectLst/>
                <a:latin typeface="Courier New" panose="02070309020205020404" pitchFamily="49" charset="0"/>
              </a:rPr>
              <a:t>activityMainBinding.toolbar</a:t>
            </a:r>
            <a:r>
              <a:rPr lang="en-US" sz="1600" dirty="0">
                <a:effectLst/>
                <a:latin typeface="Courier New" panose="02070309020205020404" pitchFamily="49" charset="0"/>
              </a:rPr>
              <a:t>)</a:t>
            </a:r>
            <a:br>
              <a:rPr lang="en-US" sz="1600" dirty="0">
                <a:effectLst/>
                <a:latin typeface="Courier New" panose="02070309020205020404" pitchFamily="49" charset="0"/>
              </a:rPr>
            </a:br>
            <a:r>
              <a:rPr lang="en-US" sz="1600" dirty="0">
                <a:effectLst/>
                <a:latin typeface="Courier New" panose="02070309020205020404" pitchFamily="49" charset="0"/>
              </a:rPr>
              <a:t>    </a:t>
            </a:r>
            <a:r>
              <a:rPr lang="en-US" sz="1600" dirty="0" err="1">
                <a:effectLst/>
                <a:latin typeface="Courier New" panose="02070309020205020404" pitchFamily="49" charset="0"/>
              </a:rPr>
              <a:t>val</a:t>
            </a:r>
            <a:r>
              <a:rPr lang="en-US" sz="1600" dirty="0">
                <a:effectLst/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effectLst/>
                <a:latin typeface="Courier New" panose="02070309020205020404" pitchFamily="49" charset="0"/>
              </a:rPr>
              <a:t>contentMainBinding</a:t>
            </a:r>
            <a:r>
              <a:rPr lang="en-US" sz="1600" dirty="0">
                <a:effectLst/>
                <a:latin typeface="Courier New" panose="02070309020205020404" pitchFamily="49" charset="0"/>
              </a:rPr>
              <a:t> = </a:t>
            </a:r>
            <a:r>
              <a:rPr lang="en-US" sz="1600" dirty="0" err="1">
                <a:effectLst/>
                <a:latin typeface="Courier New" panose="02070309020205020404" pitchFamily="49" charset="0"/>
              </a:rPr>
              <a:t>activityMainBinding.contentMain</a:t>
            </a:r>
            <a:endParaRPr lang="en-US" sz="1600" dirty="0">
              <a:effectLst/>
              <a:latin typeface="Courier New" panose="020703090202050204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EDFBC3-C6AB-21DB-51C1-F288E43FEE8B}"/>
              </a:ext>
            </a:extLst>
          </p:cNvPr>
          <p:cNvSpPr txBox="1">
            <a:spLocks/>
          </p:cNvSpPr>
          <p:nvPr/>
        </p:nvSpPr>
        <p:spPr>
          <a:xfrm>
            <a:off x="880534" y="5138657"/>
            <a:ext cx="7886700" cy="121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Inflate turns XML into objects (it is expensive)</a:t>
            </a:r>
          </a:p>
          <a:p>
            <a:r>
              <a:rPr lang="en-US" dirty="0" err="1"/>
              <a:t>viewBinding</a:t>
            </a:r>
            <a:r>
              <a:rPr lang="en-US" dirty="0"/>
              <a:t> object has IDs from our layout </a:t>
            </a:r>
          </a:p>
        </p:txBody>
      </p:sp>
    </p:spTree>
    <p:extLst>
      <p:ext uri="{BB962C8B-B14F-4D97-AF65-F5344CB8AC3E}">
        <p14:creationId xmlns:p14="http://schemas.microsoft.com/office/powerpoint/2010/main" val="166565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1394-403D-40C0-9D48-9A74A225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new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070D-FBD3-4EA9-A492-604DB2712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4699"/>
            <a:ext cx="7886700" cy="4351338"/>
          </a:xfrm>
        </p:spPr>
        <p:txBody>
          <a:bodyPr/>
          <a:lstStyle/>
          <a:p>
            <a:r>
              <a:rPr lang="en-US" dirty="0"/>
              <a:t>Activities in Android control the screen</a:t>
            </a:r>
          </a:p>
          <a:p>
            <a:pPr lvl="1"/>
            <a:r>
              <a:rPr lang="en-US" dirty="0"/>
              <a:t>Apps typically have several screens</a:t>
            </a:r>
          </a:p>
          <a:p>
            <a:pPr lvl="2"/>
            <a:r>
              <a:rPr lang="en-US" dirty="0"/>
              <a:t>E.g., Game play, high scores, settings</a:t>
            </a:r>
          </a:p>
          <a:p>
            <a:r>
              <a:rPr lang="en-US" dirty="0"/>
              <a:t>Starting an activity &gt; calling a function</a:t>
            </a:r>
          </a:p>
          <a:p>
            <a:pPr lvl="1"/>
            <a:r>
              <a:rPr lang="en-US" dirty="0"/>
              <a:t>Android runtime constructs the new activity</a:t>
            </a:r>
          </a:p>
          <a:p>
            <a:pPr lvl="2"/>
            <a:r>
              <a:rPr lang="en-US" dirty="0"/>
              <a:t>Eventually calls </a:t>
            </a:r>
            <a:r>
              <a:rPr lang="en-US" dirty="0" err="1"/>
              <a:t>onCreate</a:t>
            </a:r>
            <a:endParaRPr lang="en-US" dirty="0"/>
          </a:p>
          <a:p>
            <a:pPr lvl="1"/>
            <a:r>
              <a:rPr lang="en-US" dirty="0"/>
              <a:t>How do we pass parameters?</a:t>
            </a:r>
          </a:p>
          <a:p>
            <a:r>
              <a:rPr lang="en-US" dirty="0"/>
              <a:t>Returning from an activity isn’t a function return</a:t>
            </a:r>
          </a:p>
          <a:p>
            <a:pPr lvl="1"/>
            <a:r>
              <a:rPr lang="en-US" dirty="0"/>
              <a:t>Where do we return to?</a:t>
            </a:r>
          </a:p>
        </p:txBody>
      </p:sp>
    </p:spTree>
    <p:extLst>
      <p:ext uri="{BB962C8B-B14F-4D97-AF65-F5344CB8AC3E}">
        <p14:creationId xmlns:p14="http://schemas.microsoft.com/office/powerpoint/2010/main" val="381539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EC4C-13C2-4B70-BA28-3F01816B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Intents: Specifying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D3DA6-00C0-4637-9229-2AE12CDEA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5990"/>
            <a:ext cx="7886700" cy="4351338"/>
          </a:xfrm>
        </p:spPr>
        <p:txBody>
          <a:bodyPr/>
          <a:lstStyle/>
          <a:p>
            <a:r>
              <a:rPr lang="en-US" dirty="0"/>
              <a:t>An intent is an abstract description of an operation to be performed (Android docs)</a:t>
            </a:r>
          </a:p>
          <a:p>
            <a:pPr lvl="1"/>
            <a:r>
              <a:rPr lang="en-US" dirty="0"/>
              <a:t>Implicit intent: abstract action (e.g., dial this number)</a:t>
            </a:r>
          </a:p>
          <a:p>
            <a:pPr lvl="1"/>
            <a:r>
              <a:rPr lang="en-US" dirty="0"/>
              <a:t>Explicit intent: execute this class</a:t>
            </a:r>
          </a:p>
          <a:p>
            <a:r>
              <a:rPr lang="en-US" dirty="0"/>
              <a:t>Provides a mechanism to pass parameters</a:t>
            </a:r>
          </a:p>
          <a:p>
            <a:pPr lvl="1"/>
            <a:r>
              <a:rPr lang="en-US" dirty="0"/>
              <a:t>Key/value bundles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Used on entry and exit of Activities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6D06607-8E26-4181-BF44-DD9B60233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286" y="3989976"/>
            <a:ext cx="7080067" cy="12464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// Get the Intent that called for this Activity to open</a:t>
            </a:r>
            <a:b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</a:b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val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 </a:t>
            </a: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activityThatCalled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= </a:t>
            </a:r>
            <a: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intent</a:t>
            </a:r>
            <a:b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// Get the data that was sent</a:t>
            </a:r>
            <a:b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</a:b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val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 </a:t>
            </a: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callingBundle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= </a:t>
            </a: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activityThatCalled.</a:t>
            </a:r>
            <a:r>
              <a:rPr kumimoji="0" lang="en-US" altLang="en-US" sz="1500" b="0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extras</a:t>
            </a:r>
            <a:b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callingTV.</a:t>
            </a:r>
            <a:r>
              <a:rPr kumimoji="0" lang="en-US" altLang="en-US" sz="1500" b="0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text</a:t>
            </a:r>
            <a: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callingBundle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?.</a:t>
            </a: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getString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"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callingActivity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"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09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D4C1A7B-477E-4967-9CC4-498D912C8AEE}">
  <we:reference id="wa200010001" version="1.0.0.0" store="en-US" storeType="OMEX"/>
  <we:alternateReferences>
    <we:reference id="WA200010001" version="1.0.0.0" store="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13779</TotalTime>
  <Words>3994</Words>
  <Application>Microsoft Macintosh PowerPoint</Application>
  <PresentationFormat>On-screen Show (4:3)</PresentationFormat>
  <Paragraphs>533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Calibri</vt:lpstr>
      <vt:lpstr>Calibri Light</vt:lpstr>
      <vt:lpstr>Courier New</vt:lpstr>
      <vt:lpstr>JetBrains Mono</vt:lpstr>
      <vt:lpstr>Roboto</vt:lpstr>
      <vt:lpstr>Source Code Pro</vt:lpstr>
      <vt:lpstr>Wingdings</vt:lpstr>
      <vt:lpstr>Office Theme</vt:lpstr>
      <vt:lpstr>Mobile (Android) Computing CS371M</vt:lpstr>
      <vt:lpstr>Android, a mobile OS</vt:lpstr>
      <vt:lpstr>Working with a programming language</vt:lpstr>
      <vt:lpstr>How to succeed at programming</vt:lpstr>
      <vt:lpstr>Android Project Checklist</vt:lpstr>
      <vt:lpstr>Widgets</vt:lpstr>
      <vt:lpstr>View binding</vt:lpstr>
      <vt:lpstr>Starting a new Activity</vt:lpstr>
      <vt:lpstr>Intents: Specifying operations</vt:lpstr>
      <vt:lpstr>Key-value stores</vt:lpstr>
      <vt:lpstr>Activity lifetime</vt:lpstr>
      <vt:lpstr>Activity lifecycle</vt:lpstr>
      <vt:lpstr>Lists</vt:lpstr>
      <vt:lpstr>Recycler View</vt:lpstr>
      <vt:lpstr>Can’t I just have a simple list?</vt:lpstr>
      <vt:lpstr>Life is short, lists are long</vt:lpstr>
      <vt:lpstr>Managing on-screen rows</vt:lpstr>
      <vt:lpstr>Limited pool of inflated views</vt:lpstr>
      <vt:lpstr>Adapting a list to your screen</vt:lpstr>
      <vt:lpstr>Recycler View APIs</vt:lpstr>
      <vt:lpstr>One more zoomed-out view</vt:lpstr>
      <vt:lpstr>RecyclerView glossary</vt:lpstr>
      <vt:lpstr>Why is activity/fragment killed?</vt:lpstr>
      <vt:lpstr>Multiple Activities</vt:lpstr>
      <vt:lpstr>Multiple Activities</vt:lpstr>
      <vt:lpstr>The one activity architecture</vt:lpstr>
      <vt:lpstr>PowerPoint Presentation</vt:lpstr>
      <vt:lpstr>Fragments</vt:lpstr>
      <vt:lpstr>Navigation</vt:lpstr>
      <vt:lpstr>Navigation key ideas</vt:lpstr>
      <vt:lpstr>Navigation: moving around</vt:lpstr>
      <vt:lpstr>ViewModels, MVVM(model, view, viewModel)</vt:lpstr>
      <vt:lpstr>View, ViewModel, Model (MVVM)</vt:lpstr>
      <vt:lpstr>ViewModels have long lifetimes</vt:lpstr>
      <vt:lpstr>How does my app manage state?</vt:lpstr>
      <vt:lpstr>Live data</vt:lpstr>
      <vt:lpstr>LiveData in FilterSimple</vt:lpstr>
      <vt:lpstr>Live data (from FilterSimple)</vt:lpstr>
      <vt:lpstr>Kotlin getters and setters can help</vt:lpstr>
      <vt:lpstr>Live data</vt:lpstr>
      <vt:lpstr>MVVM, lifetime and scope</vt:lpstr>
      <vt:lpstr>Coroutine dispatchers</vt:lpstr>
      <vt:lpstr>Where Do Coroutines Execute?</vt:lpstr>
      <vt:lpstr>PowerPoint Presentation</vt:lpstr>
      <vt:lpstr>Networking(!)</vt:lpstr>
      <vt:lpstr>Specifying coroutine dispatchers</vt:lpstr>
      <vt:lpstr>Glide for caching images</vt:lpstr>
      <vt:lpstr>Retrofit2 for web services</vt:lpstr>
      <vt:lpstr>Retrofit2 for web services</vt:lpstr>
      <vt:lpstr>Retrofit2 for web services</vt:lpstr>
      <vt:lpstr>JSON (JavaScript Object Notation) Example</vt:lpstr>
      <vt:lpstr>Elements of JSON</vt:lpstr>
      <vt:lpstr>Web services often return JSON</vt:lpstr>
      <vt:lpstr>Web pretty-printers</vt:lpstr>
      <vt:lpstr>Network services for mobile</vt:lpstr>
      <vt:lpstr>Authentication</vt:lpstr>
      <vt:lpstr>Google firestore</vt:lpstr>
      <vt:lpstr>Working with a database</vt:lpstr>
      <vt:lpstr>Taking pictures</vt:lpstr>
      <vt:lpstr>Taking pictures, problems</vt:lpstr>
      <vt:lpstr>Taking pictures, solutions</vt:lpstr>
      <vt:lpstr>Taking pictures, details</vt:lpstr>
      <vt:lpstr>Notes: dealing with dependences</vt:lpstr>
      <vt:lpstr>How to create/edit a note (sqlite)</vt:lpstr>
      <vt:lpstr>How to create a note (firestore)</vt:lpstr>
      <vt:lpstr>How to create a note (firestore)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Kessler, Aidan C</dc:creator>
  <cp:lastModifiedBy>Witchel, Emmett</cp:lastModifiedBy>
  <cp:revision>178</cp:revision>
  <dcterms:created xsi:type="dcterms:W3CDTF">2019-03-04T19:26:36Z</dcterms:created>
  <dcterms:modified xsi:type="dcterms:W3CDTF">2026-02-24T18:16:00Z</dcterms:modified>
</cp:coreProperties>
</file>