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1.xml" ContentType="application/vnd.openxmlformats-officedocument.presentationml.tags+xml"/>
  <Override PartName="/ppt/notesSlides/notesSlide5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96" r:id="rId1"/>
  </p:sldMasterIdLst>
  <p:notesMasterIdLst>
    <p:notesMasterId r:id="rId40"/>
  </p:notesMasterIdLst>
  <p:handoutMasterIdLst>
    <p:handoutMasterId r:id="rId41"/>
  </p:handoutMasterIdLst>
  <p:sldIdLst>
    <p:sldId id="256" r:id="rId2"/>
    <p:sldId id="303" r:id="rId3"/>
    <p:sldId id="302" r:id="rId4"/>
    <p:sldId id="291" r:id="rId5"/>
    <p:sldId id="292" r:id="rId6"/>
    <p:sldId id="293" r:id="rId7"/>
    <p:sldId id="294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96" r:id="rId25"/>
    <p:sldId id="297" r:id="rId26"/>
    <p:sldId id="298" r:id="rId27"/>
    <p:sldId id="299" r:id="rId28"/>
    <p:sldId id="300" r:id="rId29"/>
    <p:sldId id="301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95" r:id="rId39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5pPr>
    <a:lvl6pPr marL="22860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6pPr>
    <a:lvl7pPr marL="27432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7pPr>
    <a:lvl8pPr marL="32004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8pPr>
    <a:lvl9pPr marL="36576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8F6D9"/>
    <a:srgbClr val="EDEBCF"/>
    <a:srgbClr val="D3F2D3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421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-2515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BB2F3F-10ED-4A75-BF80-6A86AAFA1164}" type="datetimeFigureOut">
              <a:rPr lang="en-US" smtClean="0"/>
              <a:pPr/>
              <a:t>2/3/2015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DA6A73-98CD-460E-B8E2-E5D3FB92F5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87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5362" name="Rectangle 2"/>
          <p:cNvSpPr>
            <a:spLocks noGrp="1" noChangeArrowheads="1"/>
          </p:cNvSpPr>
          <p:nvPr>
            <p:ph type="body" sz="quarter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462137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114800" y="9144000"/>
            <a:ext cx="32004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344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3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0676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4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6275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2576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5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2563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9680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4275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4114800" y="9144000"/>
            <a:ext cx="32004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98B12C5-B8B1-41C6-B29F-6FC9FEB127AE}" type="slidenum">
              <a:rPr lang="en-US" smtClean="0"/>
              <a:pPr>
                <a:defRPr/>
              </a:pPr>
              <a:t>38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0500721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800">
                <a:latin typeface="Times" pitchFamily="1" charset="0"/>
              </a:rPr>
              <a:t>User — “addresses” are lexical locations in the user’s text.</a:t>
            </a:r>
          </a:p>
          <a:p>
            <a:r>
              <a:rPr lang="en-US" sz="1800">
                <a:latin typeface="Times" pitchFamily="1" charset="0"/>
              </a:rPr>
              <a:t>After compilation — addresses are labels (still lexical locations in an assembly language program).  </a:t>
            </a:r>
          </a:p>
          <a:p>
            <a:r>
              <a:rPr lang="en-US" sz="1800">
                <a:latin typeface="Times" pitchFamily="1" charset="0"/>
              </a:rPr>
              <a:t>After assembly — addresses in a logical address space.</a:t>
            </a:r>
          </a:p>
          <a:p>
            <a:r>
              <a:rPr lang="en-US" sz="1800">
                <a:latin typeface="Times" pitchFamily="1" charset="0"/>
              </a:rPr>
              <a:t>After linking — addresses in a new logical address space that now contains library routines.</a:t>
            </a:r>
          </a:p>
          <a:p>
            <a:r>
              <a:rPr lang="en-US" sz="1800">
                <a:latin typeface="Times" pitchFamily="1" charset="0"/>
              </a:rPr>
              <a:t>After loading — physical addresses.</a:t>
            </a:r>
          </a:p>
          <a:p>
            <a:endParaRPr lang="en-US" sz="1800">
              <a:latin typeface="Times" pitchFamily="1" charset="0"/>
            </a:endParaRPr>
          </a:p>
          <a:p>
            <a:r>
              <a:rPr lang="en-US" sz="1800">
                <a:latin typeface="Times" pitchFamily="1" charset="0"/>
              </a:rPr>
              <a:t>Here’s the point: </a:t>
            </a:r>
          </a:p>
          <a:p>
            <a:pPr lvl="1"/>
            <a:r>
              <a:rPr lang="en-US" sz="1800">
                <a:latin typeface="Times" pitchFamily="1" charset="0"/>
              </a:rPr>
              <a:t>—	There are many concepts of addresses.</a:t>
            </a:r>
          </a:p>
          <a:p>
            <a:pPr lvl="1"/>
            <a:r>
              <a:rPr lang="en-US" sz="1800">
                <a:latin typeface="Times" pitchFamily="1" charset="0"/>
              </a:rPr>
              <a:t>—	You need a context to interpret an address.</a:t>
            </a:r>
          </a:p>
          <a:p>
            <a:endParaRPr lang="en-US" sz="1800">
              <a:latin typeface="Times" pitchFamily="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41084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7316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6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0372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114800" y="9144000"/>
            <a:ext cx="32004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546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114800" y="9144000"/>
            <a:ext cx="32004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3490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114800" y="9144000"/>
            <a:ext cx="32004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5774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9775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865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rgbClr val="FF6600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2/3/2015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/>
          <a:lstStyle/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3A271A1-F6D6-438B-A432-4747EE7ECD40}" type="datetimeFigureOut">
              <a:rPr lang="en-US" smtClean="0"/>
              <a:pPr/>
              <a:t>2/3/2015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  <a:prstGeom prst="rect">
            <a:avLst/>
          </a:prstGeom>
        </p:spPr>
        <p:txBody>
          <a:bodyPr/>
          <a:lstStyle/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2/3/2015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rgbClr val="FF6600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2/3/2015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A271A1-F6D6-438B-A432-4747EE7ECD40}" type="datetimeFigureOut">
              <a:rPr lang="en-US" smtClean="0"/>
              <a:pPr/>
              <a:t>2/3/2015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A271A1-F6D6-438B-A432-4747EE7ECD40}" type="datetimeFigureOut">
              <a:rPr lang="en-US" smtClean="0"/>
              <a:pPr/>
              <a:t>2/3/2015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rgbClr val="FF6600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2/3/2015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2/3/2015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solidFill>
            <a:srgbClr val="FF6600"/>
          </a:solidFill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3A271A1-F6D6-438B-A432-4747EE7ECD40}" type="datetimeFigureOut">
              <a:rPr lang="en-US" smtClean="0"/>
              <a:pPr/>
              <a:t>2/3/2015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  <a:prstGeom prst="rect">
            <a:avLst/>
          </a:prstGeo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3716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3A271A1-F6D6-438B-A432-4747EE7ECD40}" type="datetimeFigureOut">
              <a:rPr lang="en-US" smtClean="0"/>
              <a:pPr/>
              <a:t>2/3/2015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  <p:sp>
        <p:nvSpPr>
          <p:cNvPr id="1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rgbClr val="FF6600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r>
              <a:rPr lang="en-US" sz="1400" dirty="0" smtClean="0"/>
              <a:t>University of Texas at Austin</a:t>
            </a:r>
            <a:endParaRPr lang="en-US" sz="1400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381000" y="1295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100000"/>
        <a:buFont typeface="Arial"/>
        <a:buChar char="•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100000"/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100000"/>
        <a:buFont typeface="Arial"/>
        <a:buChar char="•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100000"/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100000"/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85800" y="2012950"/>
            <a:ext cx="7772400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 bwMode="auto">
          <a:xfrm>
            <a:off x="685800" y="3886200"/>
            <a:ext cx="7678738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85800" y="1708150"/>
            <a:ext cx="7772400" cy="1720850"/>
          </a:xfrm>
          <a:prstGeom prst="rect">
            <a:avLst/>
          </a:prstGeom>
        </p:spPr>
        <p:txBody>
          <a:bodyPr vert="horz" anchor="b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Compiling Objects</a:t>
            </a:r>
            <a:r>
              <a:rPr kumimoji="0" lang="en-US" sz="44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lang="en-US" sz="2872" cap="all" noProof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and other language implementation issues</a:t>
            </a:r>
            <a:endParaRPr kumimoji="0" lang="en-US" sz="2872" b="0" i="0" u="none" strike="noStrike" kern="1200" cap="all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Subtitle 3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>
            <a:normAutofit/>
          </a:bodyPr>
          <a:lstStyle/>
          <a:p>
            <a:pPr lvl="0">
              <a:spcBef>
                <a:spcPct val="0"/>
              </a:spcBef>
              <a:buClrTx/>
              <a:buSzTx/>
              <a:defRPr/>
            </a:pPr>
            <a:r>
              <a:rPr lang="en-US" b="1" dirty="0" smtClean="0">
                <a:solidFill>
                  <a:srgbClr val="000000"/>
                </a:solidFill>
                <a:latin typeface="Calibri"/>
                <a:sym typeface="Calibri" charset="0"/>
              </a:rPr>
              <a:t>Credit: Mostly Bryant &amp; </a:t>
            </a:r>
            <a:r>
              <a:rPr lang="en-US" b="1" dirty="0" err="1" smtClean="0">
                <a:solidFill>
                  <a:srgbClr val="000000"/>
                </a:solidFill>
                <a:latin typeface="Calibri"/>
                <a:sym typeface="Calibri" charset="0"/>
              </a:rPr>
              <a:t>O’Hallaron</a:t>
            </a:r>
            <a:endParaRPr lang="en-US" b="1" dirty="0" smtClean="0">
              <a:solidFill>
                <a:srgbClr val="000000"/>
              </a:solidFill>
              <a:latin typeface="Calibri"/>
              <a:sym typeface="Calibri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Call Chain Example</a:t>
            </a:r>
          </a:p>
        </p:txBody>
      </p:sp>
      <p:sp>
        <p:nvSpPr>
          <p:cNvPr id="49156" name="Rectangle 4"/>
          <p:cNvSpPr>
            <a:spLocks/>
          </p:cNvSpPr>
          <p:nvPr/>
        </p:nvSpPr>
        <p:spPr bwMode="auto">
          <a:xfrm>
            <a:off x="4572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49157" name="Rectangle 5"/>
          <p:cNvSpPr>
            <a:spLocks/>
          </p:cNvSpPr>
          <p:nvPr/>
        </p:nvSpPr>
        <p:spPr bwMode="auto">
          <a:xfrm>
            <a:off x="2286000" y="23622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49158" name="Rectangle 6"/>
          <p:cNvSpPr>
            <a:spLocks/>
          </p:cNvSpPr>
          <p:nvPr/>
        </p:nvSpPr>
        <p:spPr bwMode="auto">
          <a:xfrm>
            <a:off x="4191000" y="3276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49159" name="Rectangle 7"/>
          <p:cNvSpPr>
            <a:spLocks/>
          </p:cNvSpPr>
          <p:nvPr/>
        </p:nvSpPr>
        <p:spPr bwMode="auto">
          <a:xfrm>
            <a:off x="6883400" y="2209800"/>
            <a:ext cx="1549400" cy="3581400"/>
          </a:xfrm>
          <a:prstGeom prst="rect">
            <a:avLst/>
          </a:prstGeom>
          <a:solidFill>
            <a:srgbClr val="D8D8D8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0" name="Rectangle 8"/>
          <p:cNvSpPr>
            <a:spLocks/>
          </p:cNvSpPr>
          <p:nvPr/>
        </p:nvSpPr>
        <p:spPr bwMode="auto">
          <a:xfrm>
            <a:off x="7096125" y="24384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49161" name="Rectangle 9"/>
          <p:cNvSpPr>
            <a:spLocks/>
          </p:cNvSpPr>
          <p:nvPr/>
        </p:nvSpPr>
        <p:spPr bwMode="auto">
          <a:xfrm>
            <a:off x="7096125" y="3124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49162" name="Rectangle 10"/>
          <p:cNvSpPr>
            <a:spLocks/>
          </p:cNvSpPr>
          <p:nvPr/>
        </p:nvSpPr>
        <p:spPr bwMode="auto">
          <a:xfrm>
            <a:off x="7085013" y="37988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49163" name="Rectangle 11"/>
          <p:cNvSpPr>
            <a:spLocks/>
          </p:cNvSpPr>
          <p:nvPr/>
        </p:nvSpPr>
        <p:spPr bwMode="auto">
          <a:xfrm>
            <a:off x="7096125" y="44958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49164" name="Rectangle 12"/>
          <p:cNvSpPr>
            <a:spLocks/>
          </p:cNvSpPr>
          <p:nvPr/>
        </p:nvSpPr>
        <p:spPr bwMode="auto">
          <a:xfrm>
            <a:off x="7096125" y="52578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>
            <a:off x="7402513" y="2743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>
            <a:off x="7402513" y="34290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>
            <a:off x="7402513" y="41148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>
            <a:off x="7402513" y="48768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9" name="Rectangle 17"/>
          <p:cNvSpPr>
            <a:spLocks/>
          </p:cNvSpPr>
          <p:nvPr/>
        </p:nvSpPr>
        <p:spPr bwMode="auto">
          <a:xfrm>
            <a:off x="6848475" y="1676400"/>
            <a:ext cx="1609725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Example</a:t>
            </a:r>
            <a:endParaRPr lang="en-US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 Chain</a:t>
            </a:r>
          </a:p>
        </p:txBody>
      </p:sp>
      <p:sp>
        <p:nvSpPr>
          <p:cNvPr id="49170" name="Rectangle 18"/>
          <p:cNvSpPr>
            <a:spLocks/>
          </p:cNvSpPr>
          <p:nvPr/>
        </p:nvSpPr>
        <p:spPr bwMode="auto">
          <a:xfrm>
            <a:off x="7762875" y="37988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49171" name="Line 19"/>
          <p:cNvSpPr>
            <a:spLocks noChangeShapeType="1"/>
          </p:cNvSpPr>
          <p:nvPr/>
        </p:nvSpPr>
        <p:spPr bwMode="auto">
          <a:xfrm>
            <a:off x="7543800" y="3429000"/>
            <a:ext cx="536575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72" name="Rectangle 20"/>
          <p:cNvSpPr>
            <a:spLocks/>
          </p:cNvSpPr>
          <p:nvPr/>
        </p:nvSpPr>
        <p:spPr bwMode="auto">
          <a:xfrm>
            <a:off x="3505200" y="5715000"/>
            <a:ext cx="2908300" cy="3683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Procedure 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()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is recursive</a:t>
            </a:r>
          </a:p>
        </p:txBody>
      </p:sp>
    </p:spTree>
    <p:extLst>
      <p:ext uri="{BB962C8B-B14F-4D97-AF65-F5344CB8AC3E}">
        <p14:creationId xmlns:p14="http://schemas.microsoft.com/office/powerpoint/2010/main" val="16979570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Line 3"/>
          <p:cNvSpPr>
            <a:spLocks noChangeShapeType="1"/>
          </p:cNvSpPr>
          <p:nvPr/>
        </p:nvSpPr>
        <p:spPr bwMode="auto">
          <a:xfrm>
            <a:off x="6324600" y="2573338"/>
            <a:ext cx="71755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80" name="Rectangle 4"/>
          <p:cNvSpPr>
            <a:spLocks/>
          </p:cNvSpPr>
          <p:nvPr/>
        </p:nvSpPr>
        <p:spPr bwMode="auto">
          <a:xfrm>
            <a:off x="3808413" y="2386013"/>
            <a:ext cx="2439987" cy="36671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 Pointer: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Stack Frames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sz="quarter" idx="1"/>
          </p:nvPr>
        </p:nvSpPr>
        <p:spPr>
          <a:xfrm>
            <a:off x="381000" y="1397000"/>
            <a:ext cx="4648200" cy="5435600"/>
          </a:xfrm>
          <a:ln/>
        </p:spPr>
        <p:txBody>
          <a:bodyPr>
            <a:normAutofit lnSpcReduction="10000"/>
          </a:bodyPr>
          <a:lstStyle/>
          <a:p>
            <a:r>
              <a:rPr lang="en-US" dirty="0"/>
              <a:t>Contents</a:t>
            </a:r>
          </a:p>
          <a:p>
            <a:pPr marL="552450" lvl="1"/>
            <a:r>
              <a:rPr lang="en-US" dirty="0"/>
              <a:t>Local variables</a:t>
            </a:r>
          </a:p>
          <a:p>
            <a:pPr marL="552450" lvl="1"/>
            <a:r>
              <a:rPr lang="en-US" dirty="0"/>
              <a:t>Return information</a:t>
            </a:r>
          </a:p>
          <a:p>
            <a:pPr marL="552450" lvl="1"/>
            <a:r>
              <a:rPr lang="en-US" dirty="0"/>
              <a:t>Temporary space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/>
              <a:t>Management</a:t>
            </a:r>
          </a:p>
          <a:p>
            <a:pPr marL="552450" lvl="1"/>
            <a:r>
              <a:rPr lang="en-US" dirty="0"/>
              <a:t>Space allocated when enter procedure</a:t>
            </a:r>
          </a:p>
          <a:p>
            <a:pPr marL="838200" lvl="2"/>
            <a:r>
              <a:rPr lang="en-US" dirty="0"/>
              <a:t>“Set-up” code</a:t>
            </a:r>
          </a:p>
          <a:p>
            <a:pPr marL="552450" lvl="1"/>
            <a:r>
              <a:rPr lang="en-US" dirty="0" err="1"/>
              <a:t>Deallocated</a:t>
            </a:r>
            <a:r>
              <a:rPr lang="en-US" dirty="0"/>
              <a:t> when return</a:t>
            </a:r>
          </a:p>
          <a:p>
            <a:pPr marL="838200" lvl="2"/>
            <a:r>
              <a:rPr lang="en-US" dirty="0"/>
              <a:t>“Finish” code</a:t>
            </a:r>
          </a:p>
        </p:txBody>
      </p:sp>
      <p:sp>
        <p:nvSpPr>
          <p:cNvPr id="50183" name="Line 7"/>
          <p:cNvSpPr>
            <a:spLocks noChangeShapeType="1"/>
          </p:cNvSpPr>
          <p:nvPr/>
        </p:nvSpPr>
        <p:spPr bwMode="auto">
          <a:xfrm>
            <a:off x="6334125" y="3943350"/>
            <a:ext cx="71755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84" name="Rectangle 8"/>
          <p:cNvSpPr>
            <a:spLocks/>
          </p:cNvSpPr>
          <p:nvPr/>
        </p:nvSpPr>
        <p:spPr bwMode="auto">
          <a:xfrm>
            <a:off x="3857625" y="3754438"/>
            <a:ext cx="2438400" cy="36671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Pointer: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50185" name="Rectangle 9"/>
          <p:cNvSpPr>
            <a:spLocks/>
          </p:cNvSpPr>
          <p:nvPr/>
        </p:nvSpPr>
        <p:spPr bwMode="auto">
          <a:xfrm>
            <a:off x="6994525" y="4581525"/>
            <a:ext cx="1557338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“Top”</a:t>
            </a:r>
          </a:p>
        </p:txBody>
      </p:sp>
      <p:sp>
        <p:nvSpPr>
          <p:cNvPr id="50186" name="AutoShape 10"/>
          <p:cNvSpPr>
            <a:spLocks/>
          </p:cNvSpPr>
          <p:nvPr/>
        </p:nvSpPr>
        <p:spPr bwMode="auto">
          <a:xfrm rot="10800000" flipH="1">
            <a:off x="7461250" y="4203700"/>
            <a:ext cx="609600" cy="381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graphicFrame>
        <p:nvGraphicFramePr>
          <p:cNvPr id="50187" name="Group 11"/>
          <p:cNvGraphicFramePr>
            <a:graphicFrameLocks noGrp="1"/>
          </p:cNvGraphicFramePr>
          <p:nvPr/>
        </p:nvGraphicFramePr>
        <p:xfrm>
          <a:off x="7099300" y="698500"/>
          <a:ext cx="1320800" cy="3403600"/>
        </p:xfrm>
        <a:graphic>
          <a:graphicData uri="http://schemas.openxmlformats.org/drawingml/2006/table">
            <a:tbl>
              <a:tblPr/>
              <a:tblGrid>
                <a:gridCol w="1320800"/>
              </a:tblGrid>
              <a:tr h="170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Previous Frame</a:t>
                      </a:r>
                    </a:p>
                  </a:txBody>
                  <a:tcPr marL="50800" marR="50800" marT="50800" marB="50800"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0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Frame for</a:t>
                      </a:r>
                      <a:b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</a:b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proc</a:t>
                      </a:r>
                    </a:p>
                  </a:txBody>
                  <a:tcPr marL="50800" marR="50800" marT="50800" marB="50800"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71253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1204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1205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1206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07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08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09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0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1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2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3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14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5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1216" name="Group 16"/>
          <p:cNvGrpSpPr>
            <a:grpSpLocks/>
          </p:cNvGrpSpPr>
          <p:nvPr/>
        </p:nvGrpSpPr>
        <p:grpSpPr bwMode="auto">
          <a:xfrm>
            <a:off x="5397500" y="1592263"/>
            <a:ext cx="1493838" cy="928687"/>
            <a:chOff x="0" y="0"/>
            <a:chExt cx="941" cy="585"/>
          </a:xfrm>
        </p:grpSpPr>
        <p:sp>
          <p:nvSpPr>
            <p:cNvPr id="51217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218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1219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220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1221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22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1223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1254" name="AutoShape 54"/>
          <p:cNvSpPr>
            <a:spLocks/>
          </p:cNvSpPr>
          <p:nvPr/>
        </p:nvSpPr>
        <p:spPr bwMode="auto">
          <a:xfrm>
            <a:off x="203200" y="20320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" name="Rectangle 4"/>
          <p:cNvSpPr>
            <a:spLocks/>
          </p:cNvSpPr>
          <p:nvPr/>
        </p:nvSpPr>
        <p:spPr bwMode="auto">
          <a:xfrm>
            <a:off x="977900" y="15240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03870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4"/>
          <p:cNvSpPr>
            <a:spLocks/>
          </p:cNvSpPr>
          <p:nvPr/>
        </p:nvSpPr>
        <p:spPr bwMode="auto">
          <a:xfrm>
            <a:off x="9779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2228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2229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2230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1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2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3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4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5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6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7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8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9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2240" name="Group 16"/>
          <p:cNvGrpSpPr>
            <a:grpSpLocks/>
          </p:cNvGrpSpPr>
          <p:nvPr/>
        </p:nvGrpSpPr>
        <p:grpSpPr bwMode="auto">
          <a:xfrm>
            <a:off x="5391150" y="2379663"/>
            <a:ext cx="1495425" cy="928687"/>
            <a:chOff x="0" y="0"/>
            <a:chExt cx="941" cy="585"/>
          </a:xfrm>
        </p:grpSpPr>
        <p:sp>
          <p:nvSpPr>
            <p:cNvPr id="52241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2242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2243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2244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2245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6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2247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2279" name="AutoShape 55"/>
          <p:cNvSpPr>
            <a:spLocks/>
          </p:cNvSpPr>
          <p:nvPr/>
        </p:nvSpPr>
        <p:spPr bwMode="auto">
          <a:xfrm>
            <a:off x="508000" y="23749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" name="Rectangle 5"/>
          <p:cNvSpPr>
            <a:spLocks/>
          </p:cNvSpPr>
          <p:nvPr/>
        </p:nvSpPr>
        <p:spPr bwMode="auto">
          <a:xfrm>
            <a:off x="12954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6347516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4"/>
          <p:cNvSpPr>
            <a:spLocks/>
          </p:cNvSpPr>
          <p:nvPr/>
        </p:nvSpPr>
        <p:spPr bwMode="auto">
          <a:xfrm>
            <a:off x="9779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0" name="Rectangle 5"/>
          <p:cNvSpPr>
            <a:spLocks/>
          </p:cNvSpPr>
          <p:nvPr/>
        </p:nvSpPr>
        <p:spPr bwMode="auto">
          <a:xfrm>
            <a:off x="12954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3252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3253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3254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55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56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58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59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0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1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62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3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3264" name="Group 16"/>
          <p:cNvGrpSpPr>
            <a:grpSpLocks/>
          </p:cNvGrpSpPr>
          <p:nvPr/>
        </p:nvGrpSpPr>
        <p:grpSpPr bwMode="auto">
          <a:xfrm>
            <a:off x="5397500" y="3225800"/>
            <a:ext cx="1493838" cy="928688"/>
            <a:chOff x="0" y="0"/>
            <a:chExt cx="941" cy="585"/>
          </a:xfrm>
        </p:grpSpPr>
        <p:sp>
          <p:nvSpPr>
            <p:cNvPr id="53265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3266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3267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3268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3269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70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3271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3304" name="AutoShape 56"/>
          <p:cNvSpPr>
            <a:spLocks/>
          </p:cNvSpPr>
          <p:nvPr/>
        </p:nvSpPr>
        <p:spPr bwMode="auto">
          <a:xfrm>
            <a:off x="914400" y="27305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" name="Rectangle 6"/>
          <p:cNvSpPr>
            <a:spLocks/>
          </p:cNvSpPr>
          <p:nvPr/>
        </p:nvSpPr>
        <p:spPr bwMode="auto">
          <a:xfrm>
            <a:off x="16002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0541651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4276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4277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4278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79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80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81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2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3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4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5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86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7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4288" name="Group 16"/>
          <p:cNvGrpSpPr>
            <a:grpSpLocks/>
          </p:cNvGrpSpPr>
          <p:nvPr/>
        </p:nvGrpSpPr>
        <p:grpSpPr bwMode="auto">
          <a:xfrm>
            <a:off x="5391150" y="4056063"/>
            <a:ext cx="1495425" cy="928687"/>
            <a:chOff x="0" y="0"/>
            <a:chExt cx="941" cy="585"/>
          </a:xfrm>
        </p:grpSpPr>
        <p:sp>
          <p:nvSpPr>
            <p:cNvPr id="54289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4290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4291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4292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4293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94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4295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9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0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" name="Rectangle 6"/>
          <p:cNvSpPr>
            <a:spLocks/>
          </p:cNvSpPr>
          <p:nvPr/>
        </p:nvSpPr>
        <p:spPr bwMode="auto">
          <a:xfrm>
            <a:off x="1358900" y="25908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AutoShape 56"/>
          <p:cNvSpPr>
            <a:spLocks/>
          </p:cNvSpPr>
          <p:nvPr/>
        </p:nvSpPr>
        <p:spPr bwMode="auto">
          <a:xfrm>
            <a:off x="609600" y="27305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7822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5301" name="Rectangle 5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5302" name="Rectangle 6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5303" name="Rectangle 7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04" name="Rectangle 8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05" name="Rectangle 9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06" name="Line 10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07" name="Line 11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08" name="Line 12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09" name="Line 13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10" name="Rectangle 14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11" name="Line 15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12" name="Rectangle 16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5313" name="Group 17"/>
          <p:cNvGrpSpPr>
            <a:grpSpLocks/>
          </p:cNvGrpSpPr>
          <p:nvPr/>
        </p:nvGrpSpPr>
        <p:grpSpPr bwMode="auto">
          <a:xfrm>
            <a:off x="5391150" y="4919663"/>
            <a:ext cx="1495425" cy="928687"/>
            <a:chOff x="0" y="0"/>
            <a:chExt cx="941" cy="585"/>
          </a:xfrm>
        </p:grpSpPr>
        <p:sp>
          <p:nvSpPr>
            <p:cNvPr id="55314" name="Line 18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5315" name="Rectangle 19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5316" name="Line 20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5317" name="Rectangle 21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5318" name="Rectangle 22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19" name="Rectangle 23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5320" name="Group 24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0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1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" name="Rectangle 6"/>
          <p:cNvSpPr>
            <a:spLocks/>
          </p:cNvSpPr>
          <p:nvPr/>
        </p:nvSpPr>
        <p:spPr bwMode="auto">
          <a:xfrm>
            <a:off x="1358900" y="25908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4" name="AutoShape 56"/>
          <p:cNvSpPr>
            <a:spLocks/>
          </p:cNvSpPr>
          <p:nvPr/>
        </p:nvSpPr>
        <p:spPr bwMode="auto">
          <a:xfrm>
            <a:off x="1066800" y="37338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5" name="Rectangle 6"/>
          <p:cNvSpPr>
            <a:spLocks/>
          </p:cNvSpPr>
          <p:nvPr/>
        </p:nvSpPr>
        <p:spPr bwMode="auto">
          <a:xfrm>
            <a:off x="1816100" y="30480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2657599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6324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6325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6326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27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28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29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0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1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2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3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34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5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6336" name="Group 16"/>
          <p:cNvGrpSpPr>
            <a:grpSpLocks/>
          </p:cNvGrpSpPr>
          <p:nvPr/>
        </p:nvGrpSpPr>
        <p:grpSpPr bwMode="auto">
          <a:xfrm>
            <a:off x="5391150" y="4056063"/>
            <a:ext cx="1495425" cy="928687"/>
            <a:chOff x="0" y="0"/>
            <a:chExt cx="941" cy="585"/>
          </a:xfrm>
        </p:grpSpPr>
        <p:sp>
          <p:nvSpPr>
            <p:cNvPr id="56337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6338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6339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6340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6341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42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6343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9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0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Rectangle 6"/>
          <p:cNvSpPr>
            <a:spLocks/>
          </p:cNvSpPr>
          <p:nvPr/>
        </p:nvSpPr>
        <p:spPr bwMode="auto">
          <a:xfrm>
            <a:off x="1358900" y="25908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" name="AutoShape 56"/>
          <p:cNvSpPr>
            <a:spLocks/>
          </p:cNvSpPr>
          <p:nvPr/>
        </p:nvSpPr>
        <p:spPr bwMode="auto">
          <a:xfrm>
            <a:off x="685800" y="34290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8372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7348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7349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7350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1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2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3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4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5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6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7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8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9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7360" name="Group 16"/>
          <p:cNvGrpSpPr>
            <a:grpSpLocks/>
          </p:cNvGrpSpPr>
          <p:nvPr/>
        </p:nvGrpSpPr>
        <p:grpSpPr bwMode="auto">
          <a:xfrm>
            <a:off x="5397500" y="3225800"/>
            <a:ext cx="1493838" cy="928688"/>
            <a:chOff x="0" y="0"/>
            <a:chExt cx="941" cy="585"/>
          </a:xfrm>
        </p:grpSpPr>
        <p:sp>
          <p:nvSpPr>
            <p:cNvPr id="57361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7362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7363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7364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7365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66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7367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8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9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0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AutoShape 56"/>
          <p:cNvSpPr>
            <a:spLocks/>
          </p:cNvSpPr>
          <p:nvPr/>
        </p:nvSpPr>
        <p:spPr bwMode="auto">
          <a:xfrm>
            <a:off x="228600" y="29718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292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8372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8373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8374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75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76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77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78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79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80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81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82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83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8384" name="Group 16"/>
          <p:cNvGrpSpPr>
            <a:grpSpLocks/>
          </p:cNvGrpSpPr>
          <p:nvPr/>
        </p:nvGrpSpPr>
        <p:grpSpPr bwMode="auto">
          <a:xfrm>
            <a:off x="5391150" y="2379663"/>
            <a:ext cx="1495425" cy="928687"/>
            <a:chOff x="0" y="0"/>
            <a:chExt cx="941" cy="585"/>
          </a:xfrm>
        </p:grpSpPr>
        <p:sp>
          <p:nvSpPr>
            <p:cNvPr id="58385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8386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8387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8388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8389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90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8391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7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8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AutoShape 56"/>
          <p:cNvSpPr>
            <a:spLocks/>
          </p:cNvSpPr>
          <p:nvPr/>
        </p:nvSpPr>
        <p:spPr bwMode="auto">
          <a:xfrm>
            <a:off x="-152400" y="25146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0617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119063" indent="-119063" eaLnBrk="1" hangingPunct="1"/>
            <a:r>
              <a:rPr lang="en-US"/>
              <a:t>Word-Oriented Memory Organization</a:t>
            </a:r>
          </a:p>
        </p:txBody>
      </p:sp>
      <p:sp>
        <p:nvSpPr>
          <p:cNvPr id="46085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396876" y="1581150"/>
            <a:ext cx="4554538" cy="4972050"/>
          </a:xfrm>
        </p:spPr>
        <p:txBody>
          <a:bodyPr/>
          <a:lstStyle/>
          <a:p>
            <a:pPr eaLnBrk="1" hangingPunct="1"/>
            <a:r>
              <a:rPr lang="en-US" dirty="0"/>
              <a:t>Addresses Specify Byte Locations</a:t>
            </a:r>
          </a:p>
          <a:p>
            <a:pPr marL="552450" lvl="1" eaLnBrk="1" hangingPunct="1"/>
            <a:r>
              <a:rPr lang="en-US" dirty="0"/>
              <a:t>Address of first byte in word</a:t>
            </a:r>
          </a:p>
          <a:p>
            <a:pPr marL="552450" lvl="1" eaLnBrk="1" hangingPunct="1"/>
            <a:r>
              <a:rPr lang="en-US" dirty="0"/>
              <a:t>Addresses of successive words differ by 4 (32-bit) or 8 (64-bit)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5300422" y="1273175"/>
            <a:ext cx="3386378" cy="5461000"/>
            <a:chOff x="0" y="0"/>
            <a:chExt cx="2184" cy="3522"/>
          </a:xfrm>
        </p:grpSpPr>
        <p:sp>
          <p:nvSpPr>
            <p:cNvPr id="46087" name="Rectangle 6"/>
            <p:cNvSpPr>
              <a:spLocks/>
            </p:cNvSpPr>
            <p:nvPr/>
          </p:nvSpPr>
          <p:spPr bwMode="auto">
            <a:xfrm>
              <a:off x="1253" y="41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88" name="Rectangle 7"/>
            <p:cNvSpPr>
              <a:spLocks/>
            </p:cNvSpPr>
            <p:nvPr/>
          </p:nvSpPr>
          <p:spPr bwMode="auto">
            <a:xfrm>
              <a:off x="1253" y="610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89" name="Rectangle 8"/>
            <p:cNvSpPr>
              <a:spLocks/>
            </p:cNvSpPr>
            <p:nvPr/>
          </p:nvSpPr>
          <p:spPr bwMode="auto">
            <a:xfrm>
              <a:off x="1253" y="802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0" name="Rectangle 9"/>
            <p:cNvSpPr>
              <a:spLocks/>
            </p:cNvSpPr>
            <p:nvPr/>
          </p:nvSpPr>
          <p:spPr bwMode="auto">
            <a:xfrm>
              <a:off x="1253" y="994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1" name="Rectangle 10"/>
            <p:cNvSpPr>
              <a:spLocks/>
            </p:cNvSpPr>
            <p:nvPr/>
          </p:nvSpPr>
          <p:spPr bwMode="auto">
            <a:xfrm>
              <a:off x="1253" y="1186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2" name="Rectangle 11"/>
            <p:cNvSpPr>
              <a:spLocks/>
            </p:cNvSpPr>
            <p:nvPr/>
          </p:nvSpPr>
          <p:spPr bwMode="auto">
            <a:xfrm>
              <a:off x="1253" y="137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3" name="Rectangle 12"/>
            <p:cNvSpPr>
              <a:spLocks/>
            </p:cNvSpPr>
            <p:nvPr/>
          </p:nvSpPr>
          <p:spPr bwMode="auto">
            <a:xfrm>
              <a:off x="1253" y="1570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4" name="Rectangle 13"/>
            <p:cNvSpPr>
              <a:spLocks/>
            </p:cNvSpPr>
            <p:nvPr/>
          </p:nvSpPr>
          <p:spPr bwMode="auto">
            <a:xfrm>
              <a:off x="1253" y="1762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5" name="Rectangle 14"/>
            <p:cNvSpPr>
              <a:spLocks/>
            </p:cNvSpPr>
            <p:nvPr/>
          </p:nvSpPr>
          <p:spPr bwMode="auto">
            <a:xfrm>
              <a:off x="1253" y="1954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6" name="Rectangle 15"/>
            <p:cNvSpPr>
              <a:spLocks/>
            </p:cNvSpPr>
            <p:nvPr/>
          </p:nvSpPr>
          <p:spPr bwMode="auto">
            <a:xfrm>
              <a:off x="1253" y="2146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7" name="Rectangle 16"/>
            <p:cNvSpPr>
              <a:spLocks/>
            </p:cNvSpPr>
            <p:nvPr/>
          </p:nvSpPr>
          <p:spPr bwMode="auto">
            <a:xfrm>
              <a:off x="1253" y="233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8" name="Rectangle 17"/>
            <p:cNvSpPr>
              <a:spLocks/>
            </p:cNvSpPr>
            <p:nvPr/>
          </p:nvSpPr>
          <p:spPr bwMode="auto">
            <a:xfrm>
              <a:off x="1253" y="2530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9" name="Rectangle 18"/>
            <p:cNvSpPr>
              <a:spLocks/>
            </p:cNvSpPr>
            <p:nvPr/>
          </p:nvSpPr>
          <p:spPr bwMode="auto">
            <a:xfrm>
              <a:off x="1733" y="418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0000</a:t>
              </a:r>
            </a:p>
          </p:txBody>
        </p:sp>
        <p:sp>
          <p:nvSpPr>
            <p:cNvPr id="46100" name="Rectangle 19"/>
            <p:cNvSpPr>
              <a:spLocks/>
            </p:cNvSpPr>
            <p:nvPr/>
          </p:nvSpPr>
          <p:spPr bwMode="auto">
            <a:xfrm>
              <a:off x="1733" y="610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0001</a:t>
              </a:r>
            </a:p>
          </p:txBody>
        </p:sp>
        <p:sp>
          <p:nvSpPr>
            <p:cNvPr id="46101" name="Rectangle 20"/>
            <p:cNvSpPr>
              <a:spLocks/>
            </p:cNvSpPr>
            <p:nvPr/>
          </p:nvSpPr>
          <p:spPr bwMode="auto">
            <a:xfrm>
              <a:off x="1733" y="802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0002</a:t>
              </a:r>
            </a:p>
          </p:txBody>
        </p:sp>
        <p:sp>
          <p:nvSpPr>
            <p:cNvPr id="46102" name="Rectangle 21"/>
            <p:cNvSpPr>
              <a:spLocks/>
            </p:cNvSpPr>
            <p:nvPr/>
          </p:nvSpPr>
          <p:spPr bwMode="auto">
            <a:xfrm>
              <a:off x="1733" y="994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0003</a:t>
              </a:r>
            </a:p>
          </p:txBody>
        </p:sp>
        <p:sp>
          <p:nvSpPr>
            <p:cNvPr id="46103" name="Rectangle 22"/>
            <p:cNvSpPr>
              <a:spLocks/>
            </p:cNvSpPr>
            <p:nvPr/>
          </p:nvSpPr>
          <p:spPr bwMode="auto">
            <a:xfrm>
              <a:off x="1733" y="1186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0004</a:t>
              </a:r>
            </a:p>
          </p:txBody>
        </p:sp>
        <p:sp>
          <p:nvSpPr>
            <p:cNvPr id="46104" name="Rectangle 23"/>
            <p:cNvSpPr>
              <a:spLocks/>
            </p:cNvSpPr>
            <p:nvPr/>
          </p:nvSpPr>
          <p:spPr bwMode="auto">
            <a:xfrm>
              <a:off x="1733" y="1378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0005</a:t>
              </a:r>
            </a:p>
          </p:txBody>
        </p:sp>
        <p:sp>
          <p:nvSpPr>
            <p:cNvPr id="46105" name="Rectangle 24"/>
            <p:cNvSpPr>
              <a:spLocks/>
            </p:cNvSpPr>
            <p:nvPr/>
          </p:nvSpPr>
          <p:spPr bwMode="auto">
            <a:xfrm>
              <a:off x="1733" y="1570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0006</a:t>
              </a:r>
            </a:p>
          </p:txBody>
        </p:sp>
        <p:sp>
          <p:nvSpPr>
            <p:cNvPr id="46106" name="Rectangle 25"/>
            <p:cNvSpPr>
              <a:spLocks/>
            </p:cNvSpPr>
            <p:nvPr/>
          </p:nvSpPr>
          <p:spPr bwMode="auto">
            <a:xfrm>
              <a:off x="1733" y="1762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0007</a:t>
              </a:r>
            </a:p>
          </p:txBody>
        </p:sp>
        <p:sp>
          <p:nvSpPr>
            <p:cNvPr id="46107" name="Rectangle 26"/>
            <p:cNvSpPr>
              <a:spLocks/>
            </p:cNvSpPr>
            <p:nvPr/>
          </p:nvSpPr>
          <p:spPr bwMode="auto">
            <a:xfrm>
              <a:off x="1733" y="1954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0008</a:t>
              </a:r>
            </a:p>
          </p:txBody>
        </p:sp>
        <p:sp>
          <p:nvSpPr>
            <p:cNvPr id="46108" name="Rectangle 27"/>
            <p:cNvSpPr>
              <a:spLocks/>
            </p:cNvSpPr>
            <p:nvPr/>
          </p:nvSpPr>
          <p:spPr bwMode="auto">
            <a:xfrm>
              <a:off x="1733" y="2146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0009</a:t>
              </a:r>
            </a:p>
          </p:txBody>
        </p:sp>
        <p:sp>
          <p:nvSpPr>
            <p:cNvPr id="46109" name="Rectangle 28"/>
            <p:cNvSpPr>
              <a:spLocks/>
            </p:cNvSpPr>
            <p:nvPr/>
          </p:nvSpPr>
          <p:spPr bwMode="auto">
            <a:xfrm>
              <a:off x="1733" y="2338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0010</a:t>
              </a:r>
            </a:p>
          </p:txBody>
        </p:sp>
        <p:sp>
          <p:nvSpPr>
            <p:cNvPr id="46110" name="Rectangle 29"/>
            <p:cNvSpPr>
              <a:spLocks/>
            </p:cNvSpPr>
            <p:nvPr/>
          </p:nvSpPr>
          <p:spPr bwMode="auto">
            <a:xfrm>
              <a:off x="1733" y="2530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0011</a:t>
              </a: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657" y="418"/>
              <a:ext cx="384" cy="3072"/>
              <a:chOff x="0" y="0"/>
              <a:chExt cx="384" cy="3072"/>
            </a:xfrm>
          </p:grpSpPr>
          <p:sp>
            <p:nvSpPr>
              <p:cNvPr id="46155" name="Rectangle 31"/>
              <p:cNvSpPr>
                <a:spLocks/>
              </p:cNvSpPr>
              <p:nvPr/>
            </p:nvSpPr>
            <p:spPr bwMode="auto">
              <a:xfrm>
                <a:off x="0" y="1536"/>
                <a:ext cx="384" cy="1536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6156" name="Rectangle 32"/>
              <p:cNvSpPr>
                <a:spLocks/>
              </p:cNvSpPr>
              <p:nvPr/>
            </p:nvSpPr>
            <p:spPr bwMode="auto">
              <a:xfrm>
                <a:off x="0" y="0"/>
                <a:ext cx="384" cy="1536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</p:grpSp>
        <p:grpSp>
          <p:nvGrpSpPr>
            <p:cNvPr id="4" name="Group 33"/>
            <p:cNvGrpSpPr>
              <a:grpSpLocks/>
            </p:cNvGrpSpPr>
            <p:nvPr/>
          </p:nvGrpSpPr>
          <p:grpSpPr bwMode="auto">
            <a:xfrm>
              <a:off x="81" y="418"/>
              <a:ext cx="384" cy="3072"/>
              <a:chOff x="0" y="0"/>
              <a:chExt cx="384" cy="3072"/>
            </a:xfrm>
          </p:grpSpPr>
          <p:sp>
            <p:nvSpPr>
              <p:cNvPr id="46151" name="Rectangle 34"/>
              <p:cNvSpPr>
                <a:spLocks/>
              </p:cNvSpPr>
              <p:nvPr/>
            </p:nvSpPr>
            <p:spPr bwMode="auto">
              <a:xfrm>
                <a:off x="0" y="0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6152" name="Rectangle 35"/>
              <p:cNvSpPr>
                <a:spLocks/>
              </p:cNvSpPr>
              <p:nvPr/>
            </p:nvSpPr>
            <p:spPr bwMode="auto">
              <a:xfrm>
                <a:off x="0" y="768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6153" name="Rectangle 36"/>
              <p:cNvSpPr>
                <a:spLocks/>
              </p:cNvSpPr>
              <p:nvPr/>
            </p:nvSpPr>
            <p:spPr bwMode="auto">
              <a:xfrm>
                <a:off x="0" y="1536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6154" name="Rectangle 37"/>
              <p:cNvSpPr>
                <a:spLocks/>
              </p:cNvSpPr>
              <p:nvPr/>
            </p:nvSpPr>
            <p:spPr bwMode="auto">
              <a:xfrm>
                <a:off x="0" y="2304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</p:grpSp>
        <p:sp>
          <p:nvSpPr>
            <p:cNvPr id="46113" name="Rectangle 38"/>
            <p:cNvSpPr>
              <a:spLocks/>
            </p:cNvSpPr>
            <p:nvPr/>
          </p:nvSpPr>
          <p:spPr bwMode="auto">
            <a:xfrm>
              <a:off x="0" y="0"/>
              <a:ext cx="543" cy="4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32-bit</a:t>
              </a:r>
            </a:p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Words</a:t>
              </a:r>
            </a:p>
          </p:txBody>
        </p:sp>
        <p:sp>
          <p:nvSpPr>
            <p:cNvPr id="46114" name="Rectangle 39"/>
            <p:cNvSpPr>
              <a:spLocks/>
            </p:cNvSpPr>
            <p:nvPr/>
          </p:nvSpPr>
          <p:spPr bwMode="auto">
            <a:xfrm>
              <a:off x="1198" y="82"/>
              <a:ext cx="490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Bytes</a:t>
              </a:r>
            </a:p>
          </p:txBody>
        </p:sp>
        <p:sp>
          <p:nvSpPr>
            <p:cNvPr id="46115" name="Rectangle 40"/>
            <p:cNvSpPr>
              <a:spLocks/>
            </p:cNvSpPr>
            <p:nvPr/>
          </p:nvSpPr>
          <p:spPr bwMode="auto">
            <a:xfrm>
              <a:off x="1718" y="82"/>
              <a:ext cx="466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Addr.</a:t>
              </a:r>
            </a:p>
          </p:txBody>
        </p:sp>
        <p:sp>
          <p:nvSpPr>
            <p:cNvPr id="46116" name="Rectangle 41"/>
            <p:cNvSpPr>
              <a:spLocks/>
            </p:cNvSpPr>
            <p:nvPr/>
          </p:nvSpPr>
          <p:spPr bwMode="auto">
            <a:xfrm>
              <a:off x="1253" y="2722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117" name="Rectangle 42"/>
            <p:cNvSpPr>
              <a:spLocks/>
            </p:cNvSpPr>
            <p:nvPr/>
          </p:nvSpPr>
          <p:spPr bwMode="auto">
            <a:xfrm>
              <a:off x="1733" y="2722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0012</a:t>
              </a:r>
            </a:p>
          </p:txBody>
        </p:sp>
        <p:sp>
          <p:nvSpPr>
            <p:cNvPr id="46118" name="Rectangle 43"/>
            <p:cNvSpPr>
              <a:spLocks/>
            </p:cNvSpPr>
            <p:nvPr/>
          </p:nvSpPr>
          <p:spPr bwMode="auto">
            <a:xfrm>
              <a:off x="1253" y="2914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119" name="Rectangle 44"/>
            <p:cNvSpPr>
              <a:spLocks/>
            </p:cNvSpPr>
            <p:nvPr/>
          </p:nvSpPr>
          <p:spPr bwMode="auto">
            <a:xfrm>
              <a:off x="1733" y="2914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0013</a:t>
              </a:r>
            </a:p>
          </p:txBody>
        </p:sp>
        <p:sp>
          <p:nvSpPr>
            <p:cNvPr id="46120" name="Rectangle 45"/>
            <p:cNvSpPr>
              <a:spLocks/>
            </p:cNvSpPr>
            <p:nvPr/>
          </p:nvSpPr>
          <p:spPr bwMode="auto">
            <a:xfrm>
              <a:off x="1253" y="3106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121" name="Rectangle 46"/>
            <p:cNvSpPr>
              <a:spLocks/>
            </p:cNvSpPr>
            <p:nvPr/>
          </p:nvSpPr>
          <p:spPr bwMode="auto">
            <a:xfrm>
              <a:off x="1733" y="3106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0014</a:t>
              </a:r>
            </a:p>
          </p:txBody>
        </p:sp>
        <p:sp>
          <p:nvSpPr>
            <p:cNvPr id="46122" name="Rectangle 47"/>
            <p:cNvSpPr>
              <a:spLocks/>
            </p:cNvSpPr>
            <p:nvPr/>
          </p:nvSpPr>
          <p:spPr bwMode="auto">
            <a:xfrm>
              <a:off x="1253" y="329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123" name="Rectangle 48"/>
            <p:cNvSpPr>
              <a:spLocks/>
            </p:cNvSpPr>
            <p:nvPr/>
          </p:nvSpPr>
          <p:spPr bwMode="auto">
            <a:xfrm>
              <a:off x="1733" y="3298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0015</a:t>
              </a:r>
            </a:p>
          </p:txBody>
        </p:sp>
        <p:sp>
          <p:nvSpPr>
            <p:cNvPr id="46124" name="Rectangle 49"/>
            <p:cNvSpPr>
              <a:spLocks/>
            </p:cNvSpPr>
            <p:nvPr/>
          </p:nvSpPr>
          <p:spPr bwMode="auto">
            <a:xfrm>
              <a:off x="576" y="0"/>
              <a:ext cx="543" cy="4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64-bit</a:t>
              </a:r>
            </a:p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Words</a:t>
              </a:r>
            </a:p>
          </p:txBody>
        </p:sp>
        <p:sp>
          <p:nvSpPr>
            <p:cNvPr id="46125" name="Rectangle 50"/>
            <p:cNvSpPr>
              <a:spLocks/>
            </p:cNvSpPr>
            <p:nvPr/>
          </p:nvSpPr>
          <p:spPr bwMode="auto">
            <a:xfrm>
              <a:off x="657" y="946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26" name="Rectangle 51"/>
            <p:cNvSpPr>
              <a:spLocks/>
            </p:cNvSpPr>
            <p:nvPr/>
          </p:nvSpPr>
          <p:spPr bwMode="auto">
            <a:xfrm>
              <a:off x="657" y="2434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27" name="Rectangle 52"/>
            <p:cNvSpPr>
              <a:spLocks/>
            </p:cNvSpPr>
            <p:nvPr/>
          </p:nvSpPr>
          <p:spPr bwMode="auto">
            <a:xfrm>
              <a:off x="81" y="562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28" name="Rectangle 53"/>
            <p:cNvSpPr>
              <a:spLocks/>
            </p:cNvSpPr>
            <p:nvPr/>
          </p:nvSpPr>
          <p:spPr bwMode="auto">
            <a:xfrm>
              <a:off x="81" y="1330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29" name="Rectangle 54"/>
            <p:cNvSpPr>
              <a:spLocks/>
            </p:cNvSpPr>
            <p:nvPr/>
          </p:nvSpPr>
          <p:spPr bwMode="auto">
            <a:xfrm>
              <a:off x="81" y="2098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30" name="Rectangle 55"/>
            <p:cNvSpPr>
              <a:spLocks/>
            </p:cNvSpPr>
            <p:nvPr/>
          </p:nvSpPr>
          <p:spPr bwMode="auto">
            <a:xfrm>
              <a:off x="81" y="2866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grpSp>
          <p:nvGrpSpPr>
            <p:cNvPr id="5" name="Group 56"/>
            <p:cNvGrpSpPr>
              <a:grpSpLocks/>
            </p:cNvGrpSpPr>
            <p:nvPr/>
          </p:nvGrpSpPr>
          <p:grpSpPr bwMode="auto">
            <a:xfrm>
              <a:off x="103" y="826"/>
              <a:ext cx="340" cy="2496"/>
              <a:chOff x="0" y="0"/>
              <a:chExt cx="340" cy="2496"/>
            </a:xfrm>
          </p:grpSpPr>
          <p:grpSp>
            <p:nvGrpSpPr>
              <p:cNvPr id="6" name="Group 57"/>
              <p:cNvGrpSpPr>
                <a:grpSpLocks/>
              </p:cNvGrpSpPr>
              <p:nvPr/>
            </p:nvGrpSpPr>
            <p:grpSpPr bwMode="auto">
              <a:xfrm>
                <a:off x="0" y="0"/>
                <a:ext cx="340" cy="192"/>
                <a:chOff x="0" y="0"/>
                <a:chExt cx="340" cy="192"/>
              </a:xfrm>
            </p:grpSpPr>
            <p:sp>
              <p:nvSpPr>
                <p:cNvPr id="46149" name="Rectangle 58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50" name="Rectangle 59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0000</a:t>
                  </a:r>
                </a:p>
              </p:txBody>
            </p:sp>
          </p:grpSp>
          <p:grpSp>
            <p:nvGrpSpPr>
              <p:cNvPr id="7" name="Group 60"/>
              <p:cNvGrpSpPr>
                <a:grpSpLocks/>
              </p:cNvGrpSpPr>
              <p:nvPr/>
            </p:nvGrpSpPr>
            <p:grpSpPr bwMode="auto">
              <a:xfrm>
                <a:off x="0" y="768"/>
                <a:ext cx="340" cy="192"/>
                <a:chOff x="0" y="0"/>
                <a:chExt cx="340" cy="192"/>
              </a:xfrm>
            </p:grpSpPr>
            <p:sp>
              <p:nvSpPr>
                <p:cNvPr id="46147" name="Rectangle 61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48" name="Rectangle 62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0004</a:t>
                  </a:r>
                </a:p>
              </p:txBody>
            </p:sp>
          </p:grpSp>
          <p:grpSp>
            <p:nvGrpSpPr>
              <p:cNvPr id="8" name="Group 63"/>
              <p:cNvGrpSpPr>
                <a:grpSpLocks/>
              </p:cNvGrpSpPr>
              <p:nvPr/>
            </p:nvGrpSpPr>
            <p:grpSpPr bwMode="auto">
              <a:xfrm>
                <a:off x="0" y="1536"/>
                <a:ext cx="340" cy="192"/>
                <a:chOff x="0" y="0"/>
                <a:chExt cx="340" cy="192"/>
              </a:xfrm>
            </p:grpSpPr>
            <p:sp>
              <p:nvSpPr>
                <p:cNvPr id="46145" name="Rectangle 64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46" name="Rectangle 65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0008</a:t>
                  </a:r>
                </a:p>
              </p:txBody>
            </p:sp>
          </p:grpSp>
          <p:grpSp>
            <p:nvGrpSpPr>
              <p:cNvPr id="9" name="Group 66"/>
              <p:cNvGrpSpPr>
                <a:grpSpLocks/>
              </p:cNvGrpSpPr>
              <p:nvPr/>
            </p:nvGrpSpPr>
            <p:grpSpPr bwMode="auto">
              <a:xfrm>
                <a:off x="0" y="2304"/>
                <a:ext cx="340" cy="192"/>
                <a:chOff x="0" y="0"/>
                <a:chExt cx="340" cy="192"/>
              </a:xfrm>
            </p:grpSpPr>
            <p:sp>
              <p:nvSpPr>
                <p:cNvPr id="46143" name="Rectangle 67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44" name="Rectangle 68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0012</a:t>
                  </a:r>
                </a:p>
              </p:txBody>
            </p:sp>
          </p:grpSp>
        </p:grpSp>
        <p:grpSp>
          <p:nvGrpSpPr>
            <p:cNvPr id="10" name="Group 69"/>
            <p:cNvGrpSpPr>
              <a:grpSpLocks/>
            </p:cNvGrpSpPr>
            <p:nvPr/>
          </p:nvGrpSpPr>
          <p:grpSpPr bwMode="auto">
            <a:xfrm>
              <a:off x="679" y="1210"/>
              <a:ext cx="340" cy="1680"/>
              <a:chOff x="0" y="0"/>
              <a:chExt cx="340" cy="1680"/>
            </a:xfrm>
          </p:grpSpPr>
          <p:grpSp>
            <p:nvGrpSpPr>
              <p:cNvPr id="11" name="Group 70"/>
              <p:cNvGrpSpPr>
                <a:grpSpLocks/>
              </p:cNvGrpSpPr>
              <p:nvPr/>
            </p:nvGrpSpPr>
            <p:grpSpPr bwMode="auto">
              <a:xfrm>
                <a:off x="0" y="0"/>
                <a:ext cx="340" cy="192"/>
                <a:chOff x="0" y="0"/>
                <a:chExt cx="340" cy="192"/>
              </a:xfrm>
            </p:grpSpPr>
            <p:sp>
              <p:nvSpPr>
                <p:cNvPr id="46137" name="Rectangle 71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38" name="Rectangle 72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0000</a:t>
                  </a:r>
                </a:p>
              </p:txBody>
            </p:sp>
          </p:grpSp>
          <p:grpSp>
            <p:nvGrpSpPr>
              <p:cNvPr id="12" name="Group 73"/>
              <p:cNvGrpSpPr>
                <a:grpSpLocks/>
              </p:cNvGrpSpPr>
              <p:nvPr/>
            </p:nvGrpSpPr>
            <p:grpSpPr bwMode="auto">
              <a:xfrm>
                <a:off x="0" y="1488"/>
                <a:ext cx="340" cy="192"/>
                <a:chOff x="0" y="0"/>
                <a:chExt cx="340" cy="192"/>
              </a:xfrm>
            </p:grpSpPr>
            <p:sp>
              <p:nvSpPr>
                <p:cNvPr id="46135" name="Rectangle 74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36" name="Rectangle 75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0008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1712753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9396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9397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9398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6A6A6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399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400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401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2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6A6A6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3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4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5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406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7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9408" name="Group 16"/>
          <p:cNvGrpSpPr>
            <a:grpSpLocks/>
          </p:cNvGrpSpPr>
          <p:nvPr/>
        </p:nvGrpSpPr>
        <p:grpSpPr bwMode="auto">
          <a:xfrm>
            <a:off x="5397500" y="3225800"/>
            <a:ext cx="1493838" cy="928688"/>
            <a:chOff x="0" y="0"/>
            <a:chExt cx="941" cy="585"/>
          </a:xfrm>
        </p:grpSpPr>
        <p:sp>
          <p:nvSpPr>
            <p:cNvPr id="59409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9410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9411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9412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9413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14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9415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8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9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0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AutoShape 56"/>
          <p:cNvSpPr>
            <a:spLocks/>
          </p:cNvSpPr>
          <p:nvPr/>
        </p:nvSpPr>
        <p:spPr bwMode="auto">
          <a:xfrm>
            <a:off x="228600" y="29718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2635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60420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60421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60422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23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24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25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26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27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28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29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30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31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60432" name="Group 16"/>
          <p:cNvGrpSpPr>
            <a:grpSpLocks/>
          </p:cNvGrpSpPr>
          <p:nvPr/>
        </p:nvGrpSpPr>
        <p:grpSpPr bwMode="auto">
          <a:xfrm>
            <a:off x="5391150" y="2379663"/>
            <a:ext cx="1495425" cy="928687"/>
            <a:chOff x="0" y="0"/>
            <a:chExt cx="941" cy="585"/>
          </a:xfrm>
        </p:grpSpPr>
        <p:sp>
          <p:nvSpPr>
            <p:cNvPr id="60433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0434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60435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0436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60437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38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60439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7" name="Rectangle 4"/>
          <p:cNvSpPr>
            <a:spLocks/>
          </p:cNvSpPr>
          <p:nvPr/>
        </p:nvSpPr>
        <p:spPr bwMode="auto">
          <a:xfrm>
            <a:off x="4318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8" name="Rectangle 5"/>
          <p:cNvSpPr>
            <a:spLocks/>
          </p:cNvSpPr>
          <p:nvPr/>
        </p:nvSpPr>
        <p:spPr bwMode="auto">
          <a:xfrm>
            <a:off x="7493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0" name="AutoShape 56"/>
          <p:cNvSpPr>
            <a:spLocks/>
          </p:cNvSpPr>
          <p:nvPr/>
        </p:nvSpPr>
        <p:spPr bwMode="auto">
          <a:xfrm>
            <a:off x="139700" y="25146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2626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61445" name="Rectangle 5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61446" name="Rectangle 6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61447" name="Rectangle 7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48" name="Rectangle 8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49" name="Rectangle 9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50" name="Line 10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1" name="Line 11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2" name="Line 12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3" name="Line 13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4" name="Rectangle 14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55" name="Line 15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6" name="Rectangle 16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61457" name="Group 17"/>
          <p:cNvGrpSpPr>
            <a:grpSpLocks/>
          </p:cNvGrpSpPr>
          <p:nvPr/>
        </p:nvGrpSpPr>
        <p:grpSpPr bwMode="auto">
          <a:xfrm>
            <a:off x="5397500" y="1592263"/>
            <a:ext cx="1493838" cy="928687"/>
            <a:chOff x="0" y="0"/>
            <a:chExt cx="941" cy="585"/>
          </a:xfrm>
        </p:grpSpPr>
        <p:sp>
          <p:nvSpPr>
            <p:cNvPr id="61458" name="Line 18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1459" name="Rectangle 19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61460" name="Line 20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1461" name="Rectangle 21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61462" name="Rectangle 22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63" name="Rectangle 23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61465" name="Group 25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6" name="Rectangle 4"/>
          <p:cNvSpPr>
            <a:spLocks/>
          </p:cNvSpPr>
          <p:nvPr/>
        </p:nvSpPr>
        <p:spPr bwMode="auto">
          <a:xfrm>
            <a:off x="825500" y="16764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8" name="AutoShape 56"/>
          <p:cNvSpPr>
            <a:spLocks/>
          </p:cNvSpPr>
          <p:nvPr/>
        </p:nvSpPr>
        <p:spPr bwMode="auto">
          <a:xfrm>
            <a:off x="139700" y="25146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7491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IA32/Linux Stack Frame</a:t>
            </a:r>
          </a:p>
        </p:txBody>
      </p:sp>
      <p:sp>
        <p:nvSpPr>
          <p:cNvPr id="62468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381000" y="1397000"/>
            <a:ext cx="5372100" cy="5435600"/>
          </a:xfrm>
          <a:ln/>
        </p:spPr>
        <p:txBody>
          <a:bodyPr>
            <a:normAutofit fontScale="92500" lnSpcReduction="20000"/>
          </a:bodyPr>
          <a:lstStyle/>
          <a:p>
            <a:r>
              <a:rPr lang="en-US" dirty="0"/>
              <a:t>Current Stack Frame (“Top” to Bottom)</a:t>
            </a:r>
          </a:p>
          <a:p>
            <a:pPr marL="552450" lvl="1"/>
            <a:r>
              <a:rPr lang="en-US" dirty="0"/>
              <a:t>“Argument build:”</a:t>
            </a:r>
            <a:br>
              <a:rPr lang="en-US" dirty="0"/>
            </a:br>
            <a:r>
              <a:rPr lang="en-US" dirty="0"/>
              <a:t>Parameters for function about to call</a:t>
            </a:r>
          </a:p>
          <a:p>
            <a:pPr marL="552450" lvl="1"/>
            <a:r>
              <a:rPr lang="en-US" dirty="0"/>
              <a:t>Local variables</a:t>
            </a:r>
            <a:br>
              <a:rPr lang="en-US" dirty="0"/>
            </a:br>
            <a:r>
              <a:rPr lang="en-US" dirty="0"/>
              <a:t>If can’t keep in registers</a:t>
            </a:r>
          </a:p>
          <a:p>
            <a:pPr marL="552450" lvl="1"/>
            <a:r>
              <a:rPr lang="en-US" dirty="0"/>
              <a:t>Saved register context</a:t>
            </a:r>
          </a:p>
          <a:p>
            <a:pPr marL="552450" lvl="1"/>
            <a:r>
              <a:rPr lang="en-US" dirty="0"/>
              <a:t>Old frame pointer</a:t>
            </a:r>
          </a:p>
          <a:p>
            <a:endParaRPr lang="en-US" dirty="0"/>
          </a:p>
          <a:p>
            <a:r>
              <a:rPr lang="en-US" dirty="0"/>
              <a:t>Caller Stack Frame</a:t>
            </a:r>
          </a:p>
          <a:p>
            <a:pPr marL="552450" lvl="1"/>
            <a:r>
              <a:rPr lang="en-US" dirty="0"/>
              <a:t>Return address</a:t>
            </a:r>
          </a:p>
          <a:p>
            <a:pPr marL="838200" lvl="2"/>
            <a:r>
              <a:rPr lang="en-US" dirty="0"/>
              <a:t>Pushed by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call</a:t>
            </a:r>
            <a:r>
              <a:rPr lang="en-US" dirty="0"/>
              <a:t> instruction</a:t>
            </a:r>
          </a:p>
          <a:p>
            <a:pPr marL="552450" lvl="1"/>
            <a:r>
              <a:rPr lang="en-US" dirty="0"/>
              <a:t>Arguments for this call</a:t>
            </a:r>
          </a:p>
        </p:txBody>
      </p:sp>
      <p:sp>
        <p:nvSpPr>
          <p:cNvPr id="62469" name="Rectangle 5"/>
          <p:cNvSpPr>
            <a:spLocks/>
          </p:cNvSpPr>
          <p:nvPr/>
        </p:nvSpPr>
        <p:spPr bwMode="auto">
          <a:xfrm>
            <a:off x="7366000" y="3276600"/>
            <a:ext cx="1270000" cy="3048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Return Addr</a:t>
            </a:r>
          </a:p>
        </p:txBody>
      </p:sp>
      <p:sp>
        <p:nvSpPr>
          <p:cNvPr id="62470" name="Rectangle 6"/>
          <p:cNvSpPr>
            <a:spLocks/>
          </p:cNvSpPr>
          <p:nvPr/>
        </p:nvSpPr>
        <p:spPr bwMode="auto">
          <a:xfrm>
            <a:off x="7366000" y="3886200"/>
            <a:ext cx="1270000" cy="18161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</a:t>
            </a: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Registers</a:t>
            </a: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+</a:t>
            </a: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Local</a:t>
            </a: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Variables</a:t>
            </a:r>
          </a:p>
        </p:txBody>
      </p:sp>
      <p:sp>
        <p:nvSpPr>
          <p:cNvPr id="62471" name="Rectangle 7"/>
          <p:cNvSpPr>
            <a:spLocks/>
          </p:cNvSpPr>
          <p:nvPr/>
        </p:nvSpPr>
        <p:spPr bwMode="auto">
          <a:xfrm>
            <a:off x="7366000" y="5699125"/>
            <a:ext cx="1270000" cy="7366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</a:t>
            </a: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Build</a:t>
            </a:r>
          </a:p>
        </p:txBody>
      </p:sp>
      <p:sp>
        <p:nvSpPr>
          <p:cNvPr id="62472" name="Rectangle 8"/>
          <p:cNvSpPr>
            <a:spLocks/>
          </p:cNvSpPr>
          <p:nvPr/>
        </p:nvSpPr>
        <p:spPr bwMode="auto">
          <a:xfrm>
            <a:off x="7366000" y="1295400"/>
            <a:ext cx="1270000" cy="1371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2473" name="Rectangle 9"/>
          <p:cNvSpPr>
            <a:spLocks/>
          </p:cNvSpPr>
          <p:nvPr/>
        </p:nvSpPr>
        <p:spPr bwMode="auto">
          <a:xfrm>
            <a:off x="7366000" y="3581400"/>
            <a:ext cx="1270000" cy="304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%ebp</a:t>
            </a:r>
          </a:p>
        </p:txBody>
      </p:sp>
      <p:sp>
        <p:nvSpPr>
          <p:cNvPr id="62474" name="Rectangle 10"/>
          <p:cNvSpPr>
            <a:spLocks/>
          </p:cNvSpPr>
          <p:nvPr/>
        </p:nvSpPr>
        <p:spPr bwMode="auto">
          <a:xfrm>
            <a:off x="7366000" y="2667000"/>
            <a:ext cx="1270000" cy="609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Arguments</a:t>
            </a:r>
          </a:p>
        </p:txBody>
      </p:sp>
      <p:sp>
        <p:nvSpPr>
          <p:cNvPr id="62475" name="Rectangle 11"/>
          <p:cNvSpPr>
            <a:spLocks/>
          </p:cNvSpPr>
          <p:nvPr/>
        </p:nvSpPr>
        <p:spPr bwMode="auto">
          <a:xfrm>
            <a:off x="6235700" y="2125663"/>
            <a:ext cx="684213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Caller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</a:t>
            </a:r>
          </a:p>
        </p:txBody>
      </p:sp>
      <p:sp>
        <p:nvSpPr>
          <p:cNvPr id="62476" name="AutoShape 12"/>
          <p:cNvSpPr>
            <a:spLocks/>
          </p:cNvSpPr>
          <p:nvPr/>
        </p:nvSpPr>
        <p:spPr bwMode="auto">
          <a:xfrm>
            <a:off x="6981825" y="1295400"/>
            <a:ext cx="228600" cy="22606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0875"/>
                  <a:pt x="10800" y="19980"/>
                </a:cubicBezTo>
                <a:lnTo>
                  <a:pt x="10800" y="12420"/>
                </a:lnTo>
                <a:cubicBezTo>
                  <a:pt x="10800" y="11525"/>
                  <a:pt x="5965" y="10800"/>
                  <a:pt x="0" y="10800"/>
                </a:cubicBezTo>
                <a:cubicBezTo>
                  <a:pt x="5965" y="10800"/>
                  <a:pt x="10800" y="10075"/>
                  <a:pt x="10800" y="9180"/>
                </a:cubicBezTo>
                <a:lnTo>
                  <a:pt x="10800" y="1620"/>
                </a:lnTo>
                <a:cubicBezTo>
                  <a:pt x="10800" y="725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2477" name="Line 13"/>
          <p:cNvSpPr>
            <a:spLocks noChangeShapeType="1"/>
          </p:cNvSpPr>
          <p:nvPr/>
        </p:nvSpPr>
        <p:spPr bwMode="auto">
          <a:xfrm>
            <a:off x="6469063" y="3732213"/>
            <a:ext cx="71755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2478" name="Rectangle 14"/>
          <p:cNvSpPr>
            <a:spLocks/>
          </p:cNvSpPr>
          <p:nvPr/>
        </p:nvSpPr>
        <p:spPr bwMode="auto">
          <a:xfrm>
            <a:off x="4927600" y="3268663"/>
            <a:ext cx="1562100" cy="609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 pointer</a:t>
            </a:r>
            <a:b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</a:b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2479" name="Line 15"/>
          <p:cNvSpPr>
            <a:spLocks noChangeShapeType="1"/>
          </p:cNvSpPr>
          <p:nvPr/>
        </p:nvSpPr>
        <p:spPr bwMode="auto">
          <a:xfrm>
            <a:off x="6478588" y="6365875"/>
            <a:ext cx="719137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2480" name="Rectangle 16"/>
          <p:cNvSpPr>
            <a:spLocks/>
          </p:cNvSpPr>
          <p:nvPr/>
        </p:nvSpPr>
        <p:spPr bwMode="auto">
          <a:xfrm>
            <a:off x="5005388" y="5897563"/>
            <a:ext cx="1485900" cy="609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</p:spTree>
    <p:extLst>
      <p:ext uri="{BB962C8B-B14F-4D97-AF65-F5344CB8AC3E}">
        <p14:creationId xmlns:p14="http://schemas.microsoft.com/office/powerpoint/2010/main" val="25218337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r>
              <a:rPr lang="en-US" smtClean="0">
                <a:solidFill>
                  <a:srgbClr val="993300"/>
                </a:solidFill>
              </a:rPr>
              <a:t>Program to Process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12800" y="1346200"/>
            <a:ext cx="7772400" cy="1423988"/>
          </a:xfrm>
          <a:noFill/>
        </p:spPr>
        <p:txBody>
          <a:bodyPr lIns="92075" tIns="46038" rIns="92075" bIns="46038"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sz="2400" dirty="0" smtClean="0">
                <a:latin typeface="Arial" charset="0"/>
              </a:rPr>
              <a:t>We write a program in e.g., </a:t>
            </a:r>
            <a:r>
              <a:rPr lang="en-US" sz="2400" dirty="0">
                <a:latin typeface="Arial" charset="0"/>
              </a:rPr>
              <a:t>C</a:t>
            </a:r>
            <a:r>
              <a:rPr lang="en-US" sz="2400" dirty="0" smtClean="0">
                <a:latin typeface="Arial" charset="0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US" sz="2400" dirty="0" smtClean="0">
                <a:latin typeface="Arial" charset="0"/>
              </a:rPr>
              <a:t>A compiler turns that program into an instruction list.</a:t>
            </a:r>
          </a:p>
          <a:p>
            <a:pPr>
              <a:lnSpc>
                <a:spcPct val="90000"/>
              </a:lnSpc>
            </a:pPr>
            <a:r>
              <a:rPr lang="en-US" sz="2400" dirty="0" smtClean="0">
                <a:latin typeface="Arial" charset="0"/>
              </a:rPr>
              <a:t>The CPU interprets the instruction list (which is more a graph of basic blocks).</a:t>
            </a:r>
          </a:p>
          <a:p>
            <a:pPr lvl="2">
              <a:lnSpc>
                <a:spcPct val="90000"/>
              </a:lnSpc>
              <a:buFont typeface="Monotype Sorts" pitchFamily="1" charset="2"/>
              <a:buNone/>
            </a:pPr>
            <a:endParaRPr lang="en-US" sz="1600" dirty="0" smtClean="0">
              <a:latin typeface="Arial" charset="0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765175" y="3041650"/>
            <a:ext cx="3813175" cy="305276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742950" lvl="1" indent="-285750" algn="l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None/>
            </a:pPr>
            <a:r>
              <a:rPr lang="en-US" sz="2400" b="1" dirty="0">
                <a:latin typeface="Courier New" pitchFamily="49" charset="0"/>
              </a:rPr>
              <a:t>void X (</a:t>
            </a:r>
            <a:r>
              <a:rPr lang="en-US" sz="2400" b="1" dirty="0" err="1">
                <a:latin typeface="Courier New" pitchFamily="49" charset="0"/>
              </a:rPr>
              <a:t>int</a:t>
            </a:r>
            <a:r>
              <a:rPr lang="en-US" sz="2400" b="1" dirty="0">
                <a:latin typeface="Courier New" pitchFamily="49" charset="0"/>
              </a:rPr>
              <a:t> b) {</a:t>
            </a:r>
          </a:p>
          <a:p>
            <a:pPr marL="742950" lvl="1" indent="-285750" algn="l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None/>
            </a:pPr>
            <a:r>
              <a:rPr lang="en-US" sz="2400" b="1" dirty="0">
                <a:latin typeface="Courier New" pitchFamily="49" charset="0"/>
              </a:rPr>
              <a:t>   if(b == 1) {</a:t>
            </a:r>
          </a:p>
          <a:p>
            <a:pPr marL="742950" lvl="1" indent="-285750" algn="l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None/>
            </a:pPr>
            <a:r>
              <a:rPr lang="en-US" sz="2400" b="1" dirty="0">
                <a:latin typeface="Courier New" pitchFamily="49" charset="0"/>
              </a:rPr>
              <a:t>…</a:t>
            </a:r>
          </a:p>
          <a:p>
            <a:pPr marL="742950" lvl="1" indent="-285750" algn="l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None/>
            </a:pPr>
            <a:r>
              <a:rPr lang="en-US" sz="2400" b="1" dirty="0" err="1">
                <a:latin typeface="Courier New" pitchFamily="49" charset="0"/>
              </a:rPr>
              <a:t>int</a:t>
            </a:r>
            <a:r>
              <a:rPr lang="en-US" sz="2400" b="1" dirty="0">
                <a:latin typeface="Courier New" pitchFamily="49" charset="0"/>
              </a:rPr>
              <a:t> main() {</a:t>
            </a:r>
          </a:p>
          <a:p>
            <a:pPr marL="742950" lvl="1" indent="-285750" algn="l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None/>
            </a:pPr>
            <a:r>
              <a:rPr lang="en-US" sz="2400" b="1" dirty="0">
                <a:latin typeface="Courier New" pitchFamily="49" charset="0"/>
              </a:rPr>
              <a:t>  </a:t>
            </a:r>
            <a:r>
              <a:rPr lang="en-US" sz="2400" b="1" dirty="0" err="1">
                <a:latin typeface="Courier New" pitchFamily="49" charset="0"/>
              </a:rPr>
              <a:t>int</a:t>
            </a:r>
            <a:r>
              <a:rPr lang="en-US" sz="2400" b="1" dirty="0">
                <a:latin typeface="Courier New" pitchFamily="49" charset="0"/>
              </a:rPr>
              <a:t> a = 2;</a:t>
            </a:r>
          </a:p>
          <a:p>
            <a:pPr marL="742950" lvl="1" indent="-285750" algn="l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None/>
            </a:pPr>
            <a:r>
              <a:rPr lang="en-US" sz="2400" b="1" dirty="0">
                <a:latin typeface="Courier New" pitchFamily="49" charset="0"/>
              </a:rPr>
              <a:t>  X(a);</a:t>
            </a:r>
          </a:p>
          <a:p>
            <a:pPr marL="742950" lvl="1" indent="-285750" algn="l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None/>
            </a:pPr>
            <a:r>
              <a:rPr lang="en-US" sz="2400" b="1" dirty="0">
                <a:latin typeface="Courier New" pitchFamily="49" charset="0"/>
              </a:rPr>
              <a:t>}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28845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r>
              <a:rPr lang="en-US" altLang="en-US" dirty="0" smtClean="0">
                <a:solidFill>
                  <a:srgbClr val="993300"/>
                </a:solidFill>
              </a:rPr>
              <a:t>Process in Memory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03148" y="1368426"/>
            <a:ext cx="7772400" cy="442913"/>
          </a:xfrm>
          <a:noFill/>
        </p:spPr>
        <p:txBody>
          <a:bodyPr lIns="92075" tIns="46038" rIns="92075" bIns="46038"/>
          <a:lstStyle/>
          <a:p>
            <a:r>
              <a:rPr lang="en-US" altLang="en-US" sz="2000" dirty="0" smtClean="0"/>
              <a:t>Program to process.</a:t>
            </a:r>
          </a:p>
          <a:p>
            <a:pPr lvl="2">
              <a:buFont typeface="Monotype Sorts" pitchFamily="1" charset="2"/>
              <a:buNone/>
            </a:pPr>
            <a:endParaRPr lang="en-US" altLang="en-US" sz="1600" dirty="0" smtClean="0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642938" y="2327275"/>
            <a:ext cx="3656012" cy="3151188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>
            <a:lvl1pPr marL="342900" indent="-3429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9pPr>
          </a:lstStyle>
          <a:p>
            <a:pPr lvl="1" algn="l">
              <a:spcBef>
                <a:spcPct val="200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void X (</a:t>
            </a:r>
            <a:r>
              <a:rPr lang="en-US" altLang="en-US" dirty="0" err="1">
                <a:latin typeface="Courier New" panose="02070309020205020404" pitchFamily="49" charset="0"/>
              </a:rPr>
              <a:t>int</a:t>
            </a:r>
            <a:r>
              <a:rPr lang="en-US" altLang="en-US" dirty="0">
                <a:latin typeface="Courier New" panose="02070309020205020404" pitchFamily="49" charset="0"/>
              </a:rPr>
              <a:t> b) {</a:t>
            </a:r>
          </a:p>
          <a:p>
            <a:pPr lvl="1" algn="l">
              <a:spcBef>
                <a:spcPct val="200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if(b == 1) {</a:t>
            </a:r>
          </a:p>
          <a:p>
            <a:pPr lvl="1" algn="l">
              <a:spcBef>
                <a:spcPct val="200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…</a:t>
            </a:r>
          </a:p>
          <a:p>
            <a:pPr lvl="1" algn="l">
              <a:spcBef>
                <a:spcPct val="200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None/>
            </a:pPr>
            <a:r>
              <a:rPr lang="en-US" altLang="en-US" dirty="0" err="1">
                <a:latin typeface="Courier New" panose="02070309020205020404" pitchFamily="49" charset="0"/>
              </a:rPr>
              <a:t>int</a:t>
            </a:r>
            <a:r>
              <a:rPr lang="en-US" altLang="en-US" dirty="0">
                <a:latin typeface="Courier New" panose="02070309020205020404" pitchFamily="49" charset="0"/>
              </a:rPr>
              <a:t> main() {</a:t>
            </a:r>
          </a:p>
          <a:p>
            <a:pPr lvl="1" algn="l">
              <a:spcBef>
                <a:spcPct val="200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</a:t>
            </a:r>
            <a:r>
              <a:rPr lang="en-US" altLang="en-US" dirty="0" err="1">
                <a:latin typeface="Courier New" panose="02070309020205020404" pitchFamily="49" charset="0"/>
              </a:rPr>
              <a:t>int</a:t>
            </a:r>
            <a:r>
              <a:rPr lang="en-US" altLang="en-US" dirty="0">
                <a:latin typeface="Courier New" panose="02070309020205020404" pitchFamily="49" charset="0"/>
              </a:rPr>
              <a:t> a = 2;</a:t>
            </a:r>
          </a:p>
          <a:p>
            <a:pPr lvl="1" algn="l">
              <a:spcBef>
                <a:spcPct val="200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X(a</a:t>
            </a:r>
            <a:r>
              <a:rPr lang="en-US" altLang="en-US" dirty="0" smtClean="0">
                <a:latin typeface="Courier New" panose="02070309020205020404" pitchFamily="49" charset="0"/>
              </a:rPr>
              <a:t>);</a:t>
            </a:r>
          </a:p>
          <a:p>
            <a:pPr lvl="1" algn="l">
              <a:spcBef>
                <a:spcPct val="200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None/>
            </a:pPr>
            <a:r>
              <a:rPr lang="en-US" altLang="en-US" dirty="0" smtClean="0">
                <a:latin typeface="Courier New" panose="02070309020205020404" pitchFamily="49" charset="0"/>
              </a:rPr>
              <a:t>}</a:t>
            </a:r>
            <a:endParaRPr lang="en-US" altLang="en-US" dirty="0">
              <a:latin typeface="Courier New" panose="02070309020205020404" pitchFamily="49" charset="0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976313" y="1776413"/>
            <a:ext cx="2867025" cy="44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1" charset="2"/>
              <a:buBlip>
                <a:blip r:embed="rId3"/>
              </a:buBlip>
            </a:pPr>
            <a:r>
              <a:rPr lang="en-US" alt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you wrote</a:t>
            </a:r>
          </a:p>
          <a:p>
            <a:pPr lvl="2">
              <a:spcBef>
                <a:spcPct val="20000"/>
              </a:spcBef>
              <a:buClr>
                <a:schemeClr val="tx1"/>
              </a:buClr>
              <a:buSzPct val="75000"/>
              <a:buFont typeface="Monotype Sorts" pitchFamily="1" charset="2"/>
              <a:buNone/>
            </a:pPr>
            <a:endParaRPr lang="en-US" alt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6" name="Rectangle 7"/>
          <p:cNvSpPr>
            <a:spLocks noChangeArrowheads="1"/>
          </p:cNvSpPr>
          <p:nvPr/>
        </p:nvSpPr>
        <p:spPr bwMode="auto">
          <a:xfrm>
            <a:off x="5743575" y="871538"/>
            <a:ext cx="2867025" cy="44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1" charset="2"/>
              <a:buBlip>
                <a:blip r:embed="rId3"/>
              </a:buBlip>
            </a:pPr>
            <a:r>
              <a:rPr lang="en-US" alt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in memory</a:t>
            </a:r>
            <a:r>
              <a:rPr lang="en-US" alt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7" name="Rectangle 8"/>
          <p:cNvSpPr>
            <a:spLocks noChangeArrowheads="1"/>
          </p:cNvSpPr>
          <p:nvPr/>
        </p:nvSpPr>
        <p:spPr bwMode="auto">
          <a:xfrm>
            <a:off x="5287963" y="3449638"/>
            <a:ext cx="3668712" cy="320833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>
            <a:lvl1pPr marL="342900" indent="-3429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9pPr>
          </a:lstStyle>
          <a:p>
            <a:pPr lvl="1" algn="l">
              <a:spcBef>
                <a:spcPct val="200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void X (</a:t>
            </a:r>
            <a:r>
              <a:rPr lang="en-US" altLang="en-US" dirty="0" err="1">
                <a:latin typeface="Courier New" panose="02070309020205020404" pitchFamily="49" charset="0"/>
              </a:rPr>
              <a:t>int</a:t>
            </a:r>
            <a:r>
              <a:rPr lang="en-US" altLang="en-US" dirty="0">
                <a:latin typeface="Courier New" panose="02070309020205020404" pitchFamily="49" charset="0"/>
              </a:rPr>
              <a:t> b) {</a:t>
            </a:r>
          </a:p>
          <a:p>
            <a:pPr lvl="1" algn="l">
              <a:spcBef>
                <a:spcPct val="200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if(b == 1) {</a:t>
            </a:r>
          </a:p>
          <a:p>
            <a:pPr lvl="1" algn="l">
              <a:spcBef>
                <a:spcPct val="200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…</a:t>
            </a:r>
          </a:p>
          <a:p>
            <a:pPr lvl="1" algn="l">
              <a:spcBef>
                <a:spcPct val="200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None/>
            </a:pPr>
            <a:r>
              <a:rPr lang="en-US" altLang="en-US" dirty="0" err="1">
                <a:latin typeface="Courier New" panose="02070309020205020404" pitchFamily="49" charset="0"/>
              </a:rPr>
              <a:t>int</a:t>
            </a:r>
            <a:r>
              <a:rPr lang="en-US" altLang="en-US" dirty="0">
                <a:latin typeface="Courier New" panose="02070309020205020404" pitchFamily="49" charset="0"/>
              </a:rPr>
              <a:t> main() {</a:t>
            </a:r>
          </a:p>
          <a:p>
            <a:pPr lvl="1" algn="l">
              <a:spcBef>
                <a:spcPct val="200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</a:t>
            </a:r>
            <a:r>
              <a:rPr lang="en-US" altLang="en-US" dirty="0" err="1">
                <a:latin typeface="Courier New" panose="02070309020205020404" pitchFamily="49" charset="0"/>
              </a:rPr>
              <a:t>int</a:t>
            </a:r>
            <a:r>
              <a:rPr lang="en-US" altLang="en-US" dirty="0">
                <a:latin typeface="Courier New" panose="02070309020205020404" pitchFamily="49" charset="0"/>
              </a:rPr>
              <a:t> a = 2;</a:t>
            </a:r>
          </a:p>
          <a:p>
            <a:pPr lvl="1" algn="l">
              <a:spcBef>
                <a:spcPct val="200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X(a</a:t>
            </a:r>
            <a:r>
              <a:rPr lang="en-US" altLang="en-US" dirty="0" smtClean="0">
                <a:latin typeface="Courier New" panose="02070309020205020404" pitchFamily="49" charset="0"/>
              </a:rPr>
              <a:t>);</a:t>
            </a:r>
          </a:p>
          <a:p>
            <a:pPr lvl="1" algn="l">
              <a:spcBef>
                <a:spcPct val="200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None/>
            </a:pPr>
            <a:r>
              <a:rPr lang="en-US" altLang="en-US" dirty="0" smtClean="0">
                <a:latin typeface="Courier New" panose="02070309020205020404" pitchFamily="49" charset="0"/>
              </a:rPr>
              <a:t>}</a:t>
            </a:r>
            <a:endParaRPr lang="en-US" altLang="en-US" dirty="0">
              <a:latin typeface="Courier New" panose="02070309020205020404" pitchFamily="49" charset="0"/>
            </a:endParaRPr>
          </a:p>
        </p:txBody>
      </p:sp>
      <p:sp>
        <p:nvSpPr>
          <p:cNvPr id="5128" name="Rectangle 9"/>
          <p:cNvSpPr>
            <a:spLocks noChangeArrowheads="1"/>
          </p:cNvSpPr>
          <p:nvPr/>
        </p:nvSpPr>
        <p:spPr bwMode="auto">
          <a:xfrm flipV="1">
            <a:off x="5275263" y="2463800"/>
            <a:ext cx="3679825" cy="98266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129" name="Rectangle 10"/>
          <p:cNvSpPr>
            <a:spLocks noChangeArrowheads="1"/>
          </p:cNvSpPr>
          <p:nvPr/>
        </p:nvSpPr>
        <p:spPr bwMode="auto">
          <a:xfrm>
            <a:off x="5264150" y="1560513"/>
            <a:ext cx="3690938" cy="90328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130" name="Text Box 11"/>
          <p:cNvSpPr txBox="1">
            <a:spLocks noChangeArrowheads="1"/>
          </p:cNvSpPr>
          <p:nvPr/>
        </p:nvSpPr>
        <p:spPr bwMode="auto">
          <a:xfrm>
            <a:off x="7924800" y="5994400"/>
            <a:ext cx="862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b="1"/>
              <a:t>Code</a:t>
            </a:r>
          </a:p>
        </p:txBody>
      </p:sp>
      <p:sp>
        <p:nvSpPr>
          <p:cNvPr id="5131" name="Text Box 12"/>
          <p:cNvSpPr txBox="1">
            <a:spLocks noChangeArrowheads="1"/>
          </p:cNvSpPr>
          <p:nvPr/>
        </p:nvSpPr>
        <p:spPr bwMode="auto">
          <a:xfrm>
            <a:off x="5237163" y="1544638"/>
            <a:ext cx="1563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/>
              <a:t>main; a = 2</a:t>
            </a:r>
          </a:p>
        </p:txBody>
      </p:sp>
      <p:sp>
        <p:nvSpPr>
          <p:cNvPr id="5132" name="Text Box 13"/>
          <p:cNvSpPr txBox="1">
            <a:spLocks noChangeArrowheads="1"/>
          </p:cNvSpPr>
          <p:nvPr/>
        </p:nvSpPr>
        <p:spPr bwMode="auto">
          <a:xfrm>
            <a:off x="5303838" y="1979613"/>
            <a:ext cx="119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/>
              <a:t>X; b = 2</a:t>
            </a:r>
          </a:p>
        </p:txBody>
      </p:sp>
      <p:sp>
        <p:nvSpPr>
          <p:cNvPr id="5133" name="Rectangle 14"/>
          <p:cNvSpPr>
            <a:spLocks noChangeArrowheads="1"/>
          </p:cNvSpPr>
          <p:nvPr/>
        </p:nvSpPr>
        <p:spPr bwMode="auto">
          <a:xfrm>
            <a:off x="5273675" y="2997200"/>
            <a:ext cx="3684588" cy="4572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134" name="Text Box 15"/>
          <p:cNvSpPr txBox="1">
            <a:spLocks noChangeArrowheads="1"/>
          </p:cNvSpPr>
          <p:nvPr/>
        </p:nvSpPr>
        <p:spPr bwMode="auto">
          <a:xfrm>
            <a:off x="6788150" y="2995613"/>
            <a:ext cx="877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b="1"/>
              <a:t>Heap</a:t>
            </a:r>
          </a:p>
        </p:txBody>
      </p:sp>
      <p:sp>
        <p:nvSpPr>
          <p:cNvPr id="5135" name="Line 16"/>
          <p:cNvSpPr>
            <a:spLocks noChangeAspect="1" noChangeShapeType="1"/>
          </p:cNvSpPr>
          <p:nvPr/>
        </p:nvSpPr>
        <p:spPr bwMode="auto">
          <a:xfrm flipH="1" flipV="1">
            <a:off x="8218488" y="2620963"/>
            <a:ext cx="19050" cy="38893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6" name="Line 17"/>
          <p:cNvSpPr>
            <a:spLocks noChangeAspect="1" noChangeShapeType="1"/>
          </p:cNvSpPr>
          <p:nvPr/>
        </p:nvSpPr>
        <p:spPr bwMode="auto">
          <a:xfrm flipH="1" flipV="1">
            <a:off x="7512050" y="2460625"/>
            <a:ext cx="19050" cy="38893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7" name="Text Box 18"/>
          <p:cNvSpPr txBox="1">
            <a:spLocks noChangeArrowheads="1"/>
          </p:cNvSpPr>
          <p:nvPr/>
        </p:nvSpPr>
        <p:spPr bwMode="auto">
          <a:xfrm>
            <a:off x="7442200" y="1687513"/>
            <a:ext cx="912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b="1"/>
              <a:t>Stack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8057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>
            <a:normAutofit/>
          </a:bodyPr>
          <a:lstStyle/>
          <a:p>
            <a:r>
              <a:rPr lang="en-US" altLang="en-US" dirty="0" smtClean="0">
                <a:solidFill>
                  <a:srgbClr val="993300"/>
                </a:solidFill>
              </a:rPr>
              <a:t>Processes and Process </a:t>
            </a:r>
            <a:r>
              <a:rPr lang="en-US" altLang="en-US" dirty="0" smtClean="0">
                <a:solidFill>
                  <a:srgbClr val="993300"/>
                </a:solidFill>
              </a:rPr>
              <a:t>Management</a:t>
            </a:r>
            <a:endParaRPr lang="en-US" altLang="en-US" sz="1800" dirty="0" smtClean="0">
              <a:solidFill>
                <a:schemeClr val="folHlink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7400" y="1371600"/>
            <a:ext cx="7772400" cy="4953000"/>
          </a:xfrm>
          <a:noFill/>
        </p:spPr>
        <p:txBody>
          <a:bodyPr lIns="92075" tIns="46038" rIns="92075" bIns="46038">
            <a:noAutofit/>
          </a:bodyPr>
          <a:lstStyle/>
          <a:p>
            <a:pPr>
              <a:lnSpc>
                <a:spcPct val="80000"/>
              </a:lnSpc>
            </a:pPr>
            <a:r>
              <a:rPr lang="en-US" altLang="en-US" sz="2400" dirty="0" smtClean="0"/>
              <a:t>A program consists of code and </a:t>
            </a:r>
            <a:r>
              <a:rPr lang="en-US" altLang="en-US" sz="2400" dirty="0" smtClean="0"/>
              <a:t>data</a:t>
            </a:r>
            <a:endParaRPr lang="en-US" altLang="en-US" sz="1400" dirty="0" smtClean="0">
              <a:solidFill>
                <a:srgbClr val="990000"/>
              </a:solidFill>
            </a:endParaRPr>
          </a:p>
          <a:p>
            <a:pPr>
              <a:lnSpc>
                <a:spcPct val="80000"/>
              </a:lnSpc>
            </a:pPr>
            <a:r>
              <a:rPr lang="en-US" altLang="en-US" sz="2400" dirty="0" smtClean="0"/>
              <a:t>On running a program, the </a:t>
            </a:r>
            <a:r>
              <a:rPr lang="en-US" altLang="en-US" sz="2400" dirty="0" smtClean="0"/>
              <a:t>OS loader</a:t>
            </a:r>
            <a:r>
              <a:rPr lang="en-US" altLang="en-US" sz="2400" dirty="0" smtClean="0"/>
              <a:t>: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/>
              <a:t>R</a:t>
            </a:r>
            <a:r>
              <a:rPr lang="en-US" altLang="en-US" sz="2000" dirty="0" smtClean="0"/>
              <a:t>eads </a:t>
            </a:r>
            <a:r>
              <a:rPr lang="en-US" altLang="en-US" sz="2000" dirty="0" smtClean="0"/>
              <a:t>and interprets the executable file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/>
              <a:t>S</a:t>
            </a:r>
            <a:r>
              <a:rPr lang="en-US" altLang="en-US" sz="2000" dirty="0" smtClean="0"/>
              <a:t>ets </a:t>
            </a:r>
            <a:r>
              <a:rPr lang="en-US" altLang="en-US" sz="2000" dirty="0" smtClean="0"/>
              <a:t>up the process’s memory to contain the code &amp; data from executable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/>
              <a:t>P</a:t>
            </a:r>
            <a:r>
              <a:rPr lang="en-US" altLang="en-US" sz="2000" dirty="0" smtClean="0"/>
              <a:t>ushes </a:t>
            </a:r>
            <a:r>
              <a:rPr lang="en-US" altLang="en-US" sz="2000" dirty="0" err="1" smtClean="0"/>
              <a:t>argc</a:t>
            </a:r>
            <a:r>
              <a:rPr lang="en-US" altLang="en-US" sz="2000" dirty="0" smtClean="0"/>
              <a:t>, </a:t>
            </a:r>
            <a:r>
              <a:rPr lang="en-US" altLang="en-US" sz="2000" dirty="0" err="1" smtClean="0"/>
              <a:t>argv</a:t>
            </a:r>
            <a:r>
              <a:rPr lang="en-US" altLang="en-US" sz="2000" dirty="0" smtClean="0"/>
              <a:t> </a:t>
            </a:r>
            <a:r>
              <a:rPr lang="en-US" altLang="en-US" sz="2000" dirty="0" smtClean="0"/>
              <a:t>on the stack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/>
              <a:t>S</a:t>
            </a:r>
            <a:r>
              <a:rPr lang="en-US" altLang="en-US" sz="2000" dirty="0" smtClean="0"/>
              <a:t>ets </a:t>
            </a:r>
            <a:r>
              <a:rPr lang="en-US" altLang="en-US" sz="2000" dirty="0" smtClean="0"/>
              <a:t>the CPU registers </a:t>
            </a:r>
            <a:r>
              <a:rPr lang="en-US" altLang="en-US" sz="2000" dirty="0" smtClean="0"/>
              <a:t>&amp; </a:t>
            </a:r>
            <a:r>
              <a:rPr lang="en-US" altLang="en-US" sz="2000" dirty="0" smtClean="0"/>
              <a:t>calls </a:t>
            </a:r>
            <a:r>
              <a:rPr lang="en-US" altLang="en-US" sz="2000" dirty="0" smtClean="0"/>
              <a:t>_</a:t>
            </a:r>
            <a:r>
              <a:rPr lang="en-US" altLang="en-US" sz="2000" dirty="0" smtClean="0"/>
              <a:t>start</a:t>
            </a:r>
            <a:r>
              <a:rPr lang="en-US" altLang="en-US" sz="2000" dirty="0" smtClean="0"/>
              <a:t>()</a:t>
            </a:r>
            <a:endParaRPr lang="en-US" altLang="en-US" sz="1400" dirty="0" smtClean="0"/>
          </a:p>
          <a:p>
            <a:pPr>
              <a:lnSpc>
                <a:spcPct val="80000"/>
              </a:lnSpc>
            </a:pPr>
            <a:r>
              <a:rPr lang="en-US" altLang="en-US" sz="2400" dirty="0" smtClean="0"/>
              <a:t>Program starts </a:t>
            </a:r>
            <a:r>
              <a:rPr lang="en-US" altLang="en-US" sz="2400" dirty="0" smtClean="0"/>
              <a:t>executing at </a:t>
            </a:r>
            <a:r>
              <a:rPr lang="en-US" altLang="en-US" sz="2400" dirty="0" smtClean="0"/>
              <a:t>_start()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 dirty="0" smtClean="0"/>
              <a:t>_start(</a:t>
            </a:r>
            <a:r>
              <a:rPr lang="en-US" altLang="en-US" sz="2000" dirty="0" err="1" smtClean="0"/>
              <a:t>args</a:t>
            </a:r>
            <a:r>
              <a:rPr lang="en-US" altLang="en-US" sz="2000" dirty="0" smtClean="0"/>
              <a:t>) {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 dirty="0" smtClean="0"/>
              <a:t>    </a:t>
            </a:r>
            <a:r>
              <a:rPr lang="en-US" altLang="en-US" sz="2000" dirty="0" err="1" smtClean="0"/>
              <a:t>initialize_language_runtime</a:t>
            </a:r>
            <a:r>
              <a:rPr lang="en-US" altLang="en-US" sz="2000" dirty="0" smtClean="0"/>
              <a:t>();</a:t>
            </a:r>
            <a:endParaRPr lang="en-US" altLang="en-US" sz="2000" dirty="0" smtClean="0"/>
          </a:p>
          <a:p>
            <a:pPr lvl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 dirty="0" smtClean="0"/>
              <a:t>	ret = main(</a:t>
            </a:r>
            <a:r>
              <a:rPr lang="en-US" altLang="en-US" sz="2000" dirty="0" err="1" smtClean="0"/>
              <a:t>args</a:t>
            </a:r>
            <a:r>
              <a:rPr lang="en-US" altLang="en-US" sz="2000" dirty="0" smtClean="0"/>
              <a:t>);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 dirty="0" smtClean="0"/>
              <a:t>	exit(ret)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 dirty="0" smtClean="0"/>
              <a:t>}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 dirty="0" smtClean="0"/>
              <a:t>Process </a:t>
            </a:r>
            <a:r>
              <a:rPr lang="en-US" altLang="en-US" sz="2000" dirty="0" smtClean="0"/>
              <a:t>is now </a:t>
            </a:r>
            <a:r>
              <a:rPr lang="en-US" altLang="en-US" sz="2000" dirty="0" smtClean="0"/>
              <a:t>running from program file</a:t>
            </a:r>
            <a:r>
              <a:rPr lang="en-US" altLang="en-US" sz="1600" dirty="0" smtClean="0"/>
              <a:t>	</a:t>
            </a:r>
          </a:p>
          <a:p>
            <a:pPr>
              <a:lnSpc>
                <a:spcPct val="80000"/>
              </a:lnSpc>
            </a:pPr>
            <a:r>
              <a:rPr lang="en-US" altLang="en-US" sz="2400" dirty="0" smtClean="0"/>
              <a:t>When main() returns, </a:t>
            </a:r>
            <a:r>
              <a:rPr lang="en-US" altLang="en-US" sz="2400" dirty="0" smtClean="0"/>
              <a:t>runtime </a:t>
            </a:r>
            <a:r>
              <a:rPr lang="en-US" altLang="en-US" sz="2400" dirty="0" smtClean="0"/>
              <a:t>calls </a:t>
            </a:r>
            <a:r>
              <a:rPr lang="en-US" altLang="en-US" sz="2400" dirty="0" smtClean="0"/>
              <a:t>exit system call </a:t>
            </a:r>
            <a:r>
              <a:rPr lang="en-US" altLang="en-US" sz="2400" dirty="0" smtClean="0"/>
              <a:t>which destroys the process and returns all </a:t>
            </a:r>
            <a:r>
              <a:rPr lang="en-US" altLang="en-US" sz="2400" dirty="0" smtClean="0"/>
              <a:t>resources</a:t>
            </a:r>
            <a:endParaRPr lang="en-US" altLang="en-US" sz="2400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73929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50"/>
          <p:cNvSpPr txBox="1">
            <a:spLocks noChangeArrowheads="1"/>
          </p:cNvSpPr>
          <p:nvPr/>
        </p:nvSpPr>
        <p:spPr bwMode="auto">
          <a:xfrm>
            <a:off x="1060450" y="4211638"/>
            <a:ext cx="3695700" cy="12001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>
                <a:latin typeface="Arial Unicode MS" panose="020B0604020202020204" pitchFamily="34" charset="-128"/>
              </a:rPr>
              <a:t>pid = 127</a:t>
            </a:r>
          </a:p>
          <a:p>
            <a:r>
              <a:rPr lang="en-US" altLang="en-US">
                <a:latin typeface="Arial Unicode MS" panose="020B0604020202020204" pitchFamily="34" charset="-128"/>
              </a:rPr>
              <a:t>open files = “.history”</a:t>
            </a:r>
          </a:p>
          <a:p>
            <a:r>
              <a:rPr lang="en-US" altLang="en-US">
                <a:latin typeface="Arial Unicode MS" panose="020B0604020202020204" pitchFamily="34" charset="-128"/>
              </a:rPr>
              <a:t>last_cpu = 0</a:t>
            </a:r>
          </a:p>
        </p:txBody>
      </p:sp>
      <p:sp>
        <p:nvSpPr>
          <p:cNvPr id="318515" name="Text Box 51"/>
          <p:cNvSpPr txBox="1">
            <a:spLocks noChangeArrowheads="1"/>
          </p:cNvSpPr>
          <p:nvPr/>
        </p:nvSpPr>
        <p:spPr bwMode="auto">
          <a:xfrm>
            <a:off x="1054100" y="4211638"/>
            <a:ext cx="3695700" cy="12001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>
                <a:latin typeface="Arial Unicode MS" panose="020B0604020202020204" pitchFamily="34" charset="-128"/>
              </a:rPr>
              <a:t>pid = 128</a:t>
            </a:r>
          </a:p>
          <a:p>
            <a:r>
              <a:rPr lang="en-US" altLang="en-US">
                <a:latin typeface="Arial Unicode MS" panose="020B0604020202020204" pitchFamily="34" charset="-128"/>
              </a:rPr>
              <a:t>open files = “.history”</a:t>
            </a:r>
          </a:p>
          <a:p>
            <a:r>
              <a:rPr lang="en-US" altLang="en-US">
                <a:latin typeface="Arial Unicode MS" panose="020B0604020202020204" pitchFamily="34" charset="-128"/>
              </a:rPr>
              <a:t>last_cpu = 0</a:t>
            </a:r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36600" y="228600"/>
            <a:ext cx="8407400" cy="712788"/>
          </a:xfrm>
          <a:prstGeom prst="rect">
            <a:avLst/>
          </a:prstGeom>
          <a:noFill/>
        </p:spPr>
        <p:txBody>
          <a:bodyPr lIns="92075" tIns="46038" rIns="92075" bIns="46038" anchor="ctr">
            <a:normAutofit fontScale="90000"/>
          </a:bodyPr>
          <a:lstStyle/>
          <a:p>
            <a:r>
              <a:rPr lang="en-US" altLang="en-US" dirty="0" smtClean="0">
                <a:solidFill>
                  <a:srgbClr val="993300"/>
                </a:solidFill>
              </a:rPr>
              <a:t>A shell forks and then execs a calculator</a:t>
            </a:r>
          </a:p>
        </p:txBody>
      </p:sp>
      <p:sp>
        <p:nvSpPr>
          <p:cNvPr id="318471" name="Text Box 7"/>
          <p:cNvSpPr txBox="1">
            <a:spLocks noChangeArrowheads="1"/>
          </p:cNvSpPr>
          <p:nvPr/>
        </p:nvSpPr>
        <p:spPr bwMode="auto">
          <a:xfrm>
            <a:off x="908050" y="1082675"/>
            <a:ext cx="3719513" cy="23082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</a:rPr>
              <a:t>int pid = fork();</a:t>
            </a:r>
          </a:p>
          <a:p>
            <a:r>
              <a:rPr lang="en-US" altLang="en-US">
                <a:latin typeface="Courier New" panose="02070309020205020404" pitchFamily="49" charset="0"/>
              </a:rPr>
              <a:t>if(pid == 0) {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</a:t>
            </a:r>
            <a:r>
              <a:rPr lang="en-US" altLang="en-US">
                <a:solidFill>
                  <a:srgbClr val="F50101"/>
                </a:solidFill>
                <a:latin typeface="Courier New" panose="02070309020205020404" pitchFamily="49" charset="0"/>
              </a:rPr>
              <a:t>close(“.history”);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exec(“/bin/calc”);</a:t>
            </a:r>
          </a:p>
          <a:p>
            <a:r>
              <a:rPr lang="en-US" altLang="en-US">
                <a:latin typeface="Courier New" panose="02070309020205020404" pitchFamily="49" charset="0"/>
              </a:rPr>
              <a:t>} else {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wait(pid);</a:t>
            </a:r>
          </a:p>
        </p:txBody>
      </p:sp>
      <p:sp>
        <p:nvSpPr>
          <p:cNvPr id="318486" name="Text Box 22"/>
          <p:cNvSpPr txBox="1">
            <a:spLocks noChangeArrowheads="1"/>
          </p:cNvSpPr>
          <p:nvPr/>
        </p:nvSpPr>
        <p:spPr bwMode="auto">
          <a:xfrm>
            <a:off x="908050" y="1082675"/>
            <a:ext cx="3719513" cy="23082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</a:rPr>
              <a:t>int pid = fork();</a:t>
            </a:r>
          </a:p>
          <a:p>
            <a:r>
              <a:rPr lang="en-US" altLang="en-US">
                <a:latin typeface="Courier New" panose="02070309020205020404" pitchFamily="49" charset="0"/>
              </a:rPr>
              <a:t>if(pid == 0) {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close(“.history”);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exec(“/bin/calc”);</a:t>
            </a:r>
          </a:p>
          <a:p>
            <a:r>
              <a:rPr lang="en-US" altLang="en-US">
                <a:latin typeface="Courier New" panose="02070309020205020404" pitchFamily="49" charset="0"/>
              </a:rPr>
              <a:t>} else {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</a:t>
            </a:r>
            <a:r>
              <a:rPr lang="en-US" altLang="en-US">
                <a:solidFill>
                  <a:srgbClr val="F50101"/>
                </a:solidFill>
                <a:latin typeface="Courier New" panose="02070309020205020404" pitchFamily="49" charset="0"/>
              </a:rPr>
              <a:t>wait(pid);</a:t>
            </a:r>
          </a:p>
        </p:txBody>
      </p:sp>
      <p:sp>
        <p:nvSpPr>
          <p:cNvPr id="19463" name="Line 49"/>
          <p:cNvSpPr>
            <a:spLocks noChangeShapeType="1"/>
          </p:cNvSpPr>
          <p:nvPr/>
        </p:nvSpPr>
        <p:spPr bwMode="auto">
          <a:xfrm>
            <a:off x="273050" y="4027488"/>
            <a:ext cx="8743950" cy="952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63"/>
          <p:cNvGrpSpPr>
            <a:grpSpLocks/>
          </p:cNvGrpSpPr>
          <p:nvPr/>
        </p:nvGrpSpPr>
        <p:grpSpPr bwMode="auto">
          <a:xfrm>
            <a:off x="1593850" y="3390900"/>
            <a:ext cx="4160838" cy="3095625"/>
            <a:chOff x="1004" y="2136"/>
            <a:chExt cx="2621" cy="1950"/>
          </a:xfrm>
        </p:grpSpPr>
        <p:sp>
          <p:nvSpPr>
            <p:cNvPr id="19472" name="Line 53"/>
            <p:cNvSpPr>
              <a:spLocks noChangeShapeType="1"/>
            </p:cNvSpPr>
            <p:nvPr/>
          </p:nvSpPr>
          <p:spPr bwMode="auto">
            <a:xfrm flipV="1">
              <a:off x="1004" y="2136"/>
              <a:ext cx="29" cy="51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3" name="Line 54"/>
            <p:cNvSpPr>
              <a:spLocks noChangeShapeType="1"/>
            </p:cNvSpPr>
            <p:nvPr/>
          </p:nvSpPr>
          <p:spPr bwMode="auto">
            <a:xfrm flipV="1">
              <a:off x="2996" y="2136"/>
              <a:ext cx="629" cy="19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465" name="Text Box 56"/>
          <p:cNvSpPr txBox="1">
            <a:spLocks noChangeArrowheads="1"/>
          </p:cNvSpPr>
          <p:nvPr/>
        </p:nvSpPr>
        <p:spPr bwMode="auto">
          <a:xfrm>
            <a:off x="5543550" y="4510088"/>
            <a:ext cx="22574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b="1"/>
              <a:t>Process Control</a:t>
            </a:r>
          </a:p>
          <a:p>
            <a:r>
              <a:rPr lang="en-US" altLang="en-US" b="1"/>
              <a:t>Blocks (PCBs)</a:t>
            </a:r>
          </a:p>
        </p:txBody>
      </p:sp>
      <p:sp>
        <p:nvSpPr>
          <p:cNvPr id="19466" name="Text Box 57"/>
          <p:cNvSpPr txBox="1">
            <a:spLocks noChangeArrowheads="1"/>
          </p:cNvSpPr>
          <p:nvPr/>
        </p:nvSpPr>
        <p:spPr bwMode="auto">
          <a:xfrm>
            <a:off x="22225" y="4011613"/>
            <a:ext cx="590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b="1"/>
              <a:t>OS</a:t>
            </a:r>
          </a:p>
        </p:txBody>
      </p:sp>
      <p:sp>
        <p:nvSpPr>
          <p:cNvPr id="19467" name="Text Box 58"/>
          <p:cNvSpPr txBox="1">
            <a:spLocks noChangeArrowheads="1"/>
          </p:cNvSpPr>
          <p:nvPr/>
        </p:nvSpPr>
        <p:spPr bwMode="auto">
          <a:xfrm>
            <a:off x="55563" y="3503613"/>
            <a:ext cx="9985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b="1"/>
              <a:t>USER</a:t>
            </a:r>
          </a:p>
        </p:txBody>
      </p:sp>
      <p:sp>
        <p:nvSpPr>
          <p:cNvPr id="318523" name="Text Box 59"/>
          <p:cNvSpPr txBox="1">
            <a:spLocks noChangeArrowheads="1"/>
          </p:cNvSpPr>
          <p:nvPr/>
        </p:nvSpPr>
        <p:spPr bwMode="auto">
          <a:xfrm>
            <a:off x="4995863" y="1082675"/>
            <a:ext cx="3719512" cy="23082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</a:rPr>
              <a:t>int pid = fork();</a:t>
            </a:r>
          </a:p>
          <a:p>
            <a:r>
              <a:rPr lang="en-US" altLang="en-US">
                <a:latin typeface="Courier New" panose="02070309020205020404" pitchFamily="49" charset="0"/>
              </a:rPr>
              <a:t>if(pid == 0) {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close(“.history”);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</a:t>
            </a:r>
            <a:r>
              <a:rPr lang="en-US" altLang="en-US">
                <a:solidFill>
                  <a:srgbClr val="F50101"/>
                </a:solidFill>
                <a:latin typeface="Courier New" panose="02070309020205020404" pitchFamily="49" charset="0"/>
              </a:rPr>
              <a:t>exec(“/bin/calc”);</a:t>
            </a:r>
          </a:p>
          <a:p>
            <a:r>
              <a:rPr lang="en-US" altLang="en-US">
                <a:latin typeface="Courier New" panose="02070309020205020404" pitchFamily="49" charset="0"/>
              </a:rPr>
              <a:t>} else {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wait(pid);</a:t>
            </a:r>
          </a:p>
        </p:txBody>
      </p:sp>
      <p:sp>
        <p:nvSpPr>
          <p:cNvPr id="318525" name="Text Box 61"/>
          <p:cNvSpPr txBox="1">
            <a:spLocks noChangeArrowheads="1"/>
          </p:cNvSpPr>
          <p:nvPr/>
        </p:nvSpPr>
        <p:spPr bwMode="auto">
          <a:xfrm>
            <a:off x="4995863" y="1082675"/>
            <a:ext cx="3719512" cy="19304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</a:rPr>
              <a:t>int calc_main(){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int q = 7;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do_init();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ln = get_input();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 exec_in(ln);</a:t>
            </a:r>
            <a:endParaRPr lang="en-US" altLang="en-US">
              <a:solidFill>
                <a:srgbClr val="F50101"/>
              </a:solidFill>
              <a:latin typeface="Courier New" panose="02070309020205020404" pitchFamily="49" charset="0"/>
            </a:endParaRPr>
          </a:p>
        </p:txBody>
      </p:sp>
      <p:sp>
        <p:nvSpPr>
          <p:cNvPr id="18" name="Text Box 55"/>
          <p:cNvSpPr txBox="1">
            <a:spLocks noChangeArrowheads="1"/>
          </p:cNvSpPr>
          <p:nvPr/>
        </p:nvSpPr>
        <p:spPr bwMode="auto">
          <a:xfrm>
            <a:off x="1054100" y="5519738"/>
            <a:ext cx="3695700" cy="12001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>
                <a:latin typeface="Arial Unicode MS" panose="020B0604020202020204" pitchFamily="34" charset="-128"/>
              </a:rPr>
              <a:t>pid = 128</a:t>
            </a:r>
          </a:p>
          <a:p>
            <a:r>
              <a:rPr lang="en-US" altLang="en-US">
                <a:latin typeface="Arial Unicode MS" panose="020B0604020202020204" pitchFamily="34" charset="-128"/>
              </a:rPr>
              <a:t>open files = </a:t>
            </a:r>
          </a:p>
          <a:p>
            <a:r>
              <a:rPr lang="en-US" altLang="en-US">
                <a:latin typeface="Arial Unicode MS" panose="020B0604020202020204" pitchFamily="34" charset="-128"/>
              </a:rPr>
              <a:t>last_cpu = 0</a:t>
            </a: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908050" y="1082675"/>
            <a:ext cx="3719513" cy="23082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50101"/>
                </a:solidFill>
                <a:latin typeface="Courier New" panose="02070309020205020404" pitchFamily="49" charset="0"/>
              </a:rPr>
              <a:t>int pid = fork();</a:t>
            </a:r>
          </a:p>
          <a:p>
            <a:r>
              <a:rPr lang="en-US" altLang="en-US">
                <a:latin typeface="Courier New" panose="02070309020205020404" pitchFamily="49" charset="0"/>
              </a:rPr>
              <a:t>if(pid == 0) {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close(“.history”);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exec(“/bin/calc”);</a:t>
            </a:r>
          </a:p>
          <a:p>
            <a:r>
              <a:rPr lang="en-US" altLang="en-US">
                <a:latin typeface="Courier New" panose="02070309020205020404" pitchFamily="49" charset="0"/>
              </a:rPr>
              <a:t>} else {</a:t>
            </a:r>
          </a:p>
          <a:p>
            <a:r>
              <a:rPr lang="en-US" altLang="en-US">
                <a:latin typeface="Courier New" panose="02070309020205020404" pitchFamily="49" charset="0"/>
              </a:rPr>
              <a:t> wait(pid);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44044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81481E-6 L 0.44635 4.81481E-6 " pathEditMode="relative" rAng="0" ptsTypes="AA">
                                      <p:cBhvr>
                                        <p:cTn id="6" dur="5000" fill="hold"/>
                                        <p:tgtEl>
                                          <p:spTgt spid="3184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309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18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18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3.7037E-7 L 0.00121 0.19306 " pathEditMode="relative" ptsTypes="AA">
                                      <p:cBhvr>
                                        <p:cTn id="17" dur="2000" fill="hold"/>
                                        <p:tgtEl>
                                          <p:spTgt spid="3185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18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5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185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18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18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18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18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18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318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2000"/>
                                        <p:tgtEl>
                                          <p:spTgt spid="3185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8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3184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0" fill="hold"/>
                                        <p:tgtEl>
                                          <p:spTgt spid="318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0" fill="hold"/>
                                        <p:tgtEl>
                                          <p:spTgt spid="318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2000"/>
                                        <p:tgtEl>
                                          <p:spTgt spid="3184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2000"/>
                                        <p:tgtEl>
                                          <p:spTgt spid="318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8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2000"/>
                                        <p:tgtEl>
                                          <p:spTgt spid="318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8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2000"/>
                                        <p:tgtEl>
                                          <p:spTgt spid="318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8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2000"/>
                                        <p:tgtEl>
                                          <p:spTgt spid="318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8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2000"/>
                                        <p:tgtEl>
                                          <p:spTgt spid="318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8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2000"/>
                                        <p:tgtEl>
                                          <p:spTgt spid="318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8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2000"/>
                                        <p:tgtEl>
                                          <p:spTgt spid="3185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85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8515" grpId="0" animBg="1"/>
      <p:bldP spid="318515" grpId="1" animBg="1"/>
      <p:bldP spid="318515" grpId="2" animBg="1"/>
      <p:bldP spid="318471" grpId="0" animBg="1"/>
      <p:bldP spid="318471" grpId="1" animBg="1"/>
      <p:bldP spid="318471" grpId="2" animBg="1"/>
      <p:bldP spid="318471" grpId="3" animBg="1"/>
      <p:bldP spid="318486" grpId="0" animBg="1"/>
      <p:bldP spid="318523" grpId="0" build="allAtOnce" animBg="1"/>
      <p:bldP spid="318523" grpId="1" build="allAtOnce" animBg="1"/>
      <p:bldP spid="318525" grpId="0" animBg="1"/>
      <p:bldP spid="18" grpId="0" animBg="1"/>
      <p:bldP spid="1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77"/>
          <p:cNvSpPr txBox="1">
            <a:spLocks noChangeArrowheads="1"/>
          </p:cNvSpPr>
          <p:nvPr/>
        </p:nvSpPr>
        <p:spPr bwMode="auto">
          <a:xfrm>
            <a:off x="1060450" y="4211638"/>
            <a:ext cx="3692525" cy="12001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9pPr>
          </a:lstStyle>
          <a:p>
            <a:r>
              <a:rPr lang="en-US">
                <a:latin typeface="Arial Unicode MS" pitchFamily="34" charset="-128"/>
              </a:rPr>
              <a:t>pid = 127</a:t>
            </a:r>
          </a:p>
          <a:p>
            <a:r>
              <a:rPr lang="en-US">
                <a:latin typeface="Arial Unicode MS" pitchFamily="34" charset="-128"/>
              </a:rPr>
              <a:t>open files = “.history”</a:t>
            </a:r>
          </a:p>
          <a:p>
            <a:r>
              <a:rPr lang="en-US">
                <a:latin typeface="Arial Unicode MS" pitchFamily="34" charset="-128"/>
              </a:rPr>
              <a:t>last_cpu = 0</a:t>
            </a:r>
          </a:p>
        </p:txBody>
      </p:sp>
      <p:sp>
        <p:nvSpPr>
          <p:cNvPr id="317619" name="Text Box 179"/>
          <p:cNvSpPr txBox="1">
            <a:spLocks noChangeArrowheads="1"/>
          </p:cNvSpPr>
          <p:nvPr/>
        </p:nvSpPr>
        <p:spPr bwMode="auto">
          <a:xfrm>
            <a:off x="1060450" y="4211638"/>
            <a:ext cx="3692525" cy="12001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9pPr>
          </a:lstStyle>
          <a:p>
            <a:r>
              <a:rPr lang="en-US">
                <a:latin typeface="Arial Unicode MS" pitchFamily="34" charset="-128"/>
              </a:rPr>
              <a:t>pid = 128</a:t>
            </a:r>
          </a:p>
          <a:p>
            <a:r>
              <a:rPr lang="en-US">
                <a:latin typeface="Arial Unicode MS" pitchFamily="34" charset="-128"/>
              </a:rPr>
              <a:t>open files = “.history”</a:t>
            </a:r>
          </a:p>
          <a:p>
            <a:r>
              <a:rPr lang="en-US">
                <a:latin typeface="Arial Unicode MS" pitchFamily="34" charset="-128"/>
              </a:rPr>
              <a:t>last_cpu = 0</a:t>
            </a:r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7975" y="76200"/>
            <a:ext cx="8836025" cy="757238"/>
          </a:xfrm>
          <a:noFill/>
        </p:spPr>
        <p:txBody>
          <a:bodyPr lIns="92075" tIns="46038" rIns="92075" bIns="46038" anchor="ctr">
            <a:normAutofit fontScale="90000"/>
          </a:bodyPr>
          <a:lstStyle/>
          <a:p>
            <a:r>
              <a:rPr lang="en-US" dirty="0" smtClean="0">
                <a:solidFill>
                  <a:srgbClr val="993300"/>
                </a:solidFill>
              </a:rPr>
              <a:t>A shell forks and then execs a calculator</a:t>
            </a:r>
          </a:p>
        </p:txBody>
      </p:sp>
      <p:grpSp>
        <p:nvGrpSpPr>
          <p:cNvPr id="20485" name="Group 86"/>
          <p:cNvGrpSpPr>
            <a:grpSpLocks/>
          </p:cNvGrpSpPr>
          <p:nvPr/>
        </p:nvGrpSpPr>
        <p:grpSpPr bwMode="auto">
          <a:xfrm>
            <a:off x="1060450" y="866775"/>
            <a:ext cx="3505200" cy="2836863"/>
            <a:chOff x="3265" y="546"/>
            <a:chExt cx="2208" cy="1787"/>
          </a:xfrm>
        </p:grpSpPr>
        <p:sp>
          <p:nvSpPr>
            <p:cNvPr id="20524" name="Rectangle 41"/>
            <p:cNvSpPr>
              <a:spLocks noChangeArrowheads="1"/>
            </p:cNvSpPr>
            <p:nvPr/>
          </p:nvSpPr>
          <p:spPr bwMode="auto">
            <a:xfrm flipV="1">
              <a:off x="3265" y="845"/>
              <a:ext cx="2208" cy="384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525" name="Group 42"/>
            <p:cNvGrpSpPr>
              <a:grpSpLocks/>
            </p:cNvGrpSpPr>
            <p:nvPr/>
          </p:nvGrpSpPr>
          <p:grpSpPr bwMode="auto">
            <a:xfrm>
              <a:off x="3265" y="1577"/>
              <a:ext cx="2208" cy="756"/>
              <a:chOff x="672" y="1788"/>
              <a:chExt cx="2208" cy="756"/>
            </a:xfrm>
          </p:grpSpPr>
          <p:sp>
            <p:nvSpPr>
              <p:cNvPr id="20536" name="Text Box 43"/>
              <p:cNvSpPr txBox="1">
                <a:spLocks noChangeArrowheads="1"/>
              </p:cNvSpPr>
              <p:nvPr/>
            </p:nvSpPr>
            <p:spPr bwMode="auto">
              <a:xfrm>
                <a:off x="672" y="1788"/>
                <a:ext cx="2208" cy="756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1pPr>
                <a:lvl2pPr marL="742950" indent="-28575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2pPr>
                <a:lvl3pPr marL="11430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3pPr>
                <a:lvl4pPr marL="16002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4pPr>
                <a:lvl5pPr marL="20574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9pPr>
              </a:lstStyle>
              <a:p>
                <a:r>
                  <a:rPr lang="en-US">
                    <a:latin typeface="Courier New" pitchFamily="49" charset="0"/>
                  </a:rPr>
                  <a:t>int shell_main() {</a:t>
                </a:r>
              </a:p>
              <a:p>
                <a:r>
                  <a:rPr lang="en-US">
                    <a:latin typeface="Courier New" pitchFamily="49" charset="0"/>
                  </a:rPr>
                  <a:t>  int a = 2;</a:t>
                </a:r>
              </a:p>
              <a:p>
                <a:r>
                  <a:rPr lang="en-US">
                    <a:latin typeface="Courier New" pitchFamily="49" charset="0"/>
                  </a:rPr>
                  <a:t>  …</a:t>
                </a:r>
              </a:p>
            </p:txBody>
          </p:sp>
          <p:sp>
            <p:nvSpPr>
              <p:cNvPr id="20537" name="Text Box 44"/>
              <p:cNvSpPr txBox="1">
                <a:spLocks noChangeArrowheads="1"/>
              </p:cNvSpPr>
              <p:nvPr/>
            </p:nvSpPr>
            <p:spPr bwMode="auto">
              <a:xfrm>
                <a:off x="2337" y="2256"/>
                <a:ext cx="54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1pPr>
                <a:lvl2pPr marL="742950" indent="-28575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2pPr>
                <a:lvl3pPr marL="11430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3pPr>
                <a:lvl4pPr marL="16002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4pPr>
                <a:lvl5pPr marL="20574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9pPr>
              </a:lstStyle>
              <a:p>
                <a:r>
                  <a:rPr lang="en-US" b="1"/>
                  <a:t>Code</a:t>
                </a:r>
              </a:p>
            </p:txBody>
          </p:sp>
        </p:grpSp>
        <p:sp>
          <p:nvSpPr>
            <p:cNvPr id="20526" name="Text Box 45"/>
            <p:cNvSpPr txBox="1">
              <a:spLocks noChangeArrowheads="1"/>
            </p:cNvSpPr>
            <p:nvPr/>
          </p:nvSpPr>
          <p:spPr bwMode="auto">
            <a:xfrm>
              <a:off x="3297" y="546"/>
              <a:ext cx="98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pitchFamily="1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itchFamily="1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9pPr>
            </a:lstStyle>
            <a:p>
              <a:r>
                <a:rPr lang="en-US"/>
                <a:t>main; a = 2</a:t>
              </a:r>
            </a:p>
          </p:txBody>
        </p:sp>
        <p:grpSp>
          <p:nvGrpSpPr>
            <p:cNvPr id="20527" name="Group 46"/>
            <p:cNvGrpSpPr>
              <a:grpSpLocks/>
            </p:cNvGrpSpPr>
            <p:nvPr/>
          </p:nvGrpSpPr>
          <p:grpSpPr bwMode="auto">
            <a:xfrm>
              <a:off x="3265" y="1229"/>
              <a:ext cx="2208" cy="346"/>
              <a:chOff x="672" y="1440"/>
              <a:chExt cx="2208" cy="346"/>
            </a:xfrm>
          </p:grpSpPr>
          <p:sp>
            <p:nvSpPr>
              <p:cNvPr id="20534" name="Rectangle 47"/>
              <p:cNvSpPr>
                <a:spLocks noChangeArrowheads="1"/>
              </p:cNvSpPr>
              <p:nvPr/>
            </p:nvSpPr>
            <p:spPr bwMode="auto">
              <a:xfrm>
                <a:off x="672" y="1440"/>
                <a:ext cx="2208" cy="346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35" name="Text Box 48"/>
              <p:cNvSpPr txBox="1">
                <a:spLocks noChangeArrowheads="1"/>
              </p:cNvSpPr>
              <p:nvPr/>
            </p:nvSpPr>
            <p:spPr bwMode="auto">
              <a:xfrm>
                <a:off x="2327" y="1440"/>
                <a:ext cx="55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1pPr>
                <a:lvl2pPr marL="742950" indent="-28575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2pPr>
                <a:lvl3pPr marL="11430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3pPr>
                <a:lvl4pPr marL="16002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4pPr>
                <a:lvl5pPr marL="20574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9pPr>
              </a:lstStyle>
              <a:p>
                <a:r>
                  <a:rPr lang="en-US" b="1"/>
                  <a:t>Heap</a:t>
                </a:r>
              </a:p>
            </p:txBody>
          </p:sp>
        </p:grpSp>
        <p:grpSp>
          <p:nvGrpSpPr>
            <p:cNvPr id="20528" name="Group 49"/>
            <p:cNvGrpSpPr>
              <a:grpSpLocks/>
            </p:cNvGrpSpPr>
            <p:nvPr/>
          </p:nvGrpSpPr>
          <p:grpSpPr bwMode="auto">
            <a:xfrm>
              <a:off x="3265" y="557"/>
              <a:ext cx="2208" cy="288"/>
              <a:chOff x="672" y="768"/>
              <a:chExt cx="2208" cy="288"/>
            </a:xfrm>
          </p:grpSpPr>
          <p:sp>
            <p:nvSpPr>
              <p:cNvPr id="20532" name="Rectangle 50"/>
              <p:cNvSpPr>
                <a:spLocks noChangeArrowheads="1"/>
              </p:cNvSpPr>
              <p:nvPr/>
            </p:nvSpPr>
            <p:spPr bwMode="auto">
              <a:xfrm>
                <a:off x="672" y="768"/>
                <a:ext cx="2208" cy="288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33" name="Text Box 51"/>
              <p:cNvSpPr txBox="1">
                <a:spLocks noChangeArrowheads="1"/>
              </p:cNvSpPr>
              <p:nvPr/>
            </p:nvSpPr>
            <p:spPr bwMode="auto">
              <a:xfrm>
                <a:off x="2305" y="768"/>
                <a:ext cx="57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1pPr>
                <a:lvl2pPr marL="742950" indent="-28575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2pPr>
                <a:lvl3pPr marL="11430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3pPr>
                <a:lvl4pPr marL="16002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4pPr>
                <a:lvl5pPr marL="20574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9pPr>
              </a:lstStyle>
              <a:p>
                <a:r>
                  <a:rPr lang="en-US" b="1"/>
                  <a:t>Stack</a:t>
                </a:r>
              </a:p>
            </p:txBody>
          </p:sp>
        </p:grpSp>
        <p:sp>
          <p:nvSpPr>
            <p:cNvPr id="20529" name="Line 52"/>
            <p:cNvSpPr>
              <a:spLocks noChangeShapeType="1"/>
            </p:cNvSpPr>
            <p:nvPr/>
          </p:nvSpPr>
          <p:spPr bwMode="auto">
            <a:xfrm>
              <a:off x="3601" y="845"/>
              <a:ext cx="0" cy="24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30" name="Line 53"/>
            <p:cNvSpPr>
              <a:spLocks noChangeShapeType="1"/>
            </p:cNvSpPr>
            <p:nvPr/>
          </p:nvSpPr>
          <p:spPr bwMode="auto">
            <a:xfrm>
              <a:off x="3745" y="989"/>
              <a:ext cx="0" cy="24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31" name="Text Box 85"/>
            <p:cNvSpPr txBox="1">
              <a:spLocks noChangeArrowheads="1"/>
            </p:cNvSpPr>
            <p:nvPr/>
          </p:nvSpPr>
          <p:spPr bwMode="auto">
            <a:xfrm>
              <a:off x="3342" y="1296"/>
              <a:ext cx="126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pitchFamily="1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itchFamily="1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9pPr>
            </a:lstStyle>
            <a:p>
              <a:r>
                <a:rPr lang="en-US">
                  <a:latin typeface="Courier New" pitchFamily="49" charset="0"/>
                </a:rPr>
                <a:t>0xFC0933CA</a:t>
              </a:r>
            </a:p>
          </p:txBody>
        </p:sp>
      </p:grpSp>
      <p:grpSp>
        <p:nvGrpSpPr>
          <p:cNvPr id="6" name="Group 131"/>
          <p:cNvGrpSpPr>
            <a:grpSpLocks/>
          </p:cNvGrpSpPr>
          <p:nvPr/>
        </p:nvGrpSpPr>
        <p:grpSpPr bwMode="auto">
          <a:xfrm>
            <a:off x="1060450" y="866775"/>
            <a:ext cx="3505200" cy="2836863"/>
            <a:chOff x="3265" y="546"/>
            <a:chExt cx="2208" cy="1787"/>
          </a:xfrm>
        </p:grpSpPr>
        <p:sp>
          <p:nvSpPr>
            <p:cNvPr id="20510" name="Rectangle 132"/>
            <p:cNvSpPr>
              <a:spLocks noChangeArrowheads="1"/>
            </p:cNvSpPr>
            <p:nvPr/>
          </p:nvSpPr>
          <p:spPr bwMode="auto">
            <a:xfrm flipV="1">
              <a:off x="3265" y="845"/>
              <a:ext cx="2208" cy="384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511" name="Group 133"/>
            <p:cNvGrpSpPr>
              <a:grpSpLocks/>
            </p:cNvGrpSpPr>
            <p:nvPr/>
          </p:nvGrpSpPr>
          <p:grpSpPr bwMode="auto">
            <a:xfrm>
              <a:off x="3265" y="1577"/>
              <a:ext cx="2208" cy="756"/>
              <a:chOff x="672" y="1788"/>
              <a:chExt cx="2208" cy="756"/>
            </a:xfrm>
          </p:grpSpPr>
          <p:sp>
            <p:nvSpPr>
              <p:cNvPr id="20522" name="Text Box 134"/>
              <p:cNvSpPr txBox="1">
                <a:spLocks noChangeArrowheads="1"/>
              </p:cNvSpPr>
              <p:nvPr/>
            </p:nvSpPr>
            <p:spPr bwMode="auto">
              <a:xfrm>
                <a:off x="672" y="1788"/>
                <a:ext cx="2208" cy="756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1pPr>
                <a:lvl2pPr marL="742950" indent="-28575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2pPr>
                <a:lvl3pPr marL="11430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3pPr>
                <a:lvl4pPr marL="16002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4pPr>
                <a:lvl5pPr marL="20574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9pPr>
              </a:lstStyle>
              <a:p>
                <a:r>
                  <a:rPr lang="en-US">
                    <a:latin typeface="Courier New" pitchFamily="49" charset="0"/>
                  </a:rPr>
                  <a:t>int shell_main() {</a:t>
                </a:r>
              </a:p>
              <a:p>
                <a:r>
                  <a:rPr lang="en-US">
                    <a:latin typeface="Courier New" pitchFamily="49" charset="0"/>
                  </a:rPr>
                  <a:t>  int a = 2;</a:t>
                </a:r>
              </a:p>
              <a:p>
                <a:r>
                  <a:rPr lang="en-US">
                    <a:latin typeface="Courier New" pitchFamily="49" charset="0"/>
                  </a:rPr>
                  <a:t>  …</a:t>
                </a:r>
              </a:p>
            </p:txBody>
          </p:sp>
          <p:sp>
            <p:nvSpPr>
              <p:cNvPr id="20523" name="Text Box 135"/>
              <p:cNvSpPr txBox="1">
                <a:spLocks noChangeArrowheads="1"/>
              </p:cNvSpPr>
              <p:nvPr/>
            </p:nvSpPr>
            <p:spPr bwMode="auto">
              <a:xfrm>
                <a:off x="2337" y="2256"/>
                <a:ext cx="54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1pPr>
                <a:lvl2pPr marL="742950" indent="-28575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2pPr>
                <a:lvl3pPr marL="11430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3pPr>
                <a:lvl4pPr marL="16002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4pPr>
                <a:lvl5pPr marL="20574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9pPr>
              </a:lstStyle>
              <a:p>
                <a:r>
                  <a:rPr lang="en-US" b="1"/>
                  <a:t>Code</a:t>
                </a:r>
              </a:p>
            </p:txBody>
          </p:sp>
        </p:grpSp>
        <p:sp>
          <p:nvSpPr>
            <p:cNvPr id="20512" name="Text Box 136"/>
            <p:cNvSpPr txBox="1">
              <a:spLocks noChangeArrowheads="1"/>
            </p:cNvSpPr>
            <p:nvPr/>
          </p:nvSpPr>
          <p:spPr bwMode="auto">
            <a:xfrm>
              <a:off x="3297" y="546"/>
              <a:ext cx="98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pitchFamily="1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itchFamily="1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9pPr>
            </a:lstStyle>
            <a:p>
              <a:r>
                <a:rPr lang="en-US"/>
                <a:t>main; a = 2</a:t>
              </a:r>
            </a:p>
          </p:txBody>
        </p:sp>
        <p:grpSp>
          <p:nvGrpSpPr>
            <p:cNvPr id="20513" name="Group 137"/>
            <p:cNvGrpSpPr>
              <a:grpSpLocks/>
            </p:cNvGrpSpPr>
            <p:nvPr/>
          </p:nvGrpSpPr>
          <p:grpSpPr bwMode="auto">
            <a:xfrm>
              <a:off x="3265" y="1229"/>
              <a:ext cx="2208" cy="346"/>
              <a:chOff x="672" y="1440"/>
              <a:chExt cx="2208" cy="346"/>
            </a:xfrm>
          </p:grpSpPr>
          <p:sp>
            <p:nvSpPr>
              <p:cNvPr id="20520" name="Rectangle 138"/>
              <p:cNvSpPr>
                <a:spLocks noChangeArrowheads="1"/>
              </p:cNvSpPr>
              <p:nvPr/>
            </p:nvSpPr>
            <p:spPr bwMode="auto">
              <a:xfrm>
                <a:off x="672" y="1440"/>
                <a:ext cx="2208" cy="346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21" name="Text Box 139"/>
              <p:cNvSpPr txBox="1">
                <a:spLocks noChangeArrowheads="1"/>
              </p:cNvSpPr>
              <p:nvPr/>
            </p:nvSpPr>
            <p:spPr bwMode="auto">
              <a:xfrm>
                <a:off x="2327" y="1440"/>
                <a:ext cx="55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1pPr>
                <a:lvl2pPr marL="742950" indent="-28575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2pPr>
                <a:lvl3pPr marL="11430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3pPr>
                <a:lvl4pPr marL="16002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4pPr>
                <a:lvl5pPr marL="20574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9pPr>
              </a:lstStyle>
              <a:p>
                <a:r>
                  <a:rPr lang="en-US" b="1"/>
                  <a:t>Heap</a:t>
                </a:r>
              </a:p>
            </p:txBody>
          </p:sp>
        </p:grpSp>
        <p:grpSp>
          <p:nvGrpSpPr>
            <p:cNvPr id="20514" name="Group 140"/>
            <p:cNvGrpSpPr>
              <a:grpSpLocks/>
            </p:cNvGrpSpPr>
            <p:nvPr/>
          </p:nvGrpSpPr>
          <p:grpSpPr bwMode="auto">
            <a:xfrm>
              <a:off x="3265" y="557"/>
              <a:ext cx="2208" cy="288"/>
              <a:chOff x="672" y="768"/>
              <a:chExt cx="2208" cy="288"/>
            </a:xfrm>
          </p:grpSpPr>
          <p:sp>
            <p:nvSpPr>
              <p:cNvPr id="20518" name="Rectangle 141"/>
              <p:cNvSpPr>
                <a:spLocks noChangeArrowheads="1"/>
              </p:cNvSpPr>
              <p:nvPr/>
            </p:nvSpPr>
            <p:spPr bwMode="auto">
              <a:xfrm>
                <a:off x="672" y="768"/>
                <a:ext cx="2208" cy="288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19" name="Text Box 142"/>
              <p:cNvSpPr txBox="1">
                <a:spLocks noChangeArrowheads="1"/>
              </p:cNvSpPr>
              <p:nvPr/>
            </p:nvSpPr>
            <p:spPr bwMode="auto">
              <a:xfrm>
                <a:off x="2305" y="768"/>
                <a:ext cx="57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1pPr>
                <a:lvl2pPr marL="742950" indent="-28575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2pPr>
                <a:lvl3pPr marL="11430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3pPr>
                <a:lvl4pPr marL="16002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4pPr>
                <a:lvl5pPr marL="20574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9pPr>
              </a:lstStyle>
              <a:p>
                <a:r>
                  <a:rPr lang="en-US" b="1"/>
                  <a:t>Stack</a:t>
                </a:r>
              </a:p>
            </p:txBody>
          </p:sp>
        </p:grpSp>
        <p:sp>
          <p:nvSpPr>
            <p:cNvPr id="20515" name="Line 143"/>
            <p:cNvSpPr>
              <a:spLocks noChangeShapeType="1"/>
            </p:cNvSpPr>
            <p:nvPr/>
          </p:nvSpPr>
          <p:spPr bwMode="auto">
            <a:xfrm>
              <a:off x="3601" y="845"/>
              <a:ext cx="0" cy="24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16" name="Line 144"/>
            <p:cNvSpPr>
              <a:spLocks noChangeShapeType="1"/>
            </p:cNvSpPr>
            <p:nvPr/>
          </p:nvSpPr>
          <p:spPr bwMode="auto">
            <a:xfrm>
              <a:off x="3745" y="989"/>
              <a:ext cx="0" cy="24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17" name="Text Box 145"/>
            <p:cNvSpPr txBox="1">
              <a:spLocks noChangeArrowheads="1"/>
            </p:cNvSpPr>
            <p:nvPr/>
          </p:nvSpPr>
          <p:spPr bwMode="auto">
            <a:xfrm>
              <a:off x="3342" y="1296"/>
              <a:ext cx="126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pitchFamily="1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itchFamily="1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9pPr>
            </a:lstStyle>
            <a:p>
              <a:r>
                <a:rPr lang="en-US">
                  <a:latin typeface="Courier New" pitchFamily="49" charset="0"/>
                </a:rPr>
                <a:t>0xFC0933CA</a:t>
              </a:r>
            </a:p>
          </p:txBody>
        </p:sp>
      </p:grpSp>
      <p:grpSp>
        <p:nvGrpSpPr>
          <p:cNvPr id="10" name="Group 161"/>
          <p:cNvGrpSpPr>
            <a:grpSpLocks/>
          </p:cNvGrpSpPr>
          <p:nvPr/>
        </p:nvGrpSpPr>
        <p:grpSpPr bwMode="auto">
          <a:xfrm>
            <a:off x="5221288" y="866775"/>
            <a:ext cx="3505200" cy="2836863"/>
            <a:chOff x="3265" y="546"/>
            <a:chExt cx="2208" cy="1787"/>
          </a:xfrm>
        </p:grpSpPr>
        <p:sp>
          <p:nvSpPr>
            <p:cNvPr id="20496" name="Rectangle 162"/>
            <p:cNvSpPr>
              <a:spLocks noChangeArrowheads="1"/>
            </p:cNvSpPr>
            <p:nvPr/>
          </p:nvSpPr>
          <p:spPr bwMode="auto">
            <a:xfrm flipV="1">
              <a:off x="3265" y="845"/>
              <a:ext cx="2208" cy="384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497" name="Group 163"/>
            <p:cNvGrpSpPr>
              <a:grpSpLocks/>
            </p:cNvGrpSpPr>
            <p:nvPr/>
          </p:nvGrpSpPr>
          <p:grpSpPr bwMode="auto">
            <a:xfrm>
              <a:off x="3265" y="1577"/>
              <a:ext cx="2208" cy="756"/>
              <a:chOff x="672" y="1788"/>
              <a:chExt cx="2208" cy="756"/>
            </a:xfrm>
          </p:grpSpPr>
          <p:sp>
            <p:nvSpPr>
              <p:cNvPr id="20508" name="Text Box 164"/>
              <p:cNvSpPr txBox="1">
                <a:spLocks noChangeArrowheads="1"/>
              </p:cNvSpPr>
              <p:nvPr/>
            </p:nvSpPr>
            <p:spPr bwMode="auto">
              <a:xfrm>
                <a:off x="672" y="1788"/>
                <a:ext cx="2208" cy="756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1pPr>
                <a:lvl2pPr marL="742950" indent="-28575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2pPr>
                <a:lvl3pPr marL="11430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3pPr>
                <a:lvl4pPr marL="16002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4pPr>
                <a:lvl5pPr marL="20574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9pPr>
              </a:lstStyle>
              <a:p>
                <a:r>
                  <a:rPr lang="en-US">
                    <a:latin typeface="Courier New" pitchFamily="49" charset="0"/>
                  </a:rPr>
                  <a:t>int calc_main() {</a:t>
                </a:r>
              </a:p>
              <a:p>
                <a:r>
                  <a:rPr lang="en-US">
                    <a:latin typeface="Courier New" pitchFamily="49" charset="0"/>
                  </a:rPr>
                  <a:t>  int q = 7;</a:t>
                </a:r>
              </a:p>
              <a:p>
                <a:r>
                  <a:rPr lang="en-US">
                    <a:latin typeface="Courier New" pitchFamily="49" charset="0"/>
                  </a:rPr>
                  <a:t>  …</a:t>
                </a:r>
              </a:p>
            </p:txBody>
          </p:sp>
          <p:sp>
            <p:nvSpPr>
              <p:cNvPr id="20509" name="Text Box 165"/>
              <p:cNvSpPr txBox="1">
                <a:spLocks noChangeArrowheads="1"/>
              </p:cNvSpPr>
              <p:nvPr/>
            </p:nvSpPr>
            <p:spPr bwMode="auto">
              <a:xfrm>
                <a:off x="2337" y="2256"/>
                <a:ext cx="54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1pPr>
                <a:lvl2pPr marL="742950" indent="-28575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2pPr>
                <a:lvl3pPr marL="11430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3pPr>
                <a:lvl4pPr marL="16002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4pPr>
                <a:lvl5pPr marL="20574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9pPr>
              </a:lstStyle>
              <a:p>
                <a:r>
                  <a:rPr lang="en-US" b="1"/>
                  <a:t>Code</a:t>
                </a:r>
              </a:p>
            </p:txBody>
          </p:sp>
        </p:grpSp>
        <p:sp>
          <p:nvSpPr>
            <p:cNvPr id="20498" name="Text Box 166"/>
            <p:cNvSpPr txBox="1">
              <a:spLocks noChangeArrowheads="1"/>
            </p:cNvSpPr>
            <p:nvPr/>
          </p:nvSpPr>
          <p:spPr bwMode="auto">
            <a:xfrm>
              <a:off x="3297" y="546"/>
              <a:ext cx="1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pitchFamily="1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itchFamily="1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9pPr>
            </a:lstStyle>
            <a:p>
              <a:endParaRPr lang="en-US"/>
            </a:p>
          </p:txBody>
        </p:sp>
        <p:grpSp>
          <p:nvGrpSpPr>
            <p:cNvPr id="20499" name="Group 167"/>
            <p:cNvGrpSpPr>
              <a:grpSpLocks/>
            </p:cNvGrpSpPr>
            <p:nvPr/>
          </p:nvGrpSpPr>
          <p:grpSpPr bwMode="auto">
            <a:xfrm>
              <a:off x="3265" y="1229"/>
              <a:ext cx="2208" cy="346"/>
              <a:chOff x="672" y="1440"/>
              <a:chExt cx="2208" cy="346"/>
            </a:xfrm>
          </p:grpSpPr>
          <p:sp>
            <p:nvSpPr>
              <p:cNvPr id="20506" name="Rectangle 168"/>
              <p:cNvSpPr>
                <a:spLocks noChangeArrowheads="1"/>
              </p:cNvSpPr>
              <p:nvPr/>
            </p:nvSpPr>
            <p:spPr bwMode="auto">
              <a:xfrm>
                <a:off x="672" y="1440"/>
                <a:ext cx="2208" cy="346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07" name="Text Box 169"/>
              <p:cNvSpPr txBox="1">
                <a:spLocks noChangeArrowheads="1"/>
              </p:cNvSpPr>
              <p:nvPr/>
            </p:nvSpPr>
            <p:spPr bwMode="auto">
              <a:xfrm>
                <a:off x="2327" y="1440"/>
                <a:ext cx="55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1pPr>
                <a:lvl2pPr marL="742950" indent="-28575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2pPr>
                <a:lvl3pPr marL="11430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3pPr>
                <a:lvl4pPr marL="16002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4pPr>
                <a:lvl5pPr marL="20574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9pPr>
              </a:lstStyle>
              <a:p>
                <a:r>
                  <a:rPr lang="en-US" b="1"/>
                  <a:t>Heap</a:t>
                </a:r>
              </a:p>
            </p:txBody>
          </p:sp>
        </p:grpSp>
        <p:grpSp>
          <p:nvGrpSpPr>
            <p:cNvPr id="20500" name="Group 170"/>
            <p:cNvGrpSpPr>
              <a:grpSpLocks/>
            </p:cNvGrpSpPr>
            <p:nvPr/>
          </p:nvGrpSpPr>
          <p:grpSpPr bwMode="auto">
            <a:xfrm>
              <a:off x="3265" y="557"/>
              <a:ext cx="2208" cy="288"/>
              <a:chOff x="672" y="768"/>
              <a:chExt cx="2208" cy="288"/>
            </a:xfrm>
          </p:grpSpPr>
          <p:sp>
            <p:nvSpPr>
              <p:cNvPr id="20504" name="Rectangle 171"/>
              <p:cNvSpPr>
                <a:spLocks noChangeArrowheads="1"/>
              </p:cNvSpPr>
              <p:nvPr/>
            </p:nvSpPr>
            <p:spPr bwMode="auto">
              <a:xfrm>
                <a:off x="672" y="768"/>
                <a:ext cx="2208" cy="288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05" name="Text Box 172"/>
              <p:cNvSpPr txBox="1">
                <a:spLocks noChangeArrowheads="1"/>
              </p:cNvSpPr>
              <p:nvPr/>
            </p:nvSpPr>
            <p:spPr bwMode="auto">
              <a:xfrm>
                <a:off x="2305" y="768"/>
                <a:ext cx="57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1pPr>
                <a:lvl2pPr marL="742950" indent="-28575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2pPr>
                <a:lvl3pPr marL="11430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3pPr>
                <a:lvl4pPr marL="16002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4pPr>
                <a:lvl5pPr marL="20574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9pPr>
              </a:lstStyle>
              <a:p>
                <a:r>
                  <a:rPr lang="en-US" b="1"/>
                  <a:t>Stack</a:t>
                </a:r>
              </a:p>
            </p:txBody>
          </p:sp>
        </p:grpSp>
        <p:sp>
          <p:nvSpPr>
            <p:cNvPr id="20501" name="Line 173"/>
            <p:cNvSpPr>
              <a:spLocks noChangeShapeType="1"/>
            </p:cNvSpPr>
            <p:nvPr/>
          </p:nvSpPr>
          <p:spPr bwMode="auto">
            <a:xfrm>
              <a:off x="3601" y="845"/>
              <a:ext cx="0" cy="24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2" name="Line 174"/>
            <p:cNvSpPr>
              <a:spLocks noChangeShapeType="1"/>
            </p:cNvSpPr>
            <p:nvPr/>
          </p:nvSpPr>
          <p:spPr bwMode="auto">
            <a:xfrm>
              <a:off x="3745" y="989"/>
              <a:ext cx="0" cy="24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3" name="Text Box 175"/>
            <p:cNvSpPr txBox="1">
              <a:spLocks noChangeArrowheads="1"/>
            </p:cNvSpPr>
            <p:nvPr/>
          </p:nvSpPr>
          <p:spPr bwMode="auto">
            <a:xfrm>
              <a:off x="3342" y="1296"/>
              <a:ext cx="126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pitchFamily="1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itchFamily="1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9pPr>
            </a:lstStyle>
            <a:p>
              <a:r>
                <a:rPr lang="en-US">
                  <a:latin typeface="Courier New" pitchFamily="49" charset="0"/>
                </a:rPr>
                <a:t>0x43178050</a:t>
              </a:r>
            </a:p>
          </p:txBody>
        </p:sp>
      </p:grpSp>
      <p:sp>
        <p:nvSpPr>
          <p:cNvPr id="20488" name="Line 176"/>
          <p:cNvSpPr>
            <a:spLocks noChangeShapeType="1"/>
          </p:cNvSpPr>
          <p:nvPr/>
        </p:nvSpPr>
        <p:spPr bwMode="auto">
          <a:xfrm>
            <a:off x="273050" y="4027488"/>
            <a:ext cx="8743950" cy="952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4" name="Group 188"/>
          <p:cNvGrpSpPr>
            <a:grpSpLocks/>
          </p:cNvGrpSpPr>
          <p:nvPr/>
        </p:nvGrpSpPr>
        <p:grpSpPr bwMode="auto">
          <a:xfrm>
            <a:off x="1593850" y="3703638"/>
            <a:ext cx="4160838" cy="2386012"/>
            <a:chOff x="1004" y="2333"/>
            <a:chExt cx="2621" cy="1503"/>
          </a:xfrm>
        </p:grpSpPr>
        <p:sp>
          <p:nvSpPr>
            <p:cNvPr id="20494" name="Line 180"/>
            <p:cNvSpPr>
              <a:spLocks noChangeShapeType="1"/>
            </p:cNvSpPr>
            <p:nvPr/>
          </p:nvSpPr>
          <p:spPr bwMode="auto">
            <a:xfrm flipV="1">
              <a:off x="1004" y="2333"/>
              <a:ext cx="0" cy="3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5" name="Line 181"/>
            <p:cNvSpPr>
              <a:spLocks noChangeShapeType="1"/>
            </p:cNvSpPr>
            <p:nvPr/>
          </p:nvSpPr>
          <p:spPr bwMode="auto">
            <a:xfrm flipV="1">
              <a:off x="2994" y="2333"/>
              <a:ext cx="631" cy="150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7623" name="Text Box 183"/>
          <p:cNvSpPr txBox="1">
            <a:spLocks noChangeArrowheads="1"/>
          </p:cNvSpPr>
          <p:nvPr/>
        </p:nvSpPr>
        <p:spPr bwMode="auto">
          <a:xfrm>
            <a:off x="1054100" y="5483225"/>
            <a:ext cx="3692525" cy="12001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9pPr>
          </a:lstStyle>
          <a:p>
            <a:r>
              <a:rPr lang="en-US">
                <a:latin typeface="Arial Unicode MS" pitchFamily="34" charset="-128"/>
              </a:rPr>
              <a:t>pid = 128</a:t>
            </a:r>
          </a:p>
          <a:p>
            <a:r>
              <a:rPr lang="en-US">
                <a:latin typeface="Arial Unicode MS" pitchFamily="34" charset="-128"/>
              </a:rPr>
              <a:t>open files =</a:t>
            </a:r>
          </a:p>
          <a:p>
            <a:r>
              <a:rPr lang="en-US">
                <a:latin typeface="Arial Unicode MS" pitchFamily="34" charset="-128"/>
              </a:rPr>
              <a:t>last_cpu = 0</a:t>
            </a:r>
          </a:p>
        </p:txBody>
      </p:sp>
      <p:sp>
        <p:nvSpPr>
          <p:cNvPr id="20491" name="Text Box 184"/>
          <p:cNvSpPr txBox="1">
            <a:spLocks noChangeArrowheads="1"/>
          </p:cNvSpPr>
          <p:nvPr/>
        </p:nvSpPr>
        <p:spPr bwMode="auto">
          <a:xfrm>
            <a:off x="5543550" y="4510088"/>
            <a:ext cx="22574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9pPr>
          </a:lstStyle>
          <a:p>
            <a:r>
              <a:rPr lang="en-US" b="1"/>
              <a:t>Process Control</a:t>
            </a:r>
          </a:p>
          <a:p>
            <a:r>
              <a:rPr lang="en-US" b="1"/>
              <a:t>Blocks (PCBs)</a:t>
            </a:r>
          </a:p>
        </p:txBody>
      </p:sp>
      <p:sp>
        <p:nvSpPr>
          <p:cNvPr id="20492" name="Text Box 185"/>
          <p:cNvSpPr txBox="1">
            <a:spLocks noChangeArrowheads="1"/>
          </p:cNvSpPr>
          <p:nvPr/>
        </p:nvSpPr>
        <p:spPr bwMode="auto">
          <a:xfrm>
            <a:off x="22225" y="4011613"/>
            <a:ext cx="590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9pPr>
          </a:lstStyle>
          <a:p>
            <a:r>
              <a:rPr lang="en-US" b="1"/>
              <a:t>OS</a:t>
            </a:r>
          </a:p>
        </p:txBody>
      </p:sp>
      <p:sp>
        <p:nvSpPr>
          <p:cNvPr id="20493" name="Text Box 186"/>
          <p:cNvSpPr txBox="1">
            <a:spLocks noChangeArrowheads="1"/>
          </p:cNvSpPr>
          <p:nvPr/>
        </p:nvSpPr>
        <p:spPr bwMode="auto">
          <a:xfrm>
            <a:off x="55563" y="3503613"/>
            <a:ext cx="9985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9pPr>
          </a:lstStyle>
          <a:p>
            <a:r>
              <a:rPr lang="en-US" b="1"/>
              <a:t>USER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15082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5.55556E-6 L 0.45417 5.55556E-6 " pathEditMode="relative" ptsTypes="AA">
                                      <p:cBhvr>
                                        <p:cTn id="6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17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3.7037E-7 L 0.00121 0.19306 " pathEditMode="relative" ptsTypes="AA">
                                      <p:cBhvr>
                                        <p:cTn id="11" dur="2000" fill="hold"/>
                                        <p:tgtEl>
                                          <p:spTgt spid="3176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17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0"/>
                                        <p:tgtEl>
                                          <p:spTgt spid="3176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17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619" grpId="0" animBg="1"/>
      <p:bldP spid="317619" grpId="1" animBg="1"/>
      <p:bldP spid="317619" grpId="2" animBg="1"/>
      <p:bldP spid="317623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523874" y="304800"/>
            <a:ext cx="7324725" cy="781050"/>
          </a:xfrm>
          <a:noFill/>
        </p:spPr>
        <p:txBody>
          <a:bodyPr lIns="92075" tIns="46038" rIns="92075" bIns="46038" anchor="ctr">
            <a:normAutofit/>
          </a:bodyPr>
          <a:lstStyle/>
          <a:p>
            <a:r>
              <a:rPr lang="en-US" dirty="0" smtClean="0">
                <a:solidFill>
                  <a:srgbClr val="993300"/>
                </a:solidFill>
              </a:rPr>
              <a:t>Anatomy of an address space</a:t>
            </a:r>
          </a:p>
        </p:txBody>
      </p:sp>
      <p:sp>
        <p:nvSpPr>
          <p:cNvPr id="27651" name="Rectangle 4"/>
          <p:cNvSpPr>
            <a:spLocks noChangeArrowheads="1"/>
          </p:cNvSpPr>
          <p:nvPr/>
        </p:nvSpPr>
        <p:spPr bwMode="auto">
          <a:xfrm>
            <a:off x="1196975" y="1912938"/>
            <a:ext cx="1968500" cy="673100"/>
          </a:xfrm>
          <a:prstGeom prst="rect">
            <a:avLst/>
          </a:prstGeom>
          <a:solidFill>
            <a:schemeClr val="hlink">
              <a:alpha val="50195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2" name="Rectangle 5"/>
          <p:cNvSpPr>
            <a:spLocks noChangeArrowheads="1"/>
          </p:cNvSpPr>
          <p:nvPr/>
        </p:nvSpPr>
        <p:spPr bwMode="auto">
          <a:xfrm>
            <a:off x="1784350" y="2012950"/>
            <a:ext cx="703263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mic Sans MS" pitchFamily="66" charset="0"/>
              </a:rPr>
              <a:t>Code</a:t>
            </a:r>
          </a:p>
        </p:txBody>
      </p:sp>
      <p:sp>
        <p:nvSpPr>
          <p:cNvPr id="27653" name="Rectangle 6"/>
          <p:cNvSpPr>
            <a:spLocks noChangeArrowheads="1"/>
          </p:cNvSpPr>
          <p:nvPr/>
        </p:nvSpPr>
        <p:spPr bwMode="auto">
          <a:xfrm>
            <a:off x="1196975" y="1531938"/>
            <a:ext cx="1968500" cy="368300"/>
          </a:xfrm>
          <a:prstGeom prst="rect">
            <a:avLst/>
          </a:prstGeom>
          <a:solidFill>
            <a:srgbClr val="CCFF33">
              <a:alpha val="50195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Rectangle 7"/>
          <p:cNvSpPr>
            <a:spLocks noChangeArrowheads="1"/>
          </p:cNvSpPr>
          <p:nvPr/>
        </p:nvSpPr>
        <p:spPr bwMode="auto">
          <a:xfrm>
            <a:off x="1708150" y="1555750"/>
            <a:ext cx="973138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mic Sans MS" pitchFamily="66" charset="0"/>
              </a:rPr>
              <a:t>Header</a:t>
            </a:r>
          </a:p>
        </p:txBody>
      </p:sp>
      <p:sp>
        <p:nvSpPr>
          <p:cNvPr id="27655" name="Rectangle 9"/>
          <p:cNvSpPr>
            <a:spLocks noChangeArrowheads="1"/>
          </p:cNvSpPr>
          <p:nvPr/>
        </p:nvSpPr>
        <p:spPr bwMode="auto">
          <a:xfrm>
            <a:off x="1196975" y="2598738"/>
            <a:ext cx="1968500" cy="673100"/>
          </a:xfrm>
          <a:prstGeom prst="rect">
            <a:avLst/>
          </a:prstGeom>
          <a:solidFill>
            <a:srgbClr val="FFFF00">
              <a:alpha val="50195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6" name="Rectangle 10"/>
          <p:cNvSpPr>
            <a:spLocks noChangeArrowheads="1"/>
          </p:cNvSpPr>
          <p:nvPr/>
        </p:nvSpPr>
        <p:spPr bwMode="auto">
          <a:xfrm>
            <a:off x="1327150" y="2698750"/>
            <a:ext cx="1835150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mic Sans MS" pitchFamily="66" charset="0"/>
              </a:rPr>
              <a:t>Initialized data</a:t>
            </a:r>
          </a:p>
        </p:txBody>
      </p:sp>
      <p:sp>
        <p:nvSpPr>
          <p:cNvPr id="27657" name="Rectangle 12"/>
          <p:cNvSpPr>
            <a:spLocks noChangeArrowheads="1"/>
          </p:cNvSpPr>
          <p:nvPr/>
        </p:nvSpPr>
        <p:spPr bwMode="auto">
          <a:xfrm>
            <a:off x="1187450" y="3275013"/>
            <a:ext cx="1968500" cy="368300"/>
          </a:xfrm>
          <a:prstGeom prst="rect">
            <a:avLst/>
          </a:prstGeom>
          <a:solidFill>
            <a:srgbClr val="FF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8" name="Rectangle 41"/>
          <p:cNvSpPr>
            <a:spLocks noChangeArrowheads="1"/>
          </p:cNvSpPr>
          <p:nvPr/>
        </p:nvSpPr>
        <p:spPr bwMode="auto">
          <a:xfrm>
            <a:off x="1174750" y="5059363"/>
            <a:ext cx="2014538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omic Sans MS" pitchFamily="66" charset="0"/>
              </a:rPr>
              <a:t>Executable File</a:t>
            </a:r>
          </a:p>
        </p:txBody>
      </p:sp>
      <p:sp>
        <p:nvSpPr>
          <p:cNvPr id="27666" name="Rectangle 20"/>
          <p:cNvSpPr>
            <a:spLocks noChangeArrowheads="1"/>
          </p:cNvSpPr>
          <p:nvPr/>
        </p:nvSpPr>
        <p:spPr bwMode="auto">
          <a:xfrm>
            <a:off x="6273800" y="1428750"/>
            <a:ext cx="1968500" cy="5273674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7" name="Rectangle 23"/>
          <p:cNvSpPr>
            <a:spLocks noChangeArrowheads="1"/>
          </p:cNvSpPr>
          <p:nvPr/>
        </p:nvSpPr>
        <p:spPr bwMode="auto">
          <a:xfrm>
            <a:off x="6261100" y="5351463"/>
            <a:ext cx="1968500" cy="817562"/>
          </a:xfrm>
          <a:prstGeom prst="rect">
            <a:avLst/>
          </a:prstGeom>
          <a:solidFill>
            <a:schemeClr val="hlink">
              <a:alpha val="50195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8" name="Rectangle 24"/>
          <p:cNvSpPr>
            <a:spLocks noChangeArrowheads="1"/>
          </p:cNvSpPr>
          <p:nvPr/>
        </p:nvSpPr>
        <p:spPr bwMode="auto">
          <a:xfrm>
            <a:off x="6848475" y="5472113"/>
            <a:ext cx="703263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mic Sans MS" pitchFamily="66" charset="0"/>
              </a:rPr>
              <a:t>Code</a:t>
            </a:r>
          </a:p>
        </p:txBody>
      </p:sp>
      <p:sp>
        <p:nvSpPr>
          <p:cNvPr id="27669" name="Rectangle 26"/>
          <p:cNvSpPr>
            <a:spLocks noChangeArrowheads="1"/>
          </p:cNvSpPr>
          <p:nvPr/>
        </p:nvSpPr>
        <p:spPr bwMode="auto">
          <a:xfrm>
            <a:off x="6261100" y="4518025"/>
            <a:ext cx="1968500" cy="820737"/>
          </a:xfrm>
          <a:prstGeom prst="rect">
            <a:avLst/>
          </a:prstGeom>
          <a:solidFill>
            <a:srgbClr val="FFFF00">
              <a:alpha val="50195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0" name="Rectangle 27"/>
          <p:cNvSpPr>
            <a:spLocks noChangeArrowheads="1"/>
          </p:cNvSpPr>
          <p:nvPr/>
        </p:nvSpPr>
        <p:spPr bwMode="auto">
          <a:xfrm>
            <a:off x="6391275" y="4641850"/>
            <a:ext cx="1835150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mic Sans MS" pitchFamily="66" charset="0"/>
              </a:rPr>
              <a:t>Initialized data</a:t>
            </a:r>
          </a:p>
        </p:txBody>
      </p:sp>
      <p:sp>
        <p:nvSpPr>
          <p:cNvPr id="27671" name="Rectangle 31"/>
          <p:cNvSpPr>
            <a:spLocks noChangeArrowheads="1"/>
          </p:cNvSpPr>
          <p:nvPr/>
        </p:nvSpPr>
        <p:spPr bwMode="auto">
          <a:xfrm>
            <a:off x="6261100" y="3962400"/>
            <a:ext cx="1968500" cy="549275"/>
          </a:xfrm>
          <a:prstGeom prst="rect">
            <a:avLst/>
          </a:prstGeom>
          <a:solidFill>
            <a:srgbClr val="CCECFF">
              <a:alpha val="50195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7672" name="Rectangle 32"/>
          <p:cNvSpPr>
            <a:spLocks noChangeArrowheads="1"/>
          </p:cNvSpPr>
          <p:nvPr/>
        </p:nvSpPr>
        <p:spPr bwMode="auto">
          <a:xfrm>
            <a:off x="6835775" y="4062413"/>
            <a:ext cx="725488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mic Sans MS" pitchFamily="66" charset="0"/>
              </a:rPr>
              <a:t>Heap</a:t>
            </a:r>
          </a:p>
        </p:txBody>
      </p:sp>
      <p:sp>
        <p:nvSpPr>
          <p:cNvPr id="27673" name="AutoShape 33"/>
          <p:cNvSpPr>
            <a:spLocks noChangeArrowheads="1"/>
          </p:cNvSpPr>
          <p:nvPr/>
        </p:nvSpPr>
        <p:spPr bwMode="auto">
          <a:xfrm>
            <a:off x="7035800" y="3683000"/>
            <a:ext cx="368300" cy="292100"/>
          </a:xfrm>
          <a:prstGeom prst="upArrow">
            <a:avLst>
              <a:gd name="adj1" fmla="val 75009"/>
              <a:gd name="adj2" fmla="val 49995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4" name="Rectangle 34"/>
          <p:cNvSpPr>
            <a:spLocks noChangeArrowheads="1"/>
          </p:cNvSpPr>
          <p:nvPr/>
        </p:nvSpPr>
        <p:spPr bwMode="auto">
          <a:xfrm>
            <a:off x="6273800" y="2324100"/>
            <a:ext cx="1968500" cy="520700"/>
          </a:xfrm>
          <a:prstGeom prst="rect">
            <a:avLst/>
          </a:prstGeom>
          <a:solidFill>
            <a:srgbClr val="66FFCC">
              <a:alpha val="50195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5" name="AutoShape 35"/>
          <p:cNvSpPr>
            <a:spLocks noChangeArrowheads="1"/>
          </p:cNvSpPr>
          <p:nvPr/>
        </p:nvSpPr>
        <p:spPr bwMode="auto">
          <a:xfrm>
            <a:off x="7035800" y="2857500"/>
            <a:ext cx="368300" cy="292100"/>
          </a:xfrm>
          <a:prstGeom prst="downArrow">
            <a:avLst>
              <a:gd name="adj1" fmla="val 75009"/>
              <a:gd name="adj2" fmla="val 50005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6" name="Rectangle 36"/>
          <p:cNvSpPr>
            <a:spLocks noChangeArrowheads="1"/>
          </p:cNvSpPr>
          <p:nvPr/>
        </p:nvSpPr>
        <p:spPr bwMode="auto">
          <a:xfrm>
            <a:off x="6861175" y="2347913"/>
            <a:ext cx="809625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mic Sans MS" pitchFamily="66" charset="0"/>
              </a:rPr>
              <a:t>Stack</a:t>
            </a:r>
          </a:p>
        </p:txBody>
      </p:sp>
      <p:sp>
        <p:nvSpPr>
          <p:cNvPr id="27677" name="Rectangle 37"/>
          <p:cNvSpPr>
            <a:spLocks noChangeArrowheads="1"/>
          </p:cNvSpPr>
          <p:nvPr/>
        </p:nvSpPr>
        <p:spPr bwMode="auto">
          <a:xfrm>
            <a:off x="6283325" y="1809750"/>
            <a:ext cx="1968500" cy="520700"/>
          </a:xfrm>
          <a:prstGeom prst="rect">
            <a:avLst/>
          </a:prstGeom>
          <a:solidFill>
            <a:srgbClr val="FFCC66">
              <a:alpha val="50195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8" name="Rectangle 38"/>
          <p:cNvSpPr>
            <a:spLocks noChangeArrowheads="1"/>
          </p:cNvSpPr>
          <p:nvPr/>
        </p:nvSpPr>
        <p:spPr bwMode="auto">
          <a:xfrm>
            <a:off x="6804025" y="1871663"/>
            <a:ext cx="752475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mic Sans MS" pitchFamily="66" charset="0"/>
              </a:rPr>
              <a:t>DLL’s</a:t>
            </a:r>
          </a:p>
        </p:txBody>
      </p:sp>
      <p:sp>
        <p:nvSpPr>
          <p:cNvPr id="27679" name="Rectangle 39"/>
          <p:cNvSpPr>
            <a:spLocks noChangeArrowheads="1"/>
          </p:cNvSpPr>
          <p:nvPr/>
        </p:nvSpPr>
        <p:spPr bwMode="auto">
          <a:xfrm>
            <a:off x="6273800" y="1438275"/>
            <a:ext cx="1968500" cy="368300"/>
          </a:xfrm>
          <a:prstGeom prst="rect">
            <a:avLst/>
          </a:prstGeom>
          <a:solidFill>
            <a:srgbClr val="CCFF66">
              <a:alpha val="50195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80" name="Rectangle 40"/>
          <p:cNvSpPr>
            <a:spLocks noChangeArrowheads="1"/>
          </p:cNvSpPr>
          <p:nvPr/>
        </p:nvSpPr>
        <p:spPr bwMode="auto">
          <a:xfrm>
            <a:off x="6242050" y="1423988"/>
            <a:ext cx="2051050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mic Sans MS" pitchFamily="66" charset="0"/>
              </a:rPr>
              <a:t>mapped segments</a:t>
            </a:r>
          </a:p>
        </p:txBody>
      </p:sp>
      <p:sp>
        <p:nvSpPr>
          <p:cNvPr id="27681" name="Rectangle 42"/>
          <p:cNvSpPr>
            <a:spLocks noChangeArrowheads="1"/>
          </p:cNvSpPr>
          <p:nvPr/>
        </p:nvSpPr>
        <p:spPr bwMode="auto">
          <a:xfrm>
            <a:off x="4117975" y="2271713"/>
            <a:ext cx="1858963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omic Sans MS" pitchFamily="66" charset="0"/>
              </a:rPr>
              <a:t>Process’s </a:t>
            </a:r>
          </a:p>
          <a:p>
            <a:r>
              <a:rPr lang="en-US" sz="2000">
                <a:solidFill>
                  <a:schemeClr val="tx1"/>
                </a:solidFill>
                <a:latin typeface="Comic Sans MS" pitchFamily="66" charset="0"/>
              </a:rPr>
              <a:t>address space</a:t>
            </a:r>
          </a:p>
        </p:txBody>
      </p:sp>
      <p:sp>
        <p:nvSpPr>
          <p:cNvPr id="27660" name="Rectangle 43"/>
          <p:cNvSpPr>
            <a:spLocks noChangeArrowheads="1"/>
          </p:cNvSpPr>
          <p:nvPr/>
        </p:nvSpPr>
        <p:spPr bwMode="auto">
          <a:xfrm>
            <a:off x="1190625" y="1524000"/>
            <a:ext cx="1971675" cy="33432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1" name="Oval 44"/>
          <p:cNvSpPr>
            <a:spLocks noChangeArrowheads="1"/>
          </p:cNvSpPr>
          <p:nvPr/>
        </p:nvSpPr>
        <p:spPr bwMode="auto">
          <a:xfrm>
            <a:off x="2124075" y="3835400"/>
            <a:ext cx="88900" cy="889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2" name="Oval 45"/>
          <p:cNvSpPr>
            <a:spLocks noChangeArrowheads="1"/>
          </p:cNvSpPr>
          <p:nvPr/>
        </p:nvSpPr>
        <p:spPr bwMode="auto">
          <a:xfrm>
            <a:off x="2124075" y="4187825"/>
            <a:ext cx="88900" cy="889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3" name="Oval 47"/>
          <p:cNvSpPr>
            <a:spLocks noChangeArrowheads="1"/>
          </p:cNvSpPr>
          <p:nvPr/>
        </p:nvSpPr>
        <p:spPr bwMode="auto">
          <a:xfrm>
            <a:off x="2124075" y="4568825"/>
            <a:ext cx="88900" cy="889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Rectangle 23"/>
          <p:cNvSpPr>
            <a:spLocks noChangeArrowheads="1"/>
          </p:cNvSpPr>
          <p:nvPr/>
        </p:nvSpPr>
        <p:spPr bwMode="auto">
          <a:xfrm>
            <a:off x="6276563" y="6169025"/>
            <a:ext cx="1968500" cy="533399"/>
          </a:xfrm>
          <a:prstGeom prst="rect">
            <a:avLst/>
          </a:prstGeom>
          <a:solidFill>
            <a:srgbClr val="FF0000">
              <a:alpha val="50195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Rectangle 24"/>
          <p:cNvSpPr>
            <a:spLocks noChangeArrowheads="1"/>
          </p:cNvSpPr>
          <p:nvPr/>
        </p:nvSpPr>
        <p:spPr bwMode="auto">
          <a:xfrm>
            <a:off x="6477000" y="6250737"/>
            <a:ext cx="1545295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  <a:latin typeface="Comic Sans MS" pitchFamily="66" charset="0"/>
              </a:rPr>
              <a:t>Inaccessible</a:t>
            </a:r>
            <a:endParaRPr lang="en-US" sz="18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92899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58800" y="390525"/>
            <a:ext cx="7956550" cy="600075"/>
          </a:xfrm>
        </p:spPr>
        <p:txBody>
          <a:bodyPr>
            <a:noAutofit/>
          </a:bodyPr>
          <a:lstStyle/>
          <a:p>
            <a:r>
              <a:rPr lang="en-US" sz="4000" dirty="0" smtClean="0">
                <a:solidFill>
                  <a:schemeClr val="folHlink"/>
                </a:solidFill>
              </a:rPr>
              <a:t>Where do addresses come from?</a:t>
            </a:r>
            <a:endParaRPr lang="en-US" sz="8000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7724" y="1254125"/>
            <a:ext cx="5324475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The compilation pipeline</a:t>
            </a:r>
          </a:p>
        </p:txBody>
      </p:sp>
      <p:sp>
        <p:nvSpPr>
          <p:cNvPr id="420868" name="Rectangle 4"/>
          <p:cNvSpPr>
            <a:spLocks noChangeArrowheads="1"/>
          </p:cNvSpPr>
          <p:nvPr/>
        </p:nvSpPr>
        <p:spPr bwMode="auto">
          <a:xfrm>
            <a:off x="7586663" y="2039938"/>
            <a:ext cx="1371600" cy="31845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Times"/>
            </a:endParaRPr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>
            <a:off x="7581900" y="5207000"/>
            <a:ext cx="13843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7594600" y="2032000"/>
            <a:ext cx="13589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871" name="Rectangle 7"/>
          <p:cNvSpPr>
            <a:spLocks noChangeArrowheads="1"/>
          </p:cNvSpPr>
          <p:nvPr/>
        </p:nvSpPr>
        <p:spPr bwMode="auto">
          <a:xfrm>
            <a:off x="114300" y="3128963"/>
            <a:ext cx="1079500" cy="1765300"/>
          </a:xfrm>
          <a:prstGeom prst="rect">
            <a:avLst/>
          </a:prstGeom>
          <a:solidFill>
            <a:srgbClr val="FFFFCC"/>
          </a:solidFill>
          <a:ln w="25400">
            <a:noFill/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wrap="none" lIns="90487" tIns="44450" rIns="90487" bIns="44450" anchor="ctr"/>
          <a:lstStyle/>
          <a:p>
            <a:pPr>
              <a:defRPr/>
            </a:pPr>
            <a:r>
              <a:rPr lang="en-US" sz="1600" b="1">
                <a:solidFill>
                  <a:srgbClr val="000000"/>
                </a:solidFill>
                <a:latin typeface="Courier" pitchFamily="49" charset="0"/>
              </a:rPr>
              <a:t>prog P</a:t>
            </a:r>
          </a:p>
          <a:p>
            <a:pPr>
              <a:defRPr/>
            </a:pPr>
            <a:r>
              <a:rPr lang="en-US" sz="1600" b="1">
                <a:solidFill>
                  <a:srgbClr val="000000"/>
                </a:solidFill>
                <a:latin typeface="Courier" pitchFamily="49" charset="0"/>
              </a:rPr>
              <a:t>   :</a:t>
            </a:r>
          </a:p>
          <a:p>
            <a:pPr>
              <a:defRPr/>
            </a:pPr>
            <a:r>
              <a:rPr lang="en-US" sz="1600" b="1">
                <a:solidFill>
                  <a:srgbClr val="000000"/>
                </a:solidFill>
                <a:latin typeface="Courier" pitchFamily="49" charset="0"/>
              </a:rPr>
              <a:t>   :</a:t>
            </a:r>
          </a:p>
          <a:p>
            <a:pPr>
              <a:defRPr/>
            </a:pPr>
            <a:r>
              <a:rPr lang="en-US" sz="1600" b="1">
                <a:solidFill>
                  <a:srgbClr val="000000"/>
                </a:solidFill>
                <a:latin typeface="Courier" pitchFamily="49" charset="0"/>
              </a:rPr>
              <a:t>  foo()</a:t>
            </a:r>
          </a:p>
          <a:p>
            <a:pPr>
              <a:defRPr/>
            </a:pPr>
            <a:r>
              <a:rPr lang="en-US" sz="1600" b="1">
                <a:solidFill>
                  <a:srgbClr val="000000"/>
                </a:solidFill>
                <a:latin typeface="Courier" pitchFamily="49" charset="0"/>
              </a:rPr>
              <a:t>   :</a:t>
            </a:r>
          </a:p>
          <a:p>
            <a:pPr>
              <a:defRPr/>
            </a:pPr>
            <a:r>
              <a:rPr lang="en-US" sz="1600" b="1">
                <a:solidFill>
                  <a:srgbClr val="000000"/>
                </a:solidFill>
                <a:latin typeface="Courier" pitchFamily="49" charset="0"/>
              </a:rPr>
              <a:t>   :</a:t>
            </a:r>
          </a:p>
          <a:p>
            <a:pPr>
              <a:defRPr/>
            </a:pPr>
            <a:r>
              <a:rPr lang="en-US" sz="1600" b="1">
                <a:solidFill>
                  <a:srgbClr val="000000"/>
                </a:solidFill>
                <a:latin typeface="Courier" pitchFamily="49" charset="0"/>
              </a:rPr>
              <a:t>end P</a:t>
            </a:r>
          </a:p>
        </p:txBody>
      </p:sp>
      <p:sp>
        <p:nvSpPr>
          <p:cNvPr id="420872" name="Rectangle 8"/>
          <p:cNvSpPr>
            <a:spLocks noChangeArrowheads="1"/>
          </p:cNvSpPr>
          <p:nvPr/>
        </p:nvSpPr>
        <p:spPr bwMode="auto">
          <a:xfrm>
            <a:off x="1549400" y="3128963"/>
            <a:ext cx="1270000" cy="1765300"/>
          </a:xfrm>
          <a:prstGeom prst="rect">
            <a:avLst/>
          </a:prstGeom>
          <a:solidFill>
            <a:srgbClr val="FFFFCC"/>
          </a:solidFill>
          <a:ln w="25400">
            <a:noFill/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wrap="none" lIns="90487" tIns="44450" rIns="90487" bIns="44450" anchor="ctr"/>
          <a:lstStyle/>
          <a:p>
            <a:pPr>
              <a:defRPr/>
            </a:pPr>
            <a:r>
              <a:rPr lang="en-US" sz="1600" b="1">
                <a:latin typeface="Courier" pitchFamily="49" charset="0"/>
              </a:rPr>
              <a:t>P</a:t>
            </a:r>
            <a:r>
              <a:rPr lang="en-US" sz="1600">
                <a:latin typeface="Courier" pitchFamily="49" charset="0"/>
              </a:rPr>
              <a:t>:</a:t>
            </a:r>
            <a:endParaRPr lang="en-US" sz="1600" b="1">
              <a:latin typeface="Courier" pitchFamily="49" charset="0"/>
            </a:endParaRPr>
          </a:p>
          <a:p>
            <a:pPr>
              <a:defRPr/>
            </a:pPr>
            <a:r>
              <a:rPr lang="en-US" sz="1600" b="1">
                <a:latin typeface="Courier" pitchFamily="49" charset="0"/>
              </a:rPr>
              <a:t>  </a:t>
            </a:r>
            <a:r>
              <a:rPr lang="en-US" sz="1600" b="1">
                <a:latin typeface="Times"/>
              </a:rPr>
              <a:t>:</a:t>
            </a:r>
            <a:endParaRPr lang="en-US" sz="1600" b="1">
              <a:latin typeface="Courier" pitchFamily="49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sz="1600" b="1">
                <a:latin typeface="Courier" pitchFamily="49" charset="0"/>
              </a:rPr>
              <a:t>push </a:t>
            </a:r>
            <a:r>
              <a:rPr lang="en-US" sz="1800">
                <a:latin typeface="Times"/>
              </a:rPr>
              <a:t>...</a:t>
            </a:r>
            <a:endParaRPr lang="en-US" sz="1600" b="1">
              <a:latin typeface="Courier" pitchFamily="49" charset="0"/>
            </a:endParaRPr>
          </a:p>
          <a:p>
            <a:pPr>
              <a:defRPr/>
            </a:pPr>
            <a:r>
              <a:rPr lang="en-US" sz="1600" b="1">
                <a:latin typeface="Courier" pitchFamily="49" charset="0"/>
              </a:rPr>
              <a:t>inc SP, x</a:t>
            </a:r>
          </a:p>
          <a:p>
            <a:pPr>
              <a:defRPr/>
            </a:pPr>
            <a:r>
              <a:rPr lang="en-US" sz="1600" b="1">
                <a:latin typeface="Courier" pitchFamily="49" charset="0"/>
              </a:rPr>
              <a:t>jmp _foo</a:t>
            </a:r>
          </a:p>
          <a:p>
            <a:pPr>
              <a:defRPr/>
            </a:pPr>
            <a:r>
              <a:rPr lang="en-US" sz="1600" b="1">
                <a:latin typeface="Courier" pitchFamily="49" charset="0"/>
              </a:rPr>
              <a:t>  </a:t>
            </a:r>
            <a:r>
              <a:rPr lang="en-US" sz="1600" b="1">
                <a:latin typeface="Times"/>
              </a:rPr>
              <a:t>:</a:t>
            </a:r>
            <a:endParaRPr lang="en-US" sz="1600" b="1">
              <a:latin typeface="Courier" pitchFamily="49" charset="0"/>
            </a:endParaRPr>
          </a:p>
          <a:p>
            <a:pPr>
              <a:defRPr/>
            </a:pPr>
            <a:r>
              <a:rPr lang="en-US" sz="1600" b="1">
                <a:latin typeface="Courier" pitchFamily="49" charset="0"/>
              </a:rPr>
              <a:t>foo: </a:t>
            </a:r>
            <a:r>
              <a:rPr lang="en-US" sz="1600" b="1">
                <a:latin typeface="Times"/>
              </a:rPr>
              <a:t>...</a:t>
            </a:r>
          </a:p>
        </p:txBody>
      </p:sp>
      <p:sp>
        <p:nvSpPr>
          <p:cNvPr id="420873" name="Rectangle 9"/>
          <p:cNvSpPr>
            <a:spLocks noChangeArrowheads="1"/>
          </p:cNvSpPr>
          <p:nvPr/>
        </p:nvSpPr>
        <p:spPr bwMode="auto">
          <a:xfrm>
            <a:off x="3416300" y="3141663"/>
            <a:ext cx="1371600" cy="1739900"/>
          </a:xfrm>
          <a:prstGeom prst="rect">
            <a:avLst/>
          </a:prstGeom>
          <a:solidFill>
            <a:srgbClr val="CCFFFF"/>
          </a:solidFill>
          <a:ln w="19050">
            <a:solidFill>
              <a:srgbClr val="0033CC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7" tIns="44450" rIns="90487" bIns="44450" anchor="ctr"/>
          <a:lstStyle/>
          <a:p>
            <a:pPr>
              <a:defRPr/>
            </a:pPr>
            <a:r>
              <a:rPr lang="en-US" sz="1600" b="1">
                <a:latin typeface="Courier" pitchFamily="49" charset="0"/>
              </a:rPr>
              <a:t>  :</a:t>
            </a:r>
          </a:p>
          <a:p>
            <a:pPr>
              <a:lnSpc>
                <a:spcPct val="90000"/>
              </a:lnSpc>
              <a:defRPr/>
            </a:pPr>
            <a:r>
              <a:rPr lang="en-US" sz="1600" b="1">
                <a:latin typeface="Courier" pitchFamily="49" charset="0"/>
              </a:rPr>
              <a:t>push </a:t>
            </a:r>
            <a:r>
              <a:rPr lang="en-US" sz="1800">
                <a:latin typeface="Times"/>
              </a:rPr>
              <a:t>...</a:t>
            </a:r>
            <a:endParaRPr lang="en-US" sz="1600" b="1">
              <a:latin typeface="Courier" pitchFamily="49" charset="0"/>
            </a:endParaRPr>
          </a:p>
          <a:p>
            <a:pPr>
              <a:defRPr/>
            </a:pPr>
            <a:r>
              <a:rPr lang="en-US" sz="1600" b="1">
                <a:latin typeface="Courier" pitchFamily="49" charset="0"/>
              </a:rPr>
              <a:t>inc SP, 4</a:t>
            </a:r>
          </a:p>
          <a:p>
            <a:pPr>
              <a:defRPr/>
            </a:pPr>
            <a:r>
              <a:rPr lang="en-US" sz="1600" b="1">
                <a:latin typeface="Courier" pitchFamily="49" charset="0"/>
              </a:rPr>
              <a:t>jmp 75</a:t>
            </a:r>
          </a:p>
          <a:p>
            <a:pPr>
              <a:defRPr/>
            </a:pPr>
            <a:r>
              <a:rPr lang="en-US" sz="1600" b="1">
                <a:latin typeface="Courier" pitchFamily="49" charset="0"/>
              </a:rPr>
              <a:t>  :</a:t>
            </a:r>
          </a:p>
          <a:p>
            <a:pPr>
              <a:defRPr/>
            </a:pPr>
            <a:r>
              <a:rPr lang="en-US" sz="1600" b="1">
                <a:latin typeface="Courier" pitchFamily="49" charset="0"/>
              </a:rPr>
              <a:t>  </a:t>
            </a:r>
            <a:r>
              <a:rPr lang="en-US" sz="1600" b="1">
                <a:latin typeface="Times"/>
              </a:rPr>
              <a:t>...</a:t>
            </a:r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3167063" y="3003550"/>
            <a:ext cx="28257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1600" b="1"/>
              <a:t>0</a:t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065463" y="4552950"/>
            <a:ext cx="38417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1600" b="1"/>
              <a:t>75</a:t>
            </a:r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7027863" y="3003550"/>
            <a:ext cx="58737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1600" b="1"/>
              <a:t>1100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7027863" y="4552950"/>
            <a:ext cx="58737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1600" b="1"/>
              <a:t>1175</a:t>
            </a:r>
          </a:p>
        </p:txBody>
      </p:sp>
      <p:sp>
        <p:nvSpPr>
          <p:cNvPr id="5134" name="Rectangle 14"/>
          <p:cNvSpPr>
            <a:spLocks noChangeArrowheads="1"/>
          </p:cNvSpPr>
          <p:nvPr/>
        </p:nvSpPr>
        <p:spPr bwMode="auto">
          <a:xfrm>
            <a:off x="7581900" y="2328863"/>
            <a:ext cx="1371600" cy="800100"/>
          </a:xfrm>
          <a:prstGeom prst="rect">
            <a:avLst/>
          </a:prstGeom>
          <a:solidFill>
            <a:srgbClr val="CCFFFF"/>
          </a:solidFill>
          <a:ln w="25400">
            <a:solidFill>
              <a:srgbClr val="0033CC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/>
            <a:r>
              <a:rPr lang="en-US" sz="1800">
                <a:solidFill>
                  <a:schemeClr val="folHlink"/>
                </a:solidFill>
              </a:rPr>
              <a:t>Library</a:t>
            </a:r>
          </a:p>
          <a:p>
            <a:pPr algn="ctr"/>
            <a:r>
              <a:rPr lang="en-US" sz="1800">
                <a:solidFill>
                  <a:schemeClr val="folHlink"/>
                </a:solidFill>
              </a:rPr>
              <a:t>Routines</a:t>
            </a:r>
          </a:p>
        </p:txBody>
      </p:sp>
      <p:sp>
        <p:nvSpPr>
          <p:cNvPr id="5135" name="Rectangle 15"/>
          <p:cNvSpPr>
            <a:spLocks noChangeArrowheads="1"/>
          </p:cNvSpPr>
          <p:nvPr/>
        </p:nvSpPr>
        <p:spPr bwMode="auto">
          <a:xfrm>
            <a:off x="7027863" y="2178050"/>
            <a:ext cx="58737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1600" b="1"/>
              <a:t>1000</a:t>
            </a:r>
          </a:p>
        </p:txBody>
      </p:sp>
      <p:sp>
        <p:nvSpPr>
          <p:cNvPr id="5136" name="Rectangle 16"/>
          <p:cNvSpPr>
            <a:spLocks noChangeArrowheads="1"/>
          </p:cNvSpPr>
          <p:nvPr/>
        </p:nvSpPr>
        <p:spPr bwMode="auto">
          <a:xfrm>
            <a:off x="5033963" y="4552950"/>
            <a:ext cx="48577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1600" b="1"/>
              <a:t>175</a:t>
            </a:r>
          </a:p>
        </p:txBody>
      </p:sp>
      <p:sp>
        <p:nvSpPr>
          <p:cNvPr id="420881" name="Rectangle 17"/>
          <p:cNvSpPr>
            <a:spLocks noChangeArrowheads="1"/>
          </p:cNvSpPr>
          <p:nvPr/>
        </p:nvSpPr>
        <p:spPr bwMode="auto">
          <a:xfrm>
            <a:off x="5473700" y="2341563"/>
            <a:ext cx="1371600" cy="800100"/>
          </a:xfrm>
          <a:prstGeom prst="rect">
            <a:avLst/>
          </a:prstGeom>
          <a:solidFill>
            <a:srgbClr val="CCFFFF"/>
          </a:solidFill>
          <a:ln w="19050">
            <a:solidFill>
              <a:srgbClr val="0033CC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7" tIns="44450" rIns="90487" bIns="44450" anchor="ctr"/>
          <a:lstStyle/>
          <a:p>
            <a:pPr algn="ctr">
              <a:defRPr/>
            </a:pPr>
            <a:r>
              <a:rPr lang="en-US" sz="1800">
                <a:solidFill>
                  <a:schemeClr val="folHlink"/>
                </a:solidFill>
                <a:latin typeface="Times"/>
              </a:rPr>
              <a:t>Library</a:t>
            </a:r>
          </a:p>
          <a:p>
            <a:pPr algn="ctr">
              <a:defRPr/>
            </a:pPr>
            <a:r>
              <a:rPr lang="en-US" sz="1800">
                <a:solidFill>
                  <a:schemeClr val="folHlink"/>
                </a:solidFill>
                <a:latin typeface="Times"/>
              </a:rPr>
              <a:t>Routines</a:t>
            </a:r>
          </a:p>
        </p:txBody>
      </p:sp>
      <p:sp>
        <p:nvSpPr>
          <p:cNvPr id="5138" name="Rectangle 18"/>
          <p:cNvSpPr>
            <a:spLocks noChangeArrowheads="1"/>
          </p:cNvSpPr>
          <p:nvPr/>
        </p:nvSpPr>
        <p:spPr bwMode="auto">
          <a:xfrm>
            <a:off x="5237163" y="2178050"/>
            <a:ext cx="28257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1600" b="1"/>
              <a:t>0</a:t>
            </a:r>
          </a:p>
        </p:txBody>
      </p:sp>
      <p:sp>
        <p:nvSpPr>
          <p:cNvPr id="5139" name="Rectangle 19"/>
          <p:cNvSpPr>
            <a:spLocks noChangeArrowheads="1"/>
          </p:cNvSpPr>
          <p:nvPr/>
        </p:nvSpPr>
        <p:spPr bwMode="auto">
          <a:xfrm>
            <a:off x="5033963" y="3003550"/>
            <a:ext cx="48577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1600" b="1"/>
              <a:t>100</a:t>
            </a:r>
          </a:p>
        </p:txBody>
      </p:sp>
      <p:grpSp>
        <p:nvGrpSpPr>
          <p:cNvPr id="5140" name="Group 20"/>
          <p:cNvGrpSpPr>
            <a:grpSpLocks/>
          </p:cNvGrpSpPr>
          <p:nvPr/>
        </p:nvGrpSpPr>
        <p:grpSpPr bwMode="auto">
          <a:xfrm>
            <a:off x="546100" y="5030788"/>
            <a:ext cx="1322388" cy="647700"/>
            <a:chOff x="344" y="2865"/>
            <a:chExt cx="833" cy="408"/>
          </a:xfrm>
        </p:grpSpPr>
        <p:sp>
          <p:nvSpPr>
            <p:cNvPr id="5159" name="Arc 21"/>
            <p:cNvSpPr>
              <a:spLocks/>
            </p:cNvSpPr>
            <p:nvPr/>
          </p:nvSpPr>
          <p:spPr bwMode="auto">
            <a:xfrm rot="10800000">
              <a:off x="344" y="2865"/>
              <a:ext cx="420" cy="40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5400" cap="rnd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60" name="Arc 22"/>
            <p:cNvSpPr>
              <a:spLocks/>
            </p:cNvSpPr>
            <p:nvPr/>
          </p:nvSpPr>
          <p:spPr bwMode="auto">
            <a:xfrm rot="10800000">
              <a:off x="757" y="2865"/>
              <a:ext cx="420" cy="408"/>
            </a:xfrm>
            <a:custGeom>
              <a:avLst/>
              <a:gdLst>
                <a:gd name="T0" fmla="*/ 0 w 21600"/>
                <a:gd name="T1" fmla="*/ 0 h 21599"/>
                <a:gd name="T2" fmla="*/ 0 w 21600"/>
                <a:gd name="T3" fmla="*/ 0 h 21599"/>
                <a:gd name="T4" fmla="*/ 0 w 21600"/>
                <a:gd name="T5" fmla="*/ 0 h 21599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599"/>
                <a:gd name="T11" fmla="*/ 21600 w 21600"/>
                <a:gd name="T12" fmla="*/ 21599 h 2159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599" fill="none" extrusionOk="0">
                  <a:moveTo>
                    <a:pt x="0" y="21599"/>
                  </a:moveTo>
                  <a:cubicBezTo>
                    <a:pt x="0" y="9689"/>
                    <a:pt x="9639" y="27"/>
                    <a:pt x="21548" y="-1"/>
                  </a:cubicBezTo>
                </a:path>
                <a:path w="21600" h="21599" stroke="0" extrusionOk="0">
                  <a:moveTo>
                    <a:pt x="0" y="21599"/>
                  </a:moveTo>
                  <a:cubicBezTo>
                    <a:pt x="0" y="9689"/>
                    <a:pt x="9639" y="27"/>
                    <a:pt x="21548" y="-1"/>
                  </a:cubicBezTo>
                  <a:lnTo>
                    <a:pt x="21600" y="21599"/>
                  </a:lnTo>
                  <a:close/>
                </a:path>
              </a:pathLst>
            </a:custGeom>
            <a:noFill/>
            <a:ln w="25400" cap="rnd">
              <a:solidFill>
                <a:schemeClr val="folHlink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141" name="Group 23"/>
          <p:cNvGrpSpPr>
            <a:grpSpLocks/>
          </p:cNvGrpSpPr>
          <p:nvPr/>
        </p:nvGrpSpPr>
        <p:grpSpPr bwMode="auto">
          <a:xfrm>
            <a:off x="2400300" y="5030788"/>
            <a:ext cx="1436688" cy="647700"/>
            <a:chOff x="1512" y="2865"/>
            <a:chExt cx="905" cy="408"/>
          </a:xfrm>
        </p:grpSpPr>
        <p:sp>
          <p:nvSpPr>
            <p:cNvPr id="5157" name="Arc 24"/>
            <p:cNvSpPr>
              <a:spLocks/>
            </p:cNvSpPr>
            <p:nvPr/>
          </p:nvSpPr>
          <p:spPr bwMode="auto">
            <a:xfrm rot="10800000">
              <a:off x="1512" y="2865"/>
              <a:ext cx="457" cy="40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5400" cap="rnd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8" name="Arc 25"/>
            <p:cNvSpPr>
              <a:spLocks/>
            </p:cNvSpPr>
            <p:nvPr/>
          </p:nvSpPr>
          <p:spPr bwMode="auto">
            <a:xfrm rot="10800000">
              <a:off x="1960" y="2865"/>
              <a:ext cx="457" cy="408"/>
            </a:xfrm>
            <a:custGeom>
              <a:avLst/>
              <a:gdLst>
                <a:gd name="T0" fmla="*/ 0 w 21600"/>
                <a:gd name="T1" fmla="*/ 0 h 21599"/>
                <a:gd name="T2" fmla="*/ 0 w 21600"/>
                <a:gd name="T3" fmla="*/ 0 h 21599"/>
                <a:gd name="T4" fmla="*/ 0 w 21600"/>
                <a:gd name="T5" fmla="*/ 0 h 21599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599"/>
                <a:gd name="T11" fmla="*/ 21600 w 21600"/>
                <a:gd name="T12" fmla="*/ 21599 h 2159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599" fill="none" extrusionOk="0">
                  <a:moveTo>
                    <a:pt x="0" y="21599"/>
                  </a:moveTo>
                  <a:cubicBezTo>
                    <a:pt x="0" y="9688"/>
                    <a:pt x="9642" y="24"/>
                    <a:pt x="21552" y="-1"/>
                  </a:cubicBezTo>
                </a:path>
                <a:path w="21600" h="21599" stroke="0" extrusionOk="0">
                  <a:moveTo>
                    <a:pt x="0" y="21599"/>
                  </a:moveTo>
                  <a:cubicBezTo>
                    <a:pt x="0" y="9688"/>
                    <a:pt x="9642" y="24"/>
                    <a:pt x="21552" y="-1"/>
                  </a:cubicBezTo>
                  <a:lnTo>
                    <a:pt x="21600" y="21599"/>
                  </a:lnTo>
                  <a:close/>
                </a:path>
              </a:pathLst>
            </a:custGeom>
            <a:noFill/>
            <a:ln w="25400" cap="rnd">
              <a:solidFill>
                <a:schemeClr val="folHlink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142" name="Group 26"/>
          <p:cNvGrpSpPr>
            <a:grpSpLocks/>
          </p:cNvGrpSpPr>
          <p:nvPr/>
        </p:nvGrpSpPr>
        <p:grpSpPr bwMode="auto">
          <a:xfrm>
            <a:off x="4419600" y="5030788"/>
            <a:ext cx="1550988" cy="647700"/>
            <a:chOff x="2784" y="2865"/>
            <a:chExt cx="977" cy="408"/>
          </a:xfrm>
        </p:grpSpPr>
        <p:sp>
          <p:nvSpPr>
            <p:cNvPr id="5155" name="Arc 27"/>
            <p:cNvSpPr>
              <a:spLocks/>
            </p:cNvSpPr>
            <p:nvPr/>
          </p:nvSpPr>
          <p:spPr bwMode="auto">
            <a:xfrm rot="10800000">
              <a:off x="2784" y="2865"/>
              <a:ext cx="494" cy="40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5400" cap="rnd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6" name="Arc 28"/>
            <p:cNvSpPr>
              <a:spLocks/>
            </p:cNvSpPr>
            <p:nvPr/>
          </p:nvSpPr>
          <p:spPr bwMode="auto">
            <a:xfrm rot="10800000">
              <a:off x="3267" y="2865"/>
              <a:ext cx="494" cy="408"/>
            </a:xfrm>
            <a:custGeom>
              <a:avLst/>
              <a:gdLst>
                <a:gd name="T0" fmla="*/ 0 w 21600"/>
                <a:gd name="T1" fmla="*/ 0 h 21599"/>
                <a:gd name="T2" fmla="*/ 0 w 21600"/>
                <a:gd name="T3" fmla="*/ 0 h 21599"/>
                <a:gd name="T4" fmla="*/ 0 w 21600"/>
                <a:gd name="T5" fmla="*/ 0 h 21599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599"/>
                <a:gd name="T11" fmla="*/ 21600 w 21600"/>
                <a:gd name="T12" fmla="*/ 21599 h 2159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599" fill="none" extrusionOk="0">
                  <a:moveTo>
                    <a:pt x="0" y="21599"/>
                  </a:moveTo>
                  <a:cubicBezTo>
                    <a:pt x="0" y="9686"/>
                    <a:pt x="9644" y="22"/>
                    <a:pt x="21556" y="-1"/>
                  </a:cubicBezTo>
                </a:path>
                <a:path w="21600" h="21599" stroke="0" extrusionOk="0">
                  <a:moveTo>
                    <a:pt x="0" y="21599"/>
                  </a:moveTo>
                  <a:cubicBezTo>
                    <a:pt x="0" y="9686"/>
                    <a:pt x="9644" y="22"/>
                    <a:pt x="21556" y="-1"/>
                  </a:cubicBezTo>
                  <a:lnTo>
                    <a:pt x="21600" y="21599"/>
                  </a:lnTo>
                  <a:close/>
                </a:path>
              </a:pathLst>
            </a:custGeom>
            <a:noFill/>
            <a:ln w="25400" cap="rnd">
              <a:solidFill>
                <a:schemeClr val="folHlink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43" name="Rectangle 32"/>
          <p:cNvSpPr>
            <a:spLocks noChangeArrowheads="1"/>
          </p:cNvSpPr>
          <p:nvPr/>
        </p:nvSpPr>
        <p:spPr bwMode="auto">
          <a:xfrm>
            <a:off x="169311" y="5770563"/>
            <a:ext cx="2083903" cy="520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800" dirty="0"/>
              <a:t>Compilation</a:t>
            </a:r>
          </a:p>
        </p:txBody>
      </p:sp>
      <p:sp>
        <p:nvSpPr>
          <p:cNvPr id="5144" name="Rectangle 33"/>
          <p:cNvSpPr>
            <a:spLocks noChangeArrowheads="1"/>
          </p:cNvSpPr>
          <p:nvPr/>
        </p:nvSpPr>
        <p:spPr bwMode="auto">
          <a:xfrm>
            <a:off x="2272820" y="5770563"/>
            <a:ext cx="1740860" cy="520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800" dirty="0"/>
              <a:t>Assembly</a:t>
            </a:r>
          </a:p>
        </p:txBody>
      </p:sp>
      <p:sp>
        <p:nvSpPr>
          <p:cNvPr id="5145" name="Rectangle 34"/>
          <p:cNvSpPr>
            <a:spLocks noChangeArrowheads="1"/>
          </p:cNvSpPr>
          <p:nvPr/>
        </p:nvSpPr>
        <p:spPr bwMode="auto">
          <a:xfrm>
            <a:off x="4525116" y="5770563"/>
            <a:ext cx="1324079" cy="520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800" dirty="0"/>
              <a:t>Linking</a:t>
            </a:r>
          </a:p>
        </p:txBody>
      </p:sp>
      <p:sp>
        <p:nvSpPr>
          <p:cNvPr id="5146" name="Rectangle 35"/>
          <p:cNvSpPr>
            <a:spLocks noChangeArrowheads="1"/>
          </p:cNvSpPr>
          <p:nvPr/>
        </p:nvSpPr>
        <p:spPr bwMode="auto">
          <a:xfrm>
            <a:off x="6664385" y="5770563"/>
            <a:ext cx="1465144" cy="520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800" dirty="0"/>
              <a:t>Loading</a:t>
            </a:r>
          </a:p>
        </p:txBody>
      </p:sp>
      <p:sp>
        <p:nvSpPr>
          <p:cNvPr id="5147" name="Rectangle 36"/>
          <p:cNvSpPr>
            <a:spLocks noChangeArrowheads="1"/>
          </p:cNvSpPr>
          <p:nvPr/>
        </p:nvSpPr>
        <p:spPr bwMode="auto">
          <a:xfrm>
            <a:off x="7581900" y="3141663"/>
            <a:ext cx="1371600" cy="1739900"/>
          </a:xfrm>
          <a:prstGeom prst="rect">
            <a:avLst/>
          </a:prstGeom>
          <a:solidFill>
            <a:srgbClr val="CC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r>
              <a:rPr lang="en-US" sz="1600" b="1">
                <a:latin typeface="Courier" pitchFamily="49" charset="0"/>
              </a:rPr>
              <a:t>  :</a:t>
            </a:r>
          </a:p>
          <a:p>
            <a:pPr>
              <a:lnSpc>
                <a:spcPct val="90000"/>
              </a:lnSpc>
            </a:pPr>
            <a:r>
              <a:rPr lang="en-US" sz="1600" b="1">
                <a:latin typeface="Courier" pitchFamily="49" charset="0"/>
              </a:rPr>
              <a:t>  :</a:t>
            </a:r>
          </a:p>
          <a:p>
            <a:pPr>
              <a:lnSpc>
                <a:spcPct val="90000"/>
              </a:lnSpc>
            </a:pPr>
            <a:r>
              <a:rPr lang="en-US" sz="1600" b="1">
                <a:latin typeface="Courier" pitchFamily="49" charset="0"/>
              </a:rPr>
              <a:t>  :</a:t>
            </a:r>
          </a:p>
          <a:p>
            <a:r>
              <a:rPr lang="en-US" sz="1600" b="1">
                <a:latin typeface="Courier" pitchFamily="49" charset="0"/>
              </a:rPr>
              <a:t>jmp 1175</a:t>
            </a:r>
          </a:p>
          <a:p>
            <a:r>
              <a:rPr lang="en-US" sz="1600" b="1">
                <a:latin typeface="Courier" pitchFamily="49" charset="0"/>
              </a:rPr>
              <a:t>  :</a:t>
            </a:r>
          </a:p>
          <a:p>
            <a:r>
              <a:rPr lang="en-US" sz="1600" b="1">
                <a:latin typeface="Courier" pitchFamily="49" charset="0"/>
              </a:rPr>
              <a:t>  </a:t>
            </a:r>
            <a:r>
              <a:rPr lang="en-US" sz="1600" b="1"/>
              <a:t>...</a:t>
            </a:r>
          </a:p>
        </p:txBody>
      </p:sp>
      <p:sp>
        <p:nvSpPr>
          <p:cNvPr id="420901" name="Rectangle 37"/>
          <p:cNvSpPr>
            <a:spLocks noChangeArrowheads="1"/>
          </p:cNvSpPr>
          <p:nvPr/>
        </p:nvSpPr>
        <p:spPr bwMode="auto">
          <a:xfrm>
            <a:off x="5473700" y="3141663"/>
            <a:ext cx="1371600" cy="1739900"/>
          </a:xfrm>
          <a:prstGeom prst="rect">
            <a:avLst/>
          </a:prstGeom>
          <a:solidFill>
            <a:srgbClr val="CCFFFF"/>
          </a:solidFill>
          <a:ln w="19050">
            <a:solidFill>
              <a:srgbClr val="0033CC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7" tIns="44450" rIns="90487" bIns="44450" anchor="ctr"/>
          <a:lstStyle/>
          <a:p>
            <a:pPr>
              <a:defRPr/>
            </a:pPr>
            <a:r>
              <a:rPr lang="en-US" sz="1600" b="1">
                <a:latin typeface="Courier" pitchFamily="49" charset="0"/>
              </a:rPr>
              <a:t>  :</a:t>
            </a:r>
          </a:p>
          <a:p>
            <a:pPr>
              <a:lnSpc>
                <a:spcPct val="90000"/>
              </a:lnSpc>
              <a:defRPr/>
            </a:pPr>
            <a:r>
              <a:rPr lang="en-US" sz="1600" b="1">
                <a:latin typeface="Courier" pitchFamily="49" charset="0"/>
              </a:rPr>
              <a:t>  :</a:t>
            </a:r>
          </a:p>
          <a:p>
            <a:pPr>
              <a:lnSpc>
                <a:spcPct val="90000"/>
              </a:lnSpc>
              <a:defRPr/>
            </a:pPr>
            <a:r>
              <a:rPr lang="en-US" sz="1600" b="1">
                <a:latin typeface="Courier" pitchFamily="49" charset="0"/>
              </a:rPr>
              <a:t>  :</a:t>
            </a:r>
          </a:p>
          <a:p>
            <a:pPr>
              <a:defRPr/>
            </a:pPr>
            <a:r>
              <a:rPr lang="en-US" sz="1600" b="1">
                <a:latin typeface="Courier" pitchFamily="49" charset="0"/>
              </a:rPr>
              <a:t>jmp 175</a:t>
            </a:r>
          </a:p>
          <a:p>
            <a:pPr>
              <a:defRPr/>
            </a:pPr>
            <a:r>
              <a:rPr lang="en-US" sz="1600" b="1">
                <a:latin typeface="Courier" pitchFamily="49" charset="0"/>
              </a:rPr>
              <a:t>  :</a:t>
            </a:r>
          </a:p>
          <a:p>
            <a:pPr>
              <a:defRPr/>
            </a:pPr>
            <a:r>
              <a:rPr lang="en-US" sz="1600" b="1">
                <a:latin typeface="Courier" pitchFamily="49" charset="0"/>
              </a:rPr>
              <a:t>  </a:t>
            </a:r>
            <a:r>
              <a:rPr lang="en-US" sz="1600" b="1">
                <a:latin typeface="Times"/>
              </a:rPr>
              <a:t>...</a:t>
            </a:r>
          </a:p>
        </p:txBody>
      </p:sp>
      <p:sp>
        <p:nvSpPr>
          <p:cNvPr id="5149" name="Line 38"/>
          <p:cNvSpPr>
            <a:spLocks noChangeShapeType="1"/>
          </p:cNvSpPr>
          <p:nvPr/>
        </p:nvSpPr>
        <p:spPr bwMode="auto">
          <a:xfrm flipV="1">
            <a:off x="8966200" y="1752600"/>
            <a:ext cx="0" cy="3695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50" name="Line 39"/>
          <p:cNvSpPr>
            <a:spLocks noChangeShapeType="1"/>
          </p:cNvSpPr>
          <p:nvPr/>
        </p:nvSpPr>
        <p:spPr bwMode="auto">
          <a:xfrm flipV="1">
            <a:off x="7594600" y="1739900"/>
            <a:ext cx="0" cy="3708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151" name="Group 42"/>
          <p:cNvGrpSpPr>
            <a:grpSpLocks/>
          </p:cNvGrpSpPr>
          <p:nvPr/>
        </p:nvGrpSpPr>
        <p:grpSpPr bwMode="auto">
          <a:xfrm>
            <a:off x="6362700" y="4940300"/>
            <a:ext cx="1830388" cy="738188"/>
            <a:chOff x="4008" y="3112"/>
            <a:chExt cx="1153" cy="465"/>
          </a:xfrm>
        </p:grpSpPr>
        <p:sp>
          <p:nvSpPr>
            <p:cNvPr id="5152" name="Arc 30"/>
            <p:cNvSpPr>
              <a:spLocks/>
            </p:cNvSpPr>
            <p:nvPr/>
          </p:nvSpPr>
          <p:spPr bwMode="auto">
            <a:xfrm rot="10800000">
              <a:off x="4008" y="3169"/>
              <a:ext cx="585" cy="40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5400" cap="rnd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3" name="Arc 31"/>
            <p:cNvSpPr>
              <a:spLocks/>
            </p:cNvSpPr>
            <p:nvPr/>
          </p:nvSpPr>
          <p:spPr bwMode="auto">
            <a:xfrm rot="10800000">
              <a:off x="4576" y="3169"/>
              <a:ext cx="585" cy="408"/>
            </a:xfrm>
            <a:custGeom>
              <a:avLst/>
              <a:gdLst>
                <a:gd name="T0" fmla="*/ 0 w 21600"/>
                <a:gd name="T1" fmla="*/ 0 h 21599"/>
                <a:gd name="T2" fmla="*/ 0 w 21600"/>
                <a:gd name="T3" fmla="*/ 0 h 21599"/>
                <a:gd name="T4" fmla="*/ 0 w 21600"/>
                <a:gd name="T5" fmla="*/ 0 h 21599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599"/>
                <a:gd name="T11" fmla="*/ 21600 w 21600"/>
                <a:gd name="T12" fmla="*/ 21599 h 2159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599" fill="none" extrusionOk="0">
                  <a:moveTo>
                    <a:pt x="0" y="21599"/>
                  </a:moveTo>
                  <a:cubicBezTo>
                    <a:pt x="0" y="9683"/>
                    <a:pt x="9648" y="18"/>
                    <a:pt x="21563" y="-1"/>
                  </a:cubicBezTo>
                </a:path>
                <a:path w="21600" h="21599" stroke="0" extrusionOk="0">
                  <a:moveTo>
                    <a:pt x="0" y="21599"/>
                  </a:moveTo>
                  <a:cubicBezTo>
                    <a:pt x="0" y="9683"/>
                    <a:pt x="9648" y="18"/>
                    <a:pt x="21563" y="-1"/>
                  </a:cubicBezTo>
                  <a:lnTo>
                    <a:pt x="21600" y="21599"/>
                  </a:lnTo>
                  <a:close/>
                </a:path>
              </a:pathLst>
            </a:custGeom>
            <a:noFill/>
            <a:ln w="25400" cap="rnd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4" name="Line 41"/>
            <p:cNvSpPr>
              <a:spLocks noChangeShapeType="1"/>
            </p:cNvSpPr>
            <p:nvPr/>
          </p:nvSpPr>
          <p:spPr bwMode="auto">
            <a:xfrm flipV="1">
              <a:off x="5152" y="3112"/>
              <a:ext cx="0" cy="112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269054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21747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Linker Symbols	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2913" y="1449388"/>
            <a:ext cx="8548687" cy="4570412"/>
          </a:xfrm>
          <a:ln/>
        </p:spPr>
        <p:txBody>
          <a:bodyPr>
            <a:normAutofit fontScale="77500" lnSpcReduction="20000"/>
          </a:bodyPr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Global symbols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Symbols defined by module </a:t>
            </a:r>
            <a:r>
              <a:rPr lang="en-GB" i="1" dirty="0"/>
              <a:t>m</a:t>
            </a:r>
            <a:r>
              <a:rPr lang="en-GB" dirty="0"/>
              <a:t> that can be referenced by other modules.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E.g.: </a:t>
            </a:r>
            <a:r>
              <a:rPr lang="en-GB" dirty="0"/>
              <a:t>non-</a:t>
            </a:r>
            <a:r>
              <a:rPr lang="en-GB" b="1" dirty="0">
                <a:latin typeface="Courier New" pitchFamily="49" charset="0"/>
              </a:rPr>
              <a:t>static</a:t>
            </a:r>
            <a:r>
              <a:rPr lang="en-GB" dirty="0"/>
              <a:t> C functions and non-</a:t>
            </a:r>
            <a:r>
              <a:rPr lang="en-GB" b="1" dirty="0">
                <a:latin typeface="Courier New" pitchFamily="49" charset="0"/>
              </a:rPr>
              <a:t>static</a:t>
            </a:r>
            <a:r>
              <a:rPr lang="en-GB" dirty="0"/>
              <a:t> global variables.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External </a:t>
            </a:r>
            <a:r>
              <a:rPr lang="en-GB" dirty="0"/>
              <a:t>symbols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Global symbols that are referenced by module </a:t>
            </a:r>
            <a:r>
              <a:rPr lang="en-GB" i="1" dirty="0"/>
              <a:t>m</a:t>
            </a:r>
            <a:r>
              <a:rPr lang="en-GB" dirty="0"/>
              <a:t> but defined by some other module.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Local </a:t>
            </a:r>
            <a:r>
              <a:rPr lang="en-GB" dirty="0"/>
              <a:t>symbols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Symbols that are defined and referenced exclusively by module </a:t>
            </a:r>
            <a:r>
              <a:rPr lang="en-GB" i="1" dirty="0"/>
              <a:t>m</a:t>
            </a:r>
            <a:r>
              <a:rPr lang="en-GB" dirty="0"/>
              <a:t>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E.g.: </a:t>
            </a:r>
            <a:r>
              <a:rPr lang="en-GB" dirty="0"/>
              <a:t>C functions and variables defined with the </a:t>
            </a:r>
            <a:r>
              <a:rPr lang="en-GB" b="1" dirty="0">
                <a:latin typeface="Courier New" pitchFamily="49" charset="0"/>
              </a:rPr>
              <a:t>static</a:t>
            </a:r>
            <a:r>
              <a:rPr lang="en-GB" dirty="0">
                <a:latin typeface="Courier New" pitchFamily="49" charset="0"/>
              </a:rPr>
              <a:t> </a:t>
            </a:r>
            <a:r>
              <a:rPr lang="en-GB" dirty="0" smtClean="0"/>
              <a:t>attribute.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 smtClean="0">
                <a:solidFill>
                  <a:srgbClr val="C00000"/>
                </a:solidFill>
              </a:rPr>
              <a:t>Local </a:t>
            </a:r>
            <a:r>
              <a:rPr lang="en-GB" b="1" dirty="0">
                <a:solidFill>
                  <a:srgbClr val="C00000"/>
                </a:solidFill>
              </a:rPr>
              <a:t>linker symbols are </a:t>
            </a:r>
            <a:r>
              <a:rPr lang="en-GB" b="1" i="1" dirty="0">
                <a:solidFill>
                  <a:srgbClr val="C00000"/>
                </a:solidFill>
              </a:rPr>
              <a:t>not</a:t>
            </a:r>
            <a:r>
              <a:rPr lang="en-GB" b="1" dirty="0">
                <a:solidFill>
                  <a:srgbClr val="C00000"/>
                </a:solidFill>
              </a:rPr>
              <a:t> local program variables</a:t>
            </a:r>
          </a:p>
        </p:txBody>
      </p:sp>
    </p:spTree>
    <p:extLst>
      <p:ext uri="{BB962C8B-B14F-4D97-AF65-F5344CB8AC3E}">
        <p14:creationId xmlns:p14="http://schemas.microsoft.com/office/powerpoint/2010/main" val="423862382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4813" y="3603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Resolving Symbols</a:t>
            </a:r>
            <a:endParaRPr lang="en-GB" dirty="0"/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533400" y="1979613"/>
            <a:ext cx="2938923" cy="1921361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buf[2] = {1, 2};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main()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swap();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return 0;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} 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2494953" y="3582986"/>
            <a:ext cx="1008907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4487848" y="1981200"/>
            <a:ext cx="3076781" cy="3739999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extern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buf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[];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 smtClean="0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 smtClean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*bufp0 = &amp;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buf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[0];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static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*bufp1;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void swap()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temp;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 dirty="0">
              <a:solidFill>
                <a:srgbClr val="DBF2DA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bufp1 = &amp;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buf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[1];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temp = *bufp0;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*bufp0 = *bufp1;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*bufp1 = temp;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7537664" y="5418667"/>
            <a:ext cx="1008907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swap.c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16001" y="1269999"/>
            <a:ext cx="80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Global</a:t>
            </a:r>
          </a:p>
        </p:txBody>
      </p:sp>
      <p:cxnSp>
        <p:nvCxnSpPr>
          <p:cNvPr id="11" name="Straight Arrow Connector 10"/>
          <p:cNvCxnSpPr/>
          <p:nvPr/>
        </p:nvCxnSpPr>
        <p:spPr bwMode="auto">
          <a:xfrm rot="5400000">
            <a:off x="1109131" y="1811075"/>
            <a:ext cx="455613" cy="1588"/>
          </a:xfrm>
          <a:prstGeom prst="straightConnector1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 rot="5400000">
            <a:off x="1032137" y="2056607"/>
            <a:ext cx="914402" cy="1589"/>
          </a:xfrm>
          <a:prstGeom prst="straightConnector1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736599" y="4219602"/>
            <a:ext cx="970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External</a:t>
            </a:r>
          </a:p>
        </p:txBody>
      </p:sp>
      <p:cxnSp>
        <p:nvCxnSpPr>
          <p:cNvPr id="15" name="Straight Arrow Connector 14"/>
          <p:cNvCxnSpPr/>
          <p:nvPr/>
        </p:nvCxnSpPr>
        <p:spPr bwMode="auto">
          <a:xfrm rot="16200000" flipV="1">
            <a:off x="752737" y="3766869"/>
            <a:ext cx="914402" cy="1589"/>
          </a:xfrm>
          <a:prstGeom prst="straightConnector1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5774266" y="1269999"/>
            <a:ext cx="970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External</a:t>
            </a:r>
          </a:p>
        </p:txBody>
      </p:sp>
      <p:cxnSp>
        <p:nvCxnSpPr>
          <p:cNvPr id="17" name="Straight Arrow Connector 16"/>
          <p:cNvCxnSpPr/>
          <p:nvPr/>
        </p:nvCxnSpPr>
        <p:spPr bwMode="auto">
          <a:xfrm rot="5400000">
            <a:off x="6021388" y="1827213"/>
            <a:ext cx="455613" cy="1588"/>
          </a:xfrm>
          <a:prstGeom prst="straightConnector1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7391400" y="1269999"/>
            <a:ext cx="670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Local</a:t>
            </a:r>
          </a:p>
        </p:txBody>
      </p:sp>
      <p:cxnSp>
        <p:nvCxnSpPr>
          <p:cNvPr id="22" name="Straight Arrow Connector 21"/>
          <p:cNvCxnSpPr>
            <a:stCxn id="18" idx="2"/>
          </p:cNvCxnSpPr>
          <p:nvPr/>
        </p:nvCxnSpPr>
        <p:spPr bwMode="auto">
          <a:xfrm rot="5400000">
            <a:off x="6645720" y="1738402"/>
            <a:ext cx="1180069" cy="981927"/>
          </a:xfrm>
          <a:prstGeom prst="straightConnector1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6967371" y="3264456"/>
            <a:ext cx="80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Global</a:t>
            </a:r>
          </a:p>
        </p:txBody>
      </p:sp>
      <p:cxnSp>
        <p:nvCxnSpPr>
          <p:cNvPr id="27" name="Straight Arrow Connector 26"/>
          <p:cNvCxnSpPr>
            <a:stCxn id="23" idx="1"/>
          </p:cNvCxnSpPr>
          <p:nvPr/>
        </p:nvCxnSpPr>
        <p:spPr bwMode="auto">
          <a:xfrm rot="10800000" flipV="1">
            <a:off x="6080623" y="3449121"/>
            <a:ext cx="886749" cy="5279"/>
          </a:xfrm>
          <a:prstGeom prst="straightConnector1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" name="TextBox 27"/>
          <p:cNvSpPr txBox="1"/>
          <p:nvPr/>
        </p:nvSpPr>
        <p:spPr>
          <a:xfrm>
            <a:off x="2371474" y="4267200"/>
            <a:ext cx="17303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Linker knows</a:t>
            </a:r>
          </a:p>
          <a:p>
            <a:pPr algn="r"/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nothing of temp</a:t>
            </a:r>
          </a:p>
        </p:txBody>
      </p:sp>
      <p:cxnSp>
        <p:nvCxnSpPr>
          <p:cNvPr id="32" name="Straight Arrow Connector 31"/>
          <p:cNvCxnSpPr>
            <a:stCxn id="28" idx="3"/>
          </p:cNvCxnSpPr>
          <p:nvPr/>
        </p:nvCxnSpPr>
        <p:spPr bwMode="auto">
          <a:xfrm flipV="1">
            <a:off x="4101819" y="4114800"/>
            <a:ext cx="1384581" cy="475566"/>
          </a:xfrm>
          <a:prstGeom prst="straightConnector1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3538371" y="1415534"/>
            <a:ext cx="80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Global</a:t>
            </a:r>
          </a:p>
        </p:txBody>
      </p:sp>
      <p:cxnSp>
        <p:nvCxnSpPr>
          <p:cNvPr id="24" name="Straight Arrow Connector 23"/>
          <p:cNvCxnSpPr/>
          <p:nvPr/>
        </p:nvCxnSpPr>
        <p:spPr bwMode="auto">
          <a:xfrm rot="16200000" flipH="1">
            <a:off x="3903125" y="1845730"/>
            <a:ext cx="729739" cy="608011"/>
          </a:xfrm>
          <a:prstGeom prst="straightConnector1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7811163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  <p:bldP spid="16" grpId="0"/>
      <p:bldP spid="18" grpId="0"/>
      <p:bldP spid="23" grpId="0"/>
      <p:bldP spid="28" grpId="0"/>
      <p:bldP spid="21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72533" y="465667"/>
            <a:ext cx="7594600" cy="573088"/>
          </a:xfrm>
          <a:ln/>
        </p:spPr>
        <p:txBody>
          <a:bodyPr>
            <a:normAutofit fontScale="90000"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Relocating Code and Data</a:t>
            </a: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508174" y="3702050"/>
            <a:ext cx="2278062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main()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414865" y="3395828"/>
            <a:ext cx="100890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main.o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508174" y="5565775"/>
            <a:ext cx="227806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*bufp0=&amp;buf[0]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508174" y="5032375"/>
            <a:ext cx="2278062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swap()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397934" y="4738689"/>
            <a:ext cx="100890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swap.o</a:t>
            </a: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5231591" y="4786313"/>
            <a:ext cx="2422525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buf[2]={1,2}</a:t>
            </a: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5231591" y="2309813"/>
            <a:ext cx="2422525" cy="319087"/>
          </a:xfrm>
          <a:prstGeom prst="rect">
            <a:avLst/>
          </a:prstGeom>
          <a:solidFill>
            <a:srgbClr val="FFFFFF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Headers</a:t>
            </a:r>
          </a:p>
        </p:txBody>
      </p:sp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5231591" y="2957513"/>
            <a:ext cx="2422525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main()</a:t>
            </a:r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5231591" y="3490913"/>
            <a:ext cx="2422525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swap()</a:t>
            </a:r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4948237" y="2136774"/>
            <a:ext cx="30956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508174" y="2057400"/>
            <a:ext cx="2278062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System code</a:t>
            </a:r>
          </a:p>
        </p:txBody>
      </p:sp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5231591" y="5003800"/>
            <a:ext cx="2422525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*bufp0=&amp;buf[0]</a:t>
            </a:r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508174" y="4235450"/>
            <a:ext cx="227806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buf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[2]={1,2}</a:t>
            </a: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508174" y="2590800"/>
            <a:ext cx="227806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System data</a:t>
            </a:r>
          </a:p>
        </p:txBody>
      </p:sp>
      <p:sp>
        <p:nvSpPr>
          <p:cNvPr id="18448" name="Rectangle 16"/>
          <p:cNvSpPr>
            <a:spLocks noChangeArrowheads="1"/>
          </p:cNvSpPr>
          <p:nvPr/>
        </p:nvSpPr>
        <p:spPr bwMode="auto">
          <a:xfrm>
            <a:off x="5231591" y="4024313"/>
            <a:ext cx="2422525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More system code</a:t>
            </a:r>
          </a:p>
        </p:txBody>
      </p:sp>
      <p:sp>
        <p:nvSpPr>
          <p:cNvPr id="18450" name="Rectangle 18"/>
          <p:cNvSpPr>
            <a:spLocks noChangeArrowheads="1"/>
          </p:cNvSpPr>
          <p:nvPr/>
        </p:nvSpPr>
        <p:spPr bwMode="auto">
          <a:xfrm>
            <a:off x="5231591" y="4557713"/>
            <a:ext cx="2422525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System data</a:t>
            </a:r>
          </a:p>
        </p:txBody>
      </p:sp>
      <p:sp>
        <p:nvSpPr>
          <p:cNvPr id="18451" name="Text Box 19"/>
          <p:cNvSpPr txBox="1">
            <a:spLocks noChangeArrowheads="1"/>
          </p:cNvSpPr>
          <p:nvPr/>
        </p:nvSpPr>
        <p:spPr bwMode="auto">
          <a:xfrm>
            <a:off x="103095" y="1306513"/>
            <a:ext cx="4240305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dirty="0" err="1">
                <a:latin typeface="Calibri" pitchFamily="34" charset="0"/>
                <a:ea typeface="msgothic" charset="0"/>
                <a:cs typeface="msgothic" charset="0"/>
              </a:rPr>
              <a:t>Relocatable</a:t>
            </a:r>
            <a:r>
              <a:rPr lang="en-GB" sz="3200" b="1" dirty="0">
                <a:latin typeface="Calibri" pitchFamily="34" charset="0"/>
                <a:ea typeface="msgothic" charset="0"/>
                <a:cs typeface="msgothic" charset="0"/>
              </a:rPr>
              <a:t> Object Files</a:t>
            </a:r>
          </a:p>
        </p:txBody>
      </p:sp>
      <p:sp>
        <p:nvSpPr>
          <p:cNvPr id="18452" name="Text Box 20"/>
          <p:cNvSpPr txBox="1">
            <a:spLocks noChangeArrowheads="1"/>
          </p:cNvSpPr>
          <p:nvPr/>
        </p:nvSpPr>
        <p:spPr bwMode="auto">
          <a:xfrm>
            <a:off x="4636650" y="1306513"/>
            <a:ext cx="3933362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dirty="0">
                <a:latin typeface="Calibri" pitchFamily="34" charset="0"/>
                <a:ea typeface="msgothic" charset="0"/>
                <a:cs typeface="msgothic" charset="0"/>
              </a:rPr>
              <a:t>Executable Object File</a:t>
            </a:r>
          </a:p>
        </p:txBody>
      </p:sp>
      <p:sp>
        <p:nvSpPr>
          <p:cNvPr id="18453" name="AutoShape 21"/>
          <p:cNvSpPr>
            <a:spLocks/>
          </p:cNvSpPr>
          <p:nvPr/>
        </p:nvSpPr>
        <p:spPr bwMode="auto">
          <a:xfrm>
            <a:off x="7730316" y="2309813"/>
            <a:ext cx="304800" cy="2247900"/>
          </a:xfrm>
          <a:prstGeom prst="rightBrace">
            <a:avLst>
              <a:gd name="adj1" fmla="val 59766"/>
              <a:gd name="adj2" fmla="val 50000"/>
            </a:avLst>
          </a:prstGeom>
          <a:noFill/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54" name="Text Box 22"/>
          <p:cNvSpPr txBox="1">
            <a:spLocks noChangeArrowheads="1"/>
          </p:cNvSpPr>
          <p:nvPr/>
        </p:nvSpPr>
        <p:spPr bwMode="auto">
          <a:xfrm>
            <a:off x="8068413" y="3224742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sp>
        <p:nvSpPr>
          <p:cNvPr id="18455" name="Text Box 23"/>
          <p:cNvSpPr txBox="1">
            <a:spLocks noChangeArrowheads="1"/>
          </p:cNvSpPr>
          <p:nvPr/>
        </p:nvSpPr>
        <p:spPr bwMode="auto">
          <a:xfrm>
            <a:off x="2778299" y="2112963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sp>
        <p:nvSpPr>
          <p:cNvPr id="18456" name="Text Box 24"/>
          <p:cNvSpPr txBox="1">
            <a:spLocks noChangeArrowheads="1"/>
          </p:cNvSpPr>
          <p:nvPr/>
        </p:nvSpPr>
        <p:spPr bwMode="auto">
          <a:xfrm>
            <a:off x="2778299" y="2478088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</a:p>
        </p:txBody>
      </p:sp>
      <p:sp>
        <p:nvSpPr>
          <p:cNvPr id="18457" name="Text Box 25"/>
          <p:cNvSpPr txBox="1">
            <a:spLocks noChangeArrowheads="1"/>
          </p:cNvSpPr>
          <p:nvPr/>
        </p:nvSpPr>
        <p:spPr bwMode="auto">
          <a:xfrm>
            <a:off x="2778299" y="3741738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sp>
        <p:nvSpPr>
          <p:cNvPr id="18458" name="Text Box 26"/>
          <p:cNvSpPr txBox="1">
            <a:spLocks noChangeArrowheads="1"/>
          </p:cNvSpPr>
          <p:nvPr/>
        </p:nvSpPr>
        <p:spPr bwMode="auto">
          <a:xfrm>
            <a:off x="2778299" y="4154488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</a:p>
        </p:txBody>
      </p:sp>
      <p:sp>
        <p:nvSpPr>
          <p:cNvPr id="18459" name="Text Box 27"/>
          <p:cNvSpPr txBox="1">
            <a:spLocks noChangeArrowheads="1"/>
          </p:cNvSpPr>
          <p:nvPr/>
        </p:nvSpPr>
        <p:spPr bwMode="auto">
          <a:xfrm>
            <a:off x="2778299" y="5103813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sp>
        <p:nvSpPr>
          <p:cNvPr id="18460" name="Text Box 28"/>
          <p:cNvSpPr txBox="1">
            <a:spLocks noChangeArrowheads="1"/>
          </p:cNvSpPr>
          <p:nvPr/>
        </p:nvSpPr>
        <p:spPr bwMode="auto">
          <a:xfrm>
            <a:off x="2778299" y="5464175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</a:p>
        </p:txBody>
      </p:sp>
      <p:sp>
        <p:nvSpPr>
          <p:cNvPr id="18462" name="Rectangle 30"/>
          <p:cNvSpPr>
            <a:spLocks noChangeArrowheads="1"/>
          </p:cNvSpPr>
          <p:nvPr/>
        </p:nvSpPr>
        <p:spPr bwMode="auto">
          <a:xfrm>
            <a:off x="5231591" y="5414963"/>
            <a:ext cx="2422525" cy="685800"/>
          </a:xfrm>
          <a:prstGeom prst="rect">
            <a:avLst/>
          </a:prstGeom>
          <a:solidFill>
            <a:srgbClr val="FFFFFF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.symtab</a:t>
            </a:r>
          </a:p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.debug</a:t>
            </a:r>
          </a:p>
        </p:txBody>
      </p:sp>
      <p:sp>
        <p:nvSpPr>
          <p:cNvPr id="18463" name="AutoShape 31"/>
          <p:cNvSpPr>
            <a:spLocks/>
          </p:cNvSpPr>
          <p:nvPr/>
        </p:nvSpPr>
        <p:spPr bwMode="auto">
          <a:xfrm>
            <a:off x="7730316" y="4557713"/>
            <a:ext cx="304800" cy="676275"/>
          </a:xfrm>
          <a:prstGeom prst="rightBrace">
            <a:avLst>
              <a:gd name="adj1" fmla="val 18490"/>
              <a:gd name="adj2" fmla="val 50000"/>
            </a:avLst>
          </a:prstGeom>
          <a:noFill/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64" name="Text Box 32"/>
          <p:cNvSpPr txBox="1">
            <a:spLocks noChangeArrowheads="1"/>
          </p:cNvSpPr>
          <p:nvPr/>
        </p:nvSpPr>
        <p:spPr bwMode="auto">
          <a:xfrm>
            <a:off x="8068413" y="4696354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</a:p>
        </p:txBody>
      </p:sp>
      <p:sp>
        <p:nvSpPr>
          <p:cNvPr id="18465" name="Rectangle 33"/>
          <p:cNvSpPr>
            <a:spLocks noChangeArrowheads="1"/>
          </p:cNvSpPr>
          <p:nvPr/>
        </p:nvSpPr>
        <p:spPr bwMode="auto">
          <a:xfrm>
            <a:off x="5231591" y="5233988"/>
            <a:ext cx="2422525" cy="228600"/>
          </a:xfrm>
          <a:prstGeom prst="rect">
            <a:avLst/>
          </a:prstGeom>
          <a:solidFill>
            <a:srgbClr val="D5F1CF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 smtClean="0">
                <a:latin typeface="Courier New" pitchFamily="49" charset="0"/>
                <a:ea typeface="msgothic" charset="0"/>
                <a:cs typeface="Courier New" pitchFamily="49" charset="0"/>
              </a:rPr>
              <a:t>int</a:t>
            </a:r>
            <a:r>
              <a:rPr lang="en-GB" sz="1600" dirty="0" smtClean="0">
                <a:latin typeface="Courier New" pitchFamily="49" charset="0"/>
                <a:ea typeface="msgothic" charset="0"/>
                <a:cs typeface="Courier New" pitchFamily="49" charset="0"/>
              </a:rPr>
              <a:t> *bufp1</a:t>
            </a:r>
            <a:endParaRPr lang="en-GB" sz="1600" dirty="0">
              <a:latin typeface="Courier New" pitchFamily="49" charset="0"/>
              <a:ea typeface="msgothic" charset="0"/>
              <a:cs typeface="Courier New" pitchFamily="49" charset="0"/>
            </a:endParaRPr>
          </a:p>
        </p:txBody>
      </p:sp>
      <p:sp>
        <p:nvSpPr>
          <p:cNvPr id="18466" name="Text Box 34"/>
          <p:cNvSpPr txBox="1">
            <a:spLocks noChangeArrowheads="1"/>
          </p:cNvSpPr>
          <p:nvPr/>
        </p:nvSpPr>
        <p:spPr bwMode="auto">
          <a:xfrm>
            <a:off x="8068413" y="5140854"/>
            <a:ext cx="733191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.bss</a:t>
            </a:r>
          </a:p>
        </p:txBody>
      </p:sp>
      <p:sp>
        <p:nvSpPr>
          <p:cNvPr id="18467" name="Line 35"/>
          <p:cNvSpPr>
            <a:spLocks noChangeShapeType="1"/>
          </p:cNvSpPr>
          <p:nvPr/>
        </p:nvSpPr>
        <p:spPr bwMode="auto">
          <a:xfrm>
            <a:off x="4038600" y="4106070"/>
            <a:ext cx="836613" cy="1587"/>
          </a:xfrm>
          <a:prstGeom prst="line">
            <a:avLst/>
          </a:prstGeom>
          <a:noFill/>
          <a:ln w="7632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68" name="Line 36"/>
          <p:cNvSpPr>
            <a:spLocks noChangeShapeType="1"/>
          </p:cNvSpPr>
          <p:nvPr/>
        </p:nvSpPr>
        <p:spPr bwMode="auto">
          <a:xfrm>
            <a:off x="4038600" y="2971800"/>
            <a:ext cx="836613" cy="392113"/>
          </a:xfrm>
          <a:prstGeom prst="line">
            <a:avLst/>
          </a:prstGeom>
          <a:noFill/>
          <a:ln w="7632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69" name="Line 37"/>
          <p:cNvSpPr>
            <a:spLocks noChangeShapeType="1"/>
          </p:cNvSpPr>
          <p:nvPr/>
        </p:nvSpPr>
        <p:spPr bwMode="auto">
          <a:xfrm flipV="1">
            <a:off x="4038600" y="4849813"/>
            <a:ext cx="836613" cy="409575"/>
          </a:xfrm>
          <a:prstGeom prst="line">
            <a:avLst/>
          </a:prstGeom>
          <a:noFill/>
          <a:ln w="7632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70" name="Rectangle 38"/>
          <p:cNvSpPr>
            <a:spLocks noChangeArrowheads="1"/>
          </p:cNvSpPr>
          <p:nvPr/>
        </p:nvSpPr>
        <p:spPr bwMode="auto">
          <a:xfrm>
            <a:off x="5231591" y="2633663"/>
            <a:ext cx="2422525" cy="319087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System code</a:t>
            </a:r>
          </a:p>
        </p:txBody>
      </p:sp>
      <p:sp>
        <p:nvSpPr>
          <p:cNvPr id="18471" name="AutoShape 39"/>
          <p:cNvSpPr>
            <a:spLocks/>
          </p:cNvSpPr>
          <p:nvPr/>
        </p:nvSpPr>
        <p:spPr bwMode="auto">
          <a:xfrm>
            <a:off x="7727141" y="5249863"/>
            <a:ext cx="304800" cy="220662"/>
          </a:xfrm>
          <a:prstGeom prst="rightBrace">
            <a:avLst>
              <a:gd name="adj1" fmla="val 8333"/>
              <a:gd name="adj2" fmla="val 50000"/>
            </a:avLst>
          </a:prstGeom>
          <a:noFill/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Rectangle 33"/>
          <p:cNvSpPr>
            <a:spLocks noChangeArrowheads="1"/>
          </p:cNvSpPr>
          <p:nvPr/>
        </p:nvSpPr>
        <p:spPr bwMode="auto">
          <a:xfrm>
            <a:off x="508174" y="5819081"/>
            <a:ext cx="2270125" cy="228600"/>
          </a:xfrm>
          <a:prstGeom prst="rect">
            <a:avLst/>
          </a:prstGeom>
          <a:solidFill>
            <a:srgbClr val="D5F1CF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 pitchFamily="49" charset="0"/>
                <a:ea typeface="msgothic" charset="0"/>
                <a:cs typeface="Courier New" pitchFamily="49" charset="0"/>
              </a:rPr>
              <a:t>static </a:t>
            </a:r>
            <a:r>
              <a:rPr lang="en-GB" sz="1600" b="1" dirty="0" err="1" smtClean="0">
                <a:latin typeface="Courier New" pitchFamily="49" charset="0"/>
                <a:ea typeface="msgothic" charset="0"/>
                <a:cs typeface="Courier New" pitchFamily="49" charset="0"/>
              </a:rPr>
              <a:t>int</a:t>
            </a:r>
            <a:r>
              <a:rPr lang="en-GB" sz="1600" b="1" dirty="0" smtClean="0">
                <a:latin typeface="Courier New" pitchFamily="49" charset="0"/>
                <a:ea typeface="msgothic" charset="0"/>
                <a:cs typeface="Courier New" pitchFamily="49" charset="0"/>
              </a:rPr>
              <a:t> *bufp1</a:t>
            </a:r>
            <a:endParaRPr lang="en-GB" sz="1600" b="1" dirty="0">
              <a:latin typeface="Courier New" pitchFamily="49" charset="0"/>
              <a:ea typeface="msgothic" charset="0"/>
              <a:cs typeface="Courier New" pitchFamily="49" charset="0"/>
            </a:endParaRPr>
          </a:p>
        </p:txBody>
      </p:sp>
      <p:sp>
        <p:nvSpPr>
          <p:cNvPr id="43" name="Text Box 34"/>
          <p:cNvSpPr txBox="1">
            <a:spLocks noChangeArrowheads="1"/>
          </p:cNvSpPr>
          <p:nvPr/>
        </p:nvSpPr>
        <p:spPr bwMode="auto">
          <a:xfrm>
            <a:off x="2819400" y="5791200"/>
            <a:ext cx="733191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.bss</a:t>
            </a:r>
          </a:p>
        </p:txBody>
      </p:sp>
      <p:cxnSp>
        <p:nvCxnSpPr>
          <p:cNvPr id="44" name="Straight Arrow Connector 43"/>
          <p:cNvCxnSpPr>
            <a:endCxn id="43" idx="1"/>
          </p:cNvCxnSpPr>
          <p:nvPr/>
        </p:nvCxnSpPr>
        <p:spPr bwMode="auto">
          <a:xfrm rot="10800000">
            <a:off x="2819400" y="5968654"/>
            <a:ext cx="829948" cy="50834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3615969" y="6292335"/>
            <a:ext cx="5439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Even though private to swap, requires allocation in .</a:t>
            </a:r>
            <a:r>
              <a:rPr lang="en-US" sz="1800" dirty="0" err="1" smtClean="0">
                <a:latin typeface="Calibri" pitchFamily="34" charset="0"/>
              </a:rPr>
              <a:t>bss</a:t>
            </a:r>
            <a:endParaRPr lang="en-US" sz="1800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68227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9" grpId="0" animBg="1"/>
      <p:bldP spid="18440" grpId="0" animBg="1"/>
      <p:bldP spid="18441" grpId="0" animBg="1"/>
      <p:bldP spid="18442" grpId="0" animBg="1"/>
      <p:bldP spid="18443" grpId="0"/>
      <p:bldP spid="18445" grpId="0" animBg="1"/>
      <p:bldP spid="18448" grpId="0" animBg="1"/>
      <p:bldP spid="18450" grpId="0" animBg="1"/>
      <p:bldP spid="18452" grpId="0"/>
      <p:bldP spid="18453" grpId="0" animBg="1"/>
      <p:bldP spid="18454" grpId="0"/>
      <p:bldP spid="18462" grpId="0" animBg="1"/>
      <p:bldP spid="18463" grpId="0" animBg="1"/>
      <p:bldP spid="18464" grpId="0"/>
      <p:bldP spid="18465" grpId="0" animBg="1"/>
      <p:bldP spid="18466" grpId="0"/>
      <p:bldP spid="18467" grpId="0" animBg="1"/>
      <p:bldP spid="18468" grpId="0" animBg="1"/>
      <p:bldP spid="18469" grpId="0" animBg="1"/>
      <p:bldP spid="18470" grpId="0" animBg="1"/>
      <p:bldP spid="18471" grpId="0" animBg="1"/>
      <p:bldP spid="41" grpId="0" animBg="1"/>
      <p:bldP spid="43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40266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Strong and Weak Symbols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3" y="1449388"/>
            <a:ext cx="8307387" cy="1446212"/>
          </a:xfrm>
          <a:ln/>
        </p:spPr>
        <p:txBody>
          <a:bodyPr>
            <a:normAutofit lnSpcReduction="10000"/>
          </a:bodyPr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Program symbols are either strong or weak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S</a:t>
            </a:r>
            <a:r>
              <a:rPr lang="en-GB" b="1" i="1" dirty="0" smtClean="0">
                <a:solidFill>
                  <a:srgbClr val="C00000"/>
                </a:solidFill>
              </a:rPr>
              <a:t>trong</a:t>
            </a:r>
            <a:r>
              <a:rPr lang="en-GB" dirty="0"/>
              <a:t>: procedures and initialized </a:t>
            </a:r>
            <a:r>
              <a:rPr lang="en-GB" dirty="0" err="1"/>
              <a:t>globals</a:t>
            </a: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W</a:t>
            </a:r>
            <a:r>
              <a:rPr lang="en-GB" b="1" i="1" dirty="0" smtClean="0">
                <a:solidFill>
                  <a:srgbClr val="C00000"/>
                </a:solidFill>
              </a:rPr>
              <a:t>eak</a:t>
            </a:r>
            <a:r>
              <a:rPr lang="en-GB" dirty="0"/>
              <a:t>: uninitialized </a:t>
            </a:r>
            <a:r>
              <a:rPr lang="en-GB" dirty="0" err="1"/>
              <a:t>globals</a:t>
            </a:r>
            <a:endParaRPr lang="en-GB" dirty="0"/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2470150" y="3588319"/>
            <a:ext cx="1560340" cy="113608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int foo=5;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p1()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4981575" y="3588319"/>
            <a:ext cx="1284624" cy="113608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int foo;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p2()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2462213" y="3218432"/>
            <a:ext cx="717550" cy="354012"/>
          </a:xfrm>
          <a:prstGeom prst="rect">
            <a:avLst/>
          </a:prstGeom>
          <a:noFill/>
          <a:ln w="324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Courier New" pitchFamily="49" charset="0"/>
                <a:ea typeface="msgothic" charset="0"/>
                <a:cs typeface="msgothic" charset="0"/>
              </a:rPr>
              <a:t>p1.c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4976813" y="3218432"/>
            <a:ext cx="717550" cy="354012"/>
          </a:xfrm>
          <a:prstGeom prst="rect">
            <a:avLst/>
          </a:prstGeom>
          <a:noFill/>
          <a:ln w="324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Courier New" pitchFamily="49" charset="0"/>
                <a:ea typeface="msgothic" charset="0"/>
                <a:cs typeface="msgothic" charset="0"/>
              </a:rPr>
              <a:t>p2.c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7242175" y="4086793"/>
            <a:ext cx="785513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strong</a:t>
            </a:r>
          </a:p>
        </p:txBody>
      </p:sp>
      <p:sp>
        <p:nvSpPr>
          <p:cNvPr id="24584" name="Line 8"/>
          <p:cNvSpPr>
            <a:spLocks noChangeShapeType="1"/>
          </p:cNvSpPr>
          <p:nvPr/>
        </p:nvSpPr>
        <p:spPr bwMode="auto">
          <a:xfrm flipH="1">
            <a:off x="6327775" y="4267200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990000"/>
              </a:solidFill>
            </a:endParaRPr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7242175" y="3578794"/>
            <a:ext cx="691321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weak</a:t>
            </a:r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 flipH="1">
            <a:off x="6324600" y="3766077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990000"/>
              </a:solidFill>
            </a:endParaRPr>
          </a:p>
        </p:txBody>
      </p:sp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704850" y="4126482"/>
            <a:ext cx="785513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strong</a:t>
            </a:r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flipH="1">
            <a:off x="1520825" y="4340794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704850" y="3584615"/>
            <a:ext cx="785513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strong</a:t>
            </a:r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H="1">
            <a:off x="1520825" y="3767668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41902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3" grpId="0"/>
      <p:bldP spid="24584" grpId="0" animBg="1"/>
      <p:bldP spid="24585" grpId="0"/>
      <p:bldP spid="24586" grpId="0" animBg="1"/>
      <p:bldP spid="24587" grpId="0"/>
      <p:bldP spid="24588" grpId="0" animBg="1"/>
      <p:bldP spid="24589" grpId="0"/>
      <p:bldP spid="24590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79412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Linker’s Symbol Rules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7387" cy="5224462"/>
          </a:xfrm>
          <a:ln/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Rule </a:t>
            </a:r>
            <a:r>
              <a:rPr lang="en-GB" dirty="0" smtClean="0"/>
              <a:t>1: Multiple strong symbols are not allowed</a:t>
            </a:r>
          </a:p>
          <a:p>
            <a:pPr lvl="1">
              <a:lnSpc>
                <a:spcPct val="12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Each </a:t>
            </a:r>
            <a:r>
              <a:rPr lang="en-GB" dirty="0"/>
              <a:t>item can be defined only </a:t>
            </a:r>
            <a:r>
              <a:rPr lang="en-GB" dirty="0" smtClean="0"/>
              <a:t>once</a:t>
            </a:r>
          </a:p>
          <a:p>
            <a:pPr lvl="1">
              <a:lnSpc>
                <a:spcPct val="12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Otherwise: Linker error</a:t>
            </a:r>
            <a:endParaRPr lang="en-GB" dirty="0"/>
          </a:p>
          <a:p>
            <a:pPr>
              <a:lnSpc>
                <a:spcPct val="12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12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Rule </a:t>
            </a:r>
            <a:r>
              <a:rPr lang="en-GB" dirty="0" smtClean="0"/>
              <a:t>2: Given a strong symbol and multiple weak symbol, choose the strong symbol</a:t>
            </a:r>
            <a:endParaRPr lang="en-GB" dirty="0"/>
          </a:p>
          <a:p>
            <a:pPr lvl="1">
              <a:lnSpc>
                <a:spcPct val="12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</a:t>
            </a:r>
            <a:r>
              <a:rPr lang="en-GB" dirty="0" smtClean="0"/>
              <a:t>eferences </a:t>
            </a:r>
            <a:r>
              <a:rPr lang="en-GB" dirty="0"/>
              <a:t>to the weak symbol resolve to the strong </a:t>
            </a:r>
            <a:r>
              <a:rPr lang="en-GB" dirty="0" smtClean="0"/>
              <a:t>symbol</a:t>
            </a:r>
            <a:endParaRPr lang="en-GB" dirty="0"/>
          </a:p>
          <a:p>
            <a:pPr>
              <a:lnSpc>
                <a:spcPct val="12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12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Rule </a:t>
            </a:r>
            <a:r>
              <a:rPr lang="en-GB" dirty="0" smtClean="0"/>
              <a:t>3: </a:t>
            </a:r>
            <a:r>
              <a:rPr lang="en-GB" dirty="0"/>
              <a:t>If there are multiple weak symbols, </a:t>
            </a:r>
            <a:r>
              <a:rPr lang="en-GB" dirty="0" smtClean="0"/>
              <a:t>pick </a:t>
            </a:r>
            <a:r>
              <a:rPr lang="en-GB" dirty="0"/>
              <a:t>an arbitrary </a:t>
            </a:r>
            <a:r>
              <a:rPr lang="en-GB" dirty="0" smtClean="0"/>
              <a:t>one</a:t>
            </a:r>
            <a:endParaRPr lang="en-GB" dirty="0"/>
          </a:p>
          <a:p>
            <a:pPr lvl="1">
              <a:lnSpc>
                <a:spcPct val="12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override this with </a:t>
            </a:r>
            <a:r>
              <a:rPr lang="en-GB" b="1" dirty="0" err="1">
                <a:latin typeface="Courier New" pitchFamily="49" charset="0"/>
              </a:rPr>
              <a:t>gcc</a:t>
            </a:r>
            <a:r>
              <a:rPr lang="en-GB" b="1" dirty="0">
                <a:latin typeface="Courier New" pitchFamily="49" charset="0"/>
              </a:rPr>
              <a:t> –</a:t>
            </a:r>
            <a:r>
              <a:rPr lang="en-GB" b="1" dirty="0" err="1">
                <a:latin typeface="Courier New" pitchFamily="49" charset="0"/>
              </a:rPr>
              <a:t>fno</a:t>
            </a:r>
            <a:r>
              <a:rPr lang="en-GB" b="1" dirty="0">
                <a:latin typeface="Courier New" pitchFamily="49" charset="0"/>
              </a:rPr>
              <a:t>-common</a:t>
            </a:r>
          </a:p>
          <a:p>
            <a:pPr>
              <a:lnSpc>
                <a:spcPct val="12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711175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 bwMode="auto">
          <a:xfrm>
            <a:off x="0" y="3962400"/>
            <a:ext cx="9144000" cy="11038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0" y="1879599"/>
            <a:ext cx="9144000" cy="10985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2662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27038" y="2841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Linker Puzzles</a:t>
            </a:r>
          </a:p>
        </p:txBody>
      </p:sp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533400" y="21653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1983961" y="21653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533400" y="3079750"/>
            <a:ext cx="1045777" cy="78893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y;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1983961" y="3079750"/>
            <a:ext cx="1292639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double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533400" y="4129088"/>
            <a:ext cx="1169208" cy="78893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x=7;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y=5;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1983961" y="4129088"/>
            <a:ext cx="1292639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double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533400" y="5195888"/>
            <a:ext cx="1169208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x=7;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1983961" y="5195888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533400" y="11747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1983961" y="11747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3819525" y="1304925"/>
            <a:ext cx="4047431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Link time error: two strong symbols (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p1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3794125" y="2159000"/>
            <a:ext cx="4397079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References to 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 will refer to the same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uninitialized int. Is this what you really want?</a:t>
            </a: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3824287" y="3194050"/>
            <a:ext cx="3611671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Writes to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 in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p2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 might overwrite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y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!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Evil!</a:t>
            </a:r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3829050" y="4140200"/>
            <a:ext cx="3477532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Writes to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 in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p2</a:t>
            </a:r>
            <a:r>
              <a:rPr lang="en-GB" sz="1800" b="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will overwrite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y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!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Nasty! </a:t>
            </a:r>
          </a:p>
        </p:txBody>
      </p:sp>
      <p:sp>
        <p:nvSpPr>
          <p:cNvPr id="26641" name="Text Box 17"/>
          <p:cNvSpPr txBox="1">
            <a:spLocks noChangeArrowheads="1"/>
          </p:cNvSpPr>
          <p:nvPr/>
        </p:nvSpPr>
        <p:spPr bwMode="auto">
          <a:xfrm>
            <a:off x="440266" y="6051550"/>
            <a:ext cx="7813014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Nightmare scenario: two identical weak </a:t>
            </a:r>
            <a:r>
              <a:rPr lang="en-GB" sz="1800" b="1" dirty="0" err="1">
                <a:latin typeface="Calibri" pitchFamily="34" charset="0"/>
                <a:ea typeface="msgothic" charset="0"/>
                <a:cs typeface="msgothic" charset="0"/>
              </a:rPr>
              <a:t>structs</a:t>
            </a: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, compiled by different compilers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with different alignment rules. </a:t>
            </a:r>
          </a:p>
        </p:txBody>
      </p:sp>
      <p:sp>
        <p:nvSpPr>
          <p:cNvPr id="26642" name="Text Box 18"/>
          <p:cNvSpPr txBox="1">
            <a:spLocks noChangeArrowheads="1"/>
          </p:cNvSpPr>
          <p:nvPr/>
        </p:nvSpPr>
        <p:spPr bwMode="auto">
          <a:xfrm>
            <a:off x="3824287" y="5159375"/>
            <a:ext cx="4654008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References to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 will refer to the same initialized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variable.</a:t>
            </a:r>
          </a:p>
        </p:txBody>
      </p:sp>
    </p:spTree>
    <p:extLst>
      <p:ext uri="{BB962C8B-B14F-4D97-AF65-F5344CB8AC3E}">
        <p14:creationId xmlns:p14="http://schemas.microsoft.com/office/powerpoint/2010/main" val="72438054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4" grpId="0" animBg="1"/>
      <p:bldP spid="26626" grpId="0" animBg="1"/>
      <p:bldP spid="26627" grpId="0" animBg="1"/>
      <p:bldP spid="26628" grpId="0" animBg="1"/>
      <p:bldP spid="26629" grpId="0" animBg="1"/>
      <p:bldP spid="26630" grpId="0" animBg="1"/>
      <p:bldP spid="26631" grpId="0" animBg="1"/>
      <p:bldP spid="26632" grpId="0" animBg="1"/>
      <p:bldP spid="26633" grpId="0" animBg="1"/>
      <p:bldP spid="26636" grpId="0"/>
      <p:bldP spid="26637" grpId="0"/>
      <p:bldP spid="26638" grpId="0"/>
      <p:bldP spid="26639" grpId="0"/>
      <p:bldP spid="26641" grpId="0"/>
      <p:bldP spid="26642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603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Using Static Libraries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3" y="1428750"/>
            <a:ext cx="8307387" cy="4133850"/>
          </a:xfrm>
          <a:ln/>
        </p:spPr>
        <p:txBody>
          <a:bodyPr>
            <a:normAutofit fontScale="85000" lnSpcReduction="10000"/>
          </a:bodyPr>
          <a:lstStyle/>
          <a:p>
            <a:pPr marL="0">
              <a:lnSpc>
                <a:spcPct val="120000"/>
              </a:lnSpc>
              <a:spcBef>
                <a:spcPts val="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Linker’s algorithm for resolving external references:</a:t>
            </a:r>
          </a:p>
          <a:p>
            <a:pPr marL="0" lvl="1">
              <a:lnSpc>
                <a:spcPct val="120000"/>
              </a:lnSpc>
              <a:spcBef>
                <a:spcPts val="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Scan </a:t>
            </a:r>
            <a:r>
              <a:rPr lang="en-GB" b="1" dirty="0">
                <a:latin typeface="Courier New" pitchFamily="49" charset="0"/>
              </a:rPr>
              <a:t>.o</a:t>
            </a:r>
            <a:r>
              <a:rPr lang="en-GB" dirty="0"/>
              <a:t> files and </a:t>
            </a:r>
            <a:r>
              <a:rPr lang="en-GB" b="1" dirty="0">
                <a:latin typeface="Courier New" pitchFamily="49" charset="0"/>
              </a:rPr>
              <a:t>.a</a:t>
            </a:r>
            <a:r>
              <a:rPr lang="en-GB" dirty="0"/>
              <a:t> files in the command line order.</a:t>
            </a:r>
          </a:p>
          <a:p>
            <a:pPr marL="0" lvl="1">
              <a:lnSpc>
                <a:spcPct val="120000"/>
              </a:lnSpc>
              <a:spcBef>
                <a:spcPts val="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During </a:t>
            </a:r>
            <a:r>
              <a:rPr lang="en-GB" dirty="0" smtClean="0"/>
              <a:t>scan</a:t>
            </a:r>
            <a:r>
              <a:rPr lang="en-GB" dirty="0"/>
              <a:t>, keep a list of the current unresolved references.</a:t>
            </a:r>
          </a:p>
          <a:p>
            <a:pPr marL="0" lvl="1">
              <a:lnSpc>
                <a:spcPct val="120000"/>
              </a:lnSpc>
              <a:spcBef>
                <a:spcPts val="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As each new </a:t>
            </a:r>
            <a:r>
              <a:rPr lang="en-GB" b="1" dirty="0">
                <a:latin typeface="Courier New" pitchFamily="49" charset="0"/>
              </a:rPr>
              <a:t>.o</a:t>
            </a:r>
            <a:r>
              <a:rPr lang="en-GB" dirty="0"/>
              <a:t> or </a:t>
            </a:r>
            <a:r>
              <a:rPr lang="en-GB" b="1" dirty="0">
                <a:latin typeface="Courier New" pitchFamily="49" charset="0"/>
              </a:rPr>
              <a:t>.a</a:t>
            </a:r>
            <a:r>
              <a:rPr lang="en-GB" dirty="0"/>
              <a:t> file, </a:t>
            </a:r>
            <a:r>
              <a:rPr lang="en-GB" i="1" dirty="0" err="1"/>
              <a:t>obj</a:t>
            </a:r>
            <a:r>
              <a:rPr lang="en-GB" dirty="0"/>
              <a:t>, is encountered, try to resolve each unresolved </a:t>
            </a:r>
            <a:r>
              <a:rPr lang="en-GB" dirty="0" smtClean="0"/>
              <a:t>reference </a:t>
            </a:r>
            <a:r>
              <a:rPr lang="en-GB" dirty="0"/>
              <a:t>against the symbols defined in </a:t>
            </a:r>
            <a:r>
              <a:rPr lang="en-GB" i="1" dirty="0"/>
              <a:t>obj</a:t>
            </a:r>
            <a:r>
              <a:rPr lang="en-GB" dirty="0"/>
              <a:t>. </a:t>
            </a:r>
          </a:p>
          <a:p>
            <a:pPr marL="0" lvl="1">
              <a:lnSpc>
                <a:spcPct val="120000"/>
              </a:lnSpc>
              <a:spcBef>
                <a:spcPts val="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any entries in the unresolved list at end of scan, then error.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Problem</a:t>
            </a:r>
            <a:r>
              <a:rPr lang="en-GB" dirty="0"/>
              <a:t>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Command line order matters!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Moral: put libraries at the end of the command line. </a:t>
            </a: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990600" y="5336318"/>
            <a:ext cx="6847044" cy="1024064"/>
          </a:xfrm>
          <a:prstGeom prst="rect">
            <a:avLst/>
          </a:prstGeom>
          <a:solidFill>
            <a:srgbClr val="E6E6E6"/>
          </a:solidFill>
          <a:ln w="64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 smtClean="0"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gcc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-L.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libtest.o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-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lmine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 smtClean="0"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gcc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-L. -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lmine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libtest.o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libtest.o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: In function `main':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libtest.o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(.text+0x4): undefined reference to `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libfun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' </a:t>
            </a:r>
          </a:p>
        </p:txBody>
      </p:sp>
    </p:spTree>
    <p:extLst>
      <p:ext uri="{BB962C8B-B14F-4D97-AF65-F5344CB8AC3E}">
        <p14:creationId xmlns:p14="http://schemas.microsoft.com/office/powerpoint/2010/main" val="128034737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Loading Executable Object </a:t>
            </a:r>
            <a:r>
              <a:rPr lang="en-GB" dirty="0" smtClean="0"/>
              <a:t>Files</a:t>
            </a:r>
            <a:endParaRPr lang="en-GB" dirty="0"/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323646" y="15677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ELF header</a:t>
            </a: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323646" y="1948788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Program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(required for executables)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323646" y="2939388"/>
            <a:ext cx="2971800" cy="3810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.text section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323646" y="3701388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.data section</a:t>
            </a: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323646" y="4082388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alibri" pitchFamily="34" charset="0"/>
                <a:ea typeface="msgothic" charset="0"/>
                <a:cs typeface="msgothic" charset="0"/>
              </a:rPr>
              <a:t>bss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323646" y="4463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alibri" pitchFamily="34" charset="0"/>
                <a:ea typeface="msgothic" charset="0"/>
                <a:cs typeface="msgothic" charset="0"/>
              </a:rPr>
              <a:t>symtab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323646" y="4844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.debug</a:t>
            </a:r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323646" y="5987388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Section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(required for </a:t>
            </a:r>
            <a:r>
              <a:rPr lang="en-GB" sz="1600" b="1" dirty="0" err="1">
                <a:latin typeface="Calibri" pitchFamily="34" charset="0"/>
                <a:ea typeface="msgothic" charset="0"/>
                <a:cs typeface="msgothic" charset="0"/>
              </a:rPr>
              <a:t>relocatables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04" name="Text Box 12"/>
          <p:cNvSpPr txBox="1">
            <a:spLocks noChangeArrowheads="1"/>
          </p:cNvSpPr>
          <p:nvPr/>
        </p:nvSpPr>
        <p:spPr bwMode="auto">
          <a:xfrm>
            <a:off x="3269568" y="1413296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3805" name="Text Box 13"/>
          <p:cNvSpPr txBox="1">
            <a:spLocks noChangeArrowheads="1"/>
          </p:cNvSpPr>
          <p:nvPr/>
        </p:nvSpPr>
        <p:spPr bwMode="auto">
          <a:xfrm>
            <a:off x="198806" y="1236452"/>
            <a:ext cx="2285154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Executable Object File</a:t>
            </a:r>
          </a:p>
        </p:txBody>
      </p:sp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4686829" y="1262063"/>
            <a:ext cx="2789237" cy="487362"/>
          </a:xfrm>
          <a:prstGeom prst="rect">
            <a:avLst/>
          </a:prstGeom>
          <a:solidFill>
            <a:srgbClr val="F1C7C7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Kernel virtual memory</a:t>
            </a:r>
          </a:p>
        </p:txBody>
      </p:sp>
      <p:sp>
        <p:nvSpPr>
          <p:cNvPr id="33807" name="Rectangle 15"/>
          <p:cNvSpPr>
            <a:spLocks noChangeArrowheads="1"/>
          </p:cNvSpPr>
          <p:nvPr/>
        </p:nvSpPr>
        <p:spPr bwMode="auto">
          <a:xfrm>
            <a:off x="4686829" y="2963863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Memory-mapped region for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shared libraries</a:t>
            </a:r>
          </a:p>
        </p:txBody>
      </p:sp>
      <p:sp>
        <p:nvSpPr>
          <p:cNvPr id="33808" name="Rectangle 16"/>
          <p:cNvSpPr>
            <a:spLocks noChangeArrowheads="1"/>
          </p:cNvSpPr>
          <p:nvPr/>
        </p:nvSpPr>
        <p:spPr bwMode="auto">
          <a:xfrm>
            <a:off x="4686829" y="3629025"/>
            <a:ext cx="2789237" cy="7239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09" name="Rectangle 17"/>
          <p:cNvSpPr>
            <a:spLocks noChangeArrowheads="1"/>
          </p:cNvSpPr>
          <p:nvPr/>
        </p:nvSpPr>
        <p:spPr bwMode="auto">
          <a:xfrm>
            <a:off x="4686830" y="4350808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Run-time heap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(created by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10" name="Rectangle 18"/>
          <p:cNvSpPr>
            <a:spLocks noChangeArrowheads="1"/>
          </p:cNvSpPr>
          <p:nvPr/>
        </p:nvSpPr>
        <p:spPr bwMode="auto">
          <a:xfrm>
            <a:off x="4686829" y="2054225"/>
            <a:ext cx="2789237" cy="906463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11" name="Line 19"/>
          <p:cNvSpPr>
            <a:spLocks noChangeShapeType="1"/>
          </p:cNvSpPr>
          <p:nvPr/>
        </p:nvSpPr>
        <p:spPr bwMode="auto">
          <a:xfrm flipV="1">
            <a:off x="6076950" y="3957638"/>
            <a:ext cx="1588" cy="3841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2" name="Rectangle 20"/>
          <p:cNvSpPr>
            <a:spLocks noChangeArrowheads="1"/>
          </p:cNvSpPr>
          <p:nvPr/>
        </p:nvSpPr>
        <p:spPr bwMode="auto">
          <a:xfrm>
            <a:off x="4686829" y="1719263"/>
            <a:ext cx="2789237" cy="563562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User stack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(created at runtime)</a:t>
            </a:r>
          </a:p>
        </p:txBody>
      </p:sp>
      <p:sp>
        <p:nvSpPr>
          <p:cNvPr id="33813" name="Line 21"/>
          <p:cNvSpPr>
            <a:spLocks noChangeShapeType="1"/>
          </p:cNvSpPr>
          <p:nvPr/>
        </p:nvSpPr>
        <p:spPr bwMode="auto">
          <a:xfrm flipV="1">
            <a:off x="6076950" y="2738438"/>
            <a:ext cx="1588" cy="2317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4" name="Line 22"/>
          <p:cNvSpPr>
            <a:spLocks noChangeShapeType="1"/>
          </p:cNvSpPr>
          <p:nvPr/>
        </p:nvSpPr>
        <p:spPr bwMode="auto">
          <a:xfrm>
            <a:off x="6076950" y="2282825"/>
            <a:ext cx="1588" cy="228600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4686829" y="6312958"/>
            <a:ext cx="2789238" cy="396875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Unused</a:t>
            </a:r>
          </a:p>
        </p:txBody>
      </p:sp>
      <p:sp>
        <p:nvSpPr>
          <p:cNvPr id="33816" name="Text Box 24"/>
          <p:cNvSpPr txBox="1">
            <a:spLocks noChangeArrowheads="1"/>
          </p:cNvSpPr>
          <p:nvPr/>
        </p:nvSpPr>
        <p:spPr bwMode="auto">
          <a:xfrm>
            <a:off x="4421194" y="6531510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3817" name="Text Box 25"/>
          <p:cNvSpPr txBox="1">
            <a:spLocks noChangeArrowheads="1"/>
          </p:cNvSpPr>
          <p:nvPr/>
        </p:nvSpPr>
        <p:spPr bwMode="auto">
          <a:xfrm>
            <a:off x="7834221" y="2108200"/>
            <a:ext cx="869831" cy="80855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%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esp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(stack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pointer)</a:t>
            </a:r>
          </a:p>
        </p:txBody>
      </p:sp>
      <p:sp>
        <p:nvSpPr>
          <p:cNvPr id="33818" name="Line 26"/>
          <p:cNvSpPr>
            <a:spLocks noChangeShapeType="1"/>
          </p:cNvSpPr>
          <p:nvPr/>
        </p:nvSpPr>
        <p:spPr bwMode="auto">
          <a:xfrm flipH="1">
            <a:off x="7527834" y="2279650"/>
            <a:ext cx="384175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9" name="Text Box 27"/>
          <p:cNvSpPr txBox="1">
            <a:spLocks noChangeArrowheads="1"/>
          </p:cNvSpPr>
          <p:nvPr/>
        </p:nvSpPr>
        <p:spPr bwMode="auto">
          <a:xfrm>
            <a:off x="7677150" y="899576"/>
            <a:ext cx="1366377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Memory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outside 32-bit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address space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3820" name="Line 28"/>
          <p:cNvSpPr>
            <a:spLocks noChangeShapeType="1"/>
          </p:cNvSpPr>
          <p:nvPr/>
        </p:nvSpPr>
        <p:spPr bwMode="auto">
          <a:xfrm flipV="1">
            <a:off x="7543800" y="1257568"/>
            <a:ext cx="1588" cy="4603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21" name="Text Box 29"/>
          <p:cNvSpPr txBox="1">
            <a:spLocks noChangeArrowheads="1"/>
          </p:cNvSpPr>
          <p:nvPr/>
        </p:nvSpPr>
        <p:spPr bwMode="auto">
          <a:xfrm>
            <a:off x="7888288" y="4173538"/>
            <a:ext cx="552052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brk</a:t>
            </a:r>
          </a:p>
        </p:txBody>
      </p:sp>
      <p:sp>
        <p:nvSpPr>
          <p:cNvPr id="33822" name="Line 30"/>
          <p:cNvSpPr>
            <a:spLocks noChangeShapeType="1"/>
          </p:cNvSpPr>
          <p:nvPr/>
        </p:nvSpPr>
        <p:spPr bwMode="auto">
          <a:xfrm flipH="1">
            <a:off x="7504113" y="4340225"/>
            <a:ext cx="384175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23" name="Text Box 31"/>
          <p:cNvSpPr txBox="1">
            <a:spLocks noChangeArrowheads="1"/>
          </p:cNvSpPr>
          <p:nvPr/>
        </p:nvSpPr>
        <p:spPr bwMode="auto">
          <a:xfrm>
            <a:off x="3505200" y="1595216"/>
            <a:ext cx="1204474" cy="2708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 dirty="0" smtClean="0">
                <a:latin typeface="Courier New" pitchFamily="49" charset="0"/>
                <a:ea typeface="msgothic" charset="0"/>
                <a:cs typeface="msgothic" charset="0"/>
              </a:rPr>
              <a:t>0x100000000</a:t>
            </a:r>
            <a:endParaRPr lang="en-GB" sz="12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3824" name="Text Box 32"/>
          <p:cNvSpPr txBox="1">
            <a:spLocks noChangeArrowheads="1"/>
          </p:cNvSpPr>
          <p:nvPr/>
        </p:nvSpPr>
        <p:spPr bwMode="auto">
          <a:xfrm>
            <a:off x="3567113" y="6189452"/>
            <a:ext cx="1111500" cy="268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latin typeface="Courier New" pitchFamily="49" charset="0"/>
                <a:ea typeface="msgothic" charset="0"/>
                <a:cs typeface="msgothic" charset="0"/>
              </a:rPr>
              <a:t>0x08048000</a:t>
            </a:r>
          </a:p>
        </p:txBody>
      </p:sp>
      <p:sp>
        <p:nvSpPr>
          <p:cNvPr id="33825" name="Text Box 33"/>
          <p:cNvSpPr txBox="1">
            <a:spLocks noChangeArrowheads="1"/>
          </p:cNvSpPr>
          <p:nvPr/>
        </p:nvSpPr>
        <p:spPr bwMode="auto">
          <a:xfrm>
            <a:off x="3594100" y="3498907"/>
            <a:ext cx="1111500" cy="2708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 dirty="0" smtClean="0">
                <a:latin typeface="Courier New" pitchFamily="49" charset="0"/>
                <a:ea typeface="msgothic" charset="0"/>
                <a:cs typeface="msgothic" charset="0"/>
              </a:rPr>
              <a:t>0xf7e9ddc0</a:t>
            </a:r>
            <a:endParaRPr lang="en-GB" sz="12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3826" name="Rectangle 34"/>
          <p:cNvSpPr>
            <a:spLocks noChangeArrowheads="1"/>
          </p:cNvSpPr>
          <p:nvPr/>
        </p:nvSpPr>
        <p:spPr bwMode="auto">
          <a:xfrm>
            <a:off x="4686829" y="5017558"/>
            <a:ext cx="2789238" cy="669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Read/write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(.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data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27" name="Rectangle 35"/>
          <p:cNvSpPr>
            <a:spLocks noChangeArrowheads="1"/>
          </p:cNvSpPr>
          <p:nvPr/>
        </p:nvSpPr>
        <p:spPr bwMode="auto">
          <a:xfrm>
            <a:off x="4686829" y="5643033"/>
            <a:ext cx="2789238" cy="66992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Read-only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.init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text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28" name="AutoShape 36"/>
          <p:cNvSpPr>
            <a:spLocks/>
          </p:cNvSpPr>
          <p:nvPr/>
        </p:nvSpPr>
        <p:spPr bwMode="auto">
          <a:xfrm>
            <a:off x="7524750" y="5026025"/>
            <a:ext cx="76200" cy="1295400"/>
          </a:xfrm>
          <a:prstGeom prst="rightBrace">
            <a:avLst>
              <a:gd name="adj1" fmla="val 141667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29" name="Text Box 37"/>
          <p:cNvSpPr txBox="1">
            <a:spLocks noChangeArrowheads="1"/>
          </p:cNvSpPr>
          <p:nvPr/>
        </p:nvSpPr>
        <p:spPr bwMode="auto">
          <a:xfrm>
            <a:off x="7677150" y="5010150"/>
            <a:ext cx="1149459" cy="1300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Loaded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from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the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executable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file</a:t>
            </a:r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auto">
          <a:xfrm>
            <a:off x="323646" y="3320388"/>
            <a:ext cx="2971800" cy="3810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 smtClean="0">
                <a:latin typeface="Calibri" pitchFamily="34" charset="0"/>
                <a:ea typeface="msgothic" charset="0"/>
                <a:cs typeface="msgothic" charset="0"/>
              </a:rPr>
              <a:t>rodata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 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323646" y="5225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.line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41" name="Rectangle 4"/>
          <p:cNvSpPr>
            <a:spLocks noChangeArrowheads="1"/>
          </p:cNvSpPr>
          <p:nvPr/>
        </p:nvSpPr>
        <p:spPr bwMode="auto">
          <a:xfrm>
            <a:off x="323646" y="2558388"/>
            <a:ext cx="2971800" cy="3810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ini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t 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42" name="Rectangle 10"/>
          <p:cNvSpPr>
            <a:spLocks noChangeArrowheads="1"/>
          </p:cNvSpPr>
          <p:nvPr/>
        </p:nvSpPr>
        <p:spPr bwMode="auto">
          <a:xfrm>
            <a:off x="323646" y="5606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 smtClean="0">
                <a:latin typeface="Calibri" pitchFamily="34" charset="0"/>
                <a:ea typeface="msgothic" charset="0"/>
                <a:cs typeface="msgothic" charset="0"/>
              </a:rPr>
              <a:t>strtab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57138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591425" cy="762000"/>
          </a:xfrm>
        </p:spPr>
        <p:txBody>
          <a:bodyPr/>
          <a:lstStyle/>
          <a:p>
            <a:pPr eaLnBrk="1" hangingPunct="1"/>
            <a:r>
              <a:rPr lang="en-US" dirty="0" smtClean="0"/>
              <a:t>Definitions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800" dirty="0" smtClean="0">
                <a:solidFill>
                  <a:srgbClr val="C00000"/>
                </a:solidFill>
              </a:rPr>
              <a:t>Architecture:</a:t>
            </a:r>
            <a:r>
              <a:rPr lang="en-US" sz="2800" dirty="0" smtClean="0"/>
              <a:t> (also instruction set architecture: ISA) The parts of a processor design that one needs to understand to write assembly code. </a:t>
            </a:r>
          </a:p>
          <a:p>
            <a:pPr lvl="1"/>
            <a:r>
              <a:rPr lang="en-US" sz="2400" dirty="0" smtClean="0"/>
              <a:t>Examples: 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smtClean="0"/>
              <a:t>instruction set specification, registers.</a:t>
            </a:r>
          </a:p>
          <a:p>
            <a:r>
              <a:rPr lang="en-US" sz="2800" dirty="0" err="1" smtClean="0">
                <a:solidFill>
                  <a:srgbClr val="C00000"/>
                </a:solidFill>
              </a:rPr>
              <a:t>Microarchitecture</a:t>
            </a:r>
            <a:r>
              <a:rPr lang="en-US" sz="2800" dirty="0" smtClean="0">
                <a:solidFill>
                  <a:srgbClr val="C00000"/>
                </a:solidFill>
              </a:rPr>
              <a:t>:</a:t>
            </a:r>
            <a:r>
              <a:rPr lang="en-US" sz="2800" dirty="0" smtClean="0"/>
              <a:t> Implementation of the architecture.</a:t>
            </a:r>
          </a:p>
          <a:p>
            <a:pPr lvl="1"/>
            <a:r>
              <a:rPr lang="en-US" sz="2400" dirty="0" smtClean="0"/>
              <a:t>Examples: cache sizes and core frequency.</a:t>
            </a:r>
          </a:p>
          <a:p>
            <a:pPr eaLnBrk="1" hangingPunct="1">
              <a:buNone/>
            </a:pPr>
            <a:endParaRPr lang="en-US" sz="2800" dirty="0" smtClean="0"/>
          </a:p>
          <a:p>
            <a:pPr eaLnBrk="1" hangingPunct="1"/>
            <a:r>
              <a:rPr lang="en-US" sz="2800" dirty="0" smtClean="0"/>
              <a:t>Example ISAs (Intel): </a:t>
            </a:r>
            <a:r>
              <a:rPr lang="en-US" sz="2800" dirty="0" smtClean="0"/>
              <a:t>x86, ARM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474516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dirty="0" smtClean="0"/>
              <a:t>Monomorphic &amp; Polymorphic</a:t>
            </a:r>
            <a:endParaRPr lang="en-US" altLang="en-US" sz="3200" dirty="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en-US" smtClean="0"/>
              <a:t>Monomorphic swap function</a:t>
            </a:r>
          </a:p>
          <a:p>
            <a:pPr lvl="1">
              <a:buFontTx/>
              <a:buNone/>
            </a:pPr>
            <a:r>
              <a:rPr lang="en-US" altLang="en-US" smtClean="0"/>
              <a:t>	void swap(int&amp; x, int&amp; y){</a:t>
            </a:r>
          </a:p>
          <a:p>
            <a:pPr lvl="1">
              <a:buFontTx/>
              <a:buNone/>
            </a:pPr>
            <a:r>
              <a:rPr lang="en-US" altLang="en-US" smtClean="0"/>
              <a:t>	       int tmp = x;  x = y;  y = tmp;</a:t>
            </a:r>
          </a:p>
          <a:p>
            <a:pPr lvl="1">
              <a:buFontTx/>
              <a:buNone/>
            </a:pPr>
            <a:r>
              <a:rPr lang="en-US" altLang="en-US" smtClean="0"/>
              <a:t>	} </a:t>
            </a:r>
          </a:p>
          <a:p>
            <a:r>
              <a:rPr lang="en-US" altLang="en-US" smtClean="0"/>
              <a:t>Polymorphic function template</a:t>
            </a:r>
          </a:p>
          <a:p>
            <a:pPr lvl="1">
              <a:buFontTx/>
              <a:buNone/>
            </a:pPr>
            <a:r>
              <a:rPr lang="en-US" altLang="en-US" smtClean="0"/>
              <a:t>	template&lt;class T&gt;</a:t>
            </a:r>
          </a:p>
          <a:p>
            <a:pPr lvl="1">
              <a:buFontTx/>
              <a:buNone/>
            </a:pPr>
            <a:r>
              <a:rPr lang="en-US" altLang="en-US" smtClean="0"/>
              <a:t>	void swap(T&amp; x, T&amp; y){</a:t>
            </a:r>
          </a:p>
          <a:p>
            <a:pPr lvl="1">
              <a:buFontTx/>
              <a:buNone/>
            </a:pPr>
            <a:r>
              <a:rPr lang="en-US" altLang="en-US" smtClean="0"/>
              <a:t>	      T tmp = x;  x = y;  y = tmp;</a:t>
            </a:r>
          </a:p>
          <a:p>
            <a:pPr lvl="1">
              <a:buFontTx/>
              <a:buNone/>
            </a:pPr>
            <a:r>
              <a:rPr lang="en-US" altLang="en-US" smtClean="0"/>
              <a:t>	} </a:t>
            </a:r>
          </a:p>
          <a:p>
            <a:r>
              <a:rPr lang="en-US" altLang="en-US" smtClean="0"/>
              <a:t>Call like ordinary function</a:t>
            </a:r>
          </a:p>
          <a:p>
            <a:pPr lvl="1">
              <a:buFontTx/>
              <a:buNone/>
            </a:pPr>
            <a:r>
              <a:rPr lang="en-US" altLang="en-US" smtClean="0"/>
              <a:t>	float a, b;  …   ;  swap(a,b); 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934200" y="6519446"/>
            <a:ext cx="20425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Credit: John Mitchell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521764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8229600" cy="914400"/>
          </a:xfrm>
        </p:spPr>
        <p:txBody>
          <a:bodyPr/>
          <a:lstStyle/>
          <a:p>
            <a:r>
              <a:rPr lang="en-US" altLang="en-US" dirty="0" smtClean="0"/>
              <a:t>Obtaining Abstraction</a:t>
            </a:r>
            <a:endParaRPr lang="en-US" altLang="en-US" dirty="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altLang="en-US" smtClean="0"/>
              <a:t>C:</a:t>
            </a:r>
          </a:p>
          <a:p>
            <a:pPr lvl="1">
              <a:spcAft>
                <a:spcPts val="600"/>
              </a:spcAft>
              <a:buFontTx/>
              <a:buNone/>
            </a:pPr>
            <a:r>
              <a:rPr lang="en-US" altLang="en-US" smtClean="0"/>
              <a:t>	qsort( (void*)v, N, sizeof(v[0]), compare_int );</a:t>
            </a:r>
          </a:p>
          <a:p>
            <a:pPr>
              <a:spcAft>
                <a:spcPts val="600"/>
              </a:spcAft>
            </a:pPr>
            <a:r>
              <a:rPr lang="en-US" altLang="en-US" smtClean="0"/>
              <a:t>C++, using raw C arrays:</a:t>
            </a:r>
          </a:p>
          <a:p>
            <a:pPr lvl="1">
              <a:spcAft>
                <a:spcPts val="600"/>
              </a:spcAft>
              <a:buFontTx/>
              <a:buNone/>
            </a:pPr>
            <a:r>
              <a:rPr lang="en-US" altLang="en-US" smtClean="0"/>
              <a:t>	int v[N];</a:t>
            </a:r>
          </a:p>
          <a:p>
            <a:pPr lvl="1">
              <a:spcAft>
                <a:spcPts val="600"/>
              </a:spcAft>
              <a:buFontTx/>
              <a:buNone/>
            </a:pPr>
            <a:r>
              <a:rPr lang="en-US" altLang="en-US" smtClean="0"/>
              <a:t>	sort( v, v+N );</a:t>
            </a:r>
          </a:p>
          <a:p>
            <a:pPr>
              <a:spcAft>
                <a:spcPts val="600"/>
              </a:spcAft>
            </a:pPr>
            <a:r>
              <a:rPr lang="en-US" altLang="en-US" smtClean="0"/>
              <a:t>C++, using a vector class:</a:t>
            </a:r>
          </a:p>
          <a:p>
            <a:pPr lvl="1">
              <a:spcAft>
                <a:spcPts val="600"/>
              </a:spcAft>
              <a:buFontTx/>
              <a:buNone/>
            </a:pPr>
            <a:r>
              <a:rPr lang="en-US" altLang="en-US" smtClean="0"/>
              <a:t>	vector v(N);</a:t>
            </a:r>
          </a:p>
          <a:p>
            <a:pPr lvl="1">
              <a:spcAft>
                <a:spcPts val="600"/>
              </a:spcAft>
              <a:buFontTx/>
              <a:buNone/>
            </a:pPr>
            <a:r>
              <a:rPr lang="en-US" altLang="en-US" smtClean="0"/>
              <a:t>	sort( v.begin(), v.end() );</a:t>
            </a:r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934200" y="6519446"/>
            <a:ext cx="20425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Credit: John Mitchell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336836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0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Language concepts</a:t>
            </a:r>
          </a:p>
        </p:txBody>
      </p:sp>
      <p:sp>
        <p:nvSpPr>
          <p:cNvPr id="35843" name="Rectangle 1031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en-US" dirty="0" smtClean="0"/>
              <a:t>Dynamic lookup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different code for different object</a:t>
            </a:r>
          </a:p>
          <a:p>
            <a:pPr lvl="1"/>
            <a:r>
              <a:rPr lang="en-US" altLang="en-US" dirty="0" smtClean="0"/>
              <a:t>integer  “+”  different from real   “+”</a:t>
            </a:r>
          </a:p>
          <a:p>
            <a:r>
              <a:rPr lang="en-US" altLang="en-US" dirty="0" smtClean="0"/>
              <a:t>Encapsulation</a:t>
            </a:r>
          </a:p>
          <a:p>
            <a:pPr lvl="1"/>
            <a:r>
              <a:rPr lang="en-US" altLang="en-US" dirty="0" smtClean="0"/>
              <a:t>Implementer of a concept has detailed view</a:t>
            </a:r>
          </a:p>
          <a:p>
            <a:pPr lvl="1"/>
            <a:r>
              <a:rPr lang="en-US" altLang="en-US" dirty="0" smtClean="0"/>
              <a:t>User has “abstract” view</a:t>
            </a:r>
          </a:p>
          <a:p>
            <a:pPr lvl="1"/>
            <a:r>
              <a:rPr lang="en-US" altLang="en-US" dirty="0" smtClean="0"/>
              <a:t>Encapsulation separates these two views </a:t>
            </a:r>
          </a:p>
          <a:p>
            <a:r>
              <a:rPr lang="en-US" altLang="en-US" dirty="0" smtClean="0"/>
              <a:t>Subtyping 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Relation between interfaces</a:t>
            </a:r>
            <a:endParaRPr lang="en-US" altLang="en-US" dirty="0" smtClean="0"/>
          </a:p>
          <a:p>
            <a:r>
              <a:rPr lang="en-US" altLang="en-US" dirty="0" smtClean="0"/>
              <a:t>Inheritance</a:t>
            </a:r>
          </a:p>
          <a:p>
            <a:pPr lvl="1"/>
            <a:r>
              <a:rPr lang="en-US" altLang="en-US" dirty="0" smtClean="0"/>
              <a:t>Relation between implementations</a:t>
            </a:r>
            <a:endParaRPr lang="en-US" alt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934200" y="6519446"/>
            <a:ext cx="20425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Credit: John Mitchell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1738752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Virtual functions (</a:t>
            </a:r>
            <a:r>
              <a:rPr lang="en-US" dirty="0" err="1" smtClean="0"/>
              <a:t>vptr</a:t>
            </a:r>
            <a:r>
              <a:rPr lang="en-US" dirty="0" smtClean="0"/>
              <a:t> &amp; </a:t>
            </a:r>
            <a:r>
              <a:rPr lang="en-US" dirty="0" err="1" smtClean="0"/>
              <a:t>vtable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4416552" cy="50292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Base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// Inserted by compiler!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  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FunctionPointer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*__</a:t>
            </a:r>
            <a:r>
              <a:rPr lang="en-US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vptr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public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  virtual void function1() {};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  virtual void function2() {};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indent="0">
              <a:spcBef>
                <a:spcPts val="0"/>
              </a:spcBef>
              <a:buNone/>
            </a:pP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D1: public 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Base {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virtual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function1() {};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indent="0">
              <a:spcBef>
                <a:spcPts val="0"/>
              </a:spcBef>
              <a:buNone/>
            </a:pP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D2: public 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Base {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  virtual void function2() {};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26626" name="Picture 2" descr="http://www.learncpp.com/images/CppTutorial/Section12/VTabl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7700" y="1495424"/>
            <a:ext cx="4686300" cy="4600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916570" y="6519446"/>
            <a:ext cx="20778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Credit: learncpp.com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150925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ChangeArrowheads="1"/>
          </p:cNvSpPr>
          <p:nvPr/>
        </p:nvSpPr>
        <p:spPr bwMode="auto">
          <a:xfrm>
            <a:off x="1039812" y="3031455"/>
            <a:ext cx="727075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400" i="1" dirty="0">
                <a:latin typeface="Calibri" pitchFamily="34" charset="0"/>
              </a:rPr>
              <a:t>text</a:t>
            </a:r>
          </a:p>
        </p:txBody>
      </p:sp>
      <p:sp>
        <p:nvSpPr>
          <p:cNvPr id="148483" name="Rectangle 3"/>
          <p:cNvSpPr>
            <a:spLocks noChangeArrowheads="1"/>
          </p:cNvSpPr>
          <p:nvPr/>
        </p:nvSpPr>
        <p:spPr bwMode="auto">
          <a:xfrm>
            <a:off x="1039812" y="4172555"/>
            <a:ext cx="727075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400" i="1" dirty="0">
                <a:latin typeface="Calibri" pitchFamily="34" charset="0"/>
              </a:rPr>
              <a:t>text</a:t>
            </a:r>
          </a:p>
        </p:txBody>
      </p:sp>
      <p:sp>
        <p:nvSpPr>
          <p:cNvPr id="148484" name="Rectangle 4"/>
          <p:cNvSpPr>
            <a:spLocks noChangeArrowheads="1"/>
          </p:cNvSpPr>
          <p:nvPr/>
        </p:nvSpPr>
        <p:spPr bwMode="auto">
          <a:xfrm>
            <a:off x="766762" y="5241255"/>
            <a:ext cx="1000125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400" i="1" dirty="0">
                <a:latin typeface="Calibri" pitchFamily="34" charset="0"/>
              </a:rPr>
              <a:t>binary</a:t>
            </a:r>
          </a:p>
        </p:txBody>
      </p:sp>
      <p:sp>
        <p:nvSpPr>
          <p:cNvPr id="148485" name="Rectangle 5"/>
          <p:cNvSpPr>
            <a:spLocks noChangeArrowheads="1"/>
          </p:cNvSpPr>
          <p:nvPr/>
        </p:nvSpPr>
        <p:spPr bwMode="auto">
          <a:xfrm>
            <a:off x="766762" y="6384255"/>
            <a:ext cx="1000125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400" i="1" dirty="0">
                <a:latin typeface="Calibri" pitchFamily="34" charset="0"/>
              </a:rPr>
              <a:t>binary</a:t>
            </a:r>
          </a:p>
        </p:txBody>
      </p:sp>
      <p:sp>
        <p:nvSpPr>
          <p:cNvPr id="148486" name="Line 6"/>
          <p:cNvSpPr>
            <a:spLocks noChangeShapeType="1"/>
          </p:cNvSpPr>
          <p:nvPr/>
        </p:nvSpPr>
        <p:spPr bwMode="auto">
          <a:xfrm>
            <a:off x="3927475" y="3494088"/>
            <a:ext cx="0" cy="68036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square" lIns="90487" tIns="44450" rIns="90487" bIns="44450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8487" name="Rectangle 7"/>
          <p:cNvSpPr>
            <a:spLocks noChangeArrowheads="1"/>
          </p:cNvSpPr>
          <p:nvPr/>
        </p:nvSpPr>
        <p:spPr bwMode="auto">
          <a:xfrm>
            <a:off x="4233862" y="3641055"/>
            <a:ext cx="25019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Compiler (</a:t>
            </a:r>
            <a:r>
              <a:rPr lang="en-US" sz="2000" dirty="0" err="1">
                <a:latin typeface="Courier New" pitchFamily="49" charset="0"/>
              </a:rPr>
              <a:t>gcc</a:t>
            </a:r>
            <a:r>
              <a:rPr lang="en-US" sz="2000" dirty="0">
                <a:latin typeface="Courier New" pitchFamily="49" charset="0"/>
              </a:rPr>
              <a:t> -S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88" name="Rectangle 8"/>
          <p:cNvSpPr>
            <a:spLocks noChangeArrowheads="1"/>
          </p:cNvSpPr>
          <p:nvPr/>
        </p:nvSpPr>
        <p:spPr bwMode="auto">
          <a:xfrm>
            <a:off x="4217987" y="4707855"/>
            <a:ext cx="30480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Assembler (</a:t>
            </a:r>
            <a:r>
              <a:rPr lang="en-US" sz="2000" dirty="0" err="1">
                <a:latin typeface="Courier New" pitchFamily="49" charset="0"/>
              </a:rPr>
              <a:t>gcc</a:t>
            </a:r>
            <a:r>
              <a:rPr lang="en-US" sz="2000" dirty="0">
                <a:latin typeface="Calibri" pitchFamily="34" charset="0"/>
              </a:rPr>
              <a:t> or </a:t>
            </a:r>
            <a:r>
              <a:rPr lang="en-US" sz="2000" dirty="0">
                <a:latin typeface="Courier New" pitchFamily="49" charset="0"/>
              </a:rPr>
              <a:t>as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89" name="Rectangle 9"/>
          <p:cNvSpPr>
            <a:spLocks noChangeArrowheads="1"/>
          </p:cNvSpPr>
          <p:nvPr/>
        </p:nvSpPr>
        <p:spPr bwMode="auto">
          <a:xfrm>
            <a:off x="4233862" y="5850855"/>
            <a:ext cx="2638425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Linker (</a:t>
            </a:r>
            <a:r>
              <a:rPr lang="en-US" sz="2000" dirty="0" err="1">
                <a:latin typeface="Courier New" pitchFamily="49" charset="0"/>
              </a:rPr>
              <a:t>gcc</a:t>
            </a:r>
            <a:r>
              <a:rPr lang="en-US" sz="2000" dirty="0">
                <a:latin typeface="Calibri" pitchFamily="34" charset="0"/>
              </a:rPr>
              <a:t> or</a:t>
            </a:r>
            <a:r>
              <a:rPr lang="en-US" sz="2000" dirty="0">
                <a:latin typeface="Courier" pitchFamily="49" charset="0"/>
              </a:rPr>
              <a:t> </a:t>
            </a:r>
            <a:r>
              <a:rPr lang="en-US" sz="2000" dirty="0">
                <a:latin typeface="Courier New" pitchFamily="49" charset="0"/>
              </a:rPr>
              <a:t>ld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0" name="Rectangle 10"/>
          <p:cNvSpPr>
            <a:spLocks noChangeArrowheads="1"/>
          </p:cNvSpPr>
          <p:nvPr/>
        </p:nvSpPr>
        <p:spPr bwMode="auto">
          <a:xfrm>
            <a:off x="2311400" y="3096543"/>
            <a:ext cx="3263900" cy="397545"/>
          </a:xfrm>
          <a:prstGeom prst="rect">
            <a:avLst/>
          </a:prstGeom>
          <a:solidFill>
            <a:srgbClr val="F6F5BD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C program (</a:t>
            </a:r>
            <a:r>
              <a:rPr lang="en-US" sz="2000" dirty="0">
                <a:latin typeface="Courier New" pitchFamily="49" charset="0"/>
              </a:rPr>
              <a:t>p1.c p2.c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1" name="Rectangle 11"/>
          <p:cNvSpPr>
            <a:spLocks noChangeArrowheads="1"/>
          </p:cNvSpPr>
          <p:nvPr/>
        </p:nvSpPr>
        <p:spPr bwMode="auto">
          <a:xfrm>
            <a:off x="2197100" y="4174455"/>
            <a:ext cx="3492500" cy="397545"/>
          </a:xfrm>
          <a:prstGeom prst="rect">
            <a:avLst/>
          </a:prstGeom>
          <a:solidFill>
            <a:srgbClr val="F6F5BD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 err="1">
                <a:latin typeface="Calibri" pitchFamily="34" charset="0"/>
              </a:rPr>
              <a:t>Asm</a:t>
            </a:r>
            <a:r>
              <a:rPr lang="en-US" sz="2000" dirty="0">
                <a:latin typeface="Calibri" pitchFamily="34" charset="0"/>
              </a:rPr>
              <a:t> program (</a:t>
            </a:r>
            <a:r>
              <a:rPr lang="en-US" sz="2000" dirty="0">
                <a:latin typeface="Courier New" pitchFamily="49" charset="0"/>
              </a:rPr>
              <a:t>p1.s p2.s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2" name="Rectangle 12"/>
          <p:cNvSpPr>
            <a:spLocks noChangeArrowheads="1"/>
          </p:cNvSpPr>
          <p:nvPr/>
        </p:nvSpPr>
        <p:spPr bwMode="auto">
          <a:xfrm>
            <a:off x="2082800" y="5317455"/>
            <a:ext cx="3721100" cy="39754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Object program (</a:t>
            </a:r>
            <a:r>
              <a:rPr lang="en-US" sz="2000" dirty="0">
                <a:latin typeface="Courier New" pitchFamily="49" charset="0"/>
              </a:rPr>
              <a:t>p1.o p2.o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3" name="Rectangle 13"/>
          <p:cNvSpPr>
            <a:spLocks noChangeArrowheads="1"/>
          </p:cNvSpPr>
          <p:nvPr/>
        </p:nvSpPr>
        <p:spPr bwMode="auto">
          <a:xfrm>
            <a:off x="2069306" y="6460455"/>
            <a:ext cx="3748088" cy="397545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Executable program (</a:t>
            </a:r>
            <a:r>
              <a:rPr lang="en-US" sz="2000" dirty="0">
                <a:latin typeface="Courier New" pitchFamily="49" charset="0"/>
              </a:rPr>
              <a:t>p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4" name="Line 14"/>
          <p:cNvSpPr>
            <a:spLocks noChangeShapeType="1"/>
          </p:cNvSpPr>
          <p:nvPr/>
        </p:nvSpPr>
        <p:spPr bwMode="auto">
          <a:xfrm>
            <a:off x="3927475" y="4572000"/>
            <a:ext cx="0" cy="72640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square" lIns="90487" tIns="44450" rIns="90487" bIns="44450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8495" name="Line 15"/>
          <p:cNvSpPr>
            <a:spLocks noChangeShapeType="1"/>
          </p:cNvSpPr>
          <p:nvPr/>
        </p:nvSpPr>
        <p:spPr bwMode="auto">
          <a:xfrm>
            <a:off x="3927475" y="5715000"/>
            <a:ext cx="0" cy="72640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square" lIns="90487" tIns="44450" rIns="90487" bIns="44450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8496" name="Rectangle 16"/>
          <p:cNvSpPr>
            <a:spLocks noChangeArrowheads="1"/>
          </p:cNvSpPr>
          <p:nvPr/>
        </p:nvSpPr>
        <p:spPr bwMode="auto">
          <a:xfrm>
            <a:off x="6796087" y="5317455"/>
            <a:ext cx="2044700" cy="7053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Static libraries (</a:t>
            </a:r>
            <a:r>
              <a:rPr lang="en-US" sz="2000" dirty="0">
                <a:latin typeface="Courier New" pitchFamily="49" charset="0"/>
              </a:rPr>
              <a:t>.a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7" name="Line 17"/>
          <p:cNvSpPr>
            <a:spLocks noChangeShapeType="1"/>
          </p:cNvSpPr>
          <p:nvPr/>
        </p:nvSpPr>
        <p:spPr bwMode="auto">
          <a:xfrm flipH="1">
            <a:off x="5803900" y="5850855"/>
            <a:ext cx="9906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8498" name="Rectangle 18"/>
          <p:cNvSpPr>
            <a:spLocks noGrp="1" noChangeArrowheads="1"/>
          </p:cNvSpPr>
          <p:nvPr>
            <p:ph type="title"/>
          </p:nvPr>
        </p:nvSpPr>
        <p:spPr>
          <a:xfrm>
            <a:off x="774700" y="493712"/>
            <a:ext cx="6997700" cy="573088"/>
          </a:xfrm>
        </p:spPr>
        <p:txBody>
          <a:bodyPr>
            <a:normAutofit fontScale="90000"/>
          </a:bodyPr>
          <a:lstStyle/>
          <a:p>
            <a:r>
              <a:rPr lang="en-US" dirty="0"/>
              <a:t>Turning C into Object Code</a:t>
            </a:r>
          </a:p>
        </p:txBody>
      </p:sp>
      <p:sp>
        <p:nvSpPr>
          <p:cNvPr id="148499" name="Rectangle 19"/>
          <p:cNvSpPr>
            <a:spLocks noGrp="1" noChangeArrowheads="1"/>
          </p:cNvSpPr>
          <p:nvPr>
            <p:ph sz="quarter" idx="1"/>
          </p:nvPr>
        </p:nvSpPr>
        <p:spPr>
          <a:xfrm>
            <a:off x="228600" y="1507455"/>
            <a:ext cx="8307387" cy="1463675"/>
          </a:xfrm>
        </p:spPr>
        <p:txBody>
          <a:bodyPr>
            <a:normAutofit fontScale="92500" lnSpcReduction="20000"/>
          </a:bodyPr>
          <a:lstStyle/>
          <a:p>
            <a:pPr marL="560388" lvl="1" indent="-222250" defTabSz="895350">
              <a:tabLst>
                <a:tab pos="2286000" algn="l"/>
                <a:tab pos="3543300" algn="l"/>
              </a:tabLst>
            </a:pPr>
            <a:r>
              <a:rPr lang="en-US" dirty="0"/>
              <a:t>Code in files</a:t>
            </a:r>
            <a:r>
              <a:rPr lang="en-US" dirty="0" smtClean="0"/>
              <a:t>  </a:t>
            </a:r>
            <a:r>
              <a:rPr lang="en-US" b="1" dirty="0" smtClean="0">
                <a:latin typeface="Courier New" pitchFamily="49" charset="0"/>
              </a:rPr>
              <a:t>p1</a:t>
            </a:r>
            <a:r>
              <a:rPr lang="en-US" b="1" dirty="0">
                <a:latin typeface="Courier New" pitchFamily="49" charset="0"/>
              </a:rPr>
              <a:t>.c p2.c</a:t>
            </a:r>
            <a:endParaRPr lang="en-US" b="1" dirty="0">
              <a:latin typeface="Courier" pitchFamily="49" charset="0"/>
            </a:endParaRPr>
          </a:p>
          <a:p>
            <a:pPr marL="560388" lvl="1" indent="-222250" defTabSz="895350">
              <a:tabLst>
                <a:tab pos="2286000" algn="l"/>
                <a:tab pos="3543300" algn="l"/>
              </a:tabLst>
            </a:pPr>
            <a:r>
              <a:rPr lang="en-US" dirty="0"/>
              <a:t>Compile with command:</a:t>
            </a:r>
            <a:r>
              <a:rPr lang="en-US" dirty="0" smtClean="0"/>
              <a:t>  </a:t>
            </a:r>
            <a:r>
              <a:rPr lang="en-US" b="1" dirty="0" err="1" smtClean="0">
                <a:latin typeface="Courier New" pitchFamily="49" charset="0"/>
              </a:rPr>
              <a:t>gcc</a:t>
            </a:r>
            <a:r>
              <a:rPr lang="en-US" b="1" dirty="0" smtClean="0">
                <a:latin typeface="Courier New" pitchFamily="49" charset="0"/>
              </a:rPr>
              <a:t> –O1 </a:t>
            </a:r>
            <a:r>
              <a:rPr lang="en-US" b="1" dirty="0">
                <a:latin typeface="Courier New" pitchFamily="49" charset="0"/>
              </a:rPr>
              <a:t>p1.c p2.c -o p</a:t>
            </a:r>
            <a:endParaRPr lang="en-US" b="1" dirty="0">
              <a:latin typeface="Courier" pitchFamily="49" charset="0"/>
            </a:endParaRPr>
          </a:p>
          <a:p>
            <a:pPr marL="839788" lvl="2" indent="-165100" defTabSz="895350">
              <a:tabLst>
                <a:tab pos="2286000" algn="l"/>
                <a:tab pos="3543300" algn="l"/>
              </a:tabLst>
            </a:pPr>
            <a:r>
              <a:rPr lang="en-US" dirty="0"/>
              <a:t>Use </a:t>
            </a:r>
            <a:r>
              <a:rPr lang="en-US" dirty="0" smtClean="0"/>
              <a:t>basic optimizations </a:t>
            </a:r>
            <a:r>
              <a:rPr lang="en-US" dirty="0"/>
              <a:t>(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-</a:t>
            </a:r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</a:rPr>
              <a:t>O1</a:t>
            </a:r>
            <a:r>
              <a:rPr lang="en-US" dirty="0" smtClean="0"/>
              <a:t>)</a:t>
            </a:r>
            <a:endParaRPr lang="en-US" dirty="0"/>
          </a:p>
          <a:p>
            <a:pPr marL="839788" lvl="2" indent="-165100" defTabSz="895350">
              <a:tabLst>
                <a:tab pos="2286000" algn="l"/>
                <a:tab pos="3543300" algn="l"/>
              </a:tabLst>
            </a:pPr>
            <a:r>
              <a:rPr lang="en-US" dirty="0"/>
              <a:t>Put resulting binary in file 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p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153285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34975"/>
            <a:ext cx="6845300" cy="555625"/>
          </a:xfrm>
          <a:noFill/>
          <a:ln/>
          <a:effectLst/>
        </p:spPr>
        <p:txBody>
          <a:bodyPr>
            <a:normAutofit fontScale="90000"/>
          </a:bodyPr>
          <a:lstStyle/>
          <a:p>
            <a:r>
              <a:rPr lang="en-US"/>
              <a:t>Compiling Into Assembly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4837" y="1524000"/>
            <a:ext cx="1622425" cy="363538"/>
          </a:xfrm>
          <a:noFill/>
          <a:ln/>
        </p:spPr>
        <p:txBody>
          <a:bodyPr lIns="90487" tIns="44450" rIns="90487" bIns="44450">
            <a:normAutofit fontScale="77500" lnSpcReduction="20000"/>
          </a:bodyPr>
          <a:lstStyle/>
          <a:p>
            <a:pPr>
              <a:buNone/>
            </a:pPr>
            <a:r>
              <a:rPr lang="en-US" dirty="0"/>
              <a:t>C Code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149508" name="Rectangle 4"/>
          <p:cNvSpPr>
            <a:spLocks noChangeArrowheads="1"/>
          </p:cNvSpPr>
          <p:nvPr/>
        </p:nvSpPr>
        <p:spPr bwMode="auto">
          <a:xfrm>
            <a:off x="681037" y="1981200"/>
            <a:ext cx="3883025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sum(int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x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y</a:t>
            </a:r>
            <a:r>
              <a:rPr lang="en-US" sz="1800" dirty="0">
                <a:latin typeface="Courier New" pitchFamily="49" charset="0"/>
              </a:rPr>
              <a:t>)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t</a:t>
            </a:r>
            <a:r>
              <a:rPr lang="en-US" sz="1800" dirty="0">
                <a:latin typeface="Courier New" pitchFamily="49" charset="0"/>
              </a:rPr>
              <a:t> = </a:t>
            </a:r>
            <a:r>
              <a:rPr lang="en-US" sz="1800" dirty="0" err="1">
                <a:latin typeface="Courier New" pitchFamily="49" charset="0"/>
              </a:rPr>
              <a:t>x+y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return </a:t>
            </a:r>
            <a:r>
              <a:rPr lang="en-US" sz="1800" dirty="0" err="1">
                <a:latin typeface="Courier New" pitchFamily="49" charset="0"/>
              </a:rPr>
              <a:t>t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149509" name="Rectangle 5"/>
          <p:cNvSpPr>
            <a:spLocks noChangeArrowheads="1"/>
          </p:cNvSpPr>
          <p:nvPr/>
        </p:nvSpPr>
        <p:spPr bwMode="auto">
          <a:xfrm>
            <a:off x="4795837" y="1492250"/>
            <a:ext cx="41148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Generated IA32 Assembly</a:t>
            </a:r>
          </a:p>
          <a:p>
            <a:pPr marL="223838" indent="-223838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49510" name="Rectangle 6"/>
          <p:cNvSpPr>
            <a:spLocks noChangeArrowheads="1"/>
          </p:cNvSpPr>
          <p:nvPr/>
        </p:nvSpPr>
        <p:spPr bwMode="auto">
          <a:xfrm>
            <a:off x="4872037" y="1973263"/>
            <a:ext cx="4195763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sum: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</a:t>
            </a:r>
            <a:r>
              <a:rPr lang="en-US" sz="1800" dirty="0" err="1" smtClean="0">
                <a:latin typeface="Courier New" pitchFamily="49" charset="0"/>
              </a:rPr>
              <a:t>pushl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ebp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esp,%ebp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12(%ebp),%eax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</a:t>
            </a:r>
            <a:r>
              <a:rPr lang="en-US" sz="1800" dirty="0" err="1" smtClean="0">
                <a:latin typeface="Courier New" pitchFamily="49" charset="0"/>
              </a:rPr>
              <a:t>addl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8(%ebp),%</a:t>
            </a:r>
            <a:r>
              <a:rPr lang="en-US" sz="1800" dirty="0" smtClean="0">
                <a:latin typeface="Courier New" pitchFamily="49" charset="0"/>
              </a:rPr>
              <a:t>eax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</a:t>
            </a:r>
            <a:r>
              <a:rPr lang="en-US" sz="1800" dirty="0" err="1" smtClean="0">
                <a:latin typeface="Courier New" pitchFamily="49" charset="0"/>
              </a:rPr>
              <a:t>popl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ebp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ret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49511" name="Rectangle 7"/>
          <p:cNvSpPr>
            <a:spLocks noChangeArrowheads="1"/>
          </p:cNvSpPr>
          <p:nvPr/>
        </p:nvSpPr>
        <p:spPr bwMode="auto">
          <a:xfrm>
            <a:off x="833437" y="5367104"/>
            <a:ext cx="7467600" cy="156709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400" dirty="0">
                <a:latin typeface="Calibri" pitchFamily="34" charset="0"/>
              </a:rPr>
              <a:t>Obtain with command</a:t>
            </a:r>
          </a:p>
          <a:p>
            <a:pPr lvl="1" algn="l">
              <a:lnSpc>
                <a:spcPct val="100000"/>
              </a:lnSpc>
              <a:spcBef>
                <a:spcPct val="50000"/>
              </a:spcBef>
            </a:pPr>
            <a:r>
              <a:rPr lang="en-US" sz="2400" dirty="0" smtClean="0">
                <a:latin typeface="Courier New" pitchFamily="49" charset="0"/>
              </a:rPr>
              <a:t>/</a:t>
            </a:r>
            <a:r>
              <a:rPr lang="en-US" sz="2400" dirty="0" err="1" smtClean="0">
                <a:latin typeface="Courier New" pitchFamily="49" charset="0"/>
              </a:rPr>
              <a:t>usr/local/bin/gcc</a:t>
            </a:r>
            <a:r>
              <a:rPr lang="en-US" sz="2400" dirty="0" smtClean="0">
                <a:latin typeface="Courier New" pitchFamily="49" charset="0"/>
              </a:rPr>
              <a:t> –O1 </a:t>
            </a:r>
            <a:r>
              <a:rPr lang="en-US" sz="2400" dirty="0">
                <a:latin typeface="Courier New" pitchFamily="49" charset="0"/>
              </a:rPr>
              <a:t>-S </a:t>
            </a:r>
            <a:r>
              <a:rPr lang="en-US" sz="2400" dirty="0" err="1">
                <a:latin typeface="Courier New" pitchFamily="49" charset="0"/>
              </a:rPr>
              <a:t>code.c</a:t>
            </a:r>
            <a:endParaRPr lang="en-US" sz="2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400" dirty="0">
                <a:latin typeface="Calibri" pitchFamily="34" charset="0"/>
              </a:rPr>
              <a:t>Produces file </a:t>
            </a:r>
            <a:r>
              <a:rPr lang="en-US" sz="2400" dirty="0" err="1">
                <a:latin typeface="Courier New" pitchFamily="49" charset="0"/>
              </a:rPr>
              <a:t>code.s</a:t>
            </a:r>
            <a:endParaRPr lang="en-US" sz="2400" dirty="0">
              <a:latin typeface="Courier New" pitchFamily="49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528637" y="3606006"/>
            <a:ext cx="4799012" cy="1775638"/>
            <a:chOff x="228600" y="3074963"/>
            <a:chExt cx="4799012" cy="1775638"/>
          </a:xfrm>
        </p:grpSpPr>
        <p:sp>
          <p:nvSpPr>
            <p:cNvPr id="149513" name="Line 9"/>
            <p:cNvSpPr>
              <a:spLocks noChangeShapeType="1"/>
            </p:cNvSpPr>
            <p:nvPr/>
          </p:nvSpPr>
          <p:spPr bwMode="auto">
            <a:xfrm flipH="1">
              <a:off x="3856037" y="3074963"/>
              <a:ext cx="1171575" cy="1236663"/>
            </a:xfrm>
            <a:prstGeom prst="line">
              <a:avLst/>
            </a:prstGeom>
            <a:noFill/>
            <a:ln w="19050">
              <a:solidFill>
                <a:schemeClr val="accent2">
                  <a:lumMod val="75000"/>
                </a:schemeClr>
              </a:solidFill>
              <a:round/>
              <a:headEnd type="triangle" w="lg" len="med"/>
              <a:tailEnd type="none" w="sm" len="sm"/>
            </a:ln>
            <a:effectLst/>
          </p:spPr>
          <p:txBody>
            <a:bodyPr wrap="square" lIns="45720" rIns="45720"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49514" name="Text Box 10"/>
            <p:cNvSpPr txBox="1">
              <a:spLocks noChangeArrowheads="1"/>
            </p:cNvSpPr>
            <p:nvPr/>
          </p:nvSpPr>
          <p:spPr bwMode="auto">
            <a:xfrm>
              <a:off x="228600" y="3896494"/>
              <a:ext cx="3627437" cy="954107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 sz="2800" dirty="0">
                  <a:latin typeface="Calibri" pitchFamily="34" charset="0"/>
                </a:rPr>
                <a:t>Some compilers use </a:t>
              </a:r>
              <a:r>
                <a:rPr lang="en-US" sz="2800" dirty="0" smtClean="0">
                  <a:latin typeface="Calibri" pitchFamily="34" charset="0"/>
                </a:rPr>
                <a:t>instruction </a:t>
              </a:r>
              <a:r>
                <a:rPr lang="en-US" sz="2800" dirty="0">
                  <a:latin typeface="Calibri" pitchFamily="34" charset="0"/>
                </a:rPr>
                <a:t>“</a:t>
              </a:r>
              <a:r>
                <a:rPr lang="en-US" sz="2800" dirty="0">
                  <a:latin typeface="Courier New" pitchFamily="49" charset="0"/>
                  <a:cs typeface="Courier New" pitchFamily="49" charset="0"/>
                </a:rPr>
                <a:t>leave</a:t>
              </a:r>
              <a:r>
                <a:rPr lang="en-US" sz="2800" dirty="0">
                  <a:latin typeface="Calibri" pitchFamily="34" charset="0"/>
                </a:rPr>
                <a:t>”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564716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540</TotalTime>
  <Pages>0</Pages>
  <Words>2673</Words>
  <Characters>0</Characters>
  <Application>Microsoft Office PowerPoint</Application>
  <PresentationFormat>On-screen Show (4:3)</PresentationFormat>
  <Lines>0</Lines>
  <Paragraphs>1036</Paragraphs>
  <Slides>38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62" baseType="lpstr">
      <vt:lpstr>Arial Unicode MS</vt:lpstr>
      <vt:lpstr>MS PGothic</vt:lpstr>
      <vt:lpstr>Arial</vt:lpstr>
      <vt:lpstr>Arial Narrow</vt:lpstr>
      <vt:lpstr>Arial Narrow Bold</vt:lpstr>
      <vt:lpstr>Calibri</vt:lpstr>
      <vt:lpstr>Calibri Bold</vt:lpstr>
      <vt:lpstr>Comic Sans MS</vt:lpstr>
      <vt:lpstr>Courier</vt:lpstr>
      <vt:lpstr>Courier New</vt:lpstr>
      <vt:lpstr>Courier New Bold</vt:lpstr>
      <vt:lpstr>Gill Sans</vt:lpstr>
      <vt:lpstr>Helvetica</vt:lpstr>
      <vt:lpstr>Lucida Grande</vt:lpstr>
      <vt:lpstr>Monaco</vt:lpstr>
      <vt:lpstr>Monotype Sorts</vt:lpstr>
      <vt:lpstr>msgothic</vt:lpstr>
      <vt:lpstr>Times</vt:lpstr>
      <vt:lpstr>Tw Cen MT</vt:lpstr>
      <vt:lpstr>Wingdings</vt:lpstr>
      <vt:lpstr>Wingdings 2</vt:lpstr>
      <vt:lpstr>ヒラギノ角ゴ ProN W3</vt:lpstr>
      <vt:lpstr>ヒラギノ角ゴ ProN W6</vt:lpstr>
      <vt:lpstr>Median</vt:lpstr>
      <vt:lpstr>PowerPoint Presentation</vt:lpstr>
      <vt:lpstr>Word-Oriented Memory Organization</vt:lpstr>
      <vt:lpstr>Where do addresses come from?</vt:lpstr>
      <vt:lpstr>Monomorphic &amp; Polymorphic</vt:lpstr>
      <vt:lpstr>Obtaining Abstraction</vt:lpstr>
      <vt:lpstr>Language concepts</vt:lpstr>
      <vt:lpstr>Virtual functions (vptr &amp; vtable)</vt:lpstr>
      <vt:lpstr>Turning C into Object Code</vt:lpstr>
      <vt:lpstr>Compiling Into Assembly</vt:lpstr>
      <vt:lpstr>Call Chain Example</vt:lpstr>
      <vt:lpstr>Stack Frames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IA32/Linux Stack Frame</vt:lpstr>
      <vt:lpstr>Program to Process</vt:lpstr>
      <vt:lpstr>Process in Memory</vt:lpstr>
      <vt:lpstr>Processes and Process Management</vt:lpstr>
      <vt:lpstr>A shell forks and then execs a calculator</vt:lpstr>
      <vt:lpstr>A shell forks and then execs a calculator</vt:lpstr>
      <vt:lpstr>Anatomy of an address space</vt:lpstr>
      <vt:lpstr>Linker Symbols </vt:lpstr>
      <vt:lpstr>Resolving Symbols</vt:lpstr>
      <vt:lpstr>Relocating Code and Data</vt:lpstr>
      <vt:lpstr>Strong and Weak Symbols</vt:lpstr>
      <vt:lpstr>Linker’s Symbol Rules</vt:lpstr>
      <vt:lpstr>Linker Puzzles</vt:lpstr>
      <vt:lpstr>Using Static Libraries</vt:lpstr>
      <vt:lpstr>Loading Executable Object Files</vt:lpstr>
      <vt:lpstr>Definitions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378 Language Implementation</dc:title>
  <dc:creator>Emmett Witchel</dc:creator>
  <dc:description>Includes slides created by Randal E. Bryant and David R. O'Hallaron</dc:description>
  <cp:lastModifiedBy>Emmett Witchel</cp:lastModifiedBy>
  <cp:revision>128</cp:revision>
  <cp:lastPrinted>2010-08-23T15:08:39Z</cp:lastPrinted>
  <dcterms:created xsi:type="dcterms:W3CDTF">2012-01-17T05:42:08Z</dcterms:created>
  <dcterms:modified xsi:type="dcterms:W3CDTF">2015-02-03T08:40:20Z</dcterms:modified>
</cp:coreProperties>
</file>