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746" r:id="rId2"/>
  </p:sldMasterIdLst>
  <p:notesMasterIdLst>
    <p:notesMasterId r:id="rId44"/>
  </p:notesMasterIdLst>
  <p:sldIdLst>
    <p:sldId id="29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9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47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26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85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1/26/2012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1/26/2012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UT</a:t>
            </a:r>
            <a:r>
              <a:rPr lang="en-US" sz="1200" baseline="0" dirty="0" smtClean="0">
                <a:solidFill>
                  <a:srgbClr val="FFFFFF"/>
                </a:solidFill>
                <a:ea typeface="Gill Sans" charset="0"/>
                <a:cs typeface="Gill Sans" charset="0"/>
              </a:rPr>
              <a:t> Austin</a:t>
            </a:r>
            <a:endParaRPr lang="en-US" sz="1200" dirty="0">
              <a:solidFill>
                <a:srgbClr val="FFFFFF"/>
              </a:solidFill>
              <a:ea typeface="Gill Sans" charset="0"/>
              <a:cs typeface="Gill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1/26/2012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r>
              <a:rPr lang="en-US" sz="1400" dirty="0" smtClean="0"/>
              <a:t>University of Texas at Austin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2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b="1" dirty="0" smtClean="0">
                <a:latin typeface="+mn-lt"/>
              </a:rPr>
              <a:t>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11" b="0" dirty="0" smtClean="0"/>
              <a:t>Systems 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6096000"/>
            <a:ext cx="6705600" cy="68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Precisions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1524000"/>
            <a:ext cx="8153400" cy="4495800"/>
          </a:xfrm>
          <a:ln/>
        </p:spPr>
        <p:txBody>
          <a:bodyPr/>
          <a:lstStyle/>
          <a:p>
            <a:r>
              <a:rPr lang="en-US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21082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8608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6134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Normalized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 dirty="0"/>
              <a:t>Condition: exp ≠ 000…0 and exp ≠ 111…1</a:t>
            </a:r>
          </a:p>
          <a:p>
            <a:endParaRPr lang="en-US" dirty="0"/>
          </a:p>
          <a:p>
            <a:r>
              <a:rPr lang="en-US" dirty="0"/>
              <a:t>Exponent coded as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1.xxx…x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 marL="552450" lvl="1"/>
            <a:r>
              <a:rPr lang="en-US" dirty="0"/>
              <a:t> 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xxx…x</a:t>
            </a:r>
            <a:r>
              <a:rPr lang="en-US" dirty="0"/>
              <a:t>: bits of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endParaRPr lang="en-US" dirty="0"/>
          </a:p>
          <a:p>
            <a:pPr marL="552450" lvl="1"/>
            <a:r>
              <a:rPr lang="en-US" dirty="0"/>
              <a:t>Minimum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1.0)</a:t>
            </a:r>
          </a:p>
          <a:p>
            <a:pPr marL="552450" lvl="1"/>
            <a:r>
              <a:rPr lang="en-US" dirty="0"/>
              <a:t>Maximum when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943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943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9690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>
            <a:normAutofit fontScale="90000"/>
          </a:bodyPr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95735"/>
            <a:ext cx="8255000" cy="5029200"/>
          </a:xfrm>
        </p:spPr>
        <p:txBody>
          <a:bodyPr>
            <a:normAutofit lnSpcReduction="10000"/>
          </a:bodyPr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15213.0;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b="0" dirty="0"/>
              <a:t>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</a:t>
            </a:r>
            <a:r>
              <a:rPr lang="en-US" sz="1800" b="0" dirty="0" smtClean="0"/>
              <a:t>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</a:t>
            </a:r>
            <a:r>
              <a:rPr lang="en-US" sz="1800" b="1" dirty="0" smtClean="0">
                <a:latin typeface="Courier New" pitchFamily="49" charset="0"/>
              </a:rPr>
              <a:t>0000000000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Result: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39633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396335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396335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/>
              <a:t>Condition: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exp = 000…0</a:t>
            </a:r>
            <a:endParaRPr lang="en-US"/>
          </a:p>
          <a:p>
            <a:endParaRPr lang="en-US"/>
          </a:p>
          <a:p>
            <a:r>
              <a:rPr lang="en-US"/>
              <a:t>Exponent value: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= –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/>
              <a:t> + 1 (instead of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= 0 –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/>
              <a:t>)</a:t>
            </a:r>
          </a:p>
          <a:p>
            <a:r>
              <a:rPr lang="en-US"/>
              <a:t>Significand coded with implied leading 0: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= 0.xxx…x</a:t>
            </a:r>
            <a:r>
              <a:rPr lang="en-US" baseline="-6000"/>
              <a:t>2</a:t>
            </a:r>
            <a:endParaRPr lang="en-US"/>
          </a:p>
          <a:p>
            <a:pPr marL="552450" lvl="1"/>
            <a:r>
              <a:rPr lang="en-US" sz="1800">
                <a:latin typeface="Courier New Bold" charset="0"/>
                <a:cs typeface="Courier New Bold" charset="0"/>
                <a:sym typeface="Courier New Bold" charset="0"/>
              </a:rPr>
              <a:t>xxx…x</a:t>
            </a:r>
            <a:r>
              <a:rPr lang="en-US"/>
              <a:t>: bits of </a:t>
            </a:r>
            <a:r>
              <a:rPr lang="en-US" sz="1800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r>
              <a:rPr lang="en-US"/>
              <a:t>Cases</a:t>
            </a:r>
          </a:p>
          <a:p>
            <a:pPr marL="552450" lvl="1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/>
          </a:p>
          <a:p>
            <a:pPr marL="838200" lvl="2"/>
            <a:r>
              <a:rPr lang="en-US"/>
              <a:t>Represents zero value</a:t>
            </a:r>
          </a:p>
          <a:p>
            <a:pPr marL="838200" lvl="2"/>
            <a:r>
              <a:rPr lang="en-US"/>
              <a:t>Note distinct values: +0 and –0 (why?)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/>
              <a:t> =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≠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/>
          </a:p>
          <a:p>
            <a:pPr marL="838200" lvl="2"/>
            <a:r>
              <a:rPr lang="en-US"/>
              <a:t>Numbers very close to 0.0</a:t>
            </a:r>
          </a:p>
          <a:p>
            <a:pPr marL="838200" lvl="2"/>
            <a:r>
              <a:rPr lang="en-US"/>
              <a:t>Lose precision as get smaller</a:t>
            </a:r>
          </a:p>
          <a:p>
            <a:pPr marL="838200" lvl="2"/>
            <a:r>
              <a:rPr lang="en-US"/>
              <a:t>Equispaced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83550" cy="1095375"/>
          </a:xfrm>
          <a:ln/>
        </p:spPr>
        <p:txBody>
          <a:bodyPr>
            <a:normAutofit fontScale="90000"/>
          </a:bodyPr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/>
          </p:cNvSpPr>
          <p:nvPr/>
        </p:nvSpPr>
        <p:spPr bwMode="auto">
          <a:xfrm>
            <a:off x="0" y="64770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5814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14478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22002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32766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5814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5720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51632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61722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24384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8006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0" name="Worksheet" r:id="rId4" imgW="7848600" imgH="952500" progId="Excel.Sheet.8">
                  <p:embed/>
                </p:oleObj>
              </mc:Choice>
              <mc:Fallback>
                <p:oleObj name="Worksheet" r:id="rId4" imgW="7848600" imgH="952500" progId="Excel.Sheet.8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23-1-1 = 3</a:t>
            </a:r>
          </a:p>
          <a:p>
            <a:pPr marL="552450" lvl="1"/>
            <a:endParaRPr lang="en-US"/>
          </a:p>
          <a:p>
            <a:r>
              <a:rPr lang="en-US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Background: Fractional binary numbers</a:t>
            </a:r>
          </a:p>
          <a:p>
            <a:r>
              <a:rPr lang="en-US" smtClean="0"/>
              <a:t>IEEE floating point standard: Definition</a:t>
            </a:r>
          </a:p>
          <a:p>
            <a:r>
              <a:rPr lang="en-US" smtClean="0"/>
              <a:t>Example and properties</a:t>
            </a:r>
          </a:p>
          <a:p>
            <a:r>
              <a:rPr lang="en-US" smtClean="0"/>
              <a:t>Rounding, addition, multiplication</a:t>
            </a:r>
          </a:p>
          <a:p>
            <a:r>
              <a:rPr lang="en-US" smtClean="0"/>
              <a:t>Floating point in C</a:t>
            </a:r>
          </a:p>
          <a:p>
            <a:r>
              <a:rPr lang="en-US" smtClean="0"/>
              <a:t>Summary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Worksheet" r:id="rId4" imgW="7848600" imgH="965200" progId="Excel.Sheet.8">
                  <p:embed/>
                </p:oleObj>
              </mc:Choice>
              <mc:Fallback>
                <p:oleObj name="Worksheet" r:id="rId4" imgW="7848600" imgH="965200" progId="Excel.Sheet.8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65262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914400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Special Properties of Encoding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</a:t>
            </a:r>
            <a:r>
              <a:rPr lang="en-US" dirty="0" smtClean="0"/>
              <a:t>−0 </a:t>
            </a:r>
            <a:r>
              <a:rPr lang="en-US" dirty="0"/>
              <a:t>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10000"/>
          </a:bodyPr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What are the advantages of the modes?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153400" cy="990600"/>
          </a:xfrm>
          <a:ln/>
        </p:spPr>
        <p:txBody>
          <a:bodyPr/>
          <a:lstStyle/>
          <a:p>
            <a:pPr marL="119063" indent="-119063"/>
            <a:r>
              <a:rPr lang="en-US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422400"/>
            <a:ext cx="8382000" cy="5435600"/>
          </a:xfrm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1.2349999</a:t>
            </a:r>
            <a:r>
              <a:rPr lang="en-US" dirty="0"/>
              <a:t>	1.23	(Less than half way)</a:t>
            </a:r>
          </a:p>
          <a:p>
            <a:pPr marL="838200" lvl="2">
              <a:buNone/>
            </a:pPr>
            <a:r>
              <a:rPr lang="en-US" dirty="0" smtClean="0"/>
              <a:t>	1.2350001</a:t>
            </a:r>
            <a:r>
              <a:rPr lang="en-US" dirty="0"/>
              <a:t>	1.24	(Greater than half way)</a:t>
            </a:r>
          </a:p>
          <a:p>
            <a:pPr marL="838200" lvl="2">
              <a:buNone/>
            </a:pPr>
            <a:r>
              <a:rPr lang="en-US" dirty="0" smtClean="0"/>
              <a:t>	1.2350000</a:t>
            </a:r>
            <a:r>
              <a:rPr lang="en-US" dirty="0"/>
              <a:t>	1.24	(Half way—round up)</a:t>
            </a:r>
          </a:p>
          <a:p>
            <a:pPr marL="838200" lvl="2">
              <a:buNone/>
            </a:pPr>
            <a:r>
              <a:rPr lang="en-US" dirty="0" smtClean="0"/>
              <a:t>	1.2450000</a:t>
            </a:r>
            <a:r>
              <a:rPr lang="en-US" dirty="0"/>
              <a:t>	1.24	(Half way—round down)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100…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</a:t>
            </a:r>
            <a:r>
              <a:rPr lang="en-US" dirty="0" smtClean="0"/>
              <a:t>Action        Rounded </a:t>
            </a:r>
            <a:r>
              <a:rPr lang="en-US" dirty="0"/>
              <a:t>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/>
              <a:t>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Compare to those of </a:t>
            </a:r>
            <a:r>
              <a:rPr lang="en-US" dirty="0" err="1" smtClean="0"/>
              <a:t>Abelian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Closed under addition?			</a:t>
            </a:r>
          </a:p>
          <a:p>
            <a:pPr lvl="2"/>
            <a:r>
              <a:rPr lang="en-US" dirty="0" smtClean="0"/>
              <a:t>But may generate infinity or </a:t>
            </a:r>
            <a:r>
              <a:rPr lang="en-US" dirty="0" err="1" smtClean="0"/>
              <a:t>NaN</a:t>
            </a:r>
            <a:endParaRPr lang="en-US" dirty="0" smtClean="0"/>
          </a:p>
          <a:p>
            <a:pPr lvl="1"/>
            <a:r>
              <a:rPr lang="en-US" dirty="0" smtClean="0"/>
              <a:t>Commutative?</a:t>
            </a:r>
          </a:p>
          <a:p>
            <a:pPr lvl="1"/>
            <a:r>
              <a:rPr lang="en-US" dirty="0" smtClean="0"/>
              <a:t>Associative?</a:t>
            </a:r>
          </a:p>
          <a:p>
            <a:pPr lvl="2"/>
            <a:r>
              <a:rPr lang="en-US" dirty="0" smtClean="0"/>
              <a:t>Overflow and inexactness of rounding</a:t>
            </a:r>
          </a:p>
          <a:p>
            <a:pPr lvl="1"/>
            <a:r>
              <a:rPr lang="en-US" dirty="0" smtClean="0"/>
              <a:t>0 is additive identity?</a:t>
            </a:r>
          </a:p>
          <a:p>
            <a:pPr lvl="1"/>
            <a:r>
              <a:rPr lang="en-US" dirty="0" smtClean="0"/>
              <a:t>Every element has additive inverse</a:t>
            </a:r>
          </a:p>
          <a:p>
            <a:pPr lvl="2"/>
            <a:r>
              <a:rPr lang="en-US" dirty="0" smtClean="0"/>
              <a:t>Except for infinities &amp; </a:t>
            </a:r>
            <a:r>
              <a:rPr lang="en-US" dirty="0" err="1" smtClean="0"/>
              <a:t>NaNs</a:t>
            </a:r>
            <a:endParaRPr lang="en-US" dirty="0" smtClean="0"/>
          </a:p>
          <a:p>
            <a:r>
              <a:rPr lang="en-US" dirty="0" smtClean="0"/>
              <a:t>Monotonicity</a:t>
            </a:r>
          </a:p>
          <a:p>
            <a:pPr lvl="1"/>
            <a:r>
              <a:rPr lang="en-US" dirty="0" smtClean="0">
                <a:sym typeface="Calibri Italic" charset="0"/>
              </a:rPr>
              <a:t>a</a:t>
            </a:r>
            <a:r>
              <a:rPr lang="en-US" dirty="0" smtClean="0"/>
              <a:t> ≥ </a:t>
            </a:r>
            <a:r>
              <a:rPr lang="en-US" dirty="0" smtClean="0">
                <a:sym typeface="Calibri Italic" charset="0"/>
              </a:rPr>
              <a:t>b</a:t>
            </a:r>
            <a:r>
              <a:rPr lang="en-US" dirty="0" smtClean="0"/>
              <a:t> ⇒ </a:t>
            </a:r>
            <a:r>
              <a:rPr lang="en-US" dirty="0" err="1" smtClean="0">
                <a:sym typeface="Calibri Italic" charset="0"/>
              </a:rPr>
              <a:t>a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 ≥ </a:t>
            </a:r>
            <a:r>
              <a:rPr lang="en-US" dirty="0" err="1" smtClean="0">
                <a:sym typeface="Calibri Italic" charset="0"/>
              </a:rPr>
              <a:t>b</a:t>
            </a:r>
            <a:r>
              <a:rPr lang="en-US" dirty="0" err="1" smtClean="0"/>
              <a:t>+</a:t>
            </a:r>
            <a:r>
              <a:rPr lang="en-US" dirty="0" err="1" smtClean="0">
                <a:sym typeface="Calibri Italic" charset="0"/>
              </a:rPr>
              <a:t>c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Except for infinities &amp; </a:t>
            </a:r>
            <a:r>
              <a:rPr lang="en-US" dirty="0" err="1" smtClean="0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689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67350" y="39830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67350" y="5156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endParaRPr lang="en-US" dirty="0"/>
          </a:p>
          <a:p>
            <a:r>
              <a:rPr lang="en-US" dirty="0"/>
              <a:t>Monotonicity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7138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7138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71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3990975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05550" y="55832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77500" lnSpcReduction="20000"/>
          </a:bodyPr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80987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1655762"/>
            <a:ext cx="8382000" cy="12700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705100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(int)(float)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(int)(double) x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(float)(double) f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== (float) 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-(-f);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2/3 == 2/3.0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&lt; 0.0	 ⇒ 	((d*2) &lt; 0.0)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&gt; f	 ⇒ 	-f &gt; -d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* d &gt;= 0.0</a:t>
            </a:r>
            <a:endParaRPr lang="en-US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(d+f)-d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530600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x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 f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840287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46084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/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More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85000" lnSpcReduction="20000"/>
          </a:bodyPr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612648" y="2184400"/>
            <a:ext cx="8153400" cy="4495800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1.1111100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endParaRPr lang="en-US" dirty="0">
              <a:latin typeface="Monaco" charset="0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79900" y="12192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2319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8862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3401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2100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sz="quarter" idx="1"/>
          </p:nvPr>
        </p:nvSpPr>
        <p:spPr>
          <a:xfrm>
            <a:off x="442913" y="5160963"/>
            <a:ext cx="8472487" cy="1849437"/>
          </a:xfrm>
          <a:ln/>
        </p:spPr>
        <p:txBody>
          <a:bodyPr>
            <a:normAutofit lnSpcReduction="10000"/>
          </a:bodyPr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1702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7384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4971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8240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4684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5733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9306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9306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9433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9052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7821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9626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81000" y="2844800"/>
            <a:ext cx="8382000" cy="3987800"/>
          </a:xfrm>
          <a:ln/>
        </p:spPr>
        <p:txBody>
          <a:bodyPr>
            <a:normAutofit lnSpcReduction="10000"/>
          </a:bodyPr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lnSpcReduction="10000"/>
          </a:bodyPr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16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20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134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1.000/6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64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727200"/>
            <a:ext cx="8382000" cy="54356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5 3/4	101.11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2 7/8	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10.111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 7/16	1.0111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    63/64</a:t>
            </a:r>
            <a:r>
              <a:rPr lang="en-US" sz="20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0.11111</a:t>
            </a:r>
            <a:r>
              <a:rPr lang="en-US" sz="2000" baseline="-600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254000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520700" lvl="1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</a:t>
            </a:r>
            <a:r>
              <a:rPr lang="en-US" dirty="0" smtClean="0"/>
              <a:t>numbers </a:t>
            </a:r>
            <a:r>
              <a:rPr lang="en-US" dirty="0"/>
              <a:t>of the form x/2</a:t>
            </a:r>
            <a:r>
              <a:rPr lang="en-US" baseline="32000" dirty="0"/>
              <a:t>k</a:t>
            </a:r>
            <a:endParaRPr lang="en-US" dirty="0"/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0.0101010101[01]…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1/10</a:t>
            </a:r>
            <a:r>
              <a:rPr lang="en-US" dirty="0"/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0.0001100110011[0011]…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447800"/>
            <a:ext cx="8153400" cy="4495800"/>
          </a:xfrm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normally a fractional value in range [1.0,2.0).</a:t>
            </a:r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/>
              <a:t>MSB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/>
              <a:t> is sign bit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/>
          </a:p>
          <a:p>
            <a:pPr marL="552450" lvl="1"/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(but is not equal to E)</a:t>
            </a:r>
          </a:p>
          <a:p>
            <a:pPr marL="552450" lvl="1"/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(but is not equal to M)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749906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aco" charset="0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Pages>0</Pages>
  <Words>1497</Words>
  <Characters>0</Characters>
  <Application>Microsoft Office PowerPoint</Application>
  <PresentationFormat>On-screen Show (4:3)</PresentationFormat>
  <Lines>0</Lines>
  <Paragraphs>535</Paragraphs>
  <Slides>41</Slides>
  <Notes>3</Notes>
  <HiddenSlides>6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Title Only</vt:lpstr>
      <vt:lpstr>Median</vt:lpstr>
      <vt:lpstr>Worksheet</vt:lpstr>
      <vt:lpstr>Floating Point  Systems I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Precisions</vt:lpstr>
      <vt:lpstr>Normalized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Interesting Numbers</vt:lpstr>
      <vt:lpstr>Special Properties of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Mathematical Properties of FP Add</vt:lpstr>
      <vt:lpstr>Mathematical Properties of FP Mult</vt:lpstr>
      <vt:lpstr>Today: Floating Point</vt:lpstr>
      <vt:lpstr>Floating Point in C</vt:lpstr>
      <vt:lpstr>Floating Point Puzzles</vt:lpstr>
      <vt:lpstr>Today: Floating Point</vt:lpstr>
      <vt:lpstr>Summary</vt:lpstr>
      <vt:lpstr>More Slides</vt:lpstr>
      <vt:lpstr>Creating Floating Point Number</vt:lpstr>
      <vt:lpstr>Normalize</vt:lpstr>
      <vt:lpstr>Rounding</vt:lpstr>
      <vt:lpstr>Postnormalize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witchel</cp:lastModifiedBy>
  <cp:revision>33</cp:revision>
  <dcterms:created xsi:type="dcterms:W3CDTF">2012-01-17T06:03:47Z</dcterms:created>
  <dcterms:modified xsi:type="dcterms:W3CDTF">2012-01-26T07:28:38Z</dcterms:modified>
</cp:coreProperties>
</file>