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54"/>
  </p:notesMasterIdLst>
  <p:handoutMasterIdLst>
    <p:handoutMasterId r:id="rId55"/>
  </p:handoutMasterIdLst>
  <p:sldIdLst>
    <p:sldId id="542" r:id="rId2"/>
    <p:sldId id="645" r:id="rId3"/>
    <p:sldId id="580" r:id="rId4"/>
    <p:sldId id="581" r:id="rId5"/>
    <p:sldId id="633" r:id="rId6"/>
    <p:sldId id="582" r:id="rId7"/>
    <p:sldId id="636" r:id="rId8"/>
    <p:sldId id="583" r:id="rId9"/>
    <p:sldId id="584" r:id="rId10"/>
    <p:sldId id="585" r:id="rId11"/>
    <p:sldId id="586" r:id="rId12"/>
    <p:sldId id="646" r:id="rId13"/>
    <p:sldId id="632" r:id="rId14"/>
    <p:sldId id="587" r:id="rId15"/>
    <p:sldId id="661" r:id="rId16"/>
    <p:sldId id="662" r:id="rId17"/>
    <p:sldId id="663" r:id="rId18"/>
    <p:sldId id="664" r:id="rId19"/>
    <p:sldId id="665" r:id="rId20"/>
    <p:sldId id="588" r:id="rId21"/>
    <p:sldId id="589" r:id="rId22"/>
    <p:sldId id="590" r:id="rId23"/>
    <p:sldId id="637" r:id="rId24"/>
    <p:sldId id="591" r:id="rId25"/>
    <p:sldId id="592" r:id="rId26"/>
    <p:sldId id="593" r:id="rId27"/>
    <p:sldId id="594" r:id="rId28"/>
    <p:sldId id="595" r:id="rId29"/>
    <p:sldId id="647" r:id="rId30"/>
    <p:sldId id="639" r:id="rId31"/>
    <p:sldId id="649" r:id="rId32"/>
    <p:sldId id="597" r:id="rId33"/>
    <p:sldId id="598" r:id="rId34"/>
    <p:sldId id="599" r:id="rId35"/>
    <p:sldId id="600" r:id="rId36"/>
    <p:sldId id="601" r:id="rId37"/>
    <p:sldId id="602" r:id="rId38"/>
    <p:sldId id="603" r:id="rId39"/>
    <p:sldId id="604" r:id="rId40"/>
    <p:sldId id="605" r:id="rId41"/>
    <p:sldId id="606" r:id="rId42"/>
    <p:sldId id="607" r:id="rId43"/>
    <p:sldId id="608" r:id="rId44"/>
    <p:sldId id="609" r:id="rId45"/>
    <p:sldId id="660" r:id="rId46"/>
    <p:sldId id="650" r:id="rId47"/>
    <p:sldId id="651" r:id="rId48"/>
    <p:sldId id="652" r:id="rId49"/>
    <p:sldId id="656" r:id="rId50"/>
    <p:sldId id="657" r:id="rId51"/>
    <p:sldId id="658" r:id="rId52"/>
    <p:sldId id="659" r:id="rId53"/>
  </p:sldIdLst>
  <p:sldSz cx="9144000" cy="6858000" type="screen4x3"/>
  <p:notesSz cx="7302500" cy="9586913"/>
  <p:custDataLst>
    <p:tags r:id="rId5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FBFBF"/>
    <a:srgbClr val="F6F5BD"/>
    <a:srgbClr val="CC6600"/>
    <a:srgbClr val="FF9999"/>
    <a:srgbClr val="A8E799"/>
    <a:srgbClr val="FFFF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 snapToObjects="1">
      <p:cViewPr varScale="1">
        <p:scale>
          <a:sx n="70" d="100"/>
          <a:sy n="70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00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3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27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9262F6-BF62-48B3-9B2E-845651183BA4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9/25/2012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71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9/25/2012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algn="r"/>
            <a:r>
              <a:rPr lang="en-US" sz="1400" b="0" i="0" dirty="0" smtClean="0">
                <a:solidFill>
                  <a:schemeClr val="bg1"/>
                </a:solidFill>
                <a:latin typeface="Gill Sans"/>
              </a:rPr>
              <a:t>University of Texas at Austin</a:t>
            </a:r>
            <a:endParaRPr lang="en-US" sz="1400" b="0" i="0" dirty="0">
              <a:solidFill>
                <a:schemeClr val="bg1"/>
              </a:solidFill>
              <a:latin typeface="Gill San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100000"/>
        <a:buFont typeface="Arial"/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100000"/>
        <a:buFont typeface="Arial"/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Intel_microprocessor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cessorfinder.intel.com/Default.aspx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Machine-Level Programming I: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CS 429H: Systems I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spcBef>
                <a:spcPct val="0"/>
              </a:spcBef>
              <a:buClrTx/>
              <a:buSzTx/>
              <a:defRPr/>
            </a:pPr>
            <a:r>
              <a:rPr lang="en-US" b="1" dirty="0" smtClean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Instructor:</a:t>
            </a:r>
            <a:r>
              <a:rPr lang="en-US" b="1" dirty="0" smtClean="0">
                <a:solidFill>
                  <a:srgbClr val="000000"/>
                </a:solidFill>
                <a:latin typeface="Calibri"/>
                <a:sym typeface="Calibri" charset="0"/>
              </a:rPr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  <a:sym typeface="Calibri" charset="0"/>
              </a:rPr>
              <a:t>Emmett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sym typeface="Calibri" charset="0"/>
              </a:rPr>
              <a:t>Witchel</a:t>
            </a:r>
            <a:endParaRPr lang="en-US" dirty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</a:t>
            </a:r>
            <a:r>
              <a:rPr lang="en-US" dirty="0" smtClean="0"/>
              <a:t>64-Bit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875" y="1581150"/>
            <a:ext cx="7896225" cy="49720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Intel Attempted Radical Shift from IA32 to IA64</a:t>
            </a:r>
          </a:p>
          <a:p>
            <a:pPr lvl="1"/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/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/>
              <a:t>AMD Stepped 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 smtClean="0"/>
              <a:t>All but low-end x86 processors support x86-64</a:t>
            </a:r>
          </a:p>
          <a:p>
            <a:pPr lvl="1"/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x86</a:t>
            </a:r>
          </a:p>
          <a:p>
            <a:endParaRPr lang="en-US" dirty="0" smtClean="0"/>
          </a:p>
          <a:p>
            <a:r>
              <a:rPr lang="en-US" dirty="0" smtClean="0"/>
              <a:t>x86-64/EM64T</a:t>
            </a:r>
            <a:endParaRPr lang="en-US" dirty="0"/>
          </a:p>
          <a:p>
            <a:pPr lvl="1"/>
            <a:r>
              <a:rPr lang="en-US" dirty="0"/>
              <a:t>The emerging standard</a:t>
            </a:r>
          </a:p>
          <a:p>
            <a:endParaRPr lang="en-US" dirty="0" smtClean="0"/>
          </a:p>
          <a:p>
            <a:r>
              <a:rPr lang="en-US" dirty="0" smtClean="0"/>
              <a:t>Presentation</a:t>
            </a:r>
            <a:endParaRPr lang="en-US" dirty="0"/>
          </a:p>
          <a:p>
            <a:pPr lvl="1"/>
            <a:r>
              <a:rPr lang="en-US" dirty="0"/>
              <a:t>Book </a:t>
            </a:r>
            <a:r>
              <a:rPr lang="en-US" dirty="0" smtClean="0"/>
              <a:t>presents IA32 in Sections 3.1—3.12</a:t>
            </a:r>
            <a:endParaRPr lang="en-US" dirty="0"/>
          </a:p>
          <a:p>
            <a:pPr lvl="1"/>
            <a:r>
              <a:rPr lang="en-US" dirty="0" smtClean="0"/>
              <a:t>Covers x86-64 in 3.13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/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instruction set architecture: ISA) The parts of a processor design that one needs to understand to write assembly code.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Example ISAs (Intel): x86, IA, IPF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>
            <a:normAutofit fontScale="90000"/>
          </a:bodyPr>
          <a:lstStyle/>
          <a:p>
            <a:r>
              <a:rPr lang="en-US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3536950"/>
            <a:ext cx="4357687" cy="3092450"/>
          </a:xfrm>
        </p:spPr>
        <p:txBody>
          <a:bodyPr>
            <a:normAutofit lnSpcReduction="10000"/>
          </a:bodyPr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 smtClean="0"/>
              <a:t>PC: Program </a:t>
            </a:r>
            <a:r>
              <a:rPr lang="en-US" sz="1800" dirty="0"/>
              <a:t>c</a:t>
            </a:r>
            <a:r>
              <a:rPr lang="en-US" sz="1800" dirty="0" smtClean="0"/>
              <a:t>ounter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 </a:t>
            </a:r>
            <a:r>
              <a:rPr lang="en-US" sz="1800" dirty="0" smtClean="0"/>
              <a:t>file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</a:t>
            </a:r>
            <a:r>
              <a:rPr lang="en-US" sz="1800" dirty="0" smtClean="0"/>
              <a:t>codes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sz="quarter" idx="2"/>
          </p:nvPr>
        </p:nvSpPr>
        <p:spPr>
          <a:xfrm>
            <a:off x="4914900" y="4984750"/>
            <a:ext cx="4076700" cy="1568450"/>
          </a:xfrm>
        </p:spPr>
        <p:txBody>
          <a:bodyPr>
            <a:normAutofit lnSpcReduction="10000"/>
          </a:bodyPr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PC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Code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Program Data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dirty="0">
                <a:latin typeface="Calibri" pitchFamily="34" charset="0"/>
              </a:rPr>
              <a:t>Codes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smtClean="0">
                <a:solidFill>
                  <a:srgbClr val="993300"/>
                </a:solidFill>
              </a:rPr>
              <a:t>Program to Process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46200"/>
            <a:ext cx="7772400" cy="1423988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We write a program in e.g., </a:t>
            </a:r>
            <a:r>
              <a:rPr lang="en-US" sz="2000" dirty="0">
                <a:latin typeface="Arial" charset="0"/>
              </a:rPr>
              <a:t>C</a:t>
            </a:r>
            <a:r>
              <a:rPr lang="en-US" sz="2000" dirty="0" smtClean="0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A compiler turns that program into an instruction list.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The CPU interprets the instruction list (which is more a graph of basic blocks).</a:t>
            </a:r>
          </a:p>
          <a:p>
            <a:pPr lvl="2">
              <a:lnSpc>
                <a:spcPct val="90000"/>
              </a:lnSpc>
              <a:buFont typeface="Monotype Sorts" pitchFamily="1" charset="2"/>
              <a:buNone/>
            </a:pPr>
            <a:endParaRPr lang="en-US" sz="1600" dirty="0" smtClean="0">
              <a:latin typeface="Arial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65175" y="3041650"/>
            <a:ext cx="3813175" cy="30527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void X (int b)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if(b == 1)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int main()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int a = 2;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X(a);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262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smtClean="0">
                <a:solidFill>
                  <a:srgbClr val="993300"/>
                </a:solidFill>
              </a:rPr>
              <a:t>Process in Memory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7194" y="1371600"/>
            <a:ext cx="7772400" cy="442913"/>
          </a:xfrm>
          <a:noFill/>
        </p:spPr>
        <p:txBody>
          <a:bodyPr lIns="92075" tIns="46038" rIns="92075" bIns="46038"/>
          <a:lstStyle/>
          <a:p>
            <a:r>
              <a:rPr lang="en-US" sz="2000" dirty="0" smtClean="0">
                <a:latin typeface="Arial" charset="0"/>
              </a:rPr>
              <a:t>Program to process.</a:t>
            </a:r>
          </a:p>
          <a:p>
            <a:pPr lvl="2">
              <a:buFont typeface="Monotype Sorts" pitchFamily="1" charset="2"/>
              <a:buNone/>
            </a:pPr>
            <a:endParaRPr lang="en-US" sz="1600" dirty="0" smtClean="0">
              <a:latin typeface="Arial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42938" y="2327275"/>
            <a:ext cx="3656012" cy="31511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void X (int b)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if(b == 1)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int main()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int a = 2;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X(a);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976313" y="1776413"/>
            <a:ext cx="28670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3"/>
              </a:buBlip>
            </a:pP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What you wrote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sz="16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5743575" y="871538"/>
            <a:ext cx="31718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3"/>
              </a:buBlip>
            </a:pP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What is in memory.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5287963" y="3449638"/>
            <a:ext cx="3668712" cy="32083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void X (int b)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if(b == 1)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int main()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int a = 2;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X(a);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 flipV="1">
            <a:off x="5275263" y="2463800"/>
            <a:ext cx="3679825" cy="9826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5264150" y="1560513"/>
            <a:ext cx="3690938" cy="9032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7924800" y="59944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Code</a:t>
            </a:r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5237163" y="1544638"/>
            <a:ext cx="1563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/>
              <a:t>main; a = 2</a:t>
            </a:r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5303838" y="1979613"/>
            <a:ext cx="119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/>
              <a:t>X; b = 2</a:t>
            </a:r>
          </a:p>
        </p:txBody>
      </p:sp>
      <p:sp>
        <p:nvSpPr>
          <p:cNvPr id="5133" name="Rectangle 14"/>
          <p:cNvSpPr>
            <a:spLocks noChangeArrowheads="1"/>
          </p:cNvSpPr>
          <p:nvPr/>
        </p:nvSpPr>
        <p:spPr bwMode="auto">
          <a:xfrm>
            <a:off x="5273675" y="2997200"/>
            <a:ext cx="3684588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6788150" y="2995613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Heap</a:t>
            </a:r>
          </a:p>
        </p:txBody>
      </p:sp>
      <p:sp>
        <p:nvSpPr>
          <p:cNvPr id="5135" name="Line 16"/>
          <p:cNvSpPr>
            <a:spLocks noChangeAspect="1" noChangeShapeType="1"/>
          </p:cNvSpPr>
          <p:nvPr/>
        </p:nvSpPr>
        <p:spPr bwMode="auto">
          <a:xfrm flipH="1" flipV="1">
            <a:off x="8218488" y="2620963"/>
            <a:ext cx="19050" cy="3889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17"/>
          <p:cNvSpPr>
            <a:spLocks noChangeAspect="1" noChangeShapeType="1"/>
          </p:cNvSpPr>
          <p:nvPr/>
        </p:nvSpPr>
        <p:spPr bwMode="auto">
          <a:xfrm flipH="1" flipV="1">
            <a:off x="7512050" y="2460625"/>
            <a:ext cx="19050" cy="388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18"/>
          <p:cNvSpPr txBox="1">
            <a:spLocks noChangeArrowheads="1"/>
          </p:cNvSpPr>
          <p:nvPr/>
        </p:nvSpPr>
        <p:spPr bwMode="auto">
          <a:xfrm>
            <a:off x="7442200" y="1687513"/>
            <a:ext cx="912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Stack</a:t>
            </a:r>
          </a:p>
        </p:txBody>
      </p:sp>
      <p:sp>
        <p:nvSpPr>
          <p:cNvPr id="5138" name="Rectangle 19"/>
          <p:cNvSpPr>
            <a:spLocks noChangeArrowheads="1"/>
          </p:cNvSpPr>
          <p:nvPr/>
        </p:nvSpPr>
        <p:spPr bwMode="auto">
          <a:xfrm>
            <a:off x="971550" y="5864225"/>
            <a:ext cx="4160838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3"/>
              </a:buBlip>
            </a:pP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What must the OS track for a process?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sz="160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65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0"/>
          <p:cNvSpPr txBox="1">
            <a:spLocks noChangeArrowheads="1"/>
          </p:cNvSpPr>
          <p:nvPr/>
        </p:nvSpPr>
        <p:spPr bwMode="auto">
          <a:xfrm>
            <a:off x="1060450" y="42116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127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318515" name="Text Box 51"/>
          <p:cNvSpPr txBox="1">
            <a:spLocks noChangeArrowheads="1"/>
          </p:cNvSpPr>
          <p:nvPr/>
        </p:nvSpPr>
        <p:spPr bwMode="auto">
          <a:xfrm>
            <a:off x="1054100" y="42116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753"/>
            <a:ext cx="8308848" cy="990600"/>
          </a:xfrm>
          <a:noFill/>
        </p:spPr>
        <p:txBody>
          <a:bodyPr lIns="92075" tIns="46038" rIns="92075" bIns="46038" anchor="ctr">
            <a:normAutofit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 shell forks and execs a calculator</a:t>
            </a:r>
          </a:p>
        </p:txBody>
      </p:sp>
      <p:sp>
        <p:nvSpPr>
          <p:cNvPr id="318471" name="Text Box 7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</a:t>
            </a:r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close(“.history”);</a:t>
            </a:r>
          </a:p>
          <a:p>
            <a:r>
              <a:rPr lang="en-US">
                <a:latin typeface="Courier New" pitchFamily="49" charset="0"/>
              </a:rPr>
              <a:t> 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wait(pid);</a:t>
            </a:r>
          </a:p>
        </p:txBody>
      </p:sp>
      <p:sp>
        <p:nvSpPr>
          <p:cNvPr id="318486" name="Text Box 22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close(“.history”);</a:t>
            </a:r>
          </a:p>
          <a:p>
            <a:r>
              <a:rPr lang="en-US">
                <a:latin typeface="Courier New" pitchFamily="49" charset="0"/>
              </a:rPr>
              <a:t> 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</a:t>
            </a:r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wait(pid);</a:t>
            </a:r>
          </a:p>
        </p:txBody>
      </p:sp>
      <p:sp>
        <p:nvSpPr>
          <p:cNvPr id="19463" name="Line 49"/>
          <p:cNvSpPr>
            <a:spLocks noChangeShapeType="1"/>
          </p:cNvSpPr>
          <p:nvPr/>
        </p:nvSpPr>
        <p:spPr bwMode="auto">
          <a:xfrm>
            <a:off x="273050" y="4027488"/>
            <a:ext cx="87439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1593850" y="3390900"/>
            <a:ext cx="4160838" cy="3095625"/>
            <a:chOff x="1004" y="2136"/>
            <a:chExt cx="2621" cy="1950"/>
          </a:xfrm>
        </p:grpSpPr>
        <p:sp>
          <p:nvSpPr>
            <p:cNvPr id="19472" name="Line 53"/>
            <p:cNvSpPr>
              <a:spLocks noChangeShapeType="1"/>
            </p:cNvSpPr>
            <p:nvPr/>
          </p:nvSpPr>
          <p:spPr bwMode="auto">
            <a:xfrm flipV="1">
              <a:off x="1004" y="2136"/>
              <a:ext cx="29" cy="5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54"/>
            <p:cNvSpPr>
              <a:spLocks noChangeShapeType="1"/>
            </p:cNvSpPr>
            <p:nvPr/>
          </p:nvSpPr>
          <p:spPr bwMode="auto">
            <a:xfrm flipV="1">
              <a:off x="2996" y="2136"/>
              <a:ext cx="629" cy="19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5" name="Text Box 56"/>
          <p:cNvSpPr txBox="1">
            <a:spLocks noChangeArrowheads="1"/>
          </p:cNvSpPr>
          <p:nvPr/>
        </p:nvSpPr>
        <p:spPr bwMode="auto">
          <a:xfrm>
            <a:off x="5543550" y="4510088"/>
            <a:ext cx="2257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Process Control</a:t>
            </a:r>
          </a:p>
          <a:p>
            <a:r>
              <a:rPr lang="en-US" b="1"/>
              <a:t>Blocks (PCBs)</a:t>
            </a:r>
          </a:p>
        </p:txBody>
      </p:sp>
      <p:sp>
        <p:nvSpPr>
          <p:cNvPr id="19466" name="Text Box 57"/>
          <p:cNvSpPr txBox="1">
            <a:spLocks noChangeArrowheads="1"/>
          </p:cNvSpPr>
          <p:nvPr/>
        </p:nvSpPr>
        <p:spPr bwMode="auto">
          <a:xfrm>
            <a:off x="22225" y="4011613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OS</a:t>
            </a:r>
          </a:p>
        </p:txBody>
      </p:sp>
      <p:sp>
        <p:nvSpPr>
          <p:cNvPr id="19467" name="Text Box 58"/>
          <p:cNvSpPr txBox="1">
            <a:spLocks noChangeArrowheads="1"/>
          </p:cNvSpPr>
          <p:nvPr/>
        </p:nvSpPr>
        <p:spPr bwMode="auto">
          <a:xfrm>
            <a:off x="55563" y="3503613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USER</a:t>
            </a:r>
          </a:p>
        </p:txBody>
      </p:sp>
      <p:sp>
        <p:nvSpPr>
          <p:cNvPr id="318523" name="Text Box 59"/>
          <p:cNvSpPr txBox="1">
            <a:spLocks noChangeArrowheads="1"/>
          </p:cNvSpPr>
          <p:nvPr/>
        </p:nvSpPr>
        <p:spPr bwMode="auto">
          <a:xfrm>
            <a:off x="4995863" y="1082675"/>
            <a:ext cx="3719512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close(“.history”);</a:t>
            </a:r>
          </a:p>
          <a:p>
            <a:r>
              <a:rPr lang="en-US">
                <a:latin typeface="Courier New" pitchFamily="49" charset="0"/>
              </a:rPr>
              <a:t> </a:t>
            </a:r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wait(pid);</a:t>
            </a:r>
          </a:p>
        </p:txBody>
      </p:sp>
      <p:sp>
        <p:nvSpPr>
          <p:cNvPr id="318525" name="Text Box 61"/>
          <p:cNvSpPr txBox="1">
            <a:spLocks noChangeArrowheads="1"/>
          </p:cNvSpPr>
          <p:nvPr/>
        </p:nvSpPr>
        <p:spPr bwMode="auto">
          <a:xfrm>
            <a:off x="4995863" y="1082675"/>
            <a:ext cx="3719512" cy="1930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calc_main(){</a:t>
            </a:r>
          </a:p>
          <a:p>
            <a:r>
              <a:rPr lang="en-US">
                <a:latin typeface="Courier New" pitchFamily="49" charset="0"/>
              </a:rPr>
              <a:t>  int q = 7;</a:t>
            </a:r>
          </a:p>
          <a:p>
            <a:r>
              <a:rPr lang="en-US">
                <a:latin typeface="Courier New" pitchFamily="49" charset="0"/>
              </a:rPr>
              <a:t>  do_init();</a:t>
            </a:r>
          </a:p>
          <a:p>
            <a:r>
              <a:rPr lang="en-US">
                <a:latin typeface="Courier New" pitchFamily="49" charset="0"/>
              </a:rPr>
              <a:t>  ln = get_input();</a:t>
            </a:r>
          </a:p>
          <a:p>
            <a:r>
              <a:rPr lang="en-US">
                <a:latin typeface="Courier New" pitchFamily="49" charset="0"/>
              </a:rPr>
              <a:t>  exec_in(ln);</a:t>
            </a:r>
            <a:endParaRPr lang="en-US">
              <a:solidFill>
                <a:srgbClr val="F50101"/>
              </a:solidFill>
              <a:latin typeface="Courier New" pitchFamily="49" charset="0"/>
            </a:endParaRPr>
          </a:p>
        </p:txBody>
      </p:sp>
      <p:sp>
        <p:nvSpPr>
          <p:cNvPr id="18" name="Text Box 55"/>
          <p:cNvSpPr txBox="1">
            <a:spLocks noChangeArrowheads="1"/>
          </p:cNvSpPr>
          <p:nvPr/>
        </p:nvSpPr>
        <p:spPr bwMode="auto">
          <a:xfrm>
            <a:off x="1054100" y="55197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close(“.history”);</a:t>
            </a:r>
          </a:p>
          <a:p>
            <a:r>
              <a:rPr lang="en-US">
                <a:latin typeface="Courier New" pitchFamily="49" charset="0"/>
              </a:rPr>
              <a:t> 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wait(pid);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30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44635 4.81481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0121 0.19306 " pathEditMode="relative" ptsTypes="AA">
                                      <p:cBhvr>
                                        <p:cTn id="17" dur="2000" fill="hold"/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18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515" grpId="0" animBg="1"/>
      <p:bldP spid="318515" grpId="1" animBg="1"/>
      <p:bldP spid="318515" grpId="2" animBg="1"/>
      <p:bldP spid="318471" grpId="0" animBg="1"/>
      <p:bldP spid="318471" grpId="1" animBg="1"/>
      <p:bldP spid="318471" grpId="2" animBg="1"/>
      <p:bldP spid="318471" grpId="3" animBg="1"/>
      <p:bldP spid="318486" grpId="0" animBg="1"/>
      <p:bldP spid="318523" grpId="0" build="allAtOnce" animBg="1"/>
      <p:bldP spid="318523" grpId="1" build="allAtOnce" animBg="1"/>
      <p:bldP spid="318525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77"/>
          <p:cNvSpPr txBox="1">
            <a:spLocks noChangeArrowheads="1"/>
          </p:cNvSpPr>
          <p:nvPr/>
        </p:nvSpPr>
        <p:spPr bwMode="auto">
          <a:xfrm>
            <a:off x="1060450" y="4211638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127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317619" name="Text Box 179"/>
          <p:cNvSpPr txBox="1">
            <a:spLocks noChangeArrowheads="1"/>
          </p:cNvSpPr>
          <p:nvPr/>
        </p:nvSpPr>
        <p:spPr bwMode="auto">
          <a:xfrm>
            <a:off x="1060450" y="4211638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76200"/>
            <a:ext cx="8836152" cy="9906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 shell forks and then execs a calculator</a:t>
            </a:r>
          </a:p>
        </p:txBody>
      </p:sp>
      <p:grpSp>
        <p:nvGrpSpPr>
          <p:cNvPr id="20485" name="Group 86"/>
          <p:cNvGrpSpPr>
            <a:grpSpLocks/>
          </p:cNvGrpSpPr>
          <p:nvPr/>
        </p:nvGrpSpPr>
        <p:grpSpPr bwMode="auto">
          <a:xfrm>
            <a:off x="1060450" y="866775"/>
            <a:ext cx="3505200" cy="2836863"/>
            <a:chOff x="3265" y="546"/>
            <a:chExt cx="2208" cy="1787"/>
          </a:xfrm>
        </p:grpSpPr>
        <p:sp>
          <p:nvSpPr>
            <p:cNvPr id="20524" name="Rectangle 41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25" name="Group 42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36" name="Text Box 43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shell_main()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a = 2;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37" name="Text Box 44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526" name="Text Box 45"/>
            <p:cNvSpPr txBox="1">
              <a:spLocks noChangeArrowheads="1"/>
            </p:cNvSpPr>
            <p:nvPr/>
          </p:nvSpPr>
          <p:spPr bwMode="auto">
            <a:xfrm>
              <a:off x="3297" y="546"/>
              <a:ext cx="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/>
                <a:t>main; a = 2</a:t>
              </a:r>
            </a:p>
          </p:txBody>
        </p:sp>
        <p:grpSp>
          <p:nvGrpSpPr>
            <p:cNvPr id="20527" name="Group 46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34" name="Rectangle 47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5" name="Text Box 48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28" name="Group 49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32" name="Rectangle 50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3" name="Text Box 51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29" name="Line 52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0" name="Line 53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1" name="Text Box 8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0xFC0933CA</a:t>
              </a:r>
            </a:p>
          </p:txBody>
        </p:sp>
      </p:grpSp>
      <p:grpSp>
        <p:nvGrpSpPr>
          <p:cNvPr id="6" name="Group 131"/>
          <p:cNvGrpSpPr>
            <a:grpSpLocks/>
          </p:cNvGrpSpPr>
          <p:nvPr/>
        </p:nvGrpSpPr>
        <p:grpSpPr bwMode="auto">
          <a:xfrm>
            <a:off x="1060450" y="866775"/>
            <a:ext cx="3505200" cy="2836863"/>
            <a:chOff x="3265" y="546"/>
            <a:chExt cx="2208" cy="1787"/>
          </a:xfrm>
        </p:grpSpPr>
        <p:sp>
          <p:nvSpPr>
            <p:cNvPr id="20510" name="Rectangle 132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11" name="Group 133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22" name="Text Box 134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shell_main()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a = 2;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23" name="Text Box 135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512" name="Text Box 136"/>
            <p:cNvSpPr txBox="1">
              <a:spLocks noChangeArrowheads="1"/>
            </p:cNvSpPr>
            <p:nvPr/>
          </p:nvSpPr>
          <p:spPr bwMode="auto">
            <a:xfrm>
              <a:off x="3297" y="546"/>
              <a:ext cx="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/>
                <a:t>main; a = 2</a:t>
              </a:r>
            </a:p>
          </p:txBody>
        </p:sp>
        <p:grpSp>
          <p:nvGrpSpPr>
            <p:cNvPr id="20513" name="Group 137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20" name="Rectangle 138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1" name="Text Box 139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14" name="Group 140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18" name="Rectangle 141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9" name="Text Box 142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15" name="Line 143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144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Text Box 14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0xFC0933CA</a:t>
              </a:r>
            </a:p>
          </p:txBody>
        </p:sp>
      </p:grpSp>
      <p:grpSp>
        <p:nvGrpSpPr>
          <p:cNvPr id="10" name="Group 161"/>
          <p:cNvGrpSpPr>
            <a:grpSpLocks/>
          </p:cNvGrpSpPr>
          <p:nvPr/>
        </p:nvGrpSpPr>
        <p:grpSpPr bwMode="auto">
          <a:xfrm>
            <a:off x="5221288" y="866775"/>
            <a:ext cx="3505200" cy="2836863"/>
            <a:chOff x="3265" y="546"/>
            <a:chExt cx="2208" cy="1787"/>
          </a:xfrm>
        </p:grpSpPr>
        <p:sp>
          <p:nvSpPr>
            <p:cNvPr id="20496" name="Rectangle 162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7" name="Group 163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08" name="Text Box 164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calc_main()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q = 7;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09" name="Text Box 165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498" name="Text Box 166"/>
            <p:cNvSpPr txBox="1">
              <a:spLocks noChangeArrowheads="1"/>
            </p:cNvSpPr>
            <p:nvPr/>
          </p:nvSpPr>
          <p:spPr bwMode="auto">
            <a:xfrm>
              <a:off x="3297" y="546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20499" name="Group 167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06" name="Rectangle 168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Text Box 169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00" name="Group 170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04" name="Rectangle 171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5" name="Text Box 172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01" name="Line 173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174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Text Box 17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0x43178050</a:t>
              </a:r>
            </a:p>
          </p:txBody>
        </p:sp>
      </p:grpSp>
      <p:sp>
        <p:nvSpPr>
          <p:cNvPr id="20488" name="Line 176"/>
          <p:cNvSpPr>
            <a:spLocks noChangeShapeType="1"/>
          </p:cNvSpPr>
          <p:nvPr/>
        </p:nvSpPr>
        <p:spPr bwMode="auto">
          <a:xfrm>
            <a:off x="273050" y="4027488"/>
            <a:ext cx="87439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88"/>
          <p:cNvGrpSpPr>
            <a:grpSpLocks/>
          </p:cNvGrpSpPr>
          <p:nvPr/>
        </p:nvGrpSpPr>
        <p:grpSpPr bwMode="auto">
          <a:xfrm>
            <a:off x="1593850" y="3703638"/>
            <a:ext cx="4160838" cy="2386012"/>
            <a:chOff x="1004" y="2333"/>
            <a:chExt cx="2621" cy="1503"/>
          </a:xfrm>
        </p:grpSpPr>
        <p:sp>
          <p:nvSpPr>
            <p:cNvPr id="20494" name="Line 180"/>
            <p:cNvSpPr>
              <a:spLocks noChangeShapeType="1"/>
            </p:cNvSpPr>
            <p:nvPr/>
          </p:nvSpPr>
          <p:spPr bwMode="auto">
            <a:xfrm flipV="1">
              <a:off x="1004" y="2333"/>
              <a:ext cx="0" cy="3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181"/>
            <p:cNvSpPr>
              <a:spLocks noChangeShapeType="1"/>
            </p:cNvSpPr>
            <p:nvPr/>
          </p:nvSpPr>
          <p:spPr bwMode="auto">
            <a:xfrm flipV="1">
              <a:off x="2994" y="2333"/>
              <a:ext cx="631" cy="15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23" name="Text Box 183"/>
          <p:cNvSpPr txBox="1">
            <a:spLocks noChangeArrowheads="1"/>
          </p:cNvSpPr>
          <p:nvPr/>
        </p:nvSpPr>
        <p:spPr bwMode="auto">
          <a:xfrm>
            <a:off x="1054100" y="5483225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20491" name="Text Box 184"/>
          <p:cNvSpPr txBox="1">
            <a:spLocks noChangeArrowheads="1"/>
          </p:cNvSpPr>
          <p:nvPr/>
        </p:nvSpPr>
        <p:spPr bwMode="auto">
          <a:xfrm>
            <a:off x="5543550" y="4510088"/>
            <a:ext cx="2257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Process Control</a:t>
            </a:r>
          </a:p>
          <a:p>
            <a:r>
              <a:rPr lang="en-US" b="1"/>
              <a:t>Blocks (PCBs)</a:t>
            </a:r>
          </a:p>
        </p:txBody>
      </p:sp>
      <p:sp>
        <p:nvSpPr>
          <p:cNvPr id="20492" name="Text Box 185"/>
          <p:cNvSpPr txBox="1">
            <a:spLocks noChangeArrowheads="1"/>
          </p:cNvSpPr>
          <p:nvPr/>
        </p:nvSpPr>
        <p:spPr bwMode="auto">
          <a:xfrm>
            <a:off x="22225" y="4011613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OS</a:t>
            </a:r>
          </a:p>
        </p:txBody>
      </p:sp>
      <p:sp>
        <p:nvSpPr>
          <p:cNvPr id="20493" name="Text Box 186"/>
          <p:cNvSpPr txBox="1">
            <a:spLocks noChangeArrowheads="1"/>
          </p:cNvSpPr>
          <p:nvPr/>
        </p:nvSpPr>
        <p:spPr bwMode="auto">
          <a:xfrm>
            <a:off x="55563" y="3503613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158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556E-6 L 0.45417 5.55556E-6 " pathEditMode="relative" ptsTypes="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0121 0.19306 " pathEditMode="relative" ptsTypes="AA">
                                      <p:cBhvr>
                                        <p:cTn id="11" dur="2000" fill="hold"/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317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19" grpId="0" animBg="1"/>
      <p:bldP spid="317619" grpId="1" animBg="1"/>
      <p:bldP spid="317619" grpId="2" animBg="1"/>
      <p:bldP spid="3176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4" y="304800"/>
            <a:ext cx="7324725" cy="781050"/>
          </a:xfrm>
          <a:noFill/>
        </p:spPr>
        <p:txBody>
          <a:bodyPr lIns="92075" tIns="46038" rIns="92075" bIns="46038" anchor="ctr">
            <a:normAutofit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Anatomy of an address space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1196975" y="1912938"/>
            <a:ext cx="1968500" cy="673100"/>
          </a:xfrm>
          <a:prstGeom prst="rect">
            <a:avLst/>
          </a:prstGeom>
          <a:solidFill>
            <a:schemeClr val="hlink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1784350" y="2012950"/>
            <a:ext cx="70326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1196975" y="1531938"/>
            <a:ext cx="1968500" cy="368300"/>
          </a:xfrm>
          <a:prstGeom prst="rect">
            <a:avLst/>
          </a:prstGeom>
          <a:solidFill>
            <a:srgbClr val="CCFF33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1708150" y="1555750"/>
            <a:ext cx="9731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Header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196975" y="2598738"/>
            <a:ext cx="1968500" cy="673100"/>
          </a:xfrm>
          <a:prstGeom prst="rect">
            <a:avLst/>
          </a:prstGeom>
          <a:solidFill>
            <a:srgbClr val="FFFF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1327150" y="2698750"/>
            <a:ext cx="183515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Initialized data</a:t>
            </a:r>
          </a:p>
        </p:txBody>
      </p:sp>
      <p:sp>
        <p:nvSpPr>
          <p:cNvPr id="27657" name="Rectangle 12"/>
          <p:cNvSpPr>
            <a:spLocks noChangeArrowheads="1"/>
          </p:cNvSpPr>
          <p:nvPr/>
        </p:nvSpPr>
        <p:spPr bwMode="auto">
          <a:xfrm>
            <a:off x="1187450" y="3275013"/>
            <a:ext cx="1968500" cy="36830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41"/>
          <p:cNvSpPr>
            <a:spLocks noChangeArrowheads="1"/>
          </p:cNvSpPr>
          <p:nvPr/>
        </p:nvSpPr>
        <p:spPr bwMode="auto">
          <a:xfrm>
            <a:off x="1174750" y="5059363"/>
            <a:ext cx="2014538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Executable File</a:t>
            </a:r>
          </a:p>
        </p:txBody>
      </p:sp>
      <p:sp>
        <p:nvSpPr>
          <p:cNvPr id="27666" name="Rectangle 20"/>
          <p:cNvSpPr>
            <a:spLocks noChangeArrowheads="1"/>
          </p:cNvSpPr>
          <p:nvPr/>
        </p:nvSpPr>
        <p:spPr bwMode="auto">
          <a:xfrm>
            <a:off x="6273800" y="1428750"/>
            <a:ext cx="1968500" cy="527367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23"/>
          <p:cNvSpPr>
            <a:spLocks noChangeArrowheads="1"/>
          </p:cNvSpPr>
          <p:nvPr/>
        </p:nvSpPr>
        <p:spPr bwMode="auto">
          <a:xfrm>
            <a:off x="6261100" y="5351463"/>
            <a:ext cx="1968500" cy="817562"/>
          </a:xfrm>
          <a:prstGeom prst="rect">
            <a:avLst/>
          </a:prstGeom>
          <a:solidFill>
            <a:schemeClr val="hlink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Rectangle 24"/>
          <p:cNvSpPr>
            <a:spLocks noChangeArrowheads="1"/>
          </p:cNvSpPr>
          <p:nvPr/>
        </p:nvSpPr>
        <p:spPr bwMode="auto">
          <a:xfrm>
            <a:off x="6848475" y="5472113"/>
            <a:ext cx="70326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27669" name="Rectangle 26"/>
          <p:cNvSpPr>
            <a:spLocks noChangeArrowheads="1"/>
          </p:cNvSpPr>
          <p:nvPr/>
        </p:nvSpPr>
        <p:spPr bwMode="auto">
          <a:xfrm>
            <a:off x="6261100" y="4518025"/>
            <a:ext cx="1968500" cy="820737"/>
          </a:xfrm>
          <a:prstGeom prst="rect">
            <a:avLst/>
          </a:prstGeom>
          <a:solidFill>
            <a:srgbClr val="FFFF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27"/>
          <p:cNvSpPr>
            <a:spLocks noChangeArrowheads="1"/>
          </p:cNvSpPr>
          <p:nvPr/>
        </p:nvSpPr>
        <p:spPr bwMode="auto">
          <a:xfrm>
            <a:off x="6391275" y="4641850"/>
            <a:ext cx="18351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Initialized data</a:t>
            </a:r>
          </a:p>
        </p:txBody>
      </p:sp>
      <p:sp>
        <p:nvSpPr>
          <p:cNvPr id="27671" name="Rectangle 31"/>
          <p:cNvSpPr>
            <a:spLocks noChangeArrowheads="1"/>
          </p:cNvSpPr>
          <p:nvPr/>
        </p:nvSpPr>
        <p:spPr bwMode="auto">
          <a:xfrm>
            <a:off x="6261100" y="3962400"/>
            <a:ext cx="1968500" cy="549275"/>
          </a:xfrm>
          <a:prstGeom prst="rect">
            <a:avLst/>
          </a:prstGeom>
          <a:solidFill>
            <a:srgbClr val="CCEC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672" name="Rectangle 32"/>
          <p:cNvSpPr>
            <a:spLocks noChangeArrowheads="1"/>
          </p:cNvSpPr>
          <p:nvPr/>
        </p:nvSpPr>
        <p:spPr bwMode="auto">
          <a:xfrm>
            <a:off x="6835775" y="4062413"/>
            <a:ext cx="725488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Heap</a:t>
            </a:r>
          </a:p>
        </p:txBody>
      </p:sp>
      <p:sp>
        <p:nvSpPr>
          <p:cNvPr id="27673" name="AutoShape 33"/>
          <p:cNvSpPr>
            <a:spLocks noChangeArrowheads="1"/>
          </p:cNvSpPr>
          <p:nvPr/>
        </p:nvSpPr>
        <p:spPr bwMode="auto">
          <a:xfrm>
            <a:off x="7035800" y="3683000"/>
            <a:ext cx="368300" cy="292100"/>
          </a:xfrm>
          <a:prstGeom prst="upArrow">
            <a:avLst>
              <a:gd name="adj1" fmla="val 75009"/>
              <a:gd name="adj2" fmla="val 4999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Rectangle 34"/>
          <p:cNvSpPr>
            <a:spLocks noChangeArrowheads="1"/>
          </p:cNvSpPr>
          <p:nvPr/>
        </p:nvSpPr>
        <p:spPr bwMode="auto">
          <a:xfrm>
            <a:off x="6273800" y="2324100"/>
            <a:ext cx="1968500" cy="520700"/>
          </a:xfrm>
          <a:prstGeom prst="rect">
            <a:avLst/>
          </a:prstGeom>
          <a:solidFill>
            <a:srgbClr val="66FF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AutoShape 35"/>
          <p:cNvSpPr>
            <a:spLocks noChangeArrowheads="1"/>
          </p:cNvSpPr>
          <p:nvPr/>
        </p:nvSpPr>
        <p:spPr bwMode="auto">
          <a:xfrm>
            <a:off x="7035800" y="2857500"/>
            <a:ext cx="368300" cy="292100"/>
          </a:xfrm>
          <a:prstGeom prst="downArrow">
            <a:avLst>
              <a:gd name="adj1" fmla="val 75009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Rectangle 36"/>
          <p:cNvSpPr>
            <a:spLocks noChangeArrowheads="1"/>
          </p:cNvSpPr>
          <p:nvPr/>
        </p:nvSpPr>
        <p:spPr bwMode="auto">
          <a:xfrm>
            <a:off x="6861175" y="2347913"/>
            <a:ext cx="8096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Stack</a:t>
            </a:r>
          </a:p>
        </p:txBody>
      </p:sp>
      <p:sp>
        <p:nvSpPr>
          <p:cNvPr id="27677" name="Rectangle 37"/>
          <p:cNvSpPr>
            <a:spLocks noChangeArrowheads="1"/>
          </p:cNvSpPr>
          <p:nvPr/>
        </p:nvSpPr>
        <p:spPr bwMode="auto">
          <a:xfrm>
            <a:off x="6283325" y="1809750"/>
            <a:ext cx="1968500" cy="520700"/>
          </a:xfrm>
          <a:prstGeom prst="rect">
            <a:avLst/>
          </a:prstGeom>
          <a:solidFill>
            <a:srgbClr val="FFCC66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Rectangle 38"/>
          <p:cNvSpPr>
            <a:spLocks noChangeArrowheads="1"/>
          </p:cNvSpPr>
          <p:nvPr/>
        </p:nvSpPr>
        <p:spPr bwMode="auto">
          <a:xfrm>
            <a:off x="6804025" y="1871663"/>
            <a:ext cx="75247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DLL’s</a:t>
            </a:r>
          </a:p>
        </p:txBody>
      </p:sp>
      <p:sp>
        <p:nvSpPr>
          <p:cNvPr id="27679" name="Rectangle 39"/>
          <p:cNvSpPr>
            <a:spLocks noChangeArrowheads="1"/>
          </p:cNvSpPr>
          <p:nvPr/>
        </p:nvSpPr>
        <p:spPr bwMode="auto">
          <a:xfrm>
            <a:off x="6273800" y="1438275"/>
            <a:ext cx="1968500" cy="368300"/>
          </a:xfrm>
          <a:prstGeom prst="rect">
            <a:avLst/>
          </a:prstGeom>
          <a:solidFill>
            <a:srgbClr val="CCFF66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Rectangle 40"/>
          <p:cNvSpPr>
            <a:spLocks noChangeArrowheads="1"/>
          </p:cNvSpPr>
          <p:nvPr/>
        </p:nvSpPr>
        <p:spPr bwMode="auto">
          <a:xfrm>
            <a:off x="6242050" y="1423988"/>
            <a:ext cx="20510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mapped segments</a:t>
            </a:r>
          </a:p>
        </p:txBody>
      </p:sp>
      <p:sp>
        <p:nvSpPr>
          <p:cNvPr id="27681" name="Rectangle 42"/>
          <p:cNvSpPr>
            <a:spLocks noChangeArrowheads="1"/>
          </p:cNvSpPr>
          <p:nvPr/>
        </p:nvSpPr>
        <p:spPr bwMode="auto">
          <a:xfrm>
            <a:off x="4117975" y="2271713"/>
            <a:ext cx="185896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Process’s </a:t>
            </a:r>
          </a:p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address space</a:t>
            </a:r>
          </a:p>
        </p:txBody>
      </p:sp>
      <p:sp>
        <p:nvSpPr>
          <p:cNvPr id="27660" name="Rectangle 43"/>
          <p:cNvSpPr>
            <a:spLocks noChangeArrowheads="1"/>
          </p:cNvSpPr>
          <p:nvPr/>
        </p:nvSpPr>
        <p:spPr bwMode="auto">
          <a:xfrm>
            <a:off x="1190625" y="1524000"/>
            <a:ext cx="1971675" cy="33432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44"/>
          <p:cNvSpPr>
            <a:spLocks noChangeArrowheads="1"/>
          </p:cNvSpPr>
          <p:nvPr/>
        </p:nvSpPr>
        <p:spPr bwMode="auto">
          <a:xfrm>
            <a:off x="2124075" y="3835400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Oval 45"/>
          <p:cNvSpPr>
            <a:spLocks noChangeArrowheads="1"/>
          </p:cNvSpPr>
          <p:nvPr/>
        </p:nvSpPr>
        <p:spPr bwMode="auto">
          <a:xfrm>
            <a:off x="2124075" y="4187825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47"/>
          <p:cNvSpPr>
            <a:spLocks noChangeArrowheads="1"/>
          </p:cNvSpPr>
          <p:nvPr/>
        </p:nvSpPr>
        <p:spPr bwMode="auto">
          <a:xfrm>
            <a:off x="2124075" y="4568825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6276563" y="6169025"/>
            <a:ext cx="1968500" cy="533399"/>
          </a:xfrm>
          <a:prstGeom prst="rect">
            <a:avLst/>
          </a:prstGeom>
          <a:solidFill>
            <a:srgbClr val="FF00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477000" y="6250737"/>
            <a:ext cx="1545295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Inaccessible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949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039812" y="3031455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039812" y="4172555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766762" y="5241255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766762" y="6384255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27475" y="3494088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33862" y="3641055"/>
            <a:ext cx="25019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17987" y="4707855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33862" y="5850855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11400" y="3096543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197100" y="4174455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082800" y="5317455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069306" y="6460455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27475" y="4572000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27475" y="5715000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796087" y="5317455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03900" y="5850855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774700" y="493712"/>
            <a:ext cx="69977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sz="quarter" idx="1"/>
          </p:nvPr>
        </p:nvSpPr>
        <p:spPr>
          <a:xfrm>
            <a:off x="228600" y="1507455"/>
            <a:ext cx="8307387" cy="1463675"/>
          </a:xfrm>
        </p:spPr>
        <p:txBody>
          <a:bodyPr>
            <a:normAutofit fontScale="92500" lnSpcReduction="20000"/>
          </a:bodyPr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–O1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O1</a:t>
            </a:r>
            <a:r>
              <a:rPr lang="en-US" dirty="0" smtClean="0"/>
              <a:t>)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>
            <a:normAutofit fontScale="90000"/>
          </a:bodyPr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4837" y="1524000"/>
            <a:ext cx="1622425" cy="363538"/>
          </a:xfrm>
          <a:noFill/>
          <a:ln/>
        </p:spPr>
        <p:txBody>
          <a:bodyPr lIns="90487" tIns="44450" rIns="90487" bIns="44450"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 Code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681037" y="1981200"/>
            <a:ext cx="38830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sum(int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x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y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795837" y="149225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IA32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872037" y="197326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sum: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12(%ebp),%eax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8(%ebp),%</a:t>
            </a:r>
            <a:r>
              <a:rPr lang="en-US" sz="1800" dirty="0" smtClean="0">
                <a:latin typeface="Courier New" pitchFamily="49" charset="0"/>
              </a:rPr>
              <a:t>eax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833437" y="5367104"/>
            <a:ext cx="7467600" cy="15670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with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usr/local/bin/gcc</a:t>
            </a:r>
            <a:r>
              <a:rPr lang="en-US" dirty="0" smtClean="0">
                <a:latin typeface="Courier New" pitchFamily="49" charset="0"/>
              </a:rPr>
              <a:t> –O1 </a:t>
            </a:r>
            <a:r>
              <a:rPr lang="en-US" dirty="0">
                <a:latin typeface="Courier New" pitchFamily="49" charset="0"/>
              </a:rPr>
              <a:t>-S </a:t>
            </a:r>
            <a:r>
              <a:rPr lang="en-US" dirty="0" err="1">
                <a:latin typeface="Courier New" pitchFamily="49" charset="0"/>
              </a:rPr>
              <a:t>code.c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err="1">
                <a:latin typeface="Courier New" pitchFamily="49" charset="0"/>
              </a:rPr>
              <a:t>code.s</a:t>
            </a:r>
            <a:endParaRPr lang="en-US" dirty="0">
              <a:latin typeface="Courier New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28637" y="3606006"/>
            <a:ext cx="4799012" cy="1651794"/>
            <a:chOff x="228600" y="3074963"/>
            <a:chExt cx="4799012" cy="1651794"/>
          </a:xfrm>
        </p:grpSpPr>
        <p:sp>
          <p:nvSpPr>
            <p:cNvPr id="149513" name="Line 9"/>
            <p:cNvSpPr>
              <a:spLocks noChangeShapeType="1"/>
            </p:cNvSpPr>
            <p:nvPr/>
          </p:nvSpPr>
          <p:spPr bwMode="auto">
            <a:xfrm flipH="1">
              <a:off x="3856037" y="3074963"/>
              <a:ext cx="1171575" cy="1236663"/>
            </a:xfrm>
            <a:prstGeom prst="line">
              <a:avLst/>
            </a:prstGeom>
            <a:noFill/>
            <a:ln w="19050">
              <a:solidFill>
                <a:schemeClr val="accent2">
                  <a:lumMod val="75000"/>
                </a:schemeClr>
              </a:solidFill>
              <a:round/>
              <a:headEnd type="triangle" w="lg" len="med"/>
              <a:tailEnd type="none" w="sm" len="sm"/>
            </a:ln>
            <a:effectLst/>
          </p:spPr>
          <p:txBody>
            <a:bodyPr wrap="square" lIns="45720" rIns="45720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49514" name="Text Box 10"/>
            <p:cNvSpPr txBox="1">
              <a:spLocks noChangeArrowheads="1"/>
            </p:cNvSpPr>
            <p:nvPr/>
          </p:nvSpPr>
          <p:spPr bwMode="auto">
            <a:xfrm>
              <a:off x="228600" y="3896494"/>
              <a:ext cx="3627437" cy="83026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dirty="0">
                  <a:latin typeface="Calibri" pitchFamily="34" charset="0"/>
                </a:rPr>
                <a:t>Some compilers use </a:t>
              </a:r>
              <a:r>
                <a:rPr lang="en-US" dirty="0" smtClean="0">
                  <a:latin typeface="Calibri" pitchFamily="34" charset="0"/>
                </a:rPr>
                <a:t>instruction </a:t>
              </a:r>
              <a:r>
                <a:rPr lang="en-US" dirty="0">
                  <a:latin typeface="Calibri" pitchFamily="34" charset="0"/>
                </a:rPr>
                <a:t>“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leave</a:t>
              </a:r>
              <a:r>
                <a:rPr lang="en-US" dirty="0">
                  <a:latin typeface="Calibri" pitchFamily="34" charset="0"/>
                </a:rPr>
                <a:t>”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Assembly </a:t>
            </a:r>
            <a:r>
              <a:rPr lang="en-US" dirty="0" smtClean="0"/>
              <a:t>Characteristics: Data Types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42913" y="1631950"/>
            <a:ext cx="8548687" cy="553085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Integer” data of 1, 2, or 4 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 smtClean="0"/>
          </a:p>
          <a:p>
            <a:r>
              <a:rPr lang="en-US" dirty="0" smtClean="0"/>
              <a:t>Floating </a:t>
            </a:r>
            <a:r>
              <a:rPr lang="en-US" dirty="0"/>
              <a:t>point data of 4, 8, or 10 bytes</a:t>
            </a:r>
          </a:p>
          <a:p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/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Assembly </a:t>
            </a:r>
            <a:r>
              <a:rPr lang="en-US" dirty="0" smtClean="0"/>
              <a:t>Characteristics: Operations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479550"/>
            <a:ext cx="8548687" cy="492125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04799" y="1447800"/>
            <a:ext cx="2601913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>
                <a:latin typeface="Courier New" pitchFamily="49" charset="0"/>
              </a:rPr>
              <a:t>sum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06388" y="1981200"/>
            <a:ext cx="2598627" cy="34137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 &lt;sum&gt;</a:t>
            </a:r>
            <a:r>
              <a:rPr lang="en-US" sz="1800" dirty="0" smtClean="0">
                <a:latin typeface="Courier New" pitchFamily="49" charset="0"/>
              </a:rPr>
              <a:t>:    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>
            <a:normAutofit fontScale="90000"/>
          </a:bodyPr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3467100" y="1295400"/>
            <a:ext cx="56769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57299" y="4572000"/>
            <a:ext cx="2444221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11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2, or 3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0x401040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>
            <a:normAutofit fontScale="90000"/>
          </a:bodyPr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419600" y="1371600"/>
            <a:ext cx="4572000" cy="5791200"/>
          </a:xfrm>
        </p:spPr>
        <p:txBody>
          <a:bodyPr>
            <a:normAutofit fontScale="92500" lnSpcReduction="20000"/>
          </a:bodyPr>
          <a:lstStyle/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two signed integers</a:t>
            </a:r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2 4-byte integers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“Long” words in GCC parlance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Same instruction whether signed or unsigned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y</a:t>
            </a:r>
            <a:r>
              <a:rPr lang="en-US" b="1" dirty="0"/>
              <a:t>:</a:t>
            </a:r>
            <a:r>
              <a:rPr lang="en-US" dirty="0"/>
              <a:t>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%ebp+8]</a:t>
            </a:r>
            <a:endParaRPr lang="en-US" b="1" dirty="0"/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1120775" lvl="3" indent="-166688" defTabSz="895350">
              <a:tabLst>
                <a:tab pos="1143000" algn="l"/>
                <a:tab pos="2514600" algn="l"/>
              </a:tabLst>
            </a:pPr>
            <a:r>
              <a:rPr lang="en-US" dirty="0"/>
              <a:t>Return function value in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/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0x80483ca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381000" y="18288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381000" y="29718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),%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381000" y="61722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0x80483ca:  03 </a:t>
            </a:r>
            <a:r>
              <a:rPr lang="en-US" sz="1800" dirty="0">
                <a:latin typeface="Courier New" pitchFamily="49" charset="0"/>
              </a:rPr>
              <a:t>45 08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609600" y="3505200"/>
            <a:ext cx="3429000" cy="216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1800" dirty="0">
                <a:latin typeface="Calibri" pitchFamily="34" charset="0"/>
              </a:rPr>
              <a:t>Similar to expression: 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y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smtClean="0">
                <a:latin typeface="Calibri" pitchFamily="34" charset="0"/>
              </a:rPr>
              <a:t>More precisely: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ebp[2]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1066800" y="1376362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>
            <a:normAutofit fontScale="90000"/>
          </a:bodyPr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22300" y="4456112"/>
            <a:ext cx="8140700" cy="224948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-d p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70000" y="1970151"/>
            <a:ext cx="6096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080483c4 &lt;sum&gt;: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80483c4:  55   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80483c5:  89 e5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80483c7:  8b 45 0c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80483ca:  03 45 08  add    0x8(%ebp),%eax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80483cd:  5d   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80483ce:  c3        ret </a:t>
            </a:r>
            <a:endParaRPr lang="en-US" sz="1800" i="1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14033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438400" y="2193989"/>
            <a:ext cx="65532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Dump of assembler code for function sum: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0x080483c4 &lt;sum+0&gt;: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0x080483c5 &lt;sum+1&gt;: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0x080483c7 &lt;sum+3&gt;: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0x080483ca &lt;sum+6&gt;:     add    0x8(%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0x080483cd &lt;sum+9&gt;: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0x080483ce &lt;sum+10&gt;:    ret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>
            <a:normAutofit fontScale="90000"/>
          </a:bodyPr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297113" y="4495800"/>
            <a:ext cx="6300787" cy="224948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p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sum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x/11xb </a:t>
            </a:r>
            <a:r>
              <a:rPr lang="en-US" b="1" dirty="0">
                <a:latin typeface="Courier New" pitchFamily="49" charset="0"/>
              </a:rPr>
              <a:t>sum</a:t>
            </a:r>
          </a:p>
          <a:p>
            <a:pPr lvl="1"/>
            <a:r>
              <a:rPr lang="en-US" dirty="0"/>
              <a:t>Examine the </a:t>
            </a:r>
            <a:r>
              <a:rPr lang="en-US" dirty="0" smtClean="0"/>
              <a:t>11 </a:t>
            </a:r>
            <a:r>
              <a:rPr lang="en-US" dirty="0"/>
              <a:t>bytes starting at </a:t>
            </a:r>
            <a:r>
              <a:rPr lang="en-US" dirty="0">
                <a:latin typeface="Courier New" pitchFamily="49" charset="0"/>
              </a:rPr>
              <a:t>sum</a:t>
            </a: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55575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609600" y="2012950"/>
            <a:ext cx="1524000" cy="3413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0x401040: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>
            <a:normAutofit fontScale="90000"/>
          </a:bodyPr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5551488"/>
            <a:ext cx="8624887" cy="13065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/>
              <a:t>Assembly Basics: Registers, operands, move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 smtClean="0"/>
              <a:t>Intel x86 Processors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581150"/>
            <a:ext cx="7896225" cy="4972050"/>
          </a:xfrm>
          <a:noFill/>
          <a:ln/>
        </p:spPr>
        <p:txBody>
          <a:bodyPr lIns="90487" tIns="44450" rIns="90487" bIns="44450">
            <a:normAutofit fontScale="92500" lnSpcReduction="20000"/>
          </a:bodyPr>
          <a:lstStyle/>
          <a:p>
            <a:r>
              <a:rPr lang="en-US" dirty="0"/>
              <a:t>Totally </a:t>
            </a:r>
            <a:r>
              <a:rPr lang="en-US" dirty="0" smtClean="0"/>
              <a:t>dominate laptop/desktop/server market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Evolutionary design</a:t>
            </a:r>
            <a:endParaRPr lang="en-US" dirty="0"/>
          </a:p>
          <a:p>
            <a:pPr lvl="1"/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/>
            <a:r>
              <a:rPr lang="en-US" dirty="0"/>
              <a:t>Added more features as time goes on</a:t>
            </a:r>
          </a:p>
          <a:p>
            <a:endParaRPr lang="en-US" dirty="0" smtClean="0"/>
          </a:p>
          <a:p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Registers (IA32)</a:t>
            </a:r>
            <a:endParaRPr lang="en-US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522632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eax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594101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2178155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747711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330615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906797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490851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5060407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643311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3581400" y="15807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216456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73042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32091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89714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4763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504682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63270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bp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5807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216456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73042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32091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5807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216456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73042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32091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860388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2484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16-bit virtual registers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522631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3001667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580753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2164569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730427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320917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815967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393779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89044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stack 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502659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base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09600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Origin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>
            <a:normAutofit fontScale="90000"/>
          </a:bodyPr>
          <a:lstStyle/>
          <a:p>
            <a:r>
              <a:rPr lang="en-US"/>
              <a:t>Moving Data: IA32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633538"/>
            <a:ext cx="8396287" cy="52244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movl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8 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, %</a:t>
            </a:r>
            <a:r>
              <a:rPr lang="en-US" b="1" dirty="0" err="1" smtClean="0">
                <a:latin typeface="Courier New" pitchFamily="49" charset="0"/>
              </a:rPr>
              <a:t>edx</a:t>
            </a:r>
            <a:endParaRPr lang="en-US" b="1" dirty="0" smtClean="0">
              <a:latin typeface="Courier New" pitchFamily="49" charset="0"/>
            </a:endParaRP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ebp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4 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172200" y="1143000"/>
            <a:ext cx="2514600" cy="3581400"/>
            <a:chOff x="3984" y="1008"/>
            <a:chExt cx="1584" cy="2256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>
            <a:normAutofit fontScale="90000"/>
          </a:bodyPr>
          <a:lstStyle/>
          <a:p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>
            <a:normAutofit fontScale="92500"/>
          </a:bodyPr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144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latin typeface="Courier New" pitchFamily="49" charset="0"/>
              </a:rPr>
              <a:t>movl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$0x4,%eax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774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$-147,(%eax)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%eax,%edx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(%eax),%edx</a:t>
            </a: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80772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ecx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ebp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457200"/>
            <a:ext cx="76581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Simple 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922983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837383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605733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770583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869008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5123383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351983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389583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12(%ebp),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>
            <a:normAutofit fontScale="90000"/>
          </a:bodyPr>
          <a:lstStyle/>
          <a:p>
            <a:r>
              <a:rPr lang="en-US"/>
              <a:t>Using Simple Addressing Modes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152400" y="2151583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191000" y="1618183"/>
            <a:ext cx="36576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movl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esp,%ebp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ret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</p:txBody>
      </p:sp>
      <p:sp>
        <p:nvSpPr>
          <p:cNvPr id="189445" name="AutoShape 5"/>
          <p:cNvSpPr>
            <a:spLocks/>
          </p:cNvSpPr>
          <p:nvPr/>
        </p:nvSpPr>
        <p:spPr bwMode="auto">
          <a:xfrm>
            <a:off x="7786688" y="3065983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8134350" y="3834333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89447" name="AutoShape 7"/>
          <p:cNvSpPr>
            <a:spLocks/>
          </p:cNvSpPr>
          <p:nvPr/>
        </p:nvSpPr>
        <p:spPr bwMode="auto">
          <a:xfrm>
            <a:off x="7778750" y="1999183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8134350" y="2097608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Up</a:t>
            </a:r>
          </a:p>
        </p:txBody>
      </p:sp>
      <p:sp>
        <p:nvSpPr>
          <p:cNvPr id="189449" name="AutoShape 9"/>
          <p:cNvSpPr>
            <a:spLocks/>
          </p:cNvSpPr>
          <p:nvPr/>
        </p:nvSpPr>
        <p:spPr bwMode="auto">
          <a:xfrm>
            <a:off x="7777163" y="5351983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8134350" y="5580583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Finish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swap(int *xp, int *yp)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t0 = *xp;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t1 = *yp;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*xp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*yp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391400" y="1371600"/>
            <a:ext cx="1763368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Stack</a:t>
            </a:r>
          </a:p>
          <a:p>
            <a:pPr algn="l"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(in memory)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57800" y="914400"/>
            <a:ext cx="3311024" cy="3355419"/>
            <a:chOff x="5257800" y="914400"/>
            <a:chExt cx="3311024" cy="3355419"/>
          </a:xfrm>
        </p:grpSpPr>
        <p:grpSp>
          <p:nvGrpSpPr>
            <p:cNvPr id="25" name="Group 24"/>
            <p:cNvGrpSpPr/>
            <p:nvPr/>
          </p:nvGrpSpPr>
          <p:grpSpPr>
            <a:xfrm>
              <a:off x="5257800" y="914400"/>
              <a:ext cx="3305175" cy="3352800"/>
              <a:chOff x="5257800" y="914400"/>
              <a:chExt cx="3305175" cy="3352800"/>
            </a:xfrm>
          </p:grpSpPr>
          <p:sp>
            <p:nvSpPr>
              <p:cNvPr id="160776" name="Rectangle 8"/>
              <p:cNvSpPr>
                <a:spLocks noChangeArrowheads="1"/>
              </p:cNvSpPr>
              <p:nvPr/>
            </p:nvSpPr>
            <p:spPr bwMode="auto">
              <a:xfrm>
                <a:off x="6172200" y="2362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yp</a:t>
                </a:r>
              </a:p>
            </p:txBody>
          </p:sp>
          <p:sp>
            <p:nvSpPr>
              <p:cNvPr id="160777" name="Rectangle 9"/>
              <p:cNvSpPr>
                <a:spLocks noChangeArrowheads="1"/>
              </p:cNvSpPr>
              <p:nvPr/>
            </p:nvSpPr>
            <p:spPr bwMode="auto">
              <a:xfrm>
                <a:off x="6172200" y="2743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xp</a:t>
                </a:r>
              </a:p>
            </p:txBody>
          </p:sp>
          <p:sp>
            <p:nvSpPr>
              <p:cNvPr id="160778" name="Rectangle 10"/>
              <p:cNvSpPr>
                <a:spLocks noChangeArrowheads="1"/>
              </p:cNvSpPr>
              <p:nvPr/>
            </p:nvSpPr>
            <p:spPr bwMode="auto">
              <a:xfrm>
                <a:off x="6172200" y="3124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 err="1">
                    <a:latin typeface="Calibri" pitchFamily="34" charset="0"/>
                  </a:rPr>
                  <a:t>Rtn</a:t>
                </a:r>
                <a:r>
                  <a:rPr lang="en-US" sz="1800" dirty="0">
                    <a:latin typeface="Calibri" pitchFamily="34" charset="0"/>
                  </a:rPr>
                  <a:t> </a:t>
                </a:r>
                <a:r>
                  <a:rPr lang="en-US" sz="1800" dirty="0" err="1">
                    <a:latin typeface="Calibri" pitchFamily="34" charset="0"/>
                  </a:rPr>
                  <a:t>adr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79" name="Rectangle 11"/>
              <p:cNvSpPr>
                <a:spLocks noChangeArrowheads="1"/>
              </p:cNvSpPr>
              <p:nvPr/>
            </p:nvSpPr>
            <p:spPr bwMode="auto">
              <a:xfrm>
                <a:off x="6172200" y="3505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0" name="Line 12"/>
              <p:cNvSpPr>
                <a:spLocks noChangeShapeType="1"/>
              </p:cNvSpPr>
              <p:nvPr/>
            </p:nvSpPr>
            <p:spPr bwMode="auto">
              <a:xfrm flipH="1">
                <a:off x="7239000" y="3690938"/>
                <a:ext cx="457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1" name="Text Box 13"/>
              <p:cNvSpPr txBox="1">
                <a:spLocks noChangeArrowheads="1"/>
              </p:cNvSpPr>
              <p:nvPr/>
            </p:nvSpPr>
            <p:spPr bwMode="auto">
              <a:xfrm>
                <a:off x="7832725" y="3519488"/>
                <a:ext cx="730250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ourier New" pitchFamily="49" charset="0"/>
                  </a:rPr>
                  <a:t>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2" name="Text Box 14"/>
              <p:cNvSpPr txBox="1">
                <a:spLocks noChangeArrowheads="1"/>
              </p:cNvSpPr>
              <p:nvPr/>
            </p:nvSpPr>
            <p:spPr bwMode="auto">
              <a:xfrm>
                <a:off x="5638800" y="3505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0 </a:t>
                </a:r>
              </a:p>
            </p:txBody>
          </p:sp>
          <p:sp>
            <p:nvSpPr>
              <p:cNvPr id="160783" name="Text Box 15"/>
              <p:cNvSpPr txBox="1">
                <a:spLocks noChangeArrowheads="1"/>
              </p:cNvSpPr>
              <p:nvPr/>
            </p:nvSpPr>
            <p:spPr bwMode="auto">
              <a:xfrm>
                <a:off x="5638800" y="3124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4 </a:t>
                </a:r>
              </a:p>
            </p:txBody>
          </p:sp>
          <p:sp>
            <p:nvSpPr>
              <p:cNvPr id="160784" name="Text Box 16"/>
              <p:cNvSpPr txBox="1">
                <a:spLocks noChangeArrowheads="1"/>
              </p:cNvSpPr>
              <p:nvPr/>
            </p:nvSpPr>
            <p:spPr bwMode="auto">
              <a:xfrm>
                <a:off x="5638800" y="2743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8 </a:t>
                </a:r>
              </a:p>
            </p:txBody>
          </p:sp>
          <p:sp>
            <p:nvSpPr>
              <p:cNvPr id="160785" name="Text Box 17"/>
              <p:cNvSpPr txBox="1">
                <a:spLocks noChangeArrowheads="1"/>
              </p:cNvSpPr>
              <p:nvPr/>
            </p:nvSpPr>
            <p:spPr bwMode="auto">
              <a:xfrm>
                <a:off x="5638800" y="2362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12 </a:t>
                </a:r>
              </a:p>
            </p:txBody>
          </p:sp>
          <p:sp>
            <p:nvSpPr>
              <p:cNvPr id="160786" name="Text Box 18"/>
              <p:cNvSpPr txBox="1">
                <a:spLocks noChangeArrowheads="1"/>
              </p:cNvSpPr>
              <p:nvPr/>
            </p:nvSpPr>
            <p:spPr bwMode="auto">
              <a:xfrm>
                <a:off x="5257800" y="1905000"/>
                <a:ext cx="769938" cy="3698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Offset</a:t>
                </a:r>
              </a:p>
            </p:txBody>
          </p:sp>
          <p:sp>
            <p:nvSpPr>
              <p:cNvPr id="160787" name="Rectangle 19"/>
              <p:cNvSpPr>
                <a:spLocks noChangeArrowheads="1"/>
              </p:cNvSpPr>
              <p:nvPr/>
            </p:nvSpPr>
            <p:spPr bwMode="auto">
              <a:xfrm>
                <a:off x="6172200" y="914400"/>
                <a:ext cx="1066800" cy="1447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8" name="Rectangle 20"/>
              <p:cNvSpPr>
                <a:spLocks noChangeArrowheads="1"/>
              </p:cNvSpPr>
              <p:nvPr/>
            </p:nvSpPr>
            <p:spPr bwMode="auto">
              <a:xfrm>
                <a:off x="6172200" y="3886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ebx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9" name="Text Box 21"/>
              <p:cNvSpPr txBox="1">
                <a:spLocks noChangeArrowheads="1"/>
              </p:cNvSpPr>
              <p:nvPr/>
            </p:nvSpPr>
            <p:spPr bwMode="auto">
              <a:xfrm>
                <a:off x="5638800" y="3886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-4 </a:t>
                </a:r>
              </a:p>
            </p:txBody>
          </p:sp>
        </p:grp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7239000" y="4071937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7832725" y="3900487"/>
              <a:ext cx="736099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6141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6167" name="Rectangle 39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6168" name="Rectangle 40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7166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7167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8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7169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7170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7171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3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7184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7185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7186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7188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7189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0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7191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7192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7193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7194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5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7197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98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0x124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7199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77200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1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2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3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4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7215" name="Rectangle 63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216" name="Rectangle 64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8(%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0x120</a:t>
            </a: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819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820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820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820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821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821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821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821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821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821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821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821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0x120</a:t>
            </a: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12(%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Intel x86 Evolution: Milestones</a:t>
            </a:r>
            <a:endParaRPr 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7924800" cy="5105400"/>
          </a:xfrm>
        </p:spPr>
        <p:txBody>
          <a:bodyPr>
            <a:normAutofit fontScale="85000" lnSpcReduction="20000"/>
          </a:bodyPr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16-bit </a:t>
            </a:r>
            <a:r>
              <a:rPr lang="en-US" dirty="0"/>
              <a:t>processor.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32 bit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Added </a:t>
            </a:r>
            <a:r>
              <a:rPr lang="en-US" dirty="0"/>
              <a:t>“flat addressing”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Capable of running Unix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32-bit </a:t>
            </a:r>
            <a:r>
              <a:rPr lang="en-US" dirty="0"/>
              <a:t>Linux/</a:t>
            </a:r>
            <a:r>
              <a:rPr lang="en-US" dirty="0" err="1"/>
              <a:t>gcc</a:t>
            </a:r>
            <a:r>
              <a:rPr lang="en-US" dirty="0"/>
              <a:t> uses no instructions introduced in later </a:t>
            </a:r>
            <a:r>
              <a:rPr lang="en-US" dirty="0" smtClean="0"/>
              <a:t>models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Pentium 4F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64-bit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i7	2008	731M</a:t>
            </a:r>
            <a:r>
              <a:rPr lang="en-US" smtClean="0"/>
              <a:t>	2667-3333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57" name="Rectangle 57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56" name="Rectangle 56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0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921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921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921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921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921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921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921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1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922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922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922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922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922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922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922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923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923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923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923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923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923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923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923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923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924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924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924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924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924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4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4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924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924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78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32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0238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0239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0241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42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0243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4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5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0251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0253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0255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0256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0257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0258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0260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0261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0262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0263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0264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0265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0266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0267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0269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0270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71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73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4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5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6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0280" name="Rectangle 56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72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solidFill>
                  <a:srgbClr val="CC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331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331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331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332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332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332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332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332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333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333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333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333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333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333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333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333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8333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3350" name="Rectangle 54"/>
          <p:cNvSpPr>
            <a:spLocks noChangeArrowheads="1"/>
          </p:cNvSpPr>
          <p:nvPr/>
        </p:nvSpPr>
        <p:spPr bwMode="auto">
          <a:xfrm>
            <a:off x="1447800" y="15240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4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4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334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3351" name="Rectangle 55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3352" name="Rectangle 56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2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433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433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433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CC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435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435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435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435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435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435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436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436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436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436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436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6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6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6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4374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436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8392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Complete Memory </a:t>
            </a:r>
            <a:r>
              <a:rPr lang="en-US" dirty="0"/>
              <a:t>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1813" y="1403350"/>
            <a:ext cx="8307387" cy="5530850"/>
          </a:xfrm>
        </p:spPr>
        <p:txBody>
          <a:bodyPr>
            <a:normAutofit lnSpcReduction="10000"/>
          </a:bodyPr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8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tabLst>
                <a:tab pos="1206500" algn="l"/>
                <a:tab pos="3657600" algn="l"/>
              </a:tabLst>
            </a:pPr>
            <a:r>
              <a:rPr lang="en-US" sz="2000" dirty="0"/>
              <a:t>Unlikely you’d use </a:t>
            </a:r>
            <a:r>
              <a:rPr lang="en-US" sz="2000" b="1" dirty="0">
                <a:latin typeface="Courier New" pitchFamily="49" charset="0"/>
              </a:rPr>
              <a:t>%</a:t>
            </a:r>
            <a:r>
              <a:rPr lang="en-US" sz="2000" b="1" dirty="0" err="1">
                <a:latin typeface="Courier New" pitchFamily="49" charset="0"/>
              </a:rPr>
              <a:t>ebp</a:t>
            </a:r>
            <a:r>
              <a:rPr lang="en-US" sz="2000" b="0" dirty="0"/>
              <a:t>,</a:t>
            </a:r>
            <a:r>
              <a:rPr lang="en-US" sz="2000" dirty="0"/>
              <a:t> either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/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1181100" y="4779963"/>
            <a:ext cx="6451600" cy="6858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1181100" y="2933700"/>
            <a:ext cx="6451600" cy="3810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Data Representations: IA32 + x86-64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153400" cy="4495800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Sizes of C Objects (in Bytes)</a:t>
            </a:r>
          </a:p>
          <a:p>
            <a:pPr marL="0" lvl="1" indent="0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  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C Data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Type      Generic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32-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bit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    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Intel IA32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      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x86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-64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unsigned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err="1"/>
              <a:t>int</a:t>
            </a:r>
            <a:r>
              <a:rPr lang="en-US" dirty="0"/>
              <a:t>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	4	4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	1	1	1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short	2	2	2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float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double	8	8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double	8	10/12	16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 *	4	4	8</a:t>
            </a:r>
          </a:p>
          <a:p>
            <a:pPr marL="1181100" lvl="3">
              <a:spcBef>
                <a:spcPts val="100"/>
              </a:spcBef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>
                <a:solidFill>
                  <a:srgbClr val="999999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Or any other pointer</a:t>
            </a:r>
            <a:endParaRPr lang="en-US" dirty="0">
              <a:solidFill>
                <a:srgbClr val="999999"/>
              </a:solidFill>
              <a:latin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90513" y="6019800"/>
            <a:ext cx="7329487" cy="838200"/>
          </a:xfrm>
          <a:ln/>
        </p:spPr>
        <p:txBody>
          <a:bodyPr>
            <a:normAutofit fontScale="92500" lnSpcReduction="10000"/>
          </a:bodyPr>
          <a:lstStyle/>
          <a:p>
            <a:pPr lvl="1">
              <a:spcBef>
                <a:spcPct val="0"/>
              </a:spcBef>
            </a:pPr>
            <a:r>
              <a:rPr lang="en-US"/>
              <a:t>Extend existing registers.  Add 8 new ones.</a:t>
            </a:r>
          </a:p>
          <a:p>
            <a:pPr lvl="1"/>
            <a:r>
              <a:rPr lang="en-US"/>
              <a:t>Make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/>
              <a:t>general purpose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Instructions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Long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l</a:t>
            </a:r>
            <a:r>
              <a:rPr lang="en-US"/>
              <a:t> (4 Bytes) ↔ Quad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q</a:t>
            </a:r>
            <a:r>
              <a:rPr lang="en-US"/>
              <a:t> (8 Bytes)</a:t>
            </a:r>
          </a:p>
          <a:p>
            <a:endParaRPr lang="en-US"/>
          </a:p>
          <a:p>
            <a:r>
              <a:rPr lang="en-US"/>
              <a:t>New instructions: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salq</a:t>
            </a:r>
            <a:endParaRPr lang="en-US"/>
          </a:p>
          <a:p>
            <a:pPr marL="552450" lvl="1"/>
            <a:r>
              <a:rPr lang="en-US"/>
              <a:t>etc.</a:t>
            </a:r>
          </a:p>
          <a:p>
            <a:pPr marL="552450" lvl="1"/>
            <a:endParaRPr lang="en-US"/>
          </a:p>
          <a:p>
            <a:r>
              <a:rPr lang="en-US"/>
              <a:t>32-bit instructions that generate 32-bit results</a:t>
            </a:r>
          </a:p>
          <a:p>
            <a:pPr marL="552450" lvl="1"/>
            <a:r>
              <a:rPr lang="en-US"/>
              <a:t>Set higher order bits of destination register to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/>
          </a:p>
          <a:p>
            <a:pPr marL="552450" lvl="1"/>
            <a:r>
              <a:rPr lang="en-US"/>
              <a:t>Example: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93712"/>
            <a:ext cx="76581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32-bit code for swap</a:t>
            </a:r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248972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3142183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910533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2075383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2173808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5428183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656783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694383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1524000" y="1790700"/>
            <a:ext cx="1905000" cy="4724400"/>
          </a:xfrm>
          <a:prstGeom prst="rect">
            <a:avLst/>
          </a:prstGeom>
          <a:solidFill>
            <a:srgbClr val="CFC183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274638" y="325438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Intel x86 Processors: Overview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905000" y="1790700"/>
            <a:ext cx="1524000" cy="3581400"/>
          </a:xfrm>
          <a:prstGeom prst="rect">
            <a:avLst/>
          </a:prstGeom>
          <a:solidFill>
            <a:srgbClr val="DDD3A7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1582021" y="5318125"/>
            <a:ext cx="18469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 dirty="0">
                <a:latin typeface="Calibri" pitchFamily="34" charset="0"/>
              </a:rPr>
              <a:t>X86-64 / </a:t>
            </a:r>
            <a:r>
              <a:rPr lang="en-US" sz="2000" dirty="0" smtClean="0">
                <a:latin typeface="Calibri" pitchFamily="34" charset="0"/>
              </a:rPr>
              <a:t>EM64t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150" name="Rectangle 3"/>
          <p:cNvSpPr>
            <a:spLocks noChangeArrowheads="1"/>
          </p:cNvSpPr>
          <p:nvPr/>
        </p:nvSpPr>
        <p:spPr bwMode="auto">
          <a:xfrm>
            <a:off x="2286000" y="1790700"/>
            <a:ext cx="1143000" cy="914400"/>
          </a:xfrm>
          <a:prstGeom prst="rect">
            <a:avLst/>
          </a:prstGeom>
          <a:solidFill>
            <a:srgbClr val="EAE4C8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1981200" y="2686050"/>
            <a:ext cx="15183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</a:rPr>
              <a:t>X86-32/IA32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152" name="TextBox 11"/>
          <p:cNvSpPr txBox="1">
            <a:spLocks noChangeArrowheads="1"/>
          </p:cNvSpPr>
          <p:nvPr/>
        </p:nvSpPr>
        <p:spPr bwMode="auto">
          <a:xfrm>
            <a:off x="2565400" y="1752600"/>
            <a:ext cx="9236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X86-16</a:t>
            </a:r>
          </a:p>
        </p:txBody>
      </p:sp>
      <p:cxnSp>
        <p:nvCxnSpPr>
          <p:cNvPr id="6155" name="Straight Connector 15"/>
          <p:cNvCxnSpPr>
            <a:cxnSpLocks noChangeShapeType="1"/>
          </p:cNvCxnSpPr>
          <p:nvPr/>
        </p:nvCxnSpPr>
        <p:spPr bwMode="auto">
          <a:xfrm>
            <a:off x="3429000" y="2705100"/>
            <a:ext cx="2667000" cy="1588"/>
          </a:xfrm>
          <a:prstGeom prst="line">
            <a:avLst/>
          </a:prstGeom>
          <a:noFill/>
          <a:ln w="12700" algn="ctr">
            <a:solidFill>
              <a:srgbClr val="C0B46C"/>
            </a:solidFill>
            <a:round/>
            <a:headEnd/>
            <a:tailEnd/>
          </a:ln>
        </p:spPr>
      </p:cxnSp>
      <p:cxnSp>
        <p:nvCxnSpPr>
          <p:cNvPr id="6156" name="Straight Connector 18"/>
          <p:cNvCxnSpPr>
            <a:cxnSpLocks noChangeShapeType="1"/>
          </p:cNvCxnSpPr>
          <p:nvPr/>
        </p:nvCxnSpPr>
        <p:spPr bwMode="auto">
          <a:xfrm>
            <a:off x="3429000" y="5372100"/>
            <a:ext cx="2743200" cy="1588"/>
          </a:xfrm>
          <a:prstGeom prst="line">
            <a:avLst/>
          </a:prstGeom>
          <a:noFill/>
          <a:ln w="12700" algn="ctr">
            <a:solidFill>
              <a:srgbClr val="C0B46C"/>
            </a:solidFill>
            <a:round/>
            <a:headEnd/>
            <a:tailEnd/>
          </a:ln>
        </p:spPr>
      </p:cxnSp>
      <p:sp>
        <p:nvSpPr>
          <p:cNvPr id="6157" name="TextBox 19"/>
          <p:cNvSpPr txBox="1">
            <a:spLocks noChangeArrowheads="1"/>
          </p:cNvSpPr>
          <p:nvPr/>
        </p:nvSpPr>
        <p:spPr bwMode="auto">
          <a:xfrm>
            <a:off x="4724400" y="1781175"/>
            <a:ext cx="65274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8086</a:t>
            </a:r>
          </a:p>
          <a:p>
            <a:pPr eaLnBrk="0" hangingPunct="0"/>
            <a:endParaRPr lang="en-US" sz="1800" dirty="0">
              <a:latin typeface="Calibri" pitchFamily="34" charset="0"/>
            </a:endParaRPr>
          </a:p>
          <a:p>
            <a:pPr eaLnBrk="0" hangingPunct="0"/>
            <a:r>
              <a:rPr lang="en-US" sz="1800" dirty="0">
                <a:latin typeface="Calibri" pitchFamily="34" charset="0"/>
              </a:rPr>
              <a:t>286</a:t>
            </a:r>
          </a:p>
        </p:txBody>
      </p:sp>
      <p:sp>
        <p:nvSpPr>
          <p:cNvPr id="6158" name="TextBox 22"/>
          <p:cNvSpPr txBox="1">
            <a:spLocks noChangeArrowheads="1"/>
          </p:cNvSpPr>
          <p:nvPr/>
        </p:nvSpPr>
        <p:spPr bwMode="auto">
          <a:xfrm>
            <a:off x="4724400" y="2695575"/>
            <a:ext cx="1571841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386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486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Pentium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Pentium MMX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III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4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4E</a:t>
            </a:r>
          </a:p>
        </p:txBody>
      </p:sp>
      <p:sp>
        <p:nvSpPr>
          <p:cNvPr id="6159" name="TextBox 23"/>
          <p:cNvSpPr txBox="1">
            <a:spLocks noChangeArrowheads="1"/>
          </p:cNvSpPr>
          <p:nvPr/>
        </p:nvSpPr>
        <p:spPr bwMode="auto">
          <a:xfrm>
            <a:off x="4724400" y="5349875"/>
            <a:ext cx="12640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Pentium 4F</a:t>
            </a:r>
          </a:p>
          <a:p>
            <a:pPr eaLnBrk="0" hangingPunct="0"/>
            <a:endParaRPr lang="en-US" sz="1800" dirty="0">
              <a:latin typeface="Calibri" pitchFamily="34" charset="0"/>
            </a:endParaRPr>
          </a:p>
          <a:p>
            <a:pPr eaLnBrk="0" hangingPunct="0"/>
            <a:r>
              <a:rPr lang="en-US" sz="1800" dirty="0">
                <a:latin typeface="Calibri" pitchFamily="34" charset="0"/>
              </a:rPr>
              <a:t>Core 2 </a:t>
            </a:r>
            <a:r>
              <a:rPr lang="en-US" sz="1800" dirty="0" smtClean="0">
                <a:latin typeface="Calibri" pitchFamily="34" charset="0"/>
              </a:rPr>
              <a:t>Duo</a:t>
            </a:r>
          </a:p>
          <a:p>
            <a:pPr eaLnBrk="0" hangingPunct="0"/>
            <a:r>
              <a:rPr lang="en-US" sz="1800" dirty="0" smtClean="0">
                <a:latin typeface="Calibri" pitchFamily="34" charset="0"/>
              </a:rPr>
              <a:t>Core i7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60" name="TextBox 26"/>
          <p:cNvSpPr txBox="1">
            <a:spLocks noChangeArrowheads="1"/>
          </p:cNvSpPr>
          <p:nvPr/>
        </p:nvSpPr>
        <p:spPr bwMode="auto">
          <a:xfrm>
            <a:off x="1748161" y="6477000"/>
            <a:ext cx="59480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Calibri" pitchFamily="34" charset="0"/>
              </a:rPr>
              <a:t>IA: </a:t>
            </a:r>
            <a:r>
              <a:rPr lang="en-US" dirty="0">
                <a:latin typeface="Calibri" pitchFamily="34" charset="0"/>
              </a:rPr>
              <a:t>often redefined as latest Intel architecture</a:t>
            </a:r>
          </a:p>
        </p:txBody>
      </p:sp>
      <p:sp>
        <p:nvSpPr>
          <p:cNvPr id="6161" name="AutoShape 18"/>
          <p:cNvSpPr>
            <a:spLocks noChangeArrowheads="1"/>
          </p:cNvSpPr>
          <p:nvPr/>
        </p:nvSpPr>
        <p:spPr bwMode="auto">
          <a:xfrm>
            <a:off x="7162800" y="1866900"/>
            <a:ext cx="914400" cy="4724400"/>
          </a:xfrm>
          <a:prstGeom prst="downArrow">
            <a:avLst>
              <a:gd name="adj1" fmla="val 50000"/>
              <a:gd name="adj2" fmla="val 129167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162" name="Text Box 20"/>
          <p:cNvSpPr txBox="1">
            <a:spLocks noChangeArrowheads="1"/>
          </p:cNvSpPr>
          <p:nvPr/>
        </p:nvSpPr>
        <p:spPr bwMode="auto">
          <a:xfrm>
            <a:off x="7239000" y="5372100"/>
            <a:ext cx="7729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6163" name="Text Box 21"/>
          <p:cNvSpPr txBox="1">
            <a:spLocks noChangeArrowheads="1"/>
          </p:cNvSpPr>
          <p:nvPr/>
        </p:nvSpPr>
        <p:spPr bwMode="auto">
          <a:xfrm>
            <a:off x="1585913" y="1371600"/>
            <a:ext cx="1888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8AA58"/>
                </a:solidFill>
                <a:latin typeface="Calibri" pitchFamily="34" charset="0"/>
              </a:rPr>
              <a:t>Architectures</a:t>
            </a:r>
          </a:p>
        </p:txBody>
      </p:sp>
      <p:sp>
        <p:nvSpPr>
          <p:cNvPr id="6164" name="Text Box 29"/>
          <p:cNvSpPr txBox="1">
            <a:spLocks noChangeArrowheads="1"/>
          </p:cNvSpPr>
          <p:nvPr/>
        </p:nvSpPr>
        <p:spPr bwMode="auto">
          <a:xfrm>
            <a:off x="4451350" y="13716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8AA58"/>
                </a:solidFill>
                <a:latin typeface="Calibri" pitchFamily="34" charset="0"/>
              </a:rPr>
              <a:t>Processors</a:t>
            </a:r>
          </a:p>
        </p:txBody>
      </p:sp>
      <p:sp>
        <p:nvSpPr>
          <p:cNvPr id="19" name="TextBox 12"/>
          <p:cNvSpPr txBox="1">
            <a:spLocks noChangeArrowheads="1"/>
          </p:cNvSpPr>
          <p:nvPr/>
        </p:nvSpPr>
        <p:spPr bwMode="auto">
          <a:xfrm>
            <a:off x="2771384" y="3535363"/>
            <a:ext cx="6576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i="1" dirty="0">
                <a:latin typeface="Calibri" pitchFamily="34" charset="0"/>
              </a:rPr>
              <a:t>MMX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SSE2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SSE3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848393" y="6134100"/>
            <a:ext cx="5806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i="1">
                <a:latin typeface="Calibri" pitchFamily="34" charset="0"/>
              </a:rPr>
              <a:t>SSE4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6875" y="4611390"/>
            <a:ext cx="7896225" cy="178941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Operands passed in registers (why useful?)</a:t>
            </a:r>
          </a:p>
          <a:p>
            <a:pPr marL="552450" lvl="1"/>
            <a:r>
              <a:rPr lang="en-US" dirty="0" smtClean="0"/>
              <a:t>First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xp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dirty="0" smtClean="0"/>
              <a:t>, second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yp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dirty="0" smtClean="0"/>
          </a:p>
          <a:p>
            <a:pPr marL="552450" lvl="1"/>
            <a:r>
              <a:rPr lang="en-US" dirty="0" smtClean="0"/>
              <a:t>64-bit pointers</a:t>
            </a:r>
          </a:p>
          <a:p>
            <a:r>
              <a:rPr lang="en-US" dirty="0" smtClean="0"/>
              <a:t>No stack operations required</a:t>
            </a:r>
          </a:p>
          <a:p>
            <a:r>
              <a:rPr lang="en-US" dirty="0" smtClean="0"/>
              <a:t>32-bit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 dirty="0" smtClean="0"/>
              <a:t> operation</a:t>
            </a:r>
          </a:p>
          <a:p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211901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70639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01119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202059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86819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07799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407799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63959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long </a:t>
            </a:r>
            <a:r>
              <a:rPr lang="en-US" dirty="0" err="1" smtClean="0"/>
              <a:t>int</a:t>
            </a:r>
            <a:r>
              <a:rPr lang="en-US" dirty="0" smtClean="0"/>
              <a:t>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9575" y="4611390"/>
            <a:ext cx="7896225" cy="178941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64-bit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</a:t>
            </a:r>
            <a:r>
              <a:rPr lang="en-US" dirty="0" err="1" smtClean="0">
                <a:latin typeface="Courier New Bold Italic" charset="0"/>
                <a:cs typeface="Courier New Bold Italic" charset="0"/>
                <a:sym typeface="Courier New Bold Italic" charset="0"/>
              </a:rPr>
              <a:t>q</a:t>
            </a:r>
            <a:r>
              <a:rPr lang="en-US" dirty="0" smtClean="0"/>
              <a:t> operation</a:t>
            </a:r>
          </a:p>
          <a:p>
            <a:pPr marL="952500" lvl="2"/>
            <a:r>
              <a:rPr lang="en-US" dirty="0" smtClean="0"/>
              <a:t>“q” stands for quad-word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2119015"/>
            <a:ext cx="4191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</a:t>
            </a:r>
            <a:r>
              <a:rPr lang="en-US" sz="1800" dirty="0" err="1" smtClean="0">
                <a:latin typeface="Courier New" pitchFamily="49" charset="0"/>
              </a:rPr>
              <a:t>(long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70639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01119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202059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86819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07799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407799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63959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err="1" smtClean="0">
                <a:latin typeface="Courier New" pitchFamily="49" charset="0"/>
              </a:rPr>
              <a:t>swap_l</a:t>
            </a:r>
            <a:r>
              <a:rPr lang="en-US" sz="2000" dirty="0" smtClean="0">
                <a:latin typeface="Courier New" pitchFamily="49" charset="0"/>
              </a:rPr>
              <a:t>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Programming I: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 of Intel processors and architectures</a:t>
            </a:r>
          </a:p>
          <a:p>
            <a:pPr lvl="1"/>
            <a:r>
              <a:rPr lang="en-US" dirty="0" smtClean="0"/>
              <a:t>Evolutionary design leads to many quirks and artifacts</a:t>
            </a:r>
          </a:p>
          <a:p>
            <a:r>
              <a:rPr lang="en-US" dirty="0" smtClean="0"/>
              <a:t>C, assembly, machine code</a:t>
            </a:r>
          </a:p>
          <a:p>
            <a:pPr lvl="1"/>
            <a:r>
              <a:rPr lang="en-US" dirty="0" smtClean="0"/>
              <a:t>Compiler must transform statements, expressions, procedures into low-level instruction sequences</a:t>
            </a:r>
          </a:p>
          <a:p>
            <a:r>
              <a:rPr lang="en-US" dirty="0" smtClean="0"/>
              <a:t>Assembly Basics: Registers, operands, move</a:t>
            </a:r>
          </a:p>
          <a:p>
            <a:pPr lvl="1"/>
            <a:r>
              <a:rPr lang="en-US" dirty="0" smtClean="0"/>
              <a:t>The x86 move instructions cover wide range of data movement forms</a:t>
            </a:r>
          </a:p>
          <a:p>
            <a:r>
              <a:rPr lang="en-US" dirty="0" smtClean="0"/>
              <a:t>Intro to x86-64</a:t>
            </a:r>
          </a:p>
          <a:p>
            <a:pPr lvl="1"/>
            <a:r>
              <a:rPr lang="en-US" dirty="0" smtClean="0"/>
              <a:t>A major departure from the style of code seen in IA32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Intel x86 Processors, contd.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304800" y="1581150"/>
            <a:ext cx="7896225" cy="4972050"/>
          </a:xfrm>
        </p:spPr>
        <p:txBody>
          <a:bodyPr>
            <a:normAutofit fontScale="77500" lnSpcReduction="20000"/>
          </a:bodyPr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/>
              <a:t>Parallel operations on 1, 2, and 4-byte data, both integer &amp; FP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enable more efficient conditional operations</a:t>
            </a:r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Linux/GCC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Two major steps: 1) support 32-bit 386.  2) support 64-bit x86-64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846262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Intel processors (</a:t>
            </a:r>
            <a:r>
              <a:rPr lang="en-US" dirty="0" smtClean="0">
                <a:hlinkClick r:id="rId3"/>
              </a:rPr>
              <a:t>Wikipedia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Intel </a:t>
            </a:r>
            <a:r>
              <a:rPr lang="en-US" dirty="0" smtClean="0">
                <a:hlinkClick r:id="rId4"/>
              </a:rPr>
              <a:t>microarchitectures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6868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New Species: </a:t>
            </a:r>
            <a:r>
              <a:rPr lang="en-US" dirty="0" smtClean="0"/>
              <a:t>ia64, then IPF, then Itanium </a:t>
            </a:r>
            <a:endParaRPr lang="en-US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223838" indent="-223838" defTabSz="895350">
              <a:buNone/>
              <a:tabLst>
                <a:tab pos="3030538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</a:t>
            </a:r>
            <a:r>
              <a:rPr lang="en-US" i="1" dirty="0" smtClean="0">
                <a:solidFill>
                  <a:srgbClr val="C00000"/>
                </a:solidFill>
              </a:rPr>
              <a:t>	          Transistors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	2001	10M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 smtClean="0"/>
              <a:t>First shot at 64-bit architecture: first called IA64</a:t>
            </a:r>
            <a:endParaRPr lang="en-US" dirty="0"/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Radically new instruction set designed for high performance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Can run existing </a:t>
            </a:r>
            <a:r>
              <a:rPr lang="en-US" dirty="0" smtClean="0"/>
              <a:t>IA32 </a:t>
            </a:r>
            <a:r>
              <a:rPr lang="en-US" dirty="0"/>
              <a:t>programs</a:t>
            </a:r>
          </a:p>
          <a:p>
            <a:pPr marL="839788" lvl="2" indent="-165100" defTabSz="895350">
              <a:tabLst>
                <a:tab pos="3030538" algn="l"/>
              </a:tabLst>
            </a:pPr>
            <a:r>
              <a:rPr lang="en-US" dirty="0"/>
              <a:t>On-board “x86 engine”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Joint project with Hewlett-Packard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2	2002	221M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Big performance boost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2 Dual-Core	2006	1.7B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has not taken off in marketplace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Lack of backward </a:t>
            </a:r>
            <a:r>
              <a:rPr lang="en-US" dirty="0" smtClean="0"/>
              <a:t>compatibility, no good compiler support, Pentium 4 got too good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"/>
            <a:ext cx="91440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x86 Clones: Advanced Micro Devices (AMD)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875" y="1447800"/>
            <a:ext cx="7896225" cy="4972050"/>
          </a:xfrm>
        </p:spPr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Developed x86-64, their own extension to 64 bits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cs429_template.potx</Template>
  <TotalTime>18031</TotalTime>
  <Words>3084</Words>
  <Application>Microsoft Office PowerPoint</Application>
  <PresentationFormat>On-screen Show (4:3)</PresentationFormat>
  <Paragraphs>1141</Paragraphs>
  <Slides>52</Slides>
  <Notes>44</Notes>
  <HiddenSlides>12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Median</vt:lpstr>
      <vt:lpstr>Machine-Level Programming I: Basics  CS 429H: Systems I</vt:lpstr>
      <vt:lpstr>Today: Machine Programming I: Basics</vt:lpstr>
      <vt:lpstr>Intel x86 Processors</vt:lpstr>
      <vt:lpstr>Intel x86 Evolution: Milestones</vt:lpstr>
      <vt:lpstr>Intel x86 Processors: Overview</vt:lpstr>
      <vt:lpstr>Intel x86 Processors, contd.</vt:lpstr>
      <vt:lpstr>More Information</vt:lpstr>
      <vt:lpstr>New Species: ia64, then IPF, then Itanium </vt:lpstr>
      <vt:lpstr>x86 Clones: Advanced Micro Devices (AMD)</vt:lpstr>
      <vt:lpstr>Intel’s 64-Bit</vt:lpstr>
      <vt:lpstr>Our Coverage</vt:lpstr>
      <vt:lpstr>Today: Machine Programming I: Basics</vt:lpstr>
      <vt:lpstr>Definitions</vt:lpstr>
      <vt:lpstr>Assembly Programmer’s View</vt:lpstr>
      <vt:lpstr>Program to Process</vt:lpstr>
      <vt:lpstr>Process in Memory</vt:lpstr>
      <vt:lpstr>A shell forks and execs a calculator</vt:lpstr>
      <vt:lpstr>A shell forks and then execs a calculator</vt:lpstr>
      <vt:lpstr>Anatomy of an address space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Integer Registers (IA32)</vt:lpstr>
      <vt:lpstr>Moving Data: IA32</vt:lpstr>
      <vt:lpstr>movl Operand Combinations</vt:lpstr>
      <vt:lpstr>Simple Memory Addressing Modes</vt:lpstr>
      <vt:lpstr>Using Simple Addressing Modes</vt:lpstr>
      <vt:lpstr>Using Simple Addressing Modes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Complete Memory Addressing Modes</vt:lpstr>
      <vt:lpstr>Today: Machine Programming I: Basics</vt:lpstr>
      <vt:lpstr>Data Representations: IA32 + x86-64</vt:lpstr>
      <vt:lpstr>x86-64 Integer Registers</vt:lpstr>
      <vt:lpstr>Instructions</vt:lpstr>
      <vt:lpstr>32-bit code for swap</vt:lpstr>
      <vt:lpstr>64-bit code for swap</vt:lpstr>
      <vt:lpstr>64-bit code for long int swap</vt:lpstr>
      <vt:lpstr>Machine Programming I: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cp:lastModifiedBy>witchel</cp:lastModifiedBy>
  <cp:revision>619</cp:revision>
  <cp:lastPrinted>1999-09-20T15:19:18Z</cp:lastPrinted>
  <dcterms:created xsi:type="dcterms:W3CDTF">2012-01-24T06:54:04Z</dcterms:created>
  <dcterms:modified xsi:type="dcterms:W3CDTF">2012-09-25T08:16:30Z</dcterms:modified>
</cp:coreProperties>
</file>