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312" r:id="rId2"/>
    <p:sldId id="273" r:id="rId3"/>
    <p:sldId id="267" r:id="rId4"/>
    <p:sldId id="274" r:id="rId5"/>
    <p:sldId id="268" r:id="rId6"/>
    <p:sldId id="275" r:id="rId7"/>
    <p:sldId id="269" r:id="rId8"/>
    <p:sldId id="276" r:id="rId9"/>
    <p:sldId id="277" r:id="rId10"/>
    <p:sldId id="278" r:id="rId11"/>
    <p:sldId id="279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</p:sldIdLst>
  <p:sldSz cx="9131300" cy="6845300"/>
  <p:notesSz cx="6858000" cy="9144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00" d="100"/>
          <a:sy n="100" d="100"/>
        </p:scale>
        <p:origin x="-725" y="-398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6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ChangeArrowheads="1"/>
          </p:cNvSpPr>
          <p:nvPr/>
        </p:nvSpPr>
        <p:spPr bwMode="auto">
          <a:xfrm>
            <a:off x="2530475" y="360363"/>
            <a:ext cx="1658938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15-349, Summer 2002</a:t>
            </a:r>
          </a:p>
        </p:txBody>
      </p:sp>
    </p:spTree>
    <p:extLst>
      <p:ext uri="{BB962C8B-B14F-4D97-AF65-F5344CB8AC3E}">
        <p14:creationId xmlns:p14="http://schemas.microsoft.com/office/powerpoint/2010/main" val="2625852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8975"/>
            <a:ext cx="4552950" cy="339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055938" y="8789988"/>
            <a:ext cx="706437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Page </a:t>
            </a:r>
            <a:fld id="{80849037-66E0-4CF9-82FA-3C253DEC87C3}" type="slidenum">
              <a:rPr lang="en-US" sz="1200"/>
              <a:pPr defTabSz="814388"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03352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37062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9221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644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5944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849931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11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144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129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047278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43999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444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301038" y="6400800"/>
            <a:ext cx="309562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647" tIns="45647" rIns="45647" bIns="45647" anchor="ctr">
            <a:spAutoFit/>
          </a:bodyPr>
          <a:lstStyle>
            <a:lvl1pPr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912813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370013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1825625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2828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7400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1972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6544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>
              <a:defRPr/>
            </a:pPr>
            <a:fld id="{1562A90F-9365-4BB7-B26D-16FD2E1B02FF}" type="slidenum">
              <a:rPr lang="en-US" sz="1400" b="0" smtClean="0">
                <a:solidFill>
                  <a:schemeClr val="hlink"/>
                </a:solidFill>
                <a:latin typeface="Helvetica" pitchFamily="1" charset="0"/>
              </a:rPr>
              <a:pPr algn="ctr">
                <a:defRPr/>
              </a:pPr>
              <a:t>‹#›</a:t>
            </a:fld>
            <a:endParaRPr lang="en-US" sz="1400" b="0" smtClean="0">
              <a:latin typeface="Helvetica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effectLst/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2pPr>
      <a:lvl3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3pPr>
      <a:lvl4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4pPr>
      <a:lvl5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9pPr>
    </p:titleStyle>
    <p:bodyStyle>
      <a:lvl1pPr marL="385763" indent="-385763" algn="l" defTabSz="912813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1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1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1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3563"/>
            <a:ext cx="9131300" cy="15621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smtClean="0"/>
              <a:t>Datapath Design II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813" y="3498850"/>
            <a:ext cx="6165850" cy="2457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342" rIns="90342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flow instructions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Hardware for sequential machine (SEQ)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494088" y="760413"/>
            <a:ext cx="238125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98" tIns="25359" rIns="63398" bIns="25359">
            <a:spAutoFit/>
          </a:bodyPr>
          <a:lstStyle/>
          <a:p>
            <a:pPr defTabSz="911225" eaLnBrk="1" hangingPunct="1">
              <a:lnSpc>
                <a:spcPct val="87000"/>
              </a:lnSpc>
            </a:pPr>
            <a:r>
              <a:rPr lang="en-US" sz="3800"/>
              <a:t>Systems 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Computed Values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icode	Instruction code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ifun	Instruction function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rA	Instr. Register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rB	Instr. Register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valC	Instruction constant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valP	Incremented PC</a:t>
            </a:r>
          </a:p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srcA	Register ID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srcB	Register ID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dstE	Destination Register 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dstM	Destination Register M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valA	Register value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valB	Register value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endParaRPr lang="en-US" sz="1800" smtClean="0"/>
          </a:p>
        </p:txBody>
      </p:sp>
      <p:sp>
        <p:nvSpPr>
          <p:cNvPr id="3573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valE	ALU result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Bch	Branch flag</a:t>
            </a:r>
          </a:p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Memory	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valM	Value from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/>
              <a:t>Key</a:t>
            </a:r>
          </a:p>
          <a:p>
            <a:pPr lvl="1" eaLnBrk="1" hangingPunct="1">
              <a:defRPr/>
            </a:pPr>
            <a:r>
              <a:rPr lang="en-US" sz="1800" smtClean="0"/>
              <a:t>Blue boxes:     predesigned hardware blocks</a:t>
            </a:r>
          </a:p>
          <a:p>
            <a:pPr lvl="2" eaLnBrk="1" hangingPunct="1">
              <a:defRPr/>
            </a:pPr>
            <a:r>
              <a:rPr lang="en-US" sz="1600" smtClean="0"/>
              <a:t>E.g., memories, ALU</a:t>
            </a:r>
          </a:p>
          <a:p>
            <a:pPr lvl="1" eaLnBrk="1" hangingPunct="1">
              <a:defRPr/>
            </a:pPr>
            <a:r>
              <a:rPr lang="en-US" sz="1800" smtClean="0"/>
              <a:t>Gray boxes:             control logic</a:t>
            </a:r>
          </a:p>
          <a:p>
            <a:pPr lvl="2" eaLnBrk="1" hangingPunct="1">
              <a:defRPr/>
            </a:pPr>
            <a:r>
              <a:rPr lang="en-US" sz="1600" smtClean="0"/>
              <a:t>Describe in HCL</a:t>
            </a:r>
          </a:p>
          <a:p>
            <a:pPr lvl="1" eaLnBrk="1" hangingPunct="1">
              <a:defRPr/>
            </a:pPr>
            <a:r>
              <a:rPr lang="en-US" sz="1800" smtClean="0"/>
              <a:t>White ovals:                      labels for signals</a:t>
            </a:r>
          </a:p>
          <a:p>
            <a:pPr lvl="1" eaLnBrk="1" hangingPunct="1">
              <a:defRPr/>
            </a:pPr>
            <a:r>
              <a:rPr lang="en-US" sz="1800" smtClean="0"/>
              <a:t>Thick lines:                     32-bit word values</a:t>
            </a:r>
          </a:p>
          <a:p>
            <a:pPr lvl="1" eaLnBrk="1" hangingPunct="1">
              <a:defRPr/>
            </a:pPr>
            <a:r>
              <a:rPr lang="en-US" sz="1800" smtClean="0"/>
              <a:t>Thin lines:                         4-8 bit values</a:t>
            </a:r>
          </a:p>
          <a:p>
            <a:pPr lvl="1" eaLnBrk="1" hangingPunct="1">
              <a:defRPr/>
            </a:pPr>
            <a:r>
              <a:rPr lang="en-US" sz="1800" smtClean="0"/>
              <a:t>Dotted lines:                     1-bit values</a:t>
            </a:r>
          </a:p>
          <a:p>
            <a:pPr lvl="1" eaLnBrk="1" hangingPunct="1">
              <a:defRPr/>
            </a:pPr>
            <a:endParaRPr lang="en-US" sz="1800" smtClean="0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168775" cy="619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Today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flow instructions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Hardware for sequential machine (SEQ)</a:t>
            </a:r>
          </a:p>
          <a:p>
            <a:pPr eaLnBrk="1" hangingPunct="1">
              <a:defRPr/>
            </a:pPr>
            <a:r>
              <a:rPr lang="en-US" smtClean="0"/>
              <a:t>Next time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logic for instruction execution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Timing and clocking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3563"/>
            <a:ext cx="9131300" cy="15621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smtClean="0"/>
              <a:t>Datapath Design III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813" y="3498850"/>
            <a:ext cx="6165850" cy="2457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342" rIns="90342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logic for instruction execution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Timing and clocking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494088" y="760413"/>
            <a:ext cx="238125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98" tIns="25359" rIns="63398" bIns="25359">
            <a:spAutoFit/>
          </a:bodyPr>
          <a:lstStyle/>
          <a:p>
            <a:pPr defTabSz="911225" eaLnBrk="1" hangingPunct="1">
              <a:lnSpc>
                <a:spcPct val="87000"/>
              </a:lnSpc>
            </a:pPr>
            <a:r>
              <a:rPr lang="en-US" sz="3800"/>
              <a:t>Systems 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Predefined Blocks</a:t>
            </a:r>
          </a:p>
          <a:p>
            <a:pPr lvl="1" eaLnBrk="1" hangingPunct="1">
              <a:defRPr/>
            </a:pPr>
            <a:r>
              <a:rPr lang="en-US" smtClean="0"/>
              <a:t>PC: Register containing PC</a:t>
            </a:r>
          </a:p>
          <a:p>
            <a:pPr lvl="1" eaLnBrk="1" hangingPunct="1">
              <a:defRPr/>
            </a:pPr>
            <a:r>
              <a:rPr lang="en-US" smtClean="0"/>
              <a:t>Instruction memory: Read 6 bytes (PC to PC+5)</a:t>
            </a:r>
          </a:p>
          <a:p>
            <a:pPr lvl="1" eaLnBrk="1" hangingPunct="1">
              <a:defRPr/>
            </a:pPr>
            <a:r>
              <a:rPr lang="en-US" smtClean="0"/>
              <a:t>Split: Divide instruction byte into icode and ifun</a:t>
            </a:r>
          </a:p>
          <a:p>
            <a:pPr lvl="1" eaLnBrk="1" hangingPunct="1">
              <a:defRPr/>
            </a:pPr>
            <a:r>
              <a:rPr lang="en-US" smtClean="0"/>
              <a:t>Align: Get fields for rA, rB, and valC</a:t>
            </a:r>
          </a:p>
        </p:txBody>
      </p:sp>
      <p:pic>
        <p:nvPicPr>
          <p:cNvPr id="16388" name="Picture 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33400"/>
            <a:ext cx="5387975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Control Logic</a:t>
            </a:r>
          </a:p>
          <a:p>
            <a:pPr lvl="1" eaLnBrk="1" hangingPunct="1">
              <a:defRPr/>
            </a:pPr>
            <a:r>
              <a:rPr lang="en-US" dirty="0" smtClean="0"/>
              <a:t>Instr. Valid: Is this instruction valid?</a:t>
            </a:r>
          </a:p>
          <a:p>
            <a:pPr lvl="1" eaLnBrk="1" hangingPunct="1">
              <a:defRPr/>
            </a:pPr>
            <a:r>
              <a:rPr lang="en-US" dirty="0" smtClean="0"/>
              <a:t>Need </a:t>
            </a:r>
            <a:r>
              <a:rPr lang="en-US" dirty="0" err="1" smtClean="0"/>
              <a:t>regids</a:t>
            </a:r>
            <a:r>
              <a:rPr lang="en-US" smtClean="0"/>
              <a:t>: Does this instruction have a register </a:t>
            </a:r>
            <a:r>
              <a:rPr lang="en-US" smtClean="0"/>
              <a:t>byte?</a:t>
            </a:r>
            <a:endParaRPr lang="en-US" smtClean="0"/>
          </a:p>
          <a:p>
            <a:pPr lvl="1" eaLnBrk="1" hangingPunct="1">
              <a:defRPr/>
            </a:pPr>
            <a:r>
              <a:rPr lang="en-US" dirty="0" smtClean="0"/>
              <a:t>Need </a:t>
            </a:r>
            <a:r>
              <a:rPr lang="en-US" dirty="0" err="1" smtClean="0"/>
              <a:t>valC</a:t>
            </a:r>
            <a:r>
              <a:rPr lang="en-US" dirty="0" smtClean="0"/>
              <a:t>: Does this instruction have a constant word?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"/>
            <a:ext cx="5387975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pPr eaLnBrk="1" hangingPunct="1"/>
            <a:r>
              <a:rPr lang="en-US" smtClean="0"/>
              <a:t>Fetch Control Logic</a:t>
            </a:r>
          </a:p>
        </p:txBody>
      </p:sp>
      <p:pic>
        <p:nvPicPr>
          <p:cNvPr id="18435" name="Picture 1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"/>
            <a:ext cx="4186238" cy="402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pic>
      <p:sp>
        <p:nvSpPr>
          <p:cNvPr id="18436" name="Text Box 182"/>
          <p:cNvSpPr txBox="1">
            <a:spLocks noChangeArrowheads="1"/>
          </p:cNvSpPr>
          <p:nvPr/>
        </p:nvSpPr>
        <p:spPr bwMode="auto">
          <a:xfrm>
            <a:off x="457200" y="4419600"/>
            <a:ext cx="80010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need_regids =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IOPL, IPUSHL, IPOPL, 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	     IIRMOVL, IRMMOVL, IMRMOVL };</a:t>
            </a:r>
          </a:p>
          <a:p>
            <a:pPr algn="l">
              <a:lnSpc>
                <a:spcPct val="100000"/>
              </a:lnSpc>
            </a:pPr>
            <a:endParaRPr lang="en-US" sz="1600">
              <a:latin typeface="Courier New" pitchFamily="1" charset="0"/>
            </a:endParaRP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instr_valid = icode in 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{ INOP, IHALT, IRRMOVL, IIRMOVL, IRMMOVL, IMRMOVL,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       IOPL, IJXX, ICALL, IRET, IPUSHL, IPOPL };</a:t>
            </a:r>
          </a:p>
        </p:txBody>
      </p:sp>
      <p:grpSp>
        <p:nvGrpSpPr>
          <p:cNvPr id="381119" name="Group 191"/>
          <p:cNvGrpSpPr>
            <a:grpSpLocks/>
          </p:cNvGrpSpPr>
          <p:nvPr/>
        </p:nvGrpSpPr>
        <p:grpSpPr bwMode="auto">
          <a:xfrm>
            <a:off x="2838450" y="1066800"/>
            <a:ext cx="1733550" cy="3505200"/>
            <a:chOff x="1788" y="672"/>
            <a:chExt cx="1092" cy="2208"/>
          </a:xfrm>
        </p:grpSpPr>
        <p:sp>
          <p:nvSpPr>
            <p:cNvPr id="18438" name="Line 183"/>
            <p:cNvSpPr>
              <a:spLocks noChangeShapeType="1"/>
            </p:cNvSpPr>
            <p:nvPr/>
          </p:nvSpPr>
          <p:spPr bwMode="auto">
            <a:xfrm>
              <a:off x="2352" y="67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39" name="Line 184"/>
            <p:cNvSpPr>
              <a:spLocks noChangeShapeType="1"/>
            </p:cNvSpPr>
            <p:nvPr/>
          </p:nvSpPr>
          <p:spPr bwMode="auto">
            <a:xfrm>
              <a:off x="2352" y="86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0" name="Line 185"/>
            <p:cNvSpPr>
              <a:spLocks noChangeShapeType="1"/>
            </p:cNvSpPr>
            <p:nvPr/>
          </p:nvSpPr>
          <p:spPr bwMode="auto">
            <a:xfrm>
              <a:off x="2352" y="110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1" name="Line 186"/>
            <p:cNvSpPr>
              <a:spLocks noChangeShapeType="1"/>
            </p:cNvSpPr>
            <p:nvPr/>
          </p:nvSpPr>
          <p:spPr bwMode="auto">
            <a:xfrm>
              <a:off x="2352" y="129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2" name="Line 187"/>
            <p:cNvSpPr>
              <a:spLocks noChangeShapeType="1"/>
            </p:cNvSpPr>
            <p:nvPr/>
          </p:nvSpPr>
          <p:spPr bwMode="auto">
            <a:xfrm>
              <a:off x="2352" y="153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3" name="Line 188"/>
            <p:cNvSpPr>
              <a:spLocks noChangeShapeType="1"/>
            </p:cNvSpPr>
            <p:nvPr/>
          </p:nvSpPr>
          <p:spPr bwMode="auto">
            <a:xfrm>
              <a:off x="2352" y="2400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4" name="Line 189"/>
            <p:cNvSpPr>
              <a:spLocks noChangeShapeType="1"/>
            </p:cNvSpPr>
            <p:nvPr/>
          </p:nvSpPr>
          <p:spPr bwMode="auto">
            <a:xfrm>
              <a:off x="2352" y="259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5" name="Freeform 190"/>
            <p:cNvSpPr>
              <a:spLocks/>
            </p:cNvSpPr>
            <p:nvPr/>
          </p:nvSpPr>
          <p:spPr bwMode="auto">
            <a:xfrm>
              <a:off x="1788" y="672"/>
              <a:ext cx="564" cy="2208"/>
            </a:xfrm>
            <a:custGeom>
              <a:avLst/>
              <a:gdLst>
                <a:gd name="T0" fmla="*/ 0 w 564"/>
                <a:gd name="T1" fmla="*/ 2208 h 2208"/>
                <a:gd name="T2" fmla="*/ 420 w 564"/>
                <a:gd name="T3" fmla="*/ 2112 h 2208"/>
                <a:gd name="T4" fmla="*/ 564 w 564"/>
                <a:gd name="T5" fmla="*/ 2016 h 2208"/>
                <a:gd name="T6" fmla="*/ 564 w 564"/>
                <a:gd name="T7" fmla="*/ 1920 h 2208"/>
                <a:gd name="T8" fmla="*/ 564 w 564"/>
                <a:gd name="T9" fmla="*/ 0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4" h="2208">
                  <a:moveTo>
                    <a:pt x="0" y="2208"/>
                  </a:moveTo>
                  <a:lnTo>
                    <a:pt x="420" y="2112"/>
                  </a:lnTo>
                  <a:lnTo>
                    <a:pt x="564" y="2016"/>
                  </a:lnTo>
                  <a:lnTo>
                    <a:pt x="564" y="1920"/>
                  </a:lnTo>
                  <a:lnTo>
                    <a:pt x="56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Register File</a:t>
            </a:r>
          </a:p>
          <a:p>
            <a:pPr lvl="1" eaLnBrk="1" hangingPunct="1">
              <a:defRPr/>
            </a:pPr>
            <a:r>
              <a:rPr lang="en-US" smtClean="0"/>
              <a:t>Read ports A, B</a:t>
            </a:r>
          </a:p>
          <a:p>
            <a:pPr lvl="1" eaLnBrk="1" hangingPunct="1">
              <a:defRPr/>
            </a:pPr>
            <a:r>
              <a:rPr lang="en-US" smtClean="0"/>
              <a:t>Write ports E, M</a:t>
            </a:r>
          </a:p>
          <a:p>
            <a:pPr lvl="1" eaLnBrk="1" hangingPunct="1">
              <a:defRPr/>
            </a:pPr>
            <a:r>
              <a:rPr lang="en-US" smtClean="0"/>
              <a:t>Addresses are register IDs or 8 (no access)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4400"/>
            <a:ext cx="3898900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505200"/>
            <a:ext cx="466248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1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1" charset="2"/>
              <a:buChar char="n"/>
              <a:defRPr/>
            </a:pPr>
            <a:r>
              <a:rPr lang="en-US" sz="2000"/>
              <a:t>srcA, srcB: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1" charset="2"/>
              <a:buChar char="n"/>
              <a:defRPr/>
            </a:pPr>
            <a:r>
              <a:rPr lang="en-US" sz="2000"/>
              <a:t>dstA, dstB: write port addresses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Source</a:t>
            </a:r>
          </a:p>
        </p:txBody>
      </p:sp>
      <p:grpSp>
        <p:nvGrpSpPr>
          <p:cNvPr id="20483" name="Group 79"/>
          <p:cNvGrpSpPr>
            <a:grpSpLocks/>
          </p:cNvGrpSpPr>
          <p:nvPr/>
        </p:nvGrpSpPr>
        <p:grpSpPr bwMode="auto">
          <a:xfrm>
            <a:off x="2286000" y="685800"/>
            <a:ext cx="7010400" cy="4419600"/>
            <a:chOff x="576" y="624"/>
            <a:chExt cx="4416" cy="2784"/>
          </a:xfrm>
        </p:grpSpPr>
        <p:sp>
          <p:nvSpPr>
            <p:cNvPr id="20485" name="Text Box 4"/>
            <p:cNvSpPr txBox="1">
              <a:spLocks noChangeArrowheads="1"/>
            </p:cNvSpPr>
            <p:nvPr/>
          </p:nvSpPr>
          <p:spPr bwMode="auto">
            <a:xfrm>
              <a:off x="1344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0486" name="Text Box 17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R[rA]</a:t>
              </a:r>
            </a:p>
          </p:txBody>
        </p:sp>
        <p:sp>
          <p:nvSpPr>
            <p:cNvPr id="20487" name="Text Box 19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88" name="Text Box 20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89" name="Text Box 21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20490" name="Text Box 45"/>
            <p:cNvSpPr txBox="1">
              <a:spLocks noChangeArrowheads="1"/>
            </p:cNvSpPr>
            <p:nvPr/>
          </p:nvSpPr>
          <p:spPr bwMode="auto">
            <a:xfrm>
              <a:off x="1344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0491" name="Text Box 47"/>
            <p:cNvSpPr txBox="1">
              <a:spLocks noChangeArrowheads="1"/>
            </p:cNvSpPr>
            <p:nvPr/>
          </p:nvSpPr>
          <p:spPr bwMode="auto">
            <a:xfrm>
              <a:off x="1344" y="129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R[rA]</a:t>
              </a:r>
            </a:p>
          </p:txBody>
        </p:sp>
        <p:sp>
          <p:nvSpPr>
            <p:cNvPr id="20492" name="Text Box 49"/>
            <p:cNvSpPr txBox="1">
              <a:spLocks noChangeArrowheads="1"/>
            </p:cNvSpPr>
            <p:nvPr/>
          </p:nvSpPr>
          <p:spPr bwMode="auto">
            <a:xfrm>
              <a:off x="1344" y="12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93" name="Text Box 50"/>
            <p:cNvSpPr txBox="1">
              <a:spLocks noChangeArrowheads="1"/>
            </p:cNvSpPr>
            <p:nvPr/>
          </p:nvSpPr>
          <p:spPr bwMode="auto">
            <a:xfrm>
              <a:off x="576" y="12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94" name="Text Box 51"/>
            <p:cNvSpPr txBox="1">
              <a:spLocks noChangeArrowheads="1"/>
            </p:cNvSpPr>
            <p:nvPr/>
          </p:nvSpPr>
          <p:spPr bwMode="auto">
            <a:xfrm>
              <a:off x="3216" y="12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20495" name="Text Box 53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0496" name="Text Box 55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20497" name="Text Box 57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98" name="Text Box 58"/>
            <p:cNvSpPr txBox="1">
              <a:spLocks noChangeArrowheads="1"/>
            </p:cNvSpPr>
            <p:nvPr/>
          </p:nvSpPr>
          <p:spPr bwMode="auto">
            <a:xfrm>
              <a:off x="576" y="177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99" name="Text Box 59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20500" name="Text Box 61"/>
            <p:cNvSpPr txBox="1">
              <a:spLocks noChangeArrowheads="1"/>
            </p:cNvSpPr>
            <p:nvPr/>
          </p:nvSpPr>
          <p:spPr bwMode="auto">
            <a:xfrm>
              <a:off x="1344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0501" name="Text Box 62"/>
            <p:cNvSpPr txBox="1">
              <a:spLocks noChangeArrowheads="1"/>
            </p:cNvSpPr>
            <p:nvPr/>
          </p:nvSpPr>
          <p:spPr bwMode="auto">
            <a:xfrm>
              <a:off x="1344" y="225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0502" name="Text Box 63"/>
            <p:cNvSpPr txBox="1">
              <a:spLocks noChangeArrowheads="1"/>
            </p:cNvSpPr>
            <p:nvPr/>
          </p:nvSpPr>
          <p:spPr bwMode="auto">
            <a:xfrm>
              <a:off x="1344" y="22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03" name="Text Box 64"/>
            <p:cNvSpPr txBox="1">
              <a:spLocks noChangeArrowheads="1"/>
            </p:cNvSpPr>
            <p:nvPr/>
          </p:nvSpPr>
          <p:spPr bwMode="auto">
            <a:xfrm>
              <a:off x="576" y="22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04" name="Text Box 65"/>
            <p:cNvSpPr txBox="1">
              <a:spLocks noChangeArrowheads="1"/>
            </p:cNvSpPr>
            <p:nvPr/>
          </p:nvSpPr>
          <p:spPr bwMode="auto">
            <a:xfrm>
              <a:off x="3216" y="22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20505" name="Text Box 66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0506" name="Text Box 70"/>
            <p:cNvSpPr txBox="1">
              <a:spLocks noChangeArrowheads="1"/>
            </p:cNvSpPr>
            <p:nvPr/>
          </p:nvSpPr>
          <p:spPr bwMode="auto">
            <a:xfrm>
              <a:off x="1344" y="321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20507" name="Text Box 71"/>
            <p:cNvSpPr txBox="1">
              <a:spLocks noChangeArrowheads="1"/>
            </p:cNvSpPr>
            <p:nvPr/>
          </p:nvSpPr>
          <p:spPr bwMode="auto">
            <a:xfrm>
              <a:off x="1344" y="32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08" name="Text Box 72"/>
            <p:cNvSpPr txBox="1">
              <a:spLocks noChangeArrowheads="1"/>
            </p:cNvSpPr>
            <p:nvPr/>
          </p:nvSpPr>
          <p:spPr bwMode="auto">
            <a:xfrm>
              <a:off x="576" y="321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09" name="Text Box 73"/>
            <p:cNvSpPr txBox="1">
              <a:spLocks noChangeArrowheads="1"/>
            </p:cNvSpPr>
            <p:nvPr/>
          </p:nvSpPr>
          <p:spPr bwMode="auto">
            <a:xfrm>
              <a:off x="3216" y="32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20510" name="Text Box 74"/>
            <p:cNvSpPr txBox="1">
              <a:spLocks noChangeArrowheads="1"/>
            </p:cNvSpPr>
            <p:nvPr/>
          </p:nvSpPr>
          <p:spPr bwMode="auto">
            <a:xfrm>
              <a:off x="1344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0511" name="Text Box 7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0512" name="Text Box 7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13" name="Text Box 77"/>
            <p:cNvSpPr txBox="1">
              <a:spLocks noChangeArrowheads="1"/>
            </p:cNvSpPr>
            <p:nvPr/>
          </p:nvSpPr>
          <p:spPr bwMode="auto">
            <a:xfrm>
              <a:off x="576" y="273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14" name="Text Box 78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</p:grpSp>
      <p:sp>
        <p:nvSpPr>
          <p:cNvPr id="20484" name="Text Box 80"/>
          <p:cNvSpPr txBox="1">
            <a:spLocks noChangeArrowheads="1"/>
          </p:cNvSpPr>
          <p:nvPr/>
        </p:nvSpPr>
        <p:spPr bwMode="auto">
          <a:xfrm>
            <a:off x="609600" y="518160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srcA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IRMMOVL, IOPL, IPUSHL  } : rA;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IPOPL, IRET } : RESP;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 Destination</a:t>
            </a:r>
          </a:p>
        </p:txBody>
      </p:sp>
      <p:grpSp>
        <p:nvGrpSpPr>
          <p:cNvPr id="21507" name="Group 76"/>
          <p:cNvGrpSpPr>
            <a:grpSpLocks/>
          </p:cNvGrpSpPr>
          <p:nvPr/>
        </p:nvGrpSpPr>
        <p:grpSpPr bwMode="auto">
          <a:xfrm>
            <a:off x="2514600" y="685800"/>
            <a:ext cx="7010400" cy="4419600"/>
            <a:chOff x="1584" y="432"/>
            <a:chExt cx="4416" cy="2784"/>
          </a:xfrm>
        </p:grpSpPr>
        <p:sp>
          <p:nvSpPr>
            <p:cNvPr id="21509" name="Text Box 62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1510" name="Text Box 63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21511" name="Text Box 5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12" name="Text Box 60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21513" name="Text Box 53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1514" name="Text Box 54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21515" name="Text Box 46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16" name="Text Box 4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1517" name="Text Box 7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18" name="Text Box 9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1519" name="Text Box 11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0" name="Text Box 14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1521" name="Text Box 1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2" name="Text Box 19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1523" name="Text Box 21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4" name="Text Box 24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1525" name="Text Box 29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1526" name="Text Box 40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7" name="Text Box 41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8" name="Text Box 42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9" name="Text Box 43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30" name="Text Box 44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31" name="Text Box 50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21532" name="Text Box 52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3" name="Text Box 70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34" name="Text Box 71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5" name="Text Box 72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21536" name="Text Box 73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37" name="Text Box 7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8" name="Text Box 75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</p:grpSp>
      <p:sp>
        <p:nvSpPr>
          <p:cNvPr id="21508" name="Text Box 77"/>
          <p:cNvSpPr txBox="1">
            <a:spLocks noChangeArrowheads="1"/>
          </p:cNvSpPr>
          <p:nvPr/>
        </p:nvSpPr>
        <p:spPr bwMode="auto">
          <a:xfrm>
            <a:off x="533400" y="518160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dstE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IIRMOVL, IOPL} : rB;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IPUSHL, IPOPL, ICALL, IRET } : RESP;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RNONE; 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5 bytes</a:t>
            </a:r>
          </a:p>
          <a:p>
            <a:pPr lvl="1" eaLnBrk="1" hangingPunct="1">
              <a:defRPr/>
            </a:pPr>
            <a:r>
              <a:rPr lang="en-US" sz="1800" smtClean="0"/>
              <a:t>Increment PC by 5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Dest if branch taken or to incremented PC if not branch</a:t>
            </a:r>
          </a:p>
        </p:txBody>
      </p:sp>
      <p:grpSp>
        <p:nvGrpSpPr>
          <p:cNvPr id="4101" name="Group 42"/>
          <p:cNvGrpSpPr>
            <a:grpSpLocks/>
          </p:cNvGrpSpPr>
          <p:nvPr/>
        </p:nvGrpSpPr>
        <p:grpSpPr bwMode="auto">
          <a:xfrm>
            <a:off x="2286000" y="1143000"/>
            <a:ext cx="6116638" cy="1752600"/>
            <a:chOff x="336" y="768"/>
            <a:chExt cx="3853" cy="1104"/>
          </a:xfrm>
        </p:grpSpPr>
        <p:sp>
          <p:nvSpPr>
            <p:cNvPr id="4102" name="Rectangle 18"/>
            <p:cNvSpPr>
              <a:spLocks noChangeArrowheads="1"/>
            </p:cNvSpPr>
            <p:nvPr/>
          </p:nvSpPr>
          <p:spPr bwMode="auto">
            <a:xfrm>
              <a:off x="336" y="768"/>
              <a:ext cx="2909" cy="110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03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jXX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4104" name="Group 20"/>
            <p:cNvGrpSpPr>
              <a:grpSpLocks/>
            </p:cNvGrpSpPr>
            <p:nvPr/>
          </p:nvGrpSpPr>
          <p:grpSpPr bwMode="auto">
            <a:xfrm>
              <a:off x="1200" y="816"/>
              <a:ext cx="384" cy="192"/>
              <a:chOff x="1296" y="2544"/>
              <a:chExt cx="384" cy="192"/>
            </a:xfrm>
          </p:grpSpPr>
          <p:sp>
            <p:nvSpPr>
              <p:cNvPr id="4120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7</a:t>
                </a:r>
              </a:p>
            </p:txBody>
          </p:sp>
          <p:sp>
            <p:nvSpPr>
              <p:cNvPr id="4121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4122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5" name="Rectangle 25"/>
            <p:cNvSpPr>
              <a:spLocks noChangeArrowheads="1"/>
            </p:cNvSpPr>
            <p:nvPr/>
          </p:nvSpPr>
          <p:spPr bwMode="auto">
            <a:xfrm>
              <a:off x="1584" y="816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4106" name="Group 27"/>
            <p:cNvGrpSpPr>
              <a:grpSpLocks/>
            </p:cNvGrpSpPr>
            <p:nvPr/>
          </p:nvGrpSpPr>
          <p:grpSpPr bwMode="auto">
            <a:xfrm>
              <a:off x="1200" y="1056"/>
              <a:ext cx="384" cy="192"/>
              <a:chOff x="1296" y="2544"/>
              <a:chExt cx="384" cy="192"/>
            </a:xfrm>
          </p:grpSpPr>
          <p:sp>
            <p:nvSpPr>
              <p:cNvPr id="4117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8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9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7" name="Rectangle 31"/>
            <p:cNvSpPr>
              <a:spLocks noChangeArrowheads="1"/>
            </p:cNvSpPr>
            <p:nvPr/>
          </p:nvSpPr>
          <p:spPr bwMode="auto">
            <a:xfrm>
              <a:off x="480" y="105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fall thru:</a:t>
              </a:r>
            </a:p>
          </p:txBody>
        </p:sp>
        <p:grpSp>
          <p:nvGrpSpPr>
            <p:cNvPr id="4108" name="Group 33"/>
            <p:cNvGrpSpPr>
              <a:grpSpLocks/>
            </p:cNvGrpSpPr>
            <p:nvPr/>
          </p:nvGrpSpPr>
          <p:grpSpPr bwMode="auto">
            <a:xfrm>
              <a:off x="1200" y="1536"/>
              <a:ext cx="384" cy="192"/>
              <a:chOff x="1296" y="2544"/>
              <a:chExt cx="384" cy="192"/>
            </a:xfrm>
          </p:grpSpPr>
          <p:sp>
            <p:nvSpPr>
              <p:cNvPr id="4114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5" name="Rectangle 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6" name="Rectangle 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9" name="Rectangle 37"/>
            <p:cNvSpPr>
              <a:spLocks noChangeArrowheads="1"/>
            </p:cNvSpPr>
            <p:nvPr/>
          </p:nvSpPr>
          <p:spPr bwMode="auto">
            <a:xfrm>
              <a:off x="480" y="153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  <p:sp>
          <p:nvSpPr>
            <p:cNvPr id="4110" name="Line 38"/>
            <p:cNvSpPr>
              <a:spLocks noChangeShapeType="1"/>
            </p:cNvSpPr>
            <p:nvPr/>
          </p:nvSpPr>
          <p:spPr bwMode="auto">
            <a:xfrm flipH="1">
              <a:off x="1584" y="115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11" name="Line 39"/>
            <p:cNvSpPr>
              <a:spLocks noChangeShapeType="1"/>
            </p:cNvSpPr>
            <p:nvPr/>
          </p:nvSpPr>
          <p:spPr bwMode="auto">
            <a:xfrm flipH="1">
              <a:off x="1584" y="163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12" name="Text Box 40"/>
            <p:cNvSpPr txBox="1">
              <a:spLocks noChangeArrowheads="1"/>
            </p:cNvSpPr>
            <p:nvPr/>
          </p:nvSpPr>
          <p:spPr bwMode="auto">
            <a:xfrm>
              <a:off x="3475" y="997"/>
              <a:ext cx="71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/>
              <a:r>
                <a:rPr lang="en-US"/>
                <a:t>Not taken</a:t>
              </a:r>
            </a:p>
          </p:txBody>
        </p:sp>
        <p:sp>
          <p:nvSpPr>
            <p:cNvPr id="4113" name="Text Box 41"/>
            <p:cNvSpPr txBox="1">
              <a:spLocks noChangeArrowheads="1"/>
            </p:cNvSpPr>
            <p:nvPr/>
          </p:nvSpPr>
          <p:spPr bwMode="auto">
            <a:xfrm>
              <a:off x="3462" y="1562"/>
              <a:ext cx="47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/>
              <a:r>
                <a:rPr lang="en-US"/>
                <a:t>Taken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/>
              <a:t>Units</a:t>
            </a:r>
          </a:p>
          <a:p>
            <a:pPr lvl="1" eaLnBrk="1" hangingPunct="1">
              <a:defRPr/>
            </a:pPr>
            <a:r>
              <a:rPr lang="en-US" sz="1800" smtClean="0"/>
              <a:t>ALU</a:t>
            </a:r>
          </a:p>
          <a:p>
            <a:pPr lvl="2" eaLnBrk="1" hangingPunct="1">
              <a:defRPr/>
            </a:pPr>
            <a:r>
              <a:rPr lang="en-US" sz="1600" smtClean="0"/>
              <a:t>Implements 4 required functions</a:t>
            </a:r>
          </a:p>
          <a:p>
            <a:pPr lvl="2" eaLnBrk="1" hangingPunct="1">
              <a:defRPr/>
            </a:pPr>
            <a:r>
              <a:rPr lang="en-US" sz="1600" smtClean="0"/>
              <a:t>Generates condition code values</a:t>
            </a:r>
          </a:p>
          <a:p>
            <a:pPr lvl="1" eaLnBrk="1" hangingPunct="1">
              <a:defRPr/>
            </a:pPr>
            <a:r>
              <a:rPr lang="en-US" sz="1800" smtClean="0"/>
              <a:t>CC</a:t>
            </a:r>
          </a:p>
          <a:p>
            <a:pPr lvl="2" eaLnBrk="1" hangingPunct="1">
              <a:defRPr/>
            </a:pPr>
            <a:r>
              <a:rPr lang="en-US" sz="1600" smtClean="0"/>
              <a:t>Register with 3 condition code bits</a:t>
            </a:r>
          </a:p>
          <a:p>
            <a:pPr lvl="1" eaLnBrk="1" hangingPunct="1">
              <a:defRPr/>
            </a:pPr>
            <a:r>
              <a:rPr lang="en-US" sz="1800" smtClean="0"/>
              <a:t>bcond</a:t>
            </a:r>
          </a:p>
          <a:p>
            <a:pPr lvl="2" eaLnBrk="1" hangingPunct="1">
              <a:defRPr/>
            </a:pPr>
            <a:r>
              <a:rPr lang="en-US" sz="1600" smtClean="0"/>
              <a:t>Computes branch flag</a:t>
            </a:r>
          </a:p>
          <a:p>
            <a:pPr eaLnBrk="1" hangingPunct="1">
              <a:defRPr/>
            </a:pPr>
            <a:r>
              <a:rPr lang="en-US" sz="2000" smtClean="0"/>
              <a:t>Control Logic</a:t>
            </a:r>
          </a:p>
          <a:p>
            <a:pPr lvl="1" eaLnBrk="1" hangingPunct="1">
              <a:defRPr/>
            </a:pPr>
            <a:r>
              <a:rPr lang="en-US" sz="1800" smtClean="0"/>
              <a:t>Set CC: Should condition code register be loaded?</a:t>
            </a:r>
          </a:p>
          <a:p>
            <a:pPr lvl="1" eaLnBrk="1" hangingPunct="1">
              <a:defRPr/>
            </a:pPr>
            <a:r>
              <a:rPr lang="en-US" sz="1800" smtClean="0"/>
              <a:t>ALU A: Input A to ALU</a:t>
            </a:r>
          </a:p>
          <a:p>
            <a:pPr lvl="1" eaLnBrk="1" hangingPunct="1">
              <a:defRPr/>
            </a:pPr>
            <a:r>
              <a:rPr lang="en-US" sz="1800" smtClean="0"/>
              <a:t>ALU B: Input B to ALU</a:t>
            </a:r>
          </a:p>
          <a:p>
            <a:pPr lvl="1" eaLnBrk="1" hangingPunct="1">
              <a:defRPr/>
            </a:pPr>
            <a:r>
              <a:rPr lang="en-US" sz="1800" smtClean="0"/>
              <a:t>ALU fun: What function should ALU compute?</a:t>
            </a:r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4056063" cy="31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pPr eaLnBrk="1" hangingPunct="1"/>
            <a:r>
              <a:rPr lang="en-US" smtClean="0"/>
              <a:t>ALU A Input</a:t>
            </a:r>
          </a:p>
        </p:txBody>
      </p:sp>
      <p:sp>
        <p:nvSpPr>
          <p:cNvPr id="23555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23556" name="Group 77"/>
          <p:cNvGrpSpPr>
            <a:grpSpLocks/>
          </p:cNvGrpSpPr>
          <p:nvPr/>
        </p:nvGrpSpPr>
        <p:grpSpPr bwMode="auto">
          <a:xfrm>
            <a:off x="2133600" y="533400"/>
            <a:ext cx="7010400" cy="4419600"/>
            <a:chOff x="1584" y="432"/>
            <a:chExt cx="4416" cy="2784"/>
          </a:xfrm>
        </p:grpSpPr>
        <p:sp>
          <p:nvSpPr>
            <p:cNvPr id="23558" name="Text Box 68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–4</a:t>
              </a:r>
            </a:p>
          </p:txBody>
        </p:sp>
        <p:sp>
          <p:nvSpPr>
            <p:cNvPr id="23559" name="Text Box 72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23560" name="Text Box 61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3561" name="Text Box 65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23562" name="Text Box 54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4</a:t>
              </a:r>
            </a:p>
          </p:txBody>
        </p:sp>
        <p:sp>
          <p:nvSpPr>
            <p:cNvPr id="23563" name="Text Box 58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3564" name="Text Box 47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valC</a:t>
              </a:r>
            </a:p>
          </p:txBody>
        </p:sp>
        <p:sp>
          <p:nvSpPr>
            <p:cNvPr id="23565" name="Text Box 51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23566" name="Text Box 40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OP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valA</a:t>
              </a:r>
            </a:p>
          </p:txBody>
        </p:sp>
        <p:sp>
          <p:nvSpPr>
            <p:cNvPr id="23567" name="Text Box 44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70" name="Text Box 13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3571" name="Text Box 14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2" name="Text Box 15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3573" name="Text Box 1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4" name="Text Box 17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3575" name="Text Box 18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6" name="Text Box 19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3577" name="Text Box 20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3578" name="Text Box 27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9" name="Text Box 29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80" name="Text Box 34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1" name="Text Box 35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2" name="Text Box 36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3" name="Text Box 37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4" name="Text Box 38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5" name="Text Box 7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4</a:t>
              </a:r>
            </a:p>
          </p:txBody>
        </p:sp>
        <p:sp>
          <p:nvSpPr>
            <p:cNvPr id="23586" name="Text Box 75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3587" name="Text Box 76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23557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aluA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IOPL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IIRMOVL, IRMMOVL, IMRMOVL }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ICALL, IPUSHL } : -4;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IRET, IPOPL } : 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ALU Operation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524000" y="914400"/>
            <a:ext cx="7010400" cy="4419600"/>
            <a:chOff x="1584" y="432"/>
            <a:chExt cx="4416" cy="2784"/>
          </a:xfrm>
        </p:grpSpPr>
        <p:sp>
          <p:nvSpPr>
            <p:cNvPr id="24582" name="Text Box 5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–4</a:t>
              </a:r>
            </a:p>
          </p:txBody>
        </p:sp>
        <p:sp>
          <p:nvSpPr>
            <p:cNvPr id="24583" name="Text Box 6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24584" name="Text Box 7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4585" name="Text Box 8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24586" name="Text Box 9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4</a:t>
              </a:r>
            </a:p>
          </p:txBody>
        </p:sp>
        <p:sp>
          <p:nvSpPr>
            <p:cNvPr id="24587" name="Text Box 10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4588" name="Text Box 11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valC</a:t>
              </a:r>
            </a:p>
          </p:txBody>
        </p:sp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OP</a:t>
              </a:r>
              <a:r>
                <a:rPr lang="en-US" sz="1600">
                  <a:sym typeface="Symbol" pitchFamily="1" charset="2"/>
                </a:rPr>
                <a:t> valA</a:t>
              </a:r>
            </a:p>
          </p:txBody>
        </p:sp>
        <p:sp>
          <p:nvSpPr>
            <p:cNvPr id="24591" name="Text Box 14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4593" name="Text Box 16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596" name="Text Box 19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4597" name="Text Box 20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598" name="Text Box 21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4599" name="Text Box 22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0" name="Text Box 23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4601" name="Text Box 24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4602" name="Text Box 25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3" name="Text Box 26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4" name="Text Box 27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5" name="Text Box 28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6" name="Text Box 29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7" name="Text Box 30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8" name="Text Box 31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9" name="Text Box 32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4</a:t>
              </a:r>
            </a:p>
          </p:txBody>
        </p:sp>
        <p:sp>
          <p:nvSpPr>
            <p:cNvPr id="24610" name="Text Box 33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4611" name="Text Box 3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24581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alufun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IOPL : ifun;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Memory</a:t>
            </a:r>
          </a:p>
          <a:p>
            <a:pPr lvl="1" eaLnBrk="1" hangingPunct="1">
              <a:defRPr/>
            </a:pPr>
            <a:r>
              <a:rPr lang="en-US" smtClean="0"/>
              <a:t>Reads or writes memory word</a:t>
            </a:r>
          </a:p>
          <a:p>
            <a:pPr eaLnBrk="1" hangingPunct="1">
              <a:defRPr/>
            </a:pPr>
            <a:r>
              <a:rPr lang="en-US" smtClean="0"/>
              <a:t>Control Logic</a:t>
            </a:r>
          </a:p>
          <a:p>
            <a:pPr lvl="1" eaLnBrk="1" hangingPunct="1">
              <a:defRPr/>
            </a:pPr>
            <a:r>
              <a:rPr lang="en-US" smtClean="0"/>
              <a:t>Mem. read: should word be read?</a:t>
            </a:r>
          </a:p>
          <a:p>
            <a:pPr lvl="1" eaLnBrk="1" hangingPunct="1">
              <a:defRPr/>
            </a:pPr>
            <a:r>
              <a:rPr lang="en-US" smtClean="0"/>
              <a:t>Mem. write: should word be written?</a:t>
            </a:r>
          </a:p>
          <a:p>
            <a:pPr lvl="1" eaLnBrk="1" hangingPunct="1">
              <a:defRPr/>
            </a:pPr>
            <a:r>
              <a:rPr lang="en-US" smtClean="0"/>
              <a:t>Mem. addr.: Select address</a:t>
            </a:r>
          </a:p>
          <a:p>
            <a:pPr lvl="1" eaLnBrk="1" hangingPunct="1">
              <a:defRPr/>
            </a:pPr>
            <a:r>
              <a:rPr lang="en-US" smtClean="0"/>
              <a:t>Mem. data.: Select data</a:t>
            </a:r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3365500" cy="31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Address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26629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6630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6631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6632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6633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6634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6635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6636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6637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26638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26654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26655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6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2663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26651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</a:t>
                </a:r>
              </a:p>
            </p:txBody>
          </p:sp>
          <p:sp>
            <p:nvSpPr>
              <p:cNvPr id="26652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3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26640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26648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26649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0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26641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26645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  </a:t>
                </a:r>
              </a:p>
            </p:txBody>
          </p:sp>
          <p:sp>
            <p:nvSpPr>
              <p:cNvPr id="26646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47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26642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6643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6644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26628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mem_addr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IRMMOVL, IPUSHL, ICALL, IMRMOVL } : valE;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IPOPL, IRET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Read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27653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7654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7655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7656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7657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7658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7659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7660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7661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27662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27678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27679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80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27663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27675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</a:t>
                </a:r>
              </a:p>
            </p:txBody>
          </p:sp>
          <p:sp>
            <p:nvSpPr>
              <p:cNvPr id="27676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7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27664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27672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27673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4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27665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27669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  </a:t>
                </a:r>
              </a:p>
            </p:txBody>
          </p:sp>
          <p:sp>
            <p:nvSpPr>
              <p:cNvPr id="27670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1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27666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7667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7668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27652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mem_read = icode in { IMRMOVL, IPOPL, IRET };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New PC</a:t>
            </a:r>
          </a:p>
          <a:p>
            <a:pPr lvl="1" eaLnBrk="1" hangingPunct="1">
              <a:defRPr/>
            </a:pPr>
            <a:r>
              <a:rPr lang="en-US" smtClean="0"/>
              <a:t>Select next value of PC</a:t>
            </a:r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2913063" cy="192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PC</a:t>
            </a:r>
            <a:br>
              <a:rPr lang="en-US" smtClean="0"/>
            </a:br>
            <a:r>
              <a:rPr lang="en-US" smtClean="0"/>
              <a:t>Update</a:t>
            </a:r>
          </a:p>
        </p:txBody>
      </p:sp>
      <p:grpSp>
        <p:nvGrpSpPr>
          <p:cNvPr id="29699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29701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9702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9703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9704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9705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9706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grpSp>
          <p:nvGrpSpPr>
            <p:cNvPr id="29707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29728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9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30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29725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6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7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09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29722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3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4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10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29719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Bch ? valC : valP</a:t>
                </a:r>
              </a:p>
            </p:txBody>
          </p:sp>
          <p:sp>
            <p:nvSpPr>
              <p:cNvPr id="29720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1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11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29716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valC</a:t>
                </a:r>
              </a:p>
            </p:txBody>
          </p:sp>
          <p:sp>
            <p:nvSpPr>
              <p:cNvPr id="29717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18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29712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29713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valM</a:t>
                </a:r>
              </a:p>
            </p:txBody>
          </p:sp>
          <p:sp>
            <p:nvSpPr>
              <p:cNvPr id="29714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15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29700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new_pc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ICALL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IJXX &amp;&amp; Bch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IRET : valM;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valP;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State</a:t>
            </a:r>
          </a:p>
          <a:p>
            <a:pPr lvl="1" eaLnBrk="1" hangingPunct="1">
              <a:defRPr/>
            </a:pPr>
            <a:r>
              <a:rPr lang="en-US" smtClean="0"/>
              <a:t>PC register</a:t>
            </a:r>
          </a:p>
          <a:p>
            <a:pPr lvl="1" eaLnBrk="1" hangingPunct="1">
              <a:defRPr/>
            </a:pPr>
            <a:r>
              <a:rPr lang="en-US" smtClean="0"/>
              <a:t>Cond. Code register</a:t>
            </a:r>
          </a:p>
          <a:p>
            <a:pPr lvl="1" eaLnBrk="1" hangingPunct="1">
              <a:defRPr/>
            </a:pPr>
            <a:r>
              <a:rPr lang="en-US" smtClean="0"/>
              <a:t>Data memory</a:t>
            </a:r>
          </a:p>
          <a:p>
            <a:pPr lvl="1" eaLnBrk="1" hangingPunct="1">
              <a:defRPr/>
            </a:pPr>
            <a:r>
              <a:rPr lang="en-US" smtClean="0"/>
              <a:t>Register file</a:t>
            </a:r>
          </a:p>
          <a:p>
            <a:pPr lvl="1" eaLnBrk="1" hangingPunct="1">
              <a:buFont typeface="Wingdings" pitchFamily="1" charset="2"/>
              <a:buNone/>
              <a:defRPr/>
            </a:pPr>
            <a:r>
              <a:rPr lang="en-US" i="1" smtClean="0"/>
              <a:t>All updated as clock rises</a:t>
            </a:r>
          </a:p>
          <a:p>
            <a:pPr eaLnBrk="1" hangingPunct="1">
              <a:defRPr/>
            </a:pPr>
            <a:r>
              <a:rPr lang="en-US" smtClean="0"/>
              <a:t>Combinational Logic</a:t>
            </a:r>
          </a:p>
          <a:p>
            <a:pPr lvl="1" eaLnBrk="1" hangingPunct="1">
              <a:defRPr/>
            </a:pPr>
            <a:r>
              <a:rPr lang="en-US" smtClean="0"/>
              <a:t>ALU</a:t>
            </a:r>
          </a:p>
          <a:p>
            <a:pPr lvl="1" eaLnBrk="1" hangingPunct="1">
              <a:defRPr/>
            </a:pPr>
            <a:r>
              <a:rPr lang="en-US" smtClean="0"/>
              <a:t>Control logic</a:t>
            </a:r>
          </a:p>
          <a:p>
            <a:pPr lvl="1" eaLnBrk="1" hangingPunct="1">
              <a:defRPr/>
            </a:pPr>
            <a:r>
              <a:rPr lang="en-US" smtClean="0"/>
              <a:t>Memory reads</a:t>
            </a:r>
          </a:p>
          <a:p>
            <a:pPr lvl="2" eaLnBrk="1" hangingPunct="1">
              <a:defRPr/>
            </a:pPr>
            <a:r>
              <a:rPr lang="en-US" smtClean="0"/>
              <a:t>Instruction memory</a:t>
            </a:r>
          </a:p>
          <a:p>
            <a:pPr lvl="2" eaLnBrk="1" hangingPunct="1">
              <a:defRPr/>
            </a:pPr>
            <a:r>
              <a:rPr lang="en-US" smtClean="0"/>
              <a:t>Register file</a:t>
            </a:r>
          </a:p>
          <a:p>
            <a:pPr lvl="2" eaLnBrk="1" hangingPunct="1">
              <a:defRPr/>
            </a:pPr>
            <a:r>
              <a:rPr lang="en-US" smtClean="0"/>
              <a:t>Data memory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7" name="Picture 3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8" name="Line 31"/>
          <p:cNvSpPr>
            <a:spLocks noChangeShapeType="1"/>
          </p:cNvSpPr>
          <p:nvPr/>
        </p:nvSpPr>
        <p:spPr bwMode="auto">
          <a:xfrm>
            <a:off x="6019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1749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#2</a:t>
            </a:r>
          </a:p>
        </p:txBody>
      </p:sp>
      <p:sp>
        <p:nvSpPr>
          <p:cNvPr id="31750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second </a:t>
            </a:r>
            <a:r>
              <a:rPr lang="en-US" smtClean="0">
                <a:latin typeface="Courier New" pitchFamily="1" charset="0"/>
              </a:rPr>
              <a:t>irmovl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starting to react to state 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Jumps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Compute both addresses</a:t>
            </a:r>
          </a:p>
          <a:p>
            <a:pPr lvl="1" eaLnBrk="1" hangingPunct="1"/>
            <a:r>
              <a:rPr lang="en-US" smtClean="0"/>
              <a:t>Choose based on setting of condition codes and branch condition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342021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5155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5156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7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5158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" charset="2"/>
                </a:rPr>
                <a:t> PC+5</a:t>
              </a:r>
            </a:p>
          </p:txBody>
        </p:sp>
        <p:sp>
          <p:nvSpPr>
            <p:cNvPr id="5159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60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5161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5162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63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</a:t>
              </a:r>
            </a:p>
          </p:txBody>
        </p:sp>
        <p:sp>
          <p:nvSpPr>
            <p:cNvPr id="5164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5149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50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51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2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5153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4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2039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5143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44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Bch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Cond(CC,ifun)</a:t>
              </a:r>
            </a:p>
          </p:txBody>
        </p:sp>
        <p:sp>
          <p:nvSpPr>
            <p:cNvPr id="5145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46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5147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48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5140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5141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5142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5134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35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5136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37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5138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39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5131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Bch ? valC : valP</a:t>
              </a:r>
            </a:p>
          </p:txBody>
        </p:sp>
        <p:sp>
          <p:nvSpPr>
            <p:cNvPr id="5132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5133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6781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2772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#3</a:t>
            </a:r>
          </a:p>
        </p:txBody>
      </p:sp>
      <p:sp>
        <p:nvSpPr>
          <p:cNvPr id="327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second </a:t>
            </a:r>
            <a:r>
              <a:rPr lang="en-US" smtClean="0">
                <a:latin typeface="Courier New" pitchFamily="1" charset="0"/>
              </a:rPr>
              <a:t>irmovl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generates results for </a:t>
            </a:r>
            <a:r>
              <a:rPr lang="en-US" smtClean="0">
                <a:latin typeface="Courier New" pitchFamily="1" charset="0"/>
              </a:rPr>
              <a:t>addl</a:t>
            </a:r>
            <a:r>
              <a:rPr lang="en-US" smtClean="0"/>
              <a:t> instruction</a:t>
            </a:r>
          </a:p>
        </p:txBody>
      </p:sp>
      <p:pic>
        <p:nvPicPr>
          <p:cNvPr id="32774" name="Picture 2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68961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#4</a:t>
            </a:r>
          </a:p>
        </p:txBody>
      </p:sp>
      <p:sp>
        <p:nvSpPr>
          <p:cNvPr id="3379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</a:t>
            </a:r>
            <a:r>
              <a:rPr lang="en-US" smtClean="0">
                <a:latin typeface="Courier New" pitchFamily="1" charset="0"/>
              </a:rPr>
              <a:t>addl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starting to react to state changes</a:t>
            </a:r>
          </a:p>
        </p:txBody>
      </p:sp>
      <p:pic>
        <p:nvPicPr>
          <p:cNvPr id="33798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76200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#5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</a:t>
            </a:r>
            <a:r>
              <a:rPr lang="en-US" smtClean="0">
                <a:latin typeface="Courier New" pitchFamily="1" charset="0"/>
              </a:rPr>
              <a:t>addl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generates results for </a:t>
            </a:r>
            <a:r>
              <a:rPr lang="en-US" smtClean="0">
                <a:latin typeface="Courier New" pitchFamily="1" charset="0"/>
              </a:rPr>
              <a:t>je</a:t>
            </a:r>
            <a:r>
              <a:rPr lang="en-US" smtClean="0"/>
              <a:t> instruction</a:t>
            </a:r>
          </a:p>
        </p:txBody>
      </p:sp>
      <p:pic>
        <p:nvPicPr>
          <p:cNvPr id="34822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Implementation</a:t>
            </a:r>
          </a:p>
          <a:p>
            <a:pPr lvl="1" eaLnBrk="1" hangingPunct="1">
              <a:defRPr/>
            </a:pPr>
            <a:r>
              <a:rPr lang="en-US" smtClean="0"/>
              <a:t>Express every instruction as series of simple steps</a:t>
            </a:r>
          </a:p>
          <a:p>
            <a:pPr lvl="1" eaLnBrk="1" hangingPunct="1">
              <a:defRPr/>
            </a:pPr>
            <a:r>
              <a:rPr lang="en-US" smtClean="0"/>
              <a:t>Follow same general flow for each instruction type</a:t>
            </a:r>
          </a:p>
          <a:p>
            <a:pPr lvl="1" eaLnBrk="1" hangingPunct="1">
              <a:defRPr/>
            </a:pPr>
            <a:r>
              <a:rPr lang="en-US" smtClean="0"/>
              <a:t>Assemble registers, memories, predesigned combinational blocks</a:t>
            </a:r>
          </a:p>
          <a:p>
            <a:pPr lvl="1" eaLnBrk="1" hangingPunct="1">
              <a:defRPr/>
            </a:pPr>
            <a:r>
              <a:rPr lang="en-US" smtClean="0"/>
              <a:t>Connect with control logic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lvl="1" eaLnBrk="1" hangingPunct="1">
              <a:defRPr/>
            </a:pPr>
            <a:r>
              <a:rPr lang="en-US" smtClean="0"/>
              <a:t>Too slow to be practical</a:t>
            </a:r>
          </a:p>
          <a:p>
            <a:pPr lvl="1" eaLnBrk="1" hangingPunct="1">
              <a:defRPr/>
            </a:pPr>
            <a:r>
              <a:rPr lang="en-US" smtClean="0"/>
              <a:t>In one cycle, must propagate through instruction memory, register file, ALU, and data memory</a:t>
            </a:r>
          </a:p>
          <a:p>
            <a:pPr lvl="1" eaLnBrk="1" hangingPunct="1">
              <a:defRPr/>
            </a:pPr>
            <a:r>
              <a:rPr lang="en-US" smtClean="0"/>
              <a:t>Would need to run clock very slowly</a:t>
            </a:r>
          </a:p>
          <a:p>
            <a:pPr lvl="1" eaLnBrk="1" hangingPunct="1">
              <a:defRPr/>
            </a:pPr>
            <a:r>
              <a:rPr lang="en-US" smtClean="0"/>
              <a:t>Hardware units only active for fraction of clock cycle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</a:t>
            </a:r>
            <a:r>
              <a:rPr lang="en-US" smtClean="0">
                <a:latin typeface="Courier New" pitchFamily="1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429000"/>
            <a:ext cx="4070350" cy="3003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5 bytes</a:t>
            </a:r>
          </a:p>
          <a:p>
            <a:pPr lvl="1" eaLnBrk="1" hangingPunct="1">
              <a:defRPr/>
            </a:pPr>
            <a:r>
              <a:rPr lang="en-US" sz="1800" smtClean="0"/>
              <a:t>Increment PC by 5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Read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Decrement stack pointer by 4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Write incremented PC to new value of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Update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Dest</a:t>
            </a:r>
          </a:p>
        </p:txBody>
      </p:sp>
      <p:grpSp>
        <p:nvGrpSpPr>
          <p:cNvPr id="6149" name="Group 39"/>
          <p:cNvGrpSpPr>
            <a:grpSpLocks/>
          </p:cNvGrpSpPr>
          <p:nvPr/>
        </p:nvGrpSpPr>
        <p:grpSpPr bwMode="auto">
          <a:xfrm>
            <a:off x="1935163" y="1066800"/>
            <a:ext cx="5380037" cy="1676400"/>
            <a:chOff x="1219" y="672"/>
            <a:chExt cx="3389" cy="1056"/>
          </a:xfrm>
        </p:grpSpPr>
        <p:sp>
          <p:nvSpPr>
            <p:cNvPr id="6150" name="Rectangle 18"/>
            <p:cNvSpPr>
              <a:spLocks noChangeArrowheads="1"/>
            </p:cNvSpPr>
            <p:nvPr/>
          </p:nvSpPr>
          <p:spPr bwMode="auto">
            <a:xfrm>
              <a:off x="1219" y="672"/>
              <a:ext cx="3389" cy="1056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6151" name="Rectangle 19"/>
            <p:cNvSpPr>
              <a:spLocks noChangeArrowheads="1"/>
            </p:cNvSpPr>
            <p:nvPr/>
          </p:nvSpPr>
          <p:spPr bwMode="auto">
            <a:xfrm>
              <a:off x="1363" y="768"/>
              <a:ext cx="1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6152" name="Group 20"/>
            <p:cNvGrpSpPr>
              <a:grpSpLocks/>
            </p:cNvGrpSpPr>
            <p:nvPr/>
          </p:nvGrpSpPr>
          <p:grpSpPr bwMode="auto">
            <a:xfrm>
              <a:off x="2563" y="768"/>
              <a:ext cx="384" cy="192"/>
              <a:chOff x="1296" y="2544"/>
              <a:chExt cx="384" cy="192"/>
            </a:xfrm>
          </p:grpSpPr>
          <p:sp>
            <p:nvSpPr>
              <p:cNvPr id="6164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8</a:t>
                </a:r>
              </a:p>
            </p:txBody>
          </p:sp>
          <p:sp>
            <p:nvSpPr>
              <p:cNvPr id="6165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0</a:t>
                </a:r>
              </a:p>
            </p:txBody>
          </p:sp>
          <p:sp>
            <p:nvSpPr>
              <p:cNvPr id="6166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3" name="Rectangle 24"/>
            <p:cNvSpPr>
              <a:spLocks noChangeArrowheads="1"/>
            </p:cNvSpPr>
            <p:nvPr/>
          </p:nvSpPr>
          <p:spPr bwMode="auto">
            <a:xfrm>
              <a:off x="2928" y="768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6154" name="Group 25"/>
            <p:cNvGrpSpPr>
              <a:grpSpLocks/>
            </p:cNvGrpSpPr>
            <p:nvPr/>
          </p:nvGrpSpPr>
          <p:grpSpPr bwMode="auto">
            <a:xfrm>
              <a:off x="2544" y="1019"/>
              <a:ext cx="384" cy="192"/>
              <a:chOff x="1296" y="2544"/>
              <a:chExt cx="384" cy="192"/>
            </a:xfrm>
          </p:grpSpPr>
          <p:sp>
            <p:nvSpPr>
              <p:cNvPr id="6161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2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3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5" name="Rectangle 29"/>
            <p:cNvSpPr>
              <a:spLocks noChangeArrowheads="1"/>
            </p:cNvSpPr>
            <p:nvPr/>
          </p:nvSpPr>
          <p:spPr bwMode="auto">
            <a:xfrm>
              <a:off x="1824" y="1019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6156" name="Group 30"/>
            <p:cNvGrpSpPr>
              <a:grpSpLocks/>
            </p:cNvGrpSpPr>
            <p:nvPr/>
          </p:nvGrpSpPr>
          <p:grpSpPr bwMode="auto">
            <a:xfrm>
              <a:off x="2544" y="1499"/>
              <a:ext cx="384" cy="192"/>
              <a:chOff x="1296" y="2544"/>
              <a:chExt cx="384" cy="192"/>
            </a:xfrm>
          </p:grpSpPr>
          <p:sp>
            <p:nvSpPr>
              <p:cNvPr id="6158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59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0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7" name="Rectangle 34"/>
            <p:cNvSpPr>
              <a:spLocks noChangeArrowheads="1"/>
            </p:cNvSpPr>
            <p:nvPr/>
          </p:nvSpPr>
          <p:spPr bwMode="auto">
            <a:xfrm>
              <a:off x="1824" y="1499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</a:t>
            </a:r>
            <a:r>
              <a:rPr lang="en-US" smtClean="0">
                <a:latin typeface="Courier New" pitchFamily="1" charset="0"/>
              </a:rPr>
              <a:t>call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Use ALU to decrement stack pointer</a:t>
            </a:r>
          </a:p>
          <a:p>
            <a:pPr lvl="1" eaLnBrk="1" hangingPunct="1"/>
            <a:r>
              <a:rPr lang="en-US" smtClean="0"/>
              <a:t>Store incremented PC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343045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7203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7204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5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7206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" charset="2"/>
                </a:rPr>
                <a:t> PC+5</a:t>
              </a:r>
            </a:p>
          </p:txBody>
        </p:sp>
        <p:sp>
          <p:nvSpPr>
            <p:cNvPr id="7207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8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7209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7210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11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7212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719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719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719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720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3063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7191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–4</a:t>
              </a:r>
            </a:p>
          </p:txBody>
        </p:sp>
        <p:sp>
          <p:nvSpPr>
            <p:cNvPr id="7192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93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94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7195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7196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7188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valP </a:t>
              </a:r>
            </a:p>
          </p:txBody>
        </p:sp>
        <p:sp>
          <p:nvSpPr>
            <p:cNvPr id="7189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7190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7182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7183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7184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85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7186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7187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7179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valC</a:t>
              </a:r>
            </a:p>
          </p:txBody>
        </p:sp>
        <p:sp>
          <p:nvSpPr>
            <p:cNvPr id="7180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7181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</a:t>
            </a:r>
            <a:r>
              <a:rPr lang="en-US" smtClean="0">
                <a:latin typeface="Courier New" pitchFamily="1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1 byte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Read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Increment stack pointer by 4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Read return address from old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Update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return address</a:t>
            </a:r>
          </a:p>
        </p:txBody>
      </p:sp>
      <p:sp>
        <p:nvSpPr>
          <p:cNvPr id="8197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8198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1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8199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8205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9</a:t>
              </a:r>
            </a:p>
          </p:txBody>
        </p:sp>
        <p:sp>
          <p:nvSpPr>
            <p:cNvPr id="8206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0</a:t>
              </a:r>
            </a:p>
          </p:txBody>
        </p:sp>
        <p:sp>
          <p:nvSpPr>
            <p:cNvPr id="8207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1" charset="0"/>
              </a:endParaRPr>
            </a:p>
          </p:txBody>
        </p:sp>
      </p:grpSp>
      <p:grpSp>
        <p:nvGrpSpPr>
          <p:cNvPr id="8200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8202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XX</a:t>
              </a:r>
            </a:p>
          </p:txBody>
        </p:sp>
        <p:sp>
          <p:nvSpPr>
            <p:cNvPr id="8203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XX</a:t>
              </a:r>
            </a:p>
          </p:txBody>
        </p:sp>
        <p:sp>
          <p:nvSpPr>
            <p:cNvPr id="8204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1" charset="0"/>
              </a:endParaRPr>
            </a:p>
          </p:txBody>
        </p:sp>
      </p:grpSp>
      <p:sp>
        <p:nvSpPr>
          <p:cNvPr id="8201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</a:t>
            </a:r>
            <a:r>
              <a:rPr lang="en-US" smtClean="0">
                <a:latin typeface="Courier New" pitchFamily="1" charset="0"/>
              </a:rPr>
              <a:t>ret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Use ALU to increment stack pointer</a:t>
            </a:r>
          </a:p>
          <a:p>
            <a:pPr lvl="1" eaLnBrk="1" hangingPunct="1"/>
            <a:r>
              <a:rPr lang="en-US" smtClean="0"/>
              <a:t>Read return address from memory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9251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9252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3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54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9255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6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9257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9258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9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60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924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924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924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924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925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344087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9239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+ 4</a:t>
              </a:r>
            </a:p>
          </p:txBody>
        </p:sp>
        <p:sp>
          <p:nvSpPr>
            <p:cNvPr id="9240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1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2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9243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9244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9236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  </a:t>
              </a:r>
            </a:p>
          </p:txBody>
        </p:sp>
        <p:sp>
          <p:nvSpPr>
            <p:cNvPr id="9237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9238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9230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9231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32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33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9234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9235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9227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valM</a:t>
              </a:r>
            </a:p>
          </p:txBody>
        </p:sp>
        <p:sp>
          <p:nvSpPr>
            <p:cNvPr id="9228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9229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Computation Steps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All instructions follow same general pattern</a:t>
            </a:r>
          </a:p>
          <a:p>
            <a:pPr lvl="1" eaLnBrk="1" hangingPunct="1"/>
            <a:r>
              <a:rPr lang="en-US" smtClean="0"/>
              <a:t>Differ in what gets computed on each step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" charset="2"/>
              </a:rPr>
              <a:t> PC+2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10255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" charset="2"/>
              </a:rPr>
              <a:t> R[rA]</a:t>
            </a:r>
          </a:p>
        </p:txBody>
      </p:sp>
      <p:sp>
        <p:nvSpPr>
          <p:cNvPr id="10256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" charset="2"/>
              </a:rPr>
              <a:t> R[rB]</a:t>
            </a:r>
          </a:p>
        </p:txBody>
      </p:sp>
      <p:sp>
        <p:nvSpPr>
          <p:cNvPr id="10257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58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10259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10260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10261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" charset="2"/>
              </a:rPr>
              <a:t> valB OP valA</a:t>
            </a:r>
          </a:p>
        </p:txBody>
      </p:sp>
      <p:sp>
        <p:nvSpPr>
          <p:cNvPr id="10262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10263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64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10265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10266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Set condition code register</a:t>
            </a:r>
          </a:p>
        </p:txBody>
      </p:sp>
      <p:sp>
        <p:nvSpPr>
          <p:cNvPr id="10267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10268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10269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10270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" charset="2"/>
              </a:rPr>
              <a:t> valE</a:t>
            </a:r>
          </a:p>
        </p:txBody>
      </p:sp>
      <p:sp>
        <p:nvSpPr>
          <p:cNvPr id="10271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0272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73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10274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10275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1027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" charset="2"/>
              </a:rPr>
              <a:t> valP</a:t>
            </a:r>
          </a:p>
        </p:txBody>
      </p:sp>
      <p:sp>
        <p:nvSpPr>
          <p:cNvPr id="1027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1027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1027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1028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1028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1028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1028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1028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1028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1028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1028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1028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1028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1029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Computation Steps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All instructions follow same general pattern</a:t>
            </a:r>
          </a:p>
          <a:p>
            <a:pPr lvl="1" eaLnBrk="1" hangingPunct="1"/>
            <a:r>
              <a:rPr lang="en-US" smtClean="0"/>
              <a:t>Differ in what gets computed on each step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11270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11271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11272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11273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11274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11275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11276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11277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11278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11279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11280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11281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11282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11283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11284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11285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11286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11287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11288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89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4</a:t>
            </a:r>
            <a:r>
              <a:rPr lang="en-US" sz="1600"/>
              <a:t>[PC+1]</a:t>
            </a:r>
          </a:p>
        </p:txBody>
      </p:sp>
      <p:sp>
        <p:nvSpPr>
          <p:cNvPr id="11290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" charset="2"/>
              </a:rPr>
              <a:t> PC+5</a:t>
            </a:r>
          </a:p>
        </p:txBody>
      </p:sp>
      <p:sp>
        <p:nvSpPr>
          <p:cNvPr id="11291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2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>
              <a:sym typeface="Symbol" pitchFamily="1" charset="2"/>
            </a:endParaRPr>
          </a:p>
        </p:txBody>
      </p:sp>
      <p:sp>
        <p:nvSpPr>
          <p:cNvPr id="11293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" charset="2"/>
              </a:rPr>
              <a:t> R[</a:t>
            </a:r>
            <a:r>
              <a:rPr lang="en-US" sz="1600">
                <a:latin typeface="Courier New" pitchFamily="1" charset="0"/>
                <a:sym typeface="Symbol" pitchFamily="1" charset="2"/>
              </a:rPr>
              <a:t>%esp</a:t>
            </a:r>
            <a:r>
              <a:rPr lang="en-US" sz="1600">
                <a:sym typeface="Symbol" pitchFamily="1" charset="2"/>
              </a:rPr>
              <a:t>]</a:t>
            </a:r>
          </a:p>
        </p:txBody>
      </p:sp>
      <p:sp>
        <p:nvSpPr>
          <p:cNvPr id="11294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5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" charset="2"/>
              </a:rPr>
              <a:t> valB + –4</a:t>
            </a:r>
          </a:p>
        </p:txBody>
      </p:sp>
      <p:sp>
        <p:nvSpPr>
          <p:cNvPr id="11296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7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8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r>
              <a:rPr lang="en-US" sz="1600"/>
              <a:t>[valE]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valP </a:t>
            </a:r>
          </a:p>
        </p:txBody>
      </p:sp>
      <p:sp>
        <p:nvSpPr>
          <p:cNvPr id="11299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R[</a:t>
            </a:r>
            <a:r>
              <a:rPr lang="en-US" sz="1600">
                <a:latin typeface="Courier New" pitchFamily="1" charset="0"/>
                <a:sym typeface="Symbol" pitchFamily="1" charset="2"/>
              </a:rPr>
              <a:t>%esp</a:t>
            </a:r>
            <a:r>
              <a:rPr lang="en-US" sz="1600"/>
              <a:t>] </a:t>
            </a:r>
            <a:r>
              <a:rPr lang="en-US" sz="1600">
                <a:sym typeface="Symbol" pitchFamily="1" charset="2"/>
              </a:rPr>
              <a:t> valE</a:t>
            </a:r>
          </a:p>
        </p:txBody>
      </p:sp>
      <p:sp>
        <p:nvSpPr>
          <p:cNvPr id="11300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1301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302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" charset="2"/>
              </a:rPr>
              <a:t> valC</a:t>
            </a:r>
          </a:p>
        </p:txBody>
      </p:sp>
      <p:sp>
        <p:nvSpPr>
          <p:cNvPr id="11303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11304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11305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11306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11307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11308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11309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11310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[Set condition code reg.]</a:t>
            </a:r>
          </a:p>
        </p:txBody>
      </p:sp>
      <p:sp>
        <p:nvSpPr>
          <p:cNvPr id="11311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11312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[Write back ALU result]</a:t>
            </a:r>
          </a:p>
        </p:txBody>
      </p:sp>
      <p:sp>
        <p:nvSpPr>
          <p:cNvPr id="11313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 back memory result</a:t>
            </a:r>
          </a:p>
        </p:txBody>
      </p:sp>
      <p:sp>
        <p:nvSpPr>
          <p:cNvPr id="11314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16662</TotalTime>
  <Pages>8</Pages>
  <Words>1645</Words>
  <Application>Microsoft Office PowerPoint</Application>
  <PresentationFormat>Custom</PresentationFormat>
  <Paragraphs>581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fujitsu-99-02</vt:lpstr>
      <vt:lpstr>Datapath Design II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Summary</vt:lpstr>
      <vt:lpstr>Datapath Design III</vt:lpstr>
      <vt:lpstr>Fetch Logic</vt:lpstr>
      <vt:lpstr>Fetch Logic</vt:lpstr>
      <vt:lpstr>Fetch Control Logic</vt:lpstr>
      <vt:lpstr>Decode Logic</vt:lpstr>
      <vt:lpstr>A Source</vt:lpstr>
      <vt:lpstr>E Destination</vt:lpstr>
      <vt:lpstr>Execute Logic</vt:lpstr>
      <vt:lpstr>ALU A Input</vt:lpstr>
      <vt:lpstr>ALU Operation</vt:lpstr>
      <vt:lpstr>Memory Logic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witchel</cp:lastModifiedBy>
  <cp:revision>88</cp:revision>
  <cp:lastPrinted>1999-02-26T14:55:35Z</cp:lastPrinted>
  <dcterms:created xsi:type="dcterms:W3CDTF">1998-03-03T17:17:57Z</dcterms:created>
  <dcterms:modified xsi:type="dcterms:W3CDTF">2012-03-08T05:49:00Z</dcterms:modified>
</cp:coreProperties>
</file>