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2.xml" ContentType="application/vnd.openxmlformats-officedocument.presentationml.tags+xml"/>
  <Override PartName="/ppt/notesSlides/notesSlide15.xml" ContentType="application/vnd.openxmlformats-officedocument.presentationml.notesSlide+xml"/>
  <Override PartName="/ppt/tags/tag3.xml" ContentType="application/vnd.openxmlformats-officedocument.presentationml.tags+xml"/>
  <Override PartName="/ppt/notesSlides/notesSlide16.xml" ContentType="application/vnd.openxmlformats-officedocument.presentationml.notesSlide+xml"/>
  <Override PartName="/ppt/tags/tag4.xml" ContentType="application/vnd.openxmlformats-officedocument.presentationml.tags+xml"/>
  <Override PartName="/ppt/notesSlides/notesSlide17.xml" ContentType="application/vnd.openxmlformats-officedocument.presentationml.notesSlide+xml"/>
  <Override PartName="/ppt/tags/tag5.xml" ContentType="application/vnd.openxmlformats-officedocument.presentationml.tags+xml"/>
  <Override PartName="/ppt/notesSlides/notesSlide18.xml" ContentType="application/vnd.openxmlformats-officedocument.presentationml.notesSlide+xml"/>
  <Override PartName="/ppt/tags/tag6.xml" ContentType="application/vnd.openxmlformats-officedocument.presentationml.tags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55"/>
  </p:notesMasterIdLst>
  <p:handoutMasterIdLst>
    <p:handoutMasterId r:id="rId56"/>
  </p:handoutMasterIdLst>
  <p:sldIdLst>
    <p:sldId id="542" r:id="rId2"/>
    <p:sldId id="645" r:id="rId3"/>
    <p:sldId id="580" r:id="rId4"/>
    <p:sldId id="581" r:id="rId5"/>
    <p:sldId id="633" r:id="rId6"/>
    <p:sldId id="582" r:id="rId7"/>
    <p:sldId id="636" r:id="rId8"/>
    <p:sldId id="583" r:id="rId9"/>
    <p:sldId id="584" r:id="rId10"/>
    <p:sldId id="585" r:id="rId11"/>
    <p:sldId id="666" r:id="rId12"/>
    <p:sldId id="586" r:id="rId13"/>
    <p:sldId id="646" r:id="rId14"/>
    <p:sldId id="632" r:id="rId15"/>
    <p:sldId id="587" r:id="rId16"/>
    <p:sldId id="661" r:id="rId17"/>
    <p:sldId id="662" r:id="rId18"/>
    <p:sldId id="663" r:id="rId19"/>
    <p:sldId id="664" r:id="rId20"/>
    <p:sldId id="665" r:id="rId21"/>
    <p:sldId id="588" r:id="rId22"/>
    <p:sldId id="589" r:id="rId23"/>
    <p:sldId id="590" r:id="rId24"/>
    <p:sldId id="637" r:id="rId25"/>
    <p:sldId id="591" r:id="rId26"/>
    <p:sldId id="592" r:id="rId27"/>
    <p:sldId id="593" r:id="rId28"/>
    <p:sldId id="594" r:id="rId29"/>
    <p:sldId id="595" r:id="rId30"/>
    <p:sldId id="647" r:id="rId31"/>
    <p:sldId id="639" r:id="rId32"/>
    <p:sldId id="649" r:id="rId33"/>
    <p:sldId id="597" r:id="rId34"/>
    <p:sldId id="598" r:id="rId35"/>
    <p:sldId id="599" r:id="rId36"/>
    <p:sldId id="600" r:id="rId37"/>
    <p:sldId id="601" r:id="rId38"/>
    <p:sldId id="602" r:id="rId39"/>
    <p:sldId id="603" r:id="rId40"/>
    <p:sldId id="604" r:id="rId41"/>
    <p:sldId id="605" r:id="rId42"/>
    <p:sldId id="606" r:id="rId43"/>
    <p:sldId id="607" r:id="rId44"/>
    <p:sldId id="608" r:id="rId45"/>
    <p:sldId id="609" r:id="rId46"/>
    <p:sldId id="660" r:id="rId47"/>
    <p:sldId id="650" r:id="rId48"/>
    <p:sldId id="651" r:id="rId49"/>
    <p:sldId id="652" r:id="rId50"/>
    <p:sldId id="656" r:id="rId51"/>
    <p:sldId id="657" r:id="rId52"/>
    <p:sldId id="658" r:id="rId53"/>
    <p:sldId id="659" r:id="rId54"/>
  </p:sldIdLst>
  <p:sldSz cx="9144000" cy="6858000" type="screen4x3"/>
  <p:notesSz cx="7302500" cy="9586913"/>
  <p:custDataLst>
    <p:tags r:id="rId5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EFBFBF"/>
    <a:srgbClr val="F6F5BD"/>
    <a:srgbClr val="CC6600"/>
    <a:srgbClr val="FF9999"/>
    <a:srgbClr val="A8E799"/>
    <a:srgbClr val="FFFF99"/>
    <a:srgbClr val="CDF1C5"/>
    <a:srgbClr val="F1C7C7"/>
    <a:srgbClr val="C5FE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 snapToObjects="1">
      <p:cViewPr varScale="1">
        <p:scale>
          <a:sx n="104" d="100"/>
          <a:sy n="104" d="100"/>
        </p:scale>
        <p:origin x="422" y="1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10002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gs" Target="tags/tag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2319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0279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0329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0072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2069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6553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98B12C5-B8B1-41C6-B29F-6FC9FEB127AE}" type="slidenum">
              <a:rPr lang="en-US" smtClean="0"/>
              <a:pPr>
                <a:defRPr/>
              </a:pPr>
              <a:t>14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489868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7414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6536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5911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1641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593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233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3365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6107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58632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34195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01417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46550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2108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61636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49233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08526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818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7380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12906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58385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5530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0477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01031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74369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1808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74223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78392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4913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2500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18410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71196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04831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00058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79493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57835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971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71497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16866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89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29262F6-BF62-48B3-9B2E-845651183BA4}" type="slidenum">
              <a:rPr lang="en-US" smtClean="0"/>
              <a:pPr>
                <a:defRPr/>
              </a:pPr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9992039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1144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Core i7</a:t>
            </a:r>
            <a:r>
              <a:rPr lang="en-US" baseline="0" dirty="0" smtClean="0"/>
              <a:t> Sandy Bridge 2011 995M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1577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1552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906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17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rgbClr val="FF66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2/4/2014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A271A1-F6D6-438B-A432-4747EE7ECD40}" type="datetimeFigureOut">
              <a:rPr lang="en-US" smtClean="0"/>
              <a:pPr/>
              <a:t>2/4/2014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  <a:prstGeom prst="rect">
            <a:avLst/>
          </a:prstGeo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rgbClr val="FF660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rgbClr val="FF6600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solidFill>
            <a:srgbClr val="FF6600"/>
          </a:solidFill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A271A1-F6D6-438B-A432-4747EE7ECD40}" type="datetimeFigureOut">
              <a:rPr lang="en-US" smtClean="0"/>
              <a:pPr/>
              <a:t>2/4/2014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  <a:prstGeom prst="rect">
            <a:avLst/>
          </a:prstGeo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3716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A271A1-F6D6-438B-A432-4747EE7ECD40}" type="datetimeFigureOut">
              <a:rPr lang="en-US" smtClean="0"/>
              <a:pPr/>
              <a:t>2/4/2014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  <p:sp>
        <p:nvSpPr>
          <p:cNvPr id="1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rgbClr val="FF6600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</a:bodyPr>
          <a:lstStyle/>
          <a:p>
            <a:pPr algn="r"/>
            <a:r>
              <a:rPr lang="en-US" sz="1400" b="0" i="0" dirty="0" smtClean="0">
                <a:solidFill>
                  <a:schemeClr val="bg1"/>
                </a:solidFill>
                <a:latin typeface="Gill Sans"/>
              </a:rPr>
              <a:t>University of Texas at Austin</a:t>
            </a:r>
            <a:endParaRPr lang="en-US" sz="1400" b="0" i="0" dirty="0">
              <a:solidFill>
                <a:schemeClr val="bg1"/>
              </a:solidFill>
              <a:latin typeface="Gill San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81000" y="12954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9035143" y="67249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100000"/>
        <a:buFont typeface="Arial"/>
        <a:buChar char="•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100000"/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100000"/>
        <a:buFont typeface="Arial"/>
        <a:buChar char="•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100000"/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100000"/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List_of_Intel_microprocessor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rocessorfinder.intel.com/Default.aspx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>
            <a:normAutofit fontScale="90000"/>
          </a:bodyPr>
          <a:lstStyle/>
          <a:p>
            <a:pPr marL="0" indent="0"/>
            <a:r>
              <a:rPr lang="en-US" dirty="0" smtClean="0"/>
              <a:t>Machine-Level Programming I: Basics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Computer architecture and organization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>
              <a:spcBef>
                <a:spcPct val="0"/>
              </a:spcBef>
              <a:buClrTx/>
              <a:buSzTx/>
              <a:defRPr/>
            </a:pPr>
            <a:endParaRPr lang="en-US" dirty="0">
              <a:solidFill>
                <a:srgbClr val="000000"/>
              </a:solidFill>
              <a:latin typeface="Calibri"/>
              <a:sym typeface="Calibri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Intel’s </a:t>
            </a:r>
            <a:r>
              <a:rPr lang="en-US" dirty="0" smtClean="0"/>
              <a:t>64-Bit</a:t>
            </a:r>
            <a:endParaRPr lang="en-US" dirty="0"/>
          </a:p>
        </p:txBody>
      </p:sp>
      <p:sp>
        <p:nvSpPr>
          <p:cNvPr id="271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6875" y="1581150"/>
            <a:ext cx="7896225" cy="497205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Intel Attempted Radical Shift from IA32 to IA64</a:t>
            </a:r>
          </a:p>
          <a:p>
            <a:pPr lvl="1"/>
            <a:r>
              <a:rPr lang="en-US" dirty="0"/>
              <a:t>Totally different </a:t>
            </a:r>
            <a:r>
              <a:rPr lang="en-US" dirty="0" smtClean="0"/>
              <a:t>architecture (Itanium)</a:t>
            </a:r>
            <a:endParaRPr lang="en-US" dirty="0"/>
          </a:p>
          <a:p>
            <a:pPr lvl="1"/>
            <a:r>
              <a:rPr lang="en-US" dirty="0"/>
              <a:t>Executes </a:t>
            </a:r>
            <a:r>
              <a:rPr lang="en-US" dirty="0" smtClean="0"/>
              <a:t>IA32 </a:t>
            </a:r>
            <a:r>
              <a:rPr lang="en-US" dirty="0"/>
              <a:t>code only as legacy</a:t>
            </a:r>
          </a:p>
          <a:p>
            <a:pPr lvl="1"/>
            <a:r>
              <a:rPr lang="en-US" dirty="0"/>
              <a:t>Performance disappointing</a:t>
            </a:r>
          </a:p>
          <a:p>
            <a:r>
              <a:rPr lang="en-US" dirty="0"/>
              <a:t>AMD Stepped in with Evolutionary Solution</a:t>
            </a:r>
          </a:p>
          <a:p>
            <a:pPr lvl="1"/>
            <a:r>
              <a:rPr lang="en-US" dirty="0"/>
              <a:t>x86-64 (now called “AMD64”)</a:t>
            </a:r>
          </a:p>
          <a:p>
            <a:r>
              <a:rPr lang="en-US" dirty="0"/>
              <a:t>Intel Felt Obligated to Focus on IA64</a:t>
            </a:r>
          </a:p>
          <a:p>
            <a:pPr lvl="1"/>
            <a:r>
              <a:rPr lang="en-US" dirty="0"/>
              <a:t>Hard to admit mistake or that AMD is better</a:t>
            </a:r>
          </a:p>
          <a:p>
            <a:r>
              <a:rPr lang="en-US" dirty="0"/>
              <a:t>2004: Intel Announces EM64T extension to IA32</a:t>
            </a:r>
          </a:p>
          <a:p>
            <a:pPr lvl="1"/>
            <a:r>
              <a:rPr lang="en-US" dirty="0"/>
              <a:t>Extended Memory 64-bit Technology</a:t>
            </a:r>
          </a:p>
          <a:p>
            <a:pPr lvl="1"/>
            <a:r>
              <a:rPr lang="en-US" dirty="0"/>
              <a:t>Almost identical to x86-64!</a:t>
            </a:r>
          </a:p>
          <a:p>
            <a:r>
              <a:rPr lang="en-US" dirty="0" smtClean="0"/>
              <a:t>All but low-end x86 processors support x86-64</a:t>
            </a:r>
          </a:p>
          <a:p>
            <a:pPr lvl="1"/>
            <a:r>
              <a:rPr lang="en-US" dirty="0" smtClean="0"/>
              <a:t>But, lots of code still runs in 32-bit mode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363" grpId="0" uiExpand="1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File:Itanium Sales Forecasts edi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96" y="914399"/>
            <a:ext cx="7620000" cy="518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2060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Coverage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IA32</a:t>
            </a:r>
          </a:p>
          <a:p>
            <a:pPr lvl="1"/>
            <a:r>
              <a:rPr lang="en-US" dirty="0"/>
              <a:t>The traditional x86</a:t>
            </a:r>
          </a:p>
          <a:p>
            <a:endParaRPr lang="en-US" dirty="0" smtClean="0"/>
          </a:p>
          <a:p>
            <a:r>
              <a:rPr lang="en-US" dirty="0" smtClean="0"/>
              <a:t>x86-64/EM64T</a:t>
            </a:r>
            <a:endParaRPr lang="en-US" dirty="0"/>
          </a:p>
          <a:p>
            <a:pPr lvl="1"/>
            <a:r>
              <a:rPr lang="en-US" dirty="0"/>
              <a:t>The emerging standard</a:t>
            </a:r>
          </a:p>
          <a:p>
            <a:endParaRPr lang="en-US" dirty="0" smtClean="0"/>
          </a:p>
          <a:p>
            <a:r>
              <a:rPr lang="en-US" dirty="0" smtClean="0"/>
              <a:t>Presentation</a:t>
            </a:r>
            <a:endParaRPr lang="en-US" dirty="0"/>
          </a:p>
          <a:p>
            <a:pPr lvl="1"/>
            <a:r>
              <a:rPr lang="en-US" dirty="0"/>
              <a:t>Book </a:t>
            </a:r>
            <a:r>
              <a:rPr lang="en-US" dirty="0" smtClean="0"/>
              <a:t>presents IA32 in Sections 3.1—3.12</a:t>
            </a:r>
            <a:endParaRPr lang="en-US" dirty="0"/>
          </a:p>
          <a:p>
            <a:pPr lvl="1"/>
            <a:r>
              <a:rPr lang="en-US" dirty="0" smtClean="0"/>
              <a:t>Covers x86-64 in 3.13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r>
              <a:rPr lang="en-US" dirty="0" smtClean="0"/>
              <a:t>C, assembly, machine code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  <a:p>
            <a:pPr>
              <a:buNone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591425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Definitions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Architecture:</a:t>
            </a:r>
            <a:r>
              <a:rPr lang="en-US" dirty="0" smtClean="0"/>
              <a:t> (also instruction set architecture: ISA) The parts of a processor design that one needs to understand to write assembly code. </a:t>
            </a:r>
          </a:p>
          <a:p>
            <a:pPr lvl="1"/>
            <a:r>
              <a:rPr lang="en-US" dirty="0" smtClean="0"/>
              <a:t>Examples: 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instruction set specification, registers.</a:t>
            </a:r>
          </a:p>
          <a:p>
            <a:r>
              <a:rPr lang="en-US" dirty="0" err="1" smtClean="0">
                <a:solidFill>
                  <a:srgbClr val="C00000"/>
                </a:solidFill>
              </a:rPr>
              <a:t>Microarchitecture</a:t>
            </a:r>
            <a:r>
              <a:rPr lang="en-US" dirty="0" smtClean="0">
                <a:solidFill>
                  <a:srgbClr val="C00000"/>
                </a:solidFill>
              </a:rPr>
              <a:t>:</a:t>
            </a:r>
            <a:r>
              <a:rPr lang="en-US" dirty="0" smtClean="0"/>
              <a:t> Implementation of the architecture.</a:t>
            </a:r>
          </a:p>
          <a:p>
            <a:pPr lvl="1"/>
            <a:r>
              <a:rPr lang="en-US" dirty="0" smtClean="0"/>
              <a:t>Examples: cache sizes and core frequency.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Example ISAs (Intel): x86, IA, IPF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1066800" y="1066800"/>
            <a:ext cx="3200400" cy="2209800"/>
          </a:xfrm>
          <a:prstGeom prst="rect">
            <a:avLst/>
          </a:prstGeom>
          <a:solidFill>
            <a:srgbClr val="E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CPU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7226300" cy="573088"/>
          </a:xfrm>
        </p:spPr>
        <p:txBody>
          <a:bodyPr>
            <a:normAutofit fontScale="90000"/>
          </a:bodyPr>
          <a:lstStyle/>
          <a:p>
            <a:r>
              <a:rPr lang="en-US"/>
              <a:t>Assembly Programmer’s View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3536950"/>
            <a:ext cx="4357687" cy="3092450"/>
          </a:xfrm>
        </p:spPr>
        <p:txBody>
          <a:bodyPr>
            <a:normAutofit lnSpcReduction="10000"/>
          </a:bodyPr>
          <a:lstStyle/>
          <a:p>
            <a:pPr marL="227013" indent="-227013" defTabSz="895350">
              <a:tabLst>
                <a:tab pos="1371600" algn="l"/>
                <a:tab pos="4572000" algn="l"/>
              </a:tabLst>
            </a:pPr>
            <a:r>
              <a:rPr lang="en-US" sz="2000" dirty="0"/>
              <a:t>Programmer-Visible State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 smtClean="0"/>
              <a:t>PC: Program </a:t>
            </a:r>
            <a:r>
              <a:rPr lang="en-US" sz="1800" dirty="0"/>
              <a:t>c</a:t>
            </a:r>
            <a:r>
              <a:rPr lang="en-US" sz="1800" dirty="0" smtClean="0"/>
              <a:t>ounter</a:t>
            </a:r>
            <a:endParaRPr lang="en-US" sz="1800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Address of next instruction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Called “EIP” (IA32) or “RIP” (x86-64)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Register </a:t>
            </a:r>
            <a:r>
              <a:rPr lang="en-US" sz="1800" dirty="0" smtClean="0"/>
              <a:t>file</a:t>
            </a:r>
            <a:endParaRPr lang="en-US" sz="1800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Heavily used program data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Condition </a:t>
            </a:r>
            <a:r>
              <a:rPr lang="en-US" sz="1800" dirty="0" smtClean="0"/>
              <a:t>codes</a:t>
            </a:r>
            <a:endParaRPr lang="en-US" sz="1800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Store status information about most recent arithmetic operation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600" dirty="0"/>
              <a:t>Used for conditional branching</a:t>
            </a:r>
          </a:p>
        </p:txBody>
      </p:sp>
      <p:sp>
        <p:nvSpPr>
          <p:cNvPr id="147473" name="Rectangle 17"/>
          <p:cNvSpPr>
            <a:spLocks noGrp="1" noChangeArrowheads="1"/>
          </p:cNvSpPr>
          <p:nvPr>
            <p:ph sz="quarter" idx="2"/>
          </p:nvPr>
        </p:nvSpPr>
        <p:spPr>
          <a:xfrm>
            <a:off x="4914900" y="4984750"/>
            <a:ext cx="4076700" cy="1568450"/>
          </a:xfrm>
        </p:spPr>
        <p:txBody>
          <a:bodyPr>
            <a:normAutofit lnSpcReduction="10000"/>
          </a:bodyPr>
          <a:lstStyle/>
          <a:p>
            <a:pPr marL="292100" lvl="1" indent="-177800"/>
            <a:r>
              <a:rPr lang="en-US" sz="2000" b="1" dirty="0"/>
              <a:t>Memory</a:t>
            </a:r>
          </a:p>
          <a:p>
            <a:pPr marL="571500" lvl="2" indent="-165100"/>
            <a:r>
              <a:rPr lang="en-US" sz="1600" dirty="0"/>
              <a:t>Byte addressable array</a:t>
            </a:r>
          </a:p>
          <a:p>
            <a:pPr marL="571500" lvl="2" indent="-165100"/>
            <a:r>
              <a:rPr lang="en-US" sz="1600" dirty="0"/>
              <a:t>Code, user data, (some) OS data</a:t>
            </a:r>
          </a:p>
          <a:p>
            <a:pPr marL="571500" lvl="2" indent="-165100"/>
            <a:r>
              <a:rPr lang="en-US" sz="1600" dirty="0"/>
              <a:t>Includes stack used to support procedures</a:t>
            </a:r>
          </a:p>
          <a:p>
            <a:pPr marL="0" indent="0"/>
            <a:endParaRPr lang="en-US" sz="2000" dirty="0"/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676400" y="1752600"/>
            <a:ext cx="533400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Calibri" pitchFamily="34" charset="0"/>
              </a:rPr>
              <a:t>PC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2362200" y="1447800"/>
            <a:ext cx="13716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Registers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6019800" y="990600"/>
            <a:ext cx="1752600" cy="381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6172200" y="1676400"/>
            <a:ext cx="1752600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Object Code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Program Data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OS Data</a:t>
            </a:r>
          </a:p>
        </p:txBody>
      </p:sp>
      <p:sp>
        <p:nvSpPr>
          <p:cNvPr id="147465" name="Line 9"/>
          <p:cNvSpPr>
            <a:spLocks noChangeShapeType="1"/>
          </p:cNvSpPr>
          <p:nvPr/>
        </p:nvSpPr>
        <p:spPr bwMode="auto">
          <a:xfrm>
            <a:off x="4267200" y="17526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7466" name="Line 10"/>
          <p:cNvSpPr>
            <a:spLocks noChangeShapeType="1"/>
          </p:cNvSpPr>
          <p:nvPr/>
        </p:nvSpPr>
        <p:spPr bwMode="auto">
          <a:xfrm>
            <a:off x="4267200" y="22860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7467" name="Line 11"/>
          <p:cNvSpPr>
            <a:spLocks noChangeShapeType="1"/>
          </p:cNvSpPr>
          <p:nvPr/>
        </p:nvSpPr>
        <p:spPr bwMode="auto">
          <a:xfrm>
            <a:off x="4267200" y="28194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4267200" y="13462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Addresses</a:t>
            </a:r>
          </a:p>
        </p:txBody>
      </p:sp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4267200" y="19050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Data</a:t>
            </a:r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4267200" y="2438400"/>
            <a:ext cx="16764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Instructions</a:t>
            </a:r>
          </a:p>
        </p:txBody>
      </p:sp>
      <p:sp>
        <p:nvSpPr>
          <p:cNvPr id="147471" name="Rectangle 15"/>
          <p:cNvSpPr>
            <a:spLocks noChangeArrowheads="1"/>
          </p:cNvSpPr>
          <p:nvPr/>
        </p:nvSpPr>
        <p:spPr bwMode="auto">
          <a:xfrm>
            <a:off x="6019800" y="2971800"/>
            <a:ext cx="17526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Stack</a:t>
            </a:r>
          </a:p>
        </p:txBody>
      </p:sp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2362200" y="2362200"/>
            <a:ext cx="13716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latin typeface="Calibri" pitchFamily="34" charset="0"/>
              </a:rPr>
              <a:t>Condition</a:t>
            </a:r>
          </a:p>
          <a:p>
            <a:pPr algn="ctr"/>
            <a:r>
              <a:rPr lang="en-US" dirty="0">
                <a:latin typeface="Calibri" pitchFamily="34" charset="0"/>
              </a:rPr>
              <a:t>Codes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smtClean="0">
                <a:solidFill>
                  <a:srgbClr val="993300"/>
                </a:solidFill>
              </a:rPr>
              <a:t>Program to Process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2800" y="1346200"/>
            <a:ext cx="7772400" cy="1423988"/>
          </a:xfrm>
          <a:noFill/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We write a program in e.g., </a:t>
            </a:r>
            <a:r>
              <a:rPr lang="en-US" sz="2000" dirty="0">
                <a:latin typeface="Arial" charset="0"/>
              </a:rPr>
              <a:t>C</a:t>
            </a:r>
            <a:r>
              <a:rPr lang="en-US" sz="2000" dirty="0" smtClean="0"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A compiler turns that program into an instruction list.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The CPU interprets the instruction list (which is more a graph of basic blocks).</a:t>
            </a:r>
          </a:p>
          <a:p>
            <a:pPr lvl="2">
              <a:lnSpc>
                <a:spcPct val="90000"/>
              </a:lnSpc>
              <a:buFont typeface="Monotype Sorts" pitchFamily="1" charset="2"/>
              <a:buNone/>
            </a:pPr>
            <a:endParaRPr lang="en-US" sz="1600" dirty="0" smtClean="0">
              <a:latin typeface="Arial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765175" y="3041650"/>
            <a:ext cx="3813175" cy="305276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void X (int b) {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 if(b == 1) {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…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int main() {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int a = 2;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X(a);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}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262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r>
              <a:rPr lang="en-US" smtClean="0">
                <a:solidFill>
                  <a:srgbClr val="993300"/>
                </a:solidFill>
              </a:rPr>
              <a:t>Process in Memory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7194" y="1371600"/>
            <a:ext cx="7772400" cy="442913"/>
          </a:xfrm>
          <a:noFill/>
        </p:spPr>
        <p:txBody>
          <a:bodyPr lIns="92075" tIns="46038" rIns="92075" bIns="46038"/>
          <a:lstStyle/>
          <a:p>
            <a:r>
              <a:rPr lang="en-US" sz="2000" dirty="0" smtClean="0">
                <a:latin typeface="Arial" charset="0"/>
              </a:rPr>
              <a:t>Program to process.</a:t>
            </a:r>
          </a:p>
          <a:p>
            <a:pPr lvl="2">
              <a:buFont typeface="Monotype Sorts" pitchFamily="1" charset="2"/>
              <a:buNone/>
            </a:pPr>
            <a:endParaRPr lang="en-US" sz="1600" dirty="0" smtClean="0">
              <a:latin typeface="Arial" charset="0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42938" y="2327275"/>
            <a:ext cx="3656012" cy="3151188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void X (int b) {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if(b == 1) {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…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int main() {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int a = 2;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X(a);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}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976313" y="1776413"/>
            <a:ext cx="2867025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1" charset="2"/>
              <a:buBlip>
                <a:blip r:embed="rId4"/>
              </a:buBlip>
            </a:pPr>
            <a:r>
              <a:rPr lang="en-US" sz="2000">
                <a:solidFill>
                  <a:schemeClr val="tx1"/>
                </a:solidFill>
                <a:latin typeface="Comic Sans MS" pitchFamily="66" charset="0"/>
              </a:rPr>
              <a:t>What you wrote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1" charset="2"/>
              <a:buNone/>
            </a:pPr>
            <a:endParaRPr lang="en-US" sz="160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126" name="Rectangle 7"/>
          <p:cNvSpPr>
            <a:spLocks noChangeArrowheads="1"/>
          </p:cNvSpPr>
          <p:nvPr/>
        </p:nvSpPr>
        <p:spPr bwMode="auto">
          <a:xfrm>
            <a:off x="5743575" y="871538"/>
            <a:ext cx="3171825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1" charset="2"/>
              <a:buBlip>
                <a:blip r:embed="rId4"/>
              </a:buBlip>
            </a:pPr>
            <a:r>
              <a:rPr lang="en-US" sz="2000" dirty="0">
                <a:solidFill>
                  <a:schemeClr val="tx1"/>
                </a:solidFill>
                <a:latin typeface="Comic Sans MS" pitchFamily="66" charset="0"/>
              </a:rPr>
              <a:t>What is in memory.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1" charset="2"/>
              <a:buNone/>
            </a:pPr>
            <a:endParaRPr lang="en-US" sz="1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127" name="Rectangle 8"/>
          <p:cNvSpPr>
            <a:spLocks noChangeArrowheads="1"/>
          </p:cNvSpPr>
          <p:nvPr/>
        </p:nvSpPr>
        <p:spPr bwMode="auto">
          <a:xfrm>
            <a:off x="5287963" y="3449638"/>
            <a:ext cx="3668712" cy="320833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void X (int b) {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if(b == 1) {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…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int main() {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int a = 2;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  X(a);</a:t>
            </a:r>
          </a:p>
          <a:p>
            <a:pPr marL="742950" lvl="1" indent="-285750">
              <a:spcBef>
                <a:spcPct val="20000"/>
              </a:spcBef>
              <a:buClr>
                <a:schemeClr val="tx1"/>
              </a:buClr>
              <a:buSzPct val="100000"/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}</a:t>
            </a:r>
          </a:p>
        </p:txBody>
      </p:sp>
      <p:sp>
        <p:nvSpPr>
          <p:cNvPr id="5128" name="Rectangle 9"/>
          <p:cNvSpPr>
            <a:spLocks noChangeArrowheads="1"/>
          </p:cNvSpPr>
          <p:nvPr/>
        </p:nvSpPr>
        <p:spPr bwMode="auto">
          <a:xfrm flipV="1">
            <a:off x="5275263" y="2463800"/>
            <a:ext cx="3679825" cy="98266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Rectangle 10"/>
          <p:cNvSpPr>
            <a:spLocks noChangeArrowheads="1"/>
          </p:cNvSpPr>
          <p:nvPr/>
        </p:nvSpPr>
        <p:spPr bwMode="auto">
          <a:xfrm>
            <a:off x="5264150" y="1560513"/>
            <a:ext cx="3690938" cy="9032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Text Box 11"/>
          <p:cNvSpPr txBox="1">
            <a:spLocks noChangeArrowheads="1"/>
          </p:cNvSpPr>
          <p:nvPr/>
        </p:nvSpPr>
        <p:spPr bwMode="auto">
          <a:xfrm>
            <a:off x="7924800" y="5994400"/>
            <a:ext cx="862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 b="1"/>
              <a:t>Code</a:t>
            </a:r>
          </a:p>
        </p:txBody>
      </p:sp>
      <p:sp>
        <p:nvSpPr>
          <p:cNvPr id="5131" name="Text Box 12"/>
          <p:cNvSpPr txBox="1">
            <a:spLocks noChangeArrowheads="1"/>
          </p:cNvSpPr>
          <p:nvPr/>
        </p:nvSpPr>
        <p:spPr bwMode="auto">
          <a:xfrm>
            <a:off x="5237163" y="1544638"/>
            <a:ext cx="1563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/>
              <a:t>main; a = 2</a:t>
            </a:r>
          </a:p>
        </p:txBody>
      </p:sp>
      <p:sp>
        <p:nvSpPr>
          <p:cNvPr id="5132" name="Text Box 13"/>
          <p:cNvSpPr txBox="1">
            <a:spLocks noChangeArrowheads="1"/>
          </p:cNvSpPr>
          <p:nvPr/>
        </p:nvSpPr>
        <p:spPr bwMode="auto">
          <a:xfrm>
            <a:off x="5303838" y="1979613"/>
            <a:ext cx="119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/>
              <a:t>X; b = 2</a:t>
            </a:r>
          </a:p>
        </p:txBody>
      </p:sp>
      <p:sp>
        <p:nvSpPr>
          <p:cNvPr id="5133" name="Rectangle 14"/>
          <p:cNvSpPr>
            <a:spLocks noChangeArrowheads="1"/>
          </p:cNvSpPr>
          <p:nvPr/>
        </p:nvSpPr>
        <p:spPr bwMode="auto">
          <a:xfrm>
            <a:off x="5273675" y="2997200"/>
            <a:ext cx="3684588" cy="4572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Text Box 15"/>
          <p:cNvSpPr txBox="1">
            <a:spLocks noChangeArrowheads="1"/>
          </p:cNvSpPr>
          <p:nvPr/>
        </p:nvSpPr>
        <p:spPr bwMode="auto">
          <a:xfrm>
            <a:off x="6788150" y="2995613"/>
            <a:ext cx="877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 b="1"/>
              <a:t>Heap</a:t>
            </a:r>
          </a:p>
        </p:txBody>
      </p:sp>
      <p:sp>
        <p:nvSpPr>
          <p:cNvPr id="5135" name="Line 16"/>
          <p:cNvSpPr>
            <a:spLocks noChangeAspect="1" noChangeShapeType="1"/>
          </p:cNvSpPr>
          <p:nvPr/>
        </p:nvSpPr>
        <p:spPr bwMode="auto">
          <a:xfrm flipH="1" flipV="1">
            <a:off x="8218488" y="2620963"/>
            <a:ext cx="19050" cy="38893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6" name="Line 17"/>
          <p:cNvSpPr>
            <a:spLocks noChangeAspect="1" noChangeShapeType="1"/>
          </p:cNvSpPr>
          <p:nvPr/>
        </p:nvSpPr>
        <p:spPr bwMode="auto">
          <a:xfrm flipH="1" flipV="1">
            <a:off x="7512050" y="2460625"/>
            <a:ext cx="19050" cy="3889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7" name="Text Box 18"/>
          <p:cNvSpPr txBox="1">
            <a:spLocks noChangeArrowheads="1"/>
          </p:cNvSpPr>
          <p:nvPr/>
        </p:nvSpPr>
        <p:spPr bwMode="auto">
          <a:xfrm>
            <a:off x="7442200" y="1687513"/>
            <a:ext cx="912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 b="1"/>
              <a:t>Stack</a:t>
            </a:r>
          </a:p>
        </p:txBody>
      </p:sp>
      <p:sp>
        <p:nvSpPr>
          <p:cNvPr id="5138" name="Rectangle 19"/>
          <p:cNvSpPr>
            <a:spLocks noChangeArrowheads="1"/>
          </p:cNvSpPr>
          <p:nvPr/>
        </p:nvSpPr>
        <p:spPr bwMode="auto">
          <a:xfrm>
            <a:off x="971550" y="5864225"/>
            <a:ext cx="4160838" cy="68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1" charset="2"/>
              <a:buBlip>
                <a:blip r:embed="rId4"/>
              </a:buBlip>
            </a:pPr>
            <a:r>
              <a:rPr lang="en-US" sz="2000">
                <a:solidFill>
                  <a:schemeClr val="tx1"/>
                </a:solidFill>
                <a:latin typeface="Comic Sans MS" pitchFamily="66" charset="0"/>
              </a:rPr>
              <a:t>What must the OS track for a process?</a:t>
            </a:r>
          </a:p>
          <a:p>
            <a:pPr marL="1143000" lvl="2" indent="-22860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1" charset="2"/>
              <a:buNone/>
            </a:pPr>
            <a:endParaRPr lang="en-US" sz="160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5653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50"/>
          <p:cNvSpPr txBox="1">
            <a:spLocks noChangeArrowheads="1"/>
          </p:cNvSpPr>
          <p:nvPr/>
        </p:nvSpPr>
        <p:spPr bwMode="auto">
          <a:xfrm>
            <a:off x="1060450" y="4211638"/>
            <a:ext cx="3695700" cy="12001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Arial Unicode MS" pitchFamily="34" charset="-128"/>
              </a:rPr>
              <a:t>pid = 127</a:t>
            </a:r>
          </a:p>
          <a:p>
            <a:r>
              <a:rPr lang="en-US">
                <a:latin typeface="Arial Unicode MS" pitchFamily="34" charset="-128"/>
              </a:rPr>
              <a:t>open files = “.history”</a:t>
            </a:r>
          </a:p>
          <a:p>
            <a:r>
              <a:rPr lang="en-US">
                <a:latin typeface="Arial Unicode MS" pitchFamily="34" charset="-128"/>
              </a:rPr>
              <a:t>last_cpu = 0</a:t>
            </a:r>
          </a:p>
        </p:txBody>
      </p:sp>
      <p:sp>
        <p:nvSpPr>
          <p:cNvPr id="318515" name="Text Box 51"/>
          <p:cNvSpPr txBox="1">
            <a:spLocks noChangeArrowheads="1"/>
          </p:cNvSpPr>
          <p:nvPr/>
        </p:nvSpPr>
        <p:spPr bwMode="auto">
          <a:xfrm>
            <a:off x="1054100" y="4211638"/>
            <a:ext cx="3695700" cy="12001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Arial Unicode MS" pitchFamily="34" charset="-128"/>
              </a:rPr>
              <a:t>pid = 128</a:t>
            </a:r>
          </a:p>
          <a:p>
            <a:r>
              <a:rPr lang="en-US">
                <a:latin typeface="Arial Unicode MS" pitchFamily="34" charset="-128"/>
              </a:rPr>
              <a:t>open files = “.history”</a:t>
            </a:r>
          </a:p>
          <a:p>
            <a:r>
              <a:rPr lang="en-US">
                <a:latin typeface="Arial Unicode MS" pitchFamily="34" charset="-128"/>
              </a:rPr>
              <a:t>last_cpu = 0</a:t>
            </a: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753"/>
            <a:ext cx="8308848" cy="990600"/>
          </a:xfrm>
          <a:noFill/>
        </p:spPr>
        <p:txBody>
          <a:bodyPr lIns="92075" tIns="46038" rIns="92075" bIns="46038" anchor="ctr">
            <a:normAutofit/>
          </a:bodyPr>
          <a:lstStyle/>
          <a:p>
            <a:r>
              <a:rPr lang="en-US" dirty="0" smtClean="0">
                <a:solidFill>
                  <a:srgbClr val="993300"/>
                </a:solidFill>
              </a:rPr>
              <a:t>A shell forks and execs a calculator</a:t>
            </a:r>
          </a:p>
        </p:txBody>
      </p:sp>
      <p:sp>
        <p:nvSpPr>
          <p:cNvPr id="318471" name="Text Box 7"/>
          <p:cNvSpPr txBox="1">
            <a:spLocks noChangeArrowheads="1"/>
          </p:cNvSpPr>
          <p:nvPr/>
        </p:nvSpPr>
        <p:spPr bwMode="auto">
          <a:xfrm>
            <a:off x="908050" y="1082675"/>
            <a:ext cx="3719513" cy="23082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Courier New" pitchFamily="49" charset="0"/>
              </a:rPr>
              <a:t>int pid = fork();</a:t>
            </a:r>
          </a:p>
          <a:p>
            <a:r>
              <a:rPr lang="en-US">
                <a:latin typeface="Courier New" pitchFamily="49" charset="0"/>
              </a:rPr>
              <a:t>if(pid == 0) {</a:t>
            </a:r>
          </a:p>
          <a:p>
            <a:r>
              <a:rPr lang="en-US">
                <a:latin typeface="Courier New" pitchFamily="49" charset="0"/>
              </a:rPr>
              <a:t> </a:t>
            </a:r>
            <a:r>
              <a:rPr lang="en-US">
                <a:solidFill>
                  <a:srgbClr val="F50101"/>
                </a:solidFill>
                <a:latin typeface="Courier New" pitchFamily="49" charset="0"/>
              </a:rPr>
              <a:t>close(“.history”);</a:t>
            </a:r>
          </a:p>
          <a:p>
            <a:r>
              <a:rPr lang="en-US">
                <a:latin typeface="Courier New" pitchFamily="49" charset="0"/>
              </a:rPr>
              <a:t> exec(“/bin/calc”);</a:t>
            </a:r>
          </a:p>
          <a:p>
            <a:r>
              <a:rPr lang="en-US">
                <a:latin typeface="Courier New" pitchFamily="49" charset="0"/>
              </a:rPr>
              <a:t>} else {</a:t>
            </a:r>
          </a:p>
          <a:p>
            <a:r>
              <a:rPr lang="en-US">
                <a:latin typeface="Courier New" pitchFamily="49" charset="0"/>
              </a:rPr>
              <a:t> wait(pid);</a:t>
            </a:r>
          </a:p>
        </p:txBody>
      </p:sp>
      <p:sp>
        <p:nvSpPr>
          <p:cNvPr id="318486" name="Text Box 22"/>
          <p:cNvSpPr txBox="1">
            <a:spLocks noChangeArrowheads="1"/>
          </p:cNvSpPr>
          <p:nvPr/>
        </p:nvSpPr>
        <p:spPr bwMode="auto">
          <a:xfrm>
            <a:off x="908050" y="1082675"/>
            <a:ext cx="3719513" cy="23082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Courier New" pitchFamily="49" charset="0"/>
              </a:rPr>
              <a:t>int pid = fork();</a:t>
            </a:r>
          </a:p>
          <a:p>
            <a:r>
              <a:rPr lang="en-US">
                <a:latin typeface="Courier New" pitchFamily="49" charset="0"/>
              </a:rPr>
              <a:t>if(pid == 0) {</a:t>
            </a:r>
          </a:p>
          <a:p>
            <a:r>
              <a:rPr lang="en-US">
                <a:latin typeface="Courier New" pitchFamily="49" charset="0"/>
              </a:rPr>
              <a:t> close(“.history”);</a:t>
            </a:r>
          </a:p>
          <a:p>
            <a:r>
              <a:rPr lang="en-US">
                <a:latin typeface="Courier New" pitchFamily="49" charset="0"/>
              </a:rPr>
              <a:t> exec(“/bin/calc”);</a:t>
            </a:r>
          </a:p>
          <a:p>
            <a:r>
              <a:rPr lang="en-US">
                <a:latin typeface="Courier New" pitchFamily="49" charset="0"/>
              </a:rPr>
              <a:t>} else {</a:t>
            </a:r>
          </a:p>
          <a:p>
            <a:r>
              <a:rPr lang="en-US">
                <a:latin typeface="Courier New" pitchFamily="49" charset="0"/>
              </a:rPr>
              <a:t> </a:t>
            </a:r>
            <a:r>
              <a:rPr lang="en-US">
                <a:solidFill>
                  <a:srgbClr val="F50101"/>
                </a:solidFill>
                <a:latin typeface="Courier New" pitchFamily="49" charset="0"/>
              </a:rPr>
              <a:t>wait(pid);</a:t>
            </a:r>
          </a:p>
        </p:txBody>
      </p:sp>
      <p:sp>
        <p:nvSpPr>
          <p:cNvPr id="19463" name="Line 49"/>
          <p:cNvSpPr>
            <a:spLocks noChangeShapeType="1"/>
          </p:cNvSpPr>
          <p:nvPr/>
        </p:nvSpPr>
        <p:spPr bwMode="auto">
          <a:xfrm>
            <a:off x="273050" y="4027488"/>
            <a:ext cx="8743950" cy="95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1593850" y="3390900"/>
            <a:ext cx="4160838" cy="3095625"/>
            <a:chOff x="1004" y="2136"/>
            <a:chExt cx="2621" cy="1950"/>
          </a:xfrm>
        </p:grpSpPr>
        <p:sp>
          <p:nvSpPr>
            <p:cNvPr id="19472" name="Line 53"/>
            <p:cNvSpPr>
              <a:spLocks noChangeShapeType="1"/>
            </p:cNvSpPr>
            <p:nvPr/>
          </p:nvSpPr>
          <p:spPr bwMode="auto">
            <a:xfrm flipV="1">
              <a:off x="1004" y="2136"/>
              <a:ext cx="29" cy="51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3" name="Line 54"/>
            <p:cNvSpPr>
              <a:spLocks noChangeShapeType="1"/>
            </p:cNvSpPr>
            <p:nvPr/>
          </p:nvSpPr>
          <p:spPr bwMode="auto">
            <a:xfrm flipV="1">
              <a:off x="2996" y="2136"/>
              <a:ext cx="629" cy="19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5" name="Text Box 56"/>
          <p:cNvSpPr txBox="1">
            <a:spLocks noChangeArrowheads="1"/>
          </p:cNvSpPr>
          <p:nvPr/>
        </p:nvSpPr>
        <p:spPr bwMode="auto">
          <a:xfrm>
            <a:off x="5543550" y="4510088"/>
            <a:ext cx="22574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 b="1"/>
              <a:t>Process Control</a:t>
            </a:r>
          </a:p>
          <a:p>
            <a:r>
              <a:rPr lang="en-US" b="1"/>
              <a:t>Blocks (PCBs)</a:t>
            </a:r>
          </a:p>
        </p:txBody>
      </p:sp>
      <p:sp>
        <p:nvSpPr>
          <p:cNvPr id="19466" name="Text Box 57"/>
          <p:cNvSpPr txBox="1">
            <a:spLocks noChangeArrowheads="1"/>
          </p:cNvSpPr>
          <p:nvPr/>
        </p:nvSpPr>
        <p:spPr bwMode="auto">
          <a:xfrm>
            <a:off x="22225" y="4011613"/>
            <a:ext cx="590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 b="1"/>
              <a:t>OS</a:t>
            </a:r>
          </a:p>
        </p:txBody>
      </p:sp>
      <p:sp>
        <p:nvSpPr>
          <p:cNvPr id="19467" name="Text Box 58"/>
          <p:cNvSpPr txBox="1">
            <a:spLocks noChangeArrowheads="1"/>
          </p:cNvSpPr>
          <p:nvPr/>
        </p:nvSpPr>
        <p:spPr bwMode="auto">
          <a:xfrm>
            <a:off x="55563" y="3503613"/>
            <a:ext cx="998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 b="1"/>
              <a:t>USER</a:t>
            </a:r>
          </a:p>
        </p:txBody>
      </p:sp>
      <p:sp>
        <p:nvSpPr>
          <p:cNvPr id="318523" name="Text Box 59"/>
          <p:cNvSpPr txBox="1">
            <a:spLocks noChangeArrowheads="1"/>
          </p:cNvSpPr>
          <p:nvPr/>
        </p:nvSpPr>
        <p:spPr bwMode="auto">
          <a:xfrm>
            <a:off x="4995863" y="1082675"/>
            <a:ext cx="3719512" cy="23082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Courier New" pitchFamily="49" charset="0"/>
              </a:rPr>
              <a:t>int pid = fork();</a:t>
            </a:r>
          </a:p>
          <a:p>
            <a:r>
              <a:rPr lang="en-US">
                <a:latin typeface="Courier New" pitchFamily="49" charset="0"/>
              </a:rPr>
              <a:t>if(pid == 0) {</a:t>
            </a:r>
          </a:p>
          <a:p>
            <a:r>
              <a:rPr lang="en-US">
                <a:latin typeface="Courier New" pitchFamily="49" charset="0"/>
              </a:rPr>
              <a:t> close(“.history”);</a:t>
            </a:r>
          </a:p>
          <a:p>
            <a:r>
              <a:rPr lang="en-US">
                <a:latin typeface="Courier New" pitchFamily="49" charset="0"/>
              </a:rPr>
              <a:t> </a:t>
            </a:r>
            <a:r>
              <a:rPr lang="en-US">
                <a:solidFill>
                  <a:srgbClr val="F50101"/>
                </a:solidFill>
                <a:latin typeface="Courier New" pitchFamily="49" charset="0"/>
              </a:rPr>
              <a:t>exec(“/bin/calc”);</a:t>
            </a:r>
          </a:p>
          <a:p>
            <a:r>
              <a:rPr lang="en-US">
                <a:latin typeface="Courier New" pitchFamily="49" charset="0"/>
              </a:rPr>
              <a:t>} else {</a:t>
            </a:r>
          </a:p>
          <a:p>
            <a:r>
              <a:rPr lang="en-US">
                <a:latin typeface="Courier New" pitchFamily="49" charset="0"/>
              </a:rPr>
              <a:t> wait(pid);</a:t>
            </a:r>
          </a:p>
        </p:txBody>
      </p:sp>
      <p:sp>
        <p:nvSpPr>
          <p:cNvPr id="318525" name="Text Box 61"/>
          <p:cNvSpPr txBox="1">
            <a:spLocks noChangeArrowheads="1"/>
          </p:cNvSpPr>
          <p:nvPr/>
        </p:nvSpPr>
        <p:spPr bwMode="auto">
          <a:xfrm>
            <a:off x="4995863" y="1082675"/>
            <a:ext cx="3719512" cy="1930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Courier New" pitchFamily="49" charset="0"/>
              </a:rPr>
              <a:t>int calc_main(){</a:t>
            </a:r>
          </a:p>
          <a:p>
            <a:r>
              <a:rPr lang="en-US">
                <a:latin typeface="Courier New" pitchFamily="49" charset="0"/>
              </a:rPr>
              <a:t>  int q = 7;</a:t>
            </a:r>
          </a:p>
          <a:p>
            <a:r>
              <a:rPr lang="en-US">
                <a:latin typeface="Courier New" pitchFamily="49" charset="0"/>
              </a:rPr>
              <a:t>  do_init();</a:t>
            </a:r>
          </a:p>
          <a:p>
            <a:r>
              <a:rPr lang="en-US">
                <a:latin typeface="Courier New" pitchFamily="49" charset="0"/>
              </a:rPr>
              <a:t>  ln = get_input();</a:t>
            </a:r>
          </a:p>
          <a:p>
            <a:r>
              <a:rPr lang="en-US">
                <a:latin typeface="Courier New" pitchFamily="49" charset="0"/>
              </a:rPr>
              <a:t>  exec_in(ln);</a:t>
            </a:r>
            <a:endParaRPr lang="en-US">
              <a:solidFill>
                <a:srgbClr val="F50101"/>
              </a:solidFill>
              <a:latin typeface="Courier New" pitchFamily="49" charset="0"/>
            </a:endParaRPr>
          </a:p>
        </p:txBody>
      </p:sp>
      <p:sp>
        <p:nvSpPr>
          <p:cNvPr id="18" name="Text Box 55"/>
          <p:cNvSpPr txBox="1">
            <a:spLocks noChangeArrowheads="1"/>
          </p:cNvSpPr>
          <p:nvPr/>
        </p:nvSpPr>
        <p:spPr bwMode="auto">
          <a:xfrm>
            <a:off x="1054100" y="5519738"/>
            <a:ext cx="3695700" cy="12001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Arial Unicode MS" pitchFamily="34" charset="-128"/>
              </a:rPr>
              <a:t>pid = 128</a:t>
            </a:r>
          </a:p>
          <a:p>
            <a:r>
              <a:rPr lang="en-US">
                <a:latin typeface="Arial Unicode MS" pitchFamily="34" charset="-128"/>
              </a:rPr>
              <a:t>open files = </a:t>
            </a:r>
          </a:p>
          <a:p>
            <a:r>
              <a:rPr lang="en-US">
                <a:latin typeface="Arial Unicode MS" pitchFamily="34" charset="-128"/>
              </a:rPr>
              <a:t>last_cpu = 0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908050" y="1082675"/>
            <a:ext cx="3719513" cy="23082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solidFill>
                  <a:srgbClr val="F50101"/>
                </a:solidFill>
                <a:latin typeface="Courier New" pitchFamily="49" charset="0"/>
              </a:rPr>
              <a:t>int pid = fork();</a:t>
            </a:r>
          </a:p>
          <a:p>
            <a:r>
              <a:rPr lang="en-US">
                <a:latin typeface="Courier New" pitchFamily="49" charset="0"/>
              </a:rPr>
              <a:t>if(pid == 0) {</a:t>
            </a:r>
          </a:p>
          <a:p>
            <a:r>
              <a:rPr lang="en-US">
                <a:latin typeface="Courier New" pitchFamily="49" charset="0"/>
              </a:rPr>
              <a:t> close(“.history”);</a:t>
            </a:r>
          </a:p>
          <a:p>
            <a:r>
              <a:rPr lang="en-US">
                <a:latin typeface="Courier New" pitchFamily="49" charset="0"/>
              </a:rPr>
              <a:t> exec(“/bin/calc”);</a:t>
            </a:r>
          </a:p>
          <a:p>
            <a:r>
              <a:rPr lang="en-US">
                <a:latin typeface="Courier New" pitchFamily="49" charset="0"/>
              </a:rPr>
              <a:t>} else {</a:t>
            </a:r>
          </a:p>
          <a:p>
            <a:r>
              <a:rPr lang="en-US">
                <a:latin typeface="Courier New" pitchFamily="49" charset="0"/>
              </a:rPr>
              <a:t> wait(pid);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830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81481E-6 L 0.44635 4.81481E-6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3184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09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1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8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7037E-7 L 0.00121 0.19306 " pathEditMode="relative" ptsTypes="AA">
                                      <p:cBhvr>
                                        <p:cTn id="17" dur="2000" fill="hold"/>
                                        <p:tgtEl>
                                          <p:spTgt spid="3185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18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185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18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18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18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18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18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18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3185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3184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0" fill="hold"/>
                                        <p:tgtEl>
                                          <p:spTgt spid="318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0" fill="hold"/>
                                        <p:tgtEl>
                                          <p:spTgt spid="318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3184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318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318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318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318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2000"/>
                                        <p:tgtEl>
                                          <p:spTgt spid="318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318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3185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85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515" grpId="0" animBg="1"/>
      <p:bldP spid="318515" grpId="1" animBg="1"/>
      <p:bldP spid="318515" grpId="2" animBg="1"/>
      <p:bldP spid="318471" grpId="0" animBg="1"/>
      <p:bldP spid="318471" grpId="1" animBg="1"/>
      <p:bldP spid="318471" grpId="2" animBg="1"/>
      <p:bldP spid="318471" grpId="3" animBg="1"/>
      <p:bldP spid="318486" grpId="0" animBg="1"/>
      <p:bldP spid="318523" grpId="0" build="allAtOnce" animBg="1"/>
      <p:bldP spid="318523" grpId="1" build="allAtOnce" animBg="1"/>
      <p:bldP spid="318525" grpId="0" animBg="1"/>
      <p:bldP spid="18" grpId="0" animBg="1"/>
      <p:bldP spid="1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177"/>
          <p:cNvSpPr txBox="1">
            <a:spLocks noChangeArrowheads="1"/>
          </p:cNvSpPr>
          <p:nvPr/>
        </p:nvSpPr>
        <p:spPr bwMode="auto">
          <a:xfrm>
            <a:off x="1060450" y="4211638"/>
            <a:ext cx="3692525" cy="12001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Arial Unicode MS" pitchFamily="34" charset="-128"/>
              </a:rPr>
              <a:t>pid = 127</a:t>
            </a:r>
          </a:p>
          <a:p>
            <a:r>
              <a:rPr lang="en-US">
                <a:latin typeface="Arial Unicode MS" pitchFamily="34" charset="-128"/>
              </a:rPr>
              <a:t>open files = “.history”</a:t>
            </a:r>
          </a:p>
          <a:p>
            <a:r>
              <a:rPr lang="en-US">
                <a:latin typeface="Arial Unicode MS" pitchFamily="34" charset="-128"/>
              </a:rPr>
              <a:t>last_cpu = 0</a:t>
            </a:r>
          </a:p>
        </p:txBody>
      </p:sp>
      <p:sp>
        <p:nvSpPr>
          <p:cNvPr id="317619" name="Text Box 179"/>
          <p:cNvSpPr txBox="1">
            <a:spLocks noChangeArrowheads="1"/>
          </p:cNvSpPr>
          <p:nvPr/>
        </p:nvSpPr>
        <p:spPr bwMode="auto">
          <a:xfrm>
            <a:off x="1060450" y="4211638"/>
            <a:ext cx="3692525" cy="12001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Arial Unicode MS" pitchFamily="34" charset="-128"/>
              </a:rPr>
              <a:t>pid = 128</a:t>
            </a:r>
          </a:p>
          <a:p>
            <a:r>
              <a:rPr lang="en-US">
                <a:latin typeface="Arial Unicode MS" pitchFamily="34" charset="-128"/>
              </a:rPr>
              <a:t>open files = “.history”</a:t>
            </a:r>
          </a:p>
          <a:p>
            <a:r>
              <a:rPr lang="en-US">
                <a:latin typeface="Arial Unicode MS" pitchFamily="34" charset="-128"/>
              </a:rPr>
              <a:t>last_cpu = 0</a:t>
            </a: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612648" y="76200"/>
            <a:ext cx="8836152" cy="990600"/>
          </a:xfrm>
          <a:noFill/>
        </p:spPr>
        <p:txBody>
          <a:bodyPr lIns="92075" tIns="46038" rIns="92075" bIns="46038" anchor="ctr">
            <a:normAutofit fontScale="90000"/>
          </a:bodyPr>
          <a:lstStyle/>
          <a:p>
            <a:r>
              <a:rPr lang="en-US" dirty="0" smtClean="0">
                <a:solidFill>
                  <a:srgbClr val="993300"/>
                </a:solidFill>
              </a:rPr>
              <a:t>A shell forks and then execs a calculator</a:t>
            </a:r>
          </a:p>
        </p:txBody>
      </p:sp>
      <p:grpSp>
        <p:nvGrpSpPr>
          <p:cNvPr id="20485" name="Group 86"/>
          <p:cNvGrpSpPr>
            <a:grpSpLocks/>
          </p:cNvGrpSpPr>
          <p:nvPr/>
        </p:nvGrpSpPr>
        <p:grpSpPr bwMode="auto">
          <a:xfrm>
            <a:off x="1060450" y="866775"/>
            <a:ext cx="3505200" cy="2836863"/>
            <a:chOff x="3265" y="546"/>
            <a:chExt cx="2208" cy="1787"/>
          </a:xfrm>
        </p:grpSpPr>
        <p:sp>
          <p:nvSpPr>
            <p:cNvPr id="20524" name="Rectangle 41"/>
            <p:cNvSpPr>
              <a:spLocks noChangeArrowheads="1"/>
            </p:cNvSpPr>
            <p:nvPr/>
          </p:nvSpPr>
          <p:spPr bwMode="auto">
            <a:xfrm flipV="1">
              <a:off x="3265" y="845"/>
              <a:ext cx="2208" cy="384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525" name="Group 42"/>
            <p:cNvGrpSpPr>
              <a:grpSpLocks/>
            </p:cNvGrpSpPr>
            <p:nvPr/>
          </p:nvGrpSpPr>
          <p:grpSpPr bwMode="auto">
            <a:xfrm>
              <a:off x="3265" y="1577"/>
              <a:ext cx="2208" cy="756"/>
              <a:chOff x="672" y="1788"/>
              <a:chExt cx="2208" cy="756"/>
            </a:xfrm>
          </p:grpSpPr>
          <p:sp>
            <p:nvSpPr>
              <p:cNvPr id="20536" name="Text Box 43"/>
              <p:cNvSpPr txBox="1">
                <a:spLocks noChangeArrowheads="1"/>
              </p:cNvSpPr>
              <p:nvPr/>
            </p:nvSpPr>
            <p:spPr bwMode="auto">
              <a:xfrm>
                <a:off x="672" y="1788"/>
                <a:ext cx="2208" cy="756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>
                    <a:latin typeface="Courier New" pitchFamily="49" charset="0"/>
                  </a:rPr>
                  <a:t>int shell_main() {</a:t>
                </a:r>
              </a:p>
              <a:p>
                <a:r>
                  <a:rPr lang="en-US">
                    <a:latin typeface="Courier New" pitchFamily="49" charset="0"/>
                  </a:rPr>
                  <a:t>  int a = 2;</a:t>
                </a:r>
              </a:p>
              <a:p>
                <a:r>
                  <a:rPr lang="en-US">
                    <a:latin typeface="Courier New" pitchFamily="49" charset="0"/>
                  </a:rPr>
                  <a:t>  …</a:t>
                </a:r>
              </a:p>
            </p:txBody>
          </p:sp>
          <p:sp>
            <p:nvSpPr>
              <p:cNvPr id="20537" name="Text Box 44"/>
              <p:cNvSpPr txBox="1">
                <a:spLocks noChangeArrowheads="1"/>
              </p:cNvSpPr>
              <p:nvPr/>
            </p:nvSpPr>
            <p:spPr bwMode="auto">
              <a:xfrm>
                <a:off x="2337" y="2256"/>
                <a:ext cx="54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Code</a:t>
                </a:r>
              </a:p>
            </p:txBody>
          </p:sp>
        </p:grpSp>
        <p:sp>
          <p:nvSpPr>
            <p:cNvPr id="20526" name="Text Box 45"/>
            <p:cNvSpPr txBox="1">
              <a:spLocks noChangeArrowheads="1"/>
            </p:cNvSpPr>
            <p:nvPr/>
          </p:nvSpPr>
          <p:spPr bwMode="auto">
            <a:xfrm>
              <a:off x="3297" y="546"/>
              <a:ext cx="9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itchFamily="1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itchFamily="1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9pPr>
            </a:lstStyle>
            <a:p>
              <a:r>
                <a:rPr lang="en-US"/>
                <a:t>main; a = 2</a:t>
              </a:r>
            </a:p>
          </p:txBody>
        </p:sp>
        <p:grpSp>
          <p:nvGrpSpPr>
            <p:cNvPr id="20527" name="Group 46"/>
            <p:cNvGrpSpPr>
              <a:grpSpLocks/>
            </p:cNvGrpSpPr>
            <p:nvPr/>
          </p:nvGrpSpPr>
          <p:grpSpPr bwMode="auto">
            <a:xfrm>
              <a:off x="3265" y="1229"/>
              <a:ext cx="2208" cy="346"/>
              <a:chOff x="672" y="1440"/>
              <a:chExt cx="2208" cy="346"/>
            </a:xfrm>
          </p:grpSpPr>
          <p:sp>
            <p:nvSpPr>
              <p:cNvPr id="20534" name="Rectangle 47"/>
              <p:cNvSpPr>
                <a:spLocks noChangeArrowheads="1"/>
              </p:cNvSpPr>
              <p:nvPr/>
            </p:nvSpPr>
            <p:spPr bwMode="auto">
              <a:xfrm>
                <a:off x="672" y="1440"/>
                <a:ext cx="2208" cy="346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35" name="Text Box 48"/>
              <p:cNvSpPr txBox="1">
                <a:spLocks noChangeArrowheads="1"/>
              </p:cNvSpPr>
              <p:nvPr/>
            </p:nvSpPr>
            <p:spPr bwMode="auto">
              <a:xfrm>
                <a:off x="2327" y="1440"/>
                <a:ext cx="55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Heap</a:t>
                </a:r>
              </a:p>
            </p:txBody>
          </p:sp>
        </p:grpSp>
        <p:grpSp>
          <p:nvGrpSpPr>
            <p:cNvPr id="20528" name="Group 49"/>
            <p:cNvGrpSpPr>
              <a:grpSpLocks/>
            </p:cNvGrpSpPr>
            <p:nvPr/>
          </p:nvGrpSpPr>
          <p:grpSpPr bwMode="auto">
            <a:xfrm>
              <a:off x="3265" y="557"/>
              <a:ext cx="2208" cy="288"/>
              <a:chOff x="672" y="768"/>
              <a:chExt cx="2208" cy="288"/>
            </a:xfrm>
          </p:grpSpPr>
          <p:sp>
            <p:nvSpPr>
              <p:cNvPr id="20532" name="Rectangle 50"/>
              <p:cNvSpPr>
                <a:spLocks noChangeArrowheads="1"/>
              </p:cNvSpPr>
              <p:nvPr/>
            </p:nvSpPr>
            <p:spPr bwMode="auto">
              <a:xfrm>
                <a:off x="672" y="768"/>
                <a:ext cx="2208" cy="288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33" name="Text Box 51"/>
              <p:cNvSpPr txBox="1">
                <a:spLocks noChangeArrowheads="1"/>
              </p:cNvSpPr>
              <p:nvPr/>
            </p:nvSpPr>
            <p:spPr bwMode="auto">
              <a:xfrm>
                <a:off x="2305" y="768"/>
                <a:ext cx="57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Stack</a:t>
                </a:r>
              </a:p>
            </p:txBody>
          </p:sp>
        </p:grpSp>
        <p:sp>
          <p:nvSpPr>
            <p:cNvPr id="20529" name="Line 52"/>
            <p:cNvSpPr>
              <a:spLocks noChangeShapeType="1"/>
            </p:cNvSpPr>
            <p:nvPr/>
          </p:nvSpPr>
          <p:spPr bwMode="auto">
            <a:xfrm>
              <a:off x="3601" y="845"/>
              <a:ext cx="0" cy="2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30" name="Line 53"/>
            <p:cNvSpPr>
              <a:spLocks noChangeShapeType="1"/>
            </p:cNvSpPr>
            <p:nvPr/>
          </p:nvSpPr>
          <p:spPr bwMode="auto">
            <a:xfrm>
              <a:off x="3745" y="989"/>
              <a:ext cx="0" cy="2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31" name="Text Box 85"/>
            <p:cNvSpPr txBox="1">
              <a:spLocks noChangeArrowheads="1"/>
            </p:cNvSpPr>
            <p:nvPr/>
          </p:nvSpPr>
          <p:spPr bwMode="auto">
            <a:xfrm>
              <a:off x="3342" y="1296"/>
              <a:ext cx="12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itchFamily="1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itchFamily="1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9pPr>
            </a:lstStyle>
            <a:p>
              <a:r>
                <a:rPr lang="en-US">
                  <a:latin typeface="Courier New" pitchFamily="49" charset="0"/>
                </a:rPr>
                <a:t>0xFC0933CA</a:t>
              </a:r>
            </a:p>
          </p:txBody>
        </p:sp>
      </p:grpSp>
      <p:grpSp>
        <p:nvGrpSpPr>
          <p:cNvPr id="6" name="Group 131"/>
          <p:cNvGrpSpPr>
            <a:grpSpLocks/>
          </p:cNvGrpSpPr>
          <p:nvPr/>
        </p:nvGrpSpPr>
        <p:grpSpPr bwMode="auto">
          <a:xfrm>
            <a:off x="1060450" y="866775"/>
            <a:ext cx="3505200" cy="2836863"/>
            <a:chOff x="3265" y="546"/>
            <a:chExt cx="2208" cy="1787"/>
          </a:xfrm>
        </p:grpSpPr>
        <p:sp>
          <p:nvSpPr>
            <p:cNvPr id="20510" name="Rectangle 132"/>
            <p:cNvSpPr>
              <a:spLocks noChangeArrowheads="1"/>
            </p:cNvSpPr>
            <p:nvPr/>
          </p:nvSpPr>
          <p:spPr bwMode="auto">
            <a:xfrm flipV="1">
              <a:off x="3265" y="845"/>
              <a:ext cx="2208" cy="384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511" name="Group 133"/>
            <p:cNvGrpSpPr>
              <a:grpSpLocks/>
            </p:cNvGrpSpPr>
            <p:nvPr/>
          </p:nvGrpSpPr>
          <p:grpSpPr bwMode="auto">
            <a:xfrm>
              <a:off x="3265" y="1577"/>
              <a:ext cx="2208" cy="756"/>
              <a:chOff x="672" y="1788"/>
              <a:chExt cx="2208" cy="756"/>
            </a:xfrm>
          </p:grpSpPr>
          <p:sp>
            <p:nvSpPr>
              <p:cNvPr id="20522" name="Text Box 134"/>
              <p:cNvSpPr txBox="1">
                <a:spLocks noChangeArrowheads="1"/>
              </p:cNvSpPr>
              <p:nvPr/>
            </p:nvSpPr>
            <p:spPr bwMode="auto">
              <a:xfrm>
                <a:off x="672" y="1788"/>
                <a:ext cx="2208" cy="756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>
                    <a:latin typeface="Courier New" pitchFamily="49" charset="0"/>
                  </a:rPr>
                  <a:t>int shell_main() {</a:t>
                </a:r>
              </a:p>
              <a:p>
                <a:r>
                  <a:rPr lang="en-US">
                    <a:latin typeface="Courier New" pitchFamily="49" charset="0"/>
                  </a:rPr>
                  <a:t>  int a = 2;</a:t>
                </a:r>
              </a:p>
              <a:p>
                <a:r>
                  <a:rPr lang="en-US">
                    <a:latin typeface="Courier New" pitchFamily="49" charset="0"/>
                  </a:rPr>
                  <a:t>  …</a:t>
                </a:r>
              </a:p>
            </p:txBody>
          </p:sp>
          <p:sp>
            <p:nvSpPr>
              <p:cNvPr id="20523" name="Text Box 135"/>
              <p:cNvSpPr txBox="1">
                <a:spLocks noChangeArrowheads="1"/>
              </p:cNvSpPr>
              <p:nvPr/>
            </p:nvSpPr>
            <p:spPr bwMode="auto">
              <a:xfrm>
                <a:off x="2337" y="2256"/>
                <a:ext cx="54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Code</a:t>
                </a:r>
              </a:p>
            </p:txBody>
          </p:sp>
        </p:grpSp>
        <p:sp>
          <p:nvSpPr>
            <p:cNvPr id="20512" name="Text Box 136"/>
            <p:cNvSpPr txBox="1">
              <a:spLocks noChangeArrowheads="1"/>
            </p:cNvSpPr>
            <p:nvPr/>
          </p:nvSpPr>
          <p:spPr bwMode="auto">
            <a:xfrm>
              <a:off x="3297" y="546"/>
              <a:ext cx="98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itchFamily="1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itchFamily="1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9pPr>
            </a:lstStyle>
            <a:p>
              <a:r>
                <a:rPr lang="en-US"/>
                <a:t>main; a = 2</a:t>
              </a:r>
            </a:p>
          </p:txBody>
        </p:sp>
        <p:grpSp>
          <p:nvGrpSpPr>
            <p:cNvPr id="20513" name="Group 137"/>
            <p:cNvGrpSpPr>
              <a:grpSpLocks/>
            </p:cNvGrpSpPr>
            <p:nvPr/>
          </p:nvGrpSpPr>
          <p:grpSpPr bwMode="auto">
            <a:xfrm>
              <a:off x="3265" y="1229"/>
              <a:ext cx="2208" cy="346"/>
              <a:chOff x="672" y="1440"/>
              <a:chExt cx="2208" cy="346"/>
            </a:xfrm>
          </p:grpSpPr>
          <p:sp>
            <p:nvSpPr>
              <p:cNvPr id="20520" name="Rectangle 138"/>
              <p:cNvSpPr>
                <a:spLocks noChangeArrowheads="1"/>
              </p:cNvSpPr>
              <p:nvPr/>
            </p:nvSpPr>
            <p:spPr bwMode="auto">
              <a:xfrm>
                <a:off x="672" y="1440"/>
                <a:ext cx="2208" cy="346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21" name="Text Box 139"/>
              <p:cNvSpPr txBox="1">
                <a:spLocks noChangeArrowheads="1"/>
              </p:cNvSpPr>
              <p:nvPr/>
            </p:nvSpPr>
            <p:spPr bwMode="auto">
              <a:xfrm>
                <a:off x="2327" y="1440"/>
                <a:ext cx="55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Heap</a:t>
                </a:r>
              </a:p>
            </p:txBody>
          </p:sp>
        </p:grpSp>
        <p:grpSp>
          <p:nvGrpSpPr>
            <p:cNvPr id="20514" name="Group 140"/>
            <p:cNvGrpSpPr>
              <a:grpSpLocks/>
            </p:cNvGrpSpPr>
            <p:nvPr/>
          </p:nvGrpSpPr>
          <p:grpSpPr bwMode="auto">
            <a:xfrm>
              <a:off x="3265" y="557"/>
              <a:ext cx="2208" cy="288"/>
              <a:chOff x="672" y="768"/>
              <a:chExt cx="2208" cy="288"/>
            </a:xfrm>
          </p:grpSpPr>
          <p:sp>
            <p:nvSpPr>
              <p:cNvPr id="20518" name="Rectangle 141"/>
              <p:cNvSpPr>
                <a:spLocks noChangeArrowheads="1"/>
              </p:cNvSpPr>
              <p:nvPr/>
            </p:nvSpPr>
            <p:spPr bwMode="auto">
              <a:xfrm>
                <a:off x="672" y="768"/>
                <a:ext cx="2208" cy="288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9" name="Text Box 142"/>
              <p:cNvSpPr txBox="1">
                <a:spLocks noChangeArrowheads="1"/>
              </p:cNvSpPr>
              <p:nvPr/>
            </p:nvSpPr>
            <p:spPr bwMode="auto">
              <a:xfrm>
                <a:off x="2305" y="768"/>
                <a:ext cx="57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Stack</a:t>
                </a:r>
              </a:p>
            </p:txBody>
          </p:sp>
        </p:grpSp>
        <p:sp>
          <p:nvSpPr>
            <p:cNvPr id="20515" name="Line 143"/>
            <p:cNvSpPr>
              <a:spLocks noChangeShapeType="1"/>
            </p:cNvSpPr>
            <p:nvPr/>
          </p:nvSpPr>
          <p:spPr bwMode="auto">
            <a:xfrm>
              <a:off x="3601" y="845"/>
              <a:ext cx="0" cy="2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6" name="Line 144"/>
            <p:cNvSpPr>
              <a:spLocks noChangeShapeType="1"/>
            </p:cNvSpPr>
            <p:nvPr/>
          </p:nvSpPr>
          <p:spPr bwMode="auto">
            <a:xfrm>
              <a:off x="3745" y="989"/>
              <a:ext cx="0" cy="2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7" name="Text Box 145"/>
            <p:cNvSpPr txBox="1">
              <a:spLocks noChangeArrowheads="1"/>
            </p:cNvSpPr>
            <p:nvPr/>
          </p:nvSpPr>
          <p:spPr bwMode="auto">
            <a:xfrm>
              <a:off x="3342" y="1296"/>
              <a:ext cx="12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itchFamily="1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itchFamily="1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9pPr>
            </a:lstStyle>
            <a:p>
              <a:r>
                <a:rPr lang="en-US">
                  <a:latin typeface="Courier New" pitchFamily="49" charset="0"/>
                </a:rPr>
                <a:t>0xFC0933CA</a:t>
              </a:r>
            </a:p>
          </p:txBody>
        </p:sp>
      </p:grpSp>
      <p:grpSp>
        <p:nvGrpSpPr>
          <p:cNvPr id="10" name="Group 161"/>
          <p:cNvGrpSpPr>
            <a:grpSpLocks/>
          </p:cNvGrpSpPr>
          <p:nvPr/>
        </p:nvGrpSpPr>
        <p:grpSpPr bwMode="auto">
          <a:xfrm>
            <a:off x="5221288" y="866775"/>
            <a:ext cx="3505200" cy="2836863"/>
            <a:chOff x="3265" y="546"/>
            <a:chExt cx="2208" cy="1787"/>
          </a:xfrm>
        </p:grpSpPr>
        <p:sp>
          <p:nvSpPr>
            <p:cNvPr id="20496" name="Rectangle 162"/>
            <p:cNvSpPr>
              <a:spLocks noChangeArrowheads="1"/>
            </p:cNvSpPr>
            <p:nvPr/>
          </p:nvSpPr>
          <p:spPr bwMode="auto">
            <a:xfrm flipV="1">
              <a:off x="3265" y="845"/>
              <a:ext cx="2208" cy="384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497" name="Group 163"/>
            <p:cNvGrpSpPr>
              <a:grpSpLocks/>
            </p:cNvGrpSpPr>
            <p:nvPr/>
          </p:nvGrpSpPr>
          <p:grpSpPr bwMode="auto">
            <a:xfrm>
              <a:off x="3265" y="1577"/>
              <a:ext cx="2208" cy="756"/>
              <a:chOff x="672" y="1788"/>
              <a:chExt cx="2208" cy="756"/>
            </a:xfrm>
          </p:grpSpPr>
          <p:sp>
            <p:nvSpPr>
              <p:cNvPr id="20508" name="Text Box 164"/>
              <p:cNvSpPr txBox="1">
                <a:spLocks noChangeArrowheads="1"/>
              </p:cNvSpPr>
              <p:nvPr/>
            </p:nvSpPr>
            <p:spPr bwMode="auto">
              <a:xfrm>
                <a:off x="672" y="1788"/>
                <a:ext cx="2208" cy="756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>
                    <a:latin typeface="Courier New" pitchFamily="49" charset="0"/>
                  </a:rPr>
                  <a:t>int calc_main() {</a:t>
                </a:r>
              </a:p>
              <a:p>
                <a:r>
                  <a:rPr lang="en-US">
                    <a:latin typeface="Courier New" pitchFamily="49" charset="0"/>
                  </a:rPr>
                  <a:t>  int q = 7;</a:t>
                </a:r>
              </a:p>
              <a:p>
                <a:r>
                  <a:rPr lang="en-US">
                    <a:latin typeface="Courier New" pitchFamily="49" charset="0"/>
                  </a:rPr>
                  <a:t>  …</a:t>
                </a:r>
              </a:p>
            </p:txBody>
          </p:sp>
          <p:sp>
            <p:nvSpPr>
              <p:cNvPr id="20509" name="Text Box 165"/>
              <p:cNvSpPr txBox="1">
                <a:spLocks noChangeArrowheads="1"/>
              </p:cNvSpPr>
              <p:nvPr/>
            </p:nvSpPr>
            <p:spPr bwMode="auto">
              <a:xfrm>
                <a:off x="2337" y="2256"/>
                <a:ext cx="54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Code</a:t>
                </a:r>
              </a:p>
            </p:txBody>
          </p:sp>
        </p:grpSp>
        <p:sp>
          <p:nvSpPr>
            <p:cNvPr id="20498" name="Text Box 166"/>
            <p:cNvSpPr txBox="1">
              <a:spLocks noChangeArrowheads="1"/>
            </p:cNvSpPr>
            <p:nvPr/>
          </p:nvSpPr>
          <p:spPr bwMode="auto">
            <a:xfrm>
              <a:off x="3297" y="546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itchFamily="1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itchFamily="1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9pPr>
            </a:lstStyle>
            <a:p>
              <a:endParaRPr lang="en-US"/>
            </a:p>
          </p:txBody>
        </p:sp>
        <p:grpSp>
          <p:nvGrpSpPr>
            <p:cNvPr id="20499" name="Group 167"/>
            <p:cNvGrpSpPr>
              <a:grpSpLocks/>
            </p:cNvGrpSpPr>
            <p:nvPr/>
          </p:nvGrpSpPr>
          <p:grpSpPr bwMode="auto">
            <a:xfrm>
              <a:off x="3265" y="1229"/>
              <a:ext cx="2208" cy="346"/>
              <a:chOff x="672" y="1440"/>
              <a:chExt cx="2208" cy="346"/>
            </a:xfrm>
          </p:grpSpPr>
          <p:sp>
            <p:nvSpPr>
              <p:cNvPr id="20506" name="Rectangle 168"/>
              <p:cNvSpPr>
                <a:spLocks noChangeArrowheads="1"/>
              </p:cNvSpPr>
              <p:nvPr/>
            </p:nvSpPr>
            <p:spPr bwMode="auto">
              <a:xfrm>
                <a:off x="672" y="1440"/>
                <a:ext cx="2208" cy="346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7" name="Text Box 169"/>
              <p:cNvSpPr txBox="1">
                <a:spLocks noChangeArrowheads="1"/>
              </p:cNvSpPr>
              <p:nvPr/>
            </p:nvSpPr>
            <p:spPr bwMode="auto">
              <a:xfrm>
                <a:off x="2327" y="1440"/>
                <a:ext cx="55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Heap</a:t>
                </a:r>
              </a:p>
            </p:txBody>
          </p:sp>
        </p:grpSp>
        <p:grpSp>
          <p:nvGrpSpPr>
            <p:cNvPr id="20500" name="Group 170"/>
            <p:cNvGrpSpPr>
              <a:grpSpLocks/>
            </p:cNvGrpSpPr>
            <p:nvPr/>
          </p:nvGrpSpPr>
          <p:grpSpPr bwMode="auto">
            <a:xfrm>
              <a:off x="3265" y="557"/>
              <a:ext cx="2208" cy="288"/>
              <a:chOff x="672" y="768"/>
              <a:chExt cx="2208" cy="288"/>
            </a:xfrm>
          </p:grpSpPr>
          <p:sp>
            <p:nvSpPr>
              <p:cNvPr id="20504" name="Rectangle 171"/>
              <p:cNvSpPr>
                <a:spLocks noChangeArrowheads="1"/>
              </p:cNvSpPr>
              <p:nvPr/>
            </p:nvSpPr>
            <p:spPr bwMode="auto">
              <a:xfrm>
                <a:off x="672" y="768"/>
                <a:ext cx="2208" cy="288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05" name="Text Box 172"/>
              <p:cNvSpPr txBox="1">
                <a:spLocks noChangeArrowheads="1"/>
              </p:cNvSpPr>
              <p:nvPr/>
            </p:nvSpPr>
            <p:spPr bwMode="auto">
              <a:xfrm>
                <a:off x="2305" y="768"/>
                <a:ext cx="57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1pPr>
                <a:lvl2pPr marL="742950" indent="-28575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2pPr>
                <a:lvl3pPr marL="11430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3pPr>
                <a:lvl4pPr marL="16002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4pPr>
                <a:lvl5pPr marL="2057400" indent="-228600"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rgbClr val="000000"/>
                    </a:solidFill>
                    <a:latin typeface="Times" pitchFamily="1" charset="0"/>
                  </a:defRPr>
                </a:lvl9pPr>
              </a:lstStyle>
              <a:p>
                <a:r>
                  <a:rPr lang="en-US" b="1"/>
                  <a:t>Stack</a:t>
                </a:r>
              </a:p>
            </p:txBody>
          </p:sp>
        </p:grpSp>
        <p:sp>
          <p:nvSpPr>
            <p:cNvPr id="20501" name="Line 173"/>
            <p:cNvSpPr>
              <a:spLocks noChangeShapeType="1"/>
            </p:cNvSpPr>
            <p:nvPr/>
          </p:nvSpPr>
          <p:spPr bwMode="auto">
            <a:xfrm>
              <a:off x="3601" y="845"/>
              <a:ext cx="0" cy="2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2" name="Line 174"/>
            <p:cNvSpPr>
              <a:spLocks noChangeShapeType="1"/>
            </p:cNvSpPr>
            <p:nvPr/>
          </p:nvSpPr>
          <p:spPr bwMode="auto">
            <a:xfrm>
              <a:off x="3745" y="989"/>
              <a:ext cx="0" cy="2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3" name="Text Box 175"/>
            <p:cNvSpPr txBox="1">
              <a:spLocks noChangeArrowheads="1"/>
            </p:cNvSpPr>
            <p:nvPr/>
          </p:nvSpPr>
          <p:spPr bwMode="auto">
            <a:xfrm>
              <a:off x="3342" y="1296"/>
              <a:ext cx="126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itchFamily="1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itchFamily="1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itchFamily="1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itchFamily="1" charset="0"/>
                </a:defRPr>
              </a:lvl9pPr>
            </a:lstStyle>
            <a:p>
              <a:r>
                <a:rPr lang="en-US">
                  <a:latin typeface="Courier New" pitchFamily="49" charset="0"/>
                </a:rPr>
                <a:t>0x43178050</a:t>
              </a:r>
            </a:p>
          </p:txBody>
        </p:sp>
      </p:grpSp>
      <p:sp>
        <p:nvSpPr>
          <p:cNvPr id="20488" name="Line 176"/>
          <p:cNvSpPr>
            <a:spLocks noChangeShapeType="1"/>
          </p:cNvSpPr>
          <p:nvPr/>
        </p:nvSpPr>
        <p:spPr bwMode="auto">
          <a:xfrm>
            <a:off x="273050" y="4027488"/>
            <a:ext cx="8743950" cy="952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" name="Group 188"/>
          <p:cNvGrpSpPr>
            <a:grpSpLocks/>
          </p:cNvGrpSpPr>
          <p:nvPr/>
        </p:nvGrpSpPr>
        <p:grpSpPr bwMode="auto">
          <a:xfrm>
            <a:off x="1593850" y="3703638"/>
            <a:ext cx="4160838" cy="2386012"/>
            <a:chOff x="1004" y="2333"/>
            <a:chExt cx="2621" cy="1503"/>
          </a:xfrm>
        </p:grpSpPr>
        <p:sp>
          <p:nvSpPr>
            <p:cNvPr id="20494" name="Line 180"/>
            <p:cNvSpPr>
              <a:spLocks noChangeShapeType="1"/>
            </p:cNvSpPr>
            <p:nvPr/>
          </p:nvSpPr>
          <p:spPr bwMode="auto">
            <a:xfrm flipV="1">
              <a:off x="1004" y="2333"/>
              <a:ext cx="0" cy="3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5" name="Line 181"/>
            <p:cNvSpPr>
              <a:spLocks noChangeShapeType="1"/>
            </p:cNvSpPr>
            <p:nvPr/>
          </p:nvSpPr>
          <p:spPr bwMode="auto">
            <a:xfrm flipV="1">
              <a:off x="2994" y="2333"/>
              <a:ext cx="631" cy="150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7623" name="Text Box 183"/>
          <p:cNvSpPr txBox="1">
            <a:spLocks noChangeArrowheads="1"/>
          </p:cNvSpPr>
          <p:nvPr/>
        </p:nvSpPr>
        <p:spPr bwMode="auto">
          <a:xfrm>
            <a:off x="1054100" y="5483225"/>
            <a:ext cx="3692525" cy="12001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>
                <a:latin typeface="Arial Unicode MS" pitchFamily="34" charset="-128"/>
              </a:rPr>
              <a:t>pid = 128</a:t>
            </a:r>
          </a:p>
          <a:p>
            <a:r>
              <a:rPr lang="en-US">
                <a:latin typeface="Arial Unicode MS" pitchFamily="34" charset="-128"/>
              </a:rPr>
              <a:t>open files =</a:t>
            </a:r>
          </a:p>
          <a:p>
            <a:r>
              <a:rPr lang="en-US">
                <a:latin typeface="Arial Unicode MS" pitchFamily="34" charset="-128"/>
              </a:rPr>
              <a:t>last_cpu = 0</a:t>
            </a:r>
          </a:p>
        </p:txBody>
      </p:sp>
      <p:sp>
        <p:nvSpPr>
          <p:cNvPr id="20491" name="Text Box 184"/>
          <p:cNvSpPr txBox="1">
            <a:spLocks noChangeArrowheads="1"/>
          </p:cNvSpPr>
          <p:nvPr/>
        </p:nvSpPr>
        <p:spPr bwMode="auto">
          <a:xfrm>
            <a:off x="5543550" y="4510088"/>
            <a:ext cx="22574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 b="1"/>
              <a:t>Process Control</a:t>
            </a:r>
          </a:p>
          <a:p>
            <a:r>
              <a:rPr lang="en-US" b="1"/>
              <a:t>Blocks (PCBs)</a:t>
            </a:r>
          </a:p>
        </p:txBody>
      </p:sp>
      <p:sp>
        <p:nvSpPr>
          <p:cNvPr id="20492" name="Text Box 185"/>
          <p:cNvSpPr txBox="1">
            <a:spLocks noChangeArrowheads="1"/>
          </p:cNvSpPr>
          <p:nvPr/>
        </p:nvSpPr>
        <p:spPr bwMode="auto">
          <a:xfrm>
            <a:off x="22225" y="4011613"/>
            <a:ext cx="590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 b="1"/>
              <a:t>OS</a:t>
            </a:r>
          </a:p>
        </p:txBody>
      </p:sp>
      <p:sp>
        <p:nvSpPr>
          <p:cNvPr id="20493" name="Text Box 186"/>
          <p:cNvSpPr txBox="1">
            <a:spLocks noChangeArrowheads="1"/>
          </p:cNvSpPr>
          <p:nvPr/>
        </p:nvSpPr>
        <p:spPr bwMode="auto">
          <a:xfrm>
            <a:off x="55563" y="3503613"/>
            <a:ext cx="9985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Times" pitchFamily="1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itchFamily="1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itchFamily="1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itchFamily="1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itchFamily="1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itchFamily="1" charset="0"/>
              </a:defRPr>
            </a:lvl9pPr>
          </a:lstStyle>
          <a:p>
            <a:r>
              <a:rPr lang="en-US" b="1"/>
              <a:t>USER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158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5.55556E-6 L 0.45417 5.55556E-6 " pathEditMode="relative" ptsTypes="AA">
                                      <p:cBhvr>
                                        <p:cTn id="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17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7037E-7 L 0.00121 0.19306 " pathEditMode="relative" ptsTypes="AA">
                                      <p:cBhvr>
                                        <p:cTn id="11" dur="2000" fill="hold"/>
                                        <p:tgtEl>
                                          <p:spTgt spid="3176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17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0"/>
                                        <p:tgtEl>
                                          <p:spTgt spid="3176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17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19" grpId="0" animBg="1"/>
      <p:bldP spid="317619" grpId="1" animBg="1"/>
      <p:bldP spid="317619" grpId="2" animBg="1"/>
      <p:bldP spid="31762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History of Intel processors and architectures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523874" y="304800"/>
            <a:ext cx="7324725" cy="781050"/>
          </a:xfrm>
          <a:noFill/>
        </p:spPr>
        <p:txBody>
          <a:bodyPr lIns="92075" tIns="46038" rIns="92075" bIns="46038" anchor="ctr">
            <a:normAutofit/>
          </a:bodyPr>
          <a:lstStyle/>
          <a:p>
            <a:r>
              <a:rPr lang="en-US" dirty="0" smtClean="0">
                <a:solidFill>
                  <a:srgbClr val="993300"/>
                </a:solidFill>
              </a:rPr>
              <a:t>Anatomy of an address space</a:t>
            </a: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1196975" y="1912938"/>
            <a:ext cx="1968500" cy="673100"/>
          </a:xfrm>
          <a:prstGeom prst="rect">
            <a:avLst/>
          </a:prstGeom>
          <a:solidFill>
            <a:schemeClr val="hlink">
              <a:alpha val="50195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Rectangle 5"/>
          <p:cNvSpPr>
            <a:spLocks noChangeArrowheads="1"/>
          </p:cNvSpPr>
          <p:nvPr/>
        </p:nvSpPr>
        <p:spPr bwMode="auto">
          <a:xfrm>
            <a:off x="1784350" y="2012950"/>
            <a:ext cx="703263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Code</a:t>
            </a:r>
          </a:p>
        </p:txBody>
      </p:sp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1196975" y="1531938"/>
            <a:ext cx="1968500" cy="368300"/>
          </a:xfrm>
          <a:prstGeom prst="rect">
            <a:avLst/>
          </a:prstGeom>
          <a:solidFill>
            <a:srgbClr val="CCFF33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7"/>
          <p:cNvSpPr>
            <a:spLocks noChangeArrowheads="1"/>
          </p:cNvSpPr>
          <p:nvPr/>
        </p:nvSpPr>
        <p:spPr bwMode="auto">
          <a:xfrm>
            <a:off x="1708150" y="1555750"/>
            <a:ext cx="973138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Header</a:t>
            </a:r>
          </a:p>
        </p:txBody>
      </p:sp>
      <p:sp>
        <p:nvSpPr>
          <p:cNvPr id="27655" name="Rectangle 9"/>
          <p:cNvSpPr>
            <a:spLocks noChangeArrowheads="1"/>
          </p:cNvSpPr>
          <p:nvPr/>
        </p:nvSpPr>
        <p:spPr bwMode="auto">
          <a:xfrm>
            <a:off x="1196975" y="2598738"/>
            <a:ext cx="1968500" cy="673100"/>
          </a:xfrm>
          <a:prstGeom prst="rect">
            <a:avLst/>
          </a:prstGeom>
          <a:solidFill>
            <a:srgbClr val="FFFF00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Rectangle 10"/>
          <p:cNvSpPr>
            <a:spLocks noChangeArrowheads="1"/>
          </p:cNvSpPr>
          <p:nvPr/>
        </p:nvSpPr>
        <p:spPr bwMode="auto">
          <a:xfrm>
            <a:off x="1327150" y="2698750"/>
            <a:ext cx="183515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Initialized data</a:t>
            </a:r>
          </a:p>
        </p:txBody>
      </p:sp>
      <p:sp>
        <p:nvSpPr>
          <p:cNvPr id="27657" name="Rectangle 12"/>
          <p:cNvSpPr>
            <a:spLocks noChangeArrowheads="1"/>
          </p:cNvSpPr>
          <p:nvPr/>
        </p:nvSpPr>
        <p:spPr bwMode="auto">
          <a:xfrm>
            <a:off x="1187450" y="3275013"/>
            <a:ext cx="1968500" cy="368300"/>
          </a:xfrm>
          <a:prstGeom prst="rect">
            <a:avLst/>
          </a:prstGeom>
          <a:solidFill>
            <a:srgbClr val="FFCC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Rectangle 41"/>
          <p:cNvSpPr>
            <a:spLocks noChangeArrowheads="1"/>
          </p:cNvSpPr>
          <p:nvPr/>
        </p:nvSpPr>
        <p:spPr bwMode="auto">
          <a:xfrm>
            <a:off x="1174750" y="5059363"/>
            <a:ext cx="2014538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omic Sans MS" pitchFamily="66" charset="0"/>
              </a:rPr>
              <a:t>Executable File</a:t>
            </a:r>
          </a:p>
        </p:txBody>
      </p:sp>
      <p:sp>
        <p:nvSpPr>
          <p:cNvPr id="27666" name="Rectangle 20"/>
          <p:cNvSpPr>
            <a:spLocks noChangeArrowheads="1"/>
          </p:cNvSpPr>
          <p:nvPr/>
        </p:nvSpPr>
        <p:spPr bwMode="auto">
          <a:xfrm>
            <a:off x="6273800" y="1428750"/>
            <a:ext cx="1968500" cy="5273674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7" name="Rectangle 23"/>
          <p:cNvSpPr>
            <a:spLocks noChangeArrowheads="1"/>
          </p:cNvSpPr>
          <p:nvPr/>
        </p:nvSpPr>
        <p:spPr bwMode="auto">
          <a:xfrm>
            <a:off x="6261100" y="5351463"/>
            <a:ext cx="1968500" cy="817562"/>
          </a:xfrm>
          <a:prstGeom prst="rect">
            <a:avLst/>
          </a:prstGeom>
          <a:solidFill>
            <a:schemeClr val="hlink">
              <a:alpha val="50195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8" name="Rectangle 24"/>
          <p:cNvSpPr>
            <a:spLocks noChangeArrowheads="1"/>
          </p:cNvSpPr>
          <p:nvPr/>
        </p:nvSpPr>
        <p:spPr bwMode="auto">
          <a:xfrm>
            <a:off x="6848475" y="5472113"/>
            <a:ext cx="703263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mic Sans MS" pitchFamily="66" charset="0"/>
              </a:rPr>
              <a:t>Code</a:t>
            </a:r>
          </a:p>
        </p:txBody>
      </p:sp>
      <p:sp>
        <p:nvSpPr>
          <p:cNvPr id="27669" name="Rectangle 26"/>
          <p:cNvSpPr>
            <a:spLocks noChangeArrowheads="1"/>
          </p:cNvSpPr>
          <p:nvPr/>
        </p:nvSpPr>
        <p:spPr bwMode="auto">
          <a:xfrm>
            <a:off x="6261100" y="4518025"/>
            <a:ext cx="1968500" cy="820737"/>
          </a:xfrm>
          <a:prstGeom prst="rect">
            <a:avLst/>
          </a:prstGeom>
          <a:solidFill>
            <a:srgbClr val="FFFF00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0" name="Rectangle 27"/>
          <p:cNvSpPr>
            <a:spLocks noChangeArrowheads="1"/>
          </p:cNvSpPr>
          <p:nvPr/>
        </p:nvSpPr>
        <p:spPr bwMode="auto">
          <a:xfrm>
            <a:off x="6391275" y="4641850"/>
            <a:ext cx="1835150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Initialized data</a:t>
            </a:r>
          </a:p>
        </p:txBody>
      </p:sp>
      <p:sp>
        <p:nvSpPr>
          <p:cNvPr id="27671" name="Rectangle 31"/>
          <p:cNvSpPr>
            <a:spLocks noChangeArrowheads="1"/>
          </p:cNvSpPr>
          <p:nvPr/>
        </p:nvSpPr>
        <p:spPr bwMode="auto">
          <a:xfrm>
            <a:off x="6261100" y="3962400"/>
            <a:ext cx="1968500" cy="549275"/>
          </a:xfrm>
          <a:prstGeom prst="rect">
            <a:avLst/>
          </a:prstGeom>
          <a:solidFill>
            <a:srgbClr val="CCECFF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7672" name="Rectangle 32"/>
          <p:cNvSpPr>
            <a:spLocks noChangeArrowheads="1"/>
          </p:cNvSpPr>
          <p:nvPr/>
        </p:nvSpPr>
        <p:spPr bwMode="auto">
          <a:xfrm>
            <a:off x="6835775" y="4062413"/>
            <a:ext cx="725488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Heap</a:t>
            </a:r>
          </a:p>
        </p:txBody>
      </p:sp>
      <p:sp>
        <p:nvSpPr>
          <p:cNvPr id="27673" name="AutoShape 33"/>
          <p:cNvSpPr>
            <a:spLocks noChangeArrowheads="1"/>
          </p:cNvSpPr>
          <p:nvPr/>
        </p:nvSpPr>
        <p:spPr bwMode="auto">
          <a:xfrm>
            <a:off x="7035800" y="3683000"/>
            <a:ext cx="368300" cy="292100"/>
          </a:xfrm>
          <a:prstGeom prst="upArrow">
            <a:avLst>
              <a:gd name="adj1" fmla="val 75009"/>
              <a:gd name="adj2" fmla="val 4999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4" name="Rectangle 34"/>
          <p:cNvSpPr>
            <a:spLocks noChangeArrowheads="1"/>
          </p:cNvSpPr>
          <p:nvPr/>
        </p:nvSpPr>
        <p:spPr bwMode="auto">
          <a:xfrm>
            <a:off x="6273800" y="2324100"/>
            <a:ext cx="1968500" cy="520700"/>
          </a:xfrm>
          <a:prstGeom prst="rect">
            <a:avLst/>
          </a:prstGeom>
          <a:solidFill>
            <a:srgbClr val="66FFCC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5" name="AutoShape 35"/>
          <p:cNvSpPr>
            <a:spLocks noChangeArrowheads="1"/>
          </p:cNvSpPr>
          <p:nvPr/>
        </p:nvSpPr>
        <p:spPr bwMode="auto">
          <a:xfrm>
            <a:off x="7035800" y="2857500"/>
            <a:ext cx="368300" cy="292100"/>
          </a:xfrm>
          <a:prstGeom prst="downArrow">
            <a:avLst>
              <a:gd name="adj1" fmla="val 75009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6" name="Rectangle 36"/>
          <p:cNvSpPr>
            <a:spLocks noChangeArrowheads="1"/>
          </p:cNvSpPr>
          <p:nvPr/>
        </p:nvSpPr>
        <p:spPr bwMode="auto">
          <a:xfrm>
            <a:off x="6861175" y="2347913"/>
            <a:ext cx="809625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Stack</a:t>
            </a:r>
          </a:p>
        </p:txBody>
      </p:sp>
      <p:sp>
        <p:nvSpPr>
          <p:cNvPr id="27677" name="Rectangle 37"/>
          <p:cNvSpPr>
            <a:spLocks noChangeArrowheads="1"/>
          </p:cNvSpPr>
          <p:nvPr/>
        </p:nvSpPr>
        <p:spPr bwMode="auto">
          <a:xfrm>
            <a:off x="6283325" y="1809750"/>
            <a:ext cx="1968500" cy="520700"/>
          </a:xfrm>
          <a:prstGeom prst="rect">
            <a:avLst/>
          </a:prstGeom>
          <a:solidFill>
            <a:srgbClr val="FFCC66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8" name="Rectangle 38"/>
          <p:cNvSpPr>
            <a:spLocks noChangeArrowheads="1"/>
          </p:cNvSpPr>
          <p:nvPr/>
        </p:nvSpPr>
        <p:spPr bwMode="auto">
          <a:xfrm>
            <a:off x="6804025" y="1871663"/>
            <a:ext cx="752475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DLL’s</a:t>
            </a:r>
          </a:p>
        </p:txBody>
      </p:sp>
      <p:sp>
        <p:nvSpPr>
          <p:cNvPr id="27679" name="Rectangle 39"/>
          <p:cNvSpPr>
            <a:spLocks noChangeArrowheads="1"/>
          </p:cNvSpPr>
          <p:nvPr/>
        </p:nvSpPr>
        <p:spPr bwMode="auto">
          <a:xfrm>
            <a:off x="6273800" y="1438275"/>
            <a:ext cx="1968500" cy="368300"/>
          </a:xfrm>
          <a:prstGeom prst="rect">
            <a:avLst/>
          </a:prstGeom>
          <a:solidFill>
            <a:srgbClr val="CCFF66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80" name="Rectangle 40"/>
          <p:cNvSpPr>
            <a:spLocks noChangeArrowheads="1"/>
          </p:cNvSpPr>
          <p:nvPr/>
        </p:nvSpPr>
        <p:spPr bwMode="auto">
          <a:xfrm>
            <a:off x="6242050" y="1423988"/>
            <a:ext cx="2051050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mic Sans MS" pitchFamily="66" charset="0"/>
              </a:rPr>
              <a:t>mapped segments</a:t>
            </a:r>
          </a:p>
        </p:txBody>
      </p:sp>
      <p:sp>
        <p:nvSpPr>
          <p:cNvPr id="27681" name="Rectangle 42"/>
          <p:cNvSpPr>
            <a:spLocks noChangeArrowheads="1"/>
          </p:cNvSpPr>
          <p:nvPr/>
        </p:nvSpPr>
        <p:spPr bwMode="auto">
          <a:xfrm>
            <a:off x="4117975" y="2271713"/>
            <a:ext cx="185896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omic Sans MS" pitchFamily="66" charset="0"/>
              </a:rPr>
              <a:t>Process’s </a:t>
            </a:r>
          </a:p>
          <a:p>
            <a:r>
              <a:rPr lang="en-US" sz="2000">
                <a:solidFill>
                  <a:schemeClr val="tx1"/>
                </a:solidFill>
                <a:latin typeface="Comic Sans MS" pitchFamily="66" charset="0"/>
              </a:rPr>
              <a:t>address space</a:t>
            </a:r>
          </a:p>
        </p:txBody>
      </p:sp>
      <p:sp>
        <p:nvSpPr>
          <p:cNvPr id="27660" name="Rectangle 43"/>
          <p:cNvSpPr>
            <a:spLocks noChangeArrowheads="1"/>
          </p:cNvSpPr>
          <p:nvPr/>
        </p:nvSpPr>
        <p:spPr bwMode="auto">
          <a:xfrm>
            <a:off x="1190625" y="1524000"/>
            <a:ext cx="1971675" cy="33432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Oval 44"/>
          <p:cNvSpPr>
            <a:spLocks noChangeArrowheads="1"/>
          </p:cNvSpPr>
          <p:nvPr/>
        </p:nvSpPr>
        <p:spPr bwMode="auto">
          <a:xfrm>
            <a:off x="2124075" y="3835400"/>
            <a:ext cx="88900" cy="889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Oval 45"/>
          <p:cNvSpPr>
            <a:spLocks noChangeArrowheads="1"/>
          </p:cNvSpPr>
          <p:nvPr/>
        </p:nvSpPr>
        <p:spPr bwMode="auto">
          <a:xfrm>
            <a:off x="2124075" y="4187825"/>
            <a:ext cx="88900" cy="889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3" name="Oval 47"/>
          <p:cNvSpPr>
            <a:spLocks noChangeArrowheads="1"/>
          </p:cNvSpPr>
          <p:nvPr/>
        </p:nvSpPr>
        <p:spPr bwMode="auto">
          <a:xfrm>
            <a:off x="2124075" y="4568825"/>
            <a:ext cx="88900" cy="889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23"/>
          <p:cNvSpPr>
            <a:spLocks noChangeArrowheads="1"/>
          </p:cNvSpPr>
          <p:nvPr/>
        </p:nvSpPr>
        <p:spPr bwMode="auto">
          <a:xfrm>
            <a:off x="6276563" y="6169025"/>
            <a:ext cx="1968500" cy="533399"/>
          </a:xfrm>
          <a:prstGeom prst="rect">
            <a:avLst/>
          </a:prstGeom>
          <a:solidFill>
            <a:srgbClr val="FF0000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24"/>
          <p:cNvSpPr>
            <a:spLocks noChangeArrowheads="1"/>
          </p:cNvSpPr>
          <p:nvPr/>
        </p:nvSpPr>
        <p:spPr bwMode="auto">
          <a:xfrm>
            <a:off x="6477000" y="6250737"/>
            <a:ext cx="1545295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800" dirty="0" smtClean="0">
                <a:solidFill>
                  <a:schemeClr val="tx1"/>
                </a:solidFill>
                <a:latin typeface="Comic Sans MS" pitchFamily="66" charset="0"/>
              </a:rPr>
              <a:t>Inaccessible</a:t>
            </a:r>
            <a:endParaRPr lang="en-US" sz="1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8949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ChangeArrowheads="1"/>
          </p:cNvSpPr>
          <p:nvPr/>
        </p:nvSpPr>
        <p:spPr bwMode="auto">
          <a:xfrm>
            <a:off x="1039812" y="3031455"/>
            <a:ext cx="72707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text</a:t>
            </a:r>
          </a:p>
        </p:txBody>
      </p:sp>
      <p:sp>
        <p:nvSpPr>
          <p:cNvPr id="148483" name="Rectangle 3"/>
          <p:cNvSpPr>
            <a:spLocks noChangeArrowheads="1"/>
          </p:cNvSpPr>
          <p:nvPr/>
        </p:nvSpPr>
        <p:spPr bwMode="auto">
          <a:xfrm>
            <a:off x="1039812" y="4172555"/>
            <a:ext cx="72707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text</a:t>
            </a:r>
          </a:p>
        </p:txBody>
      </p:sp>
      <p:sp>
        <p:nvSpPr>
          <p:cNvPr id="148484" name="Rectangle 4"/>
          <p:cNvSpPr>
            <a:spLocks noChangeArrowheads="1"/>
          </p:cNvSpPr>
          <p:nvPr/>
        </p:nvSpPr>
        <p:spPr bwMode="auto">
          <a:xfrm>
            <a:off x="766762" y="5241255"/>
            <a:ext cx="100012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binary</a:t>
            </a:r>
          </a:p>
        </p:txBody>
      </p:sp>
      <p:sp>
        <p:nvSpPr>
          <p:cNvPr id="148485" name="Rectangle 5"/>
          <p:cNvSpPr>
            <a:spLocks noChangeArrowheads="1"/>
          </p:cNvSpPr>
          <p:nvPr/>
        </p:nvSpPr>
        <p:spPr bwMode="auto">
          <a:xfrm>
            <a:off x="766762" y="6384255"/>
            <a:ext cx="100012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binary</a:t>
            </a:r>
          </a:p>
        </p:txBody>
      </p:sp>
      <p:sp>
        <p:nvSpPr>
          <p:cNvPr id="148486" name="Line 6"/>
          <p:cNvSpPr>
            <a:spLocks noChangeShapeType="1"/>
          </p:cNvSpPr>
          <p:nvPr/>
        </p:nvSpPr>
        <p:spPr bwMode="auto">
          <a:xfrm>
            <a:off x="3927475" y="3494088"/>
            <a:ext cx="0" cy="68036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87" name="Rectangle 7"/>
          <p:cNvSpPr>
            <a:spLocks noChangeArrowheads="1"/>
          </p:cNvSpPr>
          <p:nvPr/>
        </p:nvSpPr>
        <p:spPr bwMode="auto">
          <a:xfrm>
            <a:off x="4233862" y="3641055"/>
            <a:ext cx="25019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Compiler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ourier New" pitchFamily="49" charset="0"/>
              </a:rPr>
              <a:t> -S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88" name="Rectangle 8"/>
          <p:cNvSpPr>
            <a:spLocks noChangeArrowheads="1"/>
          </p:cNvSpPr>
          <p:nvPr/>
        </p:nvSpPr>
        <p:spPr bwMode="auto">
          <a:xfrm>
            <a:off x="4217987" y="4707855"/>
            <a:ext cx="30480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Assembler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alibri" pitchFamily="34" charset="0"/>
              </a:rPr>
              <a:t> or </a:t>
            </a:r>
            <a:r>
              <a:rPr lang="en-US" sz="2000" dirty="0">
                <a:latin typeface="Courier New" pitchFamily="49" charset="0"/>
              </a:rPr>
              <a:t>as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89" name="Rectangle 9"/>
          <p:cNvSpPr>
            <a:spLocks noChangeArrowheads="1"/>
          </p:cNvSpPr>
          <p:nvPr/>
        </p:nvSpPr>
        <p:spPr bwMode="auto">
          <a:xfrm>
            <a:off x="4233862" y="5850855"/>
            <a:ext cx="263842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Linker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alibri" pitchFamily="34" charset="0"/>
              </a:rPr>
              <a:t> or</a:t>
            </a:r>
            <a:r>
              <a:rPr lang="en-US" sz="2000" dirty="0">
                <a:latin typeface="Courier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ld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0" name="Rectangle 10"/>
          <p:cNvSpPr>
            <a:spLocks noChangeArrowheads="1"/>
          </p:cNvSpPr>
          <p:nvPr/>
        </p:nvSpPr>
        <p:spPr bwMode="auto">
          <a:xfrm>
            <a:off x="2311400" y="3096543"/>
            <a:ext cx="32639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C program (</a:t>
            </a:r>
            <a:r>
              <a:rPr lang="en-US" sz="2000" dirty="0">
                <a:latin typeface="Courier New" pitchFamily="49" charset="0"/>
              </a:rPr>
              <a:t>p1.c p2.c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1" name="Rectangle 11"/>
          <p:cNvSpPr>
            <a:spLocks noChangeArrowheads="1"/>
          </p:cNvSpPr>
          <p:nvPr/>
        </p:nvSpPr>
        <p:spPr bwMode="auto">
          <a:xfrm>
            <a:off x="2197100" y="4174455"/>
            <a:ext cx="34925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 err="1">
                <a:latin typeface="Calibri" pitchFamily="34" charset="0"/>
              </a:rPr>
              <a:t>Asm</a:t>
            </a:r>
            <a:r>
              <a:rPr lang="en-US" sz="2000" dirty="0">
                <a:latin typeface="Calibri" pitchFamily="34" charset="0"/>
              </a:rPr>
              <a:t> program (</a:t>
            </a:r>
            <a:r>
              <a:rPr lang="en-US" sz="2000" dirty="0">
                <a:latin typeface="Courier New" pitchFamily="49" charset="0"/>
              </a:rPr>
              <a:t>p1.s p2.s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2" name="Rectangle 12"/>
          <p:cNvSpPr>
            <a:spLocks noChangeArrowheads="1"/>
          </p:cNvSpPr>
          <p:nvPr/>
        </p:nvSpPr>
        <p:spPr bwMode="auto">
          <a:xfrm>
            <a:off x="2082800" y="5317455"/>
            <a:ext cx="3721100" cy="397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Object program (</a:t>
            </a:r>
            <a:r>
              <a:rPr lang="en-US" sz="2000" dirty="0">
                <a:latin typeface="Courier New" pitchFamily="49" charset="0"/>
              </a:rPr>
              <a:t>p1.o p2.o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3" name="Rectangle 13"/>
          <p:cNvSpPr>
            <a:spLocks noChangeArrowheads="1"/>
          </p:cNvSpPr>
          <p:nvPr/>
        </p:nvSpPr>
        <p:spPr bwMode="auto">
          <a:xfrm>
            <a:off x="2069306" y="6460455"/>
            <a:ext cx="3748088" cy="397545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Executable program (</a:t>
            </a:r>
            <a:r>
              <a:rPr lang="en-US" sz="2000" dirty="0">
                <a:latin typeface="Courier New" pitchFamily="49" charset="0"/>
              </a:rPr>
              <a:t>p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4" name="Line 14"/>
          <p:cNvSpPr>
            <a:spLocks noChangeShapeType="1"/>
          </p:cNvSpPr>
          <p:nvPr/>
        </p:nvSpPr>
        <p:spPr bwMode="auto">
          <a:xfrm>
            <a:off x="3927475" y="4572000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5" name="Line 15"/>
          <p:cNvSpPr>
            <a:spLocks noChangeShapeType="1"/>
          </p:cNvSpPr>
          <p:nvPr/>
        </p:nvSpPr>
        <p:spPr bwMode="auto">
          <a:xfrm>
            <a:off x="3927475" y="5715000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6" name="Rectangle 16"/>
          <p:cNvSpPr>
            <a:spLocks noChangeArrowheads="1"/>
          </p:cNvSpPr>
          <p:nvPr/>
        </p:nvSpPr>
        <p:spPr bwMode="auto">
          <a:xfrm>
            <a:off x="6796087" y="5317455"/>
            <a:ext cx="2044700" cy="7053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Static libraries (</a:t>
            </a:r>
            <a:r>
              <a:rPr lang="en-US" sz="2000" dirty="0">
                <a:latin typeface="Courier New" pitchFamily="49" charset="0"/>
              </a:rPr>
              <a:t>.a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7" name="Line 17"/>
          <p:cNvSpPr>
            <a:spLocks noChangeShapeType="1"/>
          </p:cNvSpPr>
          <p:nvPr/>
        </p:nvSpPr>
        <p:spPr bwMode="auto">
          <a:xfrm flipH="1">
            <a:off x="5803900" y="5850855"/>
            <a:ext cx="9906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8" name="Rectangle 18"/>
          <p:cNvSpPr>
            <a:spLocks noGrp="1" noChangeArrowheads="1"/>
          </p:cNvSpPr>
          <p:nvPr>
            <p:ph type="title"/>
          </p:nvPr>
        </p:nvSpPr>
        <p:spPr>
          <a:xfrm>
            <a:off x="774700" y="493712"/>
            <a:ext cx="6997700" cy="573088"/>
          </a:xfrm>
        </p:spPr>
        <p:txBody>
          <a:bodyPr>
            <a:normAutofit fontScale="90000"/>
          </a:bodyPr>
          <a:lstStyle/>
          <a:p>
            <a:r>
              <a:rPr lang="en-US" dirty="0"/>
              <a:t>Turning C into Object Code</a:t>
            </a:r>
          </a:p>
        </p:txBody>
      </p:sp>
      <p:sp>
        <p:nvSpPr>
          <p:cNvPr id="148499" name="Rectangle 19"/>
          <p:cNvSpPr>
            <a:spLocks noGrp="1" noChangeArrowheads="1"/>
          </p:cNvSpPr>
          <p:nvPr>
            <p:ph sz="quarter" idx="1"/>
          </p:nvPr>
        </p:nvSpPr>
        <p:spPr>
          <a:xfrm>
            <a:off x="228600" y="1507455"/>
            <a:ext cx="8307387" cy="1463675"/>
          </a:xfrm>
        </p:spPr>
        <p:txBody>
          <a:bodyPr>
            <a:normAutofit fontScale="92500" lnSpcReduction="20000"/>
          </a:bodyPr>
          <a:lstStyle/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Code in files</a:t>
            </a:r>
            <a:r>
              <a:rPr lang="en-US" dirty="0" smtClean="0"/>
              <a:t>  </a:t>
            </a:r>
            <a:r>
              <a:rPr lang="en-US" b="1" dirty="0" smtClean="0">
                <a:latin typeface="Courier New" pitchFamily="49" charset="0"/>
              </a:rPr>
              <a:t>p1</a:t>
            </a:r>
            <a:r>
              <a:rPr lang="en-US" b="1" dirty="0">
                <a:latin typeface="Courier New" pitchFamily="49" charset="0"/>
              </a:rPr>
              <a:t>.c p2.c</a:t>
            </a:r>
            <a:endParaRPr lang="en-US" b="1" dirty="0">
              <a:latin typeface="Courier" pitchFamily="49" charset="0"/>
            </a:endParaRPr>
          </a:p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Compile with command:</a:t>
            </a:r>
            <a:r>
              <a:rPr lang="en-US" dirty="0" smtClean="0"/>
              <a:t>  </a:t>
            </a:r>
            <a:r>
              <a:rPr lang="en-US" b="1" dirty="0" err="1" smtClean="0">
                <a:latin typeface="Courier New" pitchFamily="49" charset="0"/>
              </a:rPr>
              <a:t>gcc</a:t>
            </a:r>
            <a:r>
              <a:rPr lang="en-US" b="1" dirty="0" smtClean="0">
                <a:latin typeface="Courier New" pitchFamily="49" charset="0"/>
              </a:rPr>
              <a:t> –O1 </a:t>
            </a:r>
            <a:r>
              <a:rPr lang="en-US" b="1" dirty="0">
                <a:latin typeface="Courier New" pitchFamily="49" charset="0"/>
              </a:rPr>
              <a:t>p1.c p2.c -o p</a:t>
            </a:r>
            <a:endParaRPr lang="en-US" b="1" dirty="0">
              <a:latin typeface="Courier" pitchFamily="49" charset="0"/>
            </a:endParaRPr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Use </a:t>
            </a:r>
            <a:r>
              <a:rPr lang="en-US" dirty="0" smtClean="0"/>
              <a:t>basic optimizations </a:t>
            </a:r>
            <a:r>
              <a:rPr lang="en-US" dirty="0"/>
              <a:t>(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-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</a:rPr>
              <a:t>O1</a:t>
            </a:r>
            <a:r>
              <a:rPr lang="en-US" dirty="0" smtClean="0"/>
              <a:t>)</a:t>
            </a:r>
            <a:endParaRPr lang="en-US" dirty="0"/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Put resulting binary in file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p</a:t>
            </a: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34975"/>
            <a:ext cx="6845300" cy="555625"/>
          </a:xfrm>
          <a:noFill/>
          <a:ln/>
          <a:effectLst/>
        </p:spPr>
        <p:txBody>
          <a:bodyPr>
            <a:normAutofit fontScale="90000"/>
          </a:bodyPr>
          <a:lstStyle/>
          <a:p>
            <a:r>
              <a:rPr lang="en-US"/>
              <a:t>Compiling Into Assembly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4837" y="1524000"/>
            <a:ext cx="1622425" cy="363538"/>
          </a:xfrm>
          <a:noFill/>
          <a:ln/>
        </p:spPr>
        <p:txBody>
          <a:bodyPr lIns="90487" tIns="44450" rIns="90487" bIns="44450"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C Code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681037" y="1981200"/>
            <a:ext cx="388302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sum(int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x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y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t</a:t>
            </a:r>
            <a:r>
              <a:rPr lang="en-US" sz="1800" dirty="0">
                <a:latin typeface="Courier New" pitchFamily="49" charset="0"/>
              </a:rPr>
              <a:t> = </a:t>
            </a:r>
            <a:r>
              <a:rPr lang="en-US" sz="1800" dirty="0" err="1">
                <a:latin typeface="Courier New" pitchFamily="49" charset="0"/>
              </a:rPr>
              <a:t>x+y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</a:t>
            </a:r>
            <a:r>
              <a:rPr lang="en-US" sz="1800" dirty="0" err="1">
                <a:latin typeface="Courier New" pitchFamily="49" charset="0"/>
              </a:rPr>
              <a:t>t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795837" y="1492250"/>
            <a:ext cx="41148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Generated IA32 Assembly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4872037" y="1973263"/>
            <a:ext cx="4195763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sum: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pushl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esp,%ebp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12(%ebp),%eax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addl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8(%ebp),%</a:t>
            </a:r>
            <a:r>
              <a:rPr lang="en-US" sz="1800" dirty="0" smtClean="0">
                <a:latin typeface="Courier New" pitchFamily="49" charset="0"/>
              </a:rPr>
              <a:t>eax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popl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833437" y="5367104"/>
            <a:ext cx="7467600" cy="15670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Obtain with command</a:t>
            </a:r>
          </a:p>
          <a:p>
            <a:pPr lvl="1" algn="l">
              <a:lnSpc>
                <a:spcPct val="100000"/>
              </a:lnSpc>
              <a:spcBef>
                <a:spcPct val="50000"/>
              </a:spcBef>
            </a:pPr>
            <a:r>
              <a:rPr lang="en-US" dirty="0" smtClean="0">
                <a:latin typeface="Courier New" pitchFamily="49" charset="0"/>
              </a:rPr>
              <a:t>/</a:t>
            </a:r>
            <a:r>
              <a:rPr lang="en-US" dirty="0" err="1" smtClean="0">
                <a:latin typeface="Courier New" pitchFamily="49" charset="0"/>
              </a:rPr>
              <a:t>usr/local/bin/gcc</a:t>
            </a:r>
            <a:r>
              <a:rPr lang="en-US" dirty="0" smtClean="0">
                <a:latin typeface="Courier New" pitchFamily="49" charset="0"/>
              </a:rPr>
              <a:t> –O1 </a:t>
            </a:r>
            <a:r>
              <a:rPr lang="en-US" dirty="0">
                <a:latin typeface="Courier New" pitchFamily="49" charset="0"/>
              </a:rPr>
              <a:t>-S </a:t>
            </a:r>
            <a:r>
              <a:rPr lang="en-US" dirty="0" err="1">
                <a:latin typeface="Courier New" pitchFamily="49" charset="0"/>
              </a:rPr>
              <a:t>code.c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Produces file </a:t>
            </a:r>
            <a:r>
              <a:rPr lang="en-US" dirty="0" err="1">
                <a:latin typeface="Courier New" pitchFamily="49" charset="0"/>
              </a:rPr>
              <a:t>code.s</a:t>
            </a:r>
            <a:endParaRPr lang="en-US" dirty="0">
              <a:latin typeface="Courier New" pitchFamily="49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28637" y="3606006"/>
            <a:ext cx="4799012" cy="1651794"/>
            <a:chOff x="228600" y="3074963"/>
            <a:chExt cx="4799012" cy="1651794"/>
          </a:xfrm>
        </p:grpSpPr>
        <p:sp>
          <p:nvSpPr>
            <p:cNvPr id="149513" name="Line 9"/>
            <p:cNvSpPr>
              <a:spLocks noChangeShapeType="1"/>
            </p:cNvSpPr>
            <p:nvPr/>
          </p:nvSpPr>
          <p:spPr bwMode="auto">
            <a:xfrm flipH="1">
              <a:off x="3856037" y="3074963"/>
              <a:ext cx="1171575" cy="1236663"/>
            </a:xfrm>
            <a:prstGeom prst="line">
              <a:avLst/>
            </a:prstGeom>
            <a:noFill/>
            <a:ln w="19050">
              <a:solidFill>
                <a:schemeClr val="accent2">
                  <a:lumMod val="75000"/>
                </a:schemeClr>
              </a:solidFill>
              <a:round/>
              <a:headEnd type="triangle" w="lg" len="med"/>
              <a:tailEnd type="none" w="sm" len="sm"/>
            </a:ln>
            <a:effectLst/>
          </p:spPr>
          <p:txBody>
            <a:bodyPr wrap="square" lIns="45720" rIns="45720"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149514" name="Text Box 10"/>
            <p:cNvSpPr txBox="1">
              <a:spLocks noChangeArrowheads="1"/>
            </p:cNvSpPr>
            <p:nvPr/>
          </p:nvSpPr>
          <p:spPr bwMode="auto">
            <a:xfrm>
              <a:off x="228600" y="3896494"/>
              <a:ext cx="3627437" cy="83026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 dirty="0">
                  <a:latin typeface="Calibri" pitchFamily="34" charset="0"/>
                </a:rPr>
                <a:t>Some compilers use </a:t>
              </a:r>
              <a:r>
                <a:rPr lang="en-US" dirty="0" smtClean="0">
                  <a:latin typeface="Calibri" pitchFamily="34" charset="0"/>
                </a:rPr>
                <a:t>instruction </a:t>
              </a:r>
              <a:r>
                <a:rPr lang="en-US" dirty="0">
                  <a:latin typeface="Calibri" pitchFamily="34" charset="0"/>
                </a:rPr>
                <a:t>“</a:t>
              </a:r>
              <a:r>
                <a:rPr lang="en-US" dirty="0">
                  <a:latin typeface="Courier New" pitchFamily="49" charset="0"/>
                  <a:cs typeface="Courier New" pitchFamily="49" charset="0"/>
                </a:rPr>
                <a:t>leave</a:t>
              </a:r>
              <a:r>
                <a:rPr lang="en-US" dirty="0">
                  <a:latin typeface="Calibri" pitchFamily="34" charset="0"/>
                </a:rPr>
                <a:t>”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>
            <a:normAutofit fontScale="90000"/>
          </a:bodyPr>
          <a:lstStyle/>
          <a:p>
            <a:r>
              <a:rPr lang="en-US" dirty="0"/>
              <a:t>Assembly </a:t>
            </a:r>
            <a:r>
              <a:rPr lang="en-US" dirty="0" smtClean="0"/>
              <a:t>Characteristics: Data Types</a:t>
            </a:r>
            <a:endParaRPr lang="en-US" dirty="0"/>
          </a:p>
        </p:txBody>
      </p:sp>
      <p:sp>
        <p:nvSpPr>
          <p:cNvPr id="150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42913" y="1631950"/>
            <a:ext cx="8548687" cy="553085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Integer” data of 1, 2, or 4 bytes</a:t>
            </a:r>
          </a:p>
          <a:p>
            <a:pPr lvl="1"/>
            <a:r>
              <a:rPr lang="en-US" dirty="0"/>
              <a:t>Data values</a:t>
            </a:r>
          </a:p>
          <a:p>
            <a:pPr lvl="1"/>
            <a:r>
              <a:rPr lang="en-US" dirty="0"/>
              <a:t>Addresses (</a:t>
            </a:r>
            <a:r>
              <a:rPr lang="en-US" dirty="0" err="1"/>
              <a:t>untyped</a:t>
            </a:r>
            <a:r>
              <a:rPr lang="en-US" dirty="0"/>
              <a:t> pointers)</a:t>
            </a:r>
          </a:p>
          <a:p>
            <a:endParaRPr lang="en-US" dirty="0" smtClean="0"/>
          </a:p>
          <a:p>
            <a:r>
              <a:rPr lang="en-US" dirty="0" smtClean="0"/>
              <a:t>Floating </a:t>
            </a:r>
            <a:r>
              <a:rPr lang="en-US" dirty="0"/>
              <a:t>point data of 4, 8, or 10 bytes</a:t>
            </a:r>
          </a:p>
          <a:p>
            <a:endParaRPr lang="en-US" dirty="0" smtClean="0"/>
          </a:p>
          <a:p>
            <a:r>
              <a:rPr lang="en-US" dirty="0" smtClean="0"/>
              <a:t>No </a:t>
            </a:r>
            <a:r>
              <a:rPr lang="en-US" dirty="0"/>
              <a:t>aggregate types such as arrays or structures</a:t>
            </a:r>
          </a:p>
          <a:p>
            <a:pPr lvl="1"/>
            <a:r>
              <a:rPr lang="en-US" dirty="0"/>
              <a:t>Just contiguously allocated bytes in </a:t>
            </a:r>
            <a:r>
              <a:rPr lang="en-US" dirty="0" smtClean="0"/>
              <a:t>memory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>
            <a:normAutofit fontScale="90000"/>
          </a:bodyPr>
          <a:lstStyle/>
          <a:p>
            <a:r>
              <a:rPr lang="en-US" dirty="0"/>
              <a:t>Assembly </a:t>
            </a:r>
            <a:r>
              <a:rPr lang="en-US" dirty="0" smtClean="0"/>
              <a:t>Characteristics: Operations</a:t>
            </a:r>
            <a:endParaRPr lang="en-US" dirty="0"/>
          </a:p>
        </p:txBody>
      </p:sp>
      <p:sp>
        <p:nvSpPr>
          <p:cNvPr id="150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90513" y="1479550"/>
            <a:ext cx="8548687" cy="4921250"/>
          </a:xfrm>
        </p:spPr>
        <p:txBody>
          <a:bodyPr/>
          <a:lstStyle/>
          <a:p>
            <a:r>
              <a:rPr lang="en-US" dirty="0" smtClean="0"/>
              <a:t>Perform </a:t>
            </a:r>
            <a:r>
              <a:rPr lang="en-US" dirty="0"/>
              <a:t>arithmetic function on register or memory data</a:t>
            </a:r>
          </a:p>
          <a:p>
            <a:endParaRPr lang="en-US" dirty="0" smtClean="0"/>
          </a:p>
          <a:p>
            <a:r>
              <a:rPr lang="en-US" dirty="0" smtClean="0"/>
              <a:t>Transfer </a:t>
            </a:r>
            <a:r>
              <a:rPr lang="en-US" dirty="0"/>
              <a:t>data between memory and register</a:t>
            </a:r>
          </a:p>
          <a:p>
            <a:pPr lvl="1"/>
            <a:r>
              <a:rPr lang="en-US" dirty="0"/>
              <a:t>Load data from memory into register</a:t>
            </a:r>
          </a:p>
          <a:p>
            <a:pPr lvl="1"/>
            <a:r>
              <a:rPr lang="en-US" dirty="0"/>
              <a:t>Store register data into memory</a:t>
            </a:r>
          </a:p>
          <a:p>
            <a:endParaRPr lang="en-US" dirty="0" smtClean="0"/>
          </a:p>
          <a:p>
            <a:r>
              <a:rPr lang="en-US" dirty="0" smtClean="0"/>
              <a:t>Transfer </a:t>
            </a:r>
            <a:r>
              <a:rPr lang="en-US" dirty="0"/>
              <a:t>control</a:t>
            </a:r>
          </a:p>
          <a:p>
            <a:pPr lvl="1"/>
            <a:r>
              <a:rPr lang="en-US" dirty="0"/>
              <a:t>Unconditional jumps to/from procedures</a:t>
            </a:r>
          </a:p>
          <a:p>
            <a:pPr lvl="1"/>
            <a:r>
              <a:rPr lang="en-US" dirty="0"/>
              <a:t>Conditional branches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ChangeArrowheads="1"/>
          </p:cNvSpPr>
          <p:nvPr/>
        </p:nvSpPr>
        <p:spPr bwMode="auto">
          <a:xfrm>
            <a:off x="304799" y="1447800"/>
            <a:ext cx="2601913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Code for </a:t>
            </a:r>
            <a:r>
              <a:rPr lang="en-US" sz="2400" dirty="0">
                <a:latin typeface="Courier New" pitchFamily="49" charset="0"/>
              </a:rPr>
              <a:t>sum</a:t>
            </a: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306388" y="1981200"/>
            <a:ext cx="2598627" cy="34137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0x401040 &lt;sum&gt;</a:t>
            </a:r>
            <a:r>
              <a:rPr lang="en-US" sz="1800" dirty="0" smtClean="0">
                <a:latin typeface="Courier New" pitchFamily="49" charset="0"/>
              </a:rPr>
              <a:t>:    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0x55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0x89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0xe5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0x8b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0x0c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0x03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0x08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0x5d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0xc3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5524500" cy="573088"/>
          </a:xfrm>
        </p:spPr>
        <p:txBody>
          <a:bodyPr>
            <a:normAutofit fontScale="90000"/>
          </a:bodyPr>
          <a:lstStyle/>
          <a:p>
            <a:r>
              <a:rPr lang="en-US"/>
              <a:t>Object Code</a:t>
            </a:r>
          </a:p>
        </p:txBody>
      </p:sp>
      <p:sp>
        <p:nvSpPr>
          <p:cNvPr id="151557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3467100" y="1295400"/>
            <a:ext cx="56769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Assembler</a:t>
            </a:r>
          </a:p>
          <a:p>
            <a:pPr lvl="1"/>
            <a:r>
              <a:rPr lang="en-US" dirty="0"/>
              <a:t>Translates </a:t>
            </a:r>
            <a:r>
              <a:rPr lang="en-US" dirty="0">
                <a:latin typeface="Courier New" pitchFamily="49" charset="0"/>
              </a:rPr>
              <a:t>.s</a:t>
            </a:r>
            <a:r>
              <a:rPr lang="en-US" dirty="0"/>
              <a:t> into </a:t>
            </a:r>
            <a:r>
              <a:rPr lang="en-US" dirty="0">
                <a:latin typeface="Courier New" pitchFamily="49" charset="0"/>
              </a:rPr>
              <a:t>.o</a:t>
            </a:r>
          </a:p>
          <a:p>
            <a:pPr lvl="1"/>
            <a:r>
              <a:rPr lang="en-US" dirty="0"/>
              <a:t>Binary encoding of each instruction</a:t>
            </a:r>
          </a:p>
          <a:p>
            <a:pPr lvl="1"/>
            <a:r>
              <a:rPr lang="en-US" dirty="0"/>
              <a:t>Nearly-complete image of executable code</a:t>
            </a:r>
          </a:p>
          <a:p>
            <a:pPr lvl="1"/>
            <a:r>
              <a:rPr lang="en-US" dirty="0"/>
              <a:t>Missing linkages between code in different files</a:t>
            </a:r>
          </a:p>
          <a:p>
            <a:r>
              <a:rPr lang="en-US" dirty="0"/>
              <a:t>Linker</a:t>
            </a:r>
          </a:p>
          <a:p>
            <a:pPr lvl="1"/>
            <a:r>
              <a:rPr lang="en-US" dirty="0"/>
              <a:t>Resolves references between files</a:t>
            </a:r>
          </a:p>
          <a:p>
            <a:pPr lvl="1"/>
            <a:r>
              <a:rPr lang="en-US" dirty="0"/>
              <a:t>Combines with static run-time libraries</a:t>
            </a:r>
          </a:p>
          <a:p>
            <a:pPr lvl="2"/>
            <a:r>
              <a:rPr lang="en-US" dirty="0"/>
              <a:t>E.g., code for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malloc</a:t>
            </a:r>
            <a:r>
              <a:rPr lang="en-US" b="1" dirty="0"/>
              <a:t>,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printf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lvl="1"/>
            <a:r>
              <a:rPr lang="en-US" dirty="0"/>
              <a:t>Some libraries are </a:t>
            </a:r>
            <a:r>
              <a:rPr lang="en-US" i="1" dirty="0"/>
              <a:t>dynamically linked</a:t>
            </a:r>
          </a:p>
          <a:p>
            <a:pPr lvl="2"/>
            <a:r>
              <a:rPr lang="en-US" dirty="0"/>
              <a:t>Linking occurs when program begins execution</a:t>
            </a: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1257299" y="4572000"/>
            <a:ext cx="2444221" cy="190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Total of </a:t>
            </a:r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11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bytes</a:t>
            </a:r>
          </a:p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Each instruction 1, 2, or 3 bytes</a:t>
            </a:r>
          </a:p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Starts at address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0x401040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264400" cy="573088"/>
          </a:xfrm>
        </p:spPr>
        <p:txBody>
          <a:bodyPr>
            <a:normAutofit fontScale="90000"/>
          </a:bodyPr>
          <a:lstStyle/>
          <a:p>
            <a:r>
              <a:rPr lang="en-US"/>
              <a:t>Machine Instruction Example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419600" y="1371600"/>
            <a:ext cx="4572000" cy="5791200"/>
          </a:xfrm>
        </p:spPr>
        <p:txBody>
          <a:bodyPr>
            <a:normAutofit fontScale="92500" lnSpcReduction="20000"/>
          </a:bodyPr>
          <a:lstStyle/>
          <a:p>
            <a:pPr marL="223838" indent="-223838" defTabSz="895350">
              <a:tabLst>
                <a:tab pos="1143000" algn="l"/>
                <a:tab pos="2514600" algn="l"/>
              </a:tabLst>
            </a:pPr>
            <a:r>
              <a:rPr lang="en-US" dirty="0"/>
              <a:t>C Code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Add two signed integers</a:t>
            </a:r>
          </a:p>
          <a:p>
            <a:pPr marL="223838" indent="-223838" defTabSz="895350">
              <a:tabLst>
                <a:tab pos="1143000" algn="l"/>
                <a:tab pos="2514600" algn="l"/>
              </a:tabLst>
            </a:pPr>
            <a:r>
              <a:rPr lang="en-US" dirty="0"/>
              <a:t>Assembly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Add 2 4-byte integers</a:t>
            </a:r>
          </a:p>
          <a:p>
            <a:pPr marL="839788" lvl="2" indent="-165100" defTabSz="895350">
              <a:tabLst>
                <a:tab pos="1143000" algn="l"/>
                <a:tab pos="2514600" algn="l"/>
              </a:tabLst>
            </a:pPr>
            <a:r>
              <a:rPr lang="en-US" dirty="0"/>
              <a:t>“Long” words in GCC parlance</a:t>
            </a:r>
          </a:p>
          <a:p>
            <a:pPr marL="839788" lvl="2" indent="-165100" defTabSz="895350">
              <a:tabLst>
                <a:tab pos="1143000" algn="l"/>
                <a:tab pos="2514600" algn="l"/>
              </a:tabLst>
            </a:pPr>
            <a:r>
              <a:rPr lang="en-US" dirty="0"/>
              <a:t>Same instruction whether signed or unsigned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Operands:</a:t>
            </a:r>
          </a:p>
          <a:p>
            <a:pPr marL="839788" lvl="2" indent="-165100" defTabSz="895350">
              <a:buFont typeface="Wingdings" pitchFamily="2" charset="2"/>
              <a:buNone/>
              <a:tabLst>
                <a:tab pos="1143000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x</a:t>
            </a:r>
            <a:r>
              <a:rPr lang="en-US" b="1" dirty="0"/>
              <a:t>:</a:t>
            </a:r>
            <a:r>
              <a:rPr lang="en-US" dirty="0"/>
              <a:t>	Register	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eax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143000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y</a:t>
            </a:r>
            <a:r>
              <a:rPr lang="en-US" b="1" dirty="0"/>
              <a:t>:</a:t>
            </a:r>
            <a:r>
              <a:rPr lang="en-US" dirty="0"/>
              <a:t>	Memory	</a:t>
            </a:r>
            <a:r>
              <a:rPr lang="en-US" b="1" dirty="0"/>
              <a:t>M[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%ebp+8]</a:t>
            </a:r>
            <a:endParaRPr lang="en-US" b="1" dirty="0"/>
          </a:p>
          <a:p>
            <a:pPr marL="839788" lvl="2" indent="-165100" defTabSz="895350">
              <a:buFont typeface="Wingdings" pitchFamily="2" charset="2"/>
              <a:buNone/>
              <a:tabLst>
                <a:tab pos="1143000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t</a:t>
            </a:r>
            <a:r>
              <a:rPr lang="en-US" b="1" dirty="0"/>
              <a:t>:</a:t>
            </a:r>
            <a:r>
              <a:rPr lang="en-US" dirty="0"/>
              <a:t>	Register	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eax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marL="1120775" lvl="3" indent="-166688" defTabSz="895350">
              <a:tabLst>
                <a:tab pos="1143000" algn="l"/>
                <a:tab pos="2514600" algn="l"/>
              </a:tabLst>
            </a:pPr>
            <a:r>
              <a:rPr lang="en-US" dirty="0"/>
              <a:t>Return function value in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eax</a:t>
            </a:r>
            <a:endParaRPr lang="en-US" b="1" dirty="0"/>
          </a:p>
          <a:p>
            <a:pPr marL="223838" indent="-223838" defTabSz="895350">
              <a:tabLst>
                <a:tab pos="1143000" algn="l"/>
                <a:tab pos="2514600" algn="l"/>
              </a:tabLst>
            </a:pPr>
            <a:r>
              <a:rPr lang="en-US" dirty="0"/>
              <a:t>Object Code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3-byte instruction</a:t>
            </a:r>
          </a:p>
          <a:p>
            <a:pPr marL="560388" lvl="1" indent="-222250" defTabSz="895350">
              <a:tabLst>
                <a:tab pos="1143000" algn="l"/>
                <a:tab pos="2514600" algn="l"/>
              </a:tabLst>
            </a:pPr>
            <a:r>
              <a:rPr lang="en-US" dirty="0"/>
              <a:t>Stored at address </a:t>
            </a:r>
            <a:r>
              <a:rPr lang="en-US" b="1" dirty="0" smtClean="0">
                <a:latin typeface="Courier New" pitchFamily="49" charset="0"/>
              </a:rPr>
              <a:t>0x80483ca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381000" y="1828800"/>
            <a:ext cx="3883025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 = </a:t>
            </a:r>
            <a:r>
              <a:rPr lang="en-US" sz="1800" dirty="0" err="1">
                <a:latin typeface="Courier New" pitchFamily="49" charset="0"/>
              </a:rPr>
              <a:t>x+y</a:t>
            </a:r>
            <a:r>
              <a:rPr lang="en-US" sz="1800" dirty="0">
                <a:latin typeface="Courier New" pitchFamily="49" charset="0"/>
              </a:rPr>
              <a:t>;</a:t>
            </a:r>
          </a:p>
        </p:txBody>
      </p:sp>
      <p:sp>
        <p:nvSpPr>
          <p:cNvPr id="152581" name="Rectangle 5"/>
          <p:cNvSpPr>
            <a:spLocks noChangeArrowheads="1"/>
          </p:cNvSpPr>
          <p:nvPr/>
        </p:nvSpPr>
        <p:spPr bwMode="auto">
          <a:xfrm>
            <a:off x="381000" y="2971800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549400" algn="l"/>
              </a:tabLst>
            </a:pPr>
            <a:r>
              <a:rPr lang="en-US" sz="1800" dirty="0" err="1" smtClean="0">
                <a:latin typeface="Courier New" pitchFamily="49" charset="0"/>
              </a:rPr>
              <a:t>addl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8(%</a:t>
            </a:r>
            <a:r>
              <a:rPr lang="en-US" sz="1800" dirty="0" err="1">
                <a:latin typeface="Courier New" pitchFamily="49" charset="0"/>
              </a:rPr>
              <a:t>ebp</a:t>
            </a:r>
            <a:r>
              <a:rPr lang="en-US" sz="1800" dirty="0">
                <a:latin typeface="Courier New" pitchFamily="49" charset="0"/>
              </a:rPr>
              <a:t>),%</a:t>
            </a:r>
            <a:r>
              <a:rPr lang="en-US" sz="1800" dirty="0" err="1">
                <a:latin typeface="Courier New" pitchFamily="49" charset="0"/>
              </a:rPr>
              <a:t>eax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2582" name="Rectangle 6"/>
          <p:cNvSpPr>
            <a:spLocks noChangeArrowheads="1"/>
          </p:cNvSpPr>
          <p:nvPr/>
        </p:nvSpPr>
        <p:spPr bwMode="auto">
          <a:xfrm>
            <a:off x="381000" y="6172200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292100" algn="l"/>
              </a:tabLst>
            </a:pPr>
            <a:r>
              <a:rPr lang="en-US" sz="1800" dirty="0" smtClean="0">
                <a:latin typeface="Courier New" pitchFamily="49" charset="0"/>
              </a:rPr>
              <a:t>0x80483ca:  03 </a:t>
            </a:r>
            <a:r>
              <a:rPr lang="en-US" sz="1800" dirty="0">
                <a:latin typeface="Courier New" pitchFamily="49" charset="0"/>
              </a:rPr>
              <a:t>45 08</a:t>
            </a:r>
          </a:p>
        </p:txBody>
      </p:sp>
      <p:sp>
        <p:nvSpPr>
          <p:cNvPr id="152583" name="Text Box 7"/>
          <p:cNvSpPr txBox="1">
            <a:spLocks noChangeArrowheads="1"/>
          </p:cNvSpPr>
          <p:nvPr/>
        </p:nvSpPr>
        <p:spPr bwMode="auto">
          <a:xfrm>
            <a:off x="609600" y="3505200"/>
            <a:ext cx="3429000" cy="21698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1800" dirty="0">
                <a:latin typeface="Calibri" pitchFamily="34" charset="0"/>
              </a:rPr>
              <a:t>Similar to expression: </a:t>
            </a:r>
            <a:r>
              <a:rPr lang="en-US" sz="1800" dirty="0">
                <a:latin typeface="Courier New" pitchFamily="49" charset="0"/>
              </a:rPr>
              <a:t> 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err="1" smtClean="0">
                <a:latin typeface="Courier New" pitchFamily="49" charset="0"/>
              </a:rPr>
              <a:t>x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+= y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smtClean="0">
                <a:latin typeface="Calibri" pitchFamily="34" charset="0"/>
              </a:rPr>
              <a:t>More precisely:</a:t>
            </a: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;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ebp</a:t>
            </a:r>
            <a:r>
              <a:rPr lang="en-US" sz="1800" dirty="0">
                <a:latin typeface="Courier New" pitchFamily="49" charset="0"/>
              </a:rPr>
              <a:t>;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80000"/>
              </a:lnSpc>
              <a:spcBef>
                <a:spcPct val="50000"/>
              </a:spcBef>
            </a:pP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+= ebp[2]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1066800" y="1376362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Disassembled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819900" cy="573088"/>
          </a:xfrm>
        </p:spPr>
        <p:txBody>
          <a:bodyPr>
            <a:normAutofit fontScale="90000"/>
          </a:bodyPr>
          <a:lstStyle/>
          <a:p>
            <a:r>
              <a:rPr lang="en-US"/>
              <a:t>Disassembling Object Code</a:t>
            </a:r>
          </a:p>
        </p:txBody>
      </p:sp>
      <p:sp>
        <p:nvSpPr>
          <p:cNvPr id="153605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622300" y="4456112"/>
            <a:ext cx="8140700" cy="2249488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Disassembler</a:t>
            </a: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objdump</a:t>
            </a:r>
            <a:r>
              <a:rPr lang="en-US" b="1" dirty="0">
                <a:latin typeface="Courier New" pitchFamily="49" charset="0"/>
              </a:rPr>
              <a:t> -d p</a:t>
            </a:r>
          </a:p>
          <a:p>
            <a:pPr lvl="1"/>
            <a:r>
              <a:rPr lang="en-US" dirty="0"/>
              <a:t>Useful tool for examining object code</a:t>
            </a:r>
          </a:p>
          <a:p>
            <a:pPr lvl="1"/>
            <a:r>
              <a:rPr lang="en-US" dirty="0"/>
              <a:t>Analyzes bit pattern of series of instructions</a:t>
            </a:r>
          </a:p>
          <a:p>
            <a:pPr lvl="1"/>
            <a:r>
              <a:rPr lang="en-US" dirty="0"/>
              <a:t>Produces approximate rendition of assembly code</a:t>
            </a:r>
          </a:p>
          <a:p>
            <a:pPr lvl="1"/>
            <a:r>
              <a:rPr lang="en-US" dirty="0"/>
              <a:t>Can be run on either </a:t>
            </a:r>
            <a:r>
              <a:rPr lang="en-US" dirty="0" err="1">
                <a:latin typeface="Courier New" pitchFamily="49" charset="0"/>
              </a:rPr>
              <a:t>a.out</a:t>
            </a:r>
            <a:r>
              <a:rPr lang="en-US" dirty="0"/>
              <a:t> (complete executable) or </a:t>
            </a:r>
            <a:r>
              <a:rPr lang="en-US" dirty="0">
                <a:latin typeface="Courier New" pitchFamily="49" charset="0"/>
              </a:rPr>
              <a:t>.o</a:t>
            </a:r>
            <a:r>
              <a:rPr lang="en-US" dirty="0"/>
              <a:t> file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270000" y="1970151"/>
            <a:ext cx="60960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080483c4 &lt;sum&gt;: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80483c4:  55        push   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80483c5:  89 e5   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%</a:t>
            </a:r>
            <a:r>
              <a:rPr lang="en-US" sz="1800" dirty="0" err="1" smtClean="0">
                <a:latin typeface="Courier New" pitchFamily="49" charset="0"/>
              </a:rPr>
              <a:t>esp,%ebp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80483c7:  8b 45 0c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0xc(%ebp),%eax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80483ca:  03 45 08  add    0x8(%ebp),%eax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80483cd:  5d        pop    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80483ce:  c3        ret </a:t>
            </a:r>
            <a:endParaRPr lang="en-US" sz="1800" i="1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/>
          </p:cNvSpPr>
          <p:nvPr/>
        </p:nvSpPr>
        <p:spPr bwMode="auto">
          <a:xfrm>
            <a:off x="4191000" y="1403350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Disassembled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4627" name="Rectangle 3"/>
          <p:cNvSpPr>
            <a:spLocks noChangeArrowheads="1"/>
          </p:cNvSpPr>
          <p:nvPr/>
        </p:nvSpPr>
        <p:spPr bwMode="auto">
          <a:xfrm>
            <a:off x="2438400" y="2193989"/>
            <a:ext cx="65532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Dump of assembler code for function sum: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0x080483c4 &lt;sum+0&gt;:     push   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0x080483c5 &lt;sum+1&gt;:   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%</a:t>
            </a:r>
            <a:r>
              <a:rPr lang="en-US" sz="1800" dirty="0" err="1" smtClean="0">
                <a:latin typeface="Courier New" pitchFamily="49" charset="0"/>
              </a:rPr>
              <a:t>esp,%ebp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0x080483c7 &lt;sum+3&gt;:   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0xc(%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0x080483ca &lt;sum+6&gt;:     add    0x8(%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0x080483cd &lt;sum+9&gt;:     pop    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0x080483ce &lt;sum+10&gt;:    ret</a:t>
            </a:r>
            <a:endParaRPr lang="en-US" sz="1800" i="1" dirty="0">
              <a:latin typeface="Courier New" pitchFamily="49" charset="0"/>
            </a:endParaRPr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417512"/>
            <a:ext cx="6248400" cy="573088"/>
          </a:xfrm>
        </p:spPr>
        <p:txBody>
          <a:bodyPr>
            <a:normAutofit fontScale="90000"/>
          </a:bodyPr>
          <a:lstStyle/>
          <a:p>
            <a:r>
              <a:rPr lang="en-US"/>
              <a:t>Alternate Disassembly</a:t>
            </a:r>
          </a:p>
        </p:txBody>
      </p:sp>
      <p:sp>
        <p:nvSpPr>
          <p:cNvPr id="154629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2297113" y="4495800"/>
            <a:ext cx="6300787" cy="224948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Within </a:t>
            </a:r>
            <a:r>
              <a:rPr lang="en-US" dirty="0" err="1"/>
              <a:t>gdb</a:t>
            </a:r>
            <a:r>
              <a:rPr lang="en-US" dirty="0"/>
              <a:t> Debugger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gdb</a:t>
            </a:r>
            <a:r>
              <a:rPr lang="en-US" b="1" dirty="0">
                <a:latin typeface="Courier New" pitchFamily="49" charset="0"/>
              </a:rPr>
              <a:t> p</a:t>
            </a:r>
          </a:p>
          <a:p>
            <a:pPr lvl="1"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disassemble sum</a:t>
            </a:r>
          </a:p>
          <a:p>
            <a:pPr lvl="1"/>
            <a:r>
              <a:rPr lang="en-US" dirty="0"/>
              <a:t>Disassemble procedure</a:t>
            </a:r>
          </a:p>
          <a:p>
            <a:pPr lvl="1">
              <a:buFont typeface="Wingdings" pitchFamily="2" charset="2"/>
              <a:buNone/>
            </a:pPr>
            <a:r>
              <a:rPr lang="en-US" b="1" dirty="0" smtClean="0">
                <a:latin typeface="Courier New" pitchFamily="49" charset="0"/>
              </a:rPr>
              <a:t>x/11xb </a:t>
            </a:r>
            <a:r>
              <a:rPr lang="en-US" b="1" dirty="0">
                <a:latin typeface="Courier New" pitchFamily="49" charset="0"/>
              </a:rPr>
              <a:t>sum</a:t>
            </a:r>
          </a:p>
          <a:p>
            <a:pPr lvl="1"/>
            <a:r>
              <a:rPr lang="en-US" dirty="0"/>
              <a:t>Examine the </a:t>
            </a:r>
            <a:r>
              <a:rPr lang="en-US" dirty="0" smtClean="0"/>
              <a:t>11 </a:t>
            </a:r>
            <a:r>
              <a:rPr lang="en-US" dirty="0"/>
              <a:t>bytes starting at </a:t>
            </a:r>
            <a:r>
              <a:rPr lang="en-US" dirty="0">
                <a:latin typeface="Courier New" pitchFamily="49" charset="0"/>
              </a:rPr>
              <a:t>sum</a:t>
            </a:r>
          </a:p>
          <a:p>
            <a:pPr lvl="1"/>
            <a:endParaRPr lang="en-US" dirty="0"/>
          </a:p>
        </p:txBody>
      </p:sp>
      <p:sp>
        <p:nvSpPr>
          <p:cNvPr id="154630" name="Rectangle 6"/>
          <p:cNvSpPr>
            <a:spLocks noChangeArrowheads="1"/>
          </p:cNvSpPr>
          <p:nvPr/>
        </p:nvSpPr>
        <p:spPr bwMode="auto">
          <a:xfrm>
            <a:off x="685800" y="1555750"/>
            <a:ext cx="13081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Object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4631" name="Rectangle 7"/>
          <p:cNvSpPr>
            <a:spLocks noChangeArrowheads="1"/>
          </p:cNvSpPr>
          <p:nvPr/>
        </p:nvSpPr>
        <p:spPr bwMode="auto">
          <a:xfrm>
            <a:off x="609600" y="2012950"/>
            <a:ext cx="1524000" cy="34137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0x401040: 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0x55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0x89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0xe5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0x8b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0x0c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0x03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0x45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0x08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0x5d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0xc3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9912"/>
            <a:ext cx="7150100" cy="573088"/>
          </a:xfrm>
        </p:spPr>
        <p:txBody>
          <a:bodyPr>
            <a:normAutofit fontScale="90000"/>
          </a:bodyPr>
          <a:lstStyle/>
          <a:p>
            <a:r>
              <a:rPr lang="en-US"/>
              <a:t>What Can be Disassembled?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90513" y="5551488"/>
            <a:ext cx="8624887" cy="130651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Anything that can be interpreted as executable code</a:t>
            </a:r>
          </a:p>
          <a:p>
            <a:r>
              <a:rPr lang="en-US" dirty="0" err="1"/>
              <a:t>Disassembler</a:t>
            </a:r>
            <a:r>
              <a:rPr lang="en-US" dirty="0"/>
              <a:t> examines bytes and reconstructs assembly source</a:t>
            </a:r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533400" y="1585912"/>
            <a:ext cx="8153400" cy="36718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% </a:t>
            </a:r>
            <a:r>
              <a:rPr lang="en-US" sz="1800" dirty="0" err="1">
                <a:latin typeface="Courier New" pitchFamily="49" charset="0"/>
              </a:rPr>
              <a:t>objdump</a:t>
            </a:r>
            <a:r>
              <a:rPr lang="en-US" sz="1800" dirty="0">
                <a:latin typeface="Courier New" pitchFamily="49" charset="0"/>
              </a:rPr>
              <a:t> -</a:t>
            </a:r>
            <a:r>
              <a:rPr lang="en-US" sz="1800" dirty="0" err="1">
                <a:latin typeface="Courier New" pitchFamily="49" charset="0"/>
              </a:rPr>
              <a:t>d</a:t>
            </a:r>
            <a:r>
              <a:rPr lang="en-US" sz="1800" dirty="0">
                <a:latin typeface="Courier New" pitchFamily="49" charset="0"/>
              </a:rPr>
              <a:t> WINWORD.EXE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WINWORD.EXE:  </a:t>
            </a:r>
            <a:r>
              <a:rPr lang="en-US" sz="1800" dirty="0" smtClean="0">
                <a:latin typeface="Courier New" pitchFamily="49" charset="0"/>
              </a:rPr>
              <a:t> file </a:t>
            </a:r>
            <a:r>
              <a:rPr lang="en-US" sz="1800" dirty="0">
                <a:latin typeface="Courier New" pitchFamily="49" charset="0"/>
              </a:rPr>
              <a:t>format pei-i386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No symbols in "WINWORD.EXE".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Disassembly of section .text: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30001000 &lt;.text&gt;: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30001000</a:t>
            </a:r>
            <a:r>
              <a:rPr lang="en-US" sz="1800" dirty="0" smtClean="0">
                <a:latin typeface="Courier New" pitchFamily="49" charset="0"/>
              </a:rPr>
              <a:t>:  55             push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30001001</a:t>
            </a:r>
            <a:r>
              <a:rPr lang="en-US" sz="1800" dirty="0" smtClean="0">
                <a:latin typeface="Courier New" pitchFamily="49" charset="0"/>
              </a:rPr>
              <a:t>:  8b </a:t>
            </a:r>
            <a:r>
              <a:rPr lang="en-US" sz="1800" dirty="0" err="1">
                <a:latin typeface="Courier New" pitchFamily="49" charset="0"/>
              </a:rPr>
              <a:t>ec</a:t>
            </a:r>
            <a:r>
              <a:rPr lang="en-US" sz="1800" dirty="0">
                <a:latin typeface="Courier New" pitchFamily="49" charset="0"/>
              </a:rPr>
              <a:t>         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esp,%ebp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30001003</a:t>
            </a:r>
            <a:r>
              <a:rPr lang="en-US" sz="1800" dirty="0" smtClean="0">
                <a:latin typeface="Courier New" pitchFamily="49" charset="0"/>
              </a:rPr>
              <a:t>:  6a </a:t>
            </a:r>
            <a:r>
              <a:rPr lang="en-US" sz="1800" dirty="0">
                <a:latin typeface="Courier New" pitchFamily="49" charset="0"/>
              </a:rPr>
              <a:t>ff         </a:t>
            </a:r>
            <a:r>
              <a:rPr lang="en-US" sz="1800" dirty="0" smtClean="0">
                <a:latin typeface="Courier New" pitchFamily="49" charset="0"/>
              </a:rPr>
              <a:t> push   </a:t>
            </a:r>
            <a:r>
              <a:rPr lang="en-US" sz="1800" dirty="0">
                <a:latin typeface="Courier New" pitchFamily="49" charset="0"/>
              </a:rPr>
              <a:t>$0xffffffff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30001005</a:t>
            </a:r>
            <a:r>
              <a:rPr lang="en-US" sz="1800" dirty="0" smtClean="0">
                <a:latin typeface="Courier New" pitchFamily="49" charset="0"/>
              </a:rPr>
              <a:t>:  68 </a:t>
            </a:r>
            <a:r>
              <a:rPr lang="en-US" sz="1800" dirty="0">
                <a:latin typeface="Courier New" pitchFamily="49" charset="0"/>
              </a:rPr>
              <a:t>90 10 00 30</a:t>
            </a:r>
            <a:r>
              <a:rPr lang="en-US" sz="1800" dirty="0" smtClean="0">
                <a:latin typeface="Courier New" pitchFamily="49" charset="0"/>
              </a:rPr>
              <a:t> push   </a:t>
            </a:r>
            <a:r>
              <a:rPr lang="en-US" sz="1800" dirty="0">
                <a:latin typeface="Courier New" pitchFamily="49" charset="0"/>
              </a:rPr>
              <a:t>$0x30001090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3000100a</a:t>
            </a:r>
            <a:r>
              <a:rPr lang="en-US" sz="1800" dirty="0" smtClean="0">
                <a:latin typeface="Courier New" pitchFamily="49" charset="0"/>
              </a:rPr>
              <a:t>:  68 </a:t>
            </a:r>
            <a:r>
              <a:rPr lang="en-US" sz="1800" dirty="0">
                <a:latin typeface="Courier New" pitchFamily="49" charset="0"/>
              </a:rPr>
              <a:t>91 dc 4c 30</a:t>
            </a:r>
            <a:r>
              <a:rPr lang="en-US" sz="1800" dirty="0" smtClean="0">
                <a:latin typeface="Courier New" pitchFamily="49" charset="0"/>
              </a:rPr>
              <a:t> push   </a:t>
            </a:r>
            <a:r>
              <a:rPr lang="en-US" sz="1800" dirty="0">
                <a:latin typeface="Courier New" pitchFamily="49" charset="0"/>
              </a:rPr>
              <a:t>$0x304cdc91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dirty="0" smtClean="0"/>
              <a:t>Intel x86 Processors</a:t>
            </a:r>
            <a:endParaRPr lang="en-US" dirty="0"/>
          </a:p>
        </p:txBody>
      </p:sp>
      <p:sp>
        <p:nvSpPr>
          <p:cNvPr id="142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581150"/>
            <a:ext cx="7896225" cy="4972050"/>
          </a:xfrm>
          <a:noFill/>
          <a:ln/>
        </p:spPr>
        <p:txBody>
          <a:bodyPr lIns="90487" tIns="44450" rIns="90487" bIns="44450">
            <a:normAutofit fontScale="92500" lnSpcReduction="20000"/>
          </a:bodyPr>
          <a:lstStyle/>
          <a:p>
            <a:r>
              <a:rPr lang="en-US" dirty="0"/>
              <a:t>Totally </a:t>
            </a:r>
            <a:r>
              <a:rPr lang="en-US" dirty="0" smtClean="0"/>
              <a:t>dominate laptop/desktop/server market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Evolutionary design</a:t>
            </a:r>
            <a:endParaRPr lang="en-US" dirty="0"/>
          </a:p>
          <a:p>
            <a:pPr lvl="1"/>
            <a:r>
              <a:rPr lang="en-US" dirty="0" smtClean="0"/>
              <a:t>Backwards compatible up until 8086, introduced in 1978</a:t>
            </a:r>
            <a:endParaRPr lang="en-US" dirty="0"/>
          </a:p>
          <a:p>
            <a:pPr lvl="1"/>
            <a:r>
              <a:rPr lang="en-US" dirty="0"/>
              <a:t>Added more features as time goes on</a:t>
            </a:r>
          </a:p>
          <a:p>
            <a:endParaRPr lang="en-US" dirty="0" smtClean="0"/>
          </a:p>
          <a:p>
            <a:r>
              <a:rPr lang="en-US" dirty="0" smtClean="0"/>
              <a:t>Complex instruction set computer </a:t>
            </a:r>
            <a:r>
              <a:rPr lang="en-US" dirty="0"/>
              <a:t>(CISC)</a:t>
            </a:r>
          </a:p>
          <a:p>
            <a:pPr lvl="1"/>
            <a:r>
              <a:rPr lang="en-US" dirty="0"/>
              <a:t>Many different instructions with many different formats</a:t>
            </a:r>
          </a:p>
          <a:p>
            <a:pPr lvl="2"/>
            <a:r>
              <a:rPr lang="en-US" dirty="0"/>
              <a:t>But, only small subset encountered with Linux programs</a:t>
            </a:r>
          </a:p>
          <a:p>
            <a:pPr lvl="1"/>
            <a:r>
              <a:rPr lang="en-US" dirty="0"/>
              <a:t>Hard to match performance of Reduced Instruction Set Computers (RISC)</a:t>
            </a:r>
          </a:p>
          <a:p>
            <a:pPr lvl="1"/>
            <a:r>
              <a:rPr lang="en-US" dirty="0"/>
              <a:t>But, Intel has done just that</a:t>
            </a:r>
            <a:r>
              <a:rPr lang="en-US" dirty="0" smtClean="0"/>
              <a:t>!</a:t>
            </a:r>
          </a:p>
          <a:p>
            <a:pPr lvl="2"/>
            <a:r>
              <a:rPr lang="en-US" dirty="0" smtClean="0"/>
              <a:t>In terms of speed.  Less so for low power.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r>
              <a:rPr lang="en-US" dirty="0" smtClean="0"/>
              <a:t>Assembly Basics: Registers, operands, move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Integer Registers (IA32)</a:t>
            </a:r>
            <a:endParaRPr lang="en-US" dirty="0"/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1295400" y="1522632"/>
            <a:ext cx="5715000" cy="4533902"/>
            <a:chOff x="3984" y="1008"/>
            <a:chExt cx="1584" cy="2256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>
                  <a:latin typeface="Courier New" pitchFamily="49" charset="0"/>
                </a:rPr>
                <a:t>eax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ecx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edx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%ebp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184326" y="1594101"/>
            <a:ext cx="2819400" cy="343694"/>
            <a:chOff x="4495800" y="1404970"/>
            <a:chExt cx="2819400" cy="343694"/>
          </a:xfrm>
        </p:grpSpPr>
        <p:sp>
          <p:nvSpPr>
            <p:cNvPr id="13" name="Rectangle 12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19" name="Straight Connector 18"/>
            <p:cNvCxnSpPr>
              <a:stCxn id="13" idx="0"/>
              <a:endCxn id="13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3" name="Group 22"/>
          <p:cNvGrpSpPr/>
          <p:nvPr/>
        </p:nvGrpSpPr>
        <p:grpSpPr>
          <a:xfrm>
            <a:off x="4184326" y="2178155"/>
            <a:ext cx="2819400" cy="343694"/>
            <a:chOff x="4495800" y="1404970"/>
            <a:chExt cx="2819400" cy="343694"/>
          </a:xfrm>
        </p:grpSpPr>
        <p:sp>
          <p:nvSpPr>
            <p:cNvPr id="24" name="Rectangle 23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25" name="Straight Connector 24"/>
            <p:cNvCxnSpPr>
              <a:stCxn id="24" idx="0"/>
              <a:endCxn id="24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6" name="Group 25"/>
          <p:cNvGrpSpPr/>
          <p:nvPr/>
        </p:nvGrpSpPr>
        <p:grpSpPr>
          <a:xfrm>
            <a:off x="4184326" y="2747711"/>
            <a:ext cx="2819400" cy="343694"/>
            <a:chOff x="4495800" y="1404970"/>
            <a:chExt cx="2819400" cy="343694"/>
          </a:xfrm>
        </p:grpSpPr>
        <p:sp>
          <p:nvSpPr>
            <p:cNvPr id="27" name="Rectangle 26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28" name="Straight Connector 27"/>
            <p:cNvCxnSpPr>
              <a:stCxn id="27" idx="0"/>
              <a:endCxn id="27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9" name="Group 28"/>
          <p:cNvGrpSpPr/>
          <p:nvPr/>
        </p:nvGrpSpPr>
        <p:grpSpPr>
          <a:xfrm>
            <a:off x="4184326" y="3330615"/>
            <a:ext cx="2819400" cy="343694"/>
            <a:chOff x="4495800" y="1404970"/>
            <a:chExt cx="2819400" cy="343694"/>
          </a:xfrm>
        </p:grpSpPr>
        <p:sp>
          <p:nvSpPr>
            <p:cNvPr id="30" name="Rectangle 29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31" name="Straight Connector 30"/>
            <p:cNvCxnSpPr>
              <a:stCxn id="30" idx="0"/>
              <a:endCxn id="30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3" name="Rectangle 32"/>
          <p:cNvSpPr/>
          <p:nvPr/>
        </p:nvSpPr>
        <p:spPr bwMode="auto">
          <a:xfrm>
            <a:off x="4184326" y="3906797"/>
            <a:ext cx="2819400" cy="3429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4184326" y="4490851"/>
            <a:ext cx="2819400" cy="3429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4184326" y="5060407"/>
            <a:ext cx="2819400" cy="342900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4184326" y="5643311"/>
            <a:ext cx="2819400" cy="342900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53" name="TextBox 52"/>
          <p:cNvSpPr txBox="1"/>
          <p:nvPr/>
        </p:nvSpPr>
        <p:spPr>
          <a:xfrm>
            <a:off x="3581400" y="1580753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%ax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581400" y="2164569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cx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581400" y="2730427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dx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81400" y="3320917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bx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581400" y="3897147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si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581400" y="4476353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di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581400" y="5046821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%sp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581400" y="5632701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bp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572000" y="1580753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%ah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572000" y="2164569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ch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572000" y="2730427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%dh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572000" y="3320917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bh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943600" y="1580753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%al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943600" y="2164569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cl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943600" y="2730427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%dl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943600" y="3320917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bl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3" name="AutoShape 7"/>
          <p:cNvSpPr>
            <a:spLocks/>
          </p:cNvSpPr>
          <p:nvPr/>
        </p:nvSpPr>
        <p:spPr bwMode="auto">
          <a:xfrm rot="5400000">
            <a:off x="5451983" y="4860388"/>
            <a:ext cx="279400" cy="2824085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267200" y="6248400"/>
            <a:ext cx="26607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16-bit virtual registers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(backwards compatibility)</a:t>
            </a:r>
          </a:p>
        </p:txBody>
      </p:sp>
      <p:sp>
        <p:nvSpPr>
          <p:cNvPr id="75" name="AutoShape 7"/>
          <p:cNvSpPr>
            <a:spLocks/>
          </p:cNvSpPr>
          <p:nvPr/>
        </p:nvSpPr>
        <p:spPr bwMode="auto">
          <a:xfrm rot="10800000">
            <a:off x="914400" y="1522631"/>
            <a:ext cx="279400" cy="337631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 rot="16200000">
            <a:off x="-221736" y="3001667"/>
            <a:ext cx="1727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general purpose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555159" y="1580753"/>
            <a:ext cx="12586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accumulate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55159" y="2164569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counter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7555159" y="2730427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data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555159" y="3320917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base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7555159" y="3815967"/>
            <a:ext cx="9364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source </a:t>
            </a:r>
          </a:p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index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7555159" y="4393779"/>
            <a:ext cx="13660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destination</a:t>
            </a:r>
          </a:p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index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555159" y="4890448"/>
            <a:ext cx="1149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stack </a:t>
            </a:r>
          </a:p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pointer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555159" y="5502659"/>
            <a:ext cx="1149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base</a:t>
            </a:r>
          </a:p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pointer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293942" y="609600"/>
            <a:ext cx="18500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Origin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(mostly obsolete)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6" grpId="0" animBg="1"/>
      <p:bldP spid="39" grpId="0" animBg="1"/>
      <p:bldP spid="42" grpId="0" animBg="1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9" grpId="0"/>
      <p:bldP spid="70" grpId="0"/>
      <p:bldP spid="71" grpId="0"/>
      <p:bldP spid="72" grpId="0"/>
      <p:bldP spid="73" grpId="0" animBg="1"/>
      <p:bldP spid="74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5537200" cy="573088"/>
          </a:xfrm>
        </p:spPr>
        <p:txBody>
          <a:bodyPr>
            <a:normAutofit fontScale="90000"/>
          </a:bodyPr>
          <a:lstStyle/>
          <a:p>
            <a:r>
              <a:rPr lang="en-US"/>
              <a:t>Moving Data: IA32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90513" y="1633538"/>
            <a:ext cx="8396287" cy="522446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Moving Data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movl</a:t>
            </a:r>
            <a:r>
              <a:rPr lang="en-US" b="1" dirty="0"/>
              <a:t> </a:t>
            </a:r>
            <a:r>
              <a:rPr lang="en-US" b="1" i="1" dirty="0"/>
              <a:t>Source</a:t>
            </a:r>
            <a:r>
              <a:rPr lang="en-US" b="1" dirty="0" smtClean="0"/>
              <a:t>, </a:t>
            </a:r>
            <a:r>
              <a:rPr lang="en-US" b="1" i="1" dirty="0" err="1" smtClean="0"/>
              <a:t>Dest</a:t>
            </a:r>
            <a:r>
              <a:rPr lang="en-US" b="1" dirty="0" smtClean="0"/>
              <a:t>:</a:t>
            </a:r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Operand </a:t>
            </a:r>
            <a:r>
              <a:rPr lang="en-US" dirty="0"/>
              <a:t>Types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Immediate:</a:t>
            </a:r>
            <a:r>
              <a:rPr lang="en-US" dirty="0"/>
              <a:t> Constant integer data</a:t>
            </a:r>
          </a:p>
          <a:p>
            <a:pPr lvl="2"/>
            <a:r>
              <a:rPr lang="en-US" dirty="0" smtClean="0"/>
              <a:t>Example: </a:t>
            </a:r>
            <a:r>
              <a:rPr lang="en-US" b="1" dirty="0" smtClean="0">
                <a:latin typeface="Courier New" pitchFamily="49" charset="0"/>
              </a:rPr>
              <a:t>$0x400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$-533</a:t>
            </a:r>
            <a:endParaRPr lang="en-US" dirty="0" smtClean="0"/>
          </a:p>
          <a:p>
            <a:pPr lvl="2"/>
            <a:r>
              <a:rPr lang="en-US" dirty="0" smtClean="0"/>
              <a:t>Like </a:t>
            </a:r>
            <a:r>
              <a:rPr lang="en-US" dirty="0"/>
              <a:t>C constant, but prefixed with </a:t>
            </a:r>
            <a:r>
              <a:rPr lang="en-US" b="1" dirty="0">
                <a:latin typeface="Courier New" pitchFamily="49" charset="0"/>
              </a:rPr>
              <a:t>‘$’</a:t>
            </a:r>
          </a:p>
          <a:p>
            <a:pPr lvl="2"/>
            <a:r>
              <a:rPr lang="en-US" dirty="0" smtClean="0"/>
              <a:t>Encoded </a:t>
            </a:r>
            <a:r>
              <a:rPr lang="en-US" dirty="0"/>
              <a:t>with 1, 2, or 4 bytes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Register: </a:t>
            </a:r>
            <a:r>
              <a:rPr lang="en-US" dirty="0"/>
              <a:t>One of 8 integer </a:t>
            </a:r>
            <a:r>
              <a:rPr lang="en-US" dirty="0" smtClean="0"/>
              <a:t>registers</a:t>
            </a:r>
          </a:p>
          <a:p>
            <a:pPr lvl="2"/>
            <a:r>
              <a:rPr lang="en-US" dirty="0" smtClean="0"/>
              <a:t>Example: </a:t>
            </a:r>
            <a:r>
              <a:rPr lang="en-US" b="1" dirty="0" smtClean="0">
                <a:latin typeface="Courier New" pitchFamily="49" charset="0"/>
              </a:rPr>
              <a:t>%</a:t>
            </a:r>
            <a:r>
              <a:rPr lang="en-US" b="1" dirty="0" err="1" smtClean="0">
                <a:latin typeface="Courier New" pitchFamily="49" charset="0"/>
              </a:rPr>
              <a:t>eax</a:t>
            </a:r>
            <a:r>
              <a:rPr lang="en-US" b="1" dirty="0" smtClean="0">
                <a:latin typeface="Courier New" pitchFamily="49" charset="0"/>
              </a:rPr>
              <a:t>, %</a:t>
            </a:r>
            <a:r>
              <a:rPr lang="en-US" b="1" dirty="0" err="1" smtClean="0">
                <a:latin typeface="Courier New" pitchFamily="49" charset="0"/>
              </a:rPr>
              <a:t>edx</a:t>
            </a:r>
            <a:endParaRPr lang="en-US" b="1" dirty="0" smtClean="0">
              <a:latin typeface="Courier New" pitchFamily="49" charset="0"/>
            </a:endParaRPr>
          </a:p>
          <a:p>
            <a:pPr lvl="2"/>
            <a:r>
              <a:rPr lang="en-US" dirty="0"/>
              <a:t>But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esp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dirty="0"/>
              <a:t>and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ebp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dirty="0"/>
              <a:t>reserved for special use</a:t>
            </a:r>
          </a:p>
          <a:p>
            <a:pPr lvl="2"/>
            <a:r>
              <a:rPr lang="en-US" dirty="0"/>
              <a:t>Others have special uses for particular instructions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Memory:</a:t>
            </a:r>
            <a:r>
              <a:rPr lang="en-US" dirty="0"/>
              <a:t> 4 consecutive bytes of </a:t>
            </a:r>
            <a:r>
              <a:rPr lang="en-US" dirty="0" smtClean="0"/>
              <a:t>memory at address given by register</a:t>
            </a:r>
          </a:p>
          <a:p>
            <a:pPr lvl="2"/>
            <a:r>
              <a:rPr lang="en-US" dirty="0" smtClean="0"/>
              <a:t>Simplest example: </a:t>
            </a:r>
            <a:r>
              <a:rPr lang="en-US" b="1" dirty="0" smtClean="0">
                <a:latin typeface="Courier New" pitchFamily="49" charset="0"/>
              </a:rPr>
              <a:t>(%</a:t>
            </a:r>
            <a:r>
              <a:rPr lang="en-US" b="1" dirty="0" err="1" smtClean="0">
                <a:latin typeface="Courier New" pitchFamily="49" charset="0"/>
              </a:rPr>
              <a:t>eax</a:t>
            </a:r>
            <a:r>
              <a:rPr lang="en-US" b="1" dirty="0" smtClean="0">
                <a:latin typeface="Courier New" pitchFamily="49" charset="0"/>
              </a:rPr>
              <a:t>)</a:t>
            </a:r>
            <a:endParaRPr lang="en-US" b="1" dirty="0">
              <a:latin typeface="Courier New" pitchFamily="49" charset="0"/>
            </a:endParaRPr>
          </a:p>
          <a:p>
            <a:pPr lvl="2"/>
            <a:r>
              <a:rPr lang="en-US" dirty="0"/>
              <a:t>Various </a:t>
            </a:r>
            <a:r>
              <a:rPr lang="en-US" dirty="0" smtClean="0"/>
              <a:t>other “address </a:t>
            </a:r>
            <a:r>
              <a:rPr lang="en-US" dirty="0"/>
              <a:t>modes”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6172200" y="1143000"/>
            <a:ext cx="2514600" cy="3581400"/>
            <a:chOff x="3984" y="1008"/>
            <a:chExt cx="1584" cy="2256"/>
          </a:xfrm>
        </p:grpSpPr>
        <p:sp>
          <p:nvSpPr>
            <p:cNvPr id="156676" name="Rectangle 4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56677" name="Rectangle 5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ecx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78" name="Rectangle 6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edx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79" name="Rectangle 7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56680" name="Rectangle 8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56681" name="Rectangle 9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56682" name="Rectangle 10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56683" name="Rectangle 11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%ebp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85800"/>
            <a:ext cx="7165975" cy="573088"/>
          </a:xfrm>
        </p:spPr>
        <p:txBody>
          <a:bodyPr>
            <a:normAutofit fontScale="90000"/>
          </a:bodyPr>
          <a:lstStyle/>
          <a:p>
            <a:r>
              <a:rPr lang="en-US">
                <a:latin typeface="Courier New" pitchFamily="49" charset="0"/>
              </a:rPr>
              <a:t>movl</a:t>
            </a:r>
            <a:r>
              <a:rPr lang="en-US"/>
              <a:t> Operand Combinations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5943600"/>
            <a:ext cx="8140700" cy="533400"/>
          </a:xfrm>
          <a:noFill/>
        </p:spPr>
        <p:txBody>
          <a:bodyPr lIns="0" tIns="0" rIns="0" bIns="0">
            <a:normAutofit fontScale="92500"/>
          </a:bodyPr>
          <a:lstStyle/>
          <a:p>
            <a:pPr marL="0" indent="0" algn="ctr">
              <a:buNone/>
            </a:pPr>
            <a:r>
              <a:rPr lang="en-US" i="1">
                <a:solidFill>
                  <a:srgbClr val="C00000"/>
                </a:solidFill>
              </a:rPr>
              <a:t>Cannot do memory-memory transfer with a single instruction</a:t>
            </a:r>
          </a:p>
        </p:txBody>
      </p:sp>
      <p:sp>
        <p:nvSpPr>
          <p:cNvPr id="157700" name="Text Box 4"/>
          <p:cNvSpPr txBox="1">
            <a:spLocks noChangeArrowheads="1"/>
          </p:cNvSpPr>
          <p:nvPr/>
        </p:nvSpPr>
        <p:spPr bwMode="auto">
          <a:xfrm>
            <a:off x="228600" y="3771900"/>
            <a:ext cx="9144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>
                <a:latin typeface="Courier New" pitchFamily="49" charset="0"/>
              </a:rPr>
              <a:t>movl</a:t>
            </a:r>
          </a:p>
        </p:txBody>
      </p:sp>
      <p:sp>
        <p:nvSpPr>
          <p:cNvPr id="157701" name="Text Box 5"/>
          <p:cNvSpPr txBox="1">
            <a:spLocks noChangeArrowheads="1"/>
          </p:cNvSpPr>
          <p:nvPr/>
        </p:nvSpPr>
        <p:spPr bwMode="auto">
          <a:xfrm>
            <a:off x="1600200" y="2705100"/>
            <a:ext cx="760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Imm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1600200" y="37719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3" name="Text Box 7"/>
          <p:cNvSpPr txBox="1">
            <a:spLocks noChangeArrowheads="1"/>
          </p:cNvSpPr>
          <p:nvPr/>
        </p:nvSpPr>
        <p:spPr bwMode="auto">
          <a:xfrm>
            <a:off x="1600200" y="4914900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4" name="Text Box 8"/>
          <p:cNvSpPr txBox="1">
            <a:spLocks noChangeArrowheads="1"/>
          </p:cNvSpPr>
          <p:nvPr/>
        </p:nvSpPr>
        <p:spPr bwMode="auto">
          <a:xfrm>
            <a:off x="2819400" y="24765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5" name="Text Box 9"/>
          <p:cNvSpPr txBox="1">
            <a:spLocks noChangeArrowheads="1"/>
          </p:cNvSpPr>
          <p:nvPr/>
        </p:nvSpPr>
        <p:spPr bwMode="auto">
          <a:xfrm>
            <a:off x="2819400" y="2933700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6" name="Text Box 10"/>
          <p:cNvSpPr txBox="1">
            <a:spLocks noChangeArrowheads="1"/>
          </p:cNvSpPr>
          <p:nvPr/>
        </p:nvSpPr>
        <p:spPr bwMode="auto">
          <a:xfrm>
            <a:off x="2819400" y="36195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7" name="Text Box 11"/>
          <p:cNvSpPr txBox="1">
            <a:spLocks noChangeArrowheads="1"/>
          </p:cNvSpPr>
          <p:nvPr/>
        </p:nvSpPr>
        <p:spPr bwMode="auto">
          <a:xfrm>
            <a:off x="2819400" y="4065588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8" name="Text Box 12"/>
          <p:cNvSpPr txBox="1">
            <a:spLocks noChangeArrowheads="1"/>
          </p:cNvSpPr>
          <p:nvPr/>
        </p:nvSpPr>
        <p:spPr bwMode="auto">
          <a:xfrm>
            <a:off x="2819400" y="49149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9" name="Text Box 13"/>
          <p:cNvSpPr txBox="1">
            <a:spLocks noChangeArrowheads="1"/>
          </p:cNvSpPr>
          <p:nvPr/>
        </p:nvSpPr>
        <p:spPr bwMode="auto">
          <a:xfrm>
            <a:off x="1447800" y="1752600"/>
            <a:ext cx="104913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Source</a:t>
            </a:r>
          </a:p>
        </p:txBody>
      </p:sp>
      <p:sp>
        <p:nvSpPr>
          <p:cNvPr id="157710" name="Text Box 14"/>
          <p:cNvSpPr txBox="1">
            <a:spLocks noChangeArrowheads="1"/>
          </p:cNvSpPr>
          <p:nvPr/>
        </p:nvSpPr>
        <p:spPr bwMode="auto">
          <a:xfrm>
            <a:off x="2819400" y="1752600"/>
            <a:ext cx="76149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latin typeface="Calibri" pitchFamily="34" charset="0"/>
              </a:rPr>
              <a:t>Dest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57716" name="AutoShape 20"/>
          <p:cNvSpPr>
            <a:spLocks/>
          </p:cNvSpPr>
          <p:nvPr/>
        </p:nvSpPr>
        <p:spPr bwMode="auto">
          <a:xfrm>
            <a:off x="1295400" y="2628900"/>
            <a:ext cx="304800" cy="27432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7" name="AutoShape 21"/>
          <p:cNvSpPr>
            <a:spLocks/>
          </p:cNvSpPr>
          <p:nvPr/>
        </p:nvSpPr>
        <p:spPr bwMode="auto">
          <a:xfrm>
            <a:off x="2514600" y="255270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8" name="AutoShape 22"/>
          <p:cNvSpPr>
            <a:spLocks/>
          </p:cNvSpPr>
          <p:nvPr/>
        </p:nvSpPr>
        <p:spPr bwMode="auto">
          <a:xfrm>
            <a:off x="2514600" y="369570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9" name="Text Box 23"/>
          <p:cNvSpPr txBox="1">
            <a:spLocks noChangeArrowheads="1"/>
          </p:cNvSpPr>
          <p:nvPr/>
        </p:nvSpPr>
        <p:spPr bwMode="auto">
          <a:xfrm>
            <a:off x="6858000" y="1752600"/>
            <a:ext cx="130676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C Analog</a:t>
            </a:r>
          </a:p>
        </p:txBody>
      </p:sp>
      <p:sp>
        <p:nvSpPr>
          <p:cNvPr id="157711" name="Text Box 15"/>
          <p:cNvSpPr txBox="1">
            <a:spLocks noChangeArrowheads="1"/>
          </p:cNvSpPr>
          <p:nvPr/>
        </p:nvSpPr>
        <p:spPr bwMode="auto">
          <a:xfrm>
            <a:off x="3733800" y="2506663"/>
            <a:ext cx="23177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movl $0x4,%eax</a:t>
            </a:r>
          </a:p>
        </p:txBody>
      </p:sp>
      <p:sp>
        <p:nvSpPr>
          <p:cNvPr id="157720" name="Text Box 24"/>
          <p:cNvSpPr txBox="1">
            <a:spLocks noChangeArrowheads="1"/>
          </p:cNvSpPr>
          <p:nvPr/>
        </p:nvSpPr>
        <p:spPr bwMode="auto">
          <a:xfrm>
            <a:off x="6673850" y="2506663"/>
            <a:ext cx="18605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 = 0x4;</a:t>
            </a:r>
          </a:p>
        </p:txBody>
      </p:sp>
      <p:sp>
        <p:nvSpPr>
          <p:cNvPr id="157712" name="Text Box 16"/>
          <p:cNvSpPr txBox="1">
            <a:spLocks noChangeArrowheads="1"/>
          </p:cNvSpPr>
          <p:nvPr/>
        </p:nvSpPr>
        <p:spPr bwMode="auto">
          <a:xfrm>
            <a:off x="3733800" y="2963863"/>
            <a:ext cx="2774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movl $-147,(%eax)</a:t>
            </a:r>
          </a:p>
        </p:txBody>
      </p:sp>
      <p:sp>
        <p:nvSpPr>
          <p:cNvPr id="157721" name="Text Box 25"/>
          <p:cNvSpPr txBox="1">
            <a:spLocks noChangeArrowheads="1"/>
          </p:cNvSpPr>
          <p:nvPr/>
        </p:nvSpPr>
        <p:spPr bwMode="auto">
          <a:xfrm>
            <a:off x="6673850" y="2963863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*p = -147;</a:t>
            </a:r>
          </a:p>
        </p:txBody>
      </p:sp>
      <p:sp>
        <p:nvSpPr>
          <p:cNvPr id="157713" name="Text Box 17"/>
          <p:cNvSpPr txBox="1">
            <a:spLocks noChangeArrowheads="1"/>
          </p:cNvSpPr>
          <p:nvPr/>
        </p:nvSpPr>
        <p:spPr bwMode="auto">
          <a:xfrm>
            <a:off x="3733800" y="3649663"/>
            <a:ext cx="23177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movl %eax,%edx</a:t>
            </a:r>
          </a:p>
        </p:txBody>
      </p:sp>
      <p:sp>
        <p:nvSpPr>
          <p:cNvPr id="157722" name="Text Box 26"/>
          <p:cNvSpPr txBox="1">
            <a:spLocks noChangeArrowheads="1"/>
          </p:cNvSpPr>
          <p:nvPr/>
        </p:nvSpPr>
        <p:spPr bwMode="auto">
          <a:xfrm>
            <a:off x="6673850" y="3649663"/>
            <a:ext cx="23177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temp2 = temp1;</a:t>
            </a:r>
          </a:p>
        </p:txBody>
      </p:sp>
      <p:sp>
        <p:nvSpPr>
          <p:cNvPr id="157714" name="Text Box 18"/>
          <p:cNvSpPr txBox="1">
            <a:spLocks noChangeArrowheads="1"/>
          </p:cNvSpPr>
          <p:nvPr/>
        </p:nvSpPr>
        <p:spPr bwMode="auto">
          <a:xfrm>
            <a:off x="3733800" y="4095750"/>
            <a:ext cx="26225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>
                <a:latin typeface="Courier New" pitchFamily="49" charset="0"/>
              </a:rPr>
              <a:t>movl</a:t>
            </a:r>
            <a:r>
              <a:rPr lang="en-US" sz="2000" dirty="0">
                <a:latin typeface="Courier New" pitchFamily="49" charset="0"/>
              </a:rPr>
              <a:t> %</a:t>
            </a:r>
            <a:r>
              <a:rPr lang="en-US" sz="2000" dirty="0" err="1">
                <a:latin typeface="Courier New" pitchFamily="49" charset="0"/>
              </a:rPr>
              <a:t>eax</a:t>
            </a:r>
            <a:r>
              <a:rPr lang="en-US" sz="2000" dirty="0">
                <a:latin typeface="Courier New" pitchFamily="49" charset="0"/>
              </a:rPr>
              <a:t>,(%</a:t>
            </a:r>
            <a:r>
              <a:rPr lang="en-US" sz="2000" dirty="0" err="1">
                <a:latin typeface="Courier New" pitchFamily="49" charset="0"/>
              </a:rPr>
              <a:t>edx</a:t>
            </a:r>
            <a:r>
              <a:rPr lang="en-US" sz="2000" dirty="0">
                <a:latin typeface="Courier New" pitchFamily="49" charset="0"/>
              </a:rPr>
              <a:t>)</a:t>
            </a:r>
          </a:p>
        </p:txBody>
      </p:sp>
      <p:sp>
        <p:nvSpPr>
          <p:cNvPr id="157723" name="Text Box 27"/>
          <p:cNvSpPr txBox="1">
            <a:spLocks noChangeArrowheads="1"/>
          </p:cNvSpPr>
          <p:nvPr/>
        </p:nvSpPr>
        <p:spPr bwMode="auto">
          <a:xfrm>
            <a:off x="6673850" y="4095750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*p = temp;</a:t>
            </a:r>
          </a:p>
        </p:txBody>
      </p:sp>
      <p:sp>
        <p:nvSpPr>
          <p:cNvPr id="157715" name="Text Box 19"/>
          <p:cNvSpPr txBox="1">
            <a:spLocks noChangeArrowheads="1"/>
          </p:cNvSpPr>
          <p:nvPr/>
        </p:nvSpPr>
        <p:spPr bwMode="auto">
          <a:xfrm>
            <a:off x="3733800" y="4945063"/>
            <a:ext cx="26225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movl (%eax),%edx</a:t>
            </a:r>
          </a:p>
        </p:txBody>
      </p:sp>
      <p:sp>
        <p:nvSpPr>
          <p:cNvPr id="157724" name="Text Box 28"/>
          <p:cNvSpPr txBox="1">
            <a:spLocks noChangeArrowheads="1"/>
          </p:cNvSpPr>
          <p:nvPr/>
        </p:nvSpPr>
        <p:spPr bwMode="auto">
          <a:xfrm>
            <a:off x="6673850" y="4945063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 = *p;</a:t>
            </a:r>
          </a:p>
        </p:txBody>
      </p:sp>
      <p:sp>
        <p:nvSpPr>
          <p:cNvPr id="157725" name="Text Box 29"/>
          <p:cNvSpPr txBox="1">
            <a:spLocks noChangeArrowheads="1"/>
          </p:cNvSpPr>
          <p:nvPr/>
        </p:nvSpPr>
        <p:spPr bwMode="auto">
          <a:xfrm>
            <a:off x="4572000" y="1752600"/>
            <a:ext cx="122039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latin typeface="Calibri" pitchFamily="34" charset="0"/>
              </a:rPr>
              <a:t>Src,Dest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11" grpId="0"/>
      <p:bldP spid="157720" grpId="0"/>
      <p:bldP spid="157712" grpId="0"/>
      <p:bldP spid="157721" grpId="0"/>
      <p:bldP spid="157713" grpId="0"/>
      <p:bldP spid="157722" grpId="0"/>
      <p:bldP spid="157714" grpId="0"/>
      <p:bldP spid="157723" grpId="0"/>
      <p:bldP spid="157715" grpId="0"/>
      <p:bldP spid="15772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8077200" cy="573088"/>
          </a:xfrm>
        </p:spPr>
        <p:txBody>
          <a:bodyPr>
            <a:normAutofit fontScale="90000"/>
          </a:bodyPr>
          <a:lstStyle/>
          <a:p>
            <a:r>
              <a:rPr lang="en-US" dirty="0"/>
              <a:t>Simple </a:t>
            </a:r>
            <a:r>
              <a:rPr lang="en-US" dirty="0" smtClean="0"/>
              <a:t>Memory Addressing </a:t>
            </a:r>
            <a:r>
              <a:rPr lang="en-US" dirty="0"/>
              <a:t>Modes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 dirty="0" smtClean="0"/>
              <a:t>Normal	(</a:t>
            </a:r>
            <a:r>
              <a:rPr lang="en-US" dirty="0"/>
              <a:t>R)	</a:t>
            </a:r>
            <a:r>
              <a:rPr lang="en-US" dirty="0" err="1"/>
              <a:t>Mem[Reg[R</a:t>
            </a:r>
            <a:r>
              <a:rPr lang="en-US" dirty="0"/>
              <a:t>]]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Register R specifies memory address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1" dirty="0" err="1">
                <a:latin typeface="Courier New" pitchFamily="49" charset="0"/>
              </a:rPr>
              <a:t>movl</a:t>
            </a:r>
            <a:r>
              <a:rPr lang="en-US" sz="2400" b="1" dirty="0">
                <a:latin typeface="Courier New" pitchFamily="49" charset="0"/>
              </a:rPr>
              <a:t> (%</a:t>
            </a:r>
            <a:r>
              <a:rPr lang="en-US" sz="2400" b="1" dirty="0" err="1">
                <a:latin typeface="Courier New" pitchFamily="49" charset="0"/>
              </a:rPr>
              <a:t>ecx</a:t>
            </a:r>
            <a:r>
              <a:rPr lang="en-US" sz="2400" b="1" dirty="0">
                <a:latin typeface="Courier New" pitchFamily="49" charset="0"/>
              </a:rPr>
              <a:t>),%</a:t>
            </a:r>
            <a:r>
              <a:rPr lang="en-US" sz="2400" b="1" dirty="0" err="1">
                <a:latin typeface="Courier New" pitchFamily="49" charset="0"/>
              </a:rPr>
              <a:t>eax</a:t>
            </a:r>
            <a:endParaRPr lang="en-US" sz="2400" b="1" dirty="0">
              <a:latin typeface="Courier New" pitchFamily="49" charset="0"/>
            </a:endParaRP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endParaRPr lang="en-US" sz="2400" dirty="0"/>
          </a:p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 dirty="0"/>
              <a:t>Displacement	D(R)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[R]+D]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Register R specifies start of memory region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Constant displacement D specifies offset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1" dirty="0" err="1">
                <a:latin typeface="Courier New" pitchFamily="49" charset="0"/>
              </a:rPr>
              <a:t>movl</a:t>
            </a:r>
            <a:r>
              <a:rPr lang="en-US" sz="2400" b="1" dirty="0">
                <a:latin typeface="Courier New" pitchFamily="49" charset="0"/>
              </a:rPr>
              <a:t> 8(%</a:t>
            </a:r>
            <a:r>
              <a:rPr lang="en-US" sz="2400" b="1" dirty="0" err="1">
                <a:latin typeface="Courier New" pitchFamily="49" charset="0"/>
              </a:rPr>
              <a:t>ebp</a:t>
            </a:r>
            <a:r>
              <a:rPr lang="en-US" sz="2400" b="1" dirty="0">
                <a:latin typeface="Courier New" pitchFamily="49" charset="0"/>
              </a:rPr>
              <a:t>),%</a:t>
            </a:r>
            <a:r>
              <a:rPr lang="en-US" sz="2400" b="1" dirty="0" err="1">
                <a:latin typeface="Courier New" pitchFamily="49" charset="0"/>
              </a:rPr>
              <a:t>edx</a:t>
            </a:r>
            <a:endParaRPr lang="en-US" sz="2400" b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457200"/>
            <a:ext cx="7658100" cy="573088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Simple Addressing Modes</a:t>
            </a:r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152400" y="1922983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swap(int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9749" name="AutoShape 5"/>
          <p:cNvSpPr>
            <a:spLocks/>
          </p:cNvSpPr>
          <p:nvPr/>
        </p:nvSpPr>
        <p:spPr bwMode="auto">
          <a:xfrm>
            <a:off x="7786688" y="2837383"/>
            <a:ext cx="271462" cy="1905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8134350" y="3605733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59751" name="AutoShape 7"/>
          <p:cNvSpPr>
            <a:spLocks/>
          </p:cNvSpPr>
          <p:nvPr/>
        </p:nvSpPr>
        <p:spPr bwMode="auto">
          <a:xfrm>
            <a:off x="7778750" y="1770583"/>
            <a:ext cx="279400" cy="838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8134350" y="1869008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Up</a:t>
            </a:r>
          </a:p>
        </p:txBody>
      </p:sp>
      <p:sp>
        <p:nvSpPr>
          <p:cNvPr id="159753" name="AutoShape 9"/>
          <p:cNvSpPr>
            <a:spLocks/>
          </p:cNvSpPr>
          <p:nvPr/>
        </p:nvSpPr>
        <p:spPr bwMode="auto">
          <a:xfrm>
            <a:off x="7777163" y="5123383"/>
            <a:ext cx="280987" cy="887115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8134350" y="5351983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Finish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191000" y="1389583"/>
            <a:ext cx="4191000" cy="47064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swap: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pushl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%</a:t>
            </a:r>
            <a:r>
              <a:rPr lang="en-US" sz="2000" dirty="0" err="1">
                <a:latin typeface="Courier New" pitchFamily="49" charset="0"/>
              </a:rPr>
              <a:t>ebp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>
                <a:latin typeface="Courier New" pitchFamily="49" charset="0"/>
              </a:rPr>
              <a:t>%</a:t>
            </a:r>
            <a:r>
              <a:rPr lang="en-US" sz="2000" dirty="0" err="1">
                <a:latin typeface="Courier New" pitchFamily="49" charset="0"/>
              </a:rPr>
              <a:t>esp,%ebp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pushl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8(%ebp), 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12(%ebp), 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 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popl</a:t>
            </a:r>
            <a:r>
              <a:rPr lang="en-US" sz="2000" dirty="0" smtClean="0">
                <a:latin typeface="Courier New" pitchFamily="49" charset="0"/>
              </a:rPr>
              <a:t> 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</a:t>
            </a:r>
            <a:r>
              <a:rPr lang="en-US" sz="2000" dirty="0" err="1" smtClean="0">
                <a:latin typeface="Courier New" pitchFamily="49" charset="0"/>
              </a:rPr>
              <a:t>popl</a:t>
            </a:r>
            <a:r>
              <a:rPr lang="en-US" sz="2000" dirty="0" smtClean="0">
                <a:latin typeface="Courier New" pitchFamily="49" charset="0"/>
              </a:rPr>
              <a:t>  %</a:t>
            </a:r>
            <a:r>
              <a:rPr lang="en-US" sz="2000" dirty="0" err="1" smtClean="0">
                <a:latin typeface="Courier New" pitchFamily="49" charset="0"/>
              </a:rPr>
              <a:t>ebp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  ret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658100" cy="573088"/>
          </a:xfrm>
        </p:spPr>
        <p:txBody>
          <a:bodyPr>
            <a:normAutofit fontScale="90000"/>
          </a:bodyPr>
          <a:lstStyle/>
          <a:p>
            <a:r>
              <a:rPr lang="en-US"/>
              <a:t>Using Simple Addressing Modes</a:t>
            </a:r>
          </a:p>
        </p:txBody>
      </p:sp>
      <p:sp>
        <p:nvSpPr>
          <p:cNvPr id="189443" name="Rectangle 3"/>
          <p:cNvSpPr>
            <a:spLocks noChangeArrowheads="1"/>
          </p:cNvSpPr>
          <p:nvPr/>
        </p:nvSpPr>
        <p:spPr bwMode="auto">
          <a:xfrm>
            <a:off x="152400" y="2151583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swap(int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89444" name="Rectangle 4"/>
          <p:cNvSpPr>
            <a:spLocks noChangeArrowheads="1"/>
          </p:cNvSpPr>
          <p:nvPr/>
        </p:nvSpPr>
        <p:spPr bwMode="auto">
          <a:xfrm>
            <a:off x="4191000" y="1618183"/>
            <a:ext cx="3657600" cy="47064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latin typeface="Courier New" pitchFamily="49" charset="0"/>
              </a:rPr>
              <a:t>swap:</a:t>
            </a: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pushl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 %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ebp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movl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  %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esp,%ebp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pushl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 %</a:t>
            </a:r>
            <a:r>
              <a:rPr lang="en-US" sz="2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ebx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8(%ebp), 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12(%</a:t>
            </a:r>
            <a:r>
              <a:rPr lang="en-US" sz="2000" dirty="0" err="1" smtClean="0">
                <a:latin typeface="Courier New" pitchFamily="49" charset="0"/>
              </a:rPr>
              <a:t>ebp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98463" algn="l"/>
                <a:tab pos="1201738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 algn="l">
              <a:lnSpc>
                <a:spcPct val="100000"/>
              </a:lnSpc>
              <a:tabLst>
                <a:tab pos="398463" algn="l"/>
                <a:tab pos="1201738" algn="l"/>
              </a:tabLst>
            </a:pPr>
            <a:endParaRPr lang="en-US" sz="20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popl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%</a:t>
            </a:r>
            <a:r>
              <a:rPr lang="en-US" sz="2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ebx</a:t>
            </a:r>
            <a:endParaRPr lang="en-US" sz="2000" dirty="0" smtClean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</a:t>
            </a:r>
            <a:r>
              <a:rPr lang="en-US" sz="2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popl</a:t>
            </a: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%</a:t>
            </a:r>
            <a:r>
              <a:rPr lang="en-US" sz="2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ebp</a:t>
            </a:r>
            <a:endParaRPr lang="en-US" sz="2000" dirty="0" smtClean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ourier New" pitchFamily="49" charset="0"/>
              </a:rPr>
              <a:t>	ret</a:t>
            </a:r>
            <a:endParaRPr lang="en-US" sz="2000" dirty="0">
              <a:solidFill>
                <a:schemeClr val="accent2">
                  <a:lumMod val="60000"/>
                  <a:lumOff val="40000"/>
                </a:schemeClr>
              </a:solidFill>
              <a:latin typeface="Courier New" pitchFamily="49" charset="0"/>
            </a:endParaRPr>
          </a:p>
        </p:txBody>
      </p:sp>
      <p:sp>
        <p:nvSpPr>
          <p:cNvPr id="189445" name="AutoShape 5"/>
          <p:cNvSpPr>
            <a:spLocks/>
          </p:cNvSpPr>
          <p:nvPr/>
        </p:nvSpPr>
        <p:spPr bwMode="auto">
          <a:xfrm>
            <a:off x="7786688" y="3065983"/>
            <a:ext cx="271462" cy="1905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9446" name="Text Box 6"/>
          <p:cNvSpPr txBox="1">
            <a:spLocks noChangeArrowheads="1"/>
          </p:cNvSpPr>
          <p:nvPr/>
        </p:nvSpPr>
        <p:spPr bwMode="auto">
          <a:xfrm>
            <a:off x="8134350" y="3834333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89447" name="AutoShape 7"/>
          <p:cNvSpPr>
            <a:spLocks/>
          </p:cNvSpPr>
          <p:nvPr/>
        </p:nvSpPr>
        <p:spPr bwMode="auto">
          <a:xfrm>
            <a:off x="7778750" y="1999183"/>
            <a:ext cx="279400" cy="838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9448" name="Text Box 8"/>
          <p:cNvSpPr txBox="1">
            <a:spLocks noChangeArrowheads="1"/>
          </p:cNvSpPr>
          <p:nvPr/>
        </p:nvSpPr>
        <p:spPr bwMode="auto">
          <a:xfrm>
            <a:off x="8134350" y="2097608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Up</a:t>
            </a:r>
          </a:p>
        </p:txBody>
      </p:sp>
      <p:sp>
        <p:nvSpPr>
          <p:cNvPr id="189449" name="AutoShape 9"/>
          <p:cNvSpPr>
            <a:spLocks/>
          </p:cNvSpPr>
          <p:nvPr/>
        </p:nvSpPr>
        <p:spPr bwMode="auto">
          <a:xfrm>
            <a:off x="7777163" y="5351983"/>
            <a:ext cx="280987" cy="887115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accent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89450" name="Text Box 10"/>
          <p:cNvSpPr txBox="1">
            <a:spLocks noChangeArrowheads="1"/>
          </p:cNvSpPr>
          <p:nvPr/>
        </p:nvSpPr>
        <p:spPr bwMode="auto">
          <a:xfrm>
            <a:off x="8134350" y="5580583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solidFill>
                  <a:schemeClr val="accent2">
                    <a:lumMod val="60000"/>
                    <a:lumOff val="40000"/>
                  </a:schemeClr>
                </a:solidFill>
                <a:latin typeface="Calibri" pitchFamily="34" charset="0"/>
              </a:rPr>
              <a:t>Finish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>
            <a:normAutofit fontScale="90000"/>
          </a:bodyPr>
          <a:lstStyle/>
          <a:p>
            <a:r>
              <a:rPr lang="en-US"/>
              <a:t>Understanding Swap</a:t>
            </a:r>
          </a:p>
        </p:txBody>
      </p:sp>
      <p:sp>
        <p:nvSpPr>
          <p:cNvPr id="160771" name="Rectangle 3"/>
          <p:cNvSpPr>
            <a:spLocks noChangeArrowheads="1"/>
          </p:cNvSpPr>
          <p:nvPr/>
        </p:nvSpPr>
        <p:spPr bwMode="auto">
          <a:xfrm>
            <a:off x="304800" y="1295400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void swap(int *xp, int *yp)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int t0 = *xp;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int t1 = *yp;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*xp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  *yp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160773" name="Text Box 5"/>
          <p:cNvSpPr txBox="1">
            <a:spLocks noChangeArrowheads="1"/>
          </p:cNvSpPr>
          <p:nvPr/>
        </p:nvSpPr>
        <p:spPr bwMode="auto">
          <a:xfrm>
            <a:off x="7391400" y="1371600"/>
            <a:ext cx="1763368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Stack</a:t>
            </a:r>
          </a:p>
          <a:p>
            <a:pPr algn="l">
              <a:lnSpc>
                <a:spcPct val="100000"/>
              </a:lnSpc>
            </a:pPr>
            <a:r>
              <a:rPr lang="en-US" dirty="0" smtClean="0">
                <a:latin typeface="Calibri" pitchFamily="34" charset="0"/>
              </a:rPr>
              <a:t>(in memory)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533400" y="4114800"/>
            <a:ext cx="2438400" cy="1676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alibri" pitchFamily="34" charset="0"/>
              </a:rPr>
              <a:t>Register	</a:t>
            </a:r>
            <a:r>
              <a:rPr lang="en-US" sz="1800" dirty="0" smtClean="0">
                <a:latin typeface="Calibri" pitchFamily="34" charset="0"/>
              </a:rPr>
              <a:t>Value</a:t>
            </a:r>
            <a:endParaRPr lang="en-US" sz="1800" dirty="0">
              <a:latin typeface="Calibri" pitchFamily="34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t0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t1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5257800" y="914400"/>
            <a:ext cx="3311024" cy="3355419"/>
            <a:chOff x="5257800" y="914400"/>
            <a:chExt cx="3311024" cy="3355419"/>
          </a:xfrm>
        </p:grpSpPr>
        <p:grpSp>
          <p:nvGrpSpPr>
            <p:cNvPr id="25" name="Group 24"/>
            <p:cNvGrpSpPr/>
            <p:nvPr/>
          </p:nvGrpSpPr>
          <p:grpSpPr>
            <a:xfrm>
              <a:off x="5257800" y="914400"/>
              <a:ext cx="3305175" cy="3352800"/>
              <a:chOff x="5257800" y="914400"/>
              <a:chExt cx="3305175" cy="3352800"/>
            </a:xfrm>
          </p:grpSpPr>
          <p:sp>
            <p:nvSpPr>
              <p:cNvPr id="160776" name="Rectangle 8"/>
              <p:cNvSpPr>
                <a:spLocks noChangeArrowheads="1"/>
              </p:cNvSpPr>
              <p:nvPr/>
            </p:nvSpPr>
            <p:spPr bwMode="auto">
              <a:xfrm>
                <a:off x="6172200" y="2362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yp</a:t>
                </a:r>
              </a:p>
            </p:txBody>
          </p:sp>
          <p:sp>
            <p:nvSpPr>
              <p:cNvPr id="160777" name="Rectangle 9"/>
              <p:cNvSpPr>
                <a:spLocks noChangeArrowheads="1"/>
              </p:cNvSpPr>
              <p:nvPr/>
            </p:nvSpPr>
            <p:spPr bwMode="auto">
              <a:xfrm>
                <a:off x="6172200" y="2743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xp</a:t>
                </a:r>
              </a:p>
            </p:txBody>
          </p:sp>
          <p:sp>
            <p:nvSpPr>
              <p:cNvPr id="160778" name="Rectangle 10"/>
              <p:cNvSpPr>
                <a:spLocks noChangeArrowheads="1"/>
              </p:cNvSpPr>
              <p:nvPr/>
            </p:nvSpPr>
            <p:spPr bwMode="auto">
              <a:xfrm>
                <a:off x="6172200" y="3124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dirty="0" err="1">
                    <a:latin typeface="Calibri" pitchFamily="34" charset="0"/>
                  </a:rPr>
                  <a:t>Rtn</a:t>
                </a:r>
                <a:r>
                  <a:rPr lang="en-US" sz="1800" dirty="0">
                    <a:latin typeface="Calibri" pitchFamily="34" charset="0"/>
                  </a:rPr>
                  <a:t> </a:t>
                </a:r>
                <a:r>
                  <a:rPr lang="en-US" sz="1800" dirty="0" err="1">
                    <a:latin typeface="Calibri" pitchFamily="34" charset="0"/>
                  </a:rPr>
                  <a:t>adr</a:t>
                </a:r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160779" name="Rectangle 11"/>
              <p:cNvSpPr>
                <a:spLocks noChangeArrowheads="1"/>
              </p:cNvSpPr>
              <p:nvPr/>
            </p:nvSpPr>
            <p:spPr bwMode="auto">
              <a:xfrm>
                <a:off x="6172200" y="3505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Old %</a:t>
                </a:r>
                <a:r>
                  <a:rPr lang="en-US" sz="1800" dirty="0" err="1">
                    <a:latin typeface="Courier New" pitchFamily="49" charset="0"/>
                  </a:rPr>
                  <a:t>ebp</a:t>
                </a:r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160780" name="Line 12"/>
              <p:cNvSpPr>
                <a:spLocks noChangeShapeType="1"/>
              </p:cNvSpPr>
              <p:nvPr/>
            </p:nvSpPr>
            <p:spPr bwMode="auto">
              <a:xfrm flipH="1">
                <a:off x="7239000" y="3690938"/>
                <a:ext cx="4572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160781" name="Text Box 13"/>
              <p:cNvSpPr txBox="1">
                <a:spLocks noChangeArrowheads="1"/>
              </p:cNvSpPr>
              <p:nvPr/>
            </p:nvSpPr>
            <p:spPr bwMode="auto">
              <a:xfrm>
                <a:off x="7832725" y="3519488"/>
                <a:ext cx="730250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 dirty="0">
                    <a:latin typeface="Courier New" pitchFamily="49" charset="0"/>
                  </a:rPr>
                  <a:t>%</a:t>
                </a:r>
                <a:r>
                  <a:rPr lang="en-US" sz="1800" dirty="0" err="1">
                    <a:latin typeface="Courier New" pitchFamily="49" charset="0"/>
                  </a:rPr>
                  <a:t>ebp</a:t>
                </a:r>
                <a:endParaRPr lang="en-US" sz="1800" dirty="0">
                  <a:latin typeface="Courier New" pitchFamily="49" charset="0"/>
                </a:endParaRPr>
              </a:p>
            </p:txBody>
          </p:sp>
          <p:sp>
            <p:nvSpPr>
              <p:cNvPr id="160782" name="Text Box 14"/>
              <p:cNvSpPr txBox="1">
                <a:spLocks noChangeArrowheads="1"/>
              </p:cNvSpPr>
              <p:nvPr/>
            </p:nvSpPr>
            <p:spPr bwMode="auto">
              <a:xfrm>
                <a:off x="5638800" y="3505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 0 </a:t>
                </a:r>
              </a:p>
            </p:txBody>
          </p:sp>
          <p:sp>
            <p:nvSpPr>
              <p:cNvPr id="160783" name="Text Box 15"/>
              <p:cNvSpPr txBox="1">
                <a:spLocks noChangeArrowheads="1"/>
              </p:cNvSpPr>
              <p:nvPr/>
            </p:nvSpPr>
            <p:spPr bwMode="auto">
              <a:xfrm>
                <a:off x="5638800" y="3124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 4 </a:t>
                </a:r>
              </a:p>
            </p:txBody>
          </p:sp>
          <p:sp>
            <p:nvSpPr>
              <p:cNvPr id="160784" name="Text Box 16"/>
              <p:cNvSpPr txBox="1">
                <a:spLocks noChangeArrowheads="1"/>
              </p:cNvSpPr>
              <p:nvPr/>
            </p:nvSpPr>
            <p:spPr bwMode="auto">
              <a:xfrm>
                <a:off x="5638800" y="2743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 8 </a:t>
                </a:r>
              </a:p>
            </p:txBody>
          </p:sp>
          <p:sp>
            <p:nvSpPr>
              <p:cNvPr id="160785" name="Text Box 17"/>
              <p:cNvSpPr txBox="1">
                <a:spLocks noChangeArrowheads="1"/>
              </p:cNvSpPr>
              <p:nvPr/>
            </p:nvSpPr>
            <p:spPr bwMode="auto">
              <a:xfrm>
                <a:off x="5638800" y="2362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12 </a:t>
                </a:r>
              </a:p>
            </p:txBody>
          </p:sp>
          <p:sp>
            <p:nvSpPr>
              <p:cNvPr id="160786" name="Text Box 18"/>
              <p:cNvSpPr txBox="1">
                <a:spLocks noChangeArrowheads="1"/>
              </p:cNvSpPr>
              <p:nvPr/>
            </p:nvSpPr>
            <p:spPr bwMode="auto">
              <a:xfrm>
                <a:off x="5257800" y="1905000"/>
                <a:ext cx="769938" cy="36988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Offset</a:t>
                </a:r>
              </a:p>
            </p:txBody>
          </p:sp>
          <p:sp>
            <p:nvSpPr>
              <p:cNvPr id="160787" name="Rectangle 19"/>
              <p:cNvSpPr>
                <a:spLocks noChangeArrowheads="1"/>
              </p:cNvSpPr>
              <p:nvPr/>
            </p:nvSpPr>
            <p:spPr bwMode="auto">
              <a:xfrm>
                <a:off x="6172200" y="914400"/>
                <a:ext cx="1066800" cy="14478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•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•</a:t>
                </a:r>
              </a:p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•</a:t>
                </a:r>
                <a:endParaRPr lang="en-US" sz="1800" dirty="0">
                  <a:latin typeface="Courier New" pitchFamily="49" charset="0"/>
                </a:endParaRPr>
              </a:p>
            </p:txBody>
          </p:sp>
          <p:sp>
            <p:nvSpPr>
              <p:cNvPr id="160788" name="Rectangle 20"/>
              <p:cNvSpPr>
                <a:spLocks noChangeArrowheads="1"/>
              </p:cNvSpPr>
              <p:nvPr/>
            </p:nvSpPr>
            <p:spPr bwMode="auto">
              <a:xfrm>
                <a:off x="6172200" y="3886200"/>
                <a:ext cx="1066800" cy="3810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</a:pPr>
                <a:r>
                  <a:rPr lang="en-US" sz="1800" dirty="0">
                    <a:latin typeface="Calibri" pitchFamily="34" charset="0"/>
                  </a:rPr>
                  <a:t>Old %</a:t>
                </a:r>
                <a:r>
                  <a:rPr lang="en-US" sz="1800" dirty="0" err="1">
                    <a:latin typeface="Courier New" pitchFamily="49" charset="0"/>
                  </a:rPr>
                  <a:t>ebx</a:t>
                </a:r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160789" name="Text Box 21"/>
              <p:cNvSpPr txBox="1">
                <a:spLocks noChangeArrowheads="1"/>
              </p:cNvSpPr>
              <p:nvPr/>
            </p:nvSpPr>
            <p:spPr bwMode="auto">
              <a:xfrm>
                <a:off x="5638800" y="3886200"/>
                <a:ext cx="593725" cy="3667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800">
                    <a:latin typeface="Courier New" pitchFamily="49" charset="0"/>
                  </a:rPr>
                  <a:t>-4 </a:t>
                </a:r>
              </a:p>
            </p:txBody>
          </p:sp>
        </p:grpSp>
        <p:sp>
          <p:nvSpPr>
            <p:cNvPr id="23" name="Line 12"/>
            <p:cNvSpPr>
              <a:spLocks noChangeShapeType="1"/>
            </p:cNvSpPr>
            <p:nvPr/>
          </p:nvSpPr>
          <p:spPr bwMode="auto">
            <a:xfrm flipH="1">
              <a:off x="7239000" y="4071937"/>
              <a:ext cx="457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24" name="Text Box 13"/>
            <p:cNvSpPr txBox="1">
              <a:spLocks noChangeArrowheads="1"/>
            </p:cNvSpPr>
            <p:nvPr/>
          </p:nvSpPr>
          <p:spPr bwMode="auto">
            <a:xfrm>
              <a:off x="7832725" y="3900487"/>
              <a:ext cx="736099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esp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3055938" y="4915319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>
            <a:normAutofit fontScale="90000"/>
          </a:bodyPr>
          <a:lstStyle/>
          <a:p>
            <a:r>
              <a:rPr lang="en-US"/>
              <a:t>Understanding Swap</a:t>
            </a:r>
          </a:p>
        </p:txBody>
      </p:sp>
      <p:sp>
        <p:nvSpPr>
          <p:cNvPr id="176136" name="Rectangle 8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6137" name="Rectangle 9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6138" name="Rectangle 10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6139" name="Rectangle 11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6140" name="Line 12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76141" name="Text Box 13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76142" name="Text Box 14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76143" name="Text Box 15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76144" name="Text Box 16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76145" name="Text Box 17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76146" name="Text Box 18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76148" name="Rectangle 20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6149" name="Text Box 21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76151" name="Rectangle 23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76152" name="Rectangle 24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6153" name="Rectangle 25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4" name="Rectangle 26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5" name="Rectangle 27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6156" name="Text Box 28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6157" name="Text Box 29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6158" name="Text Box 30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6159" name="Text Box 31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6160" name="Text Box 32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6161" name="Text Box 33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6162" name="Text Box 34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6163" name="Text Box 35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6164" name="Text Box 36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6165" name="Text Box 37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6166" name="Text Box 38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76167" name="Rectangle 39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76168" name="Rectangle 40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6171" name="Rectangle 43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6172" name="Rectangle 44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edx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6173" name="Rectangle 45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ecx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6174" name="Rectangle 46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6175" name="Rectangle 47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6176" name="Rectangle 48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6177" name="Rectangle 49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76178" name="Rectangle 50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grpSp>
        <p:nvGrpSpPr>
          <p:cNvPr id="3" name="Group 51"/>
          <p:cNvGrpSpPr>
            <a:grpSpLocks/>
          </p:cNvGrpSpPr>
          <p:nvPr/>
        </p:nvGrpSpPr>
        <p:grpSpPr bwMode="auto">
          <a:xfrm>
            <a:off x="1219200" y="1524000"/>
            <a:ext cx="1066800" cy="3581400"/>
            <a:chOff x="3984" y="1008"/>
            <a:chExt cx="1584" cy="2256"/>
          </a:xfrm>
        </p:grpSpPr>
        <p:sp>
          <p:nvSpPr>
            <p:cNvPr id="176180" name="Rectangle 52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1" name="Rectangle 53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2" name="Rectangle 54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3" name="Rectangle 55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4" name="Rectangle 56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5" name="Rectangle 57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6" name="Rectangle 58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176187" name="Rectangle 59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0x104</a:t>
              </a:r>
            </a:p>
          </p:txBody>
        </p:sp>
      </p:grpSp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>
            <a:normAutofit fontScale="90000"/>
          </a:bodyPr>
          <a:lstStyle/>
          <a:p>
            <a:r>
              <a:rPr lang="en-US"/>
              <a:t>Understanding Swap</a:t>
            </a:r>
          </a:p>
        </p:txBody>
      </p:sp>
      <p:sp>
        <p:nvSpPr>
          <p:cNvPr id="177156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7159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7160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77161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77162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77163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77164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77165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77166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77167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7168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77169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77170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7171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172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173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174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7175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7176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7177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7178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7179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7180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7181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7182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7183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7184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77185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77186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7188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7189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7190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77191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7192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7193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7194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esp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7195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77197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198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0x124</a:t>
            </a:r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77199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177200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201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202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203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7204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77215" name="Rectangle 63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7216" name="Rectangle 64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8(%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), 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edx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#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edx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xp</a:t>
            </a:r>
            <a:endParaRPr lang="en-US" sz="1800" dirty="0" smtClean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9912"/>
            <a:ext cx="8229600" cy="5730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Intel x86 Evolution: Milestones</a:t>
            </a:r>
            <a:endParaRPr lang="en-US" dirty="0"/>
          </a:p>
        </p:txBody>
      </p:sp>
      <p:sp>
        <p:nvSpPr>
          <p:cNvPr id="143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3400" y="1676400"/>
            <a:ext cx="7924800" cy="5105400"/>
          </a:xfrm>
        </p:spPr>
        <p:txBody>
          <a:bodyPr>
            <a:normAutofit fontScale="92500" lnSpcReduction="20000"/>
          </a:bodyPr>
          <a:lstStyle/>
          <a:p>
            <a:pPr marL="223838" indent="-223838" defTabSz="895350">
              <a:buNone/>
              <a:tabLst>
                <a:tab pos="2055813" algn="l"/>
                <a:tab pos="3884613" algn="l"/>
                <a:tab pos="5946775" algn="l"/>
              </a:tabLst>
            </a:pPr>
            <a:r>
              <a:rPr lang="en-US" i="1" dirty="0" smtClean="0">
                <a:solidFill>
                  <a:srgbClr val="C00000"/>
                </a:solidFill>
              </a:rPr>
              <a:t>	Name</a:t>
            </a:r>
            <a:r>
              <a:rPr lang="en-US" i="1" dirty="0">
                <a:solidFill>
                  <a:srgbClr val="C00000"/>
                </a:solidFill>
              </a:rPr>
              <a:t>	Date	</a:t>
            </a:r>
            <a:r>
              <a:rPr lang="en-US" i="1" dirty="0" smtClean="0">
                <a:solidFill>
                  <a:srgbClr val="C00000"/>
                </a:solidFill>
              </a:rPr>
              <a:t>Transistors	MHz</a:t>
            </a:r>
            <a:endParaRPr lang="en-US" i="1" dirty="0">
              <a:solidFill>
                <a:srgbClr val="C00000"/>
              </a:solidFill>
            </a:endParaRPr>
          </a:p>
          <a:p>
            <a:pPr marL="223838" indent="-223838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8086	1978	</a:t>
            </a:r>
            <a:r>
              <a:rPr lang="en-US" dirty="0" smtClean="0"/>
              <a:t>29K	5-10</a:t>
            </a:r>
            <a:endParaRPr lang="en-US" dirty="0"/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First 16-bit </a:t>
            </a:r>
            <a:r>
              <a:rPr lang="en-US" dirty="0"/>
              <a:t>processor.  Basis for IBM PC &amp; DOS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1MB </a:t>
            </a:r>
            <a:r>
              <a:rPr lang="en-US" dirty="0"/>
              <a:t>address </a:t>
            </a:r>
            <a:r>
              <a:rPr lang="en-US" dirty="0" smtClean="0"/>
              <a:t>space</a:t>
            </a:r>
            <a:endParaRPr lang="en-US" dirty="0"/>
          </a:p>
          <a:p>
            <a:pPr marL="223838" indent="-223838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386	1985	</a:t>
            </a:r>
            <a:r>
              <a:rPr lang="en-US" dirty="0" smtClean="0"/>
              <a:t>275K	16-33</a:t>
            </a:r>
            <a:r>
              <a:rPr lang="en-US" dirty="0"/>
              <a:t>	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First 32 bit processor , referred to as IA32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Added </a:t>
            </a:r>
            <a:r>
              <a:rPr lang="en-US" dirty="0"/>
              <a:t>“flat addressing”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Capable of running Unix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32-bit </a:t>
            </a:r>
            <a:r>
              <a:rPr lang="en-US" dirty="0"/>
              <a:t>Linux/</a:t>
            </a:r>
            <a:r>
              <a:rPr lang="en-US" dirty="0" err="1"/>
              <a:t>gcc</a:t>
            </a:r>
            <a:r>
              <a:rPr lang="en-US" dirty="0"/>
              <a:t> uses no instructions introduced in later </a:t>
            </a:r>
            <a:r>
              <a:rPr lang="en-US" dirty="0" smtClean="0"/>
              <a:t>models</a:t>
            </a:r>
          </a:p>
          <a:p>
            <a:pPr marL="160338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Pentium 4F	2004	125M	2800-3800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First 64-bit processor, referred to as x86-64</a:t>
            </a:r>
          </a:p>
          <a:p>
            <a:pPr marL="160338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Core i7	2008	731M</a:t>
            </a:r>
            <a:r>
              <a:rPr lang="en-US" smtClean="0"/>
              <a:t>	2667-3333</a:t>
            </a:r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231" name="Rectangle 55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>
            <a:normAutofit fontScale="90000"/>
          </a:bodyPr>
          <a:lstStyle/>
          <a:p>
            <a:r>
              <a:rPr lang="en-US"/>
              <a:t>Understanding Swap</a:t>
            </a:r>
          </a:p>
        </p:txBody>
      </p:sp>
      <p:sp>
        <p:nvSpPr>
          <p:cNvPr id="178180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0x120</a:t>
            </a:r>
          </a:p>
        </p:txBody>
      </p:sp>
      <p:sp>
        <p:nvSpPr>
          <p:cNvPr id="178181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8182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8183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8184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78185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78186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78187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78188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78189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78190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78191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8192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78193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78194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8195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196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197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198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8199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8200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8201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8202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8203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8204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8205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8206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8207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8208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78209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78210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8212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8213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78214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78215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8216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8217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8218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78219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78221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3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0x120</a:t>
            </a:r>
          </a:p>
        </p:txBody>
      </p:sp>
      <p:sp>
        <p:nvSpPr>
          <p:cNvPr id="178224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5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6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7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8228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78230" name="Rectangle 54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8222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0x124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12(%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), 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ecx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#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ecx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yp</a:t>
            </a:r>
            <a:endParaRPr lang="en-US" sz="1800" dirty="0" smtClean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57" name="Rectangle 57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9256" name="Rectangle 56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>
            <a:normAutofit fontScale="90000"/>
          </a:bodyPr>
          <a:lstStyle/>
          <a:p>
            <a:r>
              <a:rPr lang="en-US"/>
              <a:t>Understanding Swap</a:t>
            </a:r>
          </a:p>
        </p:txBody>
      </p:sp>
      <p:sp>
        <p:nvSpPr>
          <p:cNvPr id="179204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9205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9206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79207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9208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79209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79210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79211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79212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79213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79214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79215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79216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79217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79218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79219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20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21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22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79223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79224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79225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79226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79227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79228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79229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79230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79231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79232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79233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79234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79236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79237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79238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79239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79240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79241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79242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esp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79243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79246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79247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79248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123</a:t>
            </a:r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179249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50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51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79252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79245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edx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), 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#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*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xp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78" name="Rectangle 54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>
            <a:normAutofit fontScale="90000"/>
          </a:bodyPr>
          <a:lstStyle/>
          <a:p>
            <a:r>
              <a:rPr lang="en-US"/>
              <a:t>Understanding Swap</a:t>
            </a:r>
          </a:p>
        </p:txBody>
      </p:sp>
      <p:sp>
        <p:nvSpPr>
          <p:cNvPr id="180228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0229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0230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80231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0232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80233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80234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80235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80236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80237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80238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80239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0240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80241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80242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0243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44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45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46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80247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80248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80249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80250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80251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80252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80253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80254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80255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80256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80257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80258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80260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80261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80262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80263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80264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80265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80266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80267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80269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456</a:t>
            </a:r>
          </a:p>
        </p:txBody>
      </p:sp>
      <p:sp>
        <p:nvSpPr>
          <p:cNvPr id="180270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0271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0273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74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75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0276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80280" name="Rectangle 56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80272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123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ecx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), 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eax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# 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eax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*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yp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13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solidFill>
                  <a:srgbClr val="CC0000"/>
                </a:solidFill>
                <a:latin typeface="Courier New" pitchFamily="49" charset="0"/>
              </a:rPr>
              <a:t>456</a:t>
            </a:r>
          </a:p>
        </p:txBody>
      </p:sp>
      <p:sp>
        <p:nvSpPr>
          <p:cNvPr id="183314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>
            <a:normAutofit fontScale="90000"/>
          </a:bodyPr>
          <a:lstStyle/>
          <a:p>
            <a:r>
              <a:rPr lang="en-US"/>
              <a:t>Understanding Swap</a:t>
            </a:r>
          </a:p>
        </p:txBody>
      </p:sp>
      <p:sp>
        <p:nvSpPr>
          <p:cNvPr id="183300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3301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3302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83303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3304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83305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83306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83307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83308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83309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83310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83311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3312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83315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16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17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18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83319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83320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83321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83322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83323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83324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83325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83326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83327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83328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83329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83330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83332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83333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83334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83335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83336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83337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83338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%</a:t>
              </a:r>
              <a:r>
                <a:rPr lang="en-US" sz="1800" dirty="0" err="1">
                  <a:latin typeface="Courier New" pitchFamily="49" charset="0"/>
                </a:rPr>
                <a:t>esp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183339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83350" name="Rectangle 54"/>
          <p:cNvSpPr>
            <a:spLocks noChangeArrowheads="1"/>
          </p:cNvSpPr>
          <p:nvPr/>
        </p:nvSpPr>
        <p:spPr bwMode="auto">
          <a:xfrm>
            <a:off x="1447800" y="1524000"/>
            <a:ext cx="1066800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3341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3342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3343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3344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83345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46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47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3348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83351" name="Rectangle 55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183352" name="Rectangle 56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eax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, 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edx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	# *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xp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>
            <a:normAutofit fontScale="90000"/>
          </a:bodyPr>
          <a:lstStyle/>
          <a:p>
            <a:r>
              <a:rPr lang="en-US"/>
              <a:t>Understanding Swap</a:t>
            </a:r>
          </a:p>
        </p:txBody>
      </p:sp>
      <p:sp>
        <p:nvSpPr>
          <p:cNvPr id="184324" name="Rectangle 4"/>
          <p:cNvSpPr>
            <a:spLocks noChangeArrowheads="1"/>
          </p:cNvSpPr>
          <p:nvPr/>
        </p:nvSpPr>
        <p:spPr bwMode="auto">
          <a:xfrm>
            <a:off x="6553200" y="2362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4325" name="Rectangle 5"/>
          <p:cNvSpPr>
            <a:spLocks noChangeArrowheads="1"/>
          </p:cNvSpPr>
          <p:nvPr/>
        </p:nvSpPr>
        <p:spPr bwMode="auto">
          <a:xfrm>
            <a:off x="6553200" y="2743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4326" name="Rectangle 6"/>
          <p:cNvSpPr>
            <a:spLocks noChangeArrowheads="1"/>
          </p:cNvSpPr>
          <p:nvPr/>
        </p:nvSpPr>
        <p:spPr bwMode="auto">
          <a:xfrm>
            <a:off x="6553200" y="3124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err="1">
                <a:latin typeface="Calibri" pitchFamily="34" charset="0"/>
              </a:rPr>
              <a:t>Rtn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 err="1">
                <a:latin typeface="Calibri" pitchFamily="34" charset="0"/>
              </a:rPr>
              <a:t>adr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84327" name="Rectangle 7"/>
          <p:cNvSpPr>
            <a:spLocks noChangeArrowheads="1"/>
          </p:cNvSpPr>
          <p:nvPr/>
        </p:nvSpPr>
        <p:spPr bwMode="auto">
          <a:xfrm>
            <a:off x="6553200" y="3505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4328" name="Line 8"/>
          <p:cNvSpPr>
            <a:spLocks noChangeShapeType="1"/>
          </p:cNvSpPr>
          <p:nvPr/>
        </p:nvSpPr>
        <p:spPr bwMode="auto">
          <a:xfrm>
            <a:off x="5715000" y="37338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84329" name="Text Box 9"/>
          <p:cNvSpPr txBox="1">
            <a:spLocks noChangeArrowheads="1"/>
          </p:cNvSpPr>
          <p:nvPr/>
        </p:nvSpPr>
        <p:spPr bwMode="auto">
          <a:xfrm>
            <a:off x="4953000" y="3581400"/>
            <a:ext cx="7302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%ebp</a:t>
            </a:r>
          </a:p>
        </p:txBody>
      </p:sp>
      <p:sp>
        <p:nvSpPr>
          <p:cNvPr id="184330" name="Text Box 10"/>
          <p:cNvSpPr txBox="1">
            <a:spLocks noChangeArrowheads="1"/>
          </p:cNvSpPr>
          <p:nvPr/>
        </p:nvSpPr>
        <p:spPr bwMode="auto">
          <a:xfrm>
            <a:off x="6019800" y="3505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0 </a:t>
            </a:r>
          </a:p>
        </p:txBody>
      </p:sp>
      <p:sp>
        <p:nvSpPr>
          <p:cNvPr id="184331" name="Text Box 11"/>
          <p:cNvSpPr txBox="1">
            <a:spLocks noChangeArrowheads="1"/>
          </p:cNvSpPr>
          <p:nvPr/>
        </p:nvSpPr>
        <p:spPr bwMode="auto">
          <a:xfrm>
            <a:off x="6019800" y="3124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4 </a:t>
            </a:r>
          </a:p>
        </p:txBody>
      </p:sp>
      <p:sp>
        <p:nvSpPr>
          <p:cNvPr id="184332" name="Text Box 12"/>
          <p:cNvSpPr txBox="1">
            <a:spLocks noChangeArrowheads="1"/>
          </p:cNvSpPr>
          <p:nvPr/>
        </p:nvSpPr>
        <p:spPr bwMode="auto">
          <a:xfrm>
            <a:off x="6019800" y="2743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 8 </a:t>
            </a:r>
          </a:p>
        </p:txBody>
      </p:sp>
      <p:sp>
        <p:nvSpPr>
          <p:cNvPr id="184333" name="Text Box 13"/>
          <p:cNvSpPr txBox="1">
            <a:spLocks noChangeArrowheads="1"/>
          </p:cNvSpPr>
          <p:nvPr/>
        </p:nvSpPr>
        <p:spPr bwMode="auto">
          <a:xfrm>
            <a:off x="6019800" y="2362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 </a:t>
            </a:r>
          </a:p>
        </p:txBody>
      </p:sp>
      <p:sp>
        <p:nvSpPr>
          <p:cNvPr id="184334" name="Text Box 14"/>
          <p:cNvSpPr txBox="1">
            <a:spLocks noChangeArrowheads="1"/>
          </p:cNvSpPr>
          <p:nvPr/>
        </p:nvSpPr>
        <p:spPr bwMode="auto">
          <a:xfrm>
            <a:off x="5638800" y="1905000"/>
            <a:ext cx="7707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Offset</a:t>
            </a:r>
          </a:p>
        </p:txBody>
      </p:sp>
      <p:sp>
        <p:nvSpPr>
          <p:cNvPr id="184335" name="Rectangle 15"/>
          <p:cNvSpPr>
            <a:spLocks noChangeArrowheads="1"/>
          </p:cNvSpPr>
          <p:nvPr/>
        </p:nvSpPr>
        <p:spPr bwMode="auto">
          <a:xfrm>
            <a:off x="6553200" y="3886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84336" name="Text Box 16"/>
          <p:cNvSpPr txBox="1">
            <a:spLocks noChangeArrowheads="1"/>
          </p:cNvSpPr>
          <p:nvPr/>
        </p:nvSpPr>
        <p:spPr bwMode="auto">
          <a:xfrm>
            <a:off x="6019800" y="3886200"/>
            <a:ext cx="59372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-4 </a:t>
            </a:r>
          </a:p>
        </p:txBody>
      </p:sp>
      <p:sp>
        <p:nvSpPr>
          <p:cNvPr id="184337" name="Rectangle 17"/>
          <p:cNvSpPr>
            <a:spLocks noChangeArrowheads="1"/>
          </p:cNvSpPr>
          <p:nvPr/>
        </p:nvSpPr>
        <p:spPr bwMode="auto">
          <a:xfrm>
            <a:off x="6553200" y="457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4338" name="Rectangle 18"/>
          <p:cNvSpPr>
            <a:spLocks noChangeArrowheads="1"/>
          </p:cNvSpPr>
          <p:nvPr/>
        </p:nvSpPr>
        <p:spPr bwMode="auto">
          <a:xfrm>
            <a:off x="6553200" y="838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800" dirty="0" smtClean="0">
                <a:solidFill>
                  <a:srgbClr val="CC0000"/>
                </a:solidFill>
                <a:latin typeface="Courier New" pitchFamily="49" charset="0"/>
              </a:rPr>
              <a:t>123</a:t>
            </a:r>
            <a:endParaRPr lang="en-US" sz="1800" dirty="0">
              <a:solidFill>
                <a:srgbClr val="CC0000"/>
              </a:solidFill>
              <a:latin typeface="Courier New" pitchFamily="49" charset="0"/>
            </a:endParaRPr>
          </a:p>
        </p:txBody>
      </p:sp>
      <p:sp>
        <p:nvSpPr>
          <p:cNvPr id="184339" name="Rectangle 19"/>
          <p:cNvSpPr>
            <a:spLocks noChangeArrowheads="1"/>
          </p:cNvSpPr>
          <p:nvPr/>
        </p:nvSpPr>
        <p:spPr bwMode="auto">
          <a:xfrm>
            <a:off x="6553200" y="1219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40" name="Rectangle 20"/>
          <p:cNvSpPr>
            <a:spLocks noChangeArrowheads="1"/>
          </p:cNvSpPr>
          <p:nvPr/>
        </p:nvSpPr>
        <p:spPr bwMode="auto">
          <a:xfrm>
            <a:off x="6553200" y="1600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41" name="Rectangle 21"/>
          <p:cNvSpPr>
            <a:spLocks noChangeArrowheads="1"/>
          </p:cNvSpPr>
          <p:nvPr/>
        </p:nvSpPr>
        <p:spPr bwMode="auto">
          <a:xfrm>
            <a:off x="6553200" y="19812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42" name="Text Box 22"/>
          <p:cNvSpPr txBox="1">
            <a:spLocks noChangeArrowheads="1"/>
          </p:cNvSpPr>
          <p:nvPr/>
        </p:nvSpPr>
        <p:spPr bwMode="auto">
          <a:xfrm>
            <a:off x="7620000" y="164068"/>
            <a:ext cx="9483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>
                <a:latin typeface="Calibri" pitchFamily="34" charset="0"/>
              </a:rPr>
              <a:t>Address</a:t>
            </a:r>
          </a:p>
        </p:txBody>
      </p:sp>
      <p:sp>
        <p:nvSpPr>
          <p:cNvPr id="184343" name="Text Box 23"/>
          <p:cNvSpPr txBox="1">
            <a:spLocks noChangeArrowheads="1"/>
          </p:cNvSpPr>
          <p:nvPr/>
        </p:nvSpPr>
        <p:spPr bwMode="auto">
          <a:xfrm>
            <a:off x="7696200" y="4572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 </a:t>
            </a:r>
          </a:p>
        </p:txBody>
      </p:sp>
      <p:sp>
        <p:nvSpPr>
          <p:cNvPr id="184344" name="Text Box 24"/>
          <p:cNvSpPr txBox="1">
            <a:spLocks noChangeArrowheads="1"/>
          </p:cNvSpPr>
          <p:nvPr/>
        </p:nvSpPr>
        <p:spPr bwMode="auto">
          <a:xfrm>
            <a:off x="7696200" y="8524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 </a:t>
            </a:r>
          </a:p>
        </p:txBody>
      </p:sp>
      <p:sp>
        <p:nvSpPr>
          <p:cNvPr id="184345" name="Text Box 25"/>
          <p:cNvSpPr txBox="1">
            <a:spLocks noChangeArrowheads="1"/>
          </p:cNvSpPr>
          <p:nvPr/>
        </p:nvSpPr>
        <p:spPr bwMode="auto">
          <a:xfrm>
            <a:off x="7696200" y="124777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0x11c </a:t>
            </a:r>
          </a:p>
        </p:txBody>
      </p:sp>
      <p:sp>
        <p:nvSpPr>
          <p:cNvPr id="184346" name="Text Box 26"/>
          <p:cNvSpPr txBox="1">
            <a:spLocks noChangeArrowheads="1"/>
          </p:cNvSpPr>
          <p:nvPr/>
        </p:nvSpPr>
        <p:spPr bwMode="auto">
          <a:xfrm>
            <a:off x="7696200" y="164306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0x118 </a:t>
            </a:r>
          </a:p>
        </p:txBody>
      </p:sp>
      <p:sp>
        <p:nvSpPr>
          <p:cNvPr id="184347" name="Text Box 27"/>
          <p:cNvSpPr txBox="1">
            <a:spLocks noChangeArrowheads="1"/>
          </p:cNvSpPr>
          <p:nvPr/>
        </p:nvSpPr>
        <p:spPr bwMode="auto">
          <a:xfrm>
            <a:off x="7696200" y="203835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0x114 </a:t>
            </a:r>
          </a:p>
        </p:txBody>
      </p:sp>
      <p:sp>
        <p:nvSpPr>
          <p:cNvPr id="184348" name="Text Box 28"/>
          <p:cNvSpPr txBox="1">
            <a:spLocks noChangeArrowheads="1"/>
          </p:cNvSpPr>
          <p:nvPr/>
        </p:nvSpPr>
        <p:spPr bwMode="auto">
          <a:xfrm>
            <a:off x="7696200" y="243363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0x110 </a:t>
            </a:r>
          </a:p>
        </p:txBody>
      </p:sp>
      <p:sp>
        <p:nvSpPr>
          <p:cNvPr id="184349" name="Text Box 29"/>
          <p:cNvSpPr txBox="1">
            <a:spLocks noChangeArrowheads="1"/>
          </p:cNvSpPr>
          <p:nvPr/>
        </p:nvSpPr>
        <p:spPr bwMode="auto">
          <a:xfrm>
            <a:off x="7696200" y="2828925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0x10c</a:t>
            </a:r>
          </a:p>
        </p:txBody>
      </p:sp>
      <p:sp>
        <p:nvSpPr>
          <p:cNvPr id="184350" name="Text Box 30"/>
          <p:cNvSpPr txBox="1">
            <a:spLocks noChangeArrowheads="1"/>
          </p:cNvSpPr>
          <p:nvPr/>
        </p:nvSpPr>
        <p:spPr bwMode="auto">
          <a:xfrm>
            <a:off x="7696200" y="3224213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0x108 </a:t>
            </a:r>
          </a:p>
        </p:txBody>
      </p:sp>
      <p:sp>
        <p:nvSpPr>
          <p:cNvPr id="184351" name="Text Box 31"/>
          <p:cNvSpPr txBox="1">
            <a:spLocks noChangeArrowheads="1"/>
          </p:cNvSpPr>
          <p:nvPr/>
        </p:nvSpPr>
        <p:spPr bwMode="auto">
          <a:xfrm>
            <a:off x="7696200" y="3619500"/>
            <a:ext cx="1219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 </a:t>
            </a:r>
          </a:p>
        </p:txBody>
      </p:sp>
      <p:sp>
        <p:nvSpPr>
          <p:cNvPr id="184352" name="Text Box 32"/>
          <p:cNvSpPr txBox="1">
            <a:spLocks noChangeArrowheads="1"/>
          </p:cNvSpPr>
          <p:nvPr/>
        </p:nvSpPr>
        <p:spPr bwMode="auto">
          <a:xfrm>
            <a:off x="7696200" y="4014788"/>
            <a:ext cx="1219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0x100 </a:t>
            </a:r>
          </a:p>
        </p:txBody>
      </p:sp>
      <p:sp>
        <p:nvSpPr>
          <p:cNvPr id="184353" name="Rectangle 33"/>
          <p:cNvSpPr>
            <a:spLocks noChangeArrowheads="1"/>
          </p:cNvSpPr>
          <p:nvPr/>
        </p:nvSpPr>
        <p:spPr bwMode="auto">
          <a:xfrm>
            <a:off x="5029200" y="2362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yp</a:t>
            </a:r>
          </a:p>
        </p:txBody>
      </p:sp>
      <p:sp>
        <p:nvSpPr>
          <p:cNvPr id="184354" name="Rectangle 34"/>
          <p:cNvSpPr>
            <a:spLocks noChangeArrowheads="1"/>
          </p:cNvSpPr>
          <p:nvPr/>
        </p:nvSpPr>
        <p:spPr bwMode="auto">
          <a:xfrm>
            <a:off x="5029200" y="2743200"/>
            <a:ext cx="654050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 sz="1800">
                <a:latin typeface="Courier New" pitchFamily="49" charset="0"/>
              </a:rPr>
              <a:t>xp</a:t>
            </a:r>
          </a:p>
        </p:txBody>
      </p:sp>
      <p:grpSp>
        <p:nvGrpSpPr>
          <p:cNvPr id="2" name="Group 35"/>
          <p:cNvGrpSpPr>
            <a:grpSpLocks/>
          </p:cNvGrpSpPr>
          <p:nvPr/>
        </p:nvGrpSpPr>
        <p:grpSpPr bwMode="auto">
          <a:xfrm>
            <a:off x="533400" y="1524000"/>
            <a:ext cx="685800" cy="3581400"/>
            <a:chOff x="3984" y="1008"/>
            <a:chExt cx="1584" cy="2256"/>
          </a:xfrm>
        </p:grpSpPr>
        <p:sp>
          <p:nvSpPr>
            <p:cNvPr id="184356" name="Rectangle 36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184357" name="Rectangle 37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184358" name="Rectangle 38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184359" name="Rectangle 39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184360" name="Rectangle 40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84361" name="Rectangle 41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84362" name="Rectangle 42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84363" name="Rectangle 43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>
                  <a:latin typeface="Courier New" pitchFamily="49" charset="0"/>
                </a:rPr>
                <a:t>%ebp</a:t>
              </a:r>
            </a:p>
          </p:txBody>
        </p:sp>
      </p:grpSp>
      <p:sp>
        <p:nvSpPr>
          <p:cNvPr id="184365" name="Rectangle 45"/>
          <p:cNvSpPr>
            <a:spLocks noChangeArrowheads="1"/>
          </p:cNvSpPr>
          <p:nvPr/>
        </p:nvSpPr>
        <p:spPr bwMode="auto">
          <a:xfrm>
            <a:off x="1219200" y="1524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456</a:t>
            </a:r>
          </a:p>
        </p:txBody>
      </p:sp>
      <p:sp>
        <p:nvSpPr>
          <p:cNvPr id="184366" name="Rectangle 46"/>
          <p:cNvSpPr>
            <a:spLocks noChangeArrowheads="1"/>
          </p:cNvSpPr>
          <p:nvPr/>
        </p:nvSpPr>
        <p:spPr bwMode="auto">
          <a:xfrm>
            <a:off x="1219200" y="19812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0x124</a:t>
            </a:r>
          </a:p>
        </p:txBody>
      </p:sp>
      <p:sp>
        <p:nvSpPr>
          <p:cNvPr id="184367" name="Rectangle 47"/>
          <p:cNvSpPr>
            <a:spLocks noChangeArrowheads="1"/>
          </p:cNvSpPr>
          <p:nvPr/>
        </p:nvSpPr>
        <p:spPr bwMode="auto">
          <a:xfrm>
            <a:off x="1219200" y="24384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0x120</a:t>
            </a:r>
          </a:p>
        </p:txBody>
      </p:sp>
      <p:sp>
        <p:nvSpPr>
          <p:cNvPr id="184369" name="Rectangle 49"/>
          <p:cNvSpPr>
            <a:spLocks noChangeArrowheads="1"/>
          </p:cNvSpPr>
          <p:nvPr/>
        </p:nvSpPr>
        <p:spPr bwMode="auto">
          <a:xfrm>
            <a:off x="1219200" y="33528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70" name="Rectangle 50"/>
          <p:cNvSpPr>
            <a:spLocks noChangeArrowheads="1"/>
          </p:cNvSpPr>
          <p:nvPr/>
        </p:nvSpPr>
        <p:spPr bwMode="auto">
          <a:xfrm>
            <a:off x="1219200" y="38100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71" name="Rectangle 51"/>
          <p:cNvSpPr>
            <a:spLocks noChangeArrowheads="1"/>
          </p:cNvSpPr>
          <p:nvPr/>
        </p:nvSpPr>
        <p:spPr bwMode="auto">
          <a:xfrm>
            <a:off x="1219200" y="42672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>
              <a:latin typeface="Courier New" pitchFamily="49" charset="0"/>
            </a:endParaRPr>
          </a:p>
        </p:txBody>
      </p:sp>
      <p:sp>
        <p:nvSpPr>
          <p:cNvPr id="184372" name="Rectangle 52"/>
          <p:cNvSpPr>
            <a:spLocks noChangeArrowheads="1"/>
          </p:cNvSpPr>
          <p:nvPr/>
        </p:nvSpPr>
        <p:spPr bwMode="auto">
          <a:xfrm>
            <a:off x="1219200" y="4724400"/>
            <a:ext cx="1066800" cy="3810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0x104</a:t>
            </a:r>
          </a:p>
        </p:txBody>
      </p:sp>
      <p:sp>
        <p:nvSpPr>
          <p:cNvPr id="184374" name="Rectangle 54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184368" name="Rectangle 48"/>
          <p:cNvSpPr>
            <a:spLocks noChangeArrowheads="1"/>
          </p:cNvSpPr>
          <p:nvPr/>
        </p:nvSpPr>
        <p:spPr bwMode="auto">
          <a:xfrm>
            <a:off x="1219200" y="2895600"/>
            <a:ext cx="10668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>
                <a:latin typeface="Courier New" pitchFamily="49" charset="0"/>
              </a:rPr>
              <a:t>123</a:t>
            </a:r>
          </a:p>
        </p:txBody>
      </p:sp>
      <p:sp>
        <p:nvSpPr>
          <p:cNvPr id="54" name="Rectangle 4"/>
          <p:cNvSpPr>
            <a:spLocks noChangeArrowheads="1"/>
          </p:cNvSpPr>
          <p:nvPr/>
        </p:nvSpPr>
        <p:spPr bwMode="auto">
          <a:xfrm>
            <a:off x="2743200" y="4495800"/>
            <a:ext cx="59436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8(%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12(%</a:t>
            </a:r>
            <a:r>
              <a:rPr lang="en-US" sz="1800" dirty="0" err="1" smtClean="0">
                <a:latin typeface="Courier New" pitchFamily="49" charset="0"/>
              </a:rPr>
              <a:t>ebp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 = 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ebx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(t0)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(%</a:t>
            </a:r>
            <a:r>
              <a:rPr lang="en-US" sz="1800" dirty="0" err="1" smtClean="0">
                <a:latin typeface="Courier New" pitchFamily="49" charset="0"/>
              </a:rPr>
              <a:t>ecx</a:t>
            </a:r>
            <a:r>
              <a:rPr lang="en-US" sz="1800" dirty="0" smtClean="0">
                <a:latin typeface="Courier New" pitchFamily="49" charset="0"/>
              </a:rPr>
              <a:t>), 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	# 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 = *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r>
              <a:rPr lang="en-US" sz="1800" dirty="0" smtClean="0">
                <a:latin typeface="Courier New" pitchFamily="49" charset="0"/>
              </a:rPr>
              <a:t> (t1)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movl</a:t>
            </a:r>
            <a:r>
              <a:rPr lang="en-US" sz="1800" dirty="0" smtClean="0">
                <a:latin typeface="Courier New" pitchFamily="49" charset="0"/>
              </a:rPr>
              <a:t>	%</a:t>
            </a:r>
            <a:r>
              <a:rPr lang="en-US" sz="1800" dirty="0" err="1" smtClean="0">
                <a:latin typeface="Courier New" pitchFamily="49" charset="0"/>
              </a:rPr>
              <a:t>eax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edx</a:t>
            </a:r>
            <a:r>
              <a:rPr lang="en-US" sz="1800" dirty="0" smtClean="0">
                <a:latin typeface="Courier New" pitchFamily="49" charset="0"/>
              </a:rPr>
              <a:t>)	# *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r>
              <a:rPr lang="en-US" sz="1800" dirty="0" smtClean="0">
                <a:latin typeface="Courier New" pitchFamily="49" charset="0"/>
              </a:rPr>
              <a:t> = t1</a:t>
            </a:r>
          </a:p>
          <a:p>
            <a:pPr>
              <a:tabLst>
                <a:tab pos="398463" algn="l"/>
                <a:tab pos="1201738" algn="l"/>
                <a:tab pos="3370263" algn="l"/>
              </a:tabLst>
            </a:pPr>
            <a:r>
              <a:rPr lang="en-US" sz="1800" dirty="0" smtClean="0">
                <a:latin typeface="Courier New" pitchFamily="49" charset="0"/>
              </a:rPr>
              <a:t>	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movl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	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ebx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, (%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ecx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)	# *</a:t>
            </a:r>
            <a:r>
              <a:rPr lang="en-US" sz="1800" dirty="0" err="1" smtClean="0">
                <a:solidFill>
                  <a:srgbClr val="FF0000"/>
                </a:solidFill>
                <a:latin typeface="Courier New" pitchFamily="49" charset="0"/>
              </a:rPr>
              <a:t>yp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 = t0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839200" cy="5730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Complete Memory </a:t>
            </a:r>
            <a:r>
              <a:rPr lang="en-US" dirty="0"/>
              <a:t>Addressing Modes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1813" y="1403350"/>
            <a:ext cx="8307387" cy="5530850"/>
          </a:xfrm>
        </p:spPr>
        <p:txBody>
          <a:bodyPr>
            <a:normAutofit lnSpcReduction="10000"/>
          </a:bodyPr>
          <a:lstStyle/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/>
              <a:t>Most General Form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D(</a:t>
            </a:r>
            <a:r>
              <a:rPr lang="en-US" dirty="0" err="1" smtClean="0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 D]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D: 	Constant “displacement” 1, 2, or 4 bytes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Rb</a:t>
            </a:r>
            <a:r>
              <a:rPr lang="en-US" dirty="0"/>
              <a:t>: 	Base register: Any of 8 integer registers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Ri</a:t>
            </a:r>
            <a:r>
              <a:rPr lang="en-US" dirty="0"/>
              <a:t>:	Index register: Any, except for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esp</a:t>
            </a:r>
            <a:endParaRPr lang="en-US" b="1" dirty="0">
              <a:latin typeface="Courier New" pitchFamily="49" charset="0"/>
            </a:endParaRPr>
          </a:p>
          <a:p>
            <a:pPr marL="839788" lvl="2" indent="-165100" defTabSz="895350">
              <a:tabLst>
                <a:tab pos="1206500" algn="l"/>
                <a:tab pos="3657600" algn="l"/>
              </a:tabLst>
            </a:pPr>
            <a:r>
              <a:rPr lang="en-US" sz="2000" dirty="0"/>
              <a:t>Unlikely you’d use </a:t>
            </a:r>
            <a:r>
              <a:rPr lang="en-US" sz="2000" b="1" dirty="0">
                <a:latin typeface="Courier New" pitchFamily="49" charset="0"/>
              </a:rPr>
              <a:t>%</a:t>
            </a:r>
            <a:r>
              <a:rPr lang="en-US" sz="2000" b="1" dirty="0" err="1">
                <a:latin typeface="Courier New" pitchFamily="49" charset="0"/>
              </a:rPr>
              <a:t>ebp</a:t>
            </a:r>
            <a:r>
              <a:rPr lang="en-US" sz="2000" b="0" dirty="0"/>
              <a:t>,</a:t>
            </a:r>
            <a:r>
              <a:rPr lang="en-US" sz="2000" dirty="0"/>
              <a:t> either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S: 	Scale: 1, 2, 4, or </a:t>
            </a:r>
            <a:r>
              <a:rPr lang="en-US" dirty="0" smtClean="0"/>
              <a:t>8 (</a:t>
            </a:r>
            <a:r>
              <a:rPr lang="en-US" i="1" dirty="0" smtClean="0">
                <a:solidFill>
                  <a:srgbClr val="C00000"/>
                </a:solidFill>
              </a:rPr>
              <a:t>why these numbers?</a:t>
            </a:r>
            <a:r>
              <a:rPr lang="en-US" dirty="0" smtClean="0"/>
              <a:t>)</a:t>
            </a:r>
            <a:endParaRPr lang="en-US" dirty="0"/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endParaRPr lang="en-US" dirty="0" smtClean="0"/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 smtClean="0"/>
              <a:t>Special </a:t>
            </a:r>
            <a:r>
              <a:rPr lang="en-US" dirty="0"/>
              <a:t>Cases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(</a:t>
            </a:r>
            <a:r>
              <a:rPr lang="en-US" dirty="0" err="1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D(</a:t>
            </a:r>
            <a:r>
              <a:rPr lang="en-US" dirty="0" err="1" smtClean="0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]+D]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(</a:t>
            </a:r>
            <a:r>
              <a:rPr lang="en-US" dirty="0" err="1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  <a:p>
            <a:r>
              <a:rPr lang="en-US" dirty="0" smtClean="0"/>
              <a:t>Intro to x86-64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/>
          </p:cNvSpPr>
          <p:nvPr/>
        </p:nvSpPr>
        <p:spPr bwMode="auto">
          <a:xfrm>
            <a:off x="1181100" y="4779963"/>
            <a:ext cx="6451600" cy="685800"/>
          </a:xfrm>
          <a:prstGeom prst="rect">
            <a:avLst/>
          </a:prstGeom>
          <a:solidFill>
            <a:srgbClr val="CCCCCC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1181100" y="2933700"/>
            <a:ext cx="6451600" cy="381000"/>
          </a:xfrm>
          <a:prstGeom prst="rect">
            <a:avLst/>
          </a:prstGeom>
          <a:solidFill>
            <a:srgbClr val="CCCCCC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pPr marL="119063" indent="-119063"/>
            <a:r>
              <a:rPr lang="en-US"/>
              <a:t>Data Representations: IA32 + x86-64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sz="quarter" idx="1"/>
          </p:nvPr>
        </p:nvSpPr>
        <p:spPr>
          <a:xfrm>
            <a:off x="304800" y="1447800"/>
            <a:ext cx="8153400" cy="4495800"/>
          </a:xfrm>
          <a:ln/>
        </p:spPr>
        <p:txBody>
          <a:bodyPr>
            <a:normAutofit fontScale="92500" lnSpcReduction="10000"/>
          </a:bodyPr>
          <a:lstStyle/>
          <a:p>
            <a:pPr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Sizes of C Objects (in Bytes)</a:t>
            </a:r>
          </a:p>
          <a:p>
            <a:pPr marL="0" lvl="1" indent="0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  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   C Data 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Type      Generic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32-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bit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     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Intel IA32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       </a:t>
            </a:r>
            <a:r>
              <a:rPr lang="en-US" dirty="0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x86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-64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unsigned	4	4	4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 err="1"/>
              <a:t>int</a:t>
            </a:r>
            <a:r>
              <a:rPr lang="en-US" dirty="0"/>
              <a:t>	4	4	4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long </a:t>
            </a:r>
            <a:r>
              <a:rPr lang="en-US" dirty="0" err="1"/>
              <a:t>int</a:t>
            </a:r>
            <a:r>
              <a:rPr lang="en-US" dirty="0"/>
              <a:t>	4	4	8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char	1	1	1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short	2	2	2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float	4	4	4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double	8	8	8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long double	8	10/12	16</a:t>
            </a:r>
          </a:p>
          <a:p>
            <a:pPr marL="838200" lvl="2"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/>
              <a:t>char *	4	4	8</a:t>
            </a:r>
          </a:p>
          <a:p>
            <a:pPr marL="1181100" lvl="3">
              <a:spcBef>
                <a:spcPts val="100"/>
              </a:spcBef>
              <a:tabLst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  <a:tab pos="3328988" algn="l"/>
                <a:tab pos="4975225" algn="l"/>
                <a:tab pos="6804025" algn="l"/>
              </a:tabLst>
            </a:pPr>
            <a:r>
              <a:rPr lang="en-US" dirty="0">
                <a:solidFill>
                  <a:srgbClr val="999999"/>
                </a:solidFill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Or any other pointer</a:t>
            </a:r>
            <a:endParaRPr lang="en-US" dirty="0">
              <a:solidFill>
                <a:srgbClr val="999999"/>
              </a:solidFill>
              <a:latin typeface="Calibri Italic" charset="0"/>
              <a:sym typeface="Calibri Italic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762000" y="4800600"/>
            <a:ext cx="3556000" cy="533400"/>
          </a:xfrm>
          <a:prstGeom prst="rect">
            <a:avLst/>
          </a:prstGeom>
          <a:solidFill>
            <a:srgbClr val="EFBFB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x86-64 Integer Registers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290513" y="6019800"/>
            <a:ext cx="7329487" cy="838200"/>
          </a:xfrm>
          <a:ln/>
        </p:spPr>
        <p:txBody>
          <a:bodyPr>
            <a:normAutofit fontScale="92500" lnSpcReduction="10000"/>
          </a:bodyPr>
          <a:lstStyle/>
          <a:p>
            <a:pPr lvl="1">
              <a:spcBef>
                <a:spcPct val="0"/>
              </a:spcBef>
            </a:pPr>
            <a:r>
              <a:rPr lang="en-US"/>
              <a:t>Extend existing registers.  Add 8 new ones.</a:t>
            </a:r>
          </a:p>
          <a:p>
            <a:pPr lvl="1"/>
            <a:r>
              <a:rPr lang="en-US"/>
              <a:t>Make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/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/>
              <a:t>general purpose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2552700" y="1181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%eax</a:t>
            </a:r>
          </a:p>
        </p:txBody>
      </p:sp>
      <p:sp>
        <p:nvSpPr>
          <p:cNvPr id="27655" name="Rectangle 7"/>
          <p:cNvSpPr>
            <a:spLocks/>
          </p:cNvSpPr>
          <p:nvPr/>
        </p:nvSpPr>
        <p:spPr bwMode="auto">
          <a:xfrm>
            <a:off x="2552700" y="1790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  <p:sp>
        <p:nvSpPr>
          <p:cNvPr id="27656" name="Rectangle 8"/>
          <p:cNvSpPr>
            <a:spLocks/>
          </p:cNvSpPr>
          <p:nvPr/>
        </p:nvSpPr>
        <p:spPr bwMode="auto">
          <a:xfrm>
            <a:off x="2552700" y="2400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%ecx</a:t>
            </a:r>
          </a:p>
        </p:txBody>
      </p:sp>
      <p:sp>
        <p:nvSpPr>
          <p:cNvPr id="27657" name="Rectangle 9"/>
          <p:cNvSpPr>
            <a:spLocks/>
          </p:cNvSpPr>
          <p:nvPr/>
        </p:nvSpPr>
        <p:spPr bwMode="auto">
          <a:xfrm>
            <a:off x="2552700" y="30099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%edx</a:t>
            </a:r>
          </a:p>
        </p:txBody>
      </p:sp>
      <p:sp>
        <p:nvSpPr>
          <p:cNvPr id="27658" name="Rectangle 10"/>
          <p:cNvSpPr>
            <a:spLocks/>
          </p:cNvSpPr>
          <p:nvPr/>
        </p:nvSpPr>
        <p:spPr bwMode="auto">
          <a:xfrm>
            <a:off x="2552700" y="36195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%esi</a:t>
            </a:r>
          </a:p>
        </p:txBody>
      </p:sp>
      <p:sp>
        <p:nvSpPr>
          <p:cNvPr id="27659" name="Rectangle 11"/>
          <p:cNvSpPr>
            <a:spLocks/>
          </p:cNvSpPr>
          <p:nvPr/>
        </p:nvSpPr>
        <p:spPr bwMode="auto">
          <a:xfrm>
            <a:off x="2552700" y="4229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%edi</a:t>
            </a:r>
          </a:p>
        </p:txBody>
      </p:sp>
      <p:sp>
        <p:nvSpPr>
          <p:cNvPr id="27660" name="Rectangle 12"/>
          <p:cNvSpPr>
            <a:spLocks/>
          </p:cNvSpPr>
          <p:nvPr/>
        </p:nvSpPr>
        <p:spPr bwMode="auto">
          <a:xfrm>
            <a:off x="2552700" y="4838700"/>
            <a:ext cx="1752600" cy="444500"/>
          </a:xfrm>
          <a:prstGeom prst="rect">
            <a:avLst/>
          </a:prstGeom>
          <a:solidFill>
            <a:srgbClr val="FF99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27661" name="Rectangle 13"/>
          <p:cNvSpPr>
            <a:spLocks/>
          </p:cNvSpPr>
          <p:nvPr/>
        </p:nvSpPr>
        <p:spPr bwMode="auto">
          <a:xfrm>
            <a:off x="2552700" y="54356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27662" name="Rectangle 14"/>
          <p:cNvSpPr>
            <a:spLocks/>
          </p:cNvSpPr>
          <p:nvPr/>
        </p:nvSpPr>
        <p:spPr bwMode="auto">
          <a:xfrm>
            <a:off x="6515100" y="1181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%r8d</a:t>
            </a:r>
          </a:p>
        </p:txBody>
      </p:sp>
      <p:sp>
        <p:nvSpPr>
          <p:cNvPr id="27663" name="Rectangle 15"/>
          <p:cNvSpPr>
            <a:spLocks/>
          </p:cNvSpPr>
          <p:nvPr/>
        </p:nvSpPr>
        <p:spPr bwMode="auto">
          <a:xfrm>
            <a:off x="6515100" y="1790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%r9d</a:t>
            </a:r>
          </a:p>
        </p:txBody>
      </p:sp>
      <p:sp>
        <p:nvSpPr>
          <p:cNvPr id="27664" name="Rectangle 16"/>
          <p:cNvSpPr>
            <a:spLocks/>
          </p:cNvSpPr>
          <p:nvPr/>
        </p:nvSpPr>
        <p:spPr bwMode="auto">
          <a:xfrm>
            <a:off x="6515100" y="2400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%r10d</a:t>
            </a:r>
          </a:p>
        </p:txBody>
      </p:sp>
      <p:sp>
        <p:nvSpPr>
          <p:cNvPr id="27665" name="Rectangle 17"/>
          <p:cNvSpPr>
            <a:spLocks/>
          </p:cNvSpPr>
          <p:nvPr/>
        </p:nvSpPr>
        <p:spPr bwMode="auto">
          <a:xfrm>
            <a:off x="6515100" y="30099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%r11d</a:t>
            </a:r>
          </a:p>
        </p:txBody>
      </p:sp>
      <p:sp>
        <p:nvSpPr>
          <p:cNvPr id="27666" name="Rectangle 18"/>
          <p:cNvSpPr>
            <a:spLocks/>
          </p:cNvSpPr>
          <p:nvPr/>
        </p:nvSpPr>
        <p:spPr bwMode="auto">
          <a:xfrm>
            <a:off x="6515100" y="36195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%r12d</a:t>
            </a:r>
          </a:p>
        </p:txBody>
      </p:sp>
      <p:sp>
        <p:nvSpPr>
          <p:cNvPr id="27667" name="Rectangle 19"/>
          <p:cNvSpPr>
            <a:spLocks/>
          </p:cNvSpPr>
          <p:nvPr/>
        </p:nvSpPr>
        <p:spPr bwMode="auto">
          <a:xfrm>
            <a:off x="6515100" y="4229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%r13d</a:t>
            </a:r>
          </a:p>
        </p:txBody>
      </p:sp>
      <p:sp>
        <p:nvSpPr>
          <p:cNvPr id="27668" name="Rectangle 20"/>
          <p:cNvSpPr>
            <a:spLocks/>
          </p:cNvSpPr>
          <p:nvPr/>
        </p:nvSpPr>
        <p:spPr bwMode="auto">
          <a:xfrm>
            <a:off x="6515100" y="4838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%r14d</a:t>
            </a:r>
          </a:p>
        </p:txBody>
      </p:sp>
      <p:sp>
        <p:nvSpPr>
          <p:cNvPr id="27669" name="Rectangle 21"/>
          <p:cNvSpPr>
            <a:spLocks/>
          </p:cNvSpPr>
          <p:nvPr/>
        </p:nvSpPr>
        <p:spPr bwMode="auto">
          <a:xfrm>
            <a:off x="6515100" y="5448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%r15d</a:t>
            </a:r>
          </a:p>
        </p:txBody>
      </p:sp>
      <p:sp>
        <p:nvSpPr>
          <p:cNvPr id="27670" name="Rectangle 22"/>
          <p:cNvSpPr>
            <a:spLocks/>
          </p:cNvSpPr>
          <p:nvPr/>
        </p:nvSpPr>
        <p:spPr bwMode="auto">
          <a:xfrm>
            <a:off x="47244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671" name="Rectangle 23"/>
          <p:cNvSpPr>
            <a:spLocks/>
          </p:cNvSpPr>
          <p:nvPr/>
        </p:nvSpPr>
        <p:spPr bwMode="auto">
          <a:xfrm>
            <a:off x="47244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7672" name="Rectangle 24"/>
          <p:cNvSpPr>
            <a:spLocks/>
          </p:cNvSpPr>
          <p:nvPr/>
        </p:nvSpPr>
        <p:spPr bwMode="auto">
          <a:xfrm>
            <a:off x="47244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7673" name="Rectangle 25"/>
          <p:cNvSpPr>
            <a:spLocks/>
          </p:cNvSpPr>
          <p:nvPr/>
        </p:nvSpPr>
        <p:spPr bwMode="auto">
          <a:xfrm>
            <a:off x="47244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27674" name="Rectangle 26"/>
          <p:cNvSpPr>
            <a:spLocks/>
          </p:cNvSpPr>
          <p:nvPr/>
        </p:nvSpPr>
        <p:spPr bwMode="auto">
          <a:xfrm>
            <a:off x="47244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27675" name="Rectangle 27"/>
          <p:cNvSpPr>
            <a:spLocks/>
          </p:cNvSpPr>
          <p:nvPr/>
        </p:nvSpPr>
        <p:spPr bwMode="auto">
          <a:xfrm>
            <a:off x="47244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27676" name="Rectangle 28"/>
          <p:cNvSpPr>
            <a:spLocks/>
          </p:cNvSpPr>
          <p:nvPr/>
        </p:nvSpPr>
        <p:spPr bwMode="auto">
          <a:xfrm>
            <a:off x="4724400" y="4800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27677" name="Rectangle 29"/>
          <p:cNvSpPr>
            <a:spLocks/>
          </p:cNvSpPr>
          <p:nvPr/>
        </p:nvSpPr>
        <p:spPr bwMode="auto">
          <a:xfrm>
            <a:off x="47244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27678" name="Rectangle 30"/>
          <p:cNvSpPr>
            <a:spLocks/>
          </p:cNvSpPr>
          <p:nvPr/>
        </p:nvSpPr>
        <p:spPr bwMode="auto">
          <a:xfrm>
            <a:off x="7620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79" name="Rectangle 31"/>
          <p:cNvSpPr>
            <a:spLocks/>
          </p:cNvSpPr>
          <p:nvPr/>
        </p:nvSpPr>
        <p:spPr bwMode="auto">
          <a:xfrm>
            <a:off x="7620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80" name="Rectangle 32"/>
          <p:cNvSpPr>
            <a:spLocks/>
          </p:cNvSpPr>
          <p:nvPr/>
        </p:nvSpPr>
        <p:spPr bwMode="auto">
          <a:xfrm>
            <a:off x="7620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%rcx</a:t>
            </a:r>
          </a:p>
        </p:txBody>
      </p:sp>
      <p:sp>
        <p:nvSpPr>
          <p:cNvPr id="27681" name="Rectangle 33"/>
          <p:cNvSpPr>
            <a:spLocks/>
          </p:cNvSpPr>
          <p:nvPr/>
        </p:nvSpPr>
        <p:spPr bwMode="auto">
          <a:xfrm>
            <a:off x="7620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27682" name="Rectangle 34"/>
          <p:cNvSpPr>
            <a:spLocks/>
          </p:cNvSpPr>
          <p:nvPr/>
        </p:nvSpPr>
        <p:spPr bwMode="auto">
          <a:xfrm>
            <a:off x="7620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27683" name="Rectangle 35"/>
          <p:cNvSpPr>
            <a:spLocks/>
          </p:cNvSpPr>
          <p:nvPr/>
        </p:nvSpPr>
        <p:spPr bwMode="auto">
          <a:xfrm>
            <a:off x="7620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27684" name="Rectangle 36"/>
          <p:cNvSpPr>
            <a:spLocks/>
          </p:cNvSpPr>
          <p:nvPr/>
        </p:nvSpPr>
        <p:spPr bwMode="auto">
          <a:xfrm>
            <a:off x="7620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Instructions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 fontScale="92500" lnSpcReduction="20000"/>
          </a:bodyPr>
          <a:lstStyle/>
          <a:p>
            <a:r>
              <a:rPr lang="en-US"/>
              <a:t>Long word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l</a:t>
            </a:r>
            <a:r>
              <a:rPr lang="en-US"/>
              <a:t> (4 Bytes) ↔ Quad word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q</a:t>
            </a:r>
            <a:r>
              <a:rPr lang="en-US"/>
              <a:t> (8 Bytes)</a:t>
            </a:r>
          </a:p>
          <a:p>
            <a:endParaRPr lang="en-US"/>
          </a:p>
          <a:p>
            <a:r>
              <a:rPr lang="en-US"/>
              <a:t>New instructions:</a:t>
            </a:r>
          </a:p>
          <a:p>
            <a:pPr marL="552450" lvl="1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movl</a:t>
            </a:r>
            <a:r>
              <a:rPr lang="en-US">
                <a:ea typeface="Zapf Dingbats" charset="0"/>
                <a:cs typeface="Zapf Dingbats" charset="0"/>
              </a:rPr>
              <a:t> ➙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movq</a:t>
            </a:r>
            <a:endParaRPr lang="en-US"/>
          </a:p>
          <a:p>
            <a:pPr marL="552450" lvl="1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addl</a:t>
            </a:r>
            <a:r>
              <a:rPr lang="en-US">
                <a:ea typeface="Zapf Dingbats" charset="0"/>
                <a:cs typeface="Zapf Dingbats" charset="0"/>
              </a:rPr>
              <a:t> ➙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addq</a:t>
            </a:r>
            <a:endParaRPr lang="en-US"/>
          </a:p>
          <a:p>
            <a:pPr marL="552450" lvl="1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sall</a:t>
            </a:r>
            <a:r>
              <a:rPr lang="en-US">
                <a:ea typeface="Zapf Dingbats" charset="0"/>
                <a:cs typeface="Zapf Dingbats" charset="0"/>
              </a:rPr>
              <a:t> ➙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salq</a:t>
            </a:r>
            <a:endParaRPr lang="en-US"/>
          </a:p>
          <a:p>
            <a:pPr marL="552450" lvl="1"/>
            <a:r>
              <a:rPr lang="en-US"/>
              <a:t>etc.</a:t>
            </a:r>
          </a:p>
          <a:p>
            <a:pPr marL="552450" lvl="1"/>
            <a:endParaRPr lang="en-US"/>
          </a:p>
          <a:p>
            <a:r>
              <a:rPr lang="en-US"/>
              <a:t>32-bit instructions that generate 32-bit results</a:t>
            </a:r>
          </a:p>
          <a:p>
            <a:pPr marL="552450" lvl="1"/>
            <a:r>
              <a:rPr lang="en-US"/>
              <a:t>Set higher order bits of destination register to </a:t>
            </a:r>
            <a:r>
              <a:rPr lang="en-US" sz="180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endParaRPr lang="en-US"/>
          </a:p>
          <a:p>
            <a:pPr marL="552450" lvl="1"/>
            <a:r>
              <a:rPr lang="en-US"/>
              <a:t>Example: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addl</a:t>
            </a:r>
            <a:endParaRPr lang="en-US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1524000" y="1790700"/>
            <a:ext cx="1905000" cy="4724400"/>
          </a:xfrm>
          <a:prstGeom prst="rect">
            <a:avLst/>
          </a:prstGeom>
          <a:solidFill>
            <a:srgbClr val="CFC183"/>
          </a:solidFill>
          <a:ln w="25400" algn="ctr">
            <a:noFill/>
            <a:round/>
            <a:headEnd/>
            <a:tailEnd type="triangle" w="med" len="med"/>
          </a:ln>
        </p:spPr>
        <p:txBody>
          <a:bodyPr/>
          <a:lstStyle/>
          <a:p>
            <a:pPr eaLnBrk="0" hangingPunct="0"/>
            <a:endParaRPr lang="en-US" dirty="0">
              <a:latin typeface="Calibri" pitchFamily="34" charset="0"/>
            </a:endParaRPr>
          </a:p>
        </p:txBody>
      </p:sp>
      <p:sp>
        <p:nvSpPr>
          <p:cNvPr id="6147" name="Title 1"/>
          <p:cNvSpPr>
            <a:spLocks noGrp="1"/>
          </p:cNvSpPr>
          <p:nvPr>
            <p:ph type="title"/>
          </p:nvPr>
        </p:nvSpPr>
        <p:spPr>
          <a:xfrm>
            <a:off x="274638" y="325438"/>
            <a:ext cx="7591425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Intel x86 Processors: Overview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905000" y="1790700"/>
            <a:ext cx="1524000" cy="3581400"/>
          </a:xfrm>
          <a:prstGeom prst="rect">
            <a:avLst/>
          </a:prstGeom>
          <a:solidFill>
            <a:srgbClr val="DDD3A7"/>
          </a:solidFill>
          <a:ln w="25400" algn="ctr">
            <a:noFill/>
            <a:round/>
            <a:headEnd/>
            <a:tailEnd type="triangle" w="med" len="med"/>
          </a:ln>
        </p:spPr>
        <p:txBody>
          <a:bodyPr/>
          <a:lstStyle/>
          <a:p>
            <a:pPr eaLnBrk="0" hangingPunct="0"/>
            <a:endParaRPr lang="en-US" dirty="0">
              <a:latin typeface="Calibri" pitchFamily="34" charset="0"/>
            </a:endParaRPr>
          </a:p>
        </p:txBody>
      </p:sp>
      <p:sp>
        <p:nvSpPr>
          <p:cNvPr id="6149" name="TextBox 6"/>
          <p:cNvSpPr txBox="1">
            <a:spLocks noChangeArrowheads="1"/>
          </p:cNvSpPr>
          <p:nvPr/>
        </p:nvSpPr>
        <p:spPr bwMode="auto">
          <a:xfrm>
            <a:off x="1582021" y="5318125"/>
            <a:ext cx="18469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2000" dirty="0">
                <a:latin typeface="Calibri" pitchFamily="34" charset="0"/>
              </a:rPr>
              <a:t>X86-64 / </a:t>
            </a:r>
            <a:r>
              <a:rPr lang="en-US" sz="2000" dirty="0" smtClean="0">
                <a:latin typeface="Calibri" pitchFamily="34" charset="0"/>
              </a:rPr>
              <a:t>EM64t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150" name="Rectangle 3"/>
          <p:cNvSpPr>
            <a:spLocks noChangeArrowheads="1"/>
          </p:cNvSpPr>
          <p:nvPr/>
        </p:nvSpPr>
        <p:spPr bwMode="auto">
          <a:xfrm>
            <a:off x="2286000" y="1790700"/>
            <a:ext cx="1143000" cy="914400"/>
          </a:xfrm>
          <a:prstGeom prst="rect">
            <a:avLst/>
          </a:prstGeom>
          <a:solidFill>
            <a:srgbClr val="EAE4C8"/>
          </a:solidFill>
          <a:ln w="25400" algn="ctr">
            <a:noFill/>
            <a:round/>
            <a:headEnd/>
            <a:tailEnd type="triangle" w="med" len="med"/>
          </a:ln>
        </p:spPr>
        <p:txBody>
          <a:bodyPr/>
          <a:lstStyle/>
          <a:p>
            <a:pPr eaLnBrk="0" hangingPunct="0"/>
            <a:endParaRPr lang="en-US" dirty="0">
              <a:latin typeface="Calibri" pitchFamily="34" charset="0"/>
            </a:endParaRPr>
          </a:p>
        </p:txBody>
      </p:sp>
      <p:sp>
        <p:nvSpPr>
          <p:cNvPr id="6151" name="TextBox 10"/>
          <p:cNvSpPr txBox="1">
            <a:spLocks noChangeArrowheads="1"/>
          </p:cNvSpPr>
          <p:nvPr/>
        </p:nvSpPr>
        <p:spPr bwMode="auto">
          <a:xfrm>
            <a:off x="1981200" y="2686050"/>
            <a:ext cx="15183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dirty="0" smtClean="0">
                <a:latin typeface="Calibri" pitchFamily="34" charset="0"/>
              </a:rPr>
              <a:t>X86-32/IA32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152" name="TextBox 11"/>
          <p:cNvSpPr txBox="1">
            <a:spLocks noChangeArrowheads="1"/>
          </p:cNvSpPr>
          <p:nvPr/>
        </p:nvSpPr>
        <p:spPr bwMode="auto">
          <a:xfrm>
            <a:off x="2565400" y="1752600"/>
            <a:ext cx="9236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dirty="0">
                <a:latin typeface="Calibri" pitchFamily="34" charset="0"/>
              </a:rPr>
              <a:t>X86-16</a:t>
            </a:r>
          </a:p>
        </p:txBody>
      </p:sp>
      <p:cxnSp>
        <p:nvCxnSpPr>
          <p:cNvPr id="6155" name="Straight Connector 15"/>
          <p:cNvCxnSpPr>
            <a:cxnSpLocks noChangeShapeType="1"/>
          </p:cNvCxnSpPr>
          <p:nvPr/>
        </p:nvCxnSpPr>
        <p:spPr bwMode="auto">
          <a:xfrm>
            <a:off x="3429000" y="2705100"/>
            <a:ext cx="2667000" cy="1588"/>
          </a:xfrm>
          <a:prstGeom prst="line">
            <a:avLst/>
          </a:prstGeom>
          <a:noFill/>
          <a:ln w="12700" algn="ctr">
            <a:solidFill>
              <a:srgbClr val="C0B46C"/>
            </a:solidFill>
            <a:round/>
            <a:headEnd/>
            <a:tailEnd/>
          </a:ln>
        </p:spPr>
      </p:cxnSp>
      <p:cxnSp>
        <p:nvCxnSpPr>
          <p:cNvPr id="6156" name="Straight Connector 18"/>
          <p:cNvCxnSpPr>
            <a:cxnSpLocks noChangeShapeType="1"/>
          </p:cNvCxnSpPr>
          <p:nvPr/>
        </p:nvCxnSpPr>
        <p:spPr bwMode="auto">
          <a:xfrm>
            <a:off x="3429000" y="5372100"/>
            <a:ext cx="2743200" cy="1588"/>
          </a:xfrm>
          <a:prstGeom prst="line">
            <a:avLst/>
          </a:prstGeom>
          <a:noFill/>
          <a:ln w="12700" algn="ctr">
            <a:solidFill>
              <a:srgbClr val="C0B46C"/>
            </a:solidFill>
            <a:round/>
            <a:headEnd/>
            <a:tailEnd/>
          </a:ln>
        </p:spPr>
      </p:cxnSp>
      <p:sp>
        <p:nvSpPr>
          <p:cNvPr id="6157" name="TextBox 19"/>
          <p:cNvSpPr txBox="1">
            <a:spLocks noChangeArrowheads="1"/>
          </p:cNvSpPr>
          <p:nvPr/>
        </p:nvSpPr>
        <p:spPr bwMode="auto">
          <a:xfrm>
            <a:off x="4724400" y="1781175"/>
            <a:ext cx="65274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8086</a:t>
            </a:r>
          </a:p>
          <a:p>
            <a:pPr eaLnBrk="0" hangingPunct="0"/>
            <a:endParaRPr lang="en-US" sz="1800" dirty="0">
              <a:latin typeface="Calibri" pitchFamily="34" charset="0"/>
            </a:endParaRPr>
          </a:p>
          <a:p>
            <a:pPr eaLnBrk="0" hangingPunct="0"/>
            <a:r>
              <a:rPr lang="en-US" sz="1800" dirty="0">
                <a:latin typeface="Calibri" pitchFamily="34" charset="0"/>
              </a:rPr>
              <a:t>286</a:t>
            </a:r>
          </a:p>
        </p:txBody>
      </p:sp>
      <p:sp>
        <p:nvSpPr>
          <p:cNvPr id="6158" name="TextBox 22"/>
          <p:cNvSpPr txBox="1">
            <a:spLocks noChangeArrowheads="1"/>
          </p:cNvSpPr>
          <p:nvPr/>
        </p:nvSpPr>
        <p:spPr bwMode="auto">
          <a:xfrm>
            <a:off x="4724400" y="2695575"/>
            <a:ext cx="1571841" cy="2646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386</a:t>
            </a:r>
          </a:p>
          <a:p>
            <a:pPr eaLnBrk="0" hangingPunct="0"/>
            <a:r>
              <a:rPr lang="en-US" sz="1800" dirty="0">
                <a:latin typeface="Calibri" pitchFamily="34" charset="0"/>
              </a:rPr>
              <a:t>486</a:t>
            </a:r>
          </a:p>
          <a:p>
            <a:pPr eaLnBrk="0" hangingPunct="0"/>
            <a:r>
              <a:rPr lang="en-US" sz="1800" dirty="0">
                <a:latin typeface="Calibri" pitchFamily="34" charset="0"/>
              </a:rPr>
              <a:t>Pentium</a:t>
            </a:r>
          </a:p>
          <a:p>
            <a:pPr eaLnBrk="0" hangingPunct="0"/>
            <a:r>
              <a:rPr lang="en-US" sz="1800" dirty="0">
                <a:latin typeface="Calibri" pitchFamily="34" charset="0"/>
              </a:rPr>
              <a:t>Pentium MMX</a:t>
            </a:r>
          </a:p>
          <a:p>
            <a:pPr eaLnBrk="0" hangingPunct="0">
              <a:spcBef>
                <a:spcPts val="1600"/>
              </a:spcBef>
            </a:pPr>
            <a:r>
              <a:rPr lang="en-US" sz="1800" dirty="0">
                <a:latin typeface="Calibri" pitchFamily="34" charset="0"/>
              </a:rPr>
              <a:t>Pentium III</a:t>
            </a:r>
          </a:p>
          <a:p>
            <a:pPr eaLnBrk="0" hangingPunct="0">
              <a:spcBef>
                <a:spcPts val="1600"/>
              </a:spcBef>
            </a:pPr>
            <a:r>
              <a:rPr lang="en-US" sz="1800" dirty="0">
                <a:latin typeface="Calibri" pitchFamily="34" charset="0"/>
              </a:rPr>
              <a:t>Pentium 4</a:t>
            </a:r>
          </a:p>
          <a:p>
            <a:pPr eaLnBrk="0" hangingPunct="0">
              <a:spcBef>
                <a:spcPts val="1600"/>
              </a:spcBef>
            </a:pPr>
            <a:r>
              <a:rPr lang="en-US" sz="1800" dirty="0">
                <a:latin typeface="Calibri" pitchFamily="34" charset="0"/>
              </a:rPr>
              <a:t>Pentium 4E</a:t>
            </a:r>
          </a:p>
        </p:txBody>
      </p:sp>
      <p:sp>
        <p:nvSpPr>
          <p:cNvPr id="6159" name="TextBox 23"/>
          <p:cNvSpPr txBox="1">
            <a:spLocks noChangeArrowheads="1"/>
          </p:cNvSpPr>
          <p:nvPr/>
        </p:nvSpPr>
        <p:spPr bwMode="auto">
          <a:xfrm>
            <a:off x="4724400" y="5349875"/>
            <a:ext cx="126406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Pentium 4F</a:t>
            </a:r>
          </a:p>
          <a:p>
            <a:pPr eaLnBrk="0" hangingPunct="0"/>
            <a:endParaRPr lang="en-US" sz="1800" dirty="0">
              <a:latin typeface="Calibri" pitchFamily="34" charset="0"/>
            </a:endParaRPr>
          </a:p>
          <a:p>
            <a:pPr eaLnBrk="0" hangingPunct="0"/>
            <a:r>
              <a:rPr lang="en-US" sz="1800" dirty="0">
                <a:latin typeface="Calibri" pitchFamily="34" charset="0"/>
              </a:rPr>
              <a:t>Core 2 </a:t>
            </a:r>
            <a:r>
              <a:rPr lang="en-US" sz="1800" dirty="0" smtClean="0">
                <a:latin typeface="Calibri" pitchFamily="34" charset="0"/>
              </a:rPr>
              <a:t>Duo</a:t>
            </a:r>
          </a:p>
          <a:p>
            <a:pPr eaLnBrk="0" hangingPunct="0"/>
            <a:r>
              <a:rPr lang="en-US" sz="1800" dirty="0" smtClean="0">
                <a:latin typeface="Calibri" pitchFamily="34" charset="0"/>
              </a:rPr>
              <a:t>Core i7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160" name="TextBox 26"/>
          <p:cNvSpPr txBox="1">
            <a:spLocks noChangeArrowheads="1"/>
          </p:cNvSpPr>
          <p:nvPr/>
        </p:nvSpPr>
        <p:spPr bwMode="auto">
          <a:xfrm>
            <a:off x="1748161" y="6477000"/>
            <a:ext cx="59480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>
                <a:latin typeface="Calibri" pitchFamily="34" charset="0"/>
              </a:rPr>
              <a:t>IA: </a:t>
            </a:r>
            <a:r>
              <a:rPr lang="en-US" dirty="0">
                <a:latin typeface="Calibri" pitchFamily="34" charset="0"/>
              </a:rPr>
              <a:t>often redefined as latest Intel architecture</a:t>
            </a:r>
          </a:p>
        </p:txBody>
      </p:sp>
      <p:sp>
        <p:nvSpPr>
          <p:cNvPr id="6161" name="AutoShape 18"/>
          <p:cNvSpPr>
            <a:spLocks noChangeArrowheads="1"/>
          </p:cNvSpPr>
          <p:nvPr/>
        </p:nvSpPr>
        <p:spPr bwMode="auto">
          <a:xfrm>
            <a:off x="7162800" y="1866900"/>
            <a:ext cx="914400" cy="4724400"/>
          </a:xfrm>
          <a:prstGeom prst="downArrow">
            <a:avLst>
              <a:gd name="adj1" fmla="val 50000"/>
              <a:gd name="adj2" fmla="val 129167"/>
            </a:avLst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6162" name="Text Box 20"/>
          <p:cNvSpPr txBox="1">
            <a:spLocks noChangeArrowheads="1"/>
          </p:cNvSpPr>
          <p:nvPr/>
        </p:nvSpPr>
        <p:spPr bwMode="auto">
          <a:xfrm>
            <a:off x="7239000" y="5372100"/>
            <a:ext cx="7729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Calibri" pitchFamily="34" charset="0"/>
              </a:rPr>
              <a:t>time</a:t>
            </a:r>
          </a:p>
        </p:txBody>
      </p:sp>
      <p:sp>
        <p:nvSpPr>
          <p:cNvPr id="6163" name="Text Box 21"/>
          <p:cNvSpPr txBox="1">
            <a:spLocks noChangeArrowheads="1"/>
          </p:cNvSpPr>
          <p:nvPr/>
        </p:nvSpPr>
        <p:spPr bwMode="auto">
          <a:xfrm>
            <a:off x="1585913" y="1371600"/>
            <a:ext cx="18882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8AA58"/>
                </a:solidFill>
                <a:latin typeface="Calibri" pitchFamily="34" charset="0"/>
              </a:rPr>
              <a:t>Architectures</a:t>
            </a:r>
          </a:p>
        </p:txBody>
      </p:sp>
      <p:sp>
        <p:nvSpPr>
          <p:cNvPr id="6164" name="Text Box 29"/>
          <p:cNvSpPr txBox="1">
            <a:spLocks noChangeArrowheads="1"/>
          </p:cNvSpPr>
          <p:nvPr/>
        </p:nvSpPr>
        <p:spPr bwMode="auto">
          <a:xfrm>
            <a:off x="4451350" y="1371600"/>
            <a:ext cx="1547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B8AA58"/>
                </a:solidFill>
                <a:latin typeface="Calibri" pitchFamily="34" charset="0"/>
              </a:rPr>
              <a:t>Processors</a:t>
            </a:r>
          </a:p>
        </p:txBody>
      </p:sp>
      <p:sp>
        <p:nvSpPr>
          <p:cNvPr id="19" name="TextBox 12"/>
          <p:cNvSpPr txBox="1">
            <a:spLocks noChangeArrowheads="1"/>
          </p:cNvSpPr>
          <p:nvPr/>
        </p:nvSpPr>
        <p:spPr bwMode="auto">
          <a:xfrm>
            <a:off x="2771384" y="3535363"/>
            <a:ext cx="657617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 i="1" dirty="0">
                <a:latin typeface="Calibri" pitchFamily="34" charset="0"/>
              </a:rPr>
              <a:t>MMX</a:t>
            </a:r>
          </a:p>
          <a:p>
            <a:pPr algn="r" eaLnBrk="0" hangingPunct="0"/>
            <a:endParaRPr lang="en-US" sz="1600" i="1" dirty="0">
              <a:latin typeface="Calibri" pitchFamily="34" charset="0"/>
            </a:endParaRPr>
          </a:p>
          <a:p>
            <a:pPr algn="r" eaLnBrk="0" hangingPunct="0"/>
            <a:r>
              <a:rPr lang="en-US" sz="1600" i="1" dirty="0">
                <a:latin typeface="Calibri" pitchFamily="34" charset="0"/>
              </a:rPr>
              <a:t>SSE</a:t>
            </a:r>
          </a:p>
          <a:p>
            <a:pPr algn="r" eaLnBrk="0" hangingPunct="0"/>
            <a:endParaRPr lang="en-US" sz="1600" i="1" dirty="0">
              <a:latin typeface="Calibri" pitchFamily="34" charset="0"/>
            </a:endParaRPr>
          </a:p>
          <a:p>
            <a:pPr algn="r" eaLnBrk="0" hangingPunct="0"/>
            <a:r>
              <a:rPr lang="en-US" sz="1600" i="1" dirty="0">
                <a:latin typeface="Calibri" pitchFamily="34" charset="0"/>
              </a:rPr>
              <a:t>SSE2</a:t>
            </a:r>
          </a:p>
          <a:p>
            <a:pPr algn="r" eaLnBrk="0" hangingPunct="0"/>
            <a:endParaRPr lang="en-US" sz="1600" i="1" dirty="0">
              <a:latin typeface="Calibri" pitchFamily="34" charset="0"/>
            </a:endParaRPr>
          </a:p>
          <a:p>
            <a:pPr algn="r" eaLnBrk="0" hangingPunct="0"/>
            <a:r>
              <a:rPr lang="en-US" sz="1600" i="1" dirty="0">
                <a:latin typeface="Calibri" pitchFamily="34" charset="0"/>
              </a:rPr>
              <a:t>SSE3</a:t>
            </a: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2848393" y="6134100"/>
            <a:ext cx="58060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/>
            <a:r>
              <a:rPr lang="en-US" sz="1600" i="1">
                <a:latin typeface="Calibri" pitchFamily="34" charset="0"/>
              </a:rPr>
              <a:t>SSE4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93712"/>
            <a:ext cx="7658100" cy="5730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32-bit code for swap</a:t>
            </a:r>
            <a:endParaRPr lang="en-US" dirty="0"/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228600" y="2489720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swap(int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9749" name="AutoShape 5"/>
          <p:cNvSpPr>
            <a:spLocks/>
          </p:cNvSpPr>
          <p:nvPr/>
        </p:nvSpPr>
        <p:spPr bwMode="auto">
          <a:xfrm>
            <a:off x="7786688" y="3142183"/>
            <a:ext cx="271462" cy="1905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8134350" y="3910533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59751" name="AutoShape 7"/>
          <p:cNvSpPr>
            <a:spLocks/>
          </p:cNvSpPr>
          <p:nvPr/>
        </p:nvSpPr>
        <p:spPr bwMode="auto">
          <a:xfrm>
            <a:off x="7778750" y="2075383"/>
            <a:ext cx="279400" cy="838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8134350" y="2173808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Up</a:t>
            </a:r>
          </a:p>
        </p:txBody>
      </p:sp>
      <p:sp>
        <p:nvSpPr>
          <p:cNvPr id="159753" name="AutoShape 9"/>
          <p:cNvSpPr>
            <a:spLocks/>
          </p:cNvSpPr>
          <p:nvPr/>
        </p:nvSpPr>
        <p:spPr bwMode="auto">
          <a:xfrm>
            <a:off x="7777163" y="5428183"/>
            <a:ext cx="280987" cy="887115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8134350" y="5656783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Finish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191000" y="1694383"/>
            <a:ext cx="4191000" cy="47064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swap:</a:t>
            </a: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</a:rPr>
              <a:t>pushl</a:t>
            </a:r>
            <a:r>
              <a:rPr lang="en-US" sz="2000" dirty="0">
                <a:latin typeface="Courier New" pitchFamily="49" charset="0"/>
              </a:rPr>
              <a:t> %</a:t>
            </a:r>
            <a:r>
              <a:rPr lang="en-US" sz="2000" dirty="0" err="1">
                <a:latin typeface="Courier New" pitchFamily="49" charset="0"/>
              </a:rPr>
              <a:t>ebp</a:t>
            </a:r>
            <a:endParaRPr lang="en-US" sz="20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</a:rPr>
              <a:t>movl</a:t>
            </a:r>
            <a:r>
              <a:rPr lang="en-US" sz="2000" dirty="0">
                <a:latin typeface="Courier New" pitchFamily="49" charset="0"/>
              </a:rPr>
              <a:t>  %</a:t>
            </a:r>
            <a:r>
              <a:rPr lang="en-US" sz="2000" dirty="0" err="1">
                <a:latin typeface="Courier New" pitchFamily="49" charset="0"/>
              </a:rPr>
              <a:t>esp,%ebp</a:t>
            </a:r>
            <a:endParaRPr lang="en-US" sz="20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2000" dirty="0">
                <a:latin typeface="Courier New" pitchFamily="49" charset="0"/>
              </a:rPr>
              <a:t>	</a:t>
            </a:r>
            <a:r>
              <a:rPr lang="en-US" sz="2000" dirty="0" err="1">
                <a:latin typeface="Courier New" pitchFamily="49" charset="0"/>
              </a:rPr>
              <a:t>pushl</a:t>
            </a:r>
            <a:r>
              <a:rPr lang="en-US" sz="2000" dirty="0">
                <a:latin typeface="Courier New" pitchFamily="49" charset="0"/>
              </a:rPr>
              <a:t>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endParaRPr lang="en-US" sz="20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8(%</a:t>
            </a:r>
            <a:r>
              <a:rPr lang="en-US" sz="2000" dirty="0" err="1" smtClean="0">
                <a:latin typeface="Courier New" pitchFamily="49" charset="0"/>
              </a:rPr>
              <a:t>ebp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12(%</a:t>
            </a:r>
            <a:r>
              <a:rPr lang="en-US" sz="2000" dirty="0" err="1" smtClean="0">
                <a:latin typeface="Courier New" pitchFamily="49" charset="0"/>
              </a:rPr>
              <a:t>ebp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ecx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popl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ebx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popl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ebp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ret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64-bit code for swap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96875" y="4611390"/>
            <a:ext cx="7896225" cy="178941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Operands passed in registers (why useful?)</a:t>
            </a:r>
          </a:p>
          <a:p>
            <a:pPr marL="552450" lvl="1"/>
            <a:r>
              <a:rPr lang="en-US" dirty="0" smtClean="0"/>
              <a:t>First (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xp</a:t>
            </a:r>
            <a:r>
              <a:rPr lang="en-US" dirty="0" smtClean="0"/>
              <a:t>) in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rdi</a:t>
            </a:r>
            <a:r>
              <a:rPr lang="en-US" dirty="0" smtClean="0"/>
              <a:t>, second (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yp</a:t>
            </a:r>
            <a:r>
              <a:rPr lang="en-US" dirty="0" smtClean="0"/>
              <a:t>) in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rsi</a:t>
            </a:r>
            <a:endParaRPr lang="en-US" dirty="0" smtClean="0"/>
          </a:p>
          <a:p>
            <a:pPr marL="552450" lvl="1"/>
            <a:r>
              <a:rPr lang="en-US" dirty="0" smtClean="0"/>
              <a:t>64-bit pointers</a:t>
            </a:r>
          </a:p>
          <a:p>
            <a:r>
              <a:rPr lang="en-US" dirty="0" smtClean="0"/>
              <a:t>No stack operations required</a:t>
            </a:r>
          </a:p>
          <a:p>
            <a:r>
              <a:rPr lang="en-US" dirty="0" smtClean="0"/>
              <a:t>32-bit data</a:t>
            </a:r>
          </a:p>
          <a:p>
            <a:pPr marL="552450" lvl="1"/>
            <a:r>
              <a:rPr lang="en-US" dirty="0" smtClean="0"/>
              <a:t>Data held in registers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r>
              <a:rPr lang="en-US" dirty="0" smtClean="0"/>
              <a:t> and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endParaRPr lang="en-US" dirty="0" smtClean="0"/>
          </a:p>
          <a:p>
            <a:pPr marL="552450" lvl="1"/>
            <a:r>
              <a:rPr lang="en-US" dirty="0" smtClean="0"/>
              <a:t>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movl</a:t>
            </a:r>
            <a:r>
              <a:rPr lang="en-US" dirty="0" smtClean="0"/>
              <a:t> operation</a:t>
            </a:r>
          </a:p>
          <a:p>
            <a:endParaRPr lang="en-US" dirty="0"/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228600" y="2119015"/>
            <a:ext cx="3962400" cy="2024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swap(int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9749" name="AutoShape 5"/>
          <p:cNvSpPr>
            <a:spLocks/>
          </p:cNvSpPr>
          <p:nvPr/>
        </p:nvSpPr>
        <p:spPr bwMode="auto">
          <a:xfrm>
            <a:off x="7786688" y="2706390"/>
            <a:ext cx="271462" cy="1143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8134350" y="3011190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59751" name="AutoShape 7"/>
          <p:cNvSpPr>
            <a:spLocks/>
          </p:cNvSpPr>
          <p:nvPr/>
        </p:nvSpPr>
        <p:spPr bwMode="auto">
          <a:xfrm>
            <a:off x="7778750" y="2020590"/>
            <a:ext cx="279400" cy="457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8134350" y="1868190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Up</a:t>
            </a:r>
          </a:p>
        </p:txBody>
      </p:sp>
      <p:sp>
        <p:nvSpPr>
          <p:cNvPr id="159753" name="AutoShape 9"/>
          <p:cNvSpPr>
            <a:spLocks/>
          </p:cNvSpPr>
          <p:nvPr/>
        </p:nvSpPr>
        <p:spPr bwMode="auto">
          <a:xfrm>
            <a:off x="7777163" y="4077990"/>
            <a:ext cx="280987" cy="381000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8134350" y="4077990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Finish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191000" y="1639590"/>
            <a:ext cx="4191000" cy="2859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swap: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rdi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(%</a:t>
            </a:r>
            <a:r>
              <a:rPr lang="en-US" sz="2000" dirty="0" err="1" smtClean="0">
                <a:latin typeface="Courier New" pitchFamily="49" charset="0"/>
              </a:rPr>
              <a:t>rsi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eax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rdi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movl</a:t>
            </a:r>
            <a:r>
              <a:rPr lang="en-US" sz="2000" dirty="0" smtClean="0">
                <a:latin typeface="Courier New" pitchFamily="49" charset="0"/>
              </a:rPr>
              <a:t>	%</a:t>
            </a:r>
            <a:r>
              <a:rPr lang="en-US" sz="2000" dirty="0" err="1" smtClean="0">
                <a:latin typeface="Courier New" pitchFamily="49" charset="0"/>
              </a:rPr>
              <a:t>edx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rsi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ret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64-bit code for long </a:t>
            </a:r>
            <a:r>
              <a:rPr lang="en-US" dirty="0" err="1" smtClean="0"/>
              <a:t>int</a:t>
            </a:r>
            <a:r>
              <a:rPr lang="en-US" dirty="0" smtClean="0"/>
              <a:t> swap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9575" y="4611390"/>
            <a:ext cx="7896225" cy="178941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64-bit data</a:t>
            </a:r>
          </a:p>
          <a:p>
            <a:pPr marL="552450" lvl="1"/>
            <a:r>
              <a:rPr lang="en-US" dirty="0" smtClean="0"/>
              <a:t>Data held in registers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r>
              <a:rPr lang="en-US" dirty="0" smtClean="0"/>
              <a:t> and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rdx</a:t>
            </a:r>
            <a:endParaRPr lang="en-US" dirty="0" smtClean="0"/>
          </a:p>
          <a:p>
            <a:pPr marL="552450" lvl="1"/>
            <a:r>
              <a:rPr lang="en-US" dirty="0" smtClean="0"/>
              <a:t>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mov</a:t>
            </a:r>
            <a:r>
              <a:rPr lang="en-US" dirty="0" err="1" smtClean="0">
                <a:latin typeface="Courier New Bold Italic" charset="0"/>
                <a:cs typeface="Courier New Bold Italic" charset="0"/>
                <a:sym typeface="Courier New Bold Italic" charset="0"/>
              </a:rPr>
              <a:t>q</a:t>
            </a:r>
            <a:r>
              <a:rPr lang="en-US" dirty="0" smtClean="0"/>
              <a:t> operation</a:t>
            </a:r>
          </a:p>
          <a:p>
            <a:pPr marL="952500" lvl="2"/>
            <a:r>
              <a:rPr lang="en-US" dirty="0" smtClean="0"/>
              <a:t>“q” stands for quad-word</a:t>
            </a:r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152400" y="2119015"/>
            <a:ext cx="41910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>
                <a:latin typeface="Courier New" pitchFamily="49" charset="0"/>
              </a:rPr>
              <a:t>swap</a:t>
            </a:r>
            <a:r>
              <a:rPr lang="en-US" sz="1800" dirty="0" err="1" smtClean="0">
                <a:latin typeface="Courier New" pitchFamily="49" charset="0"/>
              </a:rPr>
              <a:t>(long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</a:t>
            </a:r>
            <a:r>
              <a:rPr lang="en-US" sz="1800" dirty="0" smtClean="0">
                <a:latin typeface="Courier New" pitchFamily="49" charset="0"/>
              </a:rPr>
              <a:t> long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long </a:t>
            </a:r>
            <a:r>
              <a:rPr lang="en-US" sz="1800" dirty="0">
                <a:latin typeface="Courier New" pitchFamily="49" charset="0"/>
              </a:rPr>
              <a:t>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long </a:t>
            </a:r>
            <a:r>
              <a:rPr lang="en-US" sz="1800" dirty="0">
                <a:latin typeface="Courier New" pitchFamily="49" charset="0"/>
              </a:rPr>
              <a:t>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9749" name="AutoShape 5"/>
          <p:cNvSpPr>
            <a:spLocks/>
          </p:cNvSpPr>
          <p:nvPr/>
        </p:nvSpPr>
        <p:spPr bwMode="auto">
          <a:xfrm>
            <a:off x="7786688" y="2706390"/>
            <a:ext cx="271462" cy="1143000"/>
          </a:xfrm>
          <a:prstGeom prst="rightBrace">
            <a:avLst>
              <a:gd name="adj1" fmla="val 5848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0" name="Text Box 6"/>
          <p:cNvSpPr txBox="1">
            <a:spLocks noChangeArrowheads="1"/>
          </p:cNvSpPr>
          <p:nvPr/>
        </p:nvSpPr>
        <p:spPr bwMode="auto">
          <a:xfrm>
            <a:off x="8134350" y="3011190"/>
            <a:ext cx="83388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Body</a:t>
            </a:r>
          </a:p>
        </p:txBody>
      </p:sp>
      <p:sp>
        <p:nvSpPr>
          <p:cNvPr id="159751" name="AutoShape 7"/>
          <p:cNvSpPr>
            <a:spLocks/>
          </p:cNvSpPr>
          <p:nvPr/>
        </p:nvSpPr>
        <p:spPr bwMode="auto">
          <a:xfrm>
            <a:off x="7778750" y="2020590"/>
            <a:ext cx="279400" cy="457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8134350" y="1868190"/>
            <a:ext cx="591316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Set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Up</a:t>
            </a:r>
          </a:p>
        </p:txBody>
      </p:sp>
      <p:sp>
        <p:nvSpPr>
          <p:cNvPr id="159753" name="AutoShape 9"/>
          <p:cNvSpPr>
            <a:spLocks/>
          </p:cNvSpPr>
          <p:nvPr/>
        </p:nvSpPr>
        <p:spPr bwMode="auto">
          <a:xfrm>
            <a:off x="7777163" y="4077990"/>
            <a:ext cx="280987" cy="381000"/>
          </a:xfrm>
          <a:prstGeom prst="rightBrace">
            <a:avLst>
              <a:gd name="adj1" fmla="val 36158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9754" name="Text Box 10"/>
          <p:cNvSpPr txBox="1">
            <a:spLocks noChangeArrowheads="1"/>
          </p:cNvSpPr>
          <p:nvPr/>
        </p:nvSpPr>
        <p:spPr bwMode="auto">
          <a:xfrm>
            <a:off x="8134350" y="4077990"/>
            <a:ext cx="93006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Finish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191000" y="1639590"/>
            <a:ext cx="4191000" cy="285975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347663" algn="l"/>
                <a:tab pos="1312863" algn="l"/>
              </a:tabLst>
            </a:pPr>
            <a:r>
              <a:rPr lang="en-US" sz="2000" dirty="0" err="1" smtClean="0">
                <a:latin typeface="Courier New" pitchFamily="49" charset="0"/>
              </a:rPr>
              <a:t>swap_l</a:t>
            </a:r>
            <a:r>
              <a:rPr lang="en-US" sz="2000" dirty="0" smtClean="0">
                <a:latin typeface="Courier New" pitchFamily="49" charset="0"/>
              </a:rPr>
              <a:t>: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   (%</a:t>
            </a:r>
            <a:r>
              <a:rPr lang="en-US" sz="2000" dirty="0" err="1" smtClean="0">
                <a:latin typeface="Courier New" pitchFamily="49" charset="0"/>
              </a:rPr>
              <a:t>rdi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rdx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   (%</a:t>
            </a:r>
            <a:r>
              <a:rPr lang="en-US" sz="2000" dirty="0" err="1" smtClean="0">
                <a:latin typeface="Courier New" pitchFamily="49" charset="0"/>
              </a:rPr>
              <a:t>rsi</a:t>
            </a:r>
            <a:r>
              <a:rPr lang="en-US" sz="2000" dirty="0" smtClean="0">
                <a:latin typeface="Courier New" pitchFamily="49" charset="0"/>
              </a:rPr>
              <a:t>), %</a:t>
            </a:r>
            <a:r>
              <a:rPr lang="en-US" sz="2000" dirty="0" err="1" smtClean="0">
                <a:latin typeface="Courier New" pitchFamily="49" charset="0"/>
              </a:rPr>
              <a:t>rax</a:t>
            </a: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   %</a:t>
            </a:r>
            <a:r>
              <a:rPr lang="en-US" sz="2000" dirty="0" err="1" smtClean="0">
                <a:latin typeface="Courier New" pitchFamily="49" charset="0"/>
              </a:rPr>
              <a:t>rax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rdi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   %</a:t>
            </a:r>
            <a:r>
              <a:rPr lang="en-US" sz="2000" dirty="0" err="1" smtClean="0">
                <a:latin typeface="Courier New" pitchFamily="49" charset="0"/>
              </a:rPr>
              <a:t>rdx</a:t>
            </a:r>
            <a:r>
              <a:rPr lang="en-US" sz="2000" dirty="0" smtClean="0">
                <a:latin typeface="Courier New" pitchFamily="49" charset="0"/>
              </a:rPr>
              <a:t>, (%</a:t>
            </a:r>
            <a:r>
              <a:rPr lang="en-US" sz="2000" dirty="0" err="1" smtClean="0">
                <a:latin typeface="Courier New" pitchFamily="49" charset="0"/>
              </a:rPr>
              <a:t>rsi</a:t>
            </a:r>
            <a:r>
              <a:rPr lang="en-US" sz="2000" dirty="0" smtClean="0">
                <a:latin typeface="Courier New" pitchFamily="49" charset="0"/>
              </a:rPr>
              <a:t>)</a:t>
            </a:r>
          </a:p>
          <a:p>
            <a:pPr>
              <a:tabLst>
                <a:tab pos="347663" algn="l"/>
                <a:tab pos="1312863" algn="l"/>
              </a:tabLst>
            </a:pPr>
            <a:endParaRPr lang="en-US" sz="20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2000" dirty="0" smtClean="0">
                <a:latin typeface="Courier New" pitchFamily="49" charset="0"/>
              </a:rPr>
              <a:t>	ret</a:t>
            </a:r>
            <a:endParaRPr lang="en-US" sz="2000" dirty="0">
              <a:latin typeface="Courier New" pitchFamily="49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Machine Programming I: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History of Intel processors and architectures</a:t>
            </a:r>
          </a:p>
          <a:p>
            <a:pPr lvl="1"/>
            <a:r>
              <a:rPr lang="en-US" dirty="0" smtClean="0"/>
              <a:t>Evolutionary design leads to many quirks and artifacts</a:t>
            </a:r>
          </a:p>
          <a:p>
            <a:r>
              <a:rPr lang="en-US" dirty="0" smtClean="0"/>
              <a:t>C, assembly, machine code</a:t>
            </a:r>
          </a:p>
          <a:p>
            <a:pPr lvl="1"/>
            <a:r>
              <a:rPr lang="en-US" dirty="0" smtClean="0"/>
              <a:t>Compiler must transform statements, expressions, procedures into low-level instruction sequences</a:t>
            </a:r>
          </a:p>
          <a:p>
            <a:r>
              <a:rPr lang="en-US" dirty="0" smtClean="0"/>
              <a:t>Assembly Basics: Registers, operands, move</a:t>
            </a:r>
          </a:p>
          <a:p>
            <a:pPr lvl="1"/>
            <a:r>
              <a:rPr lang="en-US" dirty="0" smtClean="0"/>
              <a:t>The x86 move instructions cover wide range of data movement forms</a:t>
            </a:r>
          </a:p>
          <a:p>
            <a:r>
              <a:rPr lang="en-US" dirty="0" smtClean="0"/>
              <a:t>Intro to x86-64</a:t>
            </a:r>
          </a:p>
          <a:p>
            <a:pPr lvl="1"/>
            <a:r>
              <a:rPr lang="en-US" dirty="0" smtClean="0"/>
              <a:t>A major departure from the style of code seen in IA32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5730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Intel x86 Processors, contd.</a:t>
            </a:r>
            <a:endParaRPr lang="en-US" dirty="0"/>
          </a:p>
        </p:txBody>
      </p:sp>
      <p:sp>
        <p:nvSpPr>
          <p:cNvPr id="144387" name="Rectangle 1027"/>
          <p:cNvSpPr>
            <a:spLocks noGrp="1" noChangeArrowheads="1"/>
          </p:cNvSpPr>
          <p:nvPr>
            <p:ph sz="quarter" idx="1"/>
          </p:nvPr>
        </p:nvSpPr>
        <p:spPr>
          <a:xfrm>
            <a:off x="304800" y="1581150"/>
            <a:ext cx="7896225" cy="4972050"/>
          </a:xfrm>
        </p:spPr>
        <p:txBody>
          <a:bodyPr>
            <a:normAutofit fontScale="77500" lnSpcReduction="20000"/>
          </a:bodyPr>
          <a:lstStyle/>
          <a:p>
            <a:pPr marL="223838" indent="-223838" defTabSz="895350">
              <a:tabLst>
                <a:tab pos="2349500" algn="l"/>
              </a:tabLst>
            </a:pPr>
            <a:r>
              <a:rPr lang="en-US" dirty="0"/>
              <a:t>Machine Evolution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386</a:t>
            </a:r>
            <a:r>
              <a:rPr lang="en-US" dirty="0"/>
              <a:t>	</a:t>
            </a:r>
            <a:r>
              <a:rPr lang="en-US" dirty="0" smtClean="0"/>
              <a:t>1985</a:t>
            </a:r>
            <a:r>
              <a:rPr lang="en-US" dirty="0"/>
              <a:t>	</a:t>
            </a:r>
            <a:r>
              <a:rPr lang="en-US" dirty="0" smtClean="0"/>
              <a:t>0.3M</a:t>
            </a:r>
            <a:r>
              <a:rPr lang="en-US" dirty="0"/>
              <a:t>	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	1993	3.1M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Pentium/MMX	1997	4.5M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err="1"/>
              <a:t>PentiumPro</a:t>
            </a:r>
            <a:r>
              <a:rPr lang="en-US" dirty="0"/>
              <a:t>	1995	6.5M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 III	1999	8.2M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 4	2001	42M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Core </a:t>
            </a:r>
            <a:r>
              <a:rPr lang="en-US" dirty="0" smtClean="0"/>
              <a:t>2 Duo</a:t>
            </a:r>
            <a:r>
              <a:rPr lang="en-US" dirty="0"/>
              <a:t>	2006	</a:t>
            </a:r>
            <a:r>
              <a:rPr lang="en-US" dirty="0" smtClean="0"/>
              <a:t>291M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Core i7	2008	731M</a:t>
            </a:r>
            <a:endParaRPr lang="en-US" dirty="0"/>
          </a:p>
          <a:p>
            <a:pPr marL="223838" indent="-223838" defTabSz="895350">
              <a:tabLst>
                <a:tab pos="2349500" algn="l"/>
              </a:tabLst>
            </a:pPr>
            <a:r>
              <a:rPr lang="en-US" dirty="0"/>
              <a:t>Added Features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Instructions to support multimedia operations</a:t>
            </a:r>
          </a:p>
          <a:p>
            <a:pPr marL="839788" lvl="2" indent="-165100" defTabSz="895350">
              <a:tabLst>
                <a:tab pos="2349500" algn="l"/>
              </a:tabLst>
            </a:pPr>
            <a:r>
              <a:rPr lang="en-US" dirty="0"/>
              <a:t>Parallel operations on 1, 2, and 4-byte data, both integer &amp; FP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Instructions to enable more efficient conditional operations</a:t>
            </a:r>
          </a:p>
          <a:p>
            <a:pPr marL="223838" indent="-223838" defTabSz="895350">
              <a:tabLst>
                <a:tab pos="2349500" algn="l"/>
              </a:tabLst>
            </a:pPr>
            <a:r>
              <a:rPr lang="en-US" dirty="0"/>
              <a:t>Linux/GCC Evolution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Two major steps: 1) support 32-bit 386.  2) support 64-bit x86-64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846262"/>
            <a:ext cx="424815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Intel processors (</a:t>
            </a:r>
            <a:r>
              <a:rPr lang="en-US" dirty="0" smtClean="0">
                <a:hlinkClick r:id="rId3"/>
              </a:rPr>
              <a:t>Wikipedia</a:t>
            </a:r>
            <a:r>
              <a:rPr lang="en-US" dirty="0" smtClean="0"/>
              <a:t>)</a:t>
            </a:r>
          </a:p>
          <a:p>
            <a:r>
              <a:rPr lang="en-US" dirty="0" smtClean="0"/>
              <a:t>Intel </a:t>
            </a:r>
            <a:r>
              <a:rPr lang="en-US" dirty="0" smtClean="0">
                <a:hlinkClick r:id="rId4"/>
              </a:rPr>
              <a:t>microarchitectures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686800" cy="573088"/>
          </a:xfrm>
        </p:spPr>
        <p:txBody>
          <a:bodyPr>
            <a:normAutofit fontScale="90000"/>
          </a:bodyPr>
          <a:lstStyle/>
          <a:p>
            <a:r>
              <a:rPr lang="en-US" dirty="0"/>
              <a:t>New Species: </a:t>
            </a:r>
            <a:r>
              <a:rPr lang="en-US" dirty="0" smtClean="0"/>
              <a:t>ia64, then IPF, then Itanium </a:t>
            </a:r>
            <a:endParaRPr lang="en-US" dirty="0"/>
          </a:p>
        </p:txBody>
      </p:sp>
      <p:sp>
        <p:nvSpPr>
          <p:cNvPr id="1464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223838" indent="-223838" defTabSz="895350">
              <a:buNone/>
              <a:tabLst>
                <a:tab pos="3030538" algn="l"/>
              </a:tabLst>
            </a:pPr>
            <a:r>
              <a:rPr lang="en-US" i="1" dirty="0" smtClean="0">
                <a:solidFill>
                  <a:srgbClr val="C00000"/>
                </a:solidFill>
              </a:rPr>
              <a:t>	Name</a:t>
            </a:r>
            <a:r>
              <a:rPr lang="en-US" i="1" dirty="0">
                <a:solidFill>
                  <a:srgbClr val="C00000"/>
                </a:solidFill>
              </a:rPr>
              <a:t>	Date</a:t>
            </a:r>
            <a:r>
              <a:rPr lang="en-US" i="1" dirty="0" smtClean="0">
                <a:solidFill>
                  <a:srgbClr val="C00000"/>
                </a:solidFill>
              </a:rPr>
              <a:t>	          Transistors</a:t>
            </a:r>
            <a:endParaRPr lang="en-US" i="1" dirty="0">
              <a:solidFill>
                <a:srgbClr val="C00000"/>
              </a:solidFill>
            </a:endParaRPr>
          </a:p>
          <a:p>
            <a:pPr marL="223838" indent="-223838" defTabSz="895350">
              <a:tabLst>
                <a:tab pos="3030538" algn="l"/>
              </a:tabLst>
            </a:pPr>
            <a:r>
              <a:rPr lang="en-US" dirty="0"/>
              <a:t>Itanium	2001	10M</a:t>
            </a:r>
          </a:p>
          <a:p>
            <a:pPr marL="560388" lvl="1" indent="-222250" defTabSz="895350">
              <a:tabLst>
                <a:tab pos="3030538" algn="l"/>
              </a:tabLst>
            </a:pPr>
            <a:r>
              <a:rPr lang="en-US" dirty="0" smtClean="0"/>
              <a:t>First shot at 64-bit architecture: first called IA64</a:t>
            </a:r>
            <a:endParaRPr lang="en-US" dirty="0"/>
          </a:p>
          <a:p>
            <a:pPr marL="560388" lvl="1" indent="-222250" defTabSz="895350">
              <a:tabLst>
                <a:tab pos="3030538" algn="l"/>
              </a:tabLst>
            </a:pPr>
            <a:r>
              <a:rPr lang="en-US" dirty="0"/>
              <a:t>Radically new instruction set designed for high performance</a:t>
            </a:r>
          </a:p>
          <a:p>
            <a:pPr marL="560388" lvl="1" indent="-222250" defTabSz="895350">
              <a:tabLst>
                <a:tab pos="3030538" algn="l"/>
              </a:tabLst>
            </a:pPr>
            <a:r>
              <a:rPr lang="en-US" dirty="0"/>
              <a:t>Can run existing </a:t>
            </a:r>
            <a:r>
              <a:rPr lang="en-US" dirty="0" smtClean="0"/>
              <a:t>IA32 </a:t>
            </a:r>
            <a:r>
              <a:rPr lang="en-US" dirty="0"/>
              <a:t>programs</a:t>
            </a:r>
          </a:p>
          <a:p>
            <a:pPr marL="839788" lvl="2" indent="-165100" defTabSz="895350">
              <a:tabLst>
                <a:tab pos="3030538" algn="l"/>
              </a:tabLst>
            </a:pPr>
            <a:r>
              <a:rPr lang="en-US" dirty="0"/>
              <a:t>On-board “x86 engine”</a:t>
            </a:r>
          </a:p>
          <a:p>
            <a:pPr marL="560388" lvl="1" indent="-222250" defTabSz="895350">
              <a:tabLst>
                <a:tab pos="3030538" algn="l"/>
              </a:tabLst>
            </a:pPr>
            <a:r>
              <a:rPr lang="en-US" dirty="0"/>
              <a:t>Joint project with Hewlett-Packard</a:t>
            </a:r>
          </a:p>
          <a:p>
            <a:pPr marL="223838" indent="-223838" defTabSz="895350">
              <a:tabLst>
                <a:tab pos="3030538" algn="l"/>
              </a:tabLst>
            </a:pPr>
            <a:r>
              <a:rPr lang="en-US" dirty="0"/>
              <a:t>Itanium 2	2002	221M</a:t>
            </a:r>
          </a:p>
          <a:p>
            <a:pPr marL="560388" lvl="1" indent="-222250" defTabSz="895350">
              <a:tabLst>
                <a:tab pos="3030538" algn="l"/>
              </a:tabLst>
            </a:pPr>
            <a:r>
              <a:rPr lang="en-US" dirty="0"/>
              <a:t>Big performance boost</a:t>
            </a:r>
          </a:p>
          <a:p>
            <a:pPr marL="223838" indent="-223838" defTabSz="895350">
              <a:tabLst>
                <a:tab pos="3030538" algn="l"/>
              </a:tabLst>
            </a:pPr>
            <a:r>
              <a:rPr lang="en-US" dirty="0"/>
              <a:t>Itanium 2 Dual-Core	2006	1.7B</a:t>
            </a:r>
          </a:p>
          <a:p>
            <a:pPr marL="223838" indent="-223838" defTabSz="895350">
              <a:tabLst>
                <a:tab pos="3030538" algn="l"/>
              </a:tabLst>
            </a:pPr>
            <a:r>
              <a:rPr lang="en-US" dirty="0"/>
              <a:t>Itanium has not taken off in marketplace</a:t>
            </a:r>
          </a:p>
          <a:p>
            <a:pPr marL="560388" lvl="1" indent="-222250" defTabSz="895350">
              <a:tabLst>
                <a:tab pos="3030538" algn="l"/>
              </a:tabLst>
            </a:pPr>
            <a:r>
              <a:rPr lang="en-US" dirty="0"/>
              <a:t>Lack of backward </a:t>
            </a:r>
            <a:r>
              <a:rPr lang="en-US" dirty="0" smtClean="0"/>
              <a:t>compatibility, no good compiler support, Pentium 4 got too good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533400"/>
            <a:ext cx="9144000" cy="5730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x86 Clones: Advanced Micro Devices (AMD)</a:t>
            </a:r>
            <a:endParaRPr lang="en-US" dirty="0"/>
          </a:p>
        </p:txBody>
      </p:sp>
      <p:sp>
        <p:nvSpPr>
          <p:cNvPr id="269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6875" y="1447800"/>
            <a:ext cx="7896225" cy="4972050"/>
          </a:xfrm>
        </p:spPr>
        <p:txBody>
          <a:bodyPr/>
          <a:lstStyle/>
          <a:p>
            <a:pPr marL="160338" indent="-222250" defTabSz="895350">
              <a:tabLst>
                <a:tab pos="2349500" algn="l"/>
              </a:tabLst>
            </a:pPr>
            <a:r>
              <a:rPr lang="en-US" dirty="0" smtClean="0"/>
              <a:t>Historically</a:t>
            </a:r>
            <a:endParaRPr lang="en-US" dirty="0"/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AMD has followed just behind Intel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A little bit slower, a lot cheaper</a:t>
            </a:r>
          </a:p>
          <a:p>
            <a:pPr marL="160338" indent="-222250" defTabSz="895350">
              <a:tabLst>
                <a:tab pos="2349500" algn="l"/>
              </a:tabLst>
            </a:pPr>
            <a:r>
              <a:rPr lang="en-US" dirty="0" smtClean="0"/>
              <a:t>Then</a:t>
            </a:r>
            <a:endParaRPr lang="en-US" dirty="0"/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Recruited top circuit designers from Digital Equipment Corp. and other downward trending companies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 smtClean="0"/>
              <a:t>Built </a:t>
            </a:r>
            <a:r>
              <a:rPr lang="en-US" dirty="0" err="1" smtClean="0"/>
              <a:t>Opteron</a:t>
            </a:r>
            <a:r>
              <a:rPr lang="en-US" dirty="0" smtClean="0"/>
              <a:t>: tough competitor to Pentium 4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 smtClean="0"/>
              <a:t>Developed x86-64, their own extension to 64 bits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cs429_template.potx</Template>
  <TotalTime>18042</TotalTime>
  <Words>3092</Words>
  <Application>Microsoft Office PowerPoint</Application>
  <PresentationFormat>On-screen Show (4:3)</PresentationFormat>
  <Paragraphs>1146</Paragraphs>
  <Slides>53</Slides>
  <Notes>50</Notes>
  <HiddenSlides>16</HiddenSlides>
  <MMClips>0</MMClips>
  <ScaleCrop>false</ScaleCrop>
  <HeadingPairs>
    <vt:vector size="6" baseType="variant">
      <vt:variant>
        <vt:lpstr>Fonts Used</vt:lpstr>
      </vt:variant>
      <vt:variant>
        <vt:i4>22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76" baseType="lpstr">
      <vt:lpstr>Arial Unicode MS</vt:lpstr>
      <vt:lpstr>ＭＳ Ｐゴシック</vt:lpstr>
      <vt:lpstr>Arial</vt:lpstr>
      <vt:lpstr>Arial Narrow</vt:lpstr>
      <vt:lpstr>Calibri</vt:lpstr>
      <vt:lpstr>Calibri Bold</vt:lpstr>
      <vt:lpstr>Calibri Bold Italic</vt:lpstr>
      <vt:lpstr>Calibri Italic</vt:lpstr>
      <vt:lpstr>Comic Sans MS</vt:lpstr>
      <vt:lpstr>Courier</vt:lpstr>
      <vt:lpstr>Courier New</vt:lpstr>
      <vt:lpstr>Courier New Bold</vt:lpstr>
      <vt:lpstr>Courier New Bold Italic</vt:lpstr>
      <vt:lpstr>Gill Sans</vt:lpstr>
      <vt:lpstr>Monaco</vt:lpstr>
      <vt:lpstr>Monotype Sorts</vt:lpstr>
      <vt:lpstr>Times</vt:lpstr>
      <vt:lpstr>Times New Roman</vt:lpstr>
      <vt:lpstr>Tw Cen MT</vt:lpstr>
      <vt:lpstr>Wingdings</vt:lpstr>
      <vt:lpstr>Zapf Dingbats</vt:lpstr>
      <vt:lpstr>ヒラギノ角ゴ ProN W6</vt:lpstr>
      <vt:lpstr>Median</vt:lpstr>
      <vt:lpstr>Machine-Level Programming I: Basics  Computer architecture and organization</vt:lpstr>
      <vt:lpstr>Today: Machine Programming I: Basics</vt:lpstr>
      <vt:lpstr>Intel x86 Processors</vt:lpstr>
      <vt:lpstr>Intel x86 Evolution: Milestones</vt:lpstr>
      <vt:lpstr>Intel x86 Processors: Overview</vt:lpstr>
      <vt:lpstr>Intel x86 Processors, contd.</vt:lpstr>
      <vt:lpstr>More Information</vt:lpstr>
      <vt:lpstr>New Species: ia64, then IPF, then Itanium </vt:lpstr>
      <vt:lpstr>x86 Clones: Advanced Micro Devices (AMD)</vt:lpstr>
      <vt:lpstr>Intel’s 64-Bit</vt:lpstr>
      <vt:lpstr>PowerPoint Presentation</vt:lpstr>
      <vt:lpstr>Our Coverage</vt:lpstr>
      <vt:lpstr>Today: Machine Programming I: Basics</vt:lpstr>
      <vt:lpstr>Definitions</vt:lpstr>
      <vt:lpstr>Assembly Programmer’s View</vt:lpstr>
      <vt:lpstr>Program to Process</vt:lpstr>
      <vt:lpstr>Process in Memory</vt:lpstr>
      <vt:lpstr>A shell forks and execs a calculator</vt:lpstr>
      <vt:lpstr>A shell forks and then execs a calculator</vt:lpstr>
      <vt:lpstr>Anatomy of an address space</vt:lpstr>
      <vt:lpstr>Turning C into Object Code</vt:lpstr>
      <vt:lpstr>Compiling Into Assembly</vt:lpstr>
      <vt:lpstr>Assembly Characteristics: Data Types</vt:lpstr>
      <vt:lpstr>Assembly Characteristics: Operations</vt:lpstr>
      <vt:lpstr>Object Code</vt:lpstr>
      <vt:lpstr>Machine Instruction Example</vt:lpstr>
      <vt:lpstr>Disassembling Object Code</vt:lpstr>
      <vt:lpstr>Alternate Disassembly</vt:lpstr>
      <vt:lpstr>What Can be Disassembled?</vt:lpstr>
      <vt:lpstr>Today: Machine Programming I: Basics</vt:lpstr>
      <vt:lpstr>Integer Registers (IA32)</vt:lpstr>
      <vt:lpstr>Moving Data: IA32</vt:lpstr>
      <vt:lpstr>movl Operand Combinations</vt:lpstr>
      <vt:lpstr>Simple Memory Addressing Modes</vt:lpstr>
      <vt:lpstr>Using Simple Addressing Modes</vt:lpstr>
      <vt:lpstr>Using Simple Addressing Modes</vt:lpstr>
      <vt:lpstr>Understanding Swap</vt:lpstr>
      <vt:lpstr>Understanding Swap</vt:lpstr>
      <vt:lpstr>Understanding Swap</vt:lpstr>
      <vt:lpstr>Understanding Swap</vt:lpstr>
      <vt:lpstr>Understanding Swap</vt:lpstr>
      <vt:lpstr>Understanding Swap</vt:lpstr>
      <vt:lpstr>Understanding Swap</vt:lpstr>
      <vt:lpstr>Understanding Swap</vt:lpstr>
      <vt:lpstr>Complete Memory Addressing Modes</vt:lpstr>
      <vt:lpstr>Today: Machine Programming I: Basics</vt:lpstr>
      <vt:lpstr>Data Representations: IA32 + x86-64</vt:lpstr>
      <vt:lpstr>x86-64 Integer Registers</vt:lpstr>
      <vt:lpstr>Instructions</vt:lpstr>
      <vt:lpstr>32-bit code for swap</vt:lpstr>
      <vt:lpstr>64-bit code for swap</vt:lpstr>
      <vt:lpstr>64-bit code for long int swap</vt:lpstr>
      <vt:lpstr>Machine Programming I: 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cp:lastModifiedBy>witchel</cp:lastModifiedBy>
  <cp:revision>623</cp:revision>
  <cp:lastPrinted>1999-09-20T15:19:18Z</cp:lastPrinted>
  <dcterms:created xsi:type="dcterms:W3CDTF">2012-01-24T06:54:04Z</dcterms:created>
  <dcterms:modified xsi:type="dcterms:W3CDTF">2014-02-04T07:49:07Z</dcterms:modified>
</cp:coreProperties>
</file>