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3"/>
  </p:notesMasterIdLst>
  <p:handoutMasterIdLst>
    <p:handoutMasterId r:id="rId54"/>
  </p:handoutMasterIdLst>
  <p:sldIdLst>
    <p:sldId id="542" r:id="rId2"/>
    <p:sldId id="827" r:id="rId3"/>
    <p:sldId id="828" r:id="rId4"/>
    <p:sldId id="829" r:id="rId5"/>
    <p:sldId id="817" r:id="rId6"/>
    <p:sldId id="818" r:id="rId7"/>
    <p:sldId id="819" r:id="rId8"/>
    <p:sldId id="820" r:id="rId9"/>
    <p:sldId id="822" r:id="rId10"/>
    <p:sldId id="823" r:id="rId11"/>
    <p:sldId id="830" r:id="rId12"/>
    <p:sldId id="825" r:id="rId13"/>
    <p:sldId id="826" r:id="rId14"/>
    <p:sldId id="897" r:id="rId15"/>
    <p:sldId id="898" r:id="rId16"/>
    <p:sldId id="899" r:id="rId17"/>
    <p:sldId id="900" r:id="rId18"/>
    <p:sldId id="901" r:id="rId19"/>
    <p:sldId id="888" r:id="rId20"/>
    <p:sldId id="832" r:id="rId21"/>
    <p:sldId id="833" r:id="rId22"/>
    <p:sldId id="877" r:id="rId23"/>
    <p:sldId id="835" r:id="rId24"/>
    <p:sldId id="878" r:id="rId25"/>
    <p:sldId id="839" r:id="rId26"/>
    <p:sldId id="891" r:id="rId27"/>
    <p:sldId id="840" r:id="rId28"/>
    <p:sldId id="841" r:id="rId29"/>
    <p:sldId id="842" r:id="rId30"/>
    <p:sldId id="882" r:id="rId31"/>
    <p:sldId id="883" r:id="rId32"/>
    <p:sldId id="845" r:id="rId33"/>
    <p:sldId id="847" r:id="rId34"/>
    <p:sldId id="887" r:id="rId35"/>
    <p:sldId id="849" r:id="rId36"/>
    <p:sldId id="851" r:id="rId37"/>
    <p:sldId id="893" r:id="rId38"/>
    <p:sldId id="894" r:id="rId39"/>
    <p:sldId id="892" r:id="rId40"/>
    <p:sldId id="895" r:id="rId41"/>
    <p:sldId id="896" r:id="rId42"/>
    <p:sldId id="890" r:id="rId43"/>
    <p:sldId id="909" r:id="rId44"/>
    <p:sldId id="910" r:id="rId45"/>
    <p:sldId id="902" r:id="rId46"/>
    <p:sldId id="903" r:id="rId47"/>
    <p:sldId id="904" r:id="rId48"/>
    <p:sldId id="905" r:id="rId49"/>
    <p:sldId id="906" r:id="rId50"/>
    <p:sldId id="907" r:id="rId51"/>
    <p:sldId id="908" r:id="rId52"/>
  </p:sldIdLst>
  <p:sldSz cx="9144000" cy="6858000" type="screen4x3"/>
  <p:notesSz cx="7302500" cy="9586913"/>
  <p:custDataLst>
    <p:tags r:id="rId5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5pPr>
    <a:lvl6pPr marL="22860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6pPr>
    <a:lvl7pPr marL="27432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7pPr>
    <a:lvl8pPr marL="32004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8pPr>
    <a:lvl9pPr marL="36576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5500"/>
    <a:srgbClr val="FF6600"/>
    <a:srgbClr val="F6F5BD"/>
    <a:srgbClr val="990000"/>
    <a:srgbClr val="D5F1CF"/>
    <a:srgbClr val="F1C7C7"/>
    <a:srgbClr val="CDF1C5"/>
    <a:srgbClr val="FF9999"/>
    <a:srgbClr val="A8E799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631" autoAdjust="0"/>
    <p:restoredTop sz="94649" autoAdjust="0"/>
  </p:normalViewPr>
  <p:slideViewPr>
    <p:cSldViewPr snapToObjects="1">
      <p:cViewPr varScale="1">
        <p:scale>
          <a:sx n="110" d="100"/>
          <a:sy n="110" d="100"/>
        </p:scale>
        <p:origin x="518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768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gs" Target="tags/tag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 eaLnBrk="0" hangingPunct="0">
              <a:defRPr sz="120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defRPr>
            </a:lvl1pPr>
          </a:lstStyle>
          <a:p>
            <a:pPr>
              <a:defRPr/>
            </a:pPr>
            <a:r>
              <a:rPr lang="en-US"/>
              <a:t>15-213/18-243, Fall 2009</a:t>
            </a:r>
          </a:p>
        </p:txBody>
      </p:sp>
    </p:spTree>
    <p:extLst>
      <p:ext uri="{BB962C8B-B14F-4D97-AF65-F5344CB8AC3E}">
        <p14:creationId xmlns:p14="http://schemas.microsoft.com/office/powerpoint/2010/main" val="35194931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12071915-553D-485B-9739-70522BB429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571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ＭＳ Ｐゴシック" pitchFamily="-96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-96" charset="0"/>
            </a:endParaRPr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21854C-CD98-4EFD-A870-B2B265F3BDC4}" type="slidenum">
              <a:rPr lang="en-US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1</a:t>
            </a:fld>
            <a:endParaRPr lang="en-US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8988407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450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138" y="4554538"/>
            <a:ext cx="5356225" cy="4313237"/>
          </a:xfrm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163564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471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138" y="4554538"/>
            <a:ext cx="5356225" cy="4313237"/>
          </a:xfrm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977721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34274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071662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1673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1167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FAAA19-1E5D-463C-8B4E-E985891BF04A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14</a:t>
            </a:fld>
            <a:endParaRPr lang="en-US" smtClean="0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2627233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362762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730174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085281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578305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53250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5325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EE6046D-C2F4-483C-A849-55DA343B723C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19</a:t>
            </a:fld>
            <a:endParaRPr lang="en-US" smtClean="0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522375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62D5372-C1B4-4827-AFE9-AFE92E264492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2</a:t>
            </a:fld>
            <a:endParaRPr lang="en-US" smtClean="0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2541116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734047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503339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564866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481810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6553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655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C107255-7FB1-440B-9751-06EC07147747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24</a:t>
            </a:fld>
            <a:endParaRPr lang="en-US" smtClean="0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8924499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37112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328838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920688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703832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85804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383670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444003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0185980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4244158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5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479654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2538479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959357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8888935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990129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83865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53293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3737770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7496929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6082043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8868126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394758424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508986400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674884319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673732152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838240199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6700595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025838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8969847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791569273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5864673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327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138" y="4554538"/>
            <a:ext cx="5356225" cy="4313237"/>
          </a:xfrm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44552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348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138" y="4554538"/>
            <a:ext cx="5356225" cy="4313237"/>
          </a:xfrm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84507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368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138" y="4554538"/>
            <a:ext cx="5356225" cy="4313237"/>
          </a:xfrm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54760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430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138" y="4554538"/>
            <a:ext cx="5356225" cy="4313237"/>
          </a:xfrm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1626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A721E2-1DC1-4E8F-B6C1-4E2A975967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781EEA-0EE7-455B-84E0-A1D5385EF6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6D7CDF-11A6-4581-B2F6-AFA3C93391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6C40C2-5008-4721-AB4B-59993B87C6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903C22-4C3E-4B43-ABAD-83C5D58BF2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42D0FF-28DA-4C73-BF5F-423BAD45C1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7E37EE-5478-4A3C-9752-18944DF43D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69C6A7-D06C-4975-B69B-6E2D89BA8A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4ABA64-6EE5-4C31-8331-7CC8CEE2D9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DBF591-A7E5-40FB-B180-76ABF36D6F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852D90-7953-4C6D-B4C9-CEC3ABF777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B5DE4E-3B4F-4E92-A21D-BBD0DF700A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2E6B48-E6B6-4EF7-9E54-55DE399DCC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650" y="371475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CC55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b="0">
              <a:solidFill>
                <a:srgbClr val="FFC000"/>
              </a:solidFill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ransition/>
  <p:timing>
    <p:tnLst>
      <p:par>
        <p:cTn id="1" dur="indefinite" restart="never" nodeType="tmRoot"/>
      </p:par>
    </p:tnLst>
  </p:timing>
  <p:hf hdr="0" ftr="0" dt="0"/>
  <p:txStyles>
    <p:titleStyle>
      <a:lvl1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ＭＳ Ｐゴシック" pitchFamily="-96" charset="-128"/>
          <a:cs typeface="ＭＳ Ｐゴシック" pitchFamily="-96" charset="-128"/>
        </a:defRPr>
      </a:lvl1pPr>
      <a:lvl2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2pPr>
      <a:lvl3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3pPr>
      <a:lvl4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4pPr>
      <a:lvl5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-96" charset="2"/>
        <a:buChar char="¢"/>
        <a:defRPr sz="2400" b="1">
          <a:solidFill>
            <a:schemeClr val="tx1"/>
          </a:solidFill>
          <a:latin typeface="Calibri" pitchFamily="34" charset="0"/>
          <a:ea typeface="ＭＳ Ｐゴシック" pitchFamily="-96" charset="-128"/>
          <a:cs typeface="ＭＳ Ｐゴシック" pitchFamily="-96" charset="-128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-96" charset="2"/>
        <a:buChar char="§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SzPct val="80000"/>
        <a:buFont typeface="Wingdings" pitchFamily="-96" charset="2"/>
        <a:buChar char="§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pPr>
              <a:defRPr/>
            </a:pPr>
            <a:fld id="{DD0295F4-07C9-4165-9BDD-A4F829334E7E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17409" name="Title 1"/>
          <p:cNvSpPr>
            <a:spLocks noGrp="1"/>
          </p:cNvSpPr>
          <p:nvPr>
            <p:ph type="ctrTitle"/>
          </p:nvPr>
        </p:nvSpPr>
        <p:spPr>
          <a:xfrm>
            <a:off x="685800" y="1784350"/>
            <a:ext cx="7772400" cy="2406650"/>
          </a:xfrm>
        </p:spPr>
        <p:txBody>
          <a:bodyPr/>
          <a:lstStyle/>
          <a:p>
            <a:pPr marL="0" indent="0"/>
            <a:r>
              <a:rPr lang="en-US" dirty="0" smtClean="0">
                <a:latin typeface="Calibri" pitchFamily="-96" charset="0"/>
              </a:rPr>
              <a:t>Machine-Level Programming IV:</a:t>
            </a:r>
            <a:br>
              <a:rPr lang="en-US" dirty="0" smtClean="0">
                <a:latin typeface="Calibri" pitchFamily="-96" charset="0"/>
              </a:rPr>
            </a:br>
            <a:r>
              <a:rPr lang="en-US" dirty="0" smtClean="0">
                <a:latin typeface="Calibri" pitchFamily="-96" charset="0"/>
              </a:rPr>
              <a:t>x86-64 Procedures, Data</a:t>
            </a:r>
            <a:br>
              <a:rPr lang="en-US" dirty="0" smtClean="0">
                <a:latin typeface="Calibri" pitchFamily="-96" charset="0"/>
              </a:rPr>
            </a:br>
            <a:r>
              <a:rPr lang="en-US" smtClean="0">
                <a:latin typeface="Calibri" pitchFamily="-96" charset="0"/>
              </a:rPr>
              <a:t/>
            </a:r>
            <a:br>
              <a:rPr lang="en-US" smtClean="0">
                <a:latin typeface="Calibri" pitchFamily="-96" charset="0"/>
              </a:rPr>
            </a:br>
            <a:endParaRPr lang="en-US" sz="2000" b="0" dirty="0" smtClean="0">
              <a:latin typeface="Calibri" pitchFamily="-96" charset="0"/>
            </a:endParaRPr>
          </a:p>
        </p:txBody>
      </p:sp>
      <p:sp>
        <p:nvSpPr>
          <p:cNvPr id="17410" name="Subtitle 2"/>
          <p:cNvSpPr>
            <a:spLocks noGrp="1"/>
          </p:cNvSpPr>
          <p:nvPr>
            <p:ph type="subTitle" idx="1"/>
          </p:nvPr>
        </p:nvSpPr>
        <p:spPr>
          <a:xfrm>
            <a:off x="685800" y="4419600"/>
            <a:ext cx="7678738" cy="1752600"/>
          </a:xfrm>
        </p:spPr>
        <p:txBody>
          <a:bodyPr/>
          <a:lstStyle/>
          <a:p>
            <a:endParaRPr lang="en-US" dirty="0" smtClean="0">
              <a:latin typeface="Calibri" pitchFamily="-96" charset="0"/>
            </a:endParaRPr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8458200" y="6477000"/>
            <a:ext cx="685800" cy="381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533400"/>
            <a:ext cx="7591425" cy="762000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Understanding x86-64 Stack Frame</a:t>
            </a:r>
          </a:p>
        </p:txBody>
      </p:sp>
      <p:sp>
        <p:nvSpPr>
          <p:cNvPr id="44034" name="Rectangle 3"/>
          <p:cNvSpPr>
            <a:spLocks noChangeArrowheads="1"/>
          </p:cNvSpPr>
          <p:nvPr/>
        </p:nvSpPr>
        <p:spPr bwMode="auto">
          <a:xfrm>
            <a:off x="381000" y="1295400"/>
            <a:ext cx="8610600" cy="4798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r>
              <a:rPr lang="en-US" sz="1800" dirty="0" err="1">
                <a:latin typeface="Courier New" pitchFamily="-96" charset="0"/>
              </a:rPr>
              <a:t>swap_ele_su</a:t>
            </a:r>
            <a:r>
              <a:rPr lang="en-US" sz="1800" dirty="0">
                <a:latin typeface="Courier New" pitchFamily="-96" charset="0"/>
              </a:rPr>
              <a:t>:</a:t>
            </a:r>
          </a:p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movq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	%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rbx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, -16(%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rsp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)</a:t>
            </a:r>
            <a:r>
              <a:rPr lang="en-US" sz="1800" dirty="0" smtClean="0">
                <a:latin typeface="Courier New" pitchFamily="-96" charset="0"/>
              </a:rPr>
              <a:t>	# Save %</a:t>
            </a:r>
            <a:r>
              <a:rPr lang="en-US" sz="1800" dirty="0" err="1" smtClean="0">
                <a:latin typeface="Courier New" pitchFamily="-96" charset="0"/>
              </a:rPr>
              <a:t>rbx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movq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	%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rbp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, -8(%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rsp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)</a:t>
            </a:r>
            <a:r>
              <a:rPr lang="en-US" sz="1800" dirty="0" smtClean="0">
                <a:latin typeface="Courier New" pitchFamily="-96" charset="0"/>
              </a:rPr>
              <a:t>	# Save %</a:t>
            </a:r>
            <a:r>
              <a:rPr lang="en-US" sz="1800" dirty="0" err="1" smtClean="0">
                <a:latin typeface="Courier New" pitchFamily="-96" charset="0"/>
              </a:rPr>
              <a:t>rbp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subq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	$16, %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rsp</a:t>
            </a:r>
            <a:r>
              <a:rPr lang="en-US" sz="1800" dirty="0" smtClean="0">
                <a:latin typeface="Courier New" pitchFamily="-96" charset="0"/>
              </a:rPr>
              <a:t>	# Allocate stack frame</a:t>
            </a:r>
          </a:p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latin typeface="Courier New" pitchFamily="-96" charset="0"/>
              </a:rPr>
              <a:t>movslq</a:t>
            </a:r>
            <a:r>
              <a:rPr lang="en-US" sz="1800" dirty="0" smtClean="0">
                <a:latin typeface="Courier New" pitchFamily="-96" charset="0"/>
              </a:rPr>
              <a:t>	%</a:t>
            </a:r>
            <a:r>
              <a:rPr lang="en-US" sz="1800" dirty="0" err="1" smtClean="0">
                <a:latin typeface="Courier New" pitchFamily="-96" charset="0"/>
              </a:rPr>
              <a:t>esi,%rax</a:t>
            </a:r>
            <a:r>
              <a:rPr lang="en-US" sz="1800" dirty="0" smtClean="0">
                <a:latin typeface="Courier New" pitchFamily="-96" charset="0"/>
              </a:rPr>
              <a:t>	# Extend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latin typeface="Courier New" pitchFamily="-96" charset="0"/>
              </a:rPr>
              <a:t>leaq</a:t>
            </a:r>
            <a:r>
              <a:rPr lang="en-US" sz="1800" dirty="0" smtClean="0">
                <a:latin typeface="Courier New" pitchFamily="-96" charset="0"/>
              </a:rPr>
              <a:t>	8(%rdi,%rax,8), %</a:t>
            </a:r>
            <a:r>
              <a:rPr lang="en-US" sz="1800" dirty="0" err="1" smtClean="0">
                <a:latin typeface="Courier New" pitchFamily="-96" charset="0"/>
              </a:rPr>
              <a:t>rbx</a:t>
            </a:r>
            <a:r>
              <a:rPr lang="en-US" sz="1800" dirty="0" smtClean="0">
                <a:latin typeface="Courier New" pitchFamily="-96" charset="0"/>
              </a:rPr>
              <a:t>	# &amp;a[i+1] (</a:t>
            </a:r>
            <a:r>
              <a:rPr lang="en-US" sz="1800" dirty="0" err="1" smtClean="0">
                <a:latin typeface="Courier New" pitchFamily="-96" charset="0"/>
              </a:rPr>
              <a:t>callee</a:t>
            </a:r>
            <a:r>
              <a:rPr lang="en-US" sz="1800" dirty="0" smtClean="0">
                <a:latin typeface="Courier New" pitchFamily="-96" charset="0"/>
              </a:rPr>
              <a:t> save)</a:t>
            </a:r>
          </a:p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latin typeface="Courier New" pitchFamily="-96" charset="0"/>
              </a:rPr>
              <a:t>leaq</a:t>
            </a:r>
            <a:r>
              <a:rPr lang="en-US" sz="1800" dirty="0" smtClean="0">
                <a:latin typeface="Courier New" pitchFamily="-96" charset="0"/>
              </a:rPr>
              <a:t>	(%rdi,%rax,8), %</a:t>
            </a:r>
            <a:r>
              <a:rPr lang="en-US" sz="1800" dirty="0" err="1" smtClean="0">
                <a:latin typeface="Courier New" pitchFamily="-96" charset="0"/>
              </a:rPr>
              <a:t>rbp</a:t>
            </a:r>
            <a:r>
              <a:rPr lang="en-US" sz="1800" dirty="0" smtClean="0">
                <a:latin typeface="Courier New" pitchFamily="-96" charset="0"/>
              </a:rPr>
              <a:t>	# &amp;a[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]   (</a:t>
            </a:r>
            <a:r>
              <a:rPr lang="en-US" sz="1800" dirty="0" err="1" smtClean="0">
                <a:latin typeface="Courier New" pitchFamily="-96" charset="0"/>
              </a:rPr>
              <a:t>callee</a:t>
            </a:r>
            <a:r>
              <a:rPr lang="en-US" sz="1800" dirty="0" smtClean="0">
                <a:latin typeface="Courier New" pitchFamily="-96" charset="0"/>
              </a:rPr>
              <a:t> save)</a:t>
            </a:r>
          </a:p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latin typeface="Courier New" pitchFamily="-96" charset="0"/>
              </a:rPr>
              <a:t>movq</a:t>
            </a:r>
            <a:r>
              <a:rPr lang="en-US" sz="1800" dirty="0" smtClean="0">
                <a:latin typeface="Courier New" pitchFamily="-96" charset="0"/>
              </a:rPr>
              <a:t>	%</a:t>
            </a:r>
            <a:r>
              <a:rPr lang="en-US" sz="1800" dirty="0" err="1" smtClean="0">
                <a:latin typeface="Courier New" pitchFamily="-96" charset="0"/>
              </a:rPr>
              <a:t>rbx</a:t>
            </a:r>
            <a:r>
              <a:rPr lang="en-US" sz="1800" dirty="0" smtClean="0">
                <a:latin typeface="Courier New" pitchFamily="-96" charset="0"/>
              </a:rPr>
              <a:t>, %</a:t>
            </a:r>
            <a:r>
              <a:rPr lang="en-US" sz="1800" dirty="0" err="1" smtClean="0">
                <a:latin typeface="Courier New" pitchFamily="-96" charset="0"/>
              </a:rPr>
              <a:t>rsi</a:t>
            </a:r>
            <a:r>
              <a:rPr lang="en-US" sz="1800" dirty="0" smtClean="0">
                <a:latin typeface="Courier New" pitchFamily="-96" charset="0"/>
              </a:rPr>
              <a:t>	# 2</a:t>
            </a:r>
            <a:r>
              <a:rPr lang="en-US" sz="1800" baseline="30000" dirty="0" smtClean="0">
                <a:latin typeface="Courier New" pitchFamily="-96" charset="0"/>
              </a:rPr>
              <a:t>nd</a:t>
            </a:r>
            <a:r>
              <a:rPr lang="en-US" sz="1800" dirty="0" smtClean="0">
                <a:latin typeface="Courier New" pitchFamily="-96" charset="0"/>
              </a:rPr>
              <a:t> argument</a:t>
            </a:r>
          </a:p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latin typeface="Courier New" pitchFamily="-96" charset="0"/>
              </a:rPr>
              <a:t>movq</a:t>
            </a:r>
            <a:r>
              <a:rPr lang="en-US" sz="1800" dirty="0" smtClean="0">
                <a:latin typeface="Courier New" pitchFamily="-96" charset="0"/>
              </a:rPr>
              <a:t>	%</a:t>
            </a:r>
            <a:r>
              <a:rPr lang="en-US" sz="1800" dirty="0" err="1" smtClean="0">
                <a:latin typeface="Courier New" pitchFamily="-96" charset="0"/>
              </a:rPr>
              <a:t>rbp</a:t>
            </a:r>
            <a:r>
              <a:rPr lang="en-US" sz="1800" dirty="0" smtClean="0">
                <a:latin typeface="Courier New" pitchFamily="-96" charset="0"/>
              </a:rPr>
              <a:t>, %</a:t>
            </a:r>
            <a:r>
              <a:rPr lang="en-US" sz="1800" dirty="0" err="1" smtClean="0">
                <a:latin typeface="Courier New" pitchFamily="-96" charset="0"/>
              </a:rPr>
              <a:t>rdi</a:t>
            </a:r>
            <a:r>
              <a:rPr lang="en-US" sz="1800" dirty="0" smtClean="0">
                <a:latin typeface="Courier New" pitchFamily="-96" charset="0"/>
              </a:rPr>
              <a:t>	# 1</a:t>
            </a:r>
            <a:r>
              <a:rPr lang="en-US" sz="1800" baseline="30000" dirty="0" smtClean="0">
                <a:latin typeface="Courier New" pitchFamily="-96" charset="0"/>
              </a:rPr>
              <a:t>st</a:t>
            </a:r>
            <a:r>
              <a:rPr lang="en-US" sz="1800" dirty="0" smtClean="0">
                <a:latin typeface="Courier New" pitchFamily="-96" charset="0"/>
              </a:rPr>
              <a:t> argument</a:t>
            </a:r>
          </a:p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r>
              <a:rPr lang="en-US" sz="1800" dirty="0" smtClean="0">
                <a:latin typeface="Courier New" pitchFamily="-96" charset="0"/>
              </a:rPr>
              <a:t>	call	swap	</a:t>
            </a:r>
          </a:p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latin typeface="Courier New" pitchFamily="-96" charset="0"/>
              </a:rPr>
              <a:t>movq</a:t>
            </a:r>
            <a:r>
              <a:rPr lang="en-US" sz="1800" dirty="0" smtClean="0">
                <a:latin typeface="Courier New" pitchFamily="-96" charset="0"/>
              </a:rPr>
              <a:t>	(%</a:t>
            </a:r>
            <a:r>
              <a:rPr lang="en-US" sz="1800" dirty="0" err="1" smtClean="0">
                <a:latin typeface="Courier New" pitchFamily="-96" charset="0"/>
              </a:rPr>
              <a:t>rbx</a:t>
            </a:r>
            <a:r>
              <a:rPr lang="en-US" sz="1800" dirty="0" smtClean="0">
                <a:latin typeface="Courier New" pitchFamily="-96" charset="0"/>
              </a:rPr>
              <a:t>), %</a:t>
            </a:r>
            <a:r>
              <a:rPr lang="en-US" sz="1800" dirty="0" err="1" smtClean="0">
                <a:latin typeface="Courier New" pitchFamily="-96" charset="0"/>
              </a:rPr>
              <a:t>rax</a:t>
            </a:r>
            <a:r>
              <a:rPr lang="en-US" sz="1800" dirty="0" smtClean="0">
                <a:latin typeface="Courier New" pitchFamily="-96" charset="0"/>
              </a:rPr>
              <a:t>	# Get a[i+1]</a:t>
            </a:r>
          </a:p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latin typeface="Courier New" pitchFamily="-96" charset="0"/>
              </a:rPr>
              <a:t>imulq</a:t>
            </a:r>
            <a:r>
              <a:rPr lang="en-US" sz="1800" dirty="0" smtClean="0">
                <a:latin typeface="Courier New" pitchFamily="-96" charset="0"/>
              </a:rPr>
              <a:t>	(%</a:t>
            </a:r>
            <a:r>
              <a:rPr lang="en-US" sz="1800" dirty="0" err="1" smtClean="0">
                <a:latin typeface="Courier New" pitchFamily="-96" charset="0"/>
              </a:rPr>
              <a:t>rbp</a:t>
            </a:r>
            <a:r>
              <a:rPr lang="en-US" sz="1800" dirty="0" smtClean="0">
                <a:latin typeface="Courier New" pitchFamily="-96" charset="0"/>
              </a:rPr>
              <a:t>), %</a:t>
            </a:r>
            <a:r>
              <a:rPr lang="en-US" sz="1800" dirty="0" err="1" smtClean="0">
                <a:latin typeface="Courier New" pitchFamily="-96" charset="0"/>
              </a:rPr>
              <a:t>rax</a:t>
            </a:r>
            <a:r>
              <a:rPr lang="en-US" sz="1800" dirty="0" smtClean="0">
                <a:latin typeface="Courier New" pitchFamily="-96" charset="0"/>
              </a:rPr>
              <a:t>	# Multiply by a[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]</a:t>
            </a:r>
          </a:p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latin typeface="Courier New" pitchFamily="-96" charset="0"/>
              </a:rPr>
              <a:t>addq</a:t>
            </a:r>
            <a:r>
              <a:rPr lang="en-US" sz="1800" dirty="0" smtClean="0">
                <a:latin typeface="Courier New" pitchFamily="-96" charset="0"/>
              </a:rPr>
              <a:t>	%</a:t>
            </a:r>
            <a:r>
              <a:rPr lang="en-US" sz="1800" dirty="0" err="1" smtClean="0">
                <a:latin typeface="Courier New" pitchFamily="-96" charset="0"/>
              </a:rPr>
              <a:t>rax</a:t>
            </a:r>
            <a:r>
              <a:rPr lang="en-US" sz="1800" dirty="0" smtClean="0">
                <a:latin typeface="Courier New" pitchFamily="-96" charset="0"/>
              </a:rPr>
              <a:t>, sum(%rip)	# Add to sum</a:t>
            </a:r>
          </a:p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movq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	(%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rsp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), %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rbx</a:t>
            </a:r>
            <a:r>
              <a:rPr lang="en-US" sz="1800" dirty="0" smtClean="0">
                <a:latin typeface="Courier New" pitchFamily="-96" charset="0"/>
              </a:rPr>
              <a:t>	# Restore %</a:t>
            </a:r>
            <a:r>
              <a:rPr lang="en-US" sz="1800" dirty="0" err="1" smtClean="0">
                <a:latin typeface="Courier New" pitchFamily="-96" charset="0"/>
              </a:rPr>
              <a:t>rbx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movq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	8(%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rsp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), %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rbp</a:t>
            </a:r>
            <a:r>
              <a:rPr lang="en-US" sz="1800" dirty="0" smtClean="0">
                <a:latin typeface="Courier New" pitchFamily="-96" charset="0"/>
              </a:rPr>
              <a:t>	# Restore %</a:t>
            </a:r>
            <a:r>
              <a:rPr lang="en-US" sz="1800" dirty="0" err="1" smtClean="0">
                <a:latin typeface="Courier New" pitchFamily="-96" charset="0"/>
              </a:rPr>
              <a:t>rbp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addq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	$16, %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rsp</a:t>
            </a:r>
            <a:r>
              <a:rPr lang="en-US" sz="1800" dirty="0" smtClean="0">
                <a:latin typeface="Courier New" pitchFamily="-96" charset="0"/>
              </a:rPr>
              <a:t>	# </a:t>
            </a:r>
            <a:r>
              <a:rPr lang="en-US" sz="1800" dirty="0" err="1" smtClean="0">
                <a:latin typeface="Courier New" pitchFamily="-96" charset="0"/>
              </a:rPr>
              <a:t>Deallocate</a:t>
            </a:r>
            <a:r>
              <a:rPr lang="en-US" sz="1800" dirty="0" smtClean="0">
                <a:latin typeface="Courier New" pitchFamily="-96" charset="0"/>
              </a:rPr>
              <a:t> frame</a:t>
            </a:r>
          </a:p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r>
              <a:rPr lang="en-US" sz="1800" dirty="0" smtClean="0">
                <a:latin typeface="Courier New" pitchFamily="-96" charset="0"/>
              </a:rPr>
              <a:t>	ret</a:t>
            </a:r>
            <a:endParaRPr lang="en-US" sz="1800" dirty="0">
              <a:latin typeface="Courier New" pitchFamily="-9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533400"/>
            <a:ext cx="7591425" cy="762000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Understanding x86-64 Stack Frame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6651656" y="1295400"/>
            <a:ext cx="2278062" cy="12192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anchor="ctr" anchorCtr="1">
            <a:prstTxWarp prst="textNoShape">
              <a:avLst/>
            </a:prstTxWarp>
          </a:bodyPr>
          <a:lstStyle/>
          <a:p>
            <a:pPr algn="ctr" eaLnBrk="0" hangingPunct="0">
              <a:defRPr/>
            </a:pPr>
            <a:endParaRPr lang="en-US" sz="1600" dirty="0">
              <a:latin typeface="Calibri" pitchFamily="34" charset="0"/>
              <a:ea typeface="+mn-ea"/>
              <a:cs typeface="+mn-cs"/>
            </a:endParaRPr>
          </a:p>
        </p:txBody>
      </p:sp>
      <p:grpSp>
        <p:nvGrpSpPr>
          <p:cNvPr id="46084" name="Group 4"/>
          <p:cNvGrpSpPr>
            <a:grpSpLocks/>
          </p:cNvGrpSpPr>
          <p:nvPr/>
        </p:nvGrpSpPr>
        <p:grpSpPr bwMode="auto">
          <a:xfrm>
            <a:off x="6655625" y="1436688"/>
            <a:ext cx="2049462" cy="979487"/>
            <a:chOff x="917" y="3344"/>
            <a:chExt cx="1291" cy="617"/>
          </a:xfrm>
        </p:grpSpPr>
        <p:sp>
          <p:nvSpPr>
            <p:cNvPr id="46093" name="Rectangle 5"/>
            <p:cNvSpPr>
              <a:spLocks noChangeArrowheads="1"/>
            </p:cNvSpPr>
            <p:nvPr/>
          </p:nvSpPr>
          <p:spPr bwMode="auto">
            <a:xfrm>
              <a:off x="1632" y="3351"/>
              <a:ext cx="576" cy="206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>
                  <a:latin typeface="Calibri" pitchFamily="-96" charset="0"/>
                </a:rPr>
                <a:t>rtn addr</a:t>
              </a:r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1632" y="3543"/>
              <a:ext cx="576" cy="206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r>
                <a:rPr lang="en-US" sz="1600" dirty="0">
                  <a:latin typeface="Courier New" pitchFamily="49" charset="0"/>
                  <a:ea typeface="+mn-ea"/>
                  <a:cs typeface="+mn-cs"/>
                </a:rPr>
                <a:t>%</a:t>
              </a:r>
              <a:r>
                <a:rPr lang="en-US" sz="1600" dirty="0" err="1" smtClean="0">
                  <a:latin typeface="Courier New" pitchFamily="49" charset="0"/>
                  <a:ea typeface="+mn-ea"/>
                  <a:cs typeface="+mn-cs"/>
                </a:rPr>
                <a:t>rbp</a:t>
              </a:r>
              <a:endParaRPr lang="en-US" sz="1600" dirty="0">
                <a:latin typeface="Courier New" pitchFamily="49" charset="0"/>
                <a:ea typeface="+mn-ea"/>
                <a:cs typeface="+mn-cs"/>
              </a:endParaRPr>
            </a:p>
          </p:txBody>
        </p:sp>
        <p:sp>
          <p:nvSpPr>
            <p:cNvPr id="46095" name="Line 7"/>
            <p:cNvSpPr>
              <a:spLocks noChangeShapeType="1"/>
            </p:cNvSpPr>
            <p:nvPr/>
          </p:nvSpPr>
          <p:spPr bwMode="auto">
            <a:xfrm>
              <a:off x="1344" y="3450"/>
              <a:ext cx="2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096" name="Text Box 8"/>
            <p:cNvSpPr txBox="1">
              <a:spLocks noChangeArrowheads="1"/>
            </p:cNvSpPr>
            <p:nvPr/>
          </p:nvSpPr>
          <p:spPr bwMode="auto">
            <a:xfrm>
              <a:off x="917" y="3344"/>
              <a:ext cx="423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>
                  <a:latin typeface="Courier New" pitchFamily="-96" charset="0"/>
                </a:rPr>
                <a:t>%rsp</a:t>
              </a:r>
            </a:p>
          </p:txBody>
        </p:sp>
        <p:sp>
          <p:nvSpPr>
            <p:cNvPr id="46097" name="Text Box 9"/>
            <p:cNvSpPr txBox="1">
              <a:spLocks noChangeArrowheads="1"/>
            </p:cNvSpPr>
            <p:nvPr/>
          </p:nvSpPr>
          <p:spPr bwMode="auto">
            <a:xfrm>
              <a:off x="1152" y="3547"/>
              <a:ext cx="461" cy="21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</p:spPr>
          <p:txBody>
            <a:bodyPr lIns="45720" rIns="45720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>
                  <a:latin typeface="Arial" pitchFamily="-96" charset="0"/>
                  <a:ea typeface="Arial" pitchFamily="-96" charset="0"/>
                  <a:cs typeface="Arial" pitchFamily="-96" charset="0"/>
                </a:rPr>
                <a:t>−</a:t>
              </a:r>
              <a:r>
                <a:rPr lang="en-US" sz="1600">
                  <a:latin typeface="Calibri" pitchFamily="-96" charset="0"/>
                </a:rPr>
                <a:t>8</a:t>
              </a:r>
            </a:p>
          </p:txBody>
        </p:sp>
        <p:sp>
          <p:nvSpPr>
            <p:cNvPr id="10" name="Rectangle 10"/>
            <p:cNvSpPr>
              <a:spLocks noChangeArrowheads="1"/>
            </p:cNvSpPr>
            <p:nvPr/>
          </p:nvSpPr>
          <p:spPr bwMode="auto">
            <a:xfrm>
              <a:off x="1632" y="3730"/>
              <a:ext cx="576" cy="206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r>
                <a:rPr lang="en-US" sz="1600">
                  <a:latin typeface="Courier New" pitchFamily="49" charset="0"/>
                  <a:ea typeface="+mn-ea"/>
                  <a:cs typeface="+mn-cs"/>
                </a:rPr>
                <a:t>%rbx</a:t>
              </a:r>
            </a:p>
          </p:txBody>
        </p:sp>
        <p:sp>
          <p:nvSpPr>
            <p:cNvPr id="46099" name="Text Box 11"/>
            <p:cNvSpPr txBox="1">
              <a:spLocks noChangeArrowheads="1"/>
            </p:cNvSpPr>
            <p:nvPr/>
          </p:nvSpPr>
          <p:spPr bwMode="auto">
            <a:xfrm>
              <a:off x="1152" y="3749"/>
              <a:ext cx="461" cy="21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</p:spPr>
          <p:txBody>
            <a:bodyPr lIns="45720" rIns="45720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>
                  <a:latin typeface="Arial" pitchFamily="-96" charset="0"/>
                  <a:ea typeface="Arial" pitchFamily="-96" charset="0"/>
                  <a:cs typeface="Arial" pitchFamily="-96" charset="0"/>
                </a:rPr>
                <a:t>−</a:t>
              </a:r>
              <a:r>
                <a:rPr lang="en-US" sz="1600">
                  <a:latin typeface="Calibri" pitchFamily="-96" charset="0"/>
                </a:rPr>
                <a:t>16</a:t>
              </a:r>
            </a:p>
          </p:txBody>
        </p:sp>
      </p:grpSp>
      <p:sp>
        <p:nvSpPr>
          <p:cNvPr id="22" name="Rectangle 21"/>
          <p:cNvSpPr/>
          <p:nvPr/>
        </p:nvSpPr>
        <p:spPr bwMode="auto">
          <a:xfrm>
            <a:off x="6705600" y="3429000"/>
            <a:ext cx="2278063" cy="12192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anchor="ctr" anchorCtr="1">
            <a:prstTxWarp prst="textNoShape">
              <a:avLst/>
            </a:prstTxWarp>
          </a:bodyPr>
          <a:lstStyle/>
          <a:p>
            <a:pPr algn="ctr" eaLnBrk="0" hangingPunct="0">
              <a:defRPr/>
            </a:pPr>
            <a:endParaRPr lang="en-US" sz="1600" dirty="0">
              <a:latin typeface="Calibri" pitchFamily="34" charset="0"/>
              <a:ea typeface="+mn-ea"/>
              <a:cs typeface="+mn-cs"/>
            </a:endParaRPr>
          </a:p>
        </p:txBody>
      </p:sp>
      <p:grpSp>
        <p:nvGrpSpPr>
          <p:cNvPr id="46086" name="Group 4"/>
          <p:cNvGrpSpPr>
            <a:grpSpLocks/>
          </p:cNvGrpSpPr>
          <p:nvPr/>
        </p:nvGrpSpPr>
        <p:grpSpPr bwMode="auto">
          <a:xfrm>
            <a:off x="6705600" y="3635375"/>
            <a:ext cx="2049463" cy="935038"/>
            <a:chOff x="917" y="3351"/>
            <a:chExt cx="1291" cy="589"/>
          </a:xfrm>
        </p:grpSpPr>
        <p:sp>
          <p:nvSpPr>
            <p:cNvPr id="46087" name="Rectangle 5"/>
            <p:cNvSpPr>
              <a:spLocks noChangeArrowheads="1"/>
            </p:cNvSpPr>
            <p:nvPr/>
          </p:nvSpPr>
          <p:spPr bwMode="auto">
            <a:xfrm>
              <a:off x="1632" y="3351"/>
              <a:ext cx="576" cy="206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>
                  <a:latin typeface="Calibri" pitchFamily="-96" charset="0"/>
                </a:rPr>
                <a:t>rtn addr</a:t>
              </a:r>
            </a:p>
          </p:txBody>
        </p:sp>
        <p:sp>
          <p:nvSpPr>
            <p:cNvPr id="25" name="Rectangle 6"/>
            <p:cNvSpPr>
              <a:spLocks noChangeArrowheads="1"/>
            </p:cNvSpPr>
            <p:nvPr/>
          </p:nvSpPr>
          <p:spPr bwMode="auto">
            <a:xfrm>
              <a:off x="1632" y="3543"/>
              <a:ext cx="576" cy="206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r>
                <a:rPr lang="en-US" sz="1600" dirty="0">
                  <a:latin typeface="Courier New" pitchFamily="49" charset="0"/>
                  <a:ea typeface="+mn-ea"/>
                  <a:cs typeface="+mn-cs"/>
                </a:rPr>
                <a:t>%</a:t>
              </a:r>
              <a:r>
                <a:rPr lang="en-US" sz="1600" dirty="0" err="1" smtClean="0">
                  <a:latin typeface="Courier New" pitchFamily="49" charset="0"/>
                  <a:ea typeface="+mn-ea"/>
                  <a:cs typeface="+mn-cs"/>
                </a:rPr>
                <a:t>rbp</a:t>
              </a:r>
              <a:endParaRPr lang="en-US" sz="1600" dirty="0">
                <a:latin typeface="Courier New" pitchFamily="49" charset="0"/>
                <a:ea typeface="+mn-ea"/>
                <a:cs typeface="+mn-cs"/>
              </a:endParaRPr>
            </a:p>
          </p:txBody>
        </p:sp>
        <p:sp>
          <p:nvSpPr>
            <p:cNvPr id="46089" name="Line 7"/>
            <p:cNvSpPr>
              <a:spLocks noChangeShapeType="1"/>
            </p:cNvSpPr>
            <p:nvPr/>
          </p:nvSpPr>
          <p:spPr bwMode="auto">
            <a:xfrm>
              <a:off x="1344" y="3834"/>
              <a:ext cx="2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090" name="Text Box 8"/>
            <p:cNvSpPr txBox="1">
              <a:spLocks noChangeArrowheads="1"/>
            </p:cNvSpPr>
            <p:nvPr/>
          </p:nvSpPr>
          <p:spPr bwMode="auto">
            <a:xfrm>
              <a:off x="917" y="3728"/>
              <a:ext cx="423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>
                  <a:latin typeface="Courier New" pitchFamily="-96" charset="0"/>
                </a:rPr>
                <a:t>%rsp</a:t>
              </a:r>
            </a:p>
          </p:txBody>
        </p:sp>
        <p:sp>
          <p:nvSpPr>
            <p:cNvPr id="46091" name="Text Box 9"/>
            <p:cNvSpPr txBox="1">
              <a:spLocks noChangeArrowheads="1"/>
            </p:cNvSpPr>
            <p:nvPr/>
          </p:nvSpPr>
          <p:spPr bwMode="auto">
            <a:xfrm>
              <a:off x="1152" y="3536"/>
              <a:ext cx="461" cy="21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</p:spPr>
          <p:txBody>
            <a:bodyPr lIns="45720" rIns="45720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>
                  <a:latin typeface="Arial" pitchFamily="-96" charset="0"/>
                  <a:ea typeface="Arial" pitchFamily="-96" charset="0"/>
                  <a:cs typeface="Arial" pitchFamily="-96" charset="0"/>
                </a:rPr>
                <a:t>+</a:t>
              </a:r>
              <a:r>
                <a:rPr lang="en-US" sz="1600">
                  <a:latin typeface="Calibri" pitchFamily="-96" charset="0"/>
                </a:rPr>
                <a:t>8</a:t>
              </a:r>
            </a:p>
          </p:txBody>
        </p:sp>
        <p:sp>
          <p:nvSpPr>
            <p:cNvPr id="29" name="Rectangle 10"/>
            <p:cNvSpPr>
              <a:spLocks noChangeArrowheads="1"/>
            </p:cNvSpPr>
            <p:nvPr/>
          </p:nvSpPr>
          <p:spPr bwMode="auto">
            <a:xfrm>
              <a:off x="1632" y="3730"/>
              <a:ext cx="576" cy="206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r>
                <a:rPr lang="en-US" sz="1600">
                  <a:latin typeface="Courier New" pitchFamily="49" charset="0"/>
                  <a:ea typeface="+mn-ea"/>
                  <a:cs typeface="+mn-cs"/>
                </a:rPr>
                <a:t>%rbx</a:t>
              </a:r>
            </a:p>
          </p:txBody>
        </p:sp>
      </p:grpSp>
      <p:sp>
        <p:nvSpPr>
          <p:cNvPr id="23" name="Rectangle 3"/>
          <p:cNvSpPr>
            <a:spLocks noChangeArrowheads="1"/>
          </p:cNvSpPr>
          <p:nvPr/>
        </p:nvSpPr>
        <p:spPr bwMode="auto">
          <a:xfrm>
            <a:off x="381000" y="1295400"/>
            <a:ext cx="8610600" cy="17517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movq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	%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rbx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, -16(%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rsp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)</a:t>
            </a:r>
            <a:r>
              <a:rPr lang="en-US" sz="1800" dirty="0" smtClean="0">
                <a:latin typeface="Courier New" pitchFamily="-96" charset="0"/>
              </a:rPr>
              <a:t>	# Save %</a:t>
            </a:r>
            <a:r>
              <a:rPr lang="en-US" sz="1800" dirty="0" err="1" smtClean="0">
                <a:latin typeface="Courier New" pitchFamily="-96" charset="0"/>
              </a:rPr>
              <a:t>rbx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movq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	%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rbp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, -8(%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rsp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)</a:t>
            </a:r>
            <a:r>
              <a:rPr lang="en-US" sz="1800" dirty="0" smtClean="0">
                <a:latin typeface="Courier New" pitchFamily="-96" charset="0"/>
              </a:rPr>
              <a:t>	# Save %</a:t>
            </a:r>
            <a:r>
              <a:rPr lang="en-US" sz="1800" dirty="0" err="1" smtClean="0">
                <a:latin typeface="Courier New" pitchFamily="-96" charset="0"/>
              </a:rPr>
              <a:t>rbp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</a:p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	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endParaRPr lang="en-US" sz="1800" dirty="0" smtClean="0">
              <a:solidFill>
                <a:srgbClr val="C00000"/>
              </a:solidFill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	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subq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	$16, %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rsp</a:t>
            </a:r>
            <a:r>
              <a:rPr lang="en-US" sz="1800" dirty="0" smtClean="0">
                <a:latin typeface="Courier New" pitchFamily="-96" charset="0"/>
              </a:rPr>
              <a:t>	# Allocate stack frame</a:t>
            </a:r>
          </a:p>
        </p:txBody>
      </p:sp>
      <p:sp>
        <p:nvSpPr>
          <p:cNvPr id="24" name="Rectangle 3"/>
          <p:cNvSpPr>
            <a:spLocks noChangeArrowheads="1"/>
          </p:cNvSpPr>
          <p:nvPr/>
        </p:nvSpPr>
        <p:spPr bwMode="auto">
          <a:xfrm>
            <a:off x="357188" y="4714884"/>
            <a:ext cx="8610600" cy="119776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movq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	(%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rsp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), %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rbx</a:t>
            </a:r>
            <a:r>
              <a:rPr lang="en-US" sz="1800" dirty="0" smtClean="0">
                <a:latin typeface="Courier New" pitchFamily="-96" charset="0"/>
              </a:rPr>
              <a:t>	# Restore %</a:t>
            </a:r>
            <a:r>
              <a:rPr lang="en-US" sz="1800" dirty="0" err="1" smtClean="0">
                <a:latin typeface="Courier New" pitchFamily="-96" charset="0"/>
              </a:rPr>
              <a:t>rbx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movq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	8(%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rsp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), %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rbp</a:t>
            </a:r>
            <a:r>
              <a:rPr lang="en-US" sz="1800" dirty="0" smtClean="0">
                <a:latin typeface="Courier New" pitchFamily="-96" charset="0"/>
              </a:rPr>
              <a:t>	# Restore %</a:t>
            </a:r>
            <a:r>
              <a:rPr lang="en-US" sz="1800" dirty="0" err="1" smtClean="0">
                <a:latin typeface="Courier New" pitchFamily="-96" charset="0"/>
              </a:rPr>
              <a:t>rbp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endParaRPr lang="en-US" sz="1800" dirty="0" smtClean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addq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	$16, %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rsp</a:t>
            </a:r>
            <a:r>
              <a:rPr lang="en-US" sz="1800" dirty="0" smtClean="0">
                <a:latin typeface="Courier New" pitchFamily="-96" charset="0"/>
              </a:rPr>
              <a:t>	# </a:t>
            </a:r>
            <a:r>
              <a:rPr lang="en-US" sz="1800" dirty="0" err="1" smtClean="0">
                <a:latin typeface="Courier New" pitchFamily="-96" charset="0"/>
              </a:rPr>
              <a:t>Deallocate</a:t>
            </a:r>
            <a:r>
              <a:rPr lang="en-US" sz="1800" dirty="0" smtClean="0">
                <a:latin typeface="Courier New" pitchFamily="-96" charset="0"/>
              </a:rPr>
              <a:t> frame</a:t>
            </a:r>
          </a:p>
        </p:txBody>
      </p:sp>
      <p:sp>
        <p:nvSpPr>
          <p:cNvPr id="26" name="Rectangle 25"/>
          <p:cNvSpPr/>
          <p:nvPr/>
        </p:nvSpPr>
        <p:spPr>
          <a:xfrm>
            <a:off x="928662" y="3500735"/>
            <a:ext cx="12410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ourier New" pitchFamily="-96" charset="0"/>
                <a:sym typeface="Wingdings"/>
              </a:rPr>
              <a:t>  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/>
          <p:cNvSpPr>
            <a:spLocks noGrp="1" noChangeArrowheads="1"/>
          </p:cNvSpPr>
          <p:nvPr>
            <p:ph type="title"/>
          </p:nvPr>
        </p:nvSpPr>
        <p:spPr>
          <a:xfrm>
            <a:off x="409575" y="434975"/>
            <a:ext cx="7591425" cy="762000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Interesting Features of Stack Frame</a:t>
            </a:r>
          </a:p>
        </p:txBody>
      </p:sp>
      <p:sp>
        <p:nvSpPr>
          <p:cNvPr id="4813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Calibri" pitchFamily="-96" charset="0"/>
              </a:rPr>
              <a:t>Allocate entire frame at once</a:t>
            </a:r>
          </a:p>
          <a:p>
            <a:pPr lvl="1"/>
            <a:r>
              <a:rPr lang="en-US">
                <a:latin typeface="Calibri" pitchFamily="-96" charset="0"/>
              </a:rPr>
              <a:t>All stack accesses can be relative to </a:t>
            </a:r>
            <a:r>
              <a:rPr lang="en-US" b="1">
                <a:latin typeface="Courier New" pitchFamily="-96" charset="0"/>
              </a:rPr>
              <a:t>%rsp</a:t>
            </a:r>
          </a:p>
          <a:p>
            <a:pPr lvl="1"/>
            <a:r>
              <a:rPr lang="en-US">
                <a:latin typeface="Calibri" pitchFamily="-96" charset="0"/>
              </a:rPr>
              <a:t>Do by decrementing stack pointer</a:t>
            </a:r>
          </a:p>
          <a:p>
            <a:pPr lvl="1"/>
            <a:r>
              <a:rPr lang="en-US">
                <a:latin typeface="Calibri" pitchFamily="-96" charset="0"/>
              </a:rPr>
              <a:t>Can delay allocation, since safe to temporarily use red zone</a:t>
            </a:r>
          </a:p>
          <a:p>
            <a:endParaRPr lang="en-US">
              <a:latin typeface="Calibri" pitchFamily="-96" charset="0"/>
            </a:endParaRPr>
          </a:p>
          <a:p>
            <a:r>
              <a:rPr lang="en-US">
                <a:latin typeface="Calibri" pitchFamily="-96" charset="0"/>
              </a:rPr>
              <a:t>Simple deallocation</a:t>
            </a:r>
          </a:p>
          <a:p>
            <a:pPr lvl="1"/>
            <a:r>
              <a:rPr lang="en-US">
                <a:latin typeface="Calibri" pitchFamily="-96" charset="0"/>
              </a:rPr>
              <a:t>Increment stack pointer</a:t>
            </a:r>
          </a:p>
          <a:p>
            <a:pPr lvl="1"/>
            <a:r>
              <a:rPr lang="en-US">
                <a:latin typeface="Calibri" pitchFamily="-96" charset="0"/>
              </a:rPr>
              <a:t>No base/frame pointer needed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2"/>
          <p:cNvSpPr>
            <a:spLocks noGrp="1" noChangeArrowheads="1"/>
          </p:cNvSpPr>
          <p:nvPr>
            <p:ph type="title"/>
          </p:nvPr>
        </p:nvSpPr>
        <p:spPr>
          <a:xfrm>
            <a:off x="409575" y="434975"/>
            <a:ext cx="7591425" cy="762000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x86-64 Procedure Summary</a:t>
            </a:r>
          </a:p>
        </p:txBody>
      </p:sp>
      <p:sp>
        <p:nvSpPr>
          <p:cNvPr id="5017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Calibri" pitchFamily="-96" charset="0"/>
              </a:rPr>
              <a:t>Heavy use of registers</a:t>
            </a:r>
          </a:p>
          <a:p>
            <a:pPr lvl="1"/>
            <a:r>
              <a:rPr lang="en-US" dirty="0">
                <a:latin typeface="Calibri" pitchFamily="-96" charset="0"/>
              </a:rPr>
              <a:t>Parameter passing</a:t>
            </a:r>
          </a:p>
          <a:p>
            <a:pPr lvl="1"/>
            <a:r>
              <a:rPr lang="en-US" dirty="0">
                <a:latin typeface="Calibri" pitchFamily="-96" charset="0"/>
              </a:rPr>
              <a:t>More temporaries since more registers</a:t>
            </a:r>
          </a:p>
          <a:p>
            <a:endParaRPr lang="en-US" dirty="0">
              <a:latin typeface="Calibri" pitchFamily="-96" charset="0"/>
            </a:endParaRPr>
          </a:p>
          <a:p>
            <a:r>
              <a:rPr lang="en-US" dirty="0">
                <a:latin typeface="Calibri" pitchFamily="-96" charset="0"/>
              </a:rPr>
              <a:t>Minimal use of stack</a:t>
            </a:r>
          </a:p>
          <a:p>
            <a:pPr lvl="1"/>
            <a:r>
              <a:rPr lang="en-US" dirty="0">
                <a:latin typeface="Calibri" pitchFamily="-96" charset="0"/>
              </a:rPr>
              <a:t>Sometimes none</a:t>
            </a:r>
          </a:p>
          <a:p>
            <a:pPr lvl="1"/>
            <a:r>
              <a:rPr lang="en-US" dirty="0">
                <a:latin typeface="Calibri" pitchFamily="-96" charset="0"/>
              </a:rPr>
              <a:t>Allocate/</a:t>
            </a:r>
            <a:r>
              <a:rPr lang="en-US" dirty="0" err="1">
                <a:latin typeface="Calibri" pitchFamily="-96" charset="0"/>
              </a:rPr>
              <a:t>deallocate</a:t>
            </a:r>
            <a:r>
              <a:rPr lang="en-US" dirty="0">
                <a:latin typeface="Calibri" pitchFamily="-96" charset="0"/>
              </a:rPr>
              <a:t> entire block</a:t>
            </a:r>
          </a:p>
          <a:p>
            <a:endParaRPr lang="en-US" dirty="0">
              <a:latin typeface="Calibri" pitchFamily="-96" charset="0"/>
            </a:endParaRPr>
          </a:p>
          <a:p>
            <a:r>
              <a:rPr lang="en-US" dirty="0">
                <a:latin typeface="Calibri" pitchFamily="-96" charset="0"/>
              </a:rPr>
              <a:t>Many tricky optimizations</a:t>
            </a:r>
          </a:p>
          <a:p>
            <a:pPr lvl="1"/>
            <a:r>
              <a:rPr lang="en-US" dirty="0">
                <a:latin typeface="Calibri" pitchFamily="-96" charset="0"/>
              </a:rPr>
              <a:t>What kind of stack frame to use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Various </a:t>
            </a:r>
            <a:r>
              <a:rPr lang="en-US" dirty="0">
                <a:latin typeface="Calibri" pitchFamily="-96" charset="0"/>
              </a:rPr>
              <a:t>allocation techniques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Title 1"/>
          <p:cNvSpPr>
            <a:spLocks noGrp="1"/>
          </p:cNvSpPr>
          <p:nvPr>
            <p:ph type="title"/>
          </p:nvPr>
        </p:nvSpPr>
        <p:spPr>
          <a:xfrm>
            <a:off x="357188" y="434975"/>
            <a:ext cx="7591425" cy="762000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Char char="¢"/>
              <a:defRPr/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Procedures (x86-64)</a:t>
            </a:r>
          </a:p>
          <a:p>
            <a:pPr>
              <a:buFont typeface="Wingdings 2" pitchFamily="18" charset="2"/>
              <a:buChar char="¢"/>
              <a:defRPr/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Arrays</a:t>
            </a:r>
          </a:p>
          <a:p>
            <a:pPr lvl="1"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One-dimensional</a:t>
            </a:r>
          </a:p>
          <a:p>
            <a:pPr lvl="1"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Multi-dimensional (nested)</a:t>
            </a:r>
          </a:p>
          <a:p>
            <a:pPr lvl="1"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Multi-level</a:t>
            </a:r>
          </a:p>
          <a:p>
            <a:pPr>
              <a:buFont typeface="Wingdings 2" pitchFamily="18" charset="2"/>
              <a:buChar char="¢"/>
              <a:defRPr/>
            </a:pPr>
            <a:r>
              <a:rPr lang="en-US" dirty="0" smtClean="0">
                <a:ea typeface="+mn-ea"/>
                <a:cs typeface="+mn-cs"/>
              </a:rPr>
              <a:t>Structures</a:t>
            </a:r>
            <a:endParaRPr lang="en-US" dirty="0">
              <a:ea typeface="+mn-ea"/>
              <a:cs typeface="+mn-cs"/>
            </a:endParaRPr>
          </a:p>
          <a:p>
            <a:pPr lvl="1">
              <a:buFont typeface="Wingdings" pitchFamily="2" charset="2"/>
              <a:buChar char="§"/>
              <a:defRPr/>
            </a:pPr>
            <a:r>
              <a:rPr lang="en-US" dirty="0" smtClean="0"/>
              <a:t>Allocation</a:t>
            </a:r>
          </a:p>
          <a:p>
            <a:pPr lvl="1">
              <a:buFont typeface="Wingdings" pitchFamily="2" charset="2"/>
              <a:buChar char="§"/>
              <a:defRPr/>
            </a:pPr>
            <a:r>
              <a:rPr lang="en-US" dirty="0" smtClean="0"/>
              <a:t>Access</a:t>
            </a:r>
          </a:p>
        </p:txBody>
      </p:sp>
    </p:spTree>
    <p:extLst>
      <p:ext uri="{BB962C8B-B14F-4D97-AF65-F5344CB8AC3E}">
        <p14:creationId xmlns:p14="http://schemas.microsoft.com/office/powerpoint/2010/main" val="50262687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1" name="Rectangle 2"/>
          <p:cNvSpPr>
            <a:spLocks noChangeArrowheads="1"/>
          </p:cNvSpPr>
          <p:nvPr/>
        </p:nvSpPr>
        <p:spPr bwMode="auto">
          <a:xfrm>
            <a:off x="555625" y="1096981"/>
            <a:ext cx="2444739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rec</a:t>
            </a:r>
            <a:r>
              <a:rPr lang="en-US" sz="1800" dirty="0">
                <a:latin typeface="Courier New" pitchFamily="-96" charset="0"/>
              </a:rPr>
              <a:t> {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>
                <a:latin typeface="Courier New" pitchFamily="-96" charset="0"/>
              </a:rPr>
              <a:t>a[3];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struct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rec</a:t>
            </a:r>
            <a:r>
              <a:rPr lang="en-US" sz="1800" dirty="0" smtClean="0">
                <a:latin typeface="Courier New" pitchFamily="-96" charset="0"/>
              </a:rPr>
              <a:t> *n;</a:t>
            </a:r>
            <a:endParaRPr lang="en-US" sz="1800" dirty="0">
              <a:latin typeface="Courier New" pitchFamily="-96" charset="0"/>
            </a:endParaRP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};</a:t>
            </a:r>
          </a:p>
        </p:txBody>
      </p:sp>
      <p:sp>
        <p:nvSpPr>
          <p:cNvPr id="117765" name="Rectangle 6"/>
          <p:cNvSpPr>
            <a:spLocks noGrp="1" noChangeArrowheads="1"/>
          </p:cNvSpPr>
          <p:nvPr>
            <p:ph type="title"/>
          </p:nvPr>
        </p:nvSpPr>
        <p:spPr>
          <a:xfrm>
            <a:off x="465138" y="457200"/>
            <a:ext cx="5245100" cy="573088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Structure Allocation</a:t>
            </a:r>
            <a:endParaRPr lang="en-US" dirty="0">
              <a:latin typeface="Calibri" pitchFamily="-96" charset="0"/>
            </a:endParaRPr>
          </a:p>
        </p:txBody>
      </p:sp>
      <p:sp>
        <p:nvSpPr>
          <p:cNvPr id="322567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457200" y="2743200"/>
            <a:ext cx="7926388" cy="2209800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Concept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Contiguously-allocated region of memory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Refer to members within structure by names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Members may be of different types</a:t>
            </a:r>
          </a:p>
          <a:p>
            <a:pPr lvl="1"/>
            <a:endParaRPr lang="en-US" dirty="0" smtClean="0">
              <a:latin typeface="Calibri" pitchFamily="-96" charset="0"/>
            </a:endParaRPr>
          </a:p>
        </p:txBody>
      </p:sp>
      <p:sp>
        <p:nvSpPr>
          <p:cNvPr id="322568" name="Rectangle 8"/>
          <p:cNvSpPr>
            <a:spLocks noChangeArrowheads="1"/>
          </p:cNvSpPr>
          <p:nvPr/>
        </p:nvSpPr>
        <p:spPr bwMode="auto">
          <a:xfrm>
            <a:off x="4083056" y="1196752"/>
            <a:ext cx="2191642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</a:bodyPr>
          <a:lstStyle/>
          <a:p>
            <a:pPr marL="223838" indent="-223838" defTabSz="895350" eaLnBrk="0" hangingPunct="0">
              <a:spcBef>
                <a:spcPct val="30000"/>
              </a:spcBef>
            </a:pPr>
            <a:r>
              <a:rPr lang="en-US" dirty="0">
                <a:solidFill>
                  <a:schemeClr val="tx2"/>
                </a:solidFill>
                <a:latin typeface="Calibri" pitchFamily="-96" charset="0"/>
              </a:rPr>
              <a:t>Memory Layout</a:t>
            </a:r>
          </a:p>
        </p:txBody>
      </p:sp>
      <p:sp>
        <p:nvSpPr>
          <p:cNvPr id="322570" name="Rectangle 10"/>
          <p:cNvSpPr>
            <a:spLocks noChangeArrowheads="1"/>
          </p:cNvSpPr>
          <p:nvPr/>
        </p:nvSpPr>
        <p:spPr bwMode="auto">
          <a:xfrm>
            <a:off x="5422900" y="1690021"/>
            <a:ext cx="431800" cy="43180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2000">
                <a:latin typeface="Courier New" pitchFamily="-96" charset="0"/>
              </a:rPr>
              <a:t>i</a:t>
            </a:r>
          </a:p>
        </p:txBody>
      </p:sp>
      <p:sp>
        <p:nvSpPr>
          <p:cNvPr id="322571" name="Rectangle 11"/>
          <p:cNvSpPr>
            <a:spLocks noChangeArrowheads="1"/>
          </p:cNvSpPr>
          <p:nvPr/>
        </p:nvSpPr>
        <p:spPr bwMode="auto">
          <a:xfrm>
            <a:off x="4083056" y="1690021"/>
            <a:ext cx="1346200" cy="431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eaLnBrk="0" hangingPunct="0">
              <a:defRPr/>
            </a:pPr>
            <a:r>
              <a:rPr lang="en-US" sz="2000">
                <a:latin typeface="Courier New" pitchFamily="49" charset="0"/>
                <a:ea typeface="+mn-ea"/>
                <a:cs typeface="+mn-cs"/>
              </a:rPr>
              <a:t>a</a:t>
            </a:r>
          </a:p>
        </p:txBody>
      </p:sp>
      <p:sp>
        <p:nvSpPr>
          <p:cNvPr id="322572" name="Rectangle 12"/>
          <p:cNvSpPr>
            <a:spLocks noChangeArrowheads="1"/>
          </p:cNvSpPr>
          <p:nvPr/>
        </p:nvSpPr>
        <p:spPr bwMode="auto">
          <a:xfrm>
            <a:off x="5867400" y="1690021"/>
            <a:ext cx="431800" cy="4318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2000" dirty="0">
                <a:latin typeface="Courier New" pitchFamily="-96" charset="0"/>
              </a:rPr>
              <a:t>n</a:t>
            </a:r>
          </a:p>
        </p:txBody>
      </p:sp>
      <p:sp>
        <p:nvSpPr>
          <p:cNvPr id="322573" name="Rectangle 13"/>
          <p:cNvSpPr>
            <a:spLocks noChangeArrowheads="1"/>
          </p:cNvSpPr>
          <p:nvPr/>
        </p:nvSpPr>
        <p:spPr bwMode="auto">
          <a:xfrm>
            <a:off x="3889375" y="2105946"/>
            <a:ext cx="333375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>
                <a:latin typeface="Courier New" pitchFamily="-96" charset="0"/>
              </a:rPr>
              <a:t>0</a:t>
            </a:r>
          </a:p>
        </p:txBody>
      </p:sp>
      <p:sp>
        <p:nvSpPr>
          <p:cNvPr id="322574" name="Rectangle 14"/>
          <p:cNvSpPr>
            <a:spLocks noChangeArrowheads="1"/>
          </p:cNvSpPr>
          <p:nvPr/>
        </p:nvSpPr>
        <p:spPr bwMode="auto">
          <a:xfrm>
            <a:off x="5148282" y="2102761"/>
            <a:ext cx="490518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dirty="0" smtClean="0">
                <a:latin typeface="Courier New" pitchFamily="-96" charset="0"/>
              </a:rPr>
              <a:t>12</a:t>
            </a:r>
            <a:endParaRPr lang="en-US" sz="2000" dirty="0">
              <a:latin typeface="Courier New" pitchFamily="-96" charset="0"/>
            </a:endParaRPr>
          </a:p>
        </p:txBody>
      </p:sp>
      <p:sp>
        <p:nvSpPr>
          <p:cNvPr id="322575" name="Rectangle 15"/>
          <p:cNvSpPr>
            <a:spLocks noChangeArrowheads="1"/>
          </p:cNvSpPr>
          <p:nvPr/>
        </p:nvSpPr>
        <p:spPr bwMode="auto">
          <a:xfrm>
            <a:off x="5638800" y="2105946"/>
            <a:ext cx="485775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>
                <a:latin typeface="Courier New" pitchFamily="-96" charset="0"/>
              </a:rPr>
              <a:t>16</a:t>
            </a:r>
          </a:p>
        </p:txBody>
      </p:sp>
      <p:sp>
        <p:nvSpPr>
          <p:cNvPr id="322576" name="Rectangle 16"/>
          <p:cNvSpPr>
            <a:spLocks noChangeArrowheads="1"/>
          </p:cNvSpPr>
          <p:nvPr/>
        </p:nvSpPr>
        <p:spPr bwMode="auto">
          <a:xfrm>
            <a:off x="6062663" y="2088483"/>
            <a:ext cx="485775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>
                <a:latin typeface="Courier New" pitchFamily="-96" charset="0"/>
              </a:rPr>
              <a:t>20</a:t>
            </a:r>
          </a:p>
        </p:txBody>
      </p:sp>
    </p:spTree>
    <p:extLst>
      <p:ext uri="{BB962C8B-B14F-4D97-AF65-F5344CB8AC3E}">
        <p14:creationId xmlns:p14="http://schemas.microsoft.com/office/powerpoint/2010/main" val="423233617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1" name="Rectangle 2"/>
          <p:cNvSpPr>
            <a:spLocks noChangeArrowheads="1"/>
          </p:cNvSpPr>
          <p:nvPr/>
        </p:nvSpPr>
        <p:spPr bwMode="auto">
          <a:xfrm>
            <a:off x="555625" y="1096981"/>
            <a:ext cx="2444739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rec</a:t>
            </a:r>
            <a:r>
              <a:rPr lang="en-US" sz="1800" dirty="0">
                <a:latin typeface="Courier New" pitchFamily="-96" charset="0"/>
              </a:rPr>
              <a:t> {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>
                <a:latin typeface="Courier New" pitchFamily="-96" charset="0"/>
              </a:rPr>
              <a:t>a[3];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struct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rec</a:t>
            </a:r>
            <a:r>
              <a:rPr lang="en-US" sz="1800" dirty="0" smtClean="0">
                <a:latin typeface="Courier New" pitchFamily="-96" charset="0"/>
              </a:rPr>
              <a:t> *n;</a:t>
            </a:r>
            <a:endParaRPr lang="en-US" sz="1800" dirty="0">
              <a:latin typeface="Courier New" pitchFamily="-96" charset="0"/>
            </a:endParaRP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};</a:t>
            </a:r>
          </a:p>
        </p:txBody>
      </p:sp>
      <p:sp>
        <p:nvSpPr>
          <p:cNvPr id="322563" name="Rectangle 3"/>
          <p:cNvSpPr>
            <a:spLocks noChangeArrowheads="1"/>
          </p:cNvSpPr>
          <p:nvPr/>
        </p:nvSpPr>
        <p:spPr bwMode="auto">
          <a:xfrm>
            <a:off x="3938588" y="4293096"/>
            <a:ext cx="336550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</a:bodyPr>
          <a:lstStyle/>
          <a:p>
            <a:pPr marL="223838" indent="-223838" defTabSz="895350" eaLnBrk="0" hangingPunct="0">
              <a:spcBef>
                <a:spcPct val="30000"/>
              </a:spcBef>
            </a:pPr>
            <a:r>
              <a:rPr lang="en-US">
                <a:solidFill>
                  <a:schemeClr val="tx2"/>
                </a:solidFill>
                <a:latin typeface="Calibri" pitchFamily="-96" charset="0"/>
              </a:rPr>
              <a:t>IA32 Assembly</a:t>
            </a:r>
          </a:p>
        </p:txBody>
      </p:sp>
      <p:sp>
        <p:nvSpPr>
          <p:cNvPr id="322564" name="Rectangle 4"/>
          <p:cNvSpPr>
            <a:spLocks noChangeArrowheads="1"/>
          </p:cNvSpPr>
          <p:nvPr/>
        </p:nvSpPr>
        <p:spPr bwMode="auto">
          <a:xfrm>
            <a:off x="3357555" y="4721724"/>
            <a:ext cx="5753108" cy="92076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114300" algn="l"/>
                <a:tab pos="2913063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#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=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val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114300" algn="l"/>
                <a:tab pos="2913063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#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= r</a:t>
            </a:r>
          </a:p>
          <a:p>
            <a:pPr eaLnBrk="0" hangingPunct="0">
              <a:tabLst>
                <a:tab pos="114300" algn="l"/>
                <a:tab pos="2913063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, 12(%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 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#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Mem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[r+12] 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=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val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</p:txBody>
      </p:sp>
      <p:sp>
        <p:nvSpPr>
          <p:cNvPr id="322565" name="Rectangle 5"/>
          <p:cNvSpPr>
            <a:spLocks noChangeArrowheads="1"/>
          </p:cNvSpPr>
          <p:nvPr/>
        </p:nvSpPr>
        <p:spPr bwMode="auto">
          <a:xfrm>
            <a:off x="142844" y="4307374"/>
            <a:ext cx="2968625" cy="17494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void 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set_i(struct rec *r,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      int val)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  r-&gt;i = val;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}</a:t>
            </a:r>
          </a:p>
        </p:txBody>
      </p:sp>
      <p:sp>
        <p:nvSpPr>
          <p:cNvPr id="117765" name="Rectangle 6"/>
          <p:cNvSpPr>
            <a:spLocks noGrp="1" noChangeArrowheads="1"/>
          </p:cNvSpPr>
          <p:nvPr>
            <p:ph type="title"/>
          </p:nvPr>
        </p:nvSpPr>
        <p:spPr>
          <a:xfrm>
            <a:off x="465138" y="457200"/>
            <a:ext cx="5245100" cy="573088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Structure Access</a:t>
            </a:r>
            <a:endParaRPr lang="en-US" dirty="0">
              <a:latin typeface="Calibri" pitchFamily="-96" charset="0"/>
            </a:endParaRPr>
          </a:p>
        </p:txBody>
      </p:sp>
      <p:sp>
        <p:nvSpPr>
          <p:cNvPr id="322567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457200" y="2743200"/>
            <a:ext cx="7926388" cy="2209800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Accessing Structure Member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Pointer indicates first byte of structure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Access elements with offsets</a:t>
            </a:r>
          </a:p>
          <a:p>
            <a:pPr lvl="1"/>
            <a:endParaRPr lang="en-US" dirty="0" smtClean="0">
              <a:latin typeface="Calibri" pitchFamily="-96" charset="0"/>
            </a:endParaRPr>
          </a:p>
        </p:txBody>
      </p:sp>
      <p:sp>
        <p:nvSpPr>
          <p:cNvPr id="322570" name="Rectangle 10"/>
          <p:cNvSpPr>
            <a:spLocks noChangeArrowheads="1"/>
          </p:cNvSpPr>
          <p:nvPr/>
        </p:nvSpPr>
        <p:spPr bwMode="auto">
          <a:xfrm>
            <a:off x="5422900" y="1690021"/>
            <a:ext cx="431800" cy="43180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2000">
                <a:latin typeface="Courier New" pitchFamily="-96" charset="0"/>
              </a:rPr>
              <a:t>i</a:t>
            </a:r>
          </a:p>
        </p:txBody>
      </p:sp>
      <p:sp>
        <p:nvSpPr>
          <p:cNvPr id="322571" name="Rectangle 11"/>
          <p:cNvSpPr>
            <a:spLocks noChangeArrowheads="1"/>
          </p:cNvSpPr>
          <p:nvPr/>
        </p:nvSpPr>
        <p:spPr bwMode="auto">
          <a:xfrm>
            <a:off x="4083056" y="1690021"/>
            <a:ext cx="1346200" cy="431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eaLnBrk="0" hangingPunct="0">
              <a:defRPr/>
            </a:pPr>
            <a:r>
              <a:rPr lang="en-US" sz="2000">
                <a:latin typeface="Courier New" pitchFamily="49" charset="0"/>
                <a:ea typeface="+mn-ea"/>
                <a:cs typeface="+mn-cs"/>
              </a:rPr>
              <a:t>a</a:t>
            </a:r>
          </a:p>
        </p:txBody>
      </p:sp>
      <p:sp>
        <p:nvSpPr>
          <p:cNvPr id="322572" name="Rectangle 12"/>
          <p:cNvSpPr>
            <a:spLocks noChangeArrowheads="1"/>
          </p:cNvSpPr>
          <p:nvPr/>
        </p:nvSpPr>
        <p:spPr bwMode="auto">
          <a:xfrm>
            <a:off x="5867400" y="1690021"/>
            <a:ext cx="431800" cy="4318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2000" dirty="0">
                <a:latin typeface="Courier New" pitchFamily="-96" charset="0"/>
              </a:rPr>
              <a:t>n</a:t>
            </a:r>
          </a:p>
        </p:txBody>
      </p:sp>
      <p:sp>
        <p:nvSpPr>
          <p:cNvPr id="322573" name="Rectangle 13"/>
          <p:cNvSpPr>
            <a:spLocks noChangeArrowheads="1"/>
          </p:cNvSpPr>
          <p:nvPr/>
        </p:nvSpPr>
        <p:spPr bwMode="auto">
          <a:xfrm>
            <a:off x="3889375" y="2105946"/>
            <a:ext cx="333375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>
                <a:latin typeface="Courier New" pitchFamily="-96" charset="0"/>
              </a:rPr>
              <a:t>0</a:t>
            </a:r>
          </a:p>
        </p:txBody>
      </p:sp>
      <p:sp>
        <p:nvSpPr>
          <p:cNvPr id="322574" name="Rectangle 14"/>
          <p:cNvSpPr>
            <a:spLocks noChangeArrowheads="1"/>
          </p:cNvSpPr>
          <p:nvPr/>
        </p:nvSpPr>
        <p:spPr bwMode="auto">
          <a:xfrm>
            <a:off x="5148282" y="2102761"/>
            <a:ext cx="490518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dirty="0" smtClean="0">
                <a:latin typeface="Courier New" pitchFamily="-96" charset="0"/>
              </a:rPr>
              <a:t>12</a:t>
            </a:r>
            <a:endParaRPr lang="en-US" sz="2000" dirty="0">
              <a:latin typeface="Courier New" pitchFamily="-96" charset="0"/>
            </a:endParaRPr>
          </a:p>
        </p:txBody>
      </p:sp>
      <p:sp>
        <p:nvSpPr>
          <p:cNvPr id="322575" name="Rectangle 15"/>
          <p:cNvSpPr>
            <a:spLocks noChangeArrowheads="1"/>
          </p:cNvSpPr>
          <p:nvPr/>
        </p:nvSpPr>
        <p:spPr bwMode="auto">
          <a:xfrm>
            <a:off x="5638800" y="2105946"/>
            <a:ext cx="485775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>
                <a:latin typeface="Courier New" pitchFamily="-96" charset="0"/>
              </a:rPr>
              <a:t>16</a:t>
            </a:r>
          </a:p>
        </p:txBody>
      </p:sp>
      <p:sp>
        <p:nvSpPr>
          <p:cNvPr id="322576" name="Rectangle 16"/>
          <p:cNvSpPr>
            <a:spLocks noChangeArrowheads="1"/>
          </p:cNvSpPr>
          <p:nvPr/>
        </p:nvSpPr>
        <p:spPr bwMode="auto">
          <a:xfrm>
            <a:off x="6062663" y="2088483"/>
            <a:ext cx="485775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>
                <a:latin typeface="Courier New" pitchFamily="-96" charset="0"/>
              </a:rPr>
              <a:t>20</a:t>
            </a:r>
          </a:p>
        </p:txBody>
      </p:sp>
      <p:sp>
        <p:nvSpPr>
          <p:cNvPr id="17" name="Line 14"/>
          <p:cNvSpPr>
            <a:spLocks noChangeShapeType="1"/>
          </p:cNvSpPr>
          <p:nvPr/>
        </p:nvSpPr>
        <p:spPr bwMode="auto">
          <a:xfrm>
            <a:off x="5458537" y="1238232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5"/>
          <p:cNvSpPr>
            <a:spLocks noChangeArrowheads="1"/>
          </p:cNvSpPr>
          <p:nvPr/>
        </p:nvSpPr>
        <p:spPr bwMode="auto">
          <a:xfrm>
            <a:off x="5306137" y="857232"/>
            <a:ext cx="92204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dirty="0" smtClean="0">
                <a:latin typeface="Courier New" pitchFamily="-96" charset="0"/>
              </a:rPr>
              <a:t>r+12</a:t>
            </a:r>
            <a:endParaRPr lang="en-US" dirty="0">
              <a:latin typeface="Courier New" pitchFamily="-96" charset="0"/>
            </a:endParaRPr>
          </a:p>
        </p:txBody>
      </p:sp>
      <p:sp>
        <p:nvSpPr>
          <p:cNvPr id="19" name="Line 16"/>
          <p:cNvSpPr>
            <a:spLocks noChangeShapeType="1"/>
          </p:cNvSpPr>
          <p:nvPr/>
        </p:nvSpPr>
        <p:spPr bwMode="auto">
          <a:xfrm>
            <a:off x="4076328" y="1238232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Rectangle 17"/>
          <p:cNvSpPr>
            <a:spLocks noChangeArrowheads="1"/>
          </p:cNvSpPr>
          <p:nvPr/>
        </p:nvSpPr>
        <p:spPr bwMode="auto">
          <a:xfrm>
            <a:off x="3923928" y="857232"/>
            <a:ext cx="366713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r</a:t>
            </a:r>
          </a:p>
        </p:txBody>
      </p:sp>
    </p:spTree>
    <p:extLst>
      <p:ext uri="{BB962C8B-B14F-4D97-AF65-F5344CB8AC3E}">
        <p14:creationId xmlns:p14="http://schemas.microsoft.com/office/powerpoint/2010/main" val="119207617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587" name="Rectangle 3"/>
          <p:cNvSpPr>
            <a:spLocks noChangeArrowheads="1"/>
          </p:cNvSpPr>
          <p:nvPr/>
        </p:nvSpPr>
        <p:spPr bwMode="auto">
          <a:xfrm>
            <a:off x="3983069" y="4929198"/>
            <a:ext cx="5089525" cy="92076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114300" algn="l"/>
                <a:tab pos="1033463" algn="l"/>
                <a:tab pos="32639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12(%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ebp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Get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idx</a:t>
            </a:r>
            <a:endParaRPr lang="en-US" sz="1800" dirty="0" smtClean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114300" algn="l"/>
                <a:tab pos="1033463" algn="l"/>
                <a:tab pos="32639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sall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$2,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*4</a:t>
            </a:r>
          </a:p>
          <a:p>
            <a:pPr eaLnBrk="0" hangingPunct="0">
              <a:tabLst>
                <a:tab pos="114300" algn="l"/>
                <a:tab pos="1033463" algn="l"/>
                <a:tab pos="32639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addl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8(%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ebp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r+idx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*4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</p:txBody>
      </p:sp>
      <p:sp>
        <p:nvSpPr>
          <p:cNvPr id="323588" name="Rectangle 4"/>
          <p:cNvSpPr>
            <a:spLocks noChangeArrowheads="1"/>
          </p:cNvSpPr>
          <p:nvPr/>
        </p:nvSpPr>
        <p:spPr bwMode="auto">
          <a:xfrm>
            <a:off x="4062482" y="3170238"/>
            <a:ext cx="3810000" cy="147478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smtClean="0">
                <a:latin typeface="Courier New" pitchFamily="-96" charset="0"/>
              </a:rPr>
              <a:t>*</a:t>
            </a:r>
            <a:r>
              <a:rPr lang="en-US" sz="1800" dirty="0" err="1" smtClean="0">
                <a:latin typeface="Courier New" pitchFamily="-96" charset="0"/>
              </a:rPr>
              <a:t>get_ap</a:t>
            </a:r>
            <a:endParaRPr lang="en-US" sz="1800" dirty="0">
              <a:latin typeface="Courier New" pitchFamily="-96" charset="0"/>
            </a:endParaRP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(</a:t>
            </a:r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rec</a:t>
            </a:r>
            <a:r>
              <a:rPr lang="en-US" sz="1800" dirty="0">
                <a:latin typeface="Courier New" pitchFamily="-96" charset="0"/>
              </a:rPr>
              <a:t> *r,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idx</a:t>
            </a:r>
            <a:r>
              <a:rPr lang="en-US" sz="1800" dirty="0">
                <a:latin typeface="Courier New" pitchFamily="-96" charset="0"/>
              </a:rPr>
              <a:t>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return &amp;r-&gt;a[</a:t>
            </a:r>
            <a:r>
              <a:rPr lang="en-US" sz="1800" dirty="0" err="1">
                <a:latin typeface="Courier New" pitchFamily="-96" charset="0"/>
              </a:rPr>
              <a:t>idx</a:t>
            </a:r>
            <a:r>
              <a:rPr lang="en-US" sz="1800" dirty="0">
                <a:latin typeface="Courier New" pitchFamily="-96" charset="0"/>
              </a:rPr>
              <a:t>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119811" name="Rectangle 5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8305800" cy="573088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Generating Pointer to Structure Member</a:t>
            </a:r>
          </a:p>
        </p:txBody>
      </p:sp>
      <p:sp>
        <p:nvSpPr>
          <p:cNvPr id="32359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290513" y="3170238"/>
            <a:ext cx="3924300" cy="286385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Generating Pointer to Array Element</a:t>
            </a:r>
          </a:p>
          <a:p>
            <a:pPr lvl="1"/>
            <a:r>
              <a:rPr lang="en-US" dirty="0">
                <a:latin typeface="Calibri" pitchFamily="-96" charset="0"/>
              </a:rPr>
              <a:t>Offset of each structure member determined at compile </a:t>
            </a:r>
            <a:r>
              <a:rPr lang="en-US" dirty="0" smtClean="0">
                <a:latin typeface="Calibri" pitchFamily="-96" charset="0"/>
              </a:rPr>
              <a:t>time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Arguments</a:t>
            </a:r>
          </a:p>
          <a:p>
            <a:pPr lvl="2"/>
            <a:r>
              <a:rPr lang="en-US" dirty="0" err="1" smtClean="0">
                <a:latin typeface="Calibri" pitchFamily="-96" charset="0"/>
              </a:rPr>
              <a:t>Mem</a:t>
            </a:r>
            <a:r>
              <a:rPr lang="en-US" dirty="0" smtClean="0">
                <a:latin typeface="Calibri" pitchFamily="-96" charset="0"/>
              </a:rPr>
              <a:t>[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%ebp</a:t>
            </a:r>
            <a:r>
              <a:rPr lang="en-US" dirty="0" smtClean="0">
                <a:latin typeface="Calibri" pitchFamily="-96" charset="0"/>
              </a:rPr>
              <a:t>+8]: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r</a:t>
            </a:r>
          </a:p>
          <a:p>
            <a:pPr lvl="2"/>
            <a:r>
              <a:rPr lang="en-US" dirty="0" err="1" smtClean="0">
                <a:latin typeface="Calibri" pitchFamily="-96" charset="0"/>
              </a:rPr>
              <a:t>Mem</a:t>
            </a:r>
            <a:r>
              <a:rPr lang="en-US" dirty="0" smtClean="0">
                <a:latin typeface="Calibri" pitchFamily="-96" charset="0"/>
              </a:rPr>
              <a:t>[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%ebp</a:t>
            </a:r>
            <a:r>
              <a:rPr lang="en-US" dirty="0" smtClean="0">
                <a:latin typeface="Calibri" pitchFamily="-96" charset="0"/>
              </a:rPr>
              <a:t>+12]: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idx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lvl="1"/>
            <a:endParaRPr lang="en-US" dirty="0">
              <a:latin typeface="Calibri" pitchFamily="-96" charset="0"/>
            </a:endParaRPr>
          </a:p>
        </p:txBody>
      </p:sp>
      <p:sp>
        <p:nvSpPr>
          <p:cNvPr id="28" name="Line 14"/>
          <p:cNvSpPr>
            <a:spLocks noChangeShapeType="1"/>
          </p:cNvSpPr>
          <p:nvPr/>
        </p:nvSpPr>
        <p:spPr bwMode="auto">
          <a:xfrm>
            <a:off x="5322905" y="1238232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Rectangle 15"/>
          <p:cNvSpPr>
            <a:spLocks noChangeArrowheads="1"/>
          </p:cNvSpPr>
          <p:nvPr/>
        </p:nvSpPr>
        <p:spPr bwMode="auto">
          <a:xfrm>
            <a:off x="5170505" y="857232"/>
            <a:ext cx="1475084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dirty="0" err="1" smtClean="0">
                <a:latin typeface="Courier New" pitchFamily="-96" charset="0"/>
              </a:rPr>
              <a:t>r+idx</a:t>
            </a:r>
            <a:r>
              <a:rPr lang="en-US" dirty="0" smtClean="0">
                <a:latin typeface="Courier New" pitchFamily="-96" charset="0"/>
              </a:rPr>
              <a:t>*4</a:t>
            </a:r>
            <a:endParaRPr lang="en-US" dirty="0">
              <a:latin typeface="Courier New" pitchFamily="-96" charset="0"/>
            </a:endParaRPr>
          </a:p>
        </p:txBody>
      </p:sp>
      <p:sp>
        <p:nvSpPr>
          <p:cNvPr id="30" name="Line 16"/>
          <p:cNvSpPr>
            <a:spLocks noChangeShapeType="1"/>
          </p:cNvSpPr>
          <p:nvPr/>
        </p:nvSpPr>
        <p:spPr bwMode="auto">
          <a:xfrm>
            <a:off x="4795838" y="1238232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Rectangle 17"/>
          <p:cNvSpPr>
            <a:spLocks noChangeArrowheads="1"/>
          </p:cNvSpPr>
          <p:nvPr/>
        </p:nvSpPr>
        <p:spPr bwMode="auto">
          <a:xfrm>
            <a:off x="4643438" y="857232"/>
            <a:ext cx="366713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r</a:t>
            </a:r>
          </a:p>
        </p:txBody>
      </p:sp>
      <p:sp>
        <p:nvSpPr>
          <p:cNvPr id="20" name="Rectangle 10"/>
          <p:cNvSpPr>
            <a:spLocks noChangeArrowheads="1"/>
          </p:cNvSpPr>
          <p:nvPr/>
        </p:nvSpPr>
        <p:spPr bwMode="auto">
          <a:xfrm>
            <a:off x="6161106" y="1658938"/>
            <a:ext cx="431800" cy="43180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2000">
                <a:latin typeface="Courier New" pitchFamily="-96" charset="0"/>
              </a:rPr>
              <a:t>i</a:t>
            </a:r>
          </a:p>
        </p:txBody>
      </p:sp>
      <p:sp>
        <p:nvSpPr>
          <p:cNvPr id="21" name="Rectangle 11"/>
          <p:cNvSpPr>
            <a:spLocks noChangeArrowheads="1"/>
          </p:cNvSpPr>
          <p:nvPr/>
        </p:nvSpPr>
        <p:spPr bwMode="auto">
          <a:xfrm>
            <a:off x="4821262" y="1658938"/>
            <a:ext cx="1346200" cy="431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eaLnBrk="0" hangingPunct="0">
              <a:defRPr/>
            </a:pPr>
            <a:r>
              <a:rPr lang="en-US" sz="2000">
                <a:latin typeface="Courier New" pitchFamily="49" charset="0"/>
                <a:ea typeface="+mn-ea"/>
                <a:cs typeface="+mn-cs"/>
              </a:rPr>
              <a:t>a</a:t>
            </a:r>
          </a:p>
        </p:txBody>
      </p:sp>
      <p:sp>
        <p:nvSpPr>
          <p:cNvPr id="23" name="Rectangle 12"/>
          <p:cNvSpPr>
            <a:spLocks noChangeArrowheads="1"/>
          </p:cNvSpPr>
          <p:nvPr/>
        </p:nvSpPr>
        <p:spPr bwMode="auto">
          <a:xfrm>
            <a:off x="6605606" y="1658938"/>
            <a:ext cx="431800" cy="4318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2000" dirty="0">
                <a:latin typeface="Courier New" pitchFamily="-96" charset="0"/>
              </a:rPr>
              <a:t>n</a:t>
            </a:r>
          </a:p>
        </p:txBody>
      </p:sp>
      <p:sp>
        <p:nvSpPr>
          <p:cNvPr id="24" name="Rectangle 13"/>
          <p:cNvSpPr>
            <a:spLocks noChangeArrowheads="1"/>
          </p:cNvSpPr>
          <p:nvPr/>
        </p:nvSpPr>
        <p:spPr bwMode="auto">
          <a:xfrm>
            <a:off x="4627581" y="2074863"/>
            <a:ext cx="333375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>
                <a:latin typeface="Courier New" pitchFamily="-96" charset="0"/>
              </a:rPr>
              <a:t>0</a:t>
            </a:r>
          </a:p>
        </p:txBody>
      </p:sp>
      <p:sp>
        <p:nvSpPr>
          <p:cNvPr id="25" name="Rectangle 14"/>
          <p:cNvSpPr>
            <a:spLocks noChangeArrowheads="1"/>
          </p:cNvSpPr>
          <p:nvPr/>
        </p:nvSpPr>
        <p:spPr bwMode="auto">
          <a:xfrm>
            <a:off x="5886488" y="2071678"/>
            <a:ext cx="490518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dirty="0" smtClean="0">
                <a:latin typeface="Courier New" pitchFamily="-96" charset="0"/>
              </a:rPr>
              <a:t>12</a:t>
            </a:r>
            <a:endParaRPr lang="en-US" sz="2000" dirty="0">
              <a:latin typeface="Courier New" pitchFamily="-96" charset="0"/>
            </a:endParaRPr>
          </a:p>
        </p:txBody>
      </p:sp>
      <p:sp>
        <p:nvSpPr>
          <p:cNvPr id="26" name="Rectangle 15"/>
          <p:cNvSpPr>
            <a:spLocks noChangeArrowheads="1"/>
          </p:cNvSpPr>
          <p:nvPr/>
        </p:nvSpPr>
        <p:spPr bwMode="auto">
          <a:xfrm>
            <a:off x="6377006" y="2074863"/>
            <a:ext cx="485775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>
                <a:latin typeface="Courier New" pitchFamily="-96" charset="0"/>
              </a:rPr>
              <a:t>16</a:t>
            </a:r>
          </a:p>
        </p:txBody>
      </p:sp>
      <p:sp>
        <p:nvSpPr>
          <p:cNvPr id="27" name="Rectangle 16"/>
          <p:cNvSpPr>
            <a:spLocks noChangeArrowheads="1"/>
          </p:cNvSpPr>
          <p:nvPr/>
        </p:nvSpPr>
        <p:spPr bwMode="auto">
          <a:xfrm>
            <a:off x="6800869" y="2057400"/>
            <a:ext cx="485775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>
                <a:latin typeface="Courier New" pitchFamily="-96" charset="0"/>
              </a:rPr>
              <a:t>20</a:t>
            </a:r>
          </a:p>
        </p:txBody>
      </p:sp>
      <p:sp>
        <p:nvSpPr>
          <p:cNvPr id="32" name="Rectangle 2"/>
          <p:cNvSpPr>
            <a:spLocks noChangeArrowheads="1"/>
          </p:cNvSpPr>
          <p:nvPr/>
        </p:nvSpPr>
        <p:spPr bwMode="auto">
          <a:xfrm>
            <a:off x="555625" y="1297012"/>
            <a:ext cx="2444739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rec</a:t>
            </a:r>
            <a:r>
              <a:rPr lang="en-US" sz="1800" dirty="0">
                <a:latin typeface="Courier New" pitchFamily="-96" charset="0"/>
              </a:rPr>
              <a:t> {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>
                <a:latin typeface="Courier New" pitchFamily="-96" charset="0"/>
              </a:rPr>
              <a:t>a[3];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struct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rec</a:t>
            </a:r>
            <a:r>
              <a:rPr lang="en-US" sz="1800" dirty="0" smtClean="0">
                <a:latin typeface="Courier New" pitchFamily="-96" charset="0"/>
              </a:rPr>
              <a:t> *n;</a:t>
            </a:r>
            <a:endParaRPr lang="en-US" sz="1800" dirty="0">
              <a:latin typeface="Courier New" pitchFamily="-96" charset="0"/>
            </a:endParaRP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364181019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1" name="Rectangle 3"/>
          <p:cNvSpPr>
            <a:spLocks noChangeArrowheads="1"/>
          </p:cNvSpPr>
          <p:nvPr/>
        </p:nvSpPr>
        <p:spPr bwMode="auto">
          <a:xfrm>
            <a:off x="1019196" y="4898710"/>
            <a:ext cx="7159604" cy="1751762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.L17:		# loop: </a:t>
            </a:r>
          </a:p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12(%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r-&gt;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</a:t>
            </a:r>
            <a:endParaRPr lang="en-US" sz="1800" dirty="0" smtClean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ecx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, (%edx,%eax,4)	# r-&gt;a[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] =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val</a:t>
            </a:r>
            <a:endParaRPr lang="en-US" sz="1800" dirty="0" smtClean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16(%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r = r-&gt;n</a:t>
            </a:r>
          </a:p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testl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Test r</a:t>
            </a:r>
          </a:p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jne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.L17	# If != 0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goto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loop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</p:txBody>
      </p:sp>
      <p:sp>
        <p:nvSpPr>
          <p:cNvPr id="324612" name="Rectangle 4"/>
          <p:cNvSpPr>
            <a:spLocks noChangeArrowheads="1"/>
          </p:cNvSpPr>
          <p:nvPr/>
        </p:nvSpPr>
        <p:spPr bwMode="auto">
          <a:xfrm>
            <a:off x="142844" y="2057400"/>
            <a:ext cx="3971924" cy="258275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nn-NO" sz="1800" dirty="0" smtClean="0">
                <a:latin typeface="Courier New" pitchFamily="-96" charset="0"/>
              </a:rPr>
              <a:t>void set_val</a:t>
            </a:r>
          </a:p>
          <a:p>
            <a:pPr eaLnBrk="0" hangingPunct="0"/>
            <a:r>
              <a:rPr lang="nn-NO" sz="1800" dirty="0" smtClean="0">
                <a:latin typeface="Courier New" pitchFamily="-96" charset="0"/>
              </a:rPr>
              <a:t>  (struct rec *r, int val)</a:t>
            </a:r>
          </a:p>
          <a:p>
            <a:pPr eaLnBrk="0" hangingPunct="0"/>
            <a:r>
              <a:rPr lang="nn-NO" sz="1800" dirty="0" smtClean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nn-NO" sz="1800" dirty="0" smtClean="0">
                <a:latin typeface="Courier New" pitchFamily="-96" charset="0"/>
              </a:rPr>
              <a:t>  while (r) {</a:t>
            </a:r>
          </a:p>
          <a:p>
            <a:pPr eaLnBrk="0" hangingPunct="0"/>
            <a:r>
              <a:rPr lang="nn-NO" sz="1800" dirty="0" smtClean="0">
                <a:latin typeface="Courier New" pitchFamily="-96" charset="0"/>
              </a:rPr>
              <a:t>    int i = r-&gt;i;</a:t>
            </a:r>
          </a:p>
          <a:p>
            <a:pPr eaLnBrk="0" hangingPunct="0"/>
            <a:r>
              <a:rPr lang="nn-NO" sz="1800" dirty="0" smtClean="0">
                <a:latin typeface="Courier New" pitchFamily="-96" charset="0"/>
              </a:rPr>
              <a:t>    r-&gt;a[i] = val;</a:t>
            </a:r>
          </a:p>
          <a:p>
            <a:pPr eaLnBrk="0" hangingPunct="0"/>
            <a:r>
              <a:rPr lang="nn-NO" sz="1800" dirty="0" smtClean="0">
                <a:latin typeface="Courier New" pitchFamily="-96" charset="0"/>
              </a:rPr>
              <a:t>    r = </a:t>
            </a:r>
            <a:r>
              <a:rPr lang="nn-NO" sz="1800" dirty="0" err="1" smtClean="0">
                <a:latin typeface="Courier New" pitchFamily="-96" charset="0"/>
              </a:rPr>
              <a:t>r-&gt;n</a:t>
            </a:r>
            <a:r>
              <a:rPr lang="nn-NO" sz="1800" dirty="0" smtClean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nn-NO" sz="1800" dirty="0" smtClean="0">
                <a:latin typeface="Courier New" pitchFamily="-96" charset="0"/>
              </a:rPr>
              <a:t>  }</a:t>
            </a:r>
          </a:p>
          <a:p>
            <a:pPr eaLnBrk="0" hangingPunct="0"/>
            <a:r>
              <a:rPr lang="nn-NO" sz="1800" dirty="0" smtClean="0">
                <a:latin typeface="Courier New" pitchFamily="-96" charset="0"/>
              </a:rPr>
              <a:t>}</a:t>
            </a:r>
            <a:endParaRPr lang="nn-NO" sz="1800" dirty="0">
              <a:latin typeface="Courier New" pitchFamily="-96" charset="0"/>
            </a:endParaRPr>
          </a:p>
        </p:txBody>
      </p:sp>
      <p:sp>
        <p:nvSpPr>
          <p:cNvPr id="121860" name="Rectangle 5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7226300" cy="573087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Following Linked List</a:t>
            </a:r>
            <a:endParaRPr lang="en-US" dirty="0">
              <a:latin typeface="Calibri" pitchFamily="-96" charset="0"/>
            </a:endParaRPr>
          </a:p>
        </p:txBody>
      </p:sp>
      <p:sp>
        <p:nvSpPr>
          <p:cNvPr id="121861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3044825" cy="709602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C Code</a:t>
            </a:r>
          </a:p>
        </p:txBody>
      </p:sp>
      <p:sp>
        <p:nvSpPr>
          <p:cNvPr id="28" name="Rectangle 2"/>
          <p:cNvSpPr>
            <a:spLocks noChangeArrowheads="1"/>
          </p:cNvSpPr>
          <p:nvPr/>
        </p:nvSpPr>
        <p:spPr bwMode="auto">
          <a:xfrm>
            <a:off x="4775232" y="279449"/>
            <a:ext cx="2444739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rec</a:t>
            </a:r>
            <a:r>
              <a:rPr lang="en-US" sz="1800" dirty="0">
                <a:latin typeface="Courier New" pitchFamily="-96" charset="0"/>
              </a:rPr>
              <a:t> {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>
                <a:latin typeface="Courier New" pitchFamily="-96" charset="0"/>
              </a:rPr>
              <a:t>a[3];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struct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rec</a:t>
            </a:r>
            <a:r>
              <a:rPr lang="en-US" sz="1800" dirty="0" smtClean="0">
                <a:latin typeface="Courier New" pitchFamily="-96" charset="0"/>
              </a:rPr>
              <a:t> *n;</a:t>
            </a:r>
            <a:endParaRPr lang="en-US" sz="1800" dirty="0">
              <a:latin typeface="Courier New" pitchFamily="-96" charset="0"/>
            </a:endParaRP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};</a:t>
            </a:r>
          </a:p>
        </p:txBody>
      </p:sp>
      <p:sp>
        <p:nvSpPr>
          <p:cNvPr id="29" name="Rectangle 10"/>
          <p:cNvSpPr>
            <a:spLocks noChangeArrowheads="1"/>
          </p:cNvSpPr>
          <p:nvPr/>
        </p:nvSpPr>
        <p:spPr bwMode="auto">
          <a:xfrm>
            <a:off x="6518296" y="2235200"/>
            <a:ext cx="431800" cy="43180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2000">
                <a:latin typeface="Courier New" pitchFamily="-96" charset="0"/>
              </a:rPr>
              <a:t>i</a:t>
            </a:r>
          </a:p>
        </p:txBody>
      </p:sp>
      <p:sp>
        <p:nvSpPr>
          <p:cNvPr id="30" name="Rectangle 11"/>
          <p:cNvSpPr>
            <a:spLocks noChangeArrowheads="1"/>
          </p:cNvSpPr>
          <p:nvPr/>
        </p:nvSpPr>
        <p:spPr bwMode="auto">
          <a:xfrm>
            <a:off x="5178452" y="2235200"/>
            <a:ext cx="1346200" cy="431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eaLnBrk="0" hangingPunct="0">
              <a:defRPr/>
            </a:pPr>
            <a:r>
              <a:rPr lang="en-US" sz="2000">
                <a:latin typeface="Courier New" pitchFamily="49" charset="0"/>
                <a:ea typeface="+mn-ea"/>
                <a:cs typeface="+mn-cs"/>
              </a:rPr>
              <a:t>a</a:t>
            </a:r>
          </a:p>
        </p:txBody>
      </p:sp>
      <p:sp>
        <p:nvSpPr>
          <p:cNvPr id="31" name="Rectangle 12"/>
          <p:cNvSpPr>
            <a:spLocks noChangeArrowheads="1"/>
          </p:cNvSpPr>
          <p:nvPr/>
        </p:nvSpPr>
        <p:spPr bwMode="auto">
          <a:xfrm>
            <a:off x="6962796" y="2235200"/>
            <a:ext cx="431800" cy="4318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2000" dirty="0">
                <a:latin typeface="Courier New" pitchFamily="-96" charset="0"/>
              </a:rPr>
              <a:t>n</a:t>
            </a:r>
          </a:p>
        </p:txBody>
      </p:sp>
      <p:sp>
        <p:nvSpPr>
          <p:cNvPr id="32" name="Rectangle 13"/>
          <p:cNvSpPr>
            <a:spLocks noChangeArrowheads="1"/>
          </p:cNvSpPr>
          <p:nvPr/>
        </p:nvSpPr>
        <p:spPr bwMode="auto">
          <a:xfrm>
            <a:off x="4984771" y="2651125"/>
            <a:ext cx="333375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>
                <a:latin typeface="Courier New" pitchFamily="-96" charset="0"/>
              </a:rPr>
              <a:t>0</a:t>
            </a:r>
          </a:p>
        </p:txBody>
      </p:sp>
      <p:sp>
        <p:nvSpPr>
          <p:cNvPr id="44" name="Rectangle 14"/>
          <p:cNvSpPr>
            <a:spLocks noChangeArrowheads="1"/>
          </p:cNvSpPr>
          <p:nvPr/>
        </p:nvSpPr>
        <p:spPr bwMode="auto">
          <a:xfrm>
            <a:off x="6243678" y="2647940"/>
            <a:ext cx="490518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dirty="0" smtClean="0">
                <a:latin typeface="Courier New" pitchFamily="-96" charset="0"/>
              </a:rPr>
              <a:t>12</a:t>
            </a:r>
            <a:endParaRPr lang="en-US" sz="2000" dirty="0">
              <a:latin typeface="Courier New" pitchFamily="-96" charset="0"/>
            </a:endParaRPr>
          </a:p>
        </p:txBody>
      </p:sp>
      <p:sp>
        <p:nvSpPr>
          <p:cNvPr id="45" name="Rectangle 15"/>
          <p:cNvSpPr>
            <a:spLocks noChangeArrowheads="1"/>
          </p:cNvSpPr>
          <p:nvPr/>
        </p:nvSpPr>
        <p:spPr bwMode="auto">
          <a:xfrm>
            <a:off x="6734196" y="2651125"/>
            <a:ext cx="485775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>
                <a:latin typeface="Courier New" pitchFamily="-96" charset="0"/>
              </a:rPr>
              <a:t>16</a:t>
            </a:r>
          </a:p>
        </p:txBody>
      </p:sp>
      <p:sp>
        <p:nvSpPr>
          <p:cNvPr id="46" name="Rectangle 16"/>
          <p:cNvSpPr>
            <a:spLocks noChangeArrowheads="1"/>
          </p:cNvSpPr>
          <p:nvPr/>
        </p:nvSpPr>
        <p:spPr bwMode="auto">
          <a:xfrm>
            <a:off x="7158059" y="2633662"/>
            <a:ext cx="485775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>
                <a:latin typeface="Courier New" pitchFamily="-96" charset="0"/>
              </a:rPr>
              <a:t>20</a:t>
            </a:r>
          </a:p>
        </p:txBody>
      </p:sp>
      <p:sp>
        <p:nvSpPr>
          <p:cNvPr id="47" name="Freeform 16"/>
          <p:cNvSpPr>
            <a:spLocks/>
          </p:cNvSpPr>
          <p:nvPr/>
        </p:nvSpPr>
        <p:spPr bwMode="auto">
          <a:xfrm flipH="1">
            <a:off x="7188200" y="1873274"/>
            <a:ext cx="990600" cy="457200"/>
          </a:xfrm>
          <a:custGeom>
            <a:avLst/>
            <a:gdLst>
              <a:gd name="T0" fmla="*/ 624 w 624"/>
              <a:gd name="T1" fmla="*/ 288 h 288"/>
              <a:gd name="T2" fmla="*/ 576 w 624"/>
              <a:gd name="T3" fmla="*/ 0 h 288"/>
              <a:gd name="T4" fmla="*/ 96 w 624"/>
              <a:gd name="T5" fmla="*/ 0 h 288"/>
              <a:gd name="T6" fmla="*/ 0 w 624"/>
              <a:gd name="T7" fmla="*/ 144 h 288"/>
              <a:gd name="T8" fmla="*/ 0 60000 65536"/>
              <a:gd name="T9" fmla="*/ 0 60000 65536"/>
              <a:gd name="T10" fmla="*/ 0 60000 65536"/>
              <a:gd name="T11" fmla="*/ 0 60000 65536"/>
              <a:gd name="T12" fmla="*/ 0 w 624"/>
              <a:gd name="T13" fmla="*/ 0 h 288"/>
              <a:gd name="T14" fmla="*/ 624 w 624"/>
              <a:gd name="T15" fmla="*/ 288 h 2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24" h="288">
                <a:moveTo>
                  <a:pt x="624" y="288"/>
                </a:moveTo>
                <a:lnTo>
                  <a:pt x="576" y="0"/>
                </a:lnTo>
                <a:lnTo>
                  <a:pt x="96" y="0"/>
                </a:lnTo>
                <a:lnTo>
                  <a:pt x="0" y="144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>
              <a:latin typeface="Calibri" pitchFamily="-96" charset="0"/>
            </a:endParaRPr>
          </a:p>
        </p:txBody>
      </p:sp>
      <p:sp>
        <p:nvSpPr>
          <p:cNvPr id="48" name="Line 17"/>
          <p:cNvSpPr>
            <a:spLocks noChangeShapeType="1"/>
          </p:cNvSpPr>
          <p:nvPr/>
        </p:nvSpPr>
        <p:spPr bwMode="auto">
          <a:xfrm flipV="1">
            <a:off x="5638800" y="2667000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" name="Rectangle 18"/>
          <p:cNvSpPr>
            <a:spLocks noChangeArrowheads="1"/>
          </p:cNvSpPr>
          <p:nvPr/>
        </p:nvSpPr>
        <p:spPr bwMode="auto">
          <a:xfrm>
            <a:off x="4800600" y="3048000"/>
            <a:ext cx="15240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</a:bodyPr>
          <a:lstStyle/>
          <a:p>
            <a:pPr marL="223838" indent="-223838" defTabSz="895350" eaLnBrk="0" hangingPunct="0">
              <a:spcBef>
                <a:spcPct val="30000"/>
              </a:spcBef>
            </a:pPr>
            <a:r>
              <a:rPr lang="en-US">
                <a:solidFill>
                  <a:schemeClr val="tx2"/>
                </a:solidFill>
                <a:latin typeface="Calibri" pitchFamily="-96" charset="0"/>
              </a:rPr>
              <a:t>Element </a:t>
            </a:r>
            <a:r>
              <a:rPr lang="en-US">
                <a:latin typeface="Courier New" pitchFamily="-96" charset="0"/>
              </a:rPr>
              <a:t>i</a:t>
            </a:r>
            <a:endParaRPr lang="en-US">
              <a:solidFill>
                <a:schemeClr val="tx2"/>
              </a:solidFill>
              <a:latin typeface="Calibri" pitchFamily="-96" charset="0"/>
            </a:endParaRPr>
          </a:p>
        </p:txBody>
      </p:sp>
      <p:graphicFrame>
        <p:nvGraphicFramePr>
          <p:cNvPr id="50" name="Table 49"/>
          <p:cNvGraphicFramePr>
            <a:graphicFrameLocks noGrp="1"/>
          </p:cNvGraphicFramePr>
          <p:nvPr/>
        </p:nvGraphicFramePr>
        <p:xfrm>
          <a:off x="4292600" y="3699508"/>
          <a:ext cx="2895600" cy="11125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447800"/>
                <a:gridCol w="1447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Register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Value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edx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r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ecx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val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16024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itle 1"/>
          <p:cNvSpPr>
            <a:spLocks noGrp="1"/>
          </p:cNvSpPr>
          <p:nvPr>
            <p:ph type="title"/>
          </p:nvPr>
        </p:nvSpPr>
        <p:spPr>
          <a:xfrm>
            <a:off x="357188" y="434975"/>
            <a:ext cx="7591425" cy="762000"/>
          </a:xfrm>
        </p:spPr>
        <p:txBody>
          <a:bodyPr/>
          <a:lstStyle/>
          <a:p>
            <a:r>
              <a:rPr lang="en-US" smtClean="0">
                <a:latin typeface="Calibri" pitchFamily="-96" charset="0"/>
              </a:rPr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Char char="¢"/>
              <a:defRPr/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Procedures (x86-64)</a:t>
            </a:r>
          </a:p>
          <a:p>
            <a:pPr>
              <a:buFont typeface="Wingdings 2" pitchFamily="18" charset="2"/>
              <a:buChar char="¢"/>
              <a:defRPr/>
            </a:pPr>
            <a:r>
              <a:rPr lang="en-US" dirty="0" smtClean="0">
                <a:ea typeface="+mn-ea"/>
                <a:cs typeface="+mn-cs"/>
              </a:rPr>
              <a:t>Arrays</a:t>
            </a:r>
          </a:p>
          <a:p>
            <a:pPr lvl="1">
              <a:buFont typeface="Wingdings" pitchFamily="2" charset="2"/>
              <a:buChar char="§"/>
              <a:defRPr/>
            </a:pPr>
            <a:r>
              <a:rPr lang="en-US" dirty="0" smtClean="0"/>
              <a:t>One-dimensional</a:t>
            </a:r>
          </a:p>
          <a:p>
            <a:pPr lvl="1">
              <a:buFont typeface="Wingdings" pitchFamily="2" charset="2"/>
              <a:buChar char="§"/>
              <a:defRPr/>
            </a:pPr>
            <a:r>
              <a:rPr lang="en-US" dirty="0" smtClean="0"/>
              <a:t>Multi-dimensional (nested)</a:t>
            </a:r>
          </a:p>
          <a:p>
            <a:pPr lvl="1">
              <a:buFont typeface="Wingdings" pitchFamily="2" charset="2"/>
              <a:buChar char="§"/>
              <a:defRPr/>
            </a:pPr>
            <a:r>
              <a:rPr lang="en-US" dirty="0" smtClean="0"/>
              <a:t>Multi-level</a:t>
            </a:r>
          </a:p>
          <a:p>
            <a:pPr>
              <a:buFont typeface="Wingdings 2" pitchFamily="18" charset="2"/>
              <a:buChar char="¢"/>
              <a:defRPr/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Structures</a:t>
            </a:r>
            <a:endParaRPr lang="en-US" dirty="0">
              <a:solidFill>
                <a:schemeClr val="bg1">
                  <a:lumMod val="65000"/>
                </a:schemeClr>
              </a:solidFill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>
          <a:xfrm>
            <a:off x="357188" y="457200"/>
            <a:ext cx="7591425" cy="762000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Today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Calibri" pitchFamily="-96" charset="0"/>
              </a:rPr>
              <a:t>Procedures (x86-64)</a:t>
            </a:r>
          </a:p>
          <a:p>
            <a:r>
              <a:rPr lang="en-US" dirty="0" smtClean="0">
                <a:solidFill>
                  <a:srgbClr val="7F7F7F"/>
                </a:solidFill>
                <a:latin typeface="Calibri" pitchFamily="-96" charset="0"/>
              </a:rPr>
              <a:t>Arrays</a:t>
            </a:r>
          </a:p>
          <a:p>
            <a:pPr lvl="1"/>
            <a:r>
              <a:rPr lang="en-US" dirty="0" smtClean="0">
                <a:solidFill>
                  <a:srgbClr val="7F7F7F"/>
                </a:solidFill>
                <a:latin typeface="Calibri" pitchFamily="-96" charset="0"/>
              </a:rPr>
              <a:t>One-dimensional</a:t>
            </a:r>
          </a:p>
          <a:p>
            <a:pPr lvl="1"/>
            <a:r>
              <a:rPr lang="en-US" dirty="0" smtClean="0">
                <a:solidFill>
                  <a:srgbClr val="7F7F7F"/>
                </a:solidFill>
                <a:latin typeface="Calibri" pitchFamily="-96" charset="0"/>
              </a:rPr>
              <a:t>Multi-dimensional (nested)</a:t>
            </a:r>
          </a:p>
          <a:p>
            <a:pPr lvl="1"/>
            <a:r>
              <a:rPr lang="en-US" dirty="0" smtClean="0">
                <a:solidFill>
                  <a:srgbClr val="7F7F7F"/>
                </a:solidFill>
                <a:latin typeface="Calibri" pitchFamily="-96" charset="0"/>
              </a:rPr>
              <a:t>Multi-level</a:t>
            </a:r>
          </a:p>
          <a:p>
            <a:r>
              <a:rPr lang="en-US" dirty="0" smtClean="0">
                <a:solidFill>
                  <a:srgbClr val="7F7F7F"/>
                </a:solidFill>
                <a:latin typeface="Calibri" pitchFamily="-96" charset="0"/>
              </a:rPr>
              <a:t>Structures</a:t>
            </a:r>
          </a:p>
          <a:p>
            <a:pPr lvl="1"/>
            <a:r>
              <a:rPr lang="en-US" dirty="0" smtClean="0">
                <a:solidFill>
                  <a:srgbClr val="7F7F7F"/>
                </a:solidFill>
                <a:latin typeface="Calibri" pitchFamily="-96" charset="0"/>
              </a:rPr>
              <a:t>Allocation</a:t>
            </a:r>
          </a:p>
          <a:p>
            <a:pPr lvl="1"/>
            <a:r>
              <a:rPr lang="en-US" dirty="0" smtClean="0">
                <a:solidFill>
                  <a:srgbClr val="7F7F7F"/>
                </a:solidFill>
                <a:latin typeface="Calibri" pitchFamily="-96" charset="0"/>
              </a:rPr>
              <a:t>Access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20700"/>
            <a:ext cx="6167438" cy="573088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Basic Data Types</a:t>
            </a:r>
          </a:p>
        </p:txBody>
      </p:sp>
      <p:sp>
        <p:nvSpPr>
          <p:cNvPr id="300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58875"/>
            <a:ext cx="8610600" cy="5241925"/>
          </a:xfrm>
        </p:spPr>
        <p:txBody>
          <a:bodyPr lIns="90487" tIns="44450" rIns="90487" bIns="44450"/>
          <a:lstStyle/>
          <a:p>
            <a:pPr marL="223838" indent="-223838" defTabSz="895350">
              <a:tabLst>
                <a:tab pos="2400300" algn="l"/>
                <a:tab pos="3429000" algn="l"/>
                <a:tab pos="4521200" algn="l"/>
                <a:tab pos="6578600" algn="l"/>
              </a:tabLst>
            </a:pPr>
            <a:r>
              <a:rPr lang="en-US" dirty="0">
                <a:latin typeface="Calibri" pitchFamily="-96" charset="0"/>
              </a:rPr>
              <a:t>Integral</a:t>
            </a:r>
          </a:p>
          <a:p>
            <a:pPr marL="560388" lvl="1" indent="-222250" defTabSz="895350">
              <a:tabLst>
                <a:tab pos="2400300" algn="l"/>
                <a:tab pos="3429000" algn="l"/>
                <a:tab pos="4521200" algn="l"/>
                <a:tab pos="6578600" algn="l"/>
              </a:tabLst>
            </a:pPr>
            <a:r>
              <a:rPr lang="en-US" dirty="0">
                <a:latin typeface="Calibri" pitchFamily="-96" charset="0"/>
              </a:rPr>
              <a:t>Stored &amp; operated on in general (integer) registers</a:t>
            </a:r>
          </a:p>
          <a:p>
            <a:pPr marL="560388" lvl="1" indent="-222250" defTabSz="895350">
              <a:tabLst>
                <a:tab pos="2400300" algn="l"/>
                <a:tab pos="3429000" algn="l"/>
                <a:tab pos="4521200" algn="l"/>
                <a:tab pos="6578600" algn="l"/>
              </a:tabLst>
            </a:pPr>
            <a:r>
              <a:rPr lang="en-US" dirty="0">
                <a:latin typeface="Calibri" pitchFamily="-96" charset="0"/>
              </a:rPr>
              <a:t>Signed vs. unsigned depends on instructions used</a:t>
            </a:r>
          </a:p>
          <a:p>
            <a:pPr marL="839788" lvl="2" indent="-165100" defTabSz="895350">
              <a:buFont typeface="Wingdings" pitchFamily="-96" charset="2"/>
              <a:buNone/>
              <a:tabLst>
                <a:tab pos="2400300" algn="l"/>
                <a:tab pos="3429000" algn="l"/>
                <a:tab pos="4521200" algn="l"/>
                <a:tab pos="6578600" algn="l"/>
              </a:tabLst>
            </a:pPr>
            <a:r>
              <a:rPr lang="en-US" sz="1800" b="1" dirty="0">
                <a:latin typeface="Calibri" pitchFamily="-96" charset="0"/>
              </a:rPr>
              <a:t>Intel	</a:t>
            </a:r>
            <a:r>
              <a:rPr lang="en-US" sz="1800" b="1" dirty="0" smtClean="0">
                <a:latin typeface="Calibri" pitchFamily="-96" charset="0"/>
              </a:rPr>
              <a:t>ASM</a:t>
            </a:r>
            <a:r>
              <a:rPr lang="en-US" sz="1800" b="1" dirty="0">
                <a:latin typeface="Calibri" pitchFamily="-96" charset="0"/>
              </a:rPr>
              <a:t>	Bytes	C</a:t>
            </a:r>
          </a:p>
          <a:p>
            <a:pPr marL="839788" lvl="2" indent="-165100" defTabSz="895350">
              <a:buFont typeface="Wingdings" pitchFamily="-96" charset="2"/>
              <a:buNone/>
              <a:tabLst>
                <a:tab pos="2400300" algn="l"/>
                <a:tab pos="3429000" algn="l"/>
                <a:tab pos="4521200" algn="l"/>
                <a:tab pos="6578600" algn="l"/>
              </a:tabLst>
            </a:pPr>
            <a:r>
              <a:rPr lang="en-US" sz="1800" dirty="0">
                <a:latin typeface="Calibri" pitchFamily="-96" charset="0"/>
              </a:rPr>
              <a:t>byte	</a:t>
            </a:r>
            <a:r>
              <a:rPr lang="en-US" sz="1800" b="1" dirty="0">
                <a:latin typeface="Courier New" pitchFamily="-96" charset="0"/>
              </a:rPr>
              <a:t>b</a:t>
            </a:r>
            <a:r>
              <a:rPr lang="en-US" sz="1800" dirty="0">
                <a:latin typeface="Calibri" pitchFamily="-96" charset="0"/>
              </a:rPr>
              <a:t>	1	</a:t>
            </a:r>
            <a:r>
              <a:rPr lang="en-US" sz="1800" b="1" dirty="0">
                <a:latin typeface="Calibri" pitchFamily="-96" charset="0"/>
              </a:rPr>
              <a:t>[</a:t>
            </a:r>
            <a:r>
              <a:rPr lang="en-US" sz="1800" b="1" dirty="0">
                <a:latin typeface="Courier New" pitchFamily="-96" charset="0"/>
              </a:rPr>
              <a:t>unsigned</a:t>
            </a:r>
            <a:r>
              <a:rPr lang="en-US" sz="1800" b="1" dirty="0">
                <a:latin typeface="Calibri" pitchFamily="-96" charset="0"/>
              </a:rPr>
              <a:t>]</a:t>
            </a:r>
            <a:r>
              <a:rPr lang="en-US" sz="1800" b="1" dirty="0">
                <a:latin typeface="Courier New" pitchFamily="-96" charset="0"/>
              </a:rPr>
              <a:t> char</a:t>
            </a:r>
          </a:p>
          <a:p>
            <a:pPr marL="839788" lvl="2" indent="-165100" defTabSz="895350">
              <a:buFont typeface="Wingdings" pitchFamily="-96" charset="2"/>
              <a:buNone/>
              <a:tabLst>
                <a:tab pos="2400300" algn="l"/>
                <a:tab pos="3429000" algn="l"/>
                <a:tab pos="4521200" algn="l"/>
                <a:tab pos="6578600" algn="l"/>
              </a:tabLst>
            </a:pPr>
            <a:r>
              <a:rPr lang="en-US" sz="1800" dirty="0">
                <a:latin typeface="Calibri" pitchFamily="-96" charset="0"/>
              </a:rPr>
              <a:t>word	</a:t>
            </a:r>
            <a:r>
              <a:rPr lang="en-US" sz="1800" b="1" dirty="0">
                <a:latin typeface="Courier New" pitchFamily="-96" charset="0"/>
              </a:rPr>
              <a:t>w</a:t>
            </a:r>
            <a:r>
              <a:rPr lang="en-US" sz="1800" dirty="0">
                <a:latin typeface="Calibri" pitchFamily="-96" charset="0"/>
              </a:rPr>
              <a:t>	2	</a:t>
            </a:r>
            <a:r>
              <a:rPr lang="en-US" sz="1800" b="1" dirty="0">
                <a:latin typeface="Calibri" pitchFamily="-96" charset="0"/>
              </a:rPr>
              <a:t>[</a:t>
            </a:r>
            <a:r>
              <a:rPr lang="en-US" sz="1800" b="1" dirty="0">
                <a:latin typeface="Courier New" pitchFamily="-96" charset="0"/>
              </a:rPr>
              <a:t>unsigned</a:t>
            </a:r>
            <a:r>
              <a:rPr lang="en-US" sz="1800" b="1" dirty="0">
                <a:latin typeface="Calibri" pitchFamily="-96" charset="0"/>
              </a:rPr>
              <a:t>]</a:t>
            </a:r>
            <a:r>
              <a:rPr lang="en-US" sz="1800" b="1" dirty="0">
                <a:latin typeface="Courier New" pitchFamily="-96" charset="0"/>
              </a:rPr>
              <a:t> short</a:t>
            </a:r>
            <a:endParaRPr lang="en-US" sz="1800" b="1" dirty="0">
              <a:latin typeface="Calibri" pitchFamily="-96" charset="0"/>
            </a:endParaRPr>
          </a:p>
          <a:p>
            <a:pPr marL="839788" lvl="2" indent="-165100" defTabSz="895350">
              <a:buFont typeface="Wingdings" pitchFamily="-96" charset="2"/>
              <a:buNone/>
              <a:tabLst>
                <a:tab pos="2400300" algn="l"/>
                <a:tab pos="3429000" algn="l"/>
                <a:tab pos="4521200" algn="l"/>
                <a:tab pos="6578600" algn="l"/>
              </a:tabLst>
            </a:pPr>
            <a:r>
              <a:rPr lang="en-US" sz="1800" dirty="0">
                <a:latin typeface="Calibri" pitchFamily="-96" charset="0"/>
              </a:rPr>
              <a:t>double word	</a:t>
            </a:r>
            <a:r>
              <a:rPr lang="en-US" sz="1800" b="1" dirty="0">
                <a:latin typeface="Courier New" pitchFamily="-96" charset="0"/>
              </a:rPr>
              <a:t>l</a:t>
            </a:r>
            <a:r>
              <a:rPr lang="en-US" sz="1800" dirty="0">
                <a:latin typeface="Calibri" pitchFamily="-96" charset="0"/>
              </a:rPr>
              <a:t>	4	</a:t>
            </a:r>
            <a:r>
              <a:rPr lang="en-US" sz="1800" b="1" dirty="0">
                <a:latin typeface="Calibri" pitchFamily="-96" charset="0"/>
              </a:rPr>
              <a:t>[</a:t>
            </a:r>
            <a:r>
              <a:rPr lang="en-US" sz="1800" b="1" dirty="0">
                <a:latin typeface="Courier New" pitchFamily="-96" charset="0"/>
              </a:rPr>
              <a:t>unsigned</a:t>
            </a:r>
            <a:r>
              <a:rPr lang="en-US" sz="1800" b="1" dirty="0">
                <a:latin typeface="Calibri" pitchFamily="-96" charset="0"/>
              </a:rPr>
              <a:t>]</a:t>
            </a:r>
            <a:r>
              <a:rPr lang="en-US" sz="1800" b="1" dirty="0">
                <a:latin typeface="Courier New" pitchFamily="-96" charset="0"/>
              </a:rPr>
              <a:t> </a:t>
            </a:r>
            <a:r>
              <a:rPr lang="en-US" sz="1800" b="1" dirty="0" err="1">
                <a:latin typeface="Courier New" pitchFamily="-96" charset="0"/>
              </a:rPr>
              <a:t>int</a:t>
            </a:r>
            <a:endParaRPr lang="en-US" sz="1800" b="1" dirty="0">
              <a:latin typeface="Courier New" pitchFamily="-96" charset="0"/>
            </a:endParaRPr>
          </a:p>
          <a:p>
            <a:pPr marL="839788" lvl="2" indent="-165100" defTabSz="895350">
              <a:buFont typeface="Wingdings" pitchFamily="-96" charset="2"/>
              <a:buNone/>
              <a:tabLst>
                <a:tab pos="2400300" algn="l"/>
                <a:tab pos="3429000" algn="l"/>
                <a:tab pos="4521200" algn="l"/>
                <a:tab pos="6578600" algn="l"/>
              </a:tabLst>
            </a:pPr>
            <a:r>
              <a:rPr lang="en-US" sz="1800" dirty="0">
                <a:latin typeface="Calibri" pitchFamily="-96" charset="0"/>
              </a:rPr>
              <a:t>quad word	</a:t>
            </a:r>
            <a:r>
              <a:rPr lang="en-US" sz="1800" b="1" dirty="0">
                <a:latin typeface="Courier New" pitchFamily="-96" charset="0"/>
              </a:rPr>
              <a:t>q</a:t>
            </a:r>
            <a:r>
              <a:rPr lang="en-US" sz="1800" dirty="0">
                <a:latin typeface="Calibri" pitchFamily="-96" charset="0"/>
              </a:rPr>
              <a:t>	8	</a:t>
            </a:r>
            <a:r>
              <a:rPr lang="en-US" sz="1800" b="1" dirty="0">
                <a:latin typeface="Calibri" pitchFamily="-96" charset="0"/>
              </a:rPr>
              <a:t>[</a:t>
            </a:r>
            <a:r>
              <a:rPr lang="en-US" sz="1800" b="1" dirty="0">
                <a:latin typeface="Courier New" pitchFamily="-96" charset="0"/>
              </a:rPr>
              <a:t>unsigned</a:t>
            </a:r>
            <a:r>
              <a:rPr lang="en-US" sz="1800" b="1" dirty="0">
                <a:latin typeface="Calibri" pitchFamily="-96" charset="0"/>
              </a:rPr>
              <a:t>]</a:t>
            </a:r>
            <a:r>
              <a:rPr lang="en-US" sz="1800" b="1" dirty="0">
                <a:latin typeface="Courier New" pitchFamily="-96" charset="0"/>
              </a:rPr>
              <a:t> long 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 </a:t>
            </a:r>
            <a:r>
              <a:rPr lang="en-US" sz="1800" dirty="0">
                <a:latin typeface="Calibri" pitchFamily="-96" charset="0"/>
              </a:rPr>
              <a:t>(x86-64)</a:t>
            </a:r>
          </a:p>
          <a:p>
            <a:pPr marL="223838" indent="-223838" defTabSz="895350">
              <a:tabLst>
                <a:tab pos="2400300" algn="l"/>
                <a:tab pos="3429000" algn="l"/>
                <a:tab pos="4521200" algn="l"/>
                <a:tab pos="6578600" algn="l"/>
              </a:tabLst>
            </a:pPr>
            <a:endParaRPr lang="en-US" dirty="0">
              <a:latin typeface="Calibri" pitchFamily="-96" charset="0"/>
            </a:endParaRPr>
          </a:p>
          <a:p>
            <a:pPr marL="223838" indent="-223838" defTabSz="895350">
              <a:tabLst>
                <a:tab pos="2400300" algn="l"/>
                <a:tab pos="3429000" algn="l"/>
                <a:tab pos="4521200" algn="l"/>
                <a:tab pos="6578600" algn="l"/>
              </a:tabLst>
            </a:pPr>
            <a:r>
              <a:rPr lang="en-US" dirty="0">
                <a:latin typeface="Calibri" pitchFamily="-96" charset="0"/>
              </a:rPr>
              <a:t>Floating Point</a:t>
            </a:r>
          </a:p>
          <a:p>
            <a:pPr marL="560388" lvl="1" indent="-222250" defTabSz="895350">
              <a:tabLst>
                <a:tab pos="2400300" algn="l"/>
                <a:tab pos="3429000" algn="l"/>
                <a:tab pos="4521200" algn="l"/>
                <a:tab pos="6578600" algn="l"/>
              </a:tabLst>
            </a:pPr>
            <a:r>
              <a:rPr lang="en-US" dirty="0">
                <a:latin typeface="Calibri" pitchFamily="-96" charset="0"/>
              </a:rPr>
              <a:t>Stored &amp; operated on in floating point registers</a:t>
            </a:r>
          </a:p>
          <a:p>
            <a:pPr marL="839788" lvl="2" indent="-165100" defTabSz="895350">
              <a:buFont typeface="Wingdings" pitchFamily="-96" charset="2"/>
              <a:buNone/>
              <a:tabLst>
                <a:tab pos="2400300" algn="l"/>
                <a:tab pos="3429000" algn="l"/>
                <a:tab pos="4521200" algn="l"/>
                <a:tab pos="6578600" algn="l"/>
              </a:tabLst>
            </a:pPr>
            <a:r>
              <a:rPr lang="en-US" sz="1800" b="1" dirty="0">
                <a:latin typeface="Calibri" pitchFamily="-96" charset="0"/>
              </a:rPr>
              <a:t>Intel	</a:t>
            </a:r>
            <a:r>
              <a:rPr lang="en-US" sz="1800" b="1" dirty="0" smtClean="0">
                <a:latin typeface="Calibri" pitchFamily="-96" charset="0"/>
              </a:rPr>
              <a:t>ASM</a:t>
            </a:r>
            <a:r>
              <a:rPr lang="en-US" sz="1800" b="1" dirty="0">
                <a:latin typeface="Calibri" pitchFamily="-96" charset="0"/>
              </a:rPr>
              <a:t>	Bytes	C</a:t>
            </a:r>
          </a:p>
          <a:p>
            <a:pPr marL="839788" lvl="2" indent="-165100" defTabSz="895350">
              <a:buFont typeface="Wingdings" pitchFamily="-96" charset="2"/>
              <a:buNone/>
              <a:tabLst>
                <a:tab pos="2400300" algn="l"/>
                <a:tab pos="3429000" algn="l"/>
                <a:tab pos="4521200" algn="l"/>
                <a:tab pos="6578600" algn="l"/>
              </a:tabLst>
            </a:pPr>
            <a:r>
              <a:rPr lang="en-US" sz="1800" dirty="0">
                <a:latin typeface="Calibri" pitchFamily="-96" charset="0"/>
              </a:rPr>
              <a:t>Single	</a:t>
            </a:r>
            <a:r>
              <a:rPr lang="en-US" sz="1800" b="1" dirty="0">
                <a:latin typeface="Courier New" pitchFamily="-96" charset="0"/>
              </a:rPr>
              <a:t>s</a:t>
            </a:r>
            <a:r>
              <a:rPr lang="en-US" sz="1800" dirty="0">
                <a:latin typeface="Calibri" pitchFamily="-96" charset="0"/>
              </a:rPr>
              <a:t>	4	</a:t>
            </a:r>
            <a:r>
              <a:rPr lang="en-US" sz="1800" b="1" dirty="0">
                <a:latin typeface="Courier New" pitchFamily="-96" charset="0"/>
              </a:rPr>
              <a:t>float</a:t>
            </a:r>
          </a:p>
          <a:p>
            <a:pPr marL="839788" lvl="2" indent="-165100" defTabSz="895350">
              <a:buFont typeface="Wingdings" pitchFamily="-96" charset="2"/>
              <a:buNone/>
              <a:tabLst>
                <a:tab pos="2400300" algn="l"/>
                <a:tab pos="3429000" algn="l"/>
                <a:tab pos="4521200" algn="l"/>
                <a:tab pos="6578600" algn="l"/>
              </a:tabLst>
            </a:pPr>
            <a:r>
              <a:rPr lang="en-US" sz="1800" dirty="0">
                <a:latin typeface="Calibri" pitchFamily="-96" charset="0"/>
              </a:rPr>
              <a:t>Double	</a:t>
            </a:r>
            <a:r>
              <a:rPr lang="en-US" sz="1800" b="1" dirty="0">
                <a:latin typeface="Courier New" pitchFamily="-96" charset="0"/>
              </a:rPr>
              <a:t>l</a:t>
            </a:r>
            <a:r>
              <a:rPr lang="en-US" sz="1800" dirty="0">
                <a:latin typeface="Calibri" pitchFamily="-96" charset="0"/>
              </a:rPr>
              <a:t>	8	</a:t>
            </a:r>
            <a:r>
              <a:rPr lang="en-US" sz="1800" b="1" dirty="0">
                <a:latin typeface="Courier New" pitchFamily="-96" charset="0"/>
              </a:rPr>
              <a:t>double</a:t>
            </a:r>
          </a:p>
          <a:p>
            <a:pPr marL="839788" lvl="2" indent="-165100" defTabSz="895350">
              <a:buFont typeface="Wingdings" pitchFamily="-96" charset="2"/>
              <a:buNone/>
              <a:tabLst>
                <a:tab pos="2400300" algn="l"/>
                <a:tab pos="3429000" algn="l"/>
                <a:tab pos="4521200" algn="l"/>
                <a:tab pos="6578600" algn="l"/>
              </a:tabLst>
            </a:pPr>
            <a:r>
              <a:rPr lang="en-US" sz="1800" dirty="0">
                <a:latin typeface="Calibri" pitchFamily="-96" charset="0"/>
              </a:rPr>
              <a:t>Extended	</a:t>
            </a:r>
            <a:r>
              <a:rPr lang="en-US" sz="1800" b="1" dirty="0">
                <a:latin typeface="Courier New" pitchFamily="-96" charset="0"/>
              </a:rPr>
              <a:t>t</a:t>
            </a:r>
            <a:r>
              <a:rPr lang="en-US" sz="1800" dirty="0">
                <a:latin typeface="Calibri" pitchFamily="-96" charset="0"/>
              </a:rPr>
              <a:t>	10/12/16	</a:t>
            </a:r>
            <a:r>
              <a:rPr lang="en-US" sz="1800" b="1" dirty="0">
                <a:latin typeface="Courier New" pitchFamily="-96" charset="0"/>
              </a:rPr>
              <a:t>long double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5943600" cy="573088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Array Allocation</a:t>
            </a:r>
          </a:p>
        </p:txBody>
      </p:sp>
      <p:sp>
        <p:nvSpPr>
          <p:cNvPr id="301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838200"/>
            <a:ext cx="8307387" cy="1616075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Basic Principle</a:t>
            </a:r>
          </a:p>
          <a:p>
            <a:pPr lvl="1">
              <a:buFont typeface="Wingdings" pitchFamily="-96" charset="2"/>
              <a:buNone/>
            </a:pPr>
            <a:r>
              <a:rPr lang="en-US" i="1">
                <a:latin typeface="Calibri" pitchFamily="-96" charset="0"/>
              </a:rPr>
              <a:t>T</a:t>
            </a:r>
            <a:r>
              <a:rPr lang="en-US" b="1">
                <a:latin typeface="Calibri" pitchFamily="-96" charset="0"/>
              </a:rPr>
              <a:t>  </a:t>
            </a:r>
            <a:r>
              <a:rPr lang="en-US" b="1">
                <a:latin typeface="Courier New" pitchFamily="-96" charset="0"/>
              </a:rPr>
              <a:t>A[</a:t>
            </a:r>
            <a:r>
              <a:rPr lang="en-US" i="1">
                <a:latin typeface="Calibri" pitchFamily="-96" charset="0"/>
              </a:rPr>
              <a:t>L</a:t>
            </a:r>
            <a:r>
              <a:rPr lang="en-US" b="1">
                <a:latin typeface="Courier New" pitchFamily="-96" charset="0"/>
              </a:rPr>
              <a:t>];</a:t>
            </a:r>
            <a:endParaRPr lang="en-US" b="1">
              <a:latin typeface="Calibri" pitchFamily="-96" charset="0"/>
            </a:endParaRPr>
          </a:p>
          <a:p>
            <a:pPr lvl="1"/>
            <a:r>
              <a:rPr lang="en-US">
                <a:latin typeface="Calibri" pitchFamily="-96" charset="0"/>
              </a:rPr>
              <a:t>Array of data type </a:t>
            </a:r>
            <a:r>
              <a:rPr lang="en-US" i="1">
                <a:latin typeface="Calibri" pitchFamily="-96" charset="0"/>
              </a:rPr>
              <a:t>T</a:t>
            </a:r>
            <a:r>
              <a:rPr lang="en-US">
                <a:latin typeface="Calibri" pitchFamily="-96" charset="0"/>
              </a:rPr>
              <a:t> and length </a:t>
            </a:r>
            <a:r>
              <a:rPr lang="en-US" i="1">
                <a:latin typeface="Calibri" pitchFamily="-96" charset="0"/>
              </a:rPr>
              <a:t>L</a:t>
            </a:r>
            <a:endParaRPr lang="en-US">
              <a:latin typeface="Calibri" pitchFamily="-96" charset="0"/>
            </a:endParaRPr>
          </a:p>
          <a:p>
            <a:pPr lvl="1"/>
            <a:r>
              <a:rPr lang="en-US">
                <a:latin typeface="Calibri" pitchFamily="-96" charset="0"/>
              </a:rPr>
              <a:t>Contiguously allocated region of </a:t>
            </a:r>
            <a:r>
              <a:rPr lang="en-US" i="1">
                <a:latin typeface="Calibri" pitchFamily="-96" charset="0"/>
              </a:rPr>
              <a:t>L</a:t>
            </a:r>
            <a:r>
              <a:rPr lang="en-US">
                <a:latin typeface="Calibri" pitchFamily="-96" charset="0"/>
              </a:rPr>
              <a:t> * </a:t>
            </a:r>
            <a:r>
              <a:rPr lang="en-US" b="1">
                <a:latin typeface="Courier New" pitchFamily="-96" charset="0"/>
              </a:rPr>
              <a:t>sizeof</a:t>
            </a:r>
            <a:r>
              <a:rPr lang="en-US">
                <a:latin typeface="Courier New" pitchFamily="-96" charset="0"/>
              </a:rPr>
              <a:t>(</a:t>
            </a:r>
            <a:r>
              <a:rPr lang="en-US" i="1">
                <a:latin typeface="Calibri" pitchFamily="-96" charset="0"/>
              </a:rPr>
              <a:t>T</a:t>
            </a:r>
            <a:r>
              <a:rPr lang="en-US">
                <a:latin typeface="Courier New" pitchFamily="-96" charset="0"/>
              </a:rPr>
              <a:t>)</a:t>
            </a:r>
            <a:r>
              <a:rPr lang="en-US">
                <a:latin typeface="Calibri" pitchFamily="-96" charset="0"/>
              </a:rPr>
              <a:t> bytes</a:t>
            </a:r>
          </a:p>
        </p:txBody>
      </p:sp>
      <p:sp>
        <p:nvSpPr>
          <p:cNvPr id="301061" name="Text Box 5"/>
          <p:cNvSpPr txBox="1">
            <a:spLocks noChangeArrowheads="1"/>
          </p:cNvSpPr>
          <p:nvPr/>
        </p:nvSpPr>
        <p:spPr bwMode="auto">
          <a:xfrm>
            <a:off x="28575" y="2617788"/>
            <a:ext cx="2135188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600">
                <a:latin typeface="Courier New" pitchFamily="-96" charset="0"/>
              </a:rPr>
              <a:t>char string[12];</a:t>
            </a:r>
          </a:p>
        </p:txBody>
      </p:sp>
      <p:grpSp>
        <p:nvGrpSpPr>
          <p:cNvPr id="99" name="Group 98"/>
          <p:cNvGrpSpPr>
            <a:grpSpLocks/>
          </p:cNvGrpSpPr>
          <p:nvPr/>
        </p:nvGrpSpPr>
        <p:grpSpPr bwMode="auto">
          <a:xfrm>
            <a:off x="2057400" y="2667000"/>
            <a:ext cx="3505200" cy="731838"/>
            <a:chOff x="2514600" y="2667000"/>
            <a:chExt cx="3505200" cy="732254"/>
          </a:xfrm>
        </p:grpSpPr>
        <p:grpSp>
          <p:nvGrpSpPr>
            <p:cNvPr id="56388" name="Group 7"/>
            <p:cNvGrpSpPr>
              <a:grpSpLocks/>
            </p:cNvGrpSpPr>
            <p:nvPr/>
          </p:nvGrpSpPr>
          <p:grpSpPr bwMode="auto">
            <a:xfrm>
              <a:off x="2743200" y="2667000"/>
              <a:ext cx="2743200" cy="228600"/>
              <a:chOff x="1008" y="1776"/>
              <a:chExt cx="1728" cy="144"/>
            </a:xfrm>
          </p:grpSpPr>
          <p:sp>
            <p:nvSpPr>
              <p:cNvPr id="301064" name="Rectangle 8"/>
              <p:cNvSpPr>
                <a:spLocks noChangeArrowheads="1"/>
              </p:cNvSpPr>
              <p:nvPr/>
            </p:nvSpPr>
            <p:spPr bwMode="auto">
              <a:xfrm>
                <a:off x="1008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65" name="Rectangle 9"/>
              <p:cNvSpPr>
                <a:spLocks noChangeArrowheads="1"/>
              </p:cNvSpPr>
              <p:nvPr/>
            </p:nvSpPr>
            <p:spPr bwMode="auto">
              <a:xfrm>
                <a:off x="1152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66" name="Rectangle 10"/>
              <p:cNvSpPr>
                <a:spLocks noChangeArrowheads="1"/>
              </p:cNvSpPr>
              <p:nvPr/>
            </p:nvSpPr>
            <p:spPr bwMode="auto">
              <a:xfrm>
                <a:off x="1296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67" name="Rectangle 11"/>
              <p:cNvSpPr>
                <a:spLocks noChangeArrowheads="1"/>
              </p:cNvSpPr>
              <p:nvPr/>
            </p:nvSpPr>
            <p:spPr bwMode="auto">
              <a:xfrm>
                <a:off x="1440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68" name="Rectangle 12"/>
              <p:cNvSpPr>
                <a:spLocks noChangeArrowheads="1"/>
              </p:cNvSpPr>
              <p:nvPr/>
            </p:nvSpPr>
            <p:spPr bwMode="auto">
              <a:xfrm>
                <a:off x="1584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69" name="Rectangle 13"/>
              <p:cNvSpPr>
                <a:spLocks noChangeArrowheads="1"/>
              </p:cNvSpPr>
              <p:nvPr/>
            </p:nvSpPr>
            <p:spPr bwMode="auto">
              <a:xfrm>
                <a:off x="1728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70" name="Rectangle 14"/>
              <p:cNvSpPr>
                <a:spLocks noChangeArrowheads="1"/>
              </p:cNvSpPr>
              <p:nvPr/>
            </p:nvSpPr>
            <p:spPr bwMode="auto">
              <a:xfrm>
                <a:off x="1872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71" name="Rectangle 15"/>
              <p:cNvSpPr>
                <a:spLocks noChangeArrowheads="1"/>
              </p:cNvSpPr>
              <p:nvPr/>
            </p:nvSpPr>
            <p:spPr bwMode="auto">
              <a:xfrm>
                <a:off x="2016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72" name="Rectangle 16"/>
              <p:cNvSpPr>
                <a:spLocks noChangeArrowheads="1"/>
              </p:cNvSpPr>
              <p:nvPr/>
            </p:nvSpPr>
            <p:spPr bwMode="auto">
              <a:xfrm>
                <a:off x="2160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73" name="Rectangle 17"/>
              <p:cNvSpPr>
                <a:spLocks noChangeArrowheads="1"/>
              </p:cNvSpPr>
              <p:nvPr/>
            </p:nvSpPr>
            <p:spPr bwMode="auto">
              <a:xfrm>
                <a:off x="2304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74" name="Rectangle 18"/>
              <p:cNvSpPr>
                <a:spLocks noChangeArrowheads="1"/>
              </p:cNvSpPr>
              <p:nvPr/>
            </p:nvSpPr>
            <p:spPr bwMode="auto">
              <a:xfrm>
                <a:off x="2448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75" name="Rectangle 19"/>
              <p:cNvSpPr>
                <a:spLocks noChangeArrowheads="1"/>
              </p:cNvSpPr>
              <p:nvPr/>
            </p:nvSpPr>
            <p:spPr bwMode="auto">
              <a:xfrm>
                <a:off x="2592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56389" name="Text Box 20"/>
            <p:cNvSpPr txBox="1">
              <a:spLocks noChangeArrowheads="1"/>
            </p:cNvSpPr>
            <p:nvPr/>
          </p:nvSpPr>
          <p:spPr bwMode="auto">
            <a:xfrm>
              <a:off x="2514600" y="3062512"/>
              <a:ext cx="396875" cy="33674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</a:t>
              </a:r>
            </a:p>
          </p:txBody>
        </p:sp>
        <p:sp>
          <p:nvSpPr>
            <p:cNvPr id="56390" name="Text Box 21"/>
            <p:cNvSpPr txBox="1">
              <a:spLocks noChangeArrowheads="1"/>
            </p:cNvSpPr>
            <p:nvPr/>
          </p:nvSpPr>
          <p:spPr bwMode="auto">
            <a:xfrm>
              <a:off x="5029200" y="3062512"/>
              <a:ext cx="990600" cy="33674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+ 12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91" name="Line 22"/>
            <p:cNvSpPr>
              <a:spLocks noChangeShapeType="1"/>
            </p:cNvSpPr>
            <p:nvPr/>
          </p:nvSpPr>
          <p:spPr bwMode="auto">
            <a:xfrm flipV="1">
              <a:off x="2743200" y="2895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92" name="Line 23"/>
            <p:cNvSpPr>
              <a:spLocks noChangeShapeType="1"/>
            </p:cNvSpPr>
            <p:nvPr/>
          </p:nvSpPr>
          <p:spPr bwMode="auto">
            <a:xfrm flipV="1">
              <a:off x="5486400" y="2895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01087" name="Text Box 31"/>
          <p:cNvSpPr txBox="1">
            <a:spLocks noChangeArrowheads="1"/>
          </p:cNvSpPr>
          <p:nvPr/>
        </p:nvSpPr>
        <p:spPr bwMode="auto">
          <a:xfrm>
            <a:off x="638175" y="3452813"/>
            <a:ext cx="1525588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600">
                <a:latin typeface="Courier New" pitchFamily="-96" charset="0"/>
              </a:rPr>
              <a:t>int val[5];</a:t>
            </a:r>
          </a:p>
        </p:txBody>
      </p:sp>
      <p:grpSp>
        <p:nvGrpSpPr>
          <p:cNvPr id="98" name="Group 97"/>
          <p:cNvGrpSpPr>
            <a:grpSpLocks/>
          </p:cNvGrpSpPr>
          <p:nvPr/>
        </p:nvGrpSpPr>
        <p:grpSpPr bwMode="auto">
          <a:xfrm>
            <a:off x="2057400" y="3500438"/>
            <a:ext cx="5334000" cy="731837"/>
            <a:chOff x="2514600" y="3429000"/>
            <a:chExt cx="5334000" cy="730672"/>
          </a:xfrm>
        </p:grpSpPr>
        <p:grpSp>
          <p:nvGrpSpPr>
            <p:cNvPr id="56370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301082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83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84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85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86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56371" name="Text Box 32"/>
            <p:cNvSpPr txBox="1">
              <a:spLocks noChangeArrowheads="1"/>
            </p:cNvSpPr>
            <p:nvPr/>
          </p:nvSpPr>
          <p:spPr bwMode="auto">
            <a:xfrm>
              <a:off x="2514600" y="3809393"/>
              <a:ext cx="396875" cy="3360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</a:t>
              </a:r>
            </a:p>
          </p:txBody>
        </p:sp>
        <p:sp>
          <p:nvSpPr>
            <p:cNvPr id="56372" name="Text Box 33"/>
            <p:cNvSpPr txBox="1">
              <a:spLocks noChangeArrowheads="1"/>
            </p:cNvSpPr>
            <p:nvPr/>
          </p:nvSpPr>
          <p:spPr bwMode="auto">
            <a:xfrm>
              <a:off x="3182938" y="3823658"/>
              <a:ext cx="990600" cy="3360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+ 4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73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74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75" name="Text Box 36"/>
            <p:cNvSpPr txBox="1">
              <a:spLocks noChangeArrowheads="1"/>
            </p:cNvSpPr>
            <p:nvPr/>
          </p:nvSpPr>
          <p:spPr bwMode="auto">
            <a:xfrm>
              <a:off x="4097338" y="3823658"/>
              <a:ext cx="990600" cy="3360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+ 8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76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77" name="Text Box 38"/>
            <p:cNvSpPr txBox="1">
              <a:spLocks noChangeArrowheads="1"/>
            </p:cNvSpPr>
            <p:nvPr/>
          </p:nvSpPr>
          <p:spPr bwMode="auto">
            <a:xfrm>
              <a:off x="5029200" y="3823658"/>
              <a:ext cx="990600" cy="3360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+ 12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78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79" name="Text Box 40"/>
            <p:cNvSpPr txBox="1">
              <a:spLocks noChangeArrowheads="1"/>
            </p:cNvSpPr>
            <p:nvPr/>
          </p:nvSpPr>
          <p:spPr bwMode="auto">
            <a:xfrm>
              <a:off x="5943600" y="3823658"/>
              <a:ext cx="990600" cy="3360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+ 16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80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81" name="Text Box 42"/>
            <p:cNvSpPr txBox="1">
              <a:spLocks noChangeArrowheads="1"/>
            </p:cNvSpPr>
            <p:nvPr/>
          </p:nvSpPr>
          <p:spPr bwMode="auto">
            <a:xfrm>
              <a:off x="6858000" y="3823658"/>
              <a:ext cx="990600" cy="3360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+ 20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82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01101" name="Text Box 45"/>
          <p:cNvSpPr txBox="1">
            <a:spLocks noChangeArrowheads="1"/>
          </p:cNvSpPr>
          <p:nvPr/>
        </p:nvSpPr>
        <p:spPr bwMode="auto">
          <a:xfrm>
            <a:off x="515938" y="4267200"/>
            <a:ext cx="1647825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600">
                <a:latin typeface="Courier New" pitchFamily="-96" charset="0"/>
              </a:rPr>
              <a:t>double a[3];</a:t>
            </a:r>
          </a:p>
        </p:txBody>
      </p:sp>
      <p:grpSp>
        <p:nvGrpSpPr>
          <p:cNvPr id="97" name="Group 96"/>
          <p:cNvGrpSpPr>
            <a:grpSpLocks/>
          </p:cNvGrpSpPr>
          <p:nvPr/>
        </p:nvGrpSpPr>
        <p:grpSpPr bwMode="auto">
          <a:xfrm>
            <a:off x="2057400" y="4335463"/>
            <a:ext cx="6399213" cy="747712"/>
            <a:chOff x="2515700" y="4343402"/>
            <a:chExt cx="6399700" cy="747713"/>
          </a:xfrm>
        </p:grpSpPr>
        <p:grpSp>
          <p:nvGrpSpPr>
            <p:cNvPr id="56358" name="Group 47"/>
            <p:cNvGrpSpPr>
              <a:grpSpLocks/>
            </p:cNvGrpSpPr>
            <p:nvPr/>
          </p:nvGrpSpPr>
          <p:grpSpPr bwMode="auto">
            <a:xfrm>
              <a:off x="2748919" y="4343402"/>
              <a:ext cx="5613070" cy="228600"/>
              <a:chOff x="1008" y="2208"/>
              <a:chExt cx="3456" cy="144"/>
            </a:xfrm>
          </p:grpSpPr>
          <p:sp>
            <p:nvSpPr>
              <p:cNvPr id="301104" name="Rectangle 48"/>
              <p:cNvSpPr>
                <a:spLocks noChangeArrowheads="1"/>
              </p:cNvSpPr>
              <p:nvPr/>
            </p:nvSpPr>
            <p:spPr bwMode="auto">
              <a:xfrm>
                <a:off x="1008" y="2208"/>
                <a:ext cx="1152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105" name="Rectangle 49"/>
              <p:cNvSpPr>
                <a:spLocks noChangeArrowheads="1"/>
              </p:cNvSpPr>
              <p:nvPr/>
            </p:nvSpPr>
            <p:spPr bwMode="auto">
              <a:xfrm>
                <a:off x="2160" y="2208"/>
                <a:ext cx="1152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106" name="Rectangle 50"/>
              <p:cNvSpPr>
                <a:spLocks noChangeArrowheads="1"/>
              </p:cNvSpPr>
              <p:nvPr/>
            </p:nvSpPr>
            <p:spPr bwMode="auto">
              <a:xfrm>
                <a:off x="3312" y="2208"/>
                <a:ext cx="1152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56359" name="Line 52"/>
            <p:cNvSpPr>
              <a:spLocks noChangeShapeType="1"/>
            </p:cNvSpPr>
            <p:nvPr/>
          </p:nvSpPr>
          <p:spPr bwMode="auto">
            <a:xfrm flipV="1">
              <a:off x="8383100" y="458461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60" name="Text Box 55"/>
            <p:cNvSpPr txBox="1">
              <a:spLocks noChangeArrowheads="1"/>
            </p:cNvSpPr>
            <p:nvPr/>
          </p:nvSpPr>
          <p:spPr bwMode="auto">
            <a:xfrm>
              <a:off x="7902498" y="4724402"/>
              <a:ext cx="1012902" cy="3667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 i="1">
                  <a:latin typeface="Calibri" pitchFamily="-96" charset="0"/>
                </a:rPr>
                <a:t>x </a:t>
              </a:r>
              <a:r>
                <a:rPr lang="en-US" sz="1800" b="0">
                  <a:latin typeface="Calibri" pitchFamily="-96" charset="0"/>
                </a:rPr>
                <a:t>+ 24</a:t>
              </a:r>
              <a:endParaRPr lang="en-US" sz="1800" b="0" i="1">
                <a:latin typeface="Calibri" pitchFamily="-96" charset="0"/>
              </a:endParaRPr>
            </a:p>
          </p:txBody>
        </p:sp>
        <p:sp>
          <p:nvSpPr>
            <p:cNvPr id="56361" name="Text Box 56"/>
            <p:cNvSpPr txBox="1">
              <a:spLocks noChangeArrowheads="1"/>
            </p:cNvSpPr>
            <p:nvPr/>
          </p:nvSpPr>
          <p:spPr bwMode="auto">
            <a:xfrm>
              <a:off x="2515700" y="4710115"/>
              <a:ext cx="406431" cy="3365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</a:t>
              </a:r>
            </a:p>
          </p:txBody>
        </p:sp>
        <p:sp>
          <p:nvSpPr>
            <p:cNvPr id="56362" name="Line 57"/>
            <p:cNvSpPr>
              <a:spLocks noChangeShapeType="1"/>
            </p:cNvSpPr>
            <p:nvPr/>
          </p:nvSpPr>
          <p:spPr bwMode="auto">
            <a:xfrm flipV="1">
              <a:off x="2749578" y="4570322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63" name="Text Box 58"/>
            <p:cNvSpPr txBox="1">
              <a:spLocks noChangeArrowheads="1"/>
            </p:cNvSpPr>
            <p:nvPr/>
          </p:nvSpPr>
          <p:spPr bwMode="auto">
            <a:xfrm>
              <a:off x="4114434" y="4724402"/>
              <a:ext cx="1014490" cy="3365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+ 8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64" name="Line 59"/>
            <p:cNvSpPr>
              <a:spLocks noChangeShapeType="1"/>
            </p:cNvSpPr>
            <p:nvPr/>
          </p:nvSpPr>
          <p:spPr bwMode="auto">
            <a:xfrm flipV="1">
              <a:off x="4620601" y="458461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65" name="Text Box 60"/>
            <p:cNvSpPr txBox="1">
              <a:spLocks noChangeArrowheads="1"/>
            </p:cNvSpPr>
            <p:nvPr/>
          </p:nvSpPr>
          <p:spPr bwMode="auto">
            <a:xfrm>
              <a:off x="5997353" y="4724402"/>
              <a:ext cx="1012902" cy="3365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+ 16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66" name="Line 61"/>
            <p:cNvSpPr>
              <a:spLocks noChangeShapeType="1"/>
            </p:cNvSpPr>
            <p:nvPr/>
          </p:nvSpPr>
          <p:spPr bwMode="auto">
            <a:xfrm flipV="1">
              <a:off x="6491624" y="458461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01118" name="Text Box 62"/>
          <p:cNvSpPr txBox="1">
            <a:spLocks noChangeArrowheads="1"/>
          </p:cNvSpPr>
          <p:nvPr/>
        </p:nvSpPr>
        <p:spPr bwMode="auto">
          <a:xfrm>
            <a:off x="638175" y="5148263"/>
            <a:ext cx="1525588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600">
                <a:latin typeface="Courier New" pitchFamily="-96" charset="0"/>
              </a:rPr>
              <a:t>char *p[3];</a:t>
            </a:r>
          </a:p>
        </p:txBody>
      </p:sp>
      <p:grpSp>
        <p:nvGrpSpPr>
          <p:cNvPr id="95" name="Group 94"/>
          <p:cNvGrpSpPr>
            <a:grpSpLocks/>
          </p:cNvGrpSpPr>
          <p:nvPr/>
        </p:nvGrpSpPr>
        <p:grpSpPr bwMode="auto">
          <a:xfrm>
            <a:off x="2057400" y="6019800"/>
            <a:ext cx="6248400" cy="731838"/>
            <a:chOff x="2438400" y="6019800"/>
            <a:chExt cx="6248400" cy="732254"/>
          </a:xfrm>
        </p:grpSpPr>
        <p:grpSp>
          <p:nvGrpSpPr>
            <p:cNvPr id="56346" name="Group 92"/>
            <p:cNvGrpSpPr>
              <a:grpSpLocks/>
            </p:cNvGrpSpPr>
            <p:nvPr/>
          </p:nvGrpSpPr>
          <p:grpSpPr bwMode="auto">
            <a:xfrm>
              <a:off x="2667000" y="6019800"/>
              <a:ext cx="5486400" cy="228600"/>
              <a:chOff x="1652" y="4608"/>
              <a:chExt cx="3456" cy="144"/>
            </a:xfrm>
          </p:grpSpPr>
          <p:sp>
            <p:nvSpPr>
              <p:cNvPr id="301134" name="Rectangle 78"/>
              <p:cNvSpPr>
                <a:spLocks noChangeArrowheads="1"/>
              </p:cNvSpPr>
              <p:nvPr/>
            </p:nvSpPr>
            <p:spPr bwMode="auto">
              <a:xfrm>
                <a:off x="1652" y="4608"/>
                <a:ext cx="1152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135" name="Rectangle 79"/>
              <p:cNvSpPr>
                <a:spLocks noChangeArrowheads="1"/>
              </p:cNvSpPr>
              <p:nvPr/>
            </p:nvSpPr>
            <p:spPr bwMode="auto">
              <a:xfrm>
                <a:off x="2804" y="4608"/>
                <a:ext cx="1152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136" name="Rectangle 80"/>
              <p:cNvSpPr>
                <a:spLocks noChangeArrowheads="1"/>
              </p:cNvSpPr>
              <p:nvPr/>
            </p:nvSpPr>
            <p:spPr bwMode="auto">
              <a:xfrm>
                <a:off x="3956" y="4608"/>
                <a:ext cx="1152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56347" name="Text Box 86"/>
            <p:cNvSpPr txBox="1">
              <a:spLocks noChangeArrowheads="1"/>
            </p:cNvSpPr>
            <p:nvPr/>
          </p:nvSpPr>
          <p:spPr bwMode="auto">
            <a:xfrm>
              <a:off x="2438400" y="6386721"/>
              <a:ext cx="396875" cy="33674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</a:t>
              </a:r>
            </a:p>
          </p:txBody>
        </p:sp>
        <p:sp>
          <p:nvSpPr>
            <p:cNvPr id="56348" name="Line 87"/>
            <p:cNvSpPr>
              <a:spLocks noChangeShapeType="1"/>
            </p:cNvSpPr>
            <p:nvPr/>
          </p:nvSpPr>
          <p:spPr bwMode="auto">
            <a:xfrm flipV="1">
              <a:off x="2667000" y="6219825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49" name="Text Box 88"/>
            <p:cNvSpPr txBox="1">
              <a:spLocks noChangeArrowheads="1"/>
            </p:cNvSpPr>
            <p:nvPr/>
          </p:nvSpPr>
          <p:spPr bwMode="auto">
            <a:xfrm>
              <a:off x="4038600" y="6401017"/>
              <a:ext cx="990600" cy="33674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+ 8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50" name="Line 89"/>
            <p:cNvSpPr>
              <a:spLocks noChangeShapeType="1"/>
            </p:cNvSpPr>
            <p:nvPr/>
          </p:nvSpPr>
          <p:spPr bwMode="auto">
            <a:xfrm flipV="1">
              <a:off x="4495800" y="62341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51" name="Text Box 90"/>
            <p:cNvSpPr txBox="1">
              <a:spLocks noChangeArrowheads="1"/>
            </p:cNvSpPr>
            <p:nvPr/>
          </p:nvSpPr>
          <p:spPr bwMode="auto">
            <a:xfrm>
              <a:off x="5867400" y="6401017"/>
              <a:ext cx="990600" cy="33674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+ 16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52" name="Line 91"/>
            <p:cNvSpPr>
              <a:spLocks noChangeShapeType="1"/>
            </p:cNvSpPr>
            <p:nvPr/>
          </p:nvSpPr>
          <p:spPr bwMode="auto">
            <a:xfrm flipV="1">
              <a:off x="6324600" y="62341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53" name="Line 102"/>
            <p:cNvSpPr>
              <a:spLocks noChangeShapeType="1"/>
            </p:cNvSpPr>
            <p:nvPr/>
          </p:nvSpPr>
          <p:spPr bwMode="auto">
            <a:xfrm flipV="1">
              <a:off x="8153400" y="62484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54" name="Text Box 105"/>
            <p:cNvSpPr txBox="1">
              <a:spLocks noChangeArrowheads="1"/>
            </p:cNvSpPr>
            <p:nvPr/>
          </p:nvSpPr>
          <p:spPr bwMode="auto">
            <a:xfrm>
              <a:off x="7696200" y="6415312"/>
              <a:ext cx="990600" cy="33674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+ 24</a:t>
              </a:r>
              <a:endParaRPr lang="en-US" sz="1600" b="0" i="1">
                <a:latin typeface="Calibri" pitchFamily="-96" charset="0"/>
              </a:endParaRPr>
            </a:p>
          </p:txBody>
        </p:sp>
      </p:grpSp>
      <p:grpSp>
        <p:nvGrpSpPr>
          <p:cNvPr id="96" name="Group 95"/>
          <p:cNvGrpSpPr>
            <a:grpSpLocks/>
          </p:cNvGrpSpPr>
          <p:nvPr/>
        </p:nvGrpSpPr>
        <p:grpSpPr bwMode="auto">
          <a:xfrm>
            <a:off x="2057400" y="5186363"/>
            <a:ext cx="3505200" cy="731837"/>
            <a:chOff x="2514600" y="5257800"/>
            <a:chExt cx="3505200" cy="732254"/>
          </a:xfrm>
        </p:grpSpPr>
        <p:grpSp>
          <p:nvGrpSpPr>
            <p:cNvPr id="56334" name="Group 64"/>
            <p:cNvGrpSpPr>
              <a:grpSpLocks/>
            </p:cNvGrpSpPr>
            <p:nvPr/>
          </p:nvGrpSpPr>
          <p:grpSpPr bwMode="auto">
            <a:xfrm>
              <a:off x="2743200" y="5257800"/>
              <a:ext cx="2743200" cy="228600"/>
              <a:chOff x="2016" y="3744"/>
              <a:chExt cx="1728" cy="144"/>
            </a:xfrm>
          </p:grpSpPr>
          <p:sp>
            <p:nvSpPr>
              <p:cNvPr id="301121" name="Rectangle 65"/>
              <p:cNvSpPr>
                <a:spLocks noChangeArrowheads="1"/>
              </p:cNvSpPr>
              <p:nvPr/>
            </p:nvSpPr>
            <p:spPr bwMode="auto">
              <a:xfrm>
                <a:off x="2016" y="3744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122" name="Rectangle 66"/>
              <p:cNvSpPr>
                <a:spLocks noChangeArrowheads="1"/>
              </p:cNvSpPr>
              <p:nvPr/>
            </p:nvSpPr>
            <p:spPr bwMode="auto">
              <a:xfrm>
                <a:off x="2592" y="3744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123" name="Rectangle 67"/>
              <p:cNvSpPr>
                <a:spLocks noChangeArrowheads="1"/>
              </p:cNvSpPr>
              <p:nvPr/>
            </p:nvSpPr>
            <p:spPr bwMode="auto">
              <a:xfrm>
                <a:off x="3168" y="3744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56335" name="Text Box 68"/>
            <p:cNvSpPr txBox="1">
              <a:spLocks noChangeArrowheads="1"/>
            </p:cNvSpPr>
            <p:nvPr/>
          </p:nvSpPr>
          <p:spPr bwMode="auto">
            <a:xfrm>
              <a:off x="2514600" y="5639017"/>
              <a:ext cx="396875" cy="33674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</a:t>
              </a:r>
            </a:p>
          </p:txBody>
        </p:sp>
        <p:sp>
          <p:nvSpPr>
            <p:cNvPr id="56336" name="Text Box 69"/>
            <p:cNvSpPr txBox="1">
              <a:spLocks noChangeArrowheads="1"/>
            </p:cNvSpPr>
            <p:nvPr/>
          </p:nvSpPr>
          <p:spPr bwMode="auto">
            <a:xfrm>
              <a:off x="3200400" y="5653312"/>
              <a:ext cx="990600" cy="33674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+ 4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37" name="Line 70"/>
            <p:cNvSpPr>
              <a:spLocks noChangeShapeType="1"/>
            </p:cNvSpPr>
            <p:nvPr/>
          </p:nvSpPr>
          <p:spPr bwMode="auto">
            <a:xfrm flipV="1">
              <a:off x="2743200" y="54721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38" name="Line 71"/>
            <p:cNvSpPr>
              <a:spLocks noChangeShapeType="1"/>
            </p:cNvSpPr>
            <p:nvPr/>
          </p:nvSpPr>
          <p:spPr bwMode="auto">
            <a:xfrm flipV="1">
              <a:off x="3657600" y="54864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39" name="Text Box 72"/>
            <p:cNvSpPr txBox="1">
              <a:spLocks noChangeArrowheads="1"/>
            </p:cNvSpPr>
            <p:nvPr/>
          </p:nvSpPr>
          <p:spPr bwMode="auto">
            <a:xfrm>
              <a:off x="4114800" y="5653312"/>
              <a:ext cx="990600" cy="33674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+ 8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40" name="Line 73"/>
            <p:cNvSpPr>
              <a:spLocks noChangeShapeType="1"/>
            </p:cNvSpPr>
            <p:nvPr/>
          </p:nvSpPr>
          <p:spPr bwMode="auto">
            <a:xfrm flipV="1">
              <a:off x="4572000" y="54864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41" name="Text Box 114"/>
            <p:cNvSpPr txBox="1">
              <a:spLocks noChangeArrowheads="1"/>
            </p:cNvSpPr>
            <p:nvPr/>
          </p:nvSpPr>
          <p:spPr bwMode="auto">
            <a:xfrm>
              <a:off x="5029200" y="5653312"/>
              <a:ext cx="990600" cy="33674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+ 12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42" name="Line 115"/>
            <p:cNvSpPr>
              <a:spLocks noChangeShapeType="1"/>
            </p:cNvSpPr>
            <p:nvPr/>
          </p:nvSpPr>
          <p:spPr bwMode="auto">
            <a:xfrm flipV="1">
              <a:off x="5486400" y="54864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01175" name="Text Box 119"/>
          <p:cNvSpPr txBox="1">
            <a:spLocks noChangeArrowheads="1"/>
          </p:cNvSpPr>
          <p:nvPr/>
        </p:nvSpPr>
        <p:spPr bwMode="auto">
          <a:xfrm>
            <a:off x="5259388" y="5148263"/>
            <a:ext cx="523875" cy="366712"/>
          </a:xfrm>
          <a:prstGeom prst="rect">
            <a:avLst/>
          </a:prstGeom>
          <a:solidFill>
            <a:srgbClr val="990000"/>
          </a:solidFill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800">
                <a:solidFill>
                  <a:schemeClr val="bg1"/>
                </a:solidFill>
                <a:latin typeface="Calibri" pitchFamily="-96" charset="0"/>
              </a:rPr>
              <a:t>IA32</a:t>
            </a:r>
          </a:p>
        </p:txBody>
      </p:sp>
      <p:sp>
        <p:nvSpPr>
          <p:cNvPr id="301176" name="Text Box 120"/>
          <p:cNvSpPr txBox="1">
            <a:spLocks noChangeArrowheads="1"/>
          </p:cNvSpPr>
          <p:nvPr/>
        </p:nvSpPr>
        <p:spPr bwMode="auto">
          <a:xfrm>
            <a:off x="8023225" y="5980113"/>
            <a:ext cx="730250" cy="366712"/>
          </a:xfrm>
          <a:prstGeom prst="rect">
            <a:avLst/>
          </a:prstGeom>
          <a:solidFill>
            <a:srgbClr val="990000"/>
          </a:solidFill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800">
                <a:solidFill>
                  <a:schemeClr val="bg1"/>
                </a:solidFill>
                <a:latin typeface="Calibri" pitchFamily="-96" charset="0"/>
              </a:rPr>
              <a:t>x86-64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17513"/>
            <a:ext cx="5562600" cy="57308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Array Access</a:t>
            </a:r>
          </a:p>
        </p:txBody>
      </p:sp>
      <p:sp>
        <p:nvSpPr>
          <p:cNvPr id="604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064500" cy="5715000"/>
          </a:xfrm>
        </p:spPr>
        <p:txBody>
          <a:bodyPr/>
          <a:lstStyle/>
          <a:p>
            <a:pPr marL="223838" indent="-223838" defTabSz="895350">
              <a:tabLst>
                <a:tab pos="1943100" algn="l"/>
                <a:tab pos="3660775" algn="l"/>
              </a:tabLst>
            </a:pPr>
            <a:r>
              <a:rPr lang="en-US" dirty="0">
                <a:latin typeface="Calibri" pitchFamily="-96" charset="0"/>
              </a:rPr>
              <a:t>Basic Principle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</a:tabLst>
            </a:pPr>
            <a:r>
              <a:rPr lang="en-US" i="1" dirty="0">
                <a:latin typeface="Calibri" pitchFamily="-96" charset="0"/>
              </a:rPr>
              <a:t>T</a:t>
            </a:r>
            <a:r>
              <a:rPr lang="en-US" dirty="0">
                <a:latin typeface="Calibri" pitchFamily="-96" charset="0"/>
              </a:rPr>
              <a:t>  </a:t>
            </a:r>
            <a:r>
              <a:rPr lang="en-US" b="1" dirty="0">
                <a:latin typeface="Courier New" pitchFamily="-96" charset="0"/>
              </a:rPr>
              <a:t>A[</a:t>
            </a:r>
            <a:r>
              <a:rPr lang="en-US" i="1" dirty="0">
                <a:latin typeface="Calibri" pitchFamily="-96" charset="0"/>
              </a:rPr>
              <a:t>L</a:t>
            </a:r>
            <a:r>
              <a:rPr lang="en-US" b="1" dirty="0">
                <a:latin typeface="Courier New" pitchFamily="-96" charset="0"/>
              </a:rPr>
              <a:t>];</a:t>
            </a:r>
            <a:endParaRPr lang="en-US" b="1" dirty="0">
              <a:latin typeface="Calibri" pitchFamily="-96" charset="0"/>
            </a:endParaRPr>
          </a:p>
          <a:p>
            <a:pPr marL="560388" lvl="1" indent="-222250" defTabSz="895350">
              <a:tabLst>
                <a:tab pos="1943100" algn="l"/>
                <a:tab pos="3660775" algn="l"/>
              </a:tabLst>
            </a:pPr>
            <a:r>
              <a:rPr lang="en-US" dirty="0">
                <a:latin typeface="Calibri" pitchFamily="-96" charset="0"/>
              </a:rPr>
              <a:t>Array of data type </a:t>
            </a:r>
            <a:r>
              <a:rPr lang="en-US" i="1" dirty="0">
                <a:latin typeface="Calibri" pitchFamily="-96" charset="0"/>
              </a:rPr>
              <a:t>T</a:t>
            </a:r>
            <a:r>
              <a:rPr lang="en-US" dirty="0">
                <a:latin typeface="Calibri" pitchFamily="-96" charset="0"/>
              </a:rPr>
              <a:t> and length </a:t>
            </a:r>
            <a:r>
              <a:rPr lang="en-US" i="1" dirty="0">
                <a:latin typeface="Calibri" pitchFamily="-96" charset="0"/>
              </a:rPr>
              <a:t>L</a:t>
            </a:r>
            <a:endParaRPr lang="en-US" dirty="0">
              <a:latin typeface="Calibri" pitchFamily="-96" charset="0"/>
            </a:endParaRPr>
          </a:p>
          <a:p>
            <a:pPr marL="560388" lvl="1" indent="-222250" defTabSz="895350">
              <a:tabLst>
                <a:tab pos="1943100" algn="l"/>
                <a:tab pos="3660775" algn="l"/>
              </a:tabLst>
            </a:pPr>
            <a:r>
              <a:rPr lang="en-US" dirty="0">
                <a:latin typeface="Calibri" pitchFamily="-96" charset="0"/>
              </a:rPr>
              <a:t>Identifier </a:t>
            </a:r>
            <a:r>
              <a:rPr lang="en-US" b="1" dirty="0">
                <a:latin typeface="Courier New" pitchFamily="-96" charset="0"/>
              </a:rPr>
              <a:t>A</a:t>
            </a:r>
            <a:r>
              <a:rPr lang="en-US" dirty="0">
                <a:latin typeface="Calibri" pitchFamily="-96" charset="0"/>
              </a:rPr>
              <a:t> can be used as a pointer to array element 0: Type </a:t>
            </a:r>
            <a:r>
              <a:rPr lang="en-US" i="1" dirty="0">
                <a:latin typeface="Calibri" pitchFamily="-96" charset="0"/>
              </a:rPr>
              <a:t>T*</a:t>
            </a:r>
          </a:p>
          <a:p>
            <a:pPr marL="223838" indent="-223838" defTabSz="895350">
              <a:tabLst>
                <a:tab pos="1943100" algn="l"/>
                <a:tab pos="3660775" algn="l"/>
              </a:tabLst>
            </a:pPr>
            <a:endParaRPr lang="en-US" dirty="0">
              <a:latin typeface="Calibri" pitchFamily="-96" charset="0"/>
            </a:endParaRPr>
          </a:p>
          <a:p>
            <a:pPr marL="560388" lvl="1" indent="-222250" defTabSz="895350">
              <a:tabLst>
                <a:tab pos="1943100" algn="l"/>
                <a:tab pos="3660775" algn="l"/>
              </a:tabLst>
            </a:pPr>
            <a:endParaRPr lang="en-US" dirty="0">
              <a:latin typeface="Calibri" pitchFamily="-96" charset="0"/>
            </a:endParaRPr>
          </a:p>
          <a:p>
            <a:pPr marL="223838" indent="-223838" defTabSz="895350">
              <a:tabLst>
                <a:tab pos="1943100" algn="l"/>
                <a:tab pos="3660775" algn="l"/>
              </a:tabLst>
            </a:pPr>
            <a:endParaRPr lang="en-US" dirty="0">
              <a:latin typeface="Calibri" pitchFamily="-96" charset="0"/>
            </a:endParaRPr>
          </a:p>
          <a:p>
            <a:pPr marL="223838" indent="-223838" defTabSz="895350">
              <a:tabLst>
                <a:tab pos="1943100" algn="l"/>
                <a:tab pos="3660775" algn="l"/>
              </a:tabLst>
            </a:pPr>
            <a:r>
              <a:rPr lang="en-US" dirty="0">
                <a:latin typeface="Calibri" pitchFamily="-96" charset="0"/>
              </a:rPr>
              <a:t>Reference	Type	Value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</a:tabLst>
            </a:pPr>
            <a:r>
              <a:rPr lang="en-US" sz="1800" b="1" dirty="0" err="1">
                <a:latin typeface="Courier New" pitchFamily="-96" charset="0"/>
              </a:rPr>
              <a:t>val</a:t>
            </a:r>
            <a:r>
              <a:rPr lang="en-US" sz="1800" b="1" dirty="0">
                <a:latin typeface="Courier New" pitchFamily="-96" charset="0"/>
              </a:rPr>
              <a:t>[4]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	</a:t>
            </a:r>
            <a:r>
              <a:rPr lang="en-US" sz="1800" dirty="0">
                <a:latin typeface="Calibri" pitchFamily="-96" charset="0"/>
              </a:rPr>
              <a:t>3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</a:tabLst>
            </a:pPr>
            <a:r>
              <a:rPr lang="en-US" sz="1800" b="1" dirty="0" err="1">
                <a:latin typeface="Courier New" pitchFamily="-96" charset="0"/>
              </a:rPr>
              <a:t>val</a:t>
            </a:r>
            <a:r>
              <a:rPr lang="en-US" sz="1800" b="1" dirty="0">
                <a:latin typeface="Courier New" pitchFamily="-96" charset="0"/>
              </a:rPr>
              <a:t>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 *	</a:t>
            </a:r>
            <a:r>
              <a:rPr lang="en-US" sz="1800" i="1" dirty="0">
                <a:latin typeface="Calibri" pitchFamily="-96" charset="0"/>
              </a:rPr>
              <a:t>x</a:t>
            </a:r>
            <a:endParaRPr lang="en-US" sz="1800" dirty="0">
              <a:latin typeface="Calibri" pitchFamily="-96" charset="0"/>
            </a:endParaRP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</a:tabLst>
            </a:pPr>
            <a:r>
              <a:rPr lang="en-US" sz="1800" b="1" dirty="0">
                <a:latin typeface="Courier New" pitchFamily="-96" charset="0"/>
              </a:rPr>
              <a:t>val+1</a:t>
            </a:r>
            <a:r>
              <a:rPr lang="en-US" sz="1800" b="1" dirty="0">
                <a:latin typeface="Calibri" pitchFamily="-96" charset="0"/>
              </a:rPr>
              <a:t>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 *	</a:t>
            </a:r>
            <a:r>
              <a:rPr lang="en-US" sz="1800" i="1" dirty="0">
                <a:latin typeface="Calibri" pitchFamily="-96" charset="0"/>
              </a:rPr>
              <a:t>x</a:t>
            </a:r>
            <a:r>
              <a:rPr lang="en-US" sz="1800" dirty="0">
                <a:latin typeface="Calibri" pitchFamily="-96" charset="0"/>
              </a:rPr>
              <a:t> + 4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</a:tabLst>
            </a:pPr>
            <a:r>
              <a:rPr lang="en-US" sz="1800" b="1" dirty="0">
                <a:latin typeface="Courier New" pitchFamily="-96" charset="0"/>
              </a:rPr>
              <a:t>&amp;</a:t>
            </a:r>
            <a:r>
              <a:rPr lang="en-US" sz="1800" b="1" dirty="0" err="1">
                <a:latin typeface="Courier New" pitchFamily="-96" charset="0"/>
              </a:rPr>
              <a:t>val</a:t>
            </a:r>
            <a:r>
              <a:rPr lang="en-US" sz="1800" b="1" dirty="0">
                <a:latin typeface="Courier New" pitchFamily="-96" charset="0"/>
              </a:rPr>
              <a:t>[2]</a:t>
            </a:r>
            <a:r>
              <a:rPr lang="en-US" sz="1800" b="1" dirty="0">
                <a:latin typeface="Calibri" pitchFamily="-96" charset="0"/>
              </a:rPr>
              <a:t>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 *	</a:t>
            </a:r>
            <a:r>
              <a:rPr lang="en-US" sz="1800" i="1" dirty="0">
                <a:latin typeface="Calibri" pitchFamily="-96" charset="0"/>
              </a:rPr>
              <a:t>x</a:t>
            </a:r>
            <a:r>
              <a:rPr lang="en-US" sz="1800" dirty="0">
                <a:latin typeface="Calibri" pitchFamily="-96" charset="0"/>
              </a:rPr>
              <a:t> + 8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</a:tabLst>
            </a:pPr>
            <a:r>
              <a:rPr lang="en-US" sz="1800" b="1" dirty="0" err="1">
                <a:latin typeface="Courier New" pitchFamily="-96" charset="0"/>
              </a:rPr>
              <a:t>val</a:t>
            </a:r>
            <a:r>
              <a:rPr lang="en-US" sz="1800" b="1" dirty="0">
                <a:latin typeface="Courier New" pitchFamily="-96" charset="0"/>
              </a:rPr>
              <a:t>[5]</a:t>
            </a:r>
            <a:r>
              <a:rPr lang="en-US" sz="1800" b="1" dirty="0">
                <a:latin typeface="Calibri" pitchFamily="-96" charset="0"/>
              </a:rPr>
              <a:t>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	</a:t>
            </a:r>
            <a:r>
              <a:rPr lang="en-US" sz="1800" dirty="0">
                <a:latin typeface="Calibri" pitchFamily="-96" charset="0"/>
              </a:rPr>
              <a:t>??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</a:tabLst>
            </a:pPr>
            <a:r>
              <a:rPr lang="en-US" sz="1800" b="1" dirty="0">
                <a:latin typeface="Courier New" pitchFamily="-96" charset="0"/>
              </a:rPr>
              <a:t>*(val+1)</a:t>
            </a:r>
            <a:r>
              <a:rPr lang="en-US" sz="1800" b="1" dirty="0">
                <a:latin typeface="Calibri" pitchFamily="-96" charset="0"/>
              </a:rPr>
              <a:t>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	</a:t>
            </a:r>
            <a:r>
              <a:rPr lang="en-US" sz="1800" dirty="0">
                <a:latin typeface="Calibri" pitchFamily="-96" charset="0"/>
              </a:rPr>
              <a:t>5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</a:tabLst>
            </a:pPr>
            <a:r>
              <a:rPr lang="en-US" sz="1800" b="1" dirty="0" err="1">
                <a:latin typeface="Courier New" pitchFamily="-96" charset="0"/>
              </a:rPr>
              <a:t>val</a:t>
            </a:r>
            <a:r>
              <a:rPr lang="en-US" sz="1800" b="1" dirty="0">
                <a:latin typeface="Courier New" pitchFamily="-96" charset="0"/>
              </a:rPr>
              <a:t> + </a:t>
            </a:r>
            <a:r>
              <a:rPr lang="en-US" sz="1800" b="1" i="1" dirty="0" err="1">
                <a:latin typeface="Calibri" pitchFamily="-96" charset="0"/>
              </a:rPr>
              <a:t>i</a:t>
            </a:r>
            <a:r>
              <a:rPr lang="en-US" sz="1800" b="1" dirty="0">
                <a:latin typeface="Calibri" pitchFamily="-96" charset="0"/>
              </a:rPr>
              <a:t>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 *	</a:t>
            </a:r>
            <a:r>
              <a:rPr lang="en-US" sz="1800" i="1" dirty="0">
                <a:latin typeface="Calibri" pitchFamily="-96" charset="0"/>
              </a:rPr>
              <a:t>x </a:t>
            </a:r>
            <a:r>
              <a:rPr lang="en-US" sz="1800" dirty="0">
                <a:latin typeface="Calibri" pitchFamily="-96" charset="0"/>
              </a:rPr>
              <a:t>+ 4</a:t>
            </a:r>
            <a:r>
              <a:rPr lang="en-US" sz="1800" i="1" dirty="0">
                <a:latin typeface="Calibri" pitchFamily="-96" charset="0"/>
              </a:rPr>
              <a:t> </a:t>
            </a:r>
            <a:r>
              <a:rPr lang="en-US" sz="1800" i="1" dirty="0" err="1">
                <a:latin typeface="Calibri" pitchFamily="-96" charset="0"/>
              </a:rPr>
              <a:t>i</a:t>
            </a:r>
            <a:endParaRPr lang="en-US" sz="1800" i="1" dirty="0">
              <a:latin typeface="Calibri" pitchFamily="-96" charset="0"/>
            </a:endParaRPr>
          </a:p>
        </p:txBody>
      </p:sp>
      <p:sp>
        <p:nvSpPr>
          <p:cNvPr id="60419" name="Text Box 31"/>
          <p:cNvSpPr txBox="1">
            <a:spLocks noChangeArrowheads="1"/>
          </p:cNvSpPr>
          <p:nvPr/>
        </p:nvSpPr>
        <p:spPr bwMode="auto">
          <a:xfrm>
            <a:off x="1017588" y="2819400"/>
            <a:ext cx="17018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Courier New" pitchFamily="-96" charset="0"/>
              </a:rPr>
              <a:t>int val[5];</a:t>
            </a:r>
          </a:p>
        </p:txBody>
      </p:sp>
      <p:grpSp>
        <p:nvGrpSpPr>
          <p:cNvPr id="60420" name="Group 24"/>
          <p:cNvGrpSpPr>
            <a:grpSpLocks/>
          </p:cNvGrpSpPr>
          <p:nvPr/>
        </p:nvGrpSpPr>
        <p:grpSpPr bwMode="auto">
          <a:xfrm>
            <a:off x="2616200" y="2867025"/>
            <a:ext cx="5334000" cy="750888"/>
            <a:chOff x="2514600" y="3429000"/>
            <a:chExt cx="5334000" cy="771141"/>
          </a:xfrm>
        </p:grpSpPr>
        <p:grpSp>
          <p:nvGrpSpPr>
            <p:cNvPr id="60421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39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40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5</a:t>
                </a:r>
              </a:p>
            </p:txBody>
          </p:sp>
          <p:sp>
            <p:nvSpPr>
              <p:cNvPr id="41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42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43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3</a:t>
                </a:r>
              </a:p>
            </p:txBody>
          </p:sp>
        </p:grpSp>
        <p:sp>
          <p:nvSpPr>
            <p:cNvPr id="60422" name="Text Box 32"/>
            <p:cNvSpPr txBox="1">
              <a:spLocks noChangeArrowheads="1"/>
            </p:cNvSpPr>
            <p:nvPr/>
          </p:nvSpPr>
          <p:spPr bwMode="auto">
            <a:xfrm>
              <a:off x="2514600" y="3810495"/>
              <a:ext cx="396875" cy="37660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 i="1">
                  <a:latin typeface="Calibri" pitchFamily="-96" charset="0"/>
                </a:rPr>
                <a:t>x</a:t>
              </a:r>
            </a:p>
          </p:txBody>
        </p:sp>
        <p:sp>
          <p:nvSpPr>
            <p:cNvPr id="60423" name="Text Box 33"/>
            <p:cNvSpPr txBox="1">
              <a:spLocks noChangeArrowheads="1"/>
            </p:cNvSpPr>
            <p:nvPr/>
          </p:nvSpPr>
          <p:spPr bwMode="auto">
            <a:xfrm>
              <a:off x="3182938" y="3823537"/>
              <a:ext cx="990600" cy="37660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 i="1">
                  <a:latin typeface="Calibri" pitchFamily="-96" charset="0"/>
                </a:rPr>
                <a:t>x </a:t>
              </a:r>
              <a:r>
                <a:rPr lang="en-US" sz="1800" b="0">
                  <a:latin typeface="Calibri" pitchFamily="-96" charset="0"/>
                </a:rPr>
                <a:t>+ 4</a:t>
              </a:r>
              <a:endParaRPr lang="en-US" sz="1800" b="0" i="1">
                <a:latin typeface="Calibri" pitchFamily="-96" charset="0"/>
              </a:endParaRPr>
            </a:p>
          </p:txBody>
        </p:sp>
        <p:sp>
          <p:nvSpPr>
            <p:cNvPr id="60424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425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426" name="Text Box 36"/>
            <p:cNvSpPr txBox="1">
              <a:spLocks noChangeArrowheads="1"/>
            </p:cNvSpPr>
            <p:nvPr/>
          </p:nvSpPr>
          <p:spPr bwMode="auto">
            <a:xfrm>
              <a:off x="4097338" y="3823537"/>
              <a:ext cx="990600" cy="37660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 i="1">
                  <a:latin typeface="Calibri" pitchFamily="-96" charset="0"/>
                </a:rPr>
                <a:t>x </a:t>
              </a:r>
              <a:r>
                <a:rPr lang="en-US" sz="1800" b="0">
                  <a:latin typeface="Calibri" pitchFamily="-96" charset="0"/>
                </a:rPr>
                <a:t>+ 8</a:t>
              </a:r>
              <a:endParaRPr lang="en-US" sz="1800" b="0" i="1">
                <a:latin typeface="Calibri" pitchFamily="-96" charset="0"/>
              </a:endParaRPr>
            </a:p>
          </p:txBody>
        </p:sp>
        <p:sp>
          <p:nvSpPr>
            <p:cNvPr id="60427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428" name="Text Box 38"/>
            <p:cNvSpPr txBox="1">
              <a:spLocks noChangeArrowheads="1"/>
            </p:cNvSpPr>
            <p:nvPr/>
          </p:nvSpPr>
          <p:spPr bwMode="auto">
            <a:xfrm>
              <a:off x="5029200" y="3823537"/>
              <a:ext cx="990600" cy="37660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 i="1">
                  <a:latin typeface="Calibri" pitchFamily="-96" charset="0"/>
                </a:rPr>
                <a:t>x </a:t>
              </a:r>
              <a:r>
                <a:rPr lang="en-US" sz="1800" b="0">
                  <a:latin typeface="Calibri" pitchFamily="-96" charset="0"/>
                </a:rPr>
                <a:t>+ 12</a:t>
              </a:r>
              <a:endParaRPr lang="en-US" sz="1800" b="0" i="1">
                <a:latin typeface="Calibri" pitchFamily="-96" charset="0"/>
              </a:endParaRPr>
            </a:p>
          </p:txBody>
        </p:sp>
        <p:sp>
          <p:nvSpPr>
            <p:cNvPr id="60429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430" name="Text Box 40"/>
            <p:cNvSpPr txBox="1">
              <a:spLocks noChangeArrowheads="1"/>
            </p:cNvSpPr>
            <p:nvPr/>
          </p:nvSpPr>
          <p:spPr bwMode="auto">
            <a:xfrm>
              <a:off x="5943600" y="3823537"/>
              <a:ext cx="990600" cy="37660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 i="1">
                  <a:latin typeface="Calibri" pitchFamily="-96" charset="0"/>
                </a:rPr>
                <a:t>x </a:t>
              </a:r>
              <a:r>
                <a:rPr lang="en-US" sz="1800" b="0">
                  <a:latin typeface="Calibri" pitchFamily="-96" charset="0"/>
                </a:rPr>
                <a:t>+ 16</a:t>
              </a:r>
              <a:endParaRPr lang="en-US" sz="1800" b="0" i="1">
                <a:latin typeface="Calibri" pitchFamily="-96" charset="0"/>
              </a:endParaRPr>
            </a:p>
          </p:txBody>
        </p:sp>
        <p:sp>
          <p:nvSpPr>
            <p:cNvPr id="60431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432" name="Text Box 42"/>
            <p:cNvSpPr txBox="1">
              <a:spLocks noChangeArrowheads="1"/>
            </p:cNvSpPr>
            <p:nvPr/>
          </p:nvSpPr>
          <p:spPr bwMode="auto">
            <a:xfrm>
              <a:off x="6858000" y="3823537"/>
              <a:ext cx="990600" cy="37660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 i="1">
                  <a:latin typeface="Calibri" pitchFamily="-96" charset="0"/>
                </a:rPr>
                <a:t>x </a:t>
              </a:r>
              <a:r>
                <a:rPr lang="en-US" sz="1800" b="0">
                  <a:latin typeface="Calibri" pitchFamily="-96" charset="0"/>
                </a:rPr>
                <a:t>+ 20</a:t>
              </a:r>
              <a:endParaRPr lang="en-US" sz="1800" b="0" i="1">
                <a:latin typeface="Calibri" pitchFamily="-96" charset="0"/>
              </a:endParaRPr>
            </a:p>
          </p:txBody>
        </p:sp>
        <p:sp>
          <p:nvSpPr>
            <p:cNvPr id="60433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5473700" cy="573088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Array Example</a:t>
            </a:r>
          </a:p>
        </p:txBody>
      </p:sp>
      <p:sp>
        <p:nvSpPr>
          <p:cNvPr id="303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5613" y="5556250"/>
            <a:ext cx="8382000" cy="1377950"/>
          </a:xfrm>
        </p:spPr>
        <p:txBody>
          <a:bodyPr/>
          <a:lstStyle/>
          <a:p>
            <a:r>
              <a:rPr lang="en-US" sz="2000" dirty="0" smtClean="0">
                <a:latin typeface="Calibri" pitchFamily="-96" charset="0"/>
              </a:rPr>
              <a:t>Declaration “</a:t>
            </a:r>
            <a:r>
              <a:rPr lang="en-US" sz="2000" dirty="0" err="1" smtClean="0">
                <a:latin typeface="Courier New" pitchFamily="-96" charset="0"/>
              </a:rPr>
              <a:t>zip_dig</a:t>
            </a:r>
            <a:r>
              <a:rPr lang="en-US" sz="2000" dirty="0" smtClean="0">
                <a:latin typeface="Courier New" pitchFamily="-96" charset="0"/>
              </a:rPr>
              <a:t> </a:t>
            </a:r>
            <a:r>
              <a:rPr lang="en-US" sz="2000" dirty="0" err="1" smtClean="0">
                <a:latin typeface="Courier New" pitchFamily="-96" charset="0"/>
              </a:rPr>
              <a:t>ut</a:t>
            </a:r>
            <a:r>
              <a:rPr lang="en-US" sz="2000" dirty="0" smtClean="0">
                <a:latin typeface="Calibri" pitchFamily="-96" charset="0"/>
              </a:rPr>
              <a:t>” equivalent to “</a:t>
            </a:r>
            <a:r>
              <a:rPr lang="en-US" sz="2000" dirty="0" err="1" smtClean="0">
                <a:latin typeface="Courier New" pitchFamily="-96" charset="0"/>
              </a:rPr>
              <a:t>int</a:t>
            </a:r>
            <a:r>
              <a:rPr lang="en-US" sz="2000" dirty="0" smtClean="0">
                <a:latin typeface="Courier New" pitchFamily="-96" charset="0"/>
              </a:rPr>
              <a:t> </a:t>
            </a:r>
            <a:r>
              <a:rPr lang="en-US" sz="2000" dirty="0" err="1" smtClean="0">
                <a:latin typeface="Courier New" pitchFamily="-96" charset="0"/>
              </a:rPr>
              <a:t>ut</a:t>
            </a:r>
            <a:r>
              <a:rPr lang="en-US" sz="2000" dirty="0" smtClean="0">
                <a:latin typeface="Courier New" pitchFamily="-96" charset="0"/>
              </a:rPr>
              <a:t>[5]</a:t>
            </a:r>
            <a:r>
              <a:rPr lang="en-US" sz="2000" dirty="0" smtClean="0">
                <a:latin typeface="Calibri" pitchFamily="-96" charset="0"/>
              </a:rPr>
              <a:t>”</a:t>
            </a:r>
          </a:p>
          <a:p>
            <a:r>
              <a:rPr lang="en-US" sz="2000" dirty="0" smtClean="0">
                <a:latin typeface="Calibri" pitchFamily="-96" charset="0"/>
              </a:rPr>
              <a:t>Example arrays were allocated in successive 20 byte blocks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Not guaranteed to happen in general</a:t>
            </a:r>
          </a:p>
        </p:txBody>
      </p:sp>
      <p:sp>
        <p:nvSpPr>
          <p:cNvPr id="62467" name="Rectangle 4"/>
          <p:cNvSpPr>
            <a:spLocks noChangeArrowheads="1"/>
          </p:cNvSpPr>
          <p:nvPr/>
        </p:nvSpPr>
        <p:spPr bwMode="auto">
          <a:xfrm>
            <a:off x="609600" y="1000108"/>
            <a:ext cx="4924425" cy="175176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smtClean="0">
                <a:latin typeface="Courier New" pitchFamily="-96" charset="0"/>
              </a:rPr>
              <a:t>#define ZLEN 5</a:t>
            </a:r>
          </a:p>
          <a:p>
            <a:pPr eaLnBrk="0" hangingPunct="0"/>
            <a:r>
              <a:rPr lang="en-US" sz="1800" dirty="0" err="1" smtClean="0">
                <a:latin typeface="Courier New" pitchFamily="-96" charset="0"/>
              </a:rPr>
              <a:t>typedef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zip_dig</a:t>
            </a:r>
            <a:r>
              <a:rPr lang="en-US" sz="1800" dirty="0" smtClean="0">
                <a:latin typeface="Courier New" pitchFamily="-96" charset="0"/>
              </a:rPr>
              <a:t>[ZLEN];</a:t>
            </a:r>
            <a:endParaRPr lang="en-US" sz="1800" dirty="0">
              <a:latin typeface="Courier New" pitchFamily="-96" charset="0"/>
            </a:endParaRPr>
          </a:p>
          <a:p>
            <a:pPr eaLnBrk="0" hangingPunct="0"/>
            <a:endParaRPr lang="en-US" sz="1800" dirty="0">
              <a:latin typeface="Courier New" pitchFamily="-96" charset="0"/>
            </a:endParaRP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ut</a:t>
            </a:r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>
                <a:latin typeface="Courier New" pitchFamily="-96" charset="0"/>
              </a:rPr>
              <a:t>= { </a:t>
            </a:r>
            <a:r>
              <a:rPr lang="en-US" sz="1800" dirty="0" smtClean="0">
                <a:latin typeface="Courier New" pitchFamily="-96" charset="0"/>
              </a:rPr>
              <a:t>7, </a:t>
            </a:r>
            <a:r>
              <a:rPr lang="en-US" sz="1800" dirty="0">
                <a:latin typeface="Courier New" pitchFamily="-96" charset="0"/>
              </a:rPr>
              <a:t>8</a:t>
            </a:r>
            <a:r>
              <a:rPr lang="en-US" sz="1800" dirty="0" smtClean="0">
                <a:latin typeface="Courier New" pitchFamily="-96" charset="0"/>
              </a:rPr>
              <a:t>, </a:t>
            </a:r>
            <a:r>
              <a:rPr lang="en-US" sz="1800" dirty="0">
                <a:latin typeface="Courier New" pitchFamily="-96" charset="0"/>
              </a:rPr>
              <a:t>7</a:t>
            </a:r>
            <a:r>
              <a:rPr lang="en-US" sz="1800" dirty="0" smtClean="0">
                <a:latin typeface="Courier New" pitchFamily="-96" charset="0"/>
              </a:rPr>
              <a:t>, </a:t>
            </a:r>
            <a:r>
              <a:rPr lang="en-US" sz="1800" dirty="0">
                <a:latin typeface="Courier New" pitchFamily="-96" charset="0"/>
              </a:rPr>
              <a:t>1, </a:t>
            </a:r>
            <a:r>
              <a:rPr lang="en-US" sz="1800" dirty="0" smtClean="0">
                <a:latin typeface="Courier New" pitchFamily="-96" charset="0"/>
              </a:rPr>
              <a:t>2 </a:t>
            </a:r>
            <a:r>
              <a:rPr lang="en-US" sz="1800" dirty="0">
                <a:latin typeface="Courier New" pitchFamily="-96" charset="0"/>
              </a:rPr>
              <a:t>};</a:t>
            </a: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mit</a:t>
            </a:r>
            <a:r>
              <a:rPr lang="en-US" sz="1800" dirty="0">
                <a:latin typeface="Courier New" pitchFamily="-96" charset="0"/>
              </a:rPr>
              <a:t> = { 0, 2, 1, 3, 9 };</a:t>
            </a: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ucb</a:t>
            </a:r>
            <a:r>
              <a:rPr lang="en-US" sz="1800" dirty="0">
                <a:latin typeface="Courier New" pitchFamily="-96" charset="0"/>
              </a:rPr>
              <a:t> = { 9, 4, 7, 2, 0 };</a:t>
            </a:r>
          </a:p>
        </p:txBody>
      </p:sp>
      <p:sp>
        <p:nvSpPr>
          <p:cNvPr id="69" name="Text Box 31"/>
          <p:cNvSpPr txBox="1">
            <a:spLocks noChangeArrowheads="1"/>
          </p:cNvSpPr>
          <p:nvPr/>
        </p:nvSpPr>
        <p:spPr bwMode="auto">
          <a:xfrm>
            <a:off x="76200" y="2932113"/>
            <a:ext cx="223520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ut</a:t>
            </a:r>
            <a:r>
              <a:rPr lang="en-US" sz="1800" dirty="0" smtClean="0">
                <a:latin typeface="Courier New" pitchFamily="-96" charset="0"/>
              </a:rPr>
              <a:t>;</a:t>
            </a:r>
            <a:endParaRPr lang="en-US" sz="1800" dirty="0">
              <a:latin typeface="Courier New" pitchFamily="-96" charset="0"/>
            </a:endParaRPr>
          </a:p>
        </p:txBody>
      </p:sp>
      <p:grpSp>
        <p:nvGrpSpPr>
          <p:cNvPr id="70" name="Group 24"/>
          <p:cNvGrpSpPr>
            <a:grpSpLocks/>
          </p:cNvGrpSpPr>
          <p:nvPr/>
        </p:nvGrpSpPr>
        <p:grpSpPr bwMode="auto">
          <a:xfrm>
            <a:off x="2259013" y="2979738"/>
            <a:ext cx="5435600" cy="750887"/>
            <a:chOff x="2412765" y="3429000"/>
            <a:chExt cx="5435835" cy="771209"/>
          </a:xfrm>
        </p:grpSpPr>
        <p:grpSp>
          <p:nvGrpSpPr>
            <p:cNvPr id="62510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84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7</a:t>
                </a:r>
              </a:p>
            </p:txBody>
          </p:sp>
          <p:sp>
            <p:nvSpPr>
              <p:cNvPr id="85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8</a:t>
                </a:r>
              </a:p>
            </p:txBody>
          </p:sp>
          <p:sp>
            <p:nvSpPr>
              <p:cNvPr id="86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7</a:t>
                </a:r>
              </a:p>
            </p:txBody>
          </p:sp>
          <p:sp>
            <p:nvSpPr>
              <p:cNvPr id="87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88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2</a:t>
                </a:r>
              </a:p>
            </p:txBody>
          </p:sp>
        </p:grpSp>
        <p:sp>
          <p:nvSpPr>
            <p:cNvPr id="62511" name="Text Box 32"/>
            <p:cNvSpPr txBox="1">
              <a:spLocks noChangeArrowheads="1"/>
            </p:cNvSpPr>
            <p:nvPr/>
          </p:nvSpPr>
          <p:spPr bwMode="auto">
            <a:xfrm>
              <a:off x="2412765" y="3810528"/>
              <a:ext cx="668366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16</a:t>
              </a:r>
            </a:p>
          </p:txBody>
        </p:sp>
        <p:sp>
          <p:nvSpPr>
            <p:cNvPr id="62512" name="Text Box 33"/>
            <p:cNvSpPr txBox="1">
              <a:spLocks noChangeArrowheads="1"/>
            </p:cNvSpPr>
            <p:nvPr/>
          </p:nvSpPr>
          <p:spPr bwMode="auto">
            <a:xfrm>
              <a:off x="3182736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20</a:t>
              </a:r>
            </a:p>
          </p:txBody>
        </p:sp>
        <p:sp>
          <p:nvSpPr>
            <p:cNvPr id="62513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14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15" name="Text Box 36"/>
            <p:cNvSpPr txBox="1">
              <a:spLocks noChangeArrowheads="1"/>
            </p:cNvSpPr>
            <p:nvPr/>
          </p:nvSpPr>
          <p:spPr bwMode="auto">
            <a:xfrm>
              <a:off x="4097175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24</a:t>
              </a:r>
            </a:p>
          </p:txBody>
        </p:sp>
        <p:sp>
          <p:nvSpPr>
            <p:cNvPr id="62516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17" name="Text Box 38"/>
            <p:cNvSpPr txBox="1">
              <a:spLocks noChangeArrowheads="1"/>
            </p:cNvSpPr>
            <p:nvPr/>
          </p:nvSpPr>
          <p:spPr bwMode="auto">
            <a:xfrm>
              <a:off x="5029078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28</a:t>
              </a:r>
            </a:p>
          </p:txBody>
        </p:sp>
        <p:sp>
          <p:nvSpPr>
            <p:cNvPr id="62518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19" name="Text Box 40"/>
            <p:cNvSpPr txBox="1">
              <a:spLocks noChangeArrowheads="1"/>
            </p:cNvSpPr>
            <p:nvPr/>
          </p:nvSpPr>
          <p:spPr bwMode="auto">
            <a:xfrm>
              <a:off x="5943518" y="3823572"/>
              <a:ext cx="990642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32</a:t>
              </a:r>
            </a:p>
          </p:txBody>
        </p:sp>
        <p:sp>
          <p:nvSpPr>
            <p:cNvPr id="62520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21" name="Text Box 42"/>
            <p:cNvSpPr txBox="1">
              <a:spLocks noChangeArrowheads="1"/>
            </p:cNvSpPr>
            <p:nvPr/>
          </p:nvSpPr>
          <p:spPr bwMode="auto">
            <a:xfrm>
              <a:off x="6857957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36</a:t>
              </a:r>
            </a:p>
          </p:txBody>
        </p:sp>
        <p:sp>
          <p:nvSpPr>
            <p:cNvPr id="62522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89" name="Text Box 31"/>
          <p:cNvSpPr txBox="1">
            <a:spLocks noChangeArrowheads="1"/>
          </p:cNvSpPr>
          <p:nvPr/>
        </p:nvSpPr>
        <p:spPr bwMode="auto">
          <a:xfrm>
            <a:off x="77788" y="3733800"/>
            <a:ext cx="2233612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Courier New" pitchFamily="-96" charset="0"/>
              </a:rPr>
              <a:t>zip_dig mit;</a:t>
            </a:r>
          </a:p>
        </p:txBody>
      </p:sp>
      <p:grpSp>
        <p:nvGrpSpPr>
          <p:cNvPr id="90" name="Group 24"/>
          <p:cNvGrpSpPr>
            <a:grpSpLocks/>
          </p:cNvGrpSpPr>
          <p:nvPr/>
        </p:nvGrpSpPr>
        <p:grpSpPr bwMode="auto">
          <a:xfrm>
            <a:off x="2260600" y="3781425"/>
            <a:ext cx="5435600" cy="750888"/>
            <a:chOff x="2412765" y="3429000"/>
            <a:chExt cx="5435835" cy="771209"/>
          </a:xfrm>
        </p:grpSpPr>
        <p:grpSp>
          <p:nvGrpSpPr>
            <p:cNvPr id="62492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104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0</a:t>
                </a:r>
              </a:p>
            </p:txBody>
          </p:sp>
          <p:sp>
            <p:nvSpPr>
              <p:cNvPr id="105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106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107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3</a:t>
                </a:r>
              </a:p>
            </p:txBody>
          </p:sp>
          <p:sp>
            <p:nvSpPr>
              <p:cNvPr id="108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9</a:t>
                </a:r>
              </a:p>
            </p:txBody>
          </p:sp>
        </p:grpSp>
        <p:sp>
          <p:nvSpPr>
            <p:cNvPr id="62493" name="Text Box 32"/>
            <p:cNvSpPr txBox="1">
              <a:spLocks noChangeArrowheads="1"/>
            </p:cNvSpPr>
            <p:nvPr/>
          </p:nvSpPr>
          <p:spPr bwMode="auto">
            <a:xfrm>
              <a:off x="2412765" y="3810528"/>
              <a:ext cx="668366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36</a:t>
              </a:r>
            </a:p>
          </p:txBody>
        </p:sp>
        <p:sp>
          <p:nvSpPr>
            <p:cNvPr id="62494" name="Text Box 33"/>
            <p:cNvSpPr txBox="1">
              <a:spLocks noChangeArrowheads="1"/>
            </p:cNvSpPr>
            <p:nvPr/>
          </p:nvSpPr>
          <p:spPr bwMode="auto">
            <a:xfrm>
              <a:off x="3182736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40</a:t>
              </a:r>
            </a:p>
          </p:txBody>
        </p:sp>
        <p:sp>
          <p:nvSpPr>
            <p:cNvPr id="62495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96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97" name="Text Box 36"/>
            <p:cNvSpPr txBox="1">
              <a:spLocks noChangeArrowheads="1"/>
            </p:cNvSpPr>
            <p:nvPr/>
          </p:nvSpPr>
          <p:spPr bwMode="auto">
            <a:xfrm>
              <a:off x="4097175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44</a:t>
              </a:r>
            </a:p>
          </p:txBody>
        </p:sp>
        <p:sp>
          <p:nvSpPr>
            <p:cNvPr id="62498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99" name="Text Box 38"/>
            <p:cNvSpPr txBox="1">
              <a:spLocks noChangeArrowheads="1"/>
            </p:cNvSpPr>
            <p:nvPr/>
          </p:nvSpPr>
          <p:spPr bwMode="auto">
            <a:xfrm>
              <a:off x="5029078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48</a:t>
              </a:r>
            </a:p>
          </p:txBody>
        </p:sp>
        <p:sp>
          <p:nvSpPr>
            <p:cNvPr id="62500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01" name="Text Box 40"/>
            <p:cNvSpPr txBox="1">
              <a:spLocks noChangeArrowheads="1"/>
            </p:cNvSpPr>
            <p:nvPr/>
          </p:nvSpPr>
          <p:spPr bwMode="auto">
            <a:xfrm>
              <a:off x="5943518" y="3823572"/>
              <a:ext cx="990642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52</a:t>
              </a:r>
            </a:p>
          </p:txBody>
        </p:sp>
        <p:sp>
          <p:nvSpPr>
            <p:cNvPr id="62502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03" name="Text Box 42"/>
            <p:cNvSpPr txBox="1">
              <a:spLocks noChangeArrowheads="1"/>
            </p:cNvSpPr>
            <p:nvPr/>
          </p:nvSpPr>
          <p:spPr bwMode="auto">
            <a:xfrm>
              <a:off x="6857957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56</a:t>
              </a:r>
            </a:p>
          </p:txBody>
        </p:sp>
        <p:sp>
          <p:nvSpPr>
            <p:cNvPr id="62504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09" name="Text Box 31"/>
          <p:cNvSpPr txBox="1">
            <a:spLocks noChangeArrowheads="1"/>
          </p:cNvSpPr>
          <p:nvPr/>
        </p:nvSpPr>
        <p:spPr bwMode="auto">
          <a:xfrm>
            <a:off x="76200" y="4572000"/>
            <a:ext cx="2235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ucb</a:t>
            </a:r>
            <a:r>
              <a:rPr lang="en-US" sz="1800" dirty="0" smtClean="0">
                <a:latin typeface="Courier New" pitchFamily="-96" charset="0"/>
              </a:rPr>
              <a:t>;</a:t>
            </a:r>
            <a:endParaRPr lang="en-US" sz="1800" dirty="0">
              <a:latin typeface="Courier New" pitchFamily="-96" charset="0"/>
            </a:endParaRPr>
          </a:p>
        </p:txBody>
      </p:sp>
      <p:grpSp>
        <p:nvGrpSpPr>
          <p:cNvPr id="110" name="Group 24"/>
          <p:cNvGrpSpPr>
            <a:grpSpLocks/>
          </p:cNvGrpSpPr>
          <p:nvPr/>
        </p:nvGrpSpPr>
        <p:grpSpPr bwMode="auto">
          <a:xfrm>
            <a:off x="2259013" y="4619625"/>
            <a:ext cx="5435600" cy="750888"/>
            <a:chOff x="2412765" y="3429000"/>
            <a:chExt cx="5435835" cy="771209"/>
          </a:xfrm>
        </p:grpSpPr>
        <p:grpSp>
          <p:nvGrpSpPr>
            <p:cNvPr id="62474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124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9</a:t>
                </a:r>
              </a:p>
            </p:txBody>
          </p:sp>
          <p:sp>
            <p:nvSpPr>
              <p:cNvPr id="125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4</a:t>
                </a:r>
              </a:p>
            </p:txBody>
          </p:sp>
          <p:sp>
            <p:nvSpPr>
              <p:cNvPr id="126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7</a:t>
                </a:r>
              </a:p>
            </p:txBody>
          </p:sp>
          <p:sp>
            <p:nvSpPr>
              <p:cNvPr id="127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128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0</a:t>
                </a:r>
              </a:p>
            </p:txBody>
          </p:sp>
        </p:grpSp>
        <p:sp>
          <p:nvSpPr>
            <p:cNvPr id="62475" name="Text Box 32"/>
            <p:cNvSpPr txBox="1">
              <a:spLocks noChangeArrowheads="1"/>
            </p:cNvSpPr>
            <p:nvPr/>
          </p:nvSpPr>
          <p:spPr bwMode="auto">
            <a:xfrm>
              <a:off x="2412765" y="3810528"/>
              <a:ext cx="668366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56</a:t>
              </a:r>
            </a:p>
          </p:txBody>
        </p:sp>
        <p:sp>
          <p:nvSpPr>
            <p:cNvPr id="62476" name="Text Box 33"/>
            <p:cNvSpPr txBox="1">
              <a:spLocks noChangeArrowheads="1"/>
            </p:cNvSpPr>
            <p:nvPr/>
          </p:nvSpPr>
          <p:spPr bwMode="auto">
            <a:xfrm>
              <a:off x="3182736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60</a:t>
              </a:r>
            </a:p>
          </p:txBody>
        </p:sp>
        <p:sp>
          <p:nvSpPr>
            <p:cNvPr id="62477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78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79" name="Text Box 36"/>
            <p:cNvSpPr txBox="1">
              <a:spLocks noChangeArrowheads="1"/>
            </p:cNvSpPr>
            <p:nvPr/>
          </p:nvSpPr>
          <p:spPr bwMode="auto">
            <a:xfrm>
              <a:off x="4097175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64</a:t>
              </a:r>
            </a:p>
          </p:txBody>
        </p:sp>
        <p:sp>
          <p:nvSpPr>
            <p:cNvPr id="62480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81" name="Text Box 38"/>
            <p:cNvSpPr txBox="1">
              <a:spLocks noChangeArrowheads="1"/>
            </p:cNvSpPr>
            <p:nvPr/>
          </p:nvSpPr>
          <p:spPr bwMode="auto">
            <a:xfrm>
              <a:off x="5029078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68</a:t>
              </a:r>
            </a:p>
          </p:txBody>
        </p:sp>
        <p:sp>
          <p:nvSpPr>
            <p:cNvPr id="62482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83" name="Text Box 40"/>
            <p:cNvSpPr txBox="1">
              <a:spLocks noChangeArrowheads="1"/>
            </p:cNvSpPr>
            <p:nvPr/>
          </p:nvSpPr>
          <p:spPr bwMode="auto">
            <a:xfrm>
              <a:off x="5943518" y="3823572"/>
              <a:ext cx="990642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72</a:t>
              </a:r>
            </a:p>
          </p:txBody>
        </p:sp>
        <p:sp>
          <p:nvSpPr>
            <p:cNvPr id="62484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85" name="Text Box 42"/>
            <p:cNvSpPr txBox="1">
              <a:spLocks noChangeArrowheads="1"/>
            </p:cNvSpPr>
            <p:nvPr/>
          </p:nvSpPr>
          <p:spPr bwMode="auto">
            <a:xfrm>
              <a:off x="6857957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76</a:t>
              </a:r>
            </a:p>
          </p:txBody>
        </p:sp>
        <p:sp>
          <p:nvSpPr>
            <p:cNvPr id="62486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Calibri" pitchFamily="-96" charset="0"/>
              </a:rPr>
              <a:t>Array Accessing Example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38800" y="3810000"/>
            <a:ext cx="3429000" cy="2981325"/>
          </a:xfrm>
        </p:spPr>
        <p:txBody>
          <a:bodyPr/>
          <a:lstStyle/>
          <a:p>
            <a:pPr marL="401638" indent="-246063"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-96" charset="2"/>
              <a:buChar char="n"/>
            </a:pPr>
            <a:r>
              <a:rPr lang="en-US" sz="2000" smtClean="0">
                <a:latin typeface="Calibri" pitchFamily="-96" charset="0"/>
              </a:rPr>
              <a:t>Register </a:t>
            </a:r>
            <a:r>
              <a:rPr lang="en-US" sz="2000" smtClean="0">
                <a:latin typeface="Courier New" pitchFamily="-96" charset="0"/>
              </a:rPr>
              <a:t>%edx</a:t>
            </a:r>
            <a:r>
              <a:rPr lang="en-US" sz="2000" smtClean="0">
                <a:latin typeface="Calibri" pitchFamily="-96" charset="0"/>
              </a:rPr>
              <a:t> contains starting address of array</a:t>
            </a:r>
          </a:p>
          <a:p>
            <a:pPr marL="401638" indent="-246063"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-96" charset="2"/>
              <a:buChar char="n"/>
            </a:pPr>
            <a:r>
              <a:rPr lang="en-US" sz="2000" smtClean="0">
                <a:latin typeface="Calibri" pitchFamily="-96" charset="0"/>
              </a:rPr>
              <a:t>Register </a:t>
            </a:r>
            <a:r>
              <a:rPr lang="en-US" sz="2000" smtClean="0">
                <a:latin typeface="Courier New" pitchFamily="-96" charset="0"/>
              </a:rPr>
              <a:t>%eax</a:t>
            </a:r>
            <a:r>
              <a:rPr lang="en-US" sz="2000" smtClean="0">
                <a:latin typeface="Calibri" pitchFamily="-96" charset="0"/>
              </a:rPr>
              <a:t> contains </a:t>
            </a:r>
            <a:br>
              <a:rPr lang="en-US" sz="2000" smtClean="0">
                <a:latin typeface="Calibri" pitchFamily="-96" charset="0"/>
              </a:rPr>
            </a:br>
            <a:r>
              <a:rPr lang="en-US" sz="2000" smtClean="0">
                <a:latin typeface="Calibri" pitchFamily="-96" charset="0"/>
              </a:rPr>
              <a:t>array index</a:t>
            </a:r>
          </a:p>
          <a:p>
            <a:pPr marL="401638" indent="-246063"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-96" charset="2"/>
              <a:buChar char="n"/>
            </a:pPr>
            <a:r>
              <a:rPr lang="en-US" sz="2000" smtClean="0">
                <a:latin typeface="Calibri" pitchFamily="-96" charset="0"/>
              </a:rPr>
              <a:t>Desired digit at </a:t>
            </a:r>
            <a:br>
              <a:rPr lang="en-US" sz="2000" smtClean="0">
                <a:latin typeface="Calibri" pitchFamily="-96" charset="0"/>
              </a:rPr>
            </a:br>
            <a:r>
              <a:rPr lang="en-US" sz="2000" smtClean="0">
                <a:latin typeface="Courier New" pitchFamily="-96" charset="0"/>
              </a:rPr>
              <a:t>4*%eax + %edx</a:t>
            </a:r>
            <a:endParaRPr lang="en-US" sz="2000" smtClean="0">
              <a:latin typeface="Calibri" pitchFamily="-96" charset="0"/>
            </a:endParaRPr>
          </a:p>
          <a:p>
            <a:pPr marL="401638" indent="-246063"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-96" charset="2"/>
              <a:buChar char="n"/>
            </a:pPr>
            <a:r>
              <a:rPr lang="en-US" sz="2000" smtClean="0">
                <a:latin typeface="Calibri" pitchFamily="-96" charset="0"/>
              </a:rPr>
              <a:t>Use memory reference </a:t>
            </a:r>
            <a:r>
              <a:rPr lang="en-US" sz="2000" smtClean="0">
                <a:latin typeface="Courier New" pitchFamily="-96" charset="0"/>
              </a:rPr>
              <a:t>(%edx,%eax,4)</a:t>
            </a:r>
            <a:endParaRPr lang="en-US" sz="2000" smtClean="0">
              <a:latin typeface="Calibri" pitchFamily="-96" charset="0"/>
            </a:endParaRPr>
          </a:p>
        </p:txBody>
      </p:sp>
      <p:sp>
        <p:nvSpPr>
          <p:cNvPr id="64515" name="Rectangle 4"/>
          <p:cNvSpPr>
            <a:spLocks noChangeArrowheads="1"/>
          </p:cNvSpPr>
          <p:nvPr/>
        </p:nvSpPr>
        <p:spPr bwMode="auto">
          <a:xfrm>
            <a:off x="527050" y="2792413"/>
            <a:ext cx="3429000" cy="147478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int get_digit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  (zip_dig z, int dig)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  return z[dig];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}</a:t>
            </a:r>
          </a:p>
        </p:txBody>
      </p:sp>
      <p:sp>
        <p:nvSpPr>
          <p:cNvPr id="64516" name="Rectangle 5"/>
          <p:cNvSpPr>
            <a:spLocks noChangeArrowheads="1"/>
          </p:cNvSpPr>
          <p:nvPr/>
        </p:nvSpPr>
        <p:spPr bwMode="auto">
          <a:xfrm>
            <a:off x="527050" y="4876800"/>
            <a:ext cx="5111750" cy="92076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>
              <a:tabLst>
                <a:tab pos="342900" algn="l"/>
                <a:tab pos="2628900" algn="l"/>
              </a:tabLst>
            </a:pPr>
            <a:r>
              <a:rPr lang="en-US" sz="1800">
                <a:latin typeface="Courier New" pitchFamily="-96" charset="0"/>
              </a:rPr>
              <a:t>  # %edx = z</a:t>
            </a:r>
          </a:p>
          <a:p>
            <a:pPr eaLnBrk="0" hangingPunct="0">
              <a:tabLst>
                <a:tab pos="342900" algn="l"/>
                <a:tab pos="2628900" algn="l"/>
              </a:tabLst>
            </a:pPr>
            <a:r>
              <a:rPr lang="en-US" sz="1800">
                <a:latin typeface="Courier New" pitchFamily="-96" charset="0"/>
              </a:rPr>
              <a:t>  # %eax = dig</a:t>
            </a:r>
          </a:p>
          <a:p>
            <a:pPr eaLnBrk="0" hangingPunct="0">
              <a:tabLst>
                <a:tab pos="342900" algn="l"/>
                <a:tab pos="2628900" algn="l"/>
              </a:tabLst>
            </a:pPr>
            <a:r>
              <a:rPr lang="en-US" sz="1800">
                <a:latin typeface="Courier New" pitchFamily="-96" charset="0"/>
              </a:rPr>
              <a:t>	movl (%edx,%eax,4),%eax  # z[dig]</a:t>
            </a:r>
          </a:p>
        </p:txBody>
      </p:sp>
      <p:sp>
        <p:nvSpPr>
          <p:cNvPr id="64517" name="TextBox 6"/>
          <p:cNvSpPr txBox="1">
            <a:spLocks noChangeArrowheads="1"/>
          </p:cNvSpPr>
          <p:nvPr/>
        </p:nvSpPr>
        <p:spPr bwMode="auto">
          <a:xfrm>
            <a:off x="420688" y="4392613"/>
            <a:ext cx="758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latin typeface="Calibri" pitchFamily="-96" charset="0"/>
              </a:rPr>
              <a:t>IA32</a:t>
            </a:r>
          </a:p>
        </p:txBody>
      </p:sp>
      <p:sp>
        <p:nvSpPr>
          <p:cNvPr id="64518" name="Text Box 31"/>
          <p:cNvSpPr txBox="1">
            <a:spLocks noChangeArrowheads="1"/>
          </p:cNvSpPr>
          <p:nvPr/>
        </p:nvSpPr>
        <p:spPr bwMode="auto">
          <a:xfrm>
            <a:off x="304800" y="1408113"/>
            <a:ext cx="19304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ut</a:t>
            </a:r>
            <a:r>
              <a:rPr lang="en-US" sz="1800" dirty="0" smtClean="0">
                <a:latin typeface="Courier New" pitchFamily="-96" charset="0"/>
              </a:rPr>
              <a:t>;</a:t>
            </a:r>
            <a:endParaRPr lang="en-US" sz="1800" dirty="0">
              <a:latin typeface="Courier New" pitchFamily="-96" charset="0"/>
            </a:endParaRPr>
          </a:p>
        </p:txBody>
      </p:sp>
      <p:grpSp>
        <p:nvGrpSpPr>
          <p:cNvPr id="64519" name="Group 24"/>
          <p:cNvGrpSpPr>
            <a:grpSpLocks/>
          </p:cNvGrpSpPr>
          <p:nvPr/>
        </p:nvGrpSpPr>
        <p:grpSpPr bwMode="auto">
          <a:xfrm>
            <a:off x="2184400" y="1455738"/>
            <a:ext cx="5435600" cy="750887"/>
            <a:chOff x="2412765" y="3429000"/>
            <a:chExt cx="5435835" cy="771209"/>
          </a:xfrm>
        </p:grpSpPr>
        <p:grpSp>
          <p:nvGrpSpPr>
            <p:cNvPr id="64520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23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7</a:t>
                </a:r>
              </a:p>
            </p:txBody>
          </p:sp>
          <p:sp>
            <p:nvSpPr>
              <p:cNvPr id="24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8</a:t>
                </a:r>
              </a:p>
            </p:txBody>
          </p:sp>
          <p:sp>
            <p:nvSpPr>
              <p:cNvPr id="25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7</a:t>
                </a:r>
              </a:p>
            </p:txBody>
          </p:sp>
          <p:sp>
            <p:nvSpPr>
              <p:cNvPr id="26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27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2</a:t>
                </a:r>
              </a:p>
            </p:txBody>
          </p:sp>
        </p:grpSp>
        <p:sp>
          <p:nvSpPr>
            <p:cNvPr id="64521" name="Text Box 32"/>
            <p:cNvSpPr txBox="1">
              <a:spLocks noChangeArrowheads="1"/>
            </p:cNvSpPr>
            <p:nvPr/>
          </p:nvSpPr>
          <p:spPr bwMode="auto">
            <a:xfrm>
              <a:off x="2412765" y="3810528"/>
              <a:ext cx="668366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16</a:t>
              </a:r>
            </a:p>
          </p:txBody>
        </p:sp>
        <p:sp>
          <p:nvSpPr>
            <p:cNvPr id="64522" name="Text Box 33"/>
            <p:cNvSpPr txBox="1">
              <a:spLocks noChangeArrowheads="1"/>
            </p:cNvSpPr>
            <p:nvPr/>
          </p:nvSpPr>
          <p:spPr bwMode="auto">
            <a:xfrm>
              <a:off x="3182736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20</a:t>
              </a:r>
            </a:p>
          </p:txBody>
        </p:sp>
        <p:sp>
          <p:nvSpPr>
            <p:cNvPr id="64523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24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25" name="Text Box 36"/>
            <p:cNvSpPr txBox="1">
              <a:spLocks noChangeArrowheads="1"/>
            </p:cNvSpPr>
            <p:nvPr/>
          </p:nvSpPr>
          <p:spPr bwMode="auto">
            <a:xfrm>
              <a:off x="4097175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24</a:t>
              </a:r>
            </a:p>
          </p:txBody>
        </p:sp>
        <p:sp>
          <p:nvSpPr>
            <p:cNvPr id="64526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27" name="Text Box 38"/>
            <p:cNvSpPr txBox="1">
              <a:spLocks noChangeArrowheads="1"/>
            </p:cNvSpPr>
            <p:nvPr/>
          </p:nvSpPr>
          <p:spPr bwMode="auto">
            <a:xfrm>
              <a:off x="5029078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28</a:t>
              </a:r>
            </a:p>
          </p:txBody>
        </p:sp>
        <p:sp>
          <p:nvSpPr>
            <p:cNvPr id="64528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29" name="Text Box 40"/>
            <p:cNvSpPr txBox="1">
              <a:spLocks noChangeArrowheads="1"/>
            </p:cNvSpPr>
            <p:nvPr/>
          </p:nvSpPr>
          <p:spPr bwMode="auto">
            <a:xfrm>
              <a:off x="5943518" y="3823572"/>
              <a:ext cx="990642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32</a:t>
              </a:r>
            </a:p>
          </p:txBody>
        </p:sp>
        <p:sp>
          <p:nvSpPr>
            <p:cNvPr id="64530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31" name="Text Box 42"/>
            <p:cNvSpPr txBox="1">
              <a:spLocks noChangeArrowheads="1"/>
            </p:cNvSpPr>
            <p:nvPr/>
          </p:nvSpPr>
          <p:spPr bwMode="auto">
            <a:xfrm>
              <a:off x="6857957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36</a:t>
              </a:r>
            </a:p>
          </p:txBody>
        </p:sp>
        <p:sp>
          <p:nvSpPr>
            <p:cNvPr id="64532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02" name="Rectangle 2"/>
          <p:cNvSpPr>
            <a:spLocks noChangeArrowheads="1"/>
          </p:cNvSpPr>
          <p:nvPr/>
        </p:nvSpPr>
        <p:spPr bwMode="auto">
          <a:xfrm>
            <a:off x="928662" y="3500438"/>
            <a:ext cx="6705600" cy="2028761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 #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= z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$0,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 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=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</a:t>
            </a:r>
            <a:endParaRPr lang="en-US" sz="1800" dirty="0" smtClean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.L4:		# loop: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addl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$1, (%edx,%eax,4)	#   z[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]++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addl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$1,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++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cmpl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$5,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  i:5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jne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.L4	#   if !=,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goto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loop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</p:txBody>
      </p:sp>
      <p:sp>
        <p:nvSpPr>
          <p:cNvPr id="72706" name="Rectangle 3"/>
          <p:cNvSpPr>
            <a:spLocks noGrp="1" noChangeArrowheads="1"/>
          </p:cNvSpPr>
          <p:nvPr>
            <p:ph type="title"/>
          </p:nvPr>
        </p:nvSpPr>
        <p:spPr>
          <a:xfrm>
            <a:off x="304800" y="417513"/>
            <a:ext cx="8382000" cy="573087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Array Loop </a:t>
            </a:r>
            <a:r>
              <a:rPr lang="en-US" dirty="0" smtClean="0">
                <a:latin typeface="Calibri" pitchFamily="-96" charset="0"/>
              </a:rPr>
              <a:t>Example </a:t>
            </a:r>
            <a:r>
              <a:rPr lang="en-US" dirty="0">
                <a:latin typeface="Calibri" pitchFamily="-96" charset="0"/>
              </a:rPr>
              <a:t>(IA32)</a:t>
            </a: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476500" y="1357298"/>
            <a:ext cx="4038600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smtClean="0">
                <a:latin typeface="Courier New" pitchFamily="-96" charset="0"/>
              </a:rPr>
              <a:t>void </a:t>
            </a:r>
            <a:r>
              <a:rPr lang="en-US" sz="1800" dirty="0" err="1" smtClean="0">
                <a:latin typeface="Courier New" pitchFamily="-96" charset="0"/>
              </a:rPr>
              <a:t>zincr</a:t>
            </a:r>
            <a:r>
              <a:rPr lang="en-US" sz="1800" dirty="0" smtClean="0">
                <a:latin typeface="Courier New" pitchFamily="-96" charset="0"/>
              </a:rPr>
              <a:t>(</a:t>
            </a:r>
            <a:r>
              <a:rPr lang="en-US" sz="1800" dirty="0" err="1" smtClean="0">
                <a:latin typeface="Courier New" pitchFamily="-96" charset="0"/>
              </a:rPr>
              <a:t>zip_dig</a:t>
            </a:r>
            <a:r>
              <a:rPr lang="en-US" sz="1800" dirty="0" smtClean="0">
                <a:latin typeface="Courier New" pitchFamily="-96" charset="0"/>
              </a:rPr>
              <a:t> z) {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for (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 = 0;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 &lt; ZLEN;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++)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  z[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]++;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}</a:t>
            </a:r>
            <a:endParaRPr lang="en-US" sz="1800" dirty="0">
              <a:latin typeface="Courier New" pitchFamily="-9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3"/>
          <p:cNvSpPr>
            <a:spLocks noGrp="1" noChangeArrowheads="1"/>
          </p:cNvSpPr>
          <p:nvPr>
            <p:ph type="title"/>
          </p:nvPr>
        </p:nvSpPr>
        <p:spPr>
          <a:xfrm>
            <a:off x="304800" y="417513"/>
            <a:ext cx="8382000" cy="573087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Pointer </a:t>
            </a:r>
            <a:r>
              <a:rPr lang="en-US" dirty="0">
                <a:latin typeface="Calibri" pitchFamily="-96" charset="0"/>
              </a:rPr>
              <a:t>Loop </a:t>
            </a:r>
            <a:r>
              <a:rPr lang="en-US" dirty="0" smtClean="0">
                <a:latin typeface="Calibri" pitchFamily="-96" charset="0"/>
              </a:rPr>
              <a:t>Example </a:t>
            </a:r>
            <a:r>
              <a:rPr lang="en-US" dirty="0">
                <a:latin typeface="Calibri" pitchFamily="-96" charset="0"/>
              </a:rPr>
              <a:t>(IA32)</a:t>
            </a: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14282" y="1214422"/>
            <a:ext cx="4038600" cy="202876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smtClean="0">
                <a:latin typeface="Courier New" pitchFamily="-96" charset="0"/>
              </a:rPr>
              <a:t>void </a:t>
            </a:r>
            <a:r>
              <a:rPr lang="en-US" sz="1800" dirty="0" err="1" smtClean="0">
                <a:latin typeface="Courier New" pitchFamily="-96" charset="0"/>
              </a:rPr>
              <a:t>zincr_p</a:t>
            </a:r>
            <a:r>
              <a:rPr lang="en-US" sz="1800" dirty="0" smtClean="0">
                <a:latin typeface="Courier New" pitchFamily="-96" charset="0"/>
              </a:rPr>
              <a:t>(</a:t>
            </a:r>
            <a:r>
              <a:rPr lang="en-US" sz="1800" dirty="0" err="1" smtClean="0">
                <a:latin typeface="Courier New" pitchFamily="-96" charset="0"/>
              </a:rPr>
              <a:t>zip_dig</a:t>
            </a:r>
            <a:r>
              <a:rPr lang="en-US" sz="1800" dirty="0" smtClean="0">
                <a:latin typeface="Courier New" pitchFamily="-96" charset="0"/>
              </a:rPr>
              <a:t> z) {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*</a:t>
            </a:r>
            <a:r>
              <a:rPr lang="en-US" sz="1800" dirty="0" err="1" smtClean="0">
                <a:latin typeface="Courier New" pitchFamily="-96" charset="0"/>
              </a:rPr>
              <a:t>zend</a:t>
            </a:r>
            <a:r>
              <a:rPr lang="en-US" sz="1800" dirty="0" smtClean="0">
                <a:latin typeface="Courier New" pitchFamily="-96" charset="0"/>
              </a:rPr>
              <a:t> = </a:t>
            </a:r>
            <a:r>
              <a:rPr lang="en-US" sz="1800" dirty="0" err="1" smtClean="0">
                <a:latin typeface="Courier New" pitchFamily="-96" charset="0"/>
              </a:rPr>
              <a:t>z+ZLEN</a:t>
            </a:r>
            <a:r>
              <a:rPr lang="en-US" sz="1800" dirty="0" smtClean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do {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  (*z)++;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  z++;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} while (z != </a:t>
            </a:r>
            <a:r>
              <a:rPr lang="en-US" sz="1800" dirty="0" err="1" smtClean="0">
                <a:latin typeface="Courier New" pitchFamily="-96" charset="0"/>
              </a:rPr>
              <a:t>zend</a:t>
            </a:r>
            <a:r>
              <a:rPr lang="en-US" sz="1800" dirty="0" smtClean="0">
                <a:latin typeface="Courier New" pitchFamily="-96" charset="0"/>
              </a:rPr>
              <a:t>);  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}</a:t>
            </a: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4929190" y="1038225"/>
            <a:ext cx="4038600" cy="230575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smtClean="0">
                <a:latin typeface="Courier New" pitchFamily="-96" charset="0"/>
              </a:rPr>
              <a:t>void </a:t>
            </a:r>
            <a:r>
              <a:rPr lang="en-US" sz="1800" dirty="0" err="1" smtClean="0">
                <a:latin typeface="Courier New" pitchFamily="-96" charset="0"/>
              </a:rPr>
              <a:t>zincr_v</a:t>
            </a:r>
            <a:r>
              <a:rPr lang="en-US" sz="1800" dirty="0" smtClean="0">
                <a:latin typeface="Courier New" pitchFamily="-96" charset="0"/>
              </a:rPr>
              <a:t>(</a:t>
            </a:r>
            <a:r>
              <a:rPr lang="en-US" sz="1800" dirty="0" err="1" smtClean="0">
                <a:latin typeface="Courier New" pitchFamily="-96" charset="0"/>
              </a:rPr>
              <a:t>zip_dig</a:t>
            </a:r>
            <a:r>
              <a:rPr lang="en-US" sz="1800" dirty="0" smtClean="0">
                <a:latin typeface="Courier New" pitchFamily="-96" charset="0"/>
              </a:rPr>
              <a:t> z) {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void *</a:t>
            </a:r>
            <a:r>
              <a:rPr lang="en-US" sz="1800" dirty="0" err="1" smtClean="0">
                <a:latin typeface="Courier New" pitchFamily="-96" charset="0"/>
              </a:rPr>
              <a:t>vz</a:t>
            </a:r>
            <a:r>
              <a:rPr lang="en-US" sz="1800" dirty="0" smtClean="0">
                <a:latin typeface="Courier New" pitchFamily="-96" charset="0"/>
              </a:rPr>
              <a:t> = z;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 = 0;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do {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  (*((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*) (</a:t>
            </a:r>
            <a:r>
              <a:rPr lang="en-US" sz="1800" dirty="0" err="1" smtClean="0">
                <a:latin typeface="Courier New" pitchFamily="-96" charset="0"/>
              </a:rPr>
              <a:t>vz+i</a:t>
            </a:r>
            <a:r>
              <a:rPr lang="en-US" sz="1800" dirty="0" smtClean="0">
                <a:latin typeface="Courier New" pitchFamily="-96" charset="0"/>
              </a:rPr>
              <a:t>)))++;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 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 += ISIZE;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} while (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 != ISIZE*ZLEN);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}</a:t>
            </a: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928662" y="4143380"/>
            <a:ext cx="6705600" cy="2028761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= z =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vz</a:t>
            </a:r>
            <a:endParaRPr lang="en-US" sz="1800" dirty="0" smtClean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$0,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= 0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.L8:		# loop: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addl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$1, (%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edx,%eax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	#   Increment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vz+i</a:t>
            </a:r>
            <a:endParaRPr lang="en-US" sz="1800" dirty="0" smtClean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addl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$4,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+=  4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cmpl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$20,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  Compare i:20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jne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.L8	#   if !=,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goto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loop</a:t>
            </a:r>
          </a:p>
        </p:txBody>
      </p:sp>
      <p:sp>
        <p:nvSpPr>
          <p:cNvPr id="10" name="Right Arrow 9"/>
          <p:cNvSpPr/>
          <p:nvPr/>
        </p:nvSpPr>
        <p:spPr bwMode="auto">
          <a:xfrm>
            <a:off x="4252882" y="1928802"/>
            <a:ext cx="676308" cy="357190"/>
          </a:xfrm>
          <a:prstGeom prst="rightArrow">
            <a:avLst/>
          </a:prstGeom>
          <a:solidFill>
            <a:srgbClr val="C00000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457200"/>
            <a:ext cx="6375400" cy="573088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Nested Array Example</a:t>
            </a:r>
          </a:p>
        </p:txBody>
      </p:sp>
      <p:sp>
        <p:nvSpPr>
          <p:cNvPr id="308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953000"/>
            <a:ext cx="8001000" cy="1905000"/>
          </a:xfrm>
        </p:spPr>
        <p:txBody>
          <a:bodyPr/>
          <a:lstStyle/>
          <a:p>
            <a:r>
              <a:rPr lang="en-US" smtClean="0">
                <a:latin typeface="Calibri" pitchFamily="-96" charset="0"/>
              </a:rPr>
              <a:t>“</a:t>
            </a:r>
            <a:r>
              <a:rPr lang="en-US" smtClean="0">
                <a:latin typeface="Courier New" pitchFamily="-96" charset="0"/>
              </a:rPr>
              <a:t>zip_dig pgh[4]</a:t>
            </a:r>
            <a:r>
              <a:rPr lang="en-US" smtClean="0">
                <a:latin typeface="Calibri" pitchFamily="-96" charset="0"/>
              </a:rPr>
              <a:t>” equivalent to “</a:t>
            </a:r>
            <a:r>
              <a:rPr lang="en-US" smtClean="0">
                <a:latin typeface="Courier New" pitchFamily="-96" charset="0"/>
              </a:rPr>
              <a:t>int pgh[4][5]</a:t>
            </a:r>
            <a:r>
              <a:rPr lang="en-US" smtClean="0">
                <a:latin typeface="Calibri" pitchFamily="-96" charset="0"/>
              </a:rPr>
              <a:t>”</a:t>
            </a:r>
          </a:p>
          <a:p>
            <a:pPr lvl="1"/>
            <a:r>
              <a:rPr lang="en-US" smtClean="0">
                <a:latin typeface="Calibri" pitchFamily="-96" charset="0"/>
              </a:rPr>
              <a:t>Variable </a:t>
            </a:r>
            <a:r>
              <a:rPr lang="en-US" b="1" smtClean="0">
                <a:latin typeface="Courier New" pitchFamily="-96" charset="0"/>
              </a:rPr>
              <a:t>pgh</a:t>
            </a:r>
            <a:r>
              <a:rPr lang="en-US" smtClean="0">
                <a:latin typeface="Calibri" pitchFamily="-96" charset="0"/>
              </a:rPr>
              <a:t>: array of 4 elements, allocated contiguously</a:t>
            </a:r>
          </a:p>
          <a:p>
            <a:pPr lvl="1"/>
            <a:r>
              <a:rPr lang="en-US" smtClean="0">
                <a:latin typeface="Calibri" pitchFamily="-96" charset="0"/>
              </a:rPr>
              <a:t>Each element is an array of 5 </a:t>
            </a:r>
            <a:r>
              <a:rPr lang="en-US" b="1" smtClean="0">
                <a:latin typeface="Courier New" pitchFamily="-96" charset="0"/>
              </a:rPr>
              <a:t>int</a:t>
            </a:r>
            <a:r>
              <a:rPr lang="en-US" smtClean="0">
                <a:latin typeface="Calibri" pitchFamily="-96" charset="0"/>
              </a:rPr>
              <a:t>’s, allocated contiguously</a:t>
            </a:r>
          </a:p>
          <a:p>
            <a:r>
              <a:rPr lang="en-US" smtClean="0">
                <a:latin typeface="Calibri" pitchFamily="-96" charset="0"/>
              </a:rPr>
              <a:t>“Row-Major” ordering of all elements guaranteed</a:t>
            </a:r>
          </a:p>
        </p:txBody>
      </p:sp>
      <p:sp>
        <p:nvSpPr>
          <p:cNvPr id="76803" name="Rectangle 4"/>
          <p:cNvSpPr>
            <a:spLocks noChangeArrowheads="1"/>
          </p:cNvSpPr>
          <p:nvPr/>
        </p:nvSpPr>
        <p:spPr bwMode="auto">
          <a:xfrm>
            <a:off x="533400" y="1298575"/>
            <a:ext cx="4924425" cy="17494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itchFamily="-96" charset="0"/>
              </a:rPr>
              <a:t>#define PCOUNT 4</a:t>
            </a: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pgh</a:t>
            </a:r>
            <a:r>
              <a:rPr lang="en-US" sz="1800" dirty="0">
                <a:latin typeface="Courier New" pitchFamily="-96" charset="0"/>
              </a:rPr>
              <a:t>[PCOUNT] = 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{{1, 5, 2, 0, 6},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{1, 5, 2, 1, 3 },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{1, 5, 2, 1, 7 },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{1, 5, 2, 2, 1 }};</a:t>
            </a:r>
          </a:p>
        </p:txBody>
      </p:sp>
      <p:sp>
        <p:nvSpPr>
          <p:cNvPr id="76804" name="Text Box 6"/>
          <p:cNvSpPr txBox="1">
            <a:spLocks noChangeArrowheads="1"/>
          </p:cNvSpPr>
          <p:nvPr/>
        </p:nvSpPr>
        <p:spPr bwMode="auto">
          <a:xfrm>
            <a:off x="455613" y="3519488"/>
            <a:ext cx="1144587" cy="6413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Courier New" pitchFamily="-96" charset="0"/>
              </a:rPr>
              <a:t>zip_dig</a:t>
            </a:r>
          </a:p>
          <a:p>
            <a:pPr algn="r" eaLnBrk="0" hangingPunct="0"/>
            <a:r>
              <a:rPr lang="en-US" sz="1800">
                <a:latin typeface="Courier New" pitchFamily="-96" charset="0"/>
              </a:rPr>
              <a:t>pgh[4];</a:t>
            </a:r>
          </a:p>
        </p:txBody>
      </p:sp>
      <p:sp>
        <p:nvSpPr>
          <p:cNvPr id="308232" name="Line 8"/>
          <p:cNvSpPr>
            <a:spLocks noChangeShapeType="1"/>
          </p:cNvSpPr>
          <p:nvPr/>
        </p:nvSpPr>
        <p:spPr bwMode="auto">
          <a:xfrm flipV="1">
            <a:off x="1905000" y="4205288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233" name="Text Box 9"/>
          <p:cNvSpPr txBox="1">
            <a:spLocks noChangeArrowheads="1"/>
          </p:cNvSpPr>
          <p:nvPr/>
        </p:nvSpPr>
        <p:spPr bwMode="auto">
          <a:xfrm>
            <a:off x="1676400" y="4357688"/>
            <a:ext cx="458788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76</a:t>
            </a:r>
          </a:p>
        </p:txBody>
      </p:sp>
      <p:sp>
        <p:nvSpPr>
          <p:cNvPr id="308234" name="Line 10"/>
          <p:cNvSpPr>
            <a:spLocks noChangeShapeType="1"/>
          </p:cNvSpPr>
          <p:nvPr/>
        </p:nvSpPr>
        <p:spPr bwMode="auto">
          <a:xfrm flipV="1">
            <a:off x="3429000" y="4205288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235" name="Text Box 11"/>
          <p:cNvSpPr txBox="1">
            <a:spLocks noChangeArrowheads="1"/>
          </p:cNvSpPr>
          <p:nvPr/>
        </p:nvSpPr>
        <p:spPr bwMode="auto">
          <a:xfrm>
            <a:off x="3200400" y="4357688"/>
            <a:ext cx="458788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96</a:t>
            </a:r>
          </a:p>
        </p:txBody>
      </p:sp>
      <p:sp>
        <p:nvSpPr>
          <p:cNvPr id="308236" name="Line 12"/>
          <p:cNvSpPr>
            <a:spLocks noChangeShapeType="1"/>
          </p:cNvSpPr>
          <p:nvPr/>
        </p:nvSpPr>
        <p:spPr bwMode="auto">
          <a:xfrm flipV="1">
            <a:off x="4953000" y="4205288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237" name="Text Box 13"/>
          <p:cNvSpPr txBox="1">
            <a:spLocks noChangeArrowheads="1"/>
          </p:cNvSpPr>
          <p:nvPr/>
        </p:nvSpPr>
        <p:spPr bwMode="auto">
          <a:xfrm>
            <a:off x="4656138" y="4357688"/>
            <a:ext cx="595312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116</a:t>
            </a:r>
          </a:p>
        </p:txBody>
      </p:sp>
      <p:sp>
        <p:nvSpPr>
          <p:cNvPr id="308238" name="Line 14"/>
          <p:cNvSpPr>
            <a:spLocks noChangeShapeType="1"/>
          </p:cNvSpPr>
          <p:nvPr/>
        </p:nvSpPr>
        <p:spPr bwMode="auto">
          <a:xfrm flipV="1">
            <a:off x="6477000" y="4205288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239" name="Text Box 15"/>
          <p:cNvSpPr txBox="1">
            <a:spLocks noChangeArrowheads="1"/>
          </p:cNvSpPr>
          <p:nvPr/>
        </p:nvSpPr>
        <p:spPr bwMode="auto">
          <a:xfrm>
            <a:off x="6180138" y="4357688"/>
            <a:ext cx="595312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136</a:t>
            </a:r>
          </a:p>
        </p:txBody>
      </p:sp>
      <p:sp>
        <p:nvSpPr>
          <p:cNvPr id="308240" name="Line 16"/>
          <p:cNvSpPr>
            <a:spLocks noChangeShapeType="1"/>
          </p:cNvSpPr>
          <p:nvPr/>
        </p:nvSpPr>
        <p:spPr bwMode="auto">
          <a:xfrm flipV="1">
            <a:off x="8001000" y="4205288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241" name="Text Box 17"/>
          <p:cNvSpPr txBox="1">
            <a:spLocks noChangeArrowheads="1"/>
          </p:cNvSpPr>
          <p:nvPr/>
        </p:nvSpPr>
        <p:spPr bwMode="auto">
          <a:xfrm>
            <a:off x="7704138" y="4357688"/>
            <a:ext cx="595312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156</a:t>
            </a:r>
          </a:p>
        </p:txBody>
      </p:sp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1905000" y="3443288"/>
            <a:ext cx="1524000" cy="762000"/>
            <a:chOff x="816" y="2640"/>
            <a:chExt cx="960" cy="480"/>
          </a:xfrm>
        </p:grpSpPr>
        <p:sp>
          <p:nvSpPr>
            <p:cNvPr id="76838" name="Rectangle 20"/>
            <p:cNvSpPr>
              <a:spLocks noChangeArrowheads="1"/>
            </p:cNvSpPr>
            <p:nvPr/>
          </p:nvSpPr>
          <p:spPr bwMode="auto">
            <a:xfrm>
              <a:off x="816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1</a:t>
              </a:r>
            </a:p>
          </p:txBody>
        </p:sp>
        <p:sp>
          <p:nvSpPr>
            <p:cNvPr id="76839" name="Rectangle 21"/>
            <p:cNvSpPr>
              <a:spLocks noChangeArrowheads="1"/>
            </p:cNvSpPr>
            <p:nvPr/>
          </p:nvSpPr>
          <p:spPr bwMode="auto">
            <a:xfrm>
              <a:off x="1008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5</a:t>
              </a:r>
            </a:p>
          </p:txBody>
        </p:sp>
        <p:sp>
          <p:nvSpPr>
            <p:cNvPr id="76840" name="Rectangle 22"/>
            <p:cNvSpPr>
              <a:spLocks noChangeArrowheads="1"/>
            </p:cNvSpPr>
            <p:nvPr/>
          </p:nvSpPr>
          <p:spPr bwMode="auto">
            <a:xfrm>
              <a:off x="1200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2</a:t>
              </a:r>
            </a:p>
          </p:txBody>
        </p:sp>
        <p:sp>
          <p:nvSpPr>
            <p:cNvPr id="76841" name="Rectangle 23"/>
            <p:cNvSpPr>
              <a:spLocks noChangeArrowheads="1"/>
            </p:cNvSpPr>
            <p:nvPr/>
          </p:nvSpPr>
          <p:spPr bwMode="auto">
            <a:xfrm>
              <a:off x="1392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0</a:t>
              </a:r>
            </a:p>
          </p:txBody>
        </p:sp>
        <p:sp>
          <p:nvSpPr>
            <p:cNvPr id="76842" name="Rectangle 24"/>
            <p:cNvSpPr>
              <a:spLocks noChangeArrowheads="1"/>
            </p:cNvSpPr>
            <p:nvPr/>
          </p:nvSpPr>
          <p:spPr bwMode="auto">
            <a:xfrm>
              <a:off x="1584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6</a:t>
              </a:r>
            </a:p>
          </p:txBody>
        </p:sp>
      </p:grpSp>
      <p:grpSp>
        <p:nvGrpSpPr>
          <p:cNvPr id="6" name="Group 25"/>
          <p:cNvGrpSpPr>
            <a:grpSpLocks/>
          </p:cNvGrpSpPr>
          <p:nvPr/>
        </p:nvGrpSpPr>
        <p:grpSpPr bwMode="auto">
          <a:xfrm>
            <a:off x="3429000" y="3443288"/>
            <a:ext cx="1524000" cy="762000"/>
            <a:chOff x="816" y="2640"/>
            <a:chExt cx="960" cy="480"/>
          </a:xfrm>
        </p:grpSpPr>
        <p:sp>
          <p:nvSpPr>
            <p:cNvPr id="76833" name="Rectangle 26"/>
            <p:cNvSpPr>
              <a:spLocks noChangeArrowheads="1"/>
            </p:cNvSpPr>
            <p:nvPr/>
          </p:nvSpPr>
          <p:spPr bwMode="auto">
            <a:xfrm>
              <a:off x="816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1</a:t>
              </a:r>
            </a:p>
          </p:txBody>
        </p:sp>
        <p:sp>
          <p:nvSpPr>
            <p:cNvPr id="76834" name="Rectangle 27"/>
            <p:cNvSpPr>
              <a:spLocks noChangeArrowheads="1"/>
            </p:cNvSpPr>
            <p:nvPr/>
          </p:nvSpPr>
          <p:spPr bwMode="auto">
            <a:xfrm>
              <a:off x="1008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5</a:t>
              </a:r>
            </a:p>
          </p:txBody>
        </p:sp>
        <p:sp>
          <p:nvSpPr>
            <p:cNvPr id="76835" name="Rectangle 28"/>
            <p:cNvSpPr>
              <a:spLocks noChangeArrowheads="1"/>
            </p:cNvSpPr>
            <p:nvPr/>
          </p:nvSpPr>
          <p:spPr bwMode="auto">
            <a:xfrm>
              <a:off x="1200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2</a:t>
              </a:r>
            </a:p>
          </p:txBody>
        </p:sp>
        <p:sp>
          <p:nvSpPr>
            <p:cNvPr id="76836" name="Rectangle 29"/>
            <p:cNvSpPr>
              <a:spLocks noChangeArrowheads="1"/>
            </p:cNvSpPr>
            <p:nvPr/>
          </p:nvSpPr>
          <p:spPr bwMode="auto">
            <a:xfrm>
              <a:off x="1392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1</a:t>
              </a:r>
            </a:p>
          </p:txBody>
        </p:sp>
        <p:sp>
          <p:nvSpPr>
            <p:cNvPr id="76837" name="Rectangle 30"/>
            <p:cNvSpPr>
              <a:spLocks noChangeArrowheads="1"/>
            </p:cNvSpPr>
            <p:nvPr/>
          </p:nvSpPr>
          <p:spPr bwMode="auto">
            <a:xfrm>
              <a:off x="1584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3</a:t>
              </a:r>
            </a:p>
          </p:txBody>
        </p:sp>
      </p:grpSp>
      <p:grpSp>
        <p:nvGrpSpPr>
          <p:cNvPr id="7" name="Group 31"/>
          <p:cNvGrpSpPr>
            <a:grpSpLocks/>
          </p:cNvGrpSpPr>
          <p:nvPr/>
        </p:nvGrpSpPr>
        <p:grpSpPr bwMode="auto">
          <a:xfrm>
            <a:off x="4953000" y="3443288"/>
            <a:ext cx="1524000" cy="762000"/>
            <a:chOff x="816" y="2640"/>
            <a:chExt cx="960" cy="480"/>
          </a:xfrm>
        </p:grpSpPr>
        <p:sp>
          <p:nvSpPr>
            <p:cNvPr id="308256" name="Rectangle 32"/>
            <p:cNvSpPr>
              <a:spLocks noChangeArrowheads="1"/>
            </p:cNvSpPr>
            <p:nvPr/>
          </p:nvSpPr>
          <p:spPr bwMode="auto">
            <a:xfrm>
              <a:off x="816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>
                  <a:latin typeface="Courier New" pitchFamily="49" charset="0"/>
                  <a:ea typeface="+mn-ea"/>
                  <a:cs typeface="+mn-cs"/>
                </a:rPr>
                <a:t>1</a:t>
              </a:r>
            </a:p>
          </p:txBody>
        </p:sp>
        <p:sp>
          <p:nvSpPr>
            <p:cNvPr id="308257" name="Rectangle 33"/>
            <p:cNvSpPr>
              <a:spLocks noChangeArrowheads="1"/>
            </p:cNvSpPr>
            <p:nvPr/>
          </p:nvSpPr>
          <p:spPr bwMode="auto">
            <a:xfrm>
              <a:off x="1008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>
                  <a:latin typeface="Courier New" pitchFamily="49" charset="0"/>
                  <a:ea typeface="+mn-ea"/>
                  <a:cs typeface="+mn-cs"/>
                </a:rPr>
                <a:t>5</a:t>
              </a:r>
            </a:p>
          </p:txBody>
        </p:sp>
        <p:sp>
          <p:nvSpPr>
            <p:cNvPr id="308258" name="Rectangle 34"/>
            <p:cNvSpPr>
              <a:spLocks noChangeArrowheads="1"/>
            </p:cNvSpPr>
            <p:nvPr/>
          </p:nvSpPr>
          <p:spPr bwMode="auto">
            <a:xfrm>
              <a:off x="1200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>
                  <a:latin typeface="Courier New" pitchFamily="49" charset="0"/>
                  <a:ea typeface="+mn-ea"/>
                  <a:cs typeface="+mn-cs"/>
                </a:rPr>
                <a:t>2</a:t>
              </a:r>
            </a:p>
          </p:txBody>
        </p:sp>
        <p:sp>
          <p:nvSpPr>
            <p:cNvPr id="308259" name="Rectangle 35"/>
            <p:cNvSpPr>
              <a:spLocks noChangeArrowheads="1"/>
            </p:cNvSpPr>
            <p:nvPr/>
          </p:nvSpPr>
          <p:spPr bwMode="auto">
            <a:xfrm>
              <a:off x="1392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>
                  <a:latin typeface="Courier New" pitchFamily="49" charset="0"/>
                  <a:ea typeface="+mn-ea"/>
                  <a:cs typeface="+mn-cs"/>
                </a:rPr>
                <a:t>1</a:t>
              </a:r>
            </a:p>
          </p:txBody>
        </p:sp>
        <p:sp>
          <p:nvSpPr>
            <p:cNvPr id="308260" name="Rectangle 36"/>
            <p:cNvSpPr>
              <a:spLocks noChangeArrowheads="1"/>
            </p:cNvSpPr>
            <p:nvPr/>
          </p:nvSpPr>
          <p:spPr bwMode="auto">
            <a:xfrm>
              <a:off x="1584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>
                  <a:latin typeface="Courier New" pitchFamily="49" charset="0"/>
                  <a:ea typeface="+mn-ea"/>
                  <a:cs typeface="+mn-cs"/>
                </a:rPr>
                <a:t>7</a:t>
              </a:r>
            </a:p>
          </p:txBody>
        </p:sp>
      </p:grpSp>
      <p:grpSp>
        <p:nvGrpSpPr>
          <p:cNvPr id="8" name="Group 37"/>
          <p:cNvGrpSpPr>
            <a:grpSpLocks/>
          </p:cNvGrpSpPr>
          <p:nvPr/>
        </p:nvGrpSpPr>
        <p:grpSpPr bwMode="auto">
          <a:xfrm>
            <a:off x="6477000" y="3438525"/>
            <a:ext cx="1524000" cy="766763"/>
            <a:chOff x="816" y="2637"/>
            <a:chExt cx="960" cy="483"/>
          </a:xfrm>
        </p:grpSpPr>
        <p:sp>
          <p:nvSpPr>
            <p:cNvPr id="76823" name="Rectangle 38"/>
            <p:cNvSpPr>
              <a:spLocks noChangeArrowheads="1"/>
            </p:cNvSpPr>
            <p:nvPr/>
          </p:nvSpPr>
          <p:spPr bwMode="auto">
            <a:xfrm>
              <a:off x="816" y="2640"/>
              <a:ext cx="192" cy="48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1</a:t>
              </a:r>
            </a:p>
          </p:txBody>
        </p:sp>
        <p:sp>
          <p:nvSpPr>
            <p:cNvPr id="76824" name="Rectangle 39"/>
            <p:cNvSpPr>
              <a:spLocks noChangeArrowheads="1"/>
            </p:cNvSpPr>
            <p:nvPr/>
          </p:nvSpPr>
          <p:spPr bwMode="auto">
            <a:xfrm>
              <a:off x="1008" y="2640"/>
              <a:ext cx="192" cy="48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5</a:t>
              </a:r>
            </a:p>
          </p:txBody>
        </p:sp>
        <p:sp>
          <p:nvSpPr>
            <p:cNvPr id="76825" name="Rectangle 40"/>
            <p:cNvSpPr>
              <a:spLocks noChangeArrowheads="1"/>
            </p:cNvSpPr>
            <p:nvPr/>
          </p:nvSpPr>
          <p:spPr bwMode="auto">
            <a:xfrm>
              <a:off x="1200" y="2640"/>
              <a:ext cx="192" cy="48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2</a:t>
              </a:r>
            </a:p>
          </p:txBody>
        </p:sp>
        <p:sp>
          <p:nvSpPr>
            <p:cNvPr id="76826" name="Rectangle 41"/>
            <p:cNvSpPr>
              <a:spLocks noChangeArrowheads="1"/>
            </p:cNvSpPr>
            <p:nvPr/>
          </p:nvSpPr>
          <p:spPr bwMode="auto">
            <a:xfrm>
              <a:off x="1392" y="2637"/>
              <a:ext cx="192" cy="48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2</a:t>
              </a:r>
            </a:p>
          </p:txBody>
        </p:sp>
        <p:sp>
          <p:nvSpPr>
            <p:cNvPr id="76827" name="Rectangle 42"/>
            <p:cNvSpPr>
              <a:spLocks noChangeArrowheads="1"/>
            </p:cNvSpPr>
            <p:nvPr/>
          </p:nvSpPr>
          <p:spPr bwMode="auto">
            <a:xfrm>
              <a:off x="1584" y="2640"/>
              <a:ext cx="192" cy="48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1</a:t>
              </a:r>
            </a:p>
          </p:txBody>
        </p:sp>
      </p:grpSp>
      <p:sp>
        <p:nvSpPr>
          <p:cNvPr id="308267" name="Rectangle 43"/>
          <p:cNvSpPr>
            <a:spLocks noChangeArrowheads="1"/>
          </p:cNvSpPr>
          <p:nvPr/>
        </p:nvSpPr>
        <p:spPr bwMode="auto">
          <a:xfrm>
            <a:off x="1905000" y="3443288"/>
            <a:ext cx="1524000" cy="76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 sz="1800">
              <a:latin typeface="Calibri" pitchFamily="-96" charset="0"/>
            </a:endParaRPr>
          </a:p>
        </p:txBody>
      </p:sp>
      <p:sp>
        <p:nvSpPr>
          <p:cNvPr id="308268" name="Rectangle 44"/>
          <p:cNvSpPr>
            <a:spLocks noChangeArrowheads="1"/>
          </p:cNvSpPr>
          <p:nvPr/>
        </p:nvSpPr>
        <p:spPr bwMode="auto">
          <a:xfrm>
            <a:off x="3429000" y="3443288"/>
            <a:ext cx="1524000" cy="76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 sz="1800">
              <a:latin typeface="Calibri" pitchFamily="-96" charset="0"/>
            </a:endParaRPr>
          </a:p>
        </p:txBody>
      </p:sp>
      <p:sp>
        <p:nvSpPr>
          <p:cNvPr id="308269" name="Rectangle 45"/>
          <p:cNvSpPr>
            <a:spLocks noChangeArrowheads="1"/>
          </p:cNvSpPr>
          <p:nvPr/>
        </p:nvSpPr>
        <p:spPr bwMode="auto">
          <a:xfrm>
            <a:off x="4953000" y="3443288"/>
            <a:ext cx="1524000" cy="76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 sz="1800">
              <a:latin typeface="Calibri" pitchFamily="-96" charset="0"/>
            </a:endParaRPr>
          </a:p>
        </p:txBody>
      </p:sp>
      <p:sp>
        <p:nvSpPr>
          <p:cNvPr id="308270" name="Rectangle 46"/>
          <p:cNvSpPr>
            <a:spLocks noChangeArrowheads="1"/>
          </p:cNvSpPr>
          <p:nvPr/>
        </p:nvSpPr>
        <p:spPr bwMode="auto">
          <a:xfrm>
            <a:off x="6477000" y="3443288"/>
            <a:ext cx="1524000" cy="76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 sz="1800">
              <a:latin typeface="Calibri" pitchFamily="-9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8077200" cy="573087"/>
          </a:xfrm>
        </p:spPr>
        <p:txBody>
          <a:bodyPr/>
          <a:lstStyle/>
          <a:p>
            <a:r>
              <a:rPr lang="en-US" smtClean="0">
                <a:latin typeface="Calibri" pitchFamily="-96" charset="0"/>
              </a:rPr>
              <a:t>Multidimensional (Nested) Arrays</a:t>
            </a:r>
          </a:p>
        </p:txBody>
      </p:sp>
      <p:sp>
        <p:nvSpPr>
          <p:cNvPr id="309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35063"/>
            <a:ext cx="4433888" cy="336073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Declaration</a:t>
            </a:r>
          </a:p>
          <a:p>
            <a:pPr lvl="1">
              <a:buFont typeface="Wingdings" pitchFamily="-96" charset="2"/>
              <a:buNone/>
            </a:pPr>
            <a:r>
              <a:rPr lang="en-US" i="1">
                <a:latin typeface="Calibri" pitchFamily="-96" charset="0"/>
              </a:rPr>
              <a:t>T</a:t>
            </a:r>
            <a:r>
              <a:rPr lang="en-US">
                <a:latin typeface="Calibri" pitchFamily="-96" charset="0"/>
              </a:rPr>
              <a:t>   </a:t>
            </a:r>
            <a:r>
              <a:rPr lang="en-US" b="1">
                <a:latin typeface="Courier New" pitchFamily="-96" charset="0"/>
              </a:rPr>
              <a:t>A</a:t>
            </a:r>
            <a:r>
              <a:rPr lang="en-US">
                <a:latin typeface="Courier New" pitchFamily="-96" charset="0"/>
              </a:rPr>
              <a:t>[</a:t>
            </a:r>
            <a:r>
              <a:rPr lang="en-US" i="1">
                <a:latin typeface="Calibri" pitchFamily="-96" charset="0"/>
              </a:rPr>
              <a:t>R</a:t>
            </a:r>
            <a:r>
              <a:rPr lang="en-US">
                <a:latin typeface="Courier New" pitchFamily="-96" charset="0"/>
              </a:rPr>
              <a:t>][</a:t>
            </a:r>
            <a:r>
              <a:rPr lang="en-US" i="1">
                <a:latin typeface="Calibri" pitchFamily="-96" charset="0"/>
              </a:rPr>
              <a:t>C</a:t>
            </a:r>
            <a:r>
              <a:rPr lang="en-US">
                <a:latin typeface="Courier New" pitchFamily="-96" charset="0"/>
              </a:rPr>
              <a:t>];</a:t>
            </a:r>
            <a:endParaRPr lang="en-US">
              <a:latin typeface="Calibri" pitchFamily="-96" charset="0"/>
            </a:endParaRPr>
          </a:p>
          <a:p>
            <a:pPr lvl="1"/>
            <a:r>
              <a:rPr lang="en-US">
                <a:latin typeface="Calibri" pitchFamily="-96" charset="0"/>
              </a:rPr>
              <a:t>2D array of data type </a:t>
            </a:r>
            <a:r>
              <a:rPr lang="en-US" i="1">
                <a:latin typeface="Calibri" pitchFamily="-96" charset="0"/>
              </a:rPr>
              <a:t>T</a:t>
            </a:r>
            <a:endParaRPr lang="en-US">
              <a:latin typeface="Calibri" pitchFamily="-96" charset="0"/>
            </a:endParaRPr>
          </a:p>
          <a:p>
            <a:pPr lvl="1"/>
            <a:r>
              <a:rPr lang="en-US" i="1">
                <a:latin typeface="Calibri" pitchFamily="-96" charset="0"/>
              </a:rPr>
              <a:t>R</a:t>
            </a:r>
            <a:r>
              <a:rPr lang="en-US">
                <a:latin typeface="Calibri" pitchFamily="-96" charset="0"/>
              </a:rPr>
              <a:t> rows, </a:t>
            </a:r>
            <a:r>
              <a:rPr lang="en-US" i="1">
                <a:latin typeface="Calibri" pitchFamily="-96" charset="0"/>
              </a:rPr>
              <a:t>C</a:t>
            </a:r>
            <a:r>
              <a:rPr lang="en-US">
                <a:latin typeface="Calibri" pitchFamily="-96" charset="0"/>
              </a:rPr>
              <a:t> columns</a:t>
            </a:r>
          </a:p>
          <a:p>
            <a:pPr lvl="1"/>
            <a:r>
              <a:rPr lang="en-US">
                <a:latin typeface="Calibri" pitchFamily="-96" charset="0"/>
              </a:rPr>
              <a:t>Type </a:t>
            </a:r>
            <a:r>
              <a:rPr lang="en-US" i="1">
                <a:latin typeface="Calibri" pitchFamily="-96" charset="0"/>
              </a:rPr>
              <a:t>T</a:t>
            </a:r>
            <a:r>
              <a:rPr lang="en-US">
                <a:latin typeface="Calibri" pitchFamily="-96" charset="0"/>
              </a:rPr>
              <a:t> element requires </a:t>
            </a:r>
            <a:r>
              <a:rPr lang="en-US" i="1">
                <a:latin typeface="Calibri" pitchFamily="-96" charset="0"/>
              </a:rPr>
              <a:t>K</a:t>
            </a:r>
            <a:r>
              <a:rPr lang="en-US">
                <a:latin typeface="Calibri" pitchFamily="-96" charset="0"/>
              </a:rPr>
              <a:t> bytes</a:t>
            </a:r>
          </a:p>
          <a:p>
            <a:r>
              <a:rPr lang="en-US">
                <a:latin typeface="Calibri" pitchFamily="-96" charset="0"/>
              </a:rPr>
              <a:t>Array Size</a:t>
            </a:r>
          </a:p>
          <a:p>
            <a:pPr lvl="1"/>
            <a:r>
              <a:rPr lang="en-US" i="1">
                <a:latin typeface="Calibri" pitchFamily="-96" charset="0"/>
              </a:rPr>
              <a:t>R</a:t>
            </a:r>
            <a:r>
              <a:rPr lang="en-US">
                <a:latin typeface="Calibri" pitchFamily="-96" charset="0"/>
              </a:rPr>
              <a:t> * </a:t>
            </a:r>
            <a:r>
              <a:rPr lang="en-US" i="1">
                <a:latin typeface="Calibri" pitchFamily="-96" charset="0"/>
              </a:rPr>
              <a:t>C </a:t>
            </a:r>
            <a:r>
              <a:rPr lang="en-US">
                <a:latin typeface="Calibri" pitchFamily="-96" charset="0"/>
              </a:rPr>
              <a:t>* </a:t>
            </a:r>
            <a:r>
              <a:rPr lang="en-US" i="1">
                <a:latin typeface="Calibri" pitchFamily="-96" charset="0"/>
              </a:rPr>
              <a:t>K </a:t>
            </a:r>
            <a:r>
              <a:rPr lang="en-US">
                <a:latin typeface="Calibri" pitchFamily="-96" charset="0"/>
              </a:rPr>
              <a:t>bytes</a:t>
            </a:r>
          </a:p>
          <a:p>
            <a:r>
              <a:rPr lang="en-US">
                <a:latin typeface="Calibri" pitchFamily="-96" charset="0"/>
              </a:rPr>
              <a:t>Arrangement</a:t>
            </a:r>
          </a:p>
          <a:p>
            <a:pPr lvl="1"/>
            <a:r>
              <a:rPr lang="en-US">
                <a:latin typeface="Calibri" pitchFamily="-96" charset="0"/>
              </a:rPr>
              <a:t>Row-Major Ordering</a:t>
            </a:r>
          </a:p>
        </p:txBody>
      </p:sp>
      <p:grpSp>
        <p:nvGrpSpPr>
          <p:cNvPr id="78851" name="Group 4"/>
          <p:cNvGrpSpPr>
            <a:grpSpLocks/>
          </p:cNvGrpSpPr>
          <p:nvPr/>
        </p:nvGrpSpPr>
        <p:grpSpPr bwMode="auto">
          <a:xfrm>
            <a:off x="4876800" y="1143000"/>
            <a:ext cx="4038600" cy="2209800"/>
            <a:chOff x="2208" y="2688"/>
            <a:chExt cx="2544" cy="1392"/>
          </a:xfrm>
        </p:grpSpPr>
        <p:sp>
          <p:nvSpPr>
            <p:cNvPr id="78871" name="Rectangle 5"/>
            <p:cNvSpPr>
              <a:spLocks noChangeArrowheads="1"/>
            </p:cNvSpPr>
            <p:nvPr/>
          </p:nvSpPr>
          <p:spPr bwMode="auto">
            <a:xfrm>
              <a:off x="2304" y="2784"/>
              <a:ext cx="768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A[0][0]</a:t>
              </a:r>
            </a:p>
          </p:txBody>
        </p:sp>
        <p:sp>
          <p:nvSpPr>
            <p:cNvPr id="78872" name="Rectangle 6"/>
            <p:cNvSpPr>
              <a:spLocks noChangeArrowheads="1"/>
            </p:cNvSpPr>
            <p:nvPr/>
          </p:nvSpPr>
          <p:spPr bwMode="auto">
            <a:xfrm>
              <a:off x="3936" y="2784"/>
              <a:ext cx="768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r" eaLnBrk="0" hangingPunct="0"/>
              <a:r>
                <a:rPr lang="en-US" sz="1800">
                  <a:latin typeface="Courier New" pitchFamily="-96" charset="0"/>
                </a:rPr>
                <a:t>A[0][C-1]</a:t>
              </a:r>
            </a:p>
          </p:txBody>
        </p:sp>
        <p:sp>
          <p:nvSpPr>
            <p:cNvPr id="78873" name="Rectangle 7"/>
            <p:cNvSpPr>
              <a:spLocks noChangeArrowheads="1"/>
            </p:cNvSpPr>
            <p:nvPr/>
          </p:nvSpPr>
          <p:spPr bwMode="auto">
            <a:xfrm>
              <a:off x="2304" y="3744"/>
              <a:ext cx="768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A[R-1][0]</a:t>
              </a:r>
            </a:p>
          </p:txBody>
        </p:sp>
        <p:sp>
          <p:nvSpPr>
            <p:cNvPr id="78874" name="Rectangle 8"/>
            <p:cNvSpPr>
              <a:spLocks noChangeArrowheads="1"/>
            </p:cNvSpPr>
            <p:nvPr/>
          </p:nvSpPr>
          <p:spPr bwMode="auto">
            <a:xfrm>
              <a:off x="3120" y="2784"/>
              <a:ext cx="576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• • •</a:t>
              </a:r>
            </a:p>
          </p:txBody>
        </p:sp>
        <p:sp>
          <p:nvSpPr>
            <p:cNvPr id="78875" name="Rectangle 9"/>
            <p:cNvSpPr>
              <a:spLocks noChangeArrowheads="1"/>
            </p:cNvSpPr>
            <p:nvPr/>
          </p:nvSpPr>
          <p:spPr bwMode="auto">
            <a:xfrm>
              <a:off x="3168" y="3744"/>
              <a:ext cx="576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• • •</a:t>
              </a:r>
            </a:p>
          </p:txBody>
        </p:sp>
        <p:sp>
          <p:nvSpPr>
            <p:cNvPr id="78876" name="Rectangle 10"/>
            <p:cNvSpPr>
              <a:spLocks noChangeArrowheads="1"/>
            </p:cNvSpPr>
            <p:nvPr/>
          </p:nvSpPr>
          <p:spPr bwMode="auto">
            <a:xfrm>
              <a:off x="3936" y="3744"/>
              <a:ext cx="768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r" eaLnBrk="0" hangingPunct="0"/>
              <a:r>
                <a:rPr lang="en-US" sz="1800">
                  <a:latin typeface="Courier New" pitchFamily="-96" charset="0"/>
                </a:rPr>
                <a:t>A[R-1][C-1]</a:t>
              </a:r>
            </a:p>
          </p:txBody>
        </p:sp>
        <p:sp>
          <p:nvSpPr>
            <p:cNvPr id="78877" name="Rectangle 11"/>
            <p:cNvSpPr>
              <a:spLocks noChangeArrowheads="1"/>
            </p:cNvSpPr>
            <p:nvPr/>
          </p:nvSpPr>
          <p:spPr bwMode="auto">
            <a:xfrm>
              <a:off x="2592" y="3168"/>
              <a:ext cx="288" cy="48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</p:txBody>
        </p:sp>
        <p:sp>
          <p:nvSpPr>
            <p:cNvPr id="78878" name="Rectangle 12"/>
            <p:cNvSpPr>
              <a:spLocks noChangeArrowheads="1"/>
            </p:cNvSpPr>
            <p:nvPr/>
          </p:nvSpPr>
          <p:spPr bwMode="auto">
            <a:xfrm>
              <a:off x="4080" y="3168"/>
              <a:ext cx="288" cy="48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</p:txBody>
        </p:sp>
        <p:sp>
          <p:nvSpPr>
            <p:cNvPr id="78879" name="Freeform 13"/>
            <p:cNvSpPr>
              <a:spLocks/>
            </p:cNvSpPr>
            <p:nvPr/>
          </p:nvSpPr>
          <p:spPr bwMode="auto">
            <a:xfrm>
              <a:off x="2208" y="2688"/>
              <a:ext cx="96" cy="1392"/>
            </a:xfrm>
            <a:custGeom>
              <a:avLst/>
              <a:gdLst>
                <a:gd name="T0" fmla="*/ 96 w 96"/>
                <a:gd name="T1" fmla="*/ 0 h 1392"/>
                <a:gd name="T2" fmla="*/ 0 w 96"/>
                <a:gd name="T3" fmla="*/ 0 h 1392"/>
                <a:gd name="T4" fmla="*/ 0 w 96"/>
                <a:gd name="T5" fmla="*/ 1392 h 1392"/>
                <a:gd name="T6" fmla="*/ 96 w 96"/>
                <a:gd name="T7" fmla="*/ 1392 h 139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6"/>
                <a:gd name="T13" fmla="*/ 0 h 1392"/>
                <a:gd name="T14" fmla="*/ 96 w 96"/>
                <a:gd name="T15" fmla="*/ 1392 h 139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6" h="1392">
                  <a:moveTo>
                    <a:pt x="96" y="0"/>
                  </a:moveTo>
                  <a:lnTo>
                    <a:pt x="0" y="0"/>
                  </a:lnTo>
                  <a:lnTo>
                    <a:pt x="0" y="1392"/>
                  </a:lnTo>
                  <a:lnTo>
                    <a:pt x="96" y="1392"/>
                  </a:ln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  <p:sp>
          <p:nvSpPr>
            <p:cNvPr id="78880" name="Freeform 14"/>
            <p:cNvSpPr>
              <a:spLocks/>
            </p:cNvSpPr>
            <p:nvPr/>
          </p:nvSpPr>
          <p:spPr bwMode="auto">
            <a:xfrm flipH="1">
              <a:off x="4656" y="2688"/>
              <a:ext cx="96" cy="1392"/>
            </a:xfrm>
            <a:custGeom>
              <a:avLst/>
              <a:gdLst>
                <a:gd name="T0" fmla="*/ 96 w 96"/>
                <a:gd name="T1" fmla="*/ 0 h 1392"/>
                <a:gd name="T2" fmla="*/ 0 w 96"/>
                <a:gd name="T3" fmla="*/ 0 h 1392"/>
                <a:gd name="T4" fmla="*/ 0 w 96"/>
                <a:gd name="T5" fmla="*/ 1392 h 1392"/>
                <a:gd name="T6" fmla="*/ 96 w 96"/>
                <a:gd name="T7" fmla="*/ 1392 h 139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6"/>
                <a:gd name="T13" fmla="*/ 0 h 1392"/>
                <a:gd name="T14" fmla="*/ 96 w 96"/>
                <a:gd name="T15" fmla="*/ 1392 h 139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6" h="1392">
                  <a:moveTo>
                    <a:pt x="96" y="0"/>
                  </a:moveTo>
                  <a:lnTo>
                    <a:pt x="0" y="0"/>
                  </a:lnTo>
                  <a:lnTo>
                    <a:pt x="0" y="1392"/>
                  </a:lnTo>
                  <a:lnTo>
                    <a:pt x="96" y="1392"/>
                  </a:ln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</p:grpSp>
      <p:sp>
        <p:nvSpPr>
          <p:cNvPr id="309263" name="Text Box 15"/>
          <p:cNvSpPr txBox="1">
            <a:spLocks noChangeArrowheads="1"/>
          </p:cNvSpPr>
          <p:nvPr/>
        </p:nvSpPr>
        <p:spPr bwMode="auto">
          <a:xfrm>
            <a:off x="323850" y="4857750"/>
            <a:ext cx="20129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2000">
                <a:latin typeface="Courier New" pitchFamily="-96" charset="0"/>
              </a:rPr>
              <a:t>int A[R][C];</a:t>
            </a:r>
          </a:p>
        </p:txBody>
      </p:sp>
      <p:grpSp>
        <p:nvGrpSpPr>
          <p:cNvPr id="3" name="Group 16"/>
          <p:cNvGrpSpPr>
            <a:grpSpLocks/>
          </p:cNvGrpSpPr>
          <p:nvPr/>
        </p:nvGrpSpPr>
        <p:grpSpPr bwMode="auto">
          <a:xfrm>
            <a:off x="457200" y="5257800"/>
            <a:ext cx="8229600" cy="990600"/>
            <a:chOff x="336" y="3408"/>
            <a:chExt cx="5184" cy="624"/>
          </a:xfrm>
        </p:grpSpPr>
        <p:grpSp>
          <p:nvGrpSpPr>
            <p:cNvPr id="78858" name="Group 17"/>
            <p:cNvGrpSpPr>
              <a:grpSpLocks/>
            </p:cNvGrpSpPr>
            <p:nvPr/>
          </p:nvGrpSpPr>
          <p:grpSpPr bwMode="auto">
            <a:xfrm>
              <a:off x="336" y="3408"/>
              <a:ext cx="1344" cy="624"/>
              <a:chOff x="1488" y="3504"/>
              <a:chExt cx="1344" cy="624"/>
            </a:xfrm>
          </p:grpSpPr>
          <p:sp>
            <p:nvSpPr>
              <p:cNvPr id="78868" name="Rectangle 20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F1C7C7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ourier New" pitchFamily="-96" charset="0"/>
                  </a:rPr>
                  <a:t>• • •</a:t>
                </a:r>
              </a:p>
            </p:txBody>
          </p:sp>
          <p:sp>
            <p:nvSpPr>
              <p:cNvPr id="78869" name="Rectangle 18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78870" name="Rectangle 19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grpSp>
          <p:nvGrpSpPr>
            <p:cNvPr id="78859" name="Group 21"/>
            <p:cNvGrpSpPr>
              <a:grpSpLocks/>
            </p:cNvGrpSpPr>
            <p:nvPr/>
          </p:nvGrpSpPr>
          <p:grpSpPr bwMode="auto">
            <a:xfrm>
              <a:off x="1680" y="3408"/>
              <a:ext cx="1344" cy="624"/>
              <a:chOff x="1488" y="3504"/>
              <a:chExt cx="1344" cy="624"/>
            </a:xfrm>
          </p:grpSpPr>
          <p:sp>
            <p:nvSpPr>
              <p:cNvPr id="78865" name="Rectangle 24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F6F5BD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ourier New" pitchFamily="-96" charset="0"/>
                  </a:rPr>
                  <a:t>• • •</a:t>
                </a:r>
              </a:p>
            </p:txBody>
          </p:sp>
          <p:sp>
            <p:nvSpPr>
              <p:cNvPr id="78866" name="Rectangle 22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78867" name="Rectangle 23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grpSp>
          <p:nvGrpSpPr>
            <p:cNvPr id="78860" name="Group 25"/>
            <p:cNvGrpSpPr>
              <a:grpSpLocks/>
            </p:cNvGrpSpPr>
            <p:nvPr/>
          </p:nvGrpSpPr>
          <p:grpSpPr bwMode="auto">
            <a:xfrm>
              <a:off x="4176" y="3408"/>
              <a:ext cx="1344" cy="624"/>
              <a:chOff x="1488" y="3504"/>
              <a:chExt cx="1344" cy="624"/>
            </a:xfrm>
          </p:grpSpPr>
          <p:sp>
            <p:nvSpPr>
              <p:cNvPr id="78862" name="Rectangle 28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D5F1CF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ourier New" pitchFamily="-96" charset="0"/>
                  </a:rPr>
                  <a:t>• • •</a:t>
                </a:r>
              </a:p>
            </p:txBody>
          </p:sp>
          <p:sp>
            <p:nvSpPr>
              <p:cNvPr id="78863" name="Rectangle 26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78864" name="Rectangle 27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sp>
          <p:nvSpPr>
            <p:cNvPr id="78861" name="Rectangle 29"/>
            <p:cNvSpPr>
              <a:spLocks noChangeArrowheads="1"/>
            </p:cNvSpPr>
            <p:nvPr/>
          </p:nvSpPr>
          <p:spPr bwMode="auto">
            <a:xfrm>
              <a:off x="3024" y="3408"/>
              <a:ext cx="1152" cy="62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 b="0">
                  <a:latin typeface="Courier New" pitchFamily="-96" charset="0"/>
                </a:rPr>
                <a:t>•  •  •</a:t>
              </a:r>
            </a:p>
          </p:txBody>
        </p:sp>
      </p:grpSp>
      <p:sp>
        <p:nvSpPr>
          <p:cNvPr id="309278" name="Line 30"/>
          <p:cNvSpPr>
            <a:spLocks noChangeShapeType="1"/>
          </p:cNvSpPr>
          <p:nvPr/>
        </p:nvSpPr>
        <p:spPr bwMode="auto">
          <a:xfrm>
            <a:off x="457200" y="6324600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9279" name="Line 31"/>
          <p:cNvSpPr>
            <a:spLocks noChangeShapeType="1"/>
          </p:cNvSpPr>
          <p:nvPr/>
        </p:nvSpPr>
        <p:spPr bwMode="auto">
          <a:xfrm>
            <a:off x="8686800" y="6324600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9280" name="Line 32"/>
          <p:cNvSpPr>
            <a:spLocks noChangeShapeType="1"/>
          </p:cNvSpPr>
          <p:nvPr/>
        </p:nvSpPr>
        <p:spPr bwMode="auto">
          <a:xfrm>
            <a:off x="457200" y="6477000"/>
            <a:ext cx="8229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9281" name="Rectangle 33"/>
          <p:cNvSpPr>
            <a:spLocks noChangeArrowheads="1"/>
          </p:cNvSpPr>
          <p:nvPr/>
        </p:nvSpPr>
        <p:spPr bwMode="auto">
          <a:xfrm>
            <a:off x="3505200" y="6324600"/>
            <a:ext cx="1447800" cy="3810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4*R*C</a:t>
            </a:r>
            <a:r>
              <a:rPr lang="en-US" sz="1800" b="0">
                <a:latin typeface="Calibri" pitchFamily="-96" charset="0"/>
              </a:rPr>
              <a:t>  Bytes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2"/>
          <p:cNvSpPr>
            <a:spLocks noChangeArrowheads="1"/>
          </p:cNvSpPr>
          <p:nvPr/>
        </p:nvSpPr>
        <p:spPr bwMode="auto">
          <a:xfrm>
            <a:off x="5791200" y="4506913"/>
            <a:ext cx="990600" cy="9906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b="0">
                <a:latin typeface="Calibri" pitchFamily="-96" charset="0"/>
              </a:rPr>
              <a:t>•  •  •</a:t>
            </a:r>
          </a:p>
        </p:txBody>
      </p:sp>
      <p:sp>
        <p:nvSpPr>
          <p:cNvPr id="80898" name="Rectangle 3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6934200" cy="57308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Nested Array Row Access</a:t>
            </a:r>
          </a:p>
        </p:txBody>
      </p:sp>
      <p:sp>
        <p:nvSpPr>
          <p:cNvPr id="31027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42913" y="1292225"/>
            <a:ext cx="5957887" cy="1450975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Row Vectors</a:t>
            </a:r>
          </a:p>
          <a:p>
            <a:pPr lvl="1"/>
            <a:r>
              <a:rPr lang="en-US">
                <a:latin typeface="Calibri" pitchFamily="-96" charset="0"/>
              </a:rPr>
              <a:t> </a:t>
            </a:r>
            <a:r>
              <a:rPr lang="en-US" b="1">
                <a:latin typeface="Courier New" pitchFamily="-96" charset="0"/>
              </a:rPr>
              <a:t>A[i]</a:t>
            </a:r>
            <a:r>
              <a:rPr lang="en-US">
                <a:latin typeface="Calibri" pitchFamily="-96" charset="0"/>
              </a:rPr>
              <a:t> is array of </a:t>
            </a:r>
            <a:r>
              <a:rPr lang="en-US" i="1">
                <a:latin typeface="Calibri" pitchFamily="-96" charset="0"/>
              </a:rPr>
              <a:t>C</a:t>
            </a:r>
            <a:r>
              <a:rPr lang="en-US">
                <a:latin typeface="Calibri" pitchFamily="-96" charset="0"/>
              </a:rPr>
              <a:t> elements</a:t>
            </a:r>
          </a:p>
          <a:p>
            <a:pPr lvl="1"/>
            <a:r>
              <a:rPr lang="en-US">
                <a:latin typeface="Calibri" pitchFamily="-96" charset="0"/>
              </a:rPr>
              <a:t>Each element of type </a:t>
            </a:r>
            <a:r>
              <a:rPr lang="en-US" i="1">
                <a:latin typeface="Calibri" pitchFamily="-96" charset="0"/>
              </a:rPr>
              <a:t>T </a:t>
            </a:r>
            <a:r>
              <a:rPr lang="en-US">
                <a:latin typeface="Calibri" pitchFamily="-96" charset="0"/>
              </a:rPr>
              <a:t>requires </a:t>
            </a:r>
            <a:r>
              <a:rPr lang="en-US" i="1">
                <a:latin typeface="Calibri" pitchFamily="-96" charset="0"/>
              </a:rPr>
              <a:t>K </a:t>
            </a:r>
            <a:r>
              <a:rPr lang="en-US">
                <a:latin typeface="Calibri" pitchFamily="-96" charset="0"/>
              </a:rPr>
              <a:t>bytes</a:t>
            </a:r>
          </a:p>
          <a:p>
            <a:pPr lvl="1"/>
            <a:r>
              <a:rPr lang="en-US">
                <a:latin typeface="Calibri" pitchFamily="-96" charset="0"/>
              </a:rPr>
              <a:t>Starting address </a:t>
            </a:r>
            <a:r>
              <a:rPr lang="en-US" b="1">
                <a:latin typeface="Courier New" pitchFamily="-96" charset="0"/>
              </a:rPr>
              <a:t>A +</a:t>
            </a:r>
            <a:r>
              <a:rPr lang="en-US">
                <a:latin typeface="Courier New" pitchFamily="-96" charset="0"/>
              </a:rPr>
              <a:t> </a:t>
            </a:r>
            <a:r>
              <a:rPr lang="en-US">
                <a:latin typeface="Calibri" pitchFamily="-96" charset="0"/>
              </a:rPr>
              <a:t> </a:t>
            </a:r>
            <a:r>
              <a:rPr lang="en-US" i="1">
                <a:latin typeface="Calibri" pitchFamily="-96" charset="0"/>
              </a:rPr>
              <a:t>i</a:t>
            </a:r>
            <a:r>
              <a:rPr lang="en-US">
                <a:latin typeface="Calibri" pitchFamily="-96" charset="0"/>
              </a:rPr>
              <a:t> * (</a:t>
            </a:r>
            <a:r>
              <a:rPr lang="en-US" i="1">
                <a:latin typeface="Calibri" pitchFamily="-96" charset="0"/>
              </a:rPr>
              <a:t>C </a:t>
            </a:r>
            <a:r>
              <a:rPr lang="en-US">
                <a:latin typeface="Calibri" pitchFamily="-96" charset="0"/>
              </a:rPr>
              <a:t>* </a:t>
            </a:r>
            <a:r>
              <a:rPr lang="en-US" i="1">
                <a:latin typeface="Calibri" pitchFamily="-96" charset="0"/>
              </a:rPr>
              <a:t>K</a:t>
            </a:r>
            <a:r>
              <a:rPr lang="en-US">
                <a:latin typeface="Calibri" pitchFamily="-96" charset="0"/>
              </a:rPr>
              <a:t>)</a:t>
            </a:r>
          </a:p>
        </p:txBody>
      </p:sp>
      <p:grpSp>
        <p:nvGrpSpPr>
          <p:cNvPr id="80900" name="Group 5"/>
          <p:cNvGrpSpPr>
            <a:grpSpLocks/>
          </p:cNvGrpSpPr>
          <p:nvPr/>
        </p:nvGrpSpPr>
        <p:grpSpPr bwMode="auto">
          <a:xfrm>
            <a:off x="3657600" y="3973513"/>
            <a:ext cx="2133600" cy="1524000"/>
            <a:chOff x="1680" y="2064"/>
            <a:chExt cx="1344" cy="960"/>
          </a:xfrm>
        </p:grpSpPr>
        <p:grpSp>
          <p:nvGrpSpPr>
            <p:cNvPr id="80927" name="Group 6"/>
            <p:cNvGrpSpPr>
              <a:grpSpLocks/>
            </p:cNvGrpSpPr>
            <p:nvPr/>
          </p:nvGrpSpPr>
          <p:grpSpPr bwMode="auto">
            <a:xfrm>
              <a:off x="1680" y="2400"/>
              <a:ext cx="1344" cy="624"/>
              <a:chOff x="1488" y="3504"/>
              <a:chExt cx="1344" cy="624"/>
            </a:xfrm>
          </p:grpSpPr>
          <p:sp>
            <p:nvSpPr>
              <p:cNvPr id="310281" name="Rectangle 9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600" b="0" dirty="0">
                    <a:latin typeface="Calibri" pitchFamily="34" charset="0"/>
                    <a:ea typeface="+mn-ea"/>
                    <a:cs typeface="+mn-cs"/>
                  </a:rPr>
                  <a:t>• • •</a:t>
                </a:r>
              </a:p>
            </p:txBody>
          </p:sp>
          <p:sp>
            <p:nvSpPr>
              <p:cNvPr id="310279" name="Rectangle 7"/>
              <p:cNvSpPr>
                <a:spLocks noChangeArrowheads="1"/>
              </p:cNvSpPr>
              <p:nvPr/>
            </p:nvSpPr>
            <p:spPr bwMode="auto">
              <a:xfrm>
                <a:off x="1497" y="3504"/>
                <a:ext cx="384" cy="624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A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[</a:t>
                </a:r>
                <a:r>
                  <a:rPr lang="en-US" sz="1600" dirty="0" err="1">
                    <a:latin typeface="Courier New" pitchFamily="49" charset="0"/>
                    <a:ea typeface="+mn-ea"/>
                    <a:cs typeface="+mn-cs"/>
                  </a:rPr>
                  <a:t>i</a:t>
                </a: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]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[0]</a:t>
                </a:r>
              </a:p>
            </p:txBody>
          </p:sp>
          <p:sp>
            <p:nvSpPr>
              <p:cNvPr id="310280" name="Rectangle 8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A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[</a:t>
                </a:r>
                <a:r>
                  <a:rPr lang="en-US" sz="1600" dirty="0" err="1">
                    <a:latin typeface="Courier New" pitchFamily="49" charset="0"/>
                    <a:ea typeface="+mn-ea"/>
                    <a:cs typeface="+mn-cs"/>
                  </a:rPr>
                  <a:t>i</a:t>
                </a: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]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[C-1]</a:t>
                </a:r>
              </a:p>
            </p:txBody>
          </p:sp>
        </p:grpSp>
        <p:sp>
          <p:nvSpPr>
            <p:cNvPr id="80928" name="Line 10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29" name="Line 11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30" name="Line 12"/>
            <p:cNvSpPr>
              <a:spLocks noChangeShapeType="1"/>
            </p:cNvSpPr>
            <p:nvPr/>
          </p:nvSpPr>
          <p:spPr bwMode="auto">
            <a:xfrm>
              <a:off x="3024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31" name="Line 13"/>
            <p:cNvSpPr>
              <a:spLocks noChangeShapeType="1"/>
            </p:cNvSpPr>
            <p:nvPr/>
          </p:nvSpPr>
          <p:spPr bwMode="auto">
            <a:xfrm>
              <a:off x="1680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32" name="Rectangle 14"/>
            <p:cNvSpPr>
              <a:spLocks noChangeArrowheads="1"/>
            </p:cNvSpPr>
            <p:nvPr/>
          </p:nvSpPr>
          <p:spPr bwMode="auto">
            <a:xfrm>
              <a:off x="2112" y="2064"/>
              <a:ext cx="528" cy="24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600">
                  <a:latin typeface="Courier New" pitchFamily="-96" charset="0"/>
                </a:rPr>
                <a:t>A[i]</a:t>
              </a:r>
              <a:endParaRPr lang="en-US" sz="1600" b="0">
                <a:latin typeface="Calibri" pitchFamily="-96" charset="0"/>
              </a:endParaRPr>
            </a:p>
          </p:txBody>
        </p:sp>
      </p:grpSp>
      <p:grpSp>
        <p:nvGrpSpPr>
          <p:cNvPr id="80901" name="Group 15"/>
          <p:cNvGrpSpPr>
            <a:grpSpLocks/>
          </p:cNvGrpSpPr>
          <p:nvPr/>
        </p:nvGrpSpPr>
        <p:grpSpPr bwMode="auto">
          <a:xfrm>
            <a:off x="6705600" y="3973513"/>
            <a:ext cx="2133600" cy="1524000"/>
            <a:chOff x="4176" y="2064"/>
            <a:chExt cx="1344" cy="960"/>
          </a:xfrm>
        </p:grpSpPr>
        <p:grpSp>
          <p:nvGrpSpPr>
            <p:cNvPr id="80919" name="Group 16"/>
            <p:cNvGrpSpPr>
              <a:grpSpLocks/>
            </p:cNvGrpSpPr>
            <p:nvPr/>
          </p:nvGrpSpPr>
          <p:grpSpPr bwMode="auto">
            <a:xfrm>
              <a:off x="4176" y="2400"/>
              <a:ext cx="1344" cy="624"/>
              <a:chOff x="1488" y="3504"/>
              <a:chExt cx="1344" cy="624"/>
            </a:xfrm>
          </p:grpSpPr>
          <p:sp>
            <p:nvSpPr>
              <p:cNvPr id="80924" name="Rectangle 19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D5F1CF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alibri" pitchFamily="-96" charset="0"/>
                  </a:rPr>
                  <a:t>• • •</a:t>
                </a:r>
              </a:p>
            </p:txBody>
          </p:sp>
          <p:sp>
            <p:nvSpPr>
              <p:cNvPr id="80925" name="Rectangle 17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80926" name="Rectangle 18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sp>
          <p:nvSpPr>
            <p:cNvPr id="80920" name="Line 20"/>
            <p:cNvSpPr>
              <a:spLocks noChangeShapeType="1"/>
            </p:cNvSpPr>
            <p:nvPr/>
          </p:nvSpPr>
          <p:spPr bwMode="auto">
            <a:xfrm>
              <a:off x="4176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21" name="Line 21"/>
            <p:cNvSpPr>
              <a:spLocks noChangeShapeType="1"/>
            </p:cNvSpPr>
            <p:nvPr/>
          </p:nvSpPr>
          <p:spPr bwMode="auto">
            <a:xfrm>
              <a:off x="552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22" name="Line 22"/>
            <p:cNvSpPr>
              <a:spLocks noChangeShapeType="1"/>
            </p:cNvSpPr>
            <p:nvPr/>
          </p:nvSpPr>
          <p:spPr bwMode="auto">
            <a:xfrm>
              <a:off x="4176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23" name="Rectangle 23"/>
            <p:cNvSpPr>
              <a:spLocks noChangeArrowheads="1"/>
            </p:cNvSpPr>
            <p:nvPr/>
          </p:nvSpPr>
          <p:spPr bwMode="auto">
            <a:xfrm>
              <a:off x="4608" y="2064"/>
              <a:ext cx="528" cy="24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600">
                  <a:latin typeface="Courier New" pitchFamily="-96" charset="0"/>
                </a:rPr>
                <a:t>A[R-1]</a:t>
              </a:r>
              <a:endParaRPr lang="en-US" sz="1600" b="0">
                <a:latin typeface="Calibri" pitchFamily="-96" charset="0"/>
              </a:endParaRPr>
            </a:p>
          </p:txBody>
        </p:sp>
      </p:grpSp>
      <p:sp>
        <p:nvSpPr>
          <p:cNvPr id="80902" name="Rectangle 24"/>
          <p:cNvSpPr>
            <a:spLocks noChangeArrowheads="1"/>
          </p:cNvSpPr>
          <p:nvPr/>
        </p:nvSpPr>
        <p:spPr bwMode="auto">
          <a:xfrm>
            <a:off x="2667000" y="4506913"/>
            <a:ext cx="990600" cy="9906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b="0">
                <a:latin typeface="Calibri" pitchFamily="-96" charset="0"/>
              </a:rPr>
              <a:t>•  •  •</a:t>
            </a:r>
          </a:p>
        </p:txBody>
      </p:sp>
      <p:sp>
        <p:nvSpPr>
          <p:cNvPr id="80903" name="Text Box 25"/>
          <p:cNvSpPr txBox="1">
            <a:spLocks noChangeArrowheads="1"/>
          </p:cNvSpPr>
          <p:nvPr/>
        </p:nvSpPr>
        <p:spPr bwMode="auto">
          <a:xfrm>
            <a:off x="338138" y="5718175"/>
            <a:ext cx="3968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800">
                <a:latin typeface="Courier New" pitchFamily="-96" charset="0"/>
              </a:rPr>
              <a:t>A</a:t>
            </a:r>
          </a:p>
        </p:txBody>
      </p:sp>
      <p:sp>
        <p:nvSpPr>
          <p:cNvPr id="80904" name="Line 26"/>
          <p:cNvSpPr>
            <a:spLocks noChangeShapeType="1"/>
          </p:cNvSpPr>
          <p:nvPr/>
        </p:nvSpPr>
        <p:spPr bwMode="auto">
          <a:xfrm flipV="1">
            <a:off x="533400" y="5497513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05" name="Line 27"/>
          <p:cNvSpPr>
            <a:spLocks noChangeShapeType="1"/>
          </p:cNvSpPr>
          <p:nvPr/>
        </p:nvSpPr>
        <p:spPr bwMode="auto">
          <a:xfrm flipV="1">
            <a:off x="3657600" y="5497513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80906" name="Group 28"/>
          <p:cNvGrpSpPr>
            <a:grpSpLocks/>
          </p:cNvGrpSpPr>
          <p:nvPr/>
        </p:nvGrpSpPr>
        <p:grpSpPr bwMode="auto">
          <a:xfrm>
            <a:off x="533400" y="3973513"/>
            <a:ext cx="2133600" cy="1524000"/>
            <a:chOff x="336" y="2064"/>
            <a:chExt cx="1344" cy="960"/>
          </a:xfrm>
        </p:grpSpPr>
        <p:grpSp>
          <p:nvGrpSpPr>
            <p:cNvPr id="80911" name="Group 29"/>
            <p:cNvGrpSpPr>
              <a:grpSpLocks/>
            </p:cNvGrpSpPr>
            <p:nvPr/>
          </p:nvGrpSpPr>
          <p:grpSpPr bwMode="auto">
            <a:xfrm>
              <a:off x="336" y="2400"/>
              <a:ext cx="1344" cy="624"/>
              <a:chOff x="1488" y="3504"/>
              <a:chExt cx="1344" cy="624"/>
            </a:xfrm>
          </p:grpSpPr>
          <p:sp>
            <p:nvSpPr>
              <p:cNvPr id="80916" name="Rectangle 32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F1C7C7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alibri" pitchFamily="-96" charset="0"/>
                  </a:rPr>
                  <a:t>• • •</a:t>
                </a:r>
              </a:p>
            </p:txBody>
          </p:sp>
          <p:sp>
            <p:nvSpPr>
              <p:cNvPr id="80917" name="Rectangle 30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80918" name="Rectangle 31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sp>
          <p:nvSpPr>
            <p:cNvPr id="80912" name="Line 33"/>
            <p:cNvSpPr>
              <a:spLocks noChangeShapeType="1"/>
            </p:cNvSpPr>
            <p:nvPr/>
          </p:nvSpPr>
          <p:spPr bwMode="auto">
            <a:xfrm>
              <a:off x="336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13" name="Line 34"/>
            <p:cNvSpPr>
              <a:spLocks noChangeShapeType="1"/>
            </p:cNvSpPr>
            <p:nvPr/>
          </p:nvSpPr>
          <p:spPr bwMode="auto">
            <a:xfrm>
              <a:off x="336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14" name="Rectangle 35"/>
            <p:cNvSpPr>
              <a:spLocks noChangeArrowheads="1"/>
            </p:cNvSpPr>
            <p:nvPr/>
          </p:nvSpPr>
          <p:spPr bwMode="auto">
            <a:xfrm>
              <a:off x="768" y="2064"/>
              <a:ext cx="528" cy="24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600">
                  <a:latin typeface="Courier New" pitchFamily="-96" charset="0"/>
                </a:rPr>
                <a:t>A[0]</a:t>
              </a:r>
              <a:endParaRPr lang="en-US" sz="1600" b="0">
                <a:latin typeface="Calibri" pitchFamily="-96" charset="0"/>
              </a:endParaRPr>
            </a:p>
          </p:txBody>
        </p:sp>
        <p:sp>
          <p:nvSpPr>
            <p:cNvPr id="80915" name="Line 36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10310" name="Text Box 38"/>
          <p:cNvSpPr txBox="1">
            <a:spLocks noChangeArrowheads="1"/>
          </p:cNvSpPr>
          <p:nvPr/>
        </p:nvSpPr>
        <p:spPr bwMode="auto">
          <a:xfrm>
            <a:off x="3367088" y="5715000"/>
            <a:ext cx="14478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800">
                <a:latin typeface="Courier New" pitchFamily="-96" charset="0"/>
              </a:rPr>
              <a:t>A+i*C*4</a:t>
            </a:r>
          </a:p>
        </p:txBody>
      </p:sp>
      <p:sp>
        <p:nvSpPr>
          <p:cNvPr id="310311" name="Text Box 39"/>
          <p:cNvSpPr txBox="1">
            <a:spLocks noChangeArrowheads="1"/>
          </p:cNvSpPr>
          <p:nvPr/>
        </p:nvSpPr>
        <p:spPr bwMode="auto">
          <a:xfrm>
            <a:off x="6553200" y="5715000"/>
            <a:ext cx="17526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800">
                <a:latin typeface="Courier New" pitchFamily="-96" charset="0"/>
              </a:rPr>
              <a:t>A+(R-1)*C*4</a:t>
            </a:r>
          </a:p>
        </p:txBody>
      </p:sp>
      <p:sp>
        <p:nvSpPr>
          <p:cNvPr id="80909" name="Line 40"/>
          <p:cNvSpPr>
            <a:spLocks noChangeShapeType="1"/>
          </p:cNvSpPr>
          <p:nvPr/>
        </p:nvSpPr>
        <p:spPr bwMode="auto">
          <a:xfrm flipV="1">
            <a:off x="6705600" y="5497513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10" name="Text Box 15"/>
          <p:cNvSpPr txBox="1">
            <a:spLocks noChangeArrowheads="1"/>
          </p:cNvSpPr>
          <p:nvPr/>
        </p:nvSpPr>
        <p:spPr bwMode="auto">
          <a:xfrm>
            <a:off x="425450" y="3429000"/>
            <a:ext cx="20129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2000">
                <a:latin typeface="Courier New" pitchFamily="-96" charset="0"/>
              </a:rPr>
              <a:t>int A[R][C];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ChangeArrowheads="1"/>
          </p:cNvSpPr>
          <p:nvPr/>
        </p:nvSpPr>
        <p:spPr bwMode="auto">
          <a:xfrm>
            <a:off x="762000" y="11430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%rax</a:t>
            </a:r>
          </a:p>
        </p:txBody>
      </p:sp>
      <p:sp>
        <p:nvSpPr>
          <p:cNvPr id="25602" name="Rectangle 3"/>
          <p:cNvSpPr>
            <a:spLocks noChangeArrowheads="1"/>
          </p:cNvSpPr>
          <p:nvPr/>
        </p:nvSpPr>
        <p:spPr bwMode="auto">
          <a:xfrm>
            <a:off x="762000" y="17526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%rbx</a:t>
            </a:r>
          </a:p>
        </p:txBody>
      </p:sp>
      <p:sp>
        <p:nvSpPr>
          <p:cNvPr id="25603" name="Rectangle 4"/>
          <p:cNvSpPr>
            <a:spLocks noChangeArrowheads="1"/>
          </p:cNvSpPr>
          <p:nvPr/>
        </p:nvSpPr>
        <p:spPr bwMode="auto">
          <a:xfrm>
            <a:off x="762000" y="23622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%rcx</a:t>
            </a:r>
          </a:p>
        </p:txBody>
      </p:sp>
      <p:sp>
        <p:nvSpPr>
          <p:cNvPr id="25604" name="Rectangle 5"/>
          <p:cNvSpPr>
            <a:spLocks noChangeArrowheads="1"/>
          </p:cNvSpPr>
          <p:nvPr/>
        </p:nvSpPr>
        <p:spPr bwMode="auto">
          <a:xfrm>
            <a:off x="762000" y="29718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%rdx</a:t>
            </a:r>
          </a:p>
        </p:txBody>
      </p:sp>
      <p:sp>
        <p:nvSpPr>
          <p:cNvPr id="25605" name="Rectangle 6"/>
          <p:cNvSpPr>
            <a:spLocks noChangeArrowheads="1"/>
          </p:cNvSpPr>
          <p:nvPr/>
        </p:nvSpPr>
        <p:spPr bwMode="auto">
          <a:xfrm>
            <a:off x="762000" y="35814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%rsi</a:t>
            </a:r>
          </a:p>
        </p:txBody>
      </p:sp>
      <p:sp>
        <p:nvSpPr>
          <p:cNvPr id="25606" name="Rectangle 7"/>
          <p:cNvSpPr>
            <a:spLocks noChangeArrowheads="1"/>
          </p:cNvSpPr>
          <p:nvPr/>
        </p:nvSpPr>
        <p:spPr bwMode="auto">
          <a:xfrm>
            <a:off x="762000" y="41910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%rdi</a:t>
            </a:r>
          </a:p>
        </p:txBody>
      </p:sp>
      <p:sp>
        <p:nvSpPr>
          <p:cNvPr id="25607" name="Rectangle 8"/>
          <p:cNvSpPr>
            <a:spLocks noChangeArrowheads="1"/>
          </p:cNvSpPr>
          <p:nvPr/>
        </p:nvSpPr>
        <p:spPr bwMode="auto">
          <a:xfrm>
            <a:off x="762000" y="4800600"/>
            <a:ext cx="3505200" cy="5334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%rsp</a:t>
            </a:r>
          </a:p>
        </p:txBody>
      </p:sp>
      <p:sp>
        <p:nvSpPr>
          <p:cNvPr id="25608" name="Rectangle 9"/>
          <p:cNvSpPr>
            <a:spLocks noChangeArrowheads="1"/>
          </p:cNvSpPr>
          <p:nvPr/>
        </p:nvSpPr>
        <p:spPr bwMode="auto">
          <a:xfrm>
            <a:off x="762000" y="54102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%rbp</a:t>
            </a:r>
          </a:p>
        </p:txBody>
      </p:sp>
      <p:sp>
        <p:nvSpPr>
          <p:cNvPr id="25609" name="Rectangle 10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001000" cy="573088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x86-64 Integer Registers</a:t>
            </a:r>
          </a:p>
        </p:txBody>
      </p:sp>
      <p:sp>
        <p:nvSpPr>
          <p:cNvPr id="25610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152400" y="6019800"/>
            <a:ext cx="7329488" cy="838200"/>
          </a:xfrm>
        </p:spPr>
        <p:txBody>
          <a:bodyPr/>
          <a:lstStyle/>
          <a:p>
            <a:pPr lvl="1"/>
            <a:r>
              <a:rPr lang="en-US" smtClean="0">
                <a:latin typeface="Calibri" pitchFamily="-96" charset="0"/>
              </a:rPr>
              <a:t>Twice the number of registers</a:t>
            </a:r>
          </a:p>
          <a:p>
            <a:pPr lvl="1"/>
            <a:r>
              <a:rPr lang="en-US" smtClean="0">
                <a:latin typeface="Calibri" pitchFamily="-96" charset="0"/>
              </a:rPr>
              <a:t>Accessible as 8, 16, 32, 64 bits</a:t>
            </a:r>
          </a:p>
        </p:txBody>
      </p:sp>
      <p:sp>
        <p:nvSpPr>
          <p:cNvPr id="278540" name="Rectangle 12"/>
          <p:cNvSpPr>
            <a:spLocks noChangeArrowheads="1"/>
          </p:cNvSpPr>
          <p:nvPr/>
        </p:nvSpPr>
        <p:spPr bwMode="auto">
          <a:xfrm>
            <a:off x="2505075" y="12192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>
                <a:latin typeface="Courier New" pitchFamily="49" charset="0"/>
                <a:ea typeface="+mn-ea"/>
                <a:cs typeface="+mn-cs"/>
              </a:rPr>
              <a:t>%eax</a:t>
            </a:r>
          </a:p>
        </p:txBody>
      </p:sp>
      <p:sp>
        <p:nvSpPr>
          <p:cNvPr id="278541" name="Rectangle 13"/>
          <p:cNvSpPr>
            <a:spLocks noChangeArrowheads="1"/>
          </p:cNvSpPr>
          <p:nvPr/>
        </p:nvSpPr>
        <p:spPr bwMode="auto">
          <a:xfrm>
            <a:off x="2505075" y="18288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ebx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</p:txBody>
      </p:sp>
      <p:sp>
        <p:nvSpPr>
          <p:cNvPr id="278542" name="Rectangle 14"/>
          <p:cNvSpPr>
            <a:spLocks noChangeArrowheads="1"/>
          </p:cNvSpPr>
          <p:nvPr/>
        </p:nvSpPr>
        <p:spPr bwMode="auto">
          <a:xfrm>
            <a:off x="2505075" y="24384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>
                <a:latin typeface="Courier New" pitchFamily="49" charset="0"/>
                <a:ea typeface="+mn-ea"/>
                <a:cs typeface="+mn-cs"/>
              </a:rPr>
              <a:t>%ecx</a:t>
            </a:r>
          </a:p>
        </p:txBody>
      </p:sp>
      <p:sp>
        <p:nvSpPr>
          <p:cNvPr id="278543" name="Rectangle 15"/>
          <p:cNvSpPr>
            <a:spLocks noChangeArrowheads="1"/>
          </p:cNvSpPr>
          <p:nvPr/>
        </p:nvSpPr>
        <p:spPr bwMode="auto">
          <a:xfrm>
            <a:off x="2505075" y="30480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edx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</p:txBody>
      </p:sp>
      <p:sp>
        <p:nvSpPr>
          <p:cNvPr id="278544" name="Rectangle 16"/>
          <p:cNvSpPr>
            <a:spLocks noChangeArrowheads="1"/>
          </p:cNvSpPr>
          <p:nvPr/>
        </p:nvSpPr>
        <p:spPr bwMode="auto">
          <a:xfrm>
            <a:off x="2505075" y="36576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>
                <a:latin typeface="Courier New" pitchFamily="49" charset="0"/>
                <a:ea typeface="+mn-ea"/>
                <a:cs typeface="+mn-cs"/>
              </a:rPr>
              <a:t>%esi</a:t>
            </a:r>
          </a:p>
        </p:txBody>
      </p:sp>
      <p:sp>
        <p:nvSpPr>
          <p:cNvPr id="278545" name="Rectangle 17"/>
          <p:cNvSpPr>
            <a:spLocks noChangeArrowheads="1"/>
          </p:cNvSpPr>
          <p:nvPr/>
        </p:nvSpPr>
        <p:spPr bwMode="auto">
          <a:xfrm>
            <a:off x="2505075" y="42672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>
                <a:latin typeface="Courier New" pitchFamily="49" charset="0"/>
                <a:ea typeface="+mn-ea"/>
                <a:cs typeface="+mn-cs"/>
              </a:rPr>
              <a:t>%edi</a:t>
            </a:r>
          </a:p>
        </p:txBody>
      </p:sp>
      <p:sp>
        <p:nvSpPr>
          <p:cNvPr id="25617" name="Rectangle 18"/>
          <p:cNvSpPr>
            <a:spLocks noChangeArrowheads="1"/>
          </p:cNvSpPr>
          <p:nvPr/>
        </p:nvSpPr>
        <p:spPr bwMode="auto">
          <a:xfrm>
            <a:off x="2505075" y="4876800"/>
            <a:ext cx="1752600" cy="381000"/>
          </a:xfrm>
          <a:prstGeom prst="rect">
            <a:avLst/>
          </a:prstGeom>
          <a:solidFill>
            <a:srgbClr val="FF99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%esp</a:t>
            </a:r>
          </a:p>
        </p:txBody>
      </p:sp>
      <p:sp>
        <p:nvSpPr>
          <p:cNvPr id="278547" name="Rectangle 19"/>
          <p:cNvSpPr>
            <a:spLocks noChangeArrowheads="1"/>
          </p:cNvSpPr>
          <p:nvPr/>
        </p:nvSpPr>
        <p:spPr bwMode="auto">
          <a:xfrm>
            <a:off x="2505075" y="54864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>
                <a:latin typeface="Courier New" pitchFamily="49" charset="0"/>
                <a:ea typeface="+mn-ea"/>
                <a:cs typeface="+mn-cs"/>
              </a:rPr>
              <a:t>%ebp</a:t>
            </a:r>
          </a:p>
        </p:txBody>
      </p:sp>
      <p:sp>
        <p:nvSpPr>
          <p:cNvPr id="25619" name="Rectangle 20"/>
          <p:cNvSpPr>
            <a:spLocks noChangeArrowheads="1"/>
          </p:cNvSpPr>
          <p:nvPr/>
        </p:nvSpPr>
        <p:spPr bwMode="auto">
          <a:xfrm>
            <a:off x="4724400" y="11430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%r8</a:t>
            </a:r>
          </a:p>
        </p:txBody>
      </p:sp>
      <p:sp>
        <p:nvSpPr>
          <p:cNvPr id="25620" name="Rectangle 21"/>
          <p:cNvSpPr>
            <a:spLocks noChangeArrowheads="1"/>
          </p:cNvSpPr>
          <p:nvPr/>
        </p:nvSpPr>
        <p:spPr bwMode="auto">
          <a:xfrm>
            <a:off x="4724400" y="17526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%r9</a:t>
            </a:r>
          </a:p>
        </p:txBody>
      </p:sp>
      <p:sp>
        <p:nvSpPr>
          <p:cNvPr id="25621" name="Rectangle 22"/>
          <p:cNvSpPr>
            <a:spLocks noChangeArrowheads="1"/>
          </p:cNvSpPr>
          <p:nvPr/>
        </p:nvSpPr>
        <p:spPr bwMode="auto">
          <a:xfrm>
            <a:off x="4724400" y="23622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%r10</a:t>
            </a:r>
          </a:p>
        </p:txBody>
      </p:sp>
      <p:sp>
        <p:nvSpPr>
          <p:cNvPr id="25622" name="Rectangle 23"/>
          <p:cNvSpPr>
            <a:spLocks noChangeArrowheads="1"/>
          </p:cNvSpPr>
          <p:nvPr/>
        </p:nvSpPr>
        <p:spPr bwMode="auto">
          <a:xfrm>
            <a:off x="4724400" y="29718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%r11</a:t>
            </a:r>
          </a:p>
        </p:txBody>
      </p:sp>
      <p:sp>
        <p:nvSpPr>
          <p:cNvPr id="25623" name="Rectangle 24"/>
          <p:cNvSpPr>
            <a:spLocks noChangeArrowheads="1"/>
          </p:cNvSpPr>
          <p:nvPr/>
        </p:nvSpPr>
        <p:spPr bwMode="auto">
          <a:xfrm>
            <a:off x="4724400" y="35814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%r12</a:t>
            </a:r>
          </a:p>
        </p:txBody>
      </p:sp>
      <p:sp>
        <p:nvSpPr>
          <p:cNvPr id="25624" name="Rectangle 25"/>
          <p:cNvSpPr>
            <a:spLocks noChangeArrowheads="1"/>
          </p:cNvSpPr>
          <p:nvPr/>
        </p:nvSpPr>
        <p:spPr bwMode="auto">
          <a:xfrm>
            <a:off x="4724400" y="41910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%r13</a:t>
            </a:r>
          </a:p>
        </p:txBody>
      </p:sp>
      <p:sp>
        <p:nvSpPr>
          <p:cNvPr id="25625" name="Rectangle 26"/>
          <p:cNvSpPr>
            <a:spLocks noChangeArrowheads="1"/>
          </p:cNvSpPr>
          <p:nvPr/>
        </p:nvSpPr>
        <p:spPr bwMode="auto">
          <a:xfrm>
            <a:off x="4724400" y="48006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%r14</a:t>
            </a:r>
          </a:p>
        </p:txBody>
      </p:sp>
      <p:sp>
        <p:nvSpPr>
          <p:cNvPr id="25626" name="Rectangle 27"/>
          <p:cNvSpPr>
            <a:spLocks noChangeArrowheads="1"/>
          </p:cNvSpPr>
          <p:nvPr/>
        </p:nvSpPr>
        <p:spPr bwMode="auto">
          <a:xfrm>
            <a:off x="4724400" y="54102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%r15</a:t>
            </a:r>
          </a:p>
        </p:txBody>
      </p:sp>
      <p:sp>
        <p:nvSpPr>
          <p:cNvPr id="278556" name="Rectangle 28"/>
          <p:cNvSpPr>
            <a:spLocks noChangeArrowheads="1"/>
          </p:cNvSpPr>
          <p:nvPr/>
        </p:nvSpPr>
        <p:spPr bwMode="auto">
          <a:xfrm>
            <a:off x="6467475" y="12192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>
                <a:latin typeface="Courier New" pitchFamily="49" charset="0"/>
                <a:ea typeface="+mn-ea"/>
                <a:cs typeface="+mn-cs"/>
              </a:rPr>
              <a:t>%r8d</a:t>
            </a:r>
          </a:p>
        </p:txBody>
      </p:sp>
      <p:sp>
        <p:nvSpPr>
          <p:cNvPr id="278557" name="Rectangle 29"/>
          <p:cNvSpPr>
            <a:spLocks noChangeArrowheads="1"/>
          </p:cNvSpPr>
          <p:nvPr/>
        </p:nvSpPr>
        <p:spPr bwMode="auto">
          <a:xfrm>
            <a:off x="6467475" y="18288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>
                <a:latin typeface="Courier New" pitchFamily="49" charset="0"/>
                <a:ea typeface="+mn-ea"/>
                <a:cs typeface="+mn-cs"/>
              </a:rPr>
              <a:t>%r9d</a:t>
            </a:r>
          </a:p>
        </p:txBody>
      </p:sp>
      <p:sp>
        <p:nvSpPr>
          <p:cNvPr id="278558" name="Rectangle 30"/>
          <p:cNvSpPr>
            <a:spLocks noChangeArrowheads="1"/>
          </p:cNvSpPr>
          <p:nvPr/>
        </p:nvSpPr>
        <p:spPr bwMode="auto">
          <a:xfrm>
            <a:off x="6467475" y="24384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>
                <a:latin typeface="Courier New" pitchFamily="49" charset="0"/>
                <a:ea typeface="+mn-ea"/>
                <a:cs typeface="+mn-cs"/>
              </a:rPr>
              <a:t>%r10d</a:t>
            </a:r>
          </a:p>
        </p:txBody>
      </p:sp>
      <p:sp>
        <p:nvSpPr>
          <p:cNvPr id="278559" name="Rectangle 31"/>
          <p:cNvSpPr>
            <a:spLocks noChangeArrowheads="1"/>
          </p:cNvSpPr>
          <p:nvPr/>
        </p:nvSpPr>
        <p:spPr bwMode="auto">
          <a:xfrm>
            <a:off x="6467475" y="30480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>
                <a:latin typeface="Courier New" pitchFamily="49" charset="0"/>
                <a:ea typeface="+mn-ea"/>
                <a:cs typeface="+mn-cs"/>
              </a:rPr>
              <a:t>%r11d</a:t>
            </a:r>
          </a:p>
        </p:txBody>
      </p:sp>
      <p:sp>
        <p:nvSpPr>
          <p:cNvPr id="278560" name="Rectangle 32"/>
          <p:cNvSpPr>
            <a:spLocks noChangeArrowheads="1"/>
          </p:cNvSpPr>
          <p:nvPr/>
        </p:nvSpPr>
        <p:spPr bwMode="auto">
          <a:xfrm>
            <a:off x="6467475" y="36576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>
                <a:latin typeface="Courier New" pitchFamily="49" charset="0"/>
                <a:ea typeface="+mn-ea"/>
                <a:cs typeface="+mn-cs"/>
              </a:rPr>
              <a:t>%r12d</a:t>
            </a:r>
          </a:p>
        </p:txBody>
      </p:sp>
      <p:sp>
        <p:nvSpPr>
          <p:cNvPr id="278561" name="Rectangle 33"/>
          <p:cNvSpPr>
            <a:spLocks noChangeArrowheads="1"/>
          </p:cNvSpPr>
          <p:nvPr/>
        </p:nvSpPr>
        <p:spPr bwMode="auto">
          <a:xfrm>
            <a:off x="6467475" y="42672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>
                <a:latin typeface="Courier New" pitchFamily="49" charset="0"/>
                <a:ea typeface="+mn-ea"/>
                <a:cs typeface="+mn-cs"/>
              </a:rPr>
              <a:t>%r13d</a:t>
            </a:r>
          </a:p>
        </p:txBody>
      </p:sp>
      <p:sp>
        <p:nvSpPr>
          <p:cNvPr id="278562" name="Rectangle 34"/>
          <p:cNvSpPr>
            <a:spLocks noChangeArrowheads="1"/>
          </p:cNvSpPr>
          <p:nvPr/>
        </p:nvSpPr>
        <p:spPr bwMode="auto">
          <a:xfrm>
            <a:off x="6467475" y="48768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>
                <a:latin typeface="Courier New" pitchFamily="49" charset="0"/>
                <a:ea typeface="+mn-ea"/>
                <a:cs typeface="+mn-cs"/>
              </a:rPr>
              <a:t>%r14d</a:t>
            </a:r>
          </a:p>
        </p:txBody>
      </p:sp>
      <p:sp>
        <p:nvSpPr>
          <p:cNvPr id="278563" name="Rectangle 35"/>
          <p:cNvSpPr>
            <a:spLocks noChangeArrowheads="1"/>
          </p:cNvSpPr>
          <p:nvPr/>
        </p:nvSpPr>
        <p:spPr bwMode="auto">
          <a:xfrm>
            <a:off x="6467475" y="54864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>
                <a:latin typeface="Courier New" pitchFamily="49" charset="0"/>
                <a:ea typeface="+mn-ea"/>
                <a:cs typeface="+mn-cs"/>
              </a:rPr>
              <a:t>%r15d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Rectangle 2"/>
          <p:cNvSpPr>
            <a:spLocks noGrp="1" noChangeArrowheads="1"/>
          </p:cNvSpPr>
          <p:nvPr>
            <p:ph type="title"/>
          </p:nvPr>
        </p:nvSpPr>
        <p:spPr>
          <a:xfrm>
            <a:off x="490538" y="493713"/>
            <a:ext cx="7645400" cy="57308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Nested Array Row Access Code</a:t>
            </a:r>
          </a:p>
        </p:txBody>
      </p:sp>
      <p:sp>
        <p:nvSpPr>
          <p:cNvPr id="849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0700" y="4267200"/>
            <a:ext cx="7404100" cy="2438400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Row Vector</a:t>
            </a:r>
          </a:p>
          <a:p>
            <a:pPr lvl="1"/>
            <a:r>
              <a:rPr lang="en-US">
                <a:latin typeface="Calibri" pitchFamily="-96" charset="0"/>
              </a:rPr>
              <a:t> </a:t>
            </a:r>
            <a:r>
              <a:rPr lang="en-US" b="1">
                <a:latin typeface="Courier New" pitchFamily="-96" charset="0"/>
              </a:rPr>
              <a:t>pgh[index]</a:t>
            </a:r>
            <a:r>
              <a:rPr lang="en-US" b="1">
                <a:latin typeface="Calibri" pitchFamily="-96" charset="0"/>
              </a:rPr>
              <a:t> </a:t>
            </a:r>
            <a:r>
              <a:rPr lang="en-US">
                <a:latin typeface="Calibri" pitchFamily="-96" charset="0"/>
              </a:rPr>
              <a:t>is array of 5 </a:t>
            </a:r>
            <a:r>
              <a:rPr lang="en-US" b="1">
                <a:latin typeface="Courier New" pitchFamily="-96" charset="0"/>
              </a:rPr>
              <a:t>int</a:t>
            </a:r>
            <a:r>
              <a:rPr lang="en-US">
                <a:latin typeface="Calibri" pitchFamily="-96" charset="0"/>
              </a:rPr>
              <a:t>’s</a:t>
            </a:r>
          </a:p>
          <a:p>
            <a:pPr lvl="1"/>
            <a:r>
              <a:rPr lang="en-US">
                <a:latin typeface="Calibri" pitchFamily="-96" charset="0"/>
              </a:rPr>
              <a:t>Starting address </a:t>
            </a:r>
            <a:r>
              <a:rPr lang="en-US" b="1">
                <a:latin typeface="Courier New" pitchFamily="-96" charset="0"/>
              </a:rPr>
              <a:t>pgh+20*index</a:t>
            </a:r>
          </a:p>
          <a:p>
            <a:r>
              <a:rPr lang="en-US">
                <a:latin typeface="Calibri" pitchFamily="-96" charset="0"/>
              </a:rPr>
              <a:t>IA32 Code</a:t>
            </a:r>
          </a:p>
          <a:p>
            <a:pPr lvl="1"/>
            <a:r>
              <a:rPr lang="en-US">
                <a:latin typeface="Calibri" pitchFamily="-96" charset="0"/>
              </a:rPr>
              <a:t>Computes and returns address</a:t>
            </a:r>
          </a:p>
          <a:p>
            <a:pPr lvl="1"/>
            <a:r>
              <a:rPr lang="en-US">
                <a:latin typeface="Calibri" pitchFamily="-96" charset="0"/>
              </a:rPr>
              <a:t>Compute as </a:t>
            </a:r>
            <a:r>
              <a:rPr lang="en-US" b="1">
                <a:latin typeface="Courier New" pitchFamily="-96" charset="0"/>
              </a:rPr>
              <a:t>pgh + 4*(index+4*index)</a:t>
            </a:r>
          </a:p>
          <a:p>
            <a:endParaRPr lang="en-US" b="0" i="1">
              <a:latin typeface="Calibri" pitchFamily="-96" charset="0"/>
            </a:endParaRPr>
          </a:p>
          <a:p>
            <a:endParaRPr lang="en-US">
              <a:latin typeface="Calibri" pitchFamily="-96" charset="0"/>
            </a:endParaRPr>
          </a:p>
        </p:txBody>
      </p:sp>
      <p:sp>
        <p:nvSpPr>
          <p:cNvPr id="84995" name="Rectangle 4"/>
          <p:cNvSpPr>
            <a:spLocks noChangeArrowheads="1"/>
          </p:cNvSpPr>
          <p:nvPr/>
        </p:nvSpPr>
        <p:spPr bwMode="auto">
          <a:xfrm>
            <a:off x="596900" y="1219200"/>
            <a:ext cx="4114800" cy="17494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int *get_pgh_zip(int index)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  return pgh[index];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}</a:t>
            </a:r>
          </a:p>
          <a:p>
            <a:pPr eaLnBrk="0" hangingPunct="0"/>
            <a:endParaRPr lang="en-US" sz="1800">
              <a:latin typeface="Courier New" pitchFamily="-96" charset="0"/>
            </a:endParaRPr>
          </a:p>
          <a:p>
            <a:pPr eaLnBrk="0" hangingPunct="0"/>
            <a:endParaRPr lang="en-US" sz="1800">
              <a:latin typeface="Courier New" pitchFamily="-96" charset="0"/>
            </a:endParaRPr>
          </a:p>
        </p:txBody>
      </p:sp>
      <p:sp>
        <p:nvSpPr>
          <p:cNvPr id="311301" name="Rectangle 5"/>
          <p:cNvSpPr>
            <a:spLocks noChangeArrowheads="1"/>
          </p:cNvSpPr>
          <p:nvPr/>
        </p:nvSpPr>
        <p:spPr bwMode="auto">
          <a:xfrm>
            <a:off x="596900" y="3200400"/>
            <a:ext cx="6781800" cy="92551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342900" algn="l"/>
                <a:tab pos="26289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#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= index</a:t>
            </a:r>
          </a:p>
          <a:p>
            <a:pPr eaLnBrk="0" hangingPunct="0">
              <a:tabLst>
                <a:tab pos="342900" algn="l"/>
                <a:tab pos="26289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leal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(%eax,%eax,4),%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# 5 * index</a:t>
            </a:r>
          </a:p>
          <a:p>
            <a:pPr eaLnBrk="0" hangingPunct="0">
              <a:tabLst>
                <a:tab pos="342900" algn="l"/>
                <a:tab pos="26289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leal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pgh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(,%eax,4),%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#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pgh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+ (20 * index)</a:t>
            </a:r>
          </a:p>
        </p:txBody>
      </p:sp>
      <p:sp>
        <p:nvSpPr>
          <p:cNvPr id="84997" name="Rectangle 4"/>
          <p:cNvSpPr>
            <a:spLocks noChangeArrowheads="1"/>
          </p:cNvSpPr>
          <p:nvPr/>
        </p:nvSpPr>
        <p:spPr bwMode="auto">
          <a:xfrm>
            <a:off x="4953000" y="1219200"/>
            <a:ext cx="3352800" cy="17494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#define PCOUNT 4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zip_dig pgh[PCOUNT] = 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  {{1, 5, 2, 0, 6},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   {1, 5, 2, 1, 3 },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   {1, 5, 2, 1, 7 },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   {1, 5, 2, 2, 1 }};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Rectangle 2"/>
          <p:cNvSpPr>
            <a:spLocks noChangeArrowheads="1"/>
          </p:cNvSpPr>
          <p:nvPr/>
        </p:nvSpPr>
        <p:spPr bwMode="auto">
          <a:xfrm>
            <a:off x="5791200" y="4506913"/>
            <a:ext cx="990600" cy="9906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b="0">
                <a:latin typeface="Calibri" pitchFamily="-96" charset="0"/>
              </a:rPr>
              <a:t>•  •  •</a:t>
            </a:r>
          </a:p>
        </p:txBody>
      </p:sp>
      <p:sp>
        <p:nvSpPr>
          <p:cNvPr id="87042" name="Rectangle 3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6934200" cy="57308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Nested Array Row Access</a:t>
            </a:r>
          </a:p>
        </p:txBody>
      </p:sp>
      <p:sp>
        <p:nvSpPr>
          <p:cNvPr id="31027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42913" y="1292225"/>
            <a:ext cx="7786687" cy="1450975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Array Elements </a:t>
            </a:r>
            <a:endParaRPr lang="en-US" dirty="0" smtClean="0">
              <a:latin typeface="Courier New" pitchFamily="-96" charset="0"/>
            </a:endParaRPr>
          </a:p>
          <a:p>
            <a:pPr lvl="1"/>
            <a:r>
              <a:rPr lang="en-US" dirty="0" smtClean="0">
                <a:latin typeface="Calibri" pitchFamily="-96" charset="0"/>
              </a:rPr>
              <a:t> </a:t>
            </a:r>
            <a:r>
              <a:rPr lang="en-US" b="1" dirty="0" smtClean="0">
                <a:latin typeface="Courier New" pitchFamily="-96" charset="0"/>
              </a:rPr>
              <a:t>A[</a:t>
            </a:r>
            <a:r>
              <a:rPr lang="en-US" b="1" dirty="0" err="1" smtClean="0">
                <a:latin typeface="Courier New" pitchFamily="-96" charset="0"/>
              </a:rPr>
              <a:t>i</a:t>
            </a:r>
            <a:r>
              <a:rPr lang="en-US" b="1" dirty="0" smtClean="0">
                <a:latin typeface="Courier New" pitchFamily="-96" charset="0"/>
              </a:rPr>
              <a:t>][j]</a:t>
            </a:r>
            <a:r>
              <a:rPr lang="en-US" b="1" dirty="0" smtClean="0">
                <a:latin typeface="Calibri" pitchFamily="-96" charset="0"/>
              </a:rPr>
              <a:t> </a:t>
            </a:r>
            <a:r>
              <a:rPr lang="en-US" dirty="0" smtClean="0">
                <a:latin typeface="Calibri" pitchFamily="-96" charset="0"/>
              </a:rPr>
              <a:t>is element of type </a:t>
            </a:r>
            <a:r>
              <a:rPr lang="en-US" i="1" dirty="0" smtClean="0">
                <a:latin typeface="Calibri" pitchFamily="-96" charset="0"/>
              </a:rPr>
              <a:t>T, </a:t>
            </a:r>
            <a:r>
              <a:rPr lang="en-US" dirty="0" smtClean="0">
                <a:latin typeface="Calibri" pitchFamily="-96" charset="0"/>
              </a:rPr>
              <a:t>which requires </a:t>
            </a:r>
            <a:r>
              <a:rPr lang="en-US" i="1" dirty="0" smtClean="0">
                <a:latin typeface="Calibri" pitchFamily="-96" charset="0"/>
              </a:rPr>
              <a:t>K</a:t>
            </a:r>
            <a:r>
              <a:rPr lang="en-US" dirty="0" smtClean="0">
                <a:latin typeface="Calibri" pitchFamily="-96" charset="0"/>
              </a:rPr>
              <a:t> bytes</a:t>
            </a:r>
            <a:endParaRPr lang="en-US" dirty="0" smtClean="0">
              <a:latin typeface="Courier New" pitchFamily="-96" charset="0"/>
            </a:endParaRPr>
          </a:p>
          <a:p>
            <a:pPr lvl="1"/>
            <a:r>
              <a:rPr lang="en-US" dirty="0" smtClean="0">
                <a:latin typeface="Calibri" pitchFamily="-96" charset="0"/>
              </a:rPr>
              <a:t>Address  </a:t>
            </a:r>
            <a:r>
              <a:rPr lang="en-US" b="1" dirty="0" smtClean="0">
                <a:latin typeface="Courier New" pitchFamily="-96" charset="0"/>
              </a:rPr>
              <a:t>A +</a:t>
            </a:r>
            <a:r>
              <a:rPr lang="en-US" dirty="0" smtClean="0">
                <a:latin typeface="Courier New" pitchFamily="-96" charset="0"/>
              </a:rPr>
              <a:t> </a:t>
            </a:r>
            <a:r>
              <a:rPr lang="en-US" i="1" dirty="0" err="1" smtClean="0">
                <a:latin typeface="Calibri" pitchFamily="-96" charset="0"/>
              </a:rPr>
              <a:t>i</a:t>
            </a:r>
            <a:r>
              <a:rPr lang="en-US" i="1" dirty="0" smtClean="0">
                <a:latin typeface="Calibri" pitchFamily="-96" charset="0"/>
              </a:rPr>
              <a:t> </a:t>
            </a:r>
            <a:r>
              <a:rPr lang="en-US" dirty="0" smtClean="0">
                <a:latin typeface="Calibri" pitchFamily="-96" charset="0"/>
              </a:rPr>
              <a:t>* (</a:t>
            </a:r>
            <a:r>
              <a:rPr lang="en-US" i="1" dirty="0" smtClean="0">
                <a:latin typeface="Calibri" pitchFamily="-96" charset="0"/>
              </a:rPr>
              <a:t>C </a:t>
            </a:r>
            <a:r>
              <a:rPr lang="en-US" dirty="0" smtClean="0">
                <a:latin typeface="Calibri" pitchFamily="-96" charset="0"/>
              </a:rPr>
              <a:t>* </a:t>
            </a:r>
            <a:r>
              <a:rPr lang="en-US" i="1" dirty="0" smtClean="0">
                <a:latin typeface="Calibri" pitchFamily="-96" charset="0"/>
              </a:rPr>
              <a:t>K</a:t>
            </a:r>
            <a:r>
              <a:rPr lang="en-US" dirty="0" smtClean="0">
                <a:latin typeface="Calibri" pitchFamily="-96" charset="0"/>
              </a:rPr>
              <a:t>)</a:t>
            </a:r>
            <a:r>
              <a:rPr lang="en-US" i="1" dirty="0" smtClean="0">
                <a:latin typeface="Calibri" pitchFamily="-96" charset="0"/>
              </a:rPr>
              <a:t> </a:t>
            </a:r>
            <a:r>
              <a:rPr lang="en-US" dirty="0" smtClean="0">
                <a:latin typeface="Calibri" pitchFamily="-96" charset="0"/>
              </a:rPr>
              <a:t>+  </a:t>
            </a:r>
            <a:r>
              <a:rPr lang="en-US" i="1" dirty="0" smtClean="0">
                <a:latin typeface="Calibri" pitchFamily="-96" charset="0"/>
              </a:rPr>
              <a:t>j</a:t>
            </a:r>
            <a:r>
              <a:rPr lang="en-US" dirty="0" smtClean="0">
                <a:latin typeface="Calibri" pitchFamily="-96" charset="0"/>
              </a:rPr>
              <a:t> * </a:t>
            </a:r>
            <a:r>
              <a:rPr lang="en-US" i="1" dirty="0" smtClean="0">
                <a:latin typeface="Calibri" pitchFamily="-96" charset="0"/>
              </a:rPr>
              <a:t>K = </a:t>
            </a:r>
            <a:r>
              <a:rPr lang="pl-PL" i="1" dirty="0" smtClean="0">
                <a:latin typeface="Calibri" pitchFamily="-96" charset="0"/>
              </a:rPr>
              <a:t>A + </a:t>
            </a:r>
            <a:r>
              <a:rPr lang="pl-PL" dirty="0" smtClean="0">
                <a:latin typeface="Calibri" pitchFamily="-96" charset="0"/>
              </a:rPr>
              <a:t>(</a:t>
            </a:r>
            <a:r>
              <a:rPr lang="pl-PL" i="1" dirty="0" smtClean="0">
                <a:latin typeface="Calibri" pitchFamily="-96" charset="0"/>
              </a:rPr>
              <a:t>i * C +  j</a:t>
            </a:r>
            <a:r>
              <a:rPr lang="en-US" dirty="0" smtClean="0">
                <a:latin typeface="Calibri" pitchFamily="-96" charset="0"/>
              </a:rPr>
              <a:t>)</a:t>
            </a:r>
            <a:r>
              <a:rPr lang="pl-PL" i="1" dirty="0" smtClean="0">
                <a:latin typeface="Calibri" pitchFamily="-96" charset="0"/>
              </a:rPr>
              <a:t>* K</a:t>
            </a:r>
            <a:endParaRPr lang="en-US" i="1" dirty="0" smtClean="0">
              <a:latin typeface="Calibri" pitchFamily="-96" charset="0"/>
            </a:endParaRPr>
          </a:p>
        </p:txBody>
      </p:sp>
      <p:grpSp>
        <p:nvGrpSpPr>
          <p:cNvPr id="87044" name="Group 5"/>
          <p:cNvGrpSpPr>
            <a:grpSpLocks/>
          </p:cNvGrpSpPr>
          <p:nvPr/>
        </p:nvGrpSpPr>
        <p:grpSpPr bwMode="auto">
          <a:xfrm>
            <a:off x="3657600" y="3973513"/>
            <a:ext cx="2133600" cy="1524000"/>
            <a:chOff x="1680" y="2064"/>
            <a:chExt cx="1344" cy="960"/>
          </a:xfrm>
        </p:grpSpPr>
        <p:grpSp>
          <p:nvGrpSpPr>
            <p:cNvPr id="87073" name="Group 6"/>
            <p:cNvGrpSpPr>
              <a:grpSpLocks/>
            </p:cNvGrpSpPr>
            <p:nvPr/>
          </p:nvGrpSpPr>
          <p:grpSpPr bwMode="auto">
            <a:xfrm>
              <a:off x="1680" y="2400"/>
              <a:ext cx="1344" cy="624"/>
              <a:chOff x="1488" y="3504"/>
              <a:chExt cx="1344" cy="624"/>
            </a:xfrm>
          </p:grpSpPr>
          <p:sp>
            <p:nvSpPr>
              <p:cNvPr id="310281" name="Rectangle 9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1600" b="0" dirty="0">
                    <a:latin typeface="Calibri" pitchFamily="34" charset="0"/>
                    <a:ea typeface="+mn-ea"/>
                    <a:cs typeface="+mn-cs"/>
                  </a:rPr>
                  <a:t> • • •                      • • •</a:t>
                </a:r>
              </a:p>
            </p:txBody>
          </p:sp>
          <p:sp>
            <p:nvSpPr>
              <p:cNvPr id="310279" name="Rectangle 7"/>
              <p:cNvSpPr>
                <a:spLocks noChangeArrowheads="1"/>
              </p:cNvSpPr>
              <p:nvPr/>
            </p:nvSpPr>
            <p:spPr bwMode="auto">
              <a:xfrm>
                <a:off x="1920" y="3504"/>
                <a:ext cx="384" cy="624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A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[</a:t>
                </a:r>
                <a:r>
                  <a:rPr lang="en-US" sz="1600" dirty="0" err="1">
                    <a:latin typeface="Courier New" pitchFamily="49" charset="0"/>
                    <a:ea typeface="+mn-ea"/>
                    <a:cs typeface="+mn-cs"/>
                  </a:rPr>
                  <a:t>i</a:t>
                </a: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]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[j]</a:t>
                </a:r>
              </a:p>
            </p:txBody>
          </p:sp>
        </p:grpSp>
        <p:sp>
          <p:nvSpPr>
            <p:cNvPr id="87074" name="Line 10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75" name="Line 11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76" name="Line 12"/>
            <p:cNvSpPr>
              <a:spLocks noChangeShapeType="1"/>
            </p:cNvSpPr>
            <p:nvPr/>
          </p:nvSpPr>
          <p:spPr bwMode="auto">
            <a:xfrm>
              <a:off x="3024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77" name="Line 13"/>
            <p:cNvSpPr>
              <a:spLocks noChangeShapeType="1"/>
            </p:cNvSpPr>
            <p:nvPr/>
          </p:nvSpPr>
          <p:spPr bwMode="auto">
            <a:xfrm>
              <a:off x="1680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78" name="Rectangle 14"/>
            <p:cNvSpPr>
              <a:spLocks noChangeArrowheads="1"/>
            </p:cNvSpPr>
            <p:nvPr/>
          </p:nvSpPr>
          <p:spPr bwMode="auto">
            <a:xfrm>
              <a:off x="2112" y="2064"/>
              <a:ext cx="528" cy="24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600">
                  <a:latin typeface="Courier New" pitchFamily="-96" charset="0"/>
                </a:rPr>
                <a:t>A[i]</a:t>
              </a:r>
              <a:endParaRPr lang="en-US" sz="1600" b="0">
                <a:latin typeface="Calibri" pitchFamily="-96" charset="0"/>
              </a:endParaRPr>
            </a:p>
          </p:txBody>
        </p:sp>
      </p:grpSp>
      <p:grpSp>
        <p:nvGrpSpPr>
          <p:cNvPr id="87045" name="Group 15"/>
          <p:cNvGrpSpPr>
            <a:grpSpLocks/>
          </p:cNvGrpSpPr>
          <p:nvPr/>
        </p:nvGrpSpPr>
        <p:grpSpPr bwMode="auto">
          <a:xfrm>
            <a:off x="6705600" y="3973513"/>
            <a:ext cx="2133600" cy="1524000"/>
            <a:chOff x="4176" y="2064"/>
            <a:chExt cx="1344" cy="960"/>
          </a:xfrm>
        </p:grpSpPr>
        <p:grpSp>
          <p:nvGrpSpPr>
            <p:cNvPr id="87065" name="Group 16"/>
            <p:cNvGrpSpPr>
              <a:grpSpLocks/>
            </p:cNvGrpSpPr>
            <p:nvPr/>
          </p:nvGrpSpPr>
          <p:grpSpPr bwMode="auto">
            <a:xfrm>
              <a:off x="4176" y="2400"/>
              <a:ext cx="1344" cy="624"/>
              <a:chOff x="1488" y="3504"/>
              <a:chExt cx="1344" cy="624"/>
            </a:xfrm>
          </p:grpSpPr>
          <p:sp>
            <p:nvSpPr>
              <p:cNvPr id="87070" name="Rectangle 19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D5F1CF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alibri" pitchFamily="-96" charset="0"/>
                  </a:rPr>
                  <a:t>• • •</a:t>
                </a:r>
              </a:p>
            </p:txBody>
          </p:sp>
          <p:sp>
            <p:nvSpPr>
              <p:cNvPr id="87071" name="Rectangle 17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87072" name="Rectangle 18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sp>
          <p:nvSpPr>
            <p:cNvPr id="87066" name="Line 20"/>
            <p:cNvSpPr>
              <a:spLocks noChangeShapeType="1"/>
            </p:cNvSpPr>
            <p:nvPr/>
          </p:nvSpPr>
          <p:spPr bwMode="auto">
            <a:xfrm>
              <a:off x="4176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67" name="Line 21"/>
            <p:cNvSpPr>
              <a:spLocks noChangeShapeType="1"/>
            </p:cNvSpPr>
            <p:nvPr/>
          </p:nvSpPr>
          <p:spPr bwMode="auto">
            <a:xfrm>
              <a:off x="552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68" name="Line 22"/>
            <p:cNvSpPr>
              <a:spLocks noChangeShapeType="1"/>
            </p:cNvSpPr>
            <p:nvPr/>
          </p:nvSpPr>
          <p:spPr bwMode="auto">
            <a:xfrm>
              <a:off x="4176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69" name="Rectangle 23"/>
            <p:cNvSpPr>
              <a:spLocks noChangeArrowheads="1"/>
            </p:cNvSpPr>
            <p:nvPr/>
          </p:nvSpPr>
          <p:spPr bwMode="auto">
            <a:xfrm>
              <a:off x="4608" y="2064"/>
              <a:ext cx="528" cy="24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600">
                  <a:latin typeface="Courier New" pitchFamily="-96" charset="0"/>
                </a:rPr>
                <a:t>A[R-1]</a:t>
              </a:r>
              <a:endParaRPr lang="en-US" sz="1600" b="0">
                <a:latin typeface="Calibri" pitchFamily="-96" charset="0"/>
              </a:endParaRPr>
            </a:p>
          </p:txBody>
        </p:sp>
      </p:grpSp>
      <p:sp>
        <p:nvSpPr>
          <p:cNvPr id="87046" name="Rectangle 24"/>
          <p:cNvSpPr>
            <a:spLocks noChangeArrowheads="1"/>
          </p:cNvSpPr>
          <p:nvPr/>
        </p:nvSpPr>
        <p:spPr bwMode="auto">
          <a:xfrm>
            <a:off x="2667000" y="4506913"/>
            <a:ext cx="990600" cy="9906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b="0">
                <a:latin typeface="Calibri" pitchFamily="-96" charset="0"/>
              </a:rPr>
              <a:t>•  •  •</a:t>
            </a:r>
          </a:p>
        </p:txBody>
      </p:sp>
      <p:sp>
        <p:nvSpPr>
          <p:cNvPr id="87047" name="Text Box 25"/>
          <p:cNvSpPr txBox="1">
            <a:spLocks noChangeArrowheads="1"/>
          </p:cNvSpPr>
          <p:nvPr/>
        </p:nvSpPr>
        <p:spPr bwMode="auto">
          <a:xfrm>
            <a:off x="331788" y="5724525"/>
            <a:ext cx="3968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800">
                <a:latin typeface="Courier New" pitchFamily="-96" charset="0"/>
              </a:rPr>
              <a:t>A</a:t>
            </a:r>
          </a:p>
        </p:txBody>
      </p:sp>
      <p:sp>
        <p:nvSpPr>
          <p:cNvPr id="87048" name="Line 26"/>
          <p:cNvSpPr>
            <a:spLocks noChangeShapeType="1"/>
          </p:cNvSpPr>
          <p:nvPr/>
        </p:nvSpPr>
        <p:spPr bwMode="auto">
          <a:xfrm flipV="1">
            <a:off x="533400" y="5497513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7049" name="Line 27"/>
          <p:cNvSpPr>
            <a:spLocks noChangeShapeType="1"/>
          </p:cNvSpPr>
          <p:nvPr/>
        </p:nvSpPr>
        <p:spPr bwMode="auto">
          <a:xfrm flipV="1">
            <a:off x="3657600" y="5497513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87050" name="Group 28"/>
          <p:cNvGrpSpPr>
            <a:grpSpLocks/>
          </p:cNvGrpSpPr>
          <p:nvPr/>
        </p:nvGrpSpPr>
        <p:grpSpPr bwMode="auto">
          <a:xfrm>
            <a:off x="533400" y="3973513"/>
            <a:ext cx="2133600" cy="1524000"/>
            <a:chOff x="336" y="2064"/>
            <a:chExt cx="1344" cy="960"/>
          </a:xfrm>
        </p:grpSpPr>
        <p:grpSp>
          <p:nvGrpSpPr>
            <p:cNvPr id="87057" name="Group 29"/>
            <p:cNvGrpSpPr>
              <a:grpSpLocks/>
            </p:cNvGrpSpPr>
            <p:nvPr/>
          </p:nvGrpSpPr>
          <p:grpSpPr bwMode="auto">
            <a:xfrm>
              <a:off x="336" y="2400"/>
              <a:ext cx="1344" cy="624"/>
              <a:chOff x="1488" y="3504"/>
              <a:chExt cx="1344" cy="624"/>
            </a:xfrm>
          </p:grpSpPr>
          <p:sp>
            <p:nvSpPr>
              <p:cNvPr id="87062" name="Rectangle 32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F1C7C7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alibri" pitchFamily="-96" charset="0"/>
                  </a:rPr>
                  <a:t>• • •</a:t>
                </a:r>
              </a:p>
            </p:txBody>
          </p:sp>
          <p:sp>
            <p:nvSpPr>
              <p:cNvPr id="87063" name="Rectangle 30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87064" name="Rectangle 31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sp>
          <p:nvSpPr>
            <p:cNvPr id="87058" name="Line 33"/>
            <p:cNvSpPr>
              <a:spLocks noChangeShapeType="1"/>
            </p:cNvSpPr>
            <p:nvPr/>
          </p:nvSpPr>
          <p:spPr bwMode="auto">
            <a:xfrm>
              <a:off x="336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59" name="Line 34"/>
            <p:cNvSpPr>
              <a:spLocks noChangeShapeType="1"/>
            </p:cNvSpPr>
            <p:nvPr/>
          </p:nvSpPr>
          <p:spPr bwMode="auto">
            <a:xfrm>
              <a:off x="336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60" name="Rectangle 35"/>
            <p:cNvSpPr>
              <a:spLocks noChangeArrowheads="1"/>
            </p:cNvSpPr>
            <p:nvPr/>
          </p:nvSpPr>
          <p:spPr bwMode="auto">
            <a:xfrm>
              <a:off x="768" y="2064"/>
              <a:ext cx="528" cy="24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600">
                  <a:latin typeface="Courier New" pitchFamily="-96" charset="0"/>
                </a:rPr>
                <a:t>A[0]</a:t>
              </a:r>
              <a:endParaRPr lang="en-US" sz="1600" b="0">
                <a:latin typeface="Calibri" pitchFamily="-96" charset="0"/>
              </a:endParaRPr>
            </a:p>
          </p:txBody>
        </p:sp>
        <p:sp>
          <p:nvSpPr>
            <p:cNvPr id="87061" name="Line 36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87051" name="Text Box 38"/>
          <p:cNvSpPr txBox="1">
            <a:spLocks noChangeArrowheads="1"/>
          </p:cNvSpPr>
          <p:nvPr/>
        </p:nvSpPr>
        <p:spPr bwMode="auto">
          <a:xfrm>
            <a:off x="2944813" y="5724525"/>
            <a:ext cx="14478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800">
                <a:latin typeface="Courier New" pitchFamily="-96" charset="0"/>
              </a:rPr>
              <a:t>A+i*C*4</a:t>
            </a:r>
          </a:p>
        </p:txBody>
      </p:sp>
      <p:sp>
        <p:nvSpPr>
          <p:cNvPr id="87052" name="Text Box 39"/>
          <p:cNvSpPr txBox="1">
            <a:spLocks noChangeArrowheads="1"/>
          </p:cNvSpPr>
          <p:nvPr/>
        </p:nvSpPr>
        <p:spPr bwMode="auto">
          <a:xfrm>
            <a:off x="6324600" y="5724525"/>
            <a:ext cx="17526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800">
                <a:latin typeface="Courier New" pitchFamily="-96" charset="0"/>
              </a:rPr>
              <a:t>A+(R-1)*C*4</a:t>
            </a:r>
          </a:p>
        </p:txBody>
      </p:sp>
      <p:sp>
        <p:nvSpPr>
          <p:cNvPr id="87053" name="Line 40"/>
          <p:cNvSpPr>
            <a:spLocks noChangeShapeType="1"/>
          </p:cNvSpPr>
          <p:nvPr/>
        </p:nvSpPr>
        <p:spPr bwMode="auto">
          <a:xfrm flipV="1">
            <a:off x="6705600" y="5497513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7054" name="Text Box 15"/>
          <p:cNvSpPr txBox="1">
            <a:spLocks noChangeArrowheads="1"/>
          </p:cNvSpPr>
          <p:nvPr/>
        </p:nvSpPr>
        <p:spPr bwMode="auto">
          <a:xfrm>
            <a:off x="425450" y="3429000"/>
            <a:ext cx="20129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2000">
                <a:latin typeface="Courier New" pitchFamily="-96" charset="0"/>
              </a:rPr>
              <a:t>int A[R][C];</a:t>
            </a:r>
          </a:p>
        </p:txBody>
      </p:sp>
      <p:sp>
        <p:nvSpPr>
          <p:cNvPr id="87055" name="Line 27"/>
          <p:cNvSpPr>
            <a:spLocks noChangeShapeType="1"/>
          </p:cNvSpPr>
          <p:nvPr/>
        </p:nvSpPr>
        <p:spPr bwMode="auto">
          <a:xfrm flipV="1">
            <a:off x="4648200" y="5497513"/>
            <a:ext cx="0" cy="674687"/>
          </a:xfrm>
          <a:prstGeom prst="line">
            <a:avLst/>
          </a:prstGeom>
          <a:noFill/>
          <a:ln w="57150">
            <a:solidFill>
              <a:srgbClr val="990000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Text Box 38"/>
          <p:cNvSpPr txBox="1">
            <a:spLocks noChangeArrowheads="1"/>
          </p:cNvSpPr>
          <p:nvPr/>
        </p:nvSpPr>
        <p:spPr bwMode="auto">
          <a:xfrm>
            <a:off x="3370263" y="6259513"/>
            <a:ext cx="2573337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dirty="0" err="1" smtClean="0">
                <a:solidFill>
                  <a:srgbClr val="990000"/>
                </a:solidFill>
                <a:latin typeface="Courier New" pitchFamily="-96" charset="0"/>
              </a:rPr>
              <a:t>A+i</a:t>
            </a:r>
            <a:r>
              <a:rPr lang="en-US" dirty="0" smtClean="0">
                <a:solidFill>
                  <a:srgbClr val="990000"/>
                </a:solidFill>
                <a:latin typeface="Courier New" pitchFamily="-96" charset="0"/>
              </a:rPr>
              <a:t>*C*4+j*4</a:t>
            </a:r>
            <a:endParaRPr lang="en-US" dirty="0">
              <a:solidFill>
                <a:srgbClr val="990000"/>
              </a:solidFill>
              <a:latin typeface="Courier New" pitchFamily="-9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493713"/>
            <a:ext cx="8280400" cy="57308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Nested Array Element Access Code</a:t>
            </a:r>
          </a:p>
        </p:txBody>
      </p:sp>
      <p:sp>
        <p:nvSpPr>
          <p:cNvPr id="313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343400"/>
            <a:ext cx="8320088" cy="2466975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Array Elements </a:t>
            </a:r>
            <a:endParaRPr lang="en-US" dirty="0">
              <a:latin typeface="Courier New" pitchFamily="-96" charset="0"/>
            </a:endParaRPr>
          </a:p>
          <a:p>
            <a:pPr lvl="1"/>
            <a:r>
              <a:rPr lang="en-US" b="1" dirty="0">
                <a:latin typeface="Calibri" pitchFamily="-96" charset="0"/>
              </a:rPr>
              <a:t> </a:t>
            </a:r>
            <a:r>
              <a:rPr lang="en-US" b="1" dirty="0" err="1">
                <a:latin typeface="Courier New" pitchFamily="-96" charset="0"/>
              </a:rPr>
              <a:t>pgh</a:t>
            </a:r>
            <a:r>
              <a:rPr lang="en-US" b="1" dirty="0">
                <a:latin typeface="Courier New" pitchFamily="-96" charset="0"/>
              </a:rPr>
              <a:t>[index][dig]</a:t>
            </a:r>
            <a:r>
              <a:rPr lang="en-US" b="1" dirty="0">
                <a:latin typeface="Calibri" pitchFamily="-96" charset="0"/>
              </a:rPr>
              <a:t> </a:t>
            </a:r>
            <a:r>
              <a:rPr lang="en-US" dirty="0">
                <a:latin typeface="Calibri" pitchFamily="-96" charset="0"/>
              </a:rPr>
              <a:t>is</a:t>
            </a:r>
            <a:r>
              <a:rPr lang="en-US" b="1" dirty="0">
                <a:latin typeface="Calibri" pitchFamily="-96" charset="0"/>
              </a:rPr>
              <a:t> </a:t>
            </a:r>
            <a:r>
              <a:rPr lang="en-US" b="1" dirty="0" err="1">
                <a:latin typeface="Courier New" pitchFamily="-96" charset="0"/>
              </a:rPr>
              <a:t>int</a:t>
            </a:r>
            <a:endParaRPr lang="en-US" b="1" dirty="0">
              <a:latin typeface="Courier New" pitchFamily="-96" charset="0"/>
            </a:endParaRPr>
          </a:p>
          <a:p>
            <a:pPr lvl="1"/>
            <a:r>
              <a:rPr lang="en-US" dirty="0">
                <a:latin typeface="Calibri" pitchFamily="-96" charset="0"/>
              </a:rPr>
              <a:t>Address: </a:t>
            </a:r>
            <a:r>
              <a:rPr lang="en-US" b="1" dirty="0" err="1">
                <a:latin typeface="Courier New" pitchFamily="-96" charset="0"/>
              </a:rPr>
              <a:t>pgh</a:t>
            </a:r>
            <a:r>
              <a:rPr lang="en-US" b="1" dirty="0">
                <a:latin typeface="Courier New" pitchFamily="-96" charset="0"/>
              </a:rPr>
              <a:t> + 20*index + </a:t>
            </a:r>
            <a:r>
              <a:rPr lang="en-US" b="1" dirty="0" smtClean="0">
                <a:latin typeface="Courier New" pitchFamily="-96" charset="0"/>
              </a:rPr>
              <a:t>4*dig</a:t>
            </a:r>
          </a:p>
          <a:p>
            <a:pPr lvl="2"/>
            <a:r>
              <a:rPr lang="en-US" dirty="0" smtClean="0"/>
              <a:t>=   </a:t>
            </a:r>
            <a:r>
              <a:rPr lang="en-US" b="1" dirty="0" err="1" smtClean="0">
                <a:latin typeface="Courier New" pitchFamily="-96" charset="0"/>
              </a:rPr>
              <a:t>pgh</a:t>
            </a:r>
            <a:r>
              <a:rPr lang="en-US" b="1" dirty="0" smtClean="0">
                <a:latin typeface="Courier New" pitchFamily="-96" charset="0"/>
              </a:rPr>
              <a:t> + 4*(5*index + dig)</a:t>
            </a:r>
            <a:endParaRPr lang="en-US" b="1" dirty="0">
              <a:latin typeface="Courier New" pitchFamily="-96" charset="0"/>
            </a:endParaRPr>
          </a:p>
          <a:p>
            <a:r>
              <a:rPr lang="en-US" dirty="0">
                <a:latin typeface="Calibri" pitchFamily="-96" charset="0"/>
              </a:rPr>
              <a:t>IA32 Code</a:t>
            </a:r>
          </a:p>
          <a:p>
            <a:pPr lvl="1"/>
            <a:r>
              <a:rPr lang="en-US" dirty="0">
                <a:latin typeface="Calibri" pitchFamily="-96" charset="0"/>
              </a:rPr>
              <a:t>Computes address </a:t>
            </a:r>
            <a:r>
              <a:rPr lang="en-US" b="1" dirty="0" err="1">
                <a:latin typeface="Courier New" pitchFamily="-96" charset="0"/>
              </a:rPr>
              <a:t>pgh</a:t>
            </a:r>
            <a:r>
              <a:rPr lang="en-US" b="1" dirty="0">
                <a:latin typeface="Courier New" pitchFamily="-96" charset="0"/>
              </a:rPr>
              <a:t> + 4</a:t>
            </a:r>
            <a:r>
              <a:rPr lang="en-US" b="1" dirty="0" smtClean="0">
                <a:latin typeface="Courier New" pitchFamily="-96" charset="0"/>
              </a:rPr>
              <a:t>*((index+4*index)+dig)</a:t>
            </a:r>
            <a:endParaRPr lang="en-US" b="1" dirty="0">
              <a:latin typeface="Calibri" pitchFamily="-96" charset="0"/>
            </a:endParaRPr>
          </a:p>
        </p:txBody>
      </p:sp>
      <p:sp>
        <p:nvSpPr>
          <p:cNvPr id="89091" name="Rectangle 4"/>
          <p:cNvSpPr>
            <a:spLocks noChangeArrowheads="1"/>
          </p:cNvSpPr>
          <p:nvPr/>
        </p:nvSpPr>
        <p:spPr bwMode="auto">
          <a:xfrm>
            <a:off x="533400" y="1241425"/>
            <a:ext cx="3733800" cy="147478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get_pgh_digit</a:t>
            </a:r>
            <a:endParaRPr lang="en-US" sz="1800" dirty="0">
              <a:latin typeface="Courier New" pitchFamily="-96" charset="0"/>
            </a:endParaRP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(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index,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dig)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return </a:t>
            </a:r>
            <a:r>
              <a:rPr lang="en-US" sz="1800" dirty="0" err="1">
                <a:latin typeface="Courier New" pitchFamily="-96" charset="0"/>
              </a:rPr>
              <a:t>pgh</a:t>
            </a:r>
            <a:r>
              <a:rPr lang="en-US" sz="1800" dirty="0">
                <a:latin typeface="Courier New" pitchFamily="-96" charset="0"/>
              </a:rPr>
              <a:t>[index][dig];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313349" name="Rectangle 5"/>
          <p:cNvSpPr>
            <a:spLocks noChangeArrowheads="1"/>
          </p:cNvSpPr>
          <p:nvPr/>
        </p:nvSpPr>
        <p:spPr bwMode="auto">
          <a:xfrm>
            <a:off x="533400" y="2792413"/>
            <a:ext cx="8001000" cy="119776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114300" algn="l"/>
                <a:tab pos="968375" algn="l"/>
                <a:tab pos="40005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8(%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ebp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index</a:t>
            </a:r>
          </a:p>
          <a:p>
            <a:pPr eaLnBrk="0" hangingPunct="0">
              <a:tabLst>
                <a:tab pos="114300" algn="l"/>
                <a:tab pos="968375" algn="l"/>
                <a:tab pos="40005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leal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(%eax,%eax,4),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5*index</a:t>
            </a:r>
          </a:p>
          <a:p>
            <a:pPr eaLnBrk="0" hangingPunct="0">
              <a:tabLst>
                <a:tab pos="114300" algn="l"/>
                <a:tab pos="968375" algn="l"/>
                <a:tab pos="40005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addl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12(%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ebp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5*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index+dig</a:t>
            </a:r>
            <a:endParaRPr lang="en-US" sz="1800" dirty="0" smtClean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114300" algn="l"/>
                <a:tab pos="968375" algn="l"/>
                <a:tab pos="40005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pgh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(,%eax,4),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offset 4*(5*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index+dig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7112000" cy="573088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Multi-Level Array Example</a:t>
            </a:r>
          </a:p>
        </p:txBody>
      </p:sp>
      <p:sp>
        <p:nvSpPr>
          <p:cNvPr id="315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38800" y="1265238"/>
            <a:ext cx="3505200" cy="2286000"/>
          </a:xfrm>
        </p:spPr>
        <p:txBody>
          <a:bodyPr/>
          <a:lstStyle/>
          <a:p>
            <a:r>
              <a:rPr lang="en-US" sz="2000">
                <a:latin typeface="Calibri" pitchFamily="-96" charset="0"/>
              </a:rPr>
              <a:t>Variable </a:t>
            </a:r>
            <a:r>
              <a:rPr lang="en-US" sz="2000">
                <a:latin typeface="Courier New" pitchFamily="-96" charset="0"/>
              </a:rPr>
              <a:t>univ</a:t>
            </a:r>
            <a:r>
              <a:rPr lang="en-US" sz="2000">
                <a:latin typeface="Calibri" pitchFamily="-96" charset="0"/>
              </a:rPr>
              <a:t> denotes array of 3 elements</a:t>
            </a:r>
          </a:p>
          <a:p>
            <a:r>
              <a:rPr lang="en-US" sz="2000">
                <a:latin typeface="Calibri" pitchFamily="-96" charset="0"/>
              </a:rPr>
              <a:t>Each element is a pointer</a:t>
            </a:r>
          </a:p>
          <a:p>
            <a:pPr lvl="1"/>
            <a:r>
              <a:rPr lang="en-US">
                <a:latin typeface="Calibri" pitchFamily="-96" charset="0"/>
              </a:rPr>
              <a:t>4 bytes</a:t>
            </a:r>
          </a:p>
          <a:p>
            <a:r>
              <a:rPr lang="en-US" sz="2000">
                <a:latin typeface="Calibri" pitchFamily="-96" charset="0"/>
              </a:rPr>
              <a:t>Each pointer points to array of </a:t>
            </a:r>
            <a:r>
              <a:rPr lang="en-US" sz="2000">
                <a:latin typeface="Courier New" pitchFamily="-96" charset="0"/>
              </a:rPr>
              <a:t>int</a:t>
            </a:r>
            <a:r>
              <a:rPr lang="en-US" sz="2000">
                <a:latin typeface="Calibri" pitchFamily="-96" charset="0"/>
              </a:rPr>
              <a:t>’s </a:t>
            </a:r>
          </a:p>
        </p:txBody>
      </p:sp>
      <p:sp>
        <p:nvSpPr>
          <p:cNvPr id="95235" name="Rectangle 4"/>
          <p:cNvSpPr>
            <a:spLocks noChangeArrowheads="1"/>
          </p:cNvSpPr>
          <p:nvPr/>
        </p:nvSpPr>
        <p:spPr bwMode="auto">
          <a:xfrm>
            <a:off x="228600" y="1371600"/>
            <a:ext cx="5257800" cy="92551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ut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>
                <a:latin typeface="Courier New" pitchFamily="-96" charset="0"/>
              </a:rPr>
              <a:t>= { </a:t>
            </a:r>
            <a:r>
              <a:rPr lang="en-US" sz="1800" dirty="0" smtClean="0">
                <a:latin typeface="Courier New" pitchFamily="-96" charset="0"/>
              </a:rPr>
              <a:t>7, </a:t>
            </a:r>
            <a:r>
              <a:rPr lang="en-US" sz="1800" dirty="0">
                <a:latin typeface="Courier New" pitchFamily="-96" charset="0"/>
              </a:rPr>
              <a:t>8</a:t>
            </a:r>
            <a:r>
              <a:rPr lang="en-US" sz="1800" dirty="0" smtClean="0">
                <a:latin typeface="Courier New" pitchFamily="-96" charset="0"/>
              </a:rPr>
              <a:t>, </a:t>
            </a:r>
            <a:r>
              <a:rPr lang="en-US" sz="1800" dirty="0">
                <a:latin typeface="Courier New" pitchFamily="-96" charset="0"/>
              </a:rPr>
              <a:t>7</a:t>
            </a:r>
            <a:r>
              <a:rPr lang="en-US" sz="1800" dirty="0" smtClean="0">
                <a:latin typeface="Courier New" pitchFamily="-96" charset="0"/>
              </a:rPr>
              <a:t>, </a:t>
            </a:r>
            <a:r>
              <a:rPr lang="en-US" sz="1800" dirty="0">
                <a:latin typeface="Courier New" pitchFamily="-96" charset="0"/>
              </a:rPr>
              <a:t>1, </a:t>
            </a:r>
            <a:r>
              <a:rPr lang="en-US" sz="1800" dirty="0" smtClean="0">
                <a:latin typeface="Courier New" pitchFamily="-96" charset="0"/>
              </a:rPr>
              <a:t>2 </a:t>
            </a:r>
            <a:r>
              <a:rPr lang="en-US" sz="1800" dirty="0">
                <a:latin typeface="Courier New" pitchFamily="-96" charset="0"/>
              </a:rPr>
              <a:t>};</a:t>
            </a: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mit</a:t>
            </a:r>
            <a:r>
              <a:rPr lang="en-US" sz="1800" dirty="0">
                <a:latin typeface="Courier New" pitchFamily="-96" charset="0"/>
              </a:rPr>
              <a:t> = { 0, 2, 1, 3, 9 };</a:t>
            </a: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ucb</a:t>
            </a:r>
            <a:r>
              <a:rPr lang="en-US" sz="1800" dirty="0">
                <a:latin typeface="Courier New" pitchFamily="-96" charset="0"/>
              </a:rPr>
              <a:t> = { 9, 4, 7, 2, 0 };</a:t>
            </a:r>
          </a:p>
        </p:txBody>
      </p:sp>
      <p:sp>
        <p:nvSpPr>
          <p:cNvPr id="95236" name="Rectangle 5"/>
          <p:cNvSpPr>
            <a:spLocks noChangeArrowheads="1"/>
          </p:cNvSpPr>
          <p:nvPr/>
        </p:nvSpPr>
        <p:spPr bwMode="auto">
          <a:xfrm>
            <a:off x="228600" y="2438400"/>
            <a:ext cx="5257800" cy="65087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itchFamily="-96" charset="0"/>
              </a:rPr>
              <a:t>#define UCOUNT 3</a:t>
            </a: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*</a:t>
            </a:r>
            <a:r>
              <a:rPr lang="en-US" sz="1800" dirty="0" err="1">
                <a:latin typeface="Courier New" pitchFamily="-96" charset="0"/>
              </a:rPr>
              <a:t>univ</a:t>
            </a:r>
            <a:r>
              <a:rPr lang="en-US" sz="1800" dirty="0">
                <a:latin typeface="Courier New" pitchFamily="-96" charset="0"/>
              </a:rPr>
              <a:t>[UCOUNT] = {</a:t>
            </a:r>
            <a:r>
              <a:rPr lang="en-US" sz="1800" dirty="0" err="1">
                <a:latin typeface="Courier New" pitchFamily="-96" charset="0"/>
              </a:rPr>
              <a:t>mit</a:t>
            </a:r>
            <a:r>
              <a:rPr lang="en-US" sz="1800" dirty="0">
                <a:latin typeface="Courier New" pitchFamily="-96" charset="0"/>
              </a:rPr>
              <a:t>, </a:t>
            </a:r>
            <a:r>
              <a:rPr lang="en-US" sz="1800" dirty="0" err="1" smtClean="0">
                <a:latin typeface="Courier New" pitchFamily="-96" charset="0"/>
              </a:rPr>
              <a:t>ut</a:t>
            </a:r>
            <a:r>
              <a:rPr lang="en-US" sz="1800" dirty="0" smtClean="0">
                <a:latin typeface="Courier New" pitchFamily="-96" charset="0"/>
              </a:rPr>
              <a:t>, </a:t>
            </a:r>
            <a:r>
              <a:rPr lang="en-US" sz="1800" dirty="0" err="1">
                <a:latin typeface="Courier New" pitchFamily="-96" charset="0"/>
              </a:rPr>
              <a:t>ucb</a:t>
            </a:r>
            <a:r>
              <a:rPr lang="en-US" sz="1800" dirty="0">
                <a:latin typeface="Courier New" pitchFamily="-96" charset="0"/>
              </a:rPr>
              <a:t>};</a:t>
            </a:r>
          </a:p>
        </p:txBody>
      </p: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379413" y="4191000"/>
            <a:ext cx="1982787" cy="1527175"/>
            <a:chOff x="191" y="2112"/>
            <a:chExt cx="1249" cy="962"/>
          </a:xfrm>
        </p:grpSpPr>
        <p:sp>
          <p:nvSpPr>
            <p:cNvPr id="95301" name="Rectangle 8"/>
            <p:cNvSpPr>
              <a:spLocks noChangeArrowheads="1"/>
            </p:cNvSpPr>
            <p:nvPr/>
          </p:nvSpPr>
          <p:spPr bwMode="auto">
            <a:xfrm>
              <a:off x="864" y="2352"/>
              <a:ext cx="576" cy="24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36</a:t>
              </a:r>
            </a:p>
          </p:txBody>
        </p:sp>
        <p:sp>
          <p:nvSpPr>
            <p:cNvPr id="95302" name="Line 9"/>
            <p:cNvSpPr>
              <a:spLocks noChangeShapeType="1"/>
            </p:cNvSpPr>
            <p:nvPr/>
          </p:nvSpPr>
          <p:spPr bwMode="auto">
            <a:xfrm flipV="1">
              <a:off x="576" y="2485"/>
              <a:ext cx="2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303" name="Text Box 10"/>
            <p:cNvSpPr txBox="1">
              <a:spLocks noChangeArrowheads="1"/>
            </p:cNvSpPr>
            <p:nvPr/>
          </p:nvSpPr>
          <p:spPr bwMode="auto">
            <a:xfrm>
              <a:off x="201" y="2363"/>
              <a:ext cx="375" cy="23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800">
                  <a:latin typeface="Courier New" pitchFamily="-96" charset="0"/>
                </a:rPr>
                <a:t>160</a:t>
              </a:r>
            </a:p>
          </p:txBody>
        </p:sp>
        <p:sp>
          <p:nvSpPr>
            <p:cNvPr id="95304" name="Rectangle 11"/>
            <p:cNvSpPr>
              <a:spLocks noChangeArrowheads="1"/>
            </p:cNvSpPr>
            <p:nvPr/>
          </p:nvSpPr>
          <p:spPr bwMode="auto">
            <a:xfrm>
              <a:off x="864" y="2592"/>
              <a:ext cx="576" cy="24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16</a:t>
              </a:r>
            </a:p>
          </p:txBody>
        </p:sp>
        <p:sp>
          <p:nvSpPr>
            <p:cNvPr id="95305" name="Rectangle 12"/>
            <p:cNvSpPr>
              <a:spLocks noChangeArrowheads="1"/>
            </p:cNvSpPr>
            <p:nvPr/>
          </p:nvSpPr>
          <p:spPr bwMode="auto">
            <a:xfrm>
              <a:off x="864" y="2832"/>
              <a:ext cx="576" cy="24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56</a:t>
              </a:r>
            </a:p>
          </p:txBody>
        </p:sp>
        <p:sp>
          <p:nvSpPr>
            <p:cNvPr id="95306" name="Line 13"/>
            <p:cNvSpPr>
              <a:spLocks noChangeShapeType="1"/>
            </p:cNvSpPr>
            <p:nvPr/>
          </p:nvSpPr>
          <p:spPr bwMode="auto">
            <a:xfrm flipV="1">
              <a:off x="576" y="2725"/>
              <a:ext cx="2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307" name="Line 14"/>
            <p:cNvSpPr>
              <a:spLocks noChangeShapeType="1"/>
            </p:cNvSpPr>
            <p:nvPr/>
          </p:nvSpPr>
          <p:spPr bwMode="auto">
            <a:xfrm flipV="1">
              <a:off x="576" y="2965"/>
              <a:ext cx="2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308" name="Text Box 15"/>
            <p:cNvSpPr txBox="1">
              <a:spLocks noChangeArrowheads="1"/>
            </p:cNvSpPr>
            <p:nvPr/>
          </p:nvSpPr>
          <p:spPr bwMode="auto">
            <a:xfrm>
              <a:off x="191" y="2612"/>
              <a:ext cx="375" cy="23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800">
                  <a:latin typeface="Courier New" pitchFamily="-96" charset="0"/>
                </a:rPr>
                <a:t>164</a:t>
              </a:r>
            </a:p>
          </p:txBody>
        </p:sp>
        <p:sp>
          <p:nvSpPr>
            <p:cNvPr id="95309" name="Text Box 16"/>
            <p:cNvSpPr txBox="1">
              <a:spLocks noChangeArrowheads="1"/>
            </p:cNvSpPr>
            <p:nvPr/>
          </p:nvSpPr>
          <p:spPr bwMode="auto">
            <a:xfrm>
              <a:off x="191" y="2843"/>
              <a:ext cx="375" cy="23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800">
                  <a:latin typeface="Courier New" pitchFamily="-96" charset="0"/>
                </a:rPr>
                <a:t>168</a:t>
              </a:r>
            </a:p>
          </p:txBody>
        </p:sp>
        <p:sp>
          <p:nvSpPr>
            <p:cNvPr id="95310" name="Text Box 17"/>
            <p:cNvSpPr txBox="1">
              <a:spLocks noChangeArrowheads="1"/>
            </p:cNvSpPr>
            <p:nvPr/>
          </p:nvSpPr>
          <p:spPr bwMode="auto">
            <a:xfrm>
              <a:off x="864" y="2112"/>
              <a:ext cx="462" cy="23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800">
                  <a:latin typeface="Courier New" pitchFamily="-96" charset="0"/>
                </a:rPr>
                <a:t>univ</a:t>
              </a:r>
            </a:p>
          </p:txBody>
        </p:sp>
        <p:sp>
          <p:nvSpPr>
            <p:cNvPr id="95311" name="Oval 18"/>
            <p:cNvSpPr>
              <a:spLocks noChangeArrowheads="1"/>
            </p:cNvSpPr>
            <p:nvPr/>
          </p:nvSpPr>
          <p:spPr bwMode="auto">
            <a:xfrm>
              <a:off x="1200" y="2448"/>
              <a:ext cx="96" cy="96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  <p:sp>
          <p:nvSpPr>
            <p:cNvPr id="95312" name="Oval 19"/>
            <p:cNvSpPr>
              <a:spLocks noChangeArrowheads="1"/>
            </p:cNvSpPr>
            <p:nvPr/>
          </p:nvSpPr>
          <p:spPr bwMode="auto">
            <a:xfrm>
              <a:off x="1200" y="2688"/>
              <a:ext cx="96" cy="96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  <p:sp>
          <p:nvSpPr>
            <p:cNvPr id="95313" name="Oval 20"/>
            <p:cNvSpPr>
              <a:spLocks noChangeArrowheads="1"/>
            </p:cNvSpPr>
            <p:nvPr/>
          </p:nvSpPr>
          <p:spPr bwMode="auto">
            <a:xfrm>
              <a:off x="1200" y="2928"/>
              <a:ext cx="96" cy="96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</p:grpSp>
      <p:sp>
        <p:nvSpPr>
          <p:cNvPr id="315413" name="Text Box 21"/>
          <p:cNvSpPr txBox="1">
            <a:spLocks noChangeArrowheads="1"/>
          </p:cNvSpPr>
          <p:nvPr/>
        </p:nvSpPr>
        <p:spPr bwMode="auto">
          <a:xfrm>
            <a:off x="3257543" y="3733800"/>
            <a:ext cx="46038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 dirty="0" err="1" smtClean="0">
                <a:latin typeface="Courier New" pitchFamily="-96" charset="0"/>
              </a:rPr>
              <a:t>ut</a:t>
            </a:r>
            <a:endParaRPr lang="en-US" sz="1800" dirty="0">
              <a:latin typeface="Courier New" pitchFamily="-96" charset="0"/>
            </a:endParaRPr>
          </a:p>
        </p:txBody>
      </p:sp>
      <p:sp>
        <p:nvSpPr>
          <p:cNvPr id="315433" name="Text Box 41"/>
          <p:cNvSpPr txBox="1">
            <a:spLocks noChangeArrowheads="1"/>
          </p:cNvSpPr>
          <p:nvPr/>
        </p:nvSpPr>
        <p:spPr bwMode="auto">
          <a:xfrm>
            <a:off x="3198813" y="4572000"/>
            <a:ext cx="595312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Courier New" pitchFamily="-96" charset="0"/>
              </a:rPr>
              <a:t>mit</a:t>
            </a:r>
          </a:p>
        </p:txBody>
      </p:sp>
      <p:sp>
        <p:nvSpPr>
          <p:cNvPr id="315453" name="Text Box 61"/>
          <p:cNvSpPr txBox="1">
            <a:spLocks noChangeArrowheads="1"/>
          </p:cNvSpPr>
          <p:nvPr/>
        </p:nvSpPr>
        <p:spPr bwMode="auto">
          <a:xfrm>
            <a:off x="3122613" y="5272088"/>
            <a:ext cx="595312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Courier New" pitchFamily="-96" charset="0"/>
              </a:rPr>
              <a:t>ucb</a:t>
            </a:r>
          </a:p>
        </p:txBody>
      </p:sp>
      <p:grpSp>
        <p:nvGrpSpPr>
          <p:cNvPr id="84" name="Group 24"/>
          <p:cNvGrpSpPr>
            <a:grpSpLocks/>
          </p:cNvGrpSpPr>
          <p:nvPr/>
        </p:nvGrpSpPr>
        <p:grpSpPr bwMode="auto">
          <a:xfrm>
            <a:off x="3554413" y="4006850"/>
            <a:ext cx="5435600" cy="750888"/>
            <a:chOff x="2412765" y="3429000"/>
            <a:chExt cx="5435835" cy="771209"/>
          </a:xfrm>
        </p:grpSpPr>
        <p:grpSp>
          <p:nvGrpSpPr>
            <p:cNvPr id="95283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98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7</a:t>
                </a:r>
              </a:p>
            </p:txBody>
          </p:sp>
          <p:sp>
            <p:nvSpPr>
              <p:cNvPr id="99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8</a:t>
                </a:r>
              </a:p>
            </p:txBody>
          </p:sp>
          <p:sp>
            <p:nvSpPr>
              <p:cNvPr id="100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7</a:t>
                </a:r>
              </a:p>
            </p:txBody>
          </p:sp>
          <p:sp>
            <p:nvSpPr>
              <p:cNvPr id="101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102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2</a:t>
                </a:r>
              </a:p>
            </p:txBody>
          </p:sp>
        </p:grpSp>
        <p:sp>
          <p:nvSpPr>
            <p:cNvPr id="95284" name="Text Box 32"/>
            <p:cNvSpPr txBox="1">
              <a:spLocks noChangeArrowheads="1"/>
            </p:cNvSpPr>
            <p:nvPr/>
          </p:nvSpPr>
          <p:spPr bwMode="auto">
            <a:xfrm>
              <a:off x="2412765" y="3810528"/>
              <a:ext cx="668366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16</a:t>
              </a:r>
            </a:p>
          </p:txBody>
        </p:sp>
        <p:sp>
          <p:nvSpPr>
            <p:cNvPr id="95285" name="Text Box 33"/>
            <p:cNvSpPr txBox="1">
              <a:spLocks noChangeArrowheads="1"/>
            </p:cNvSpPr>
            <p:nvPr/>
          </p:nvSpPr>
          <p:spPr bwMode="auto">
            <a:xfrm>
              <a:off x="3182736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20</a:t>
              </a:r>
            </a:p>
          </p:txBody>
        </p:sp>
        <p:sp>
          <p:nvSpPr>
            <p:cNvPr id="95286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287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288" name="Text Box 36"/>
            <p:cNvSpPr txBox="1">
              <a:spLocks noChangeArrowheads="1"/>
            </p:cNvSpPr>
            <p:nvPr/>
          </p:nvSpPr>
          <p:spPr bwMode="auto">
            <a:xfrm>
              <a:off x="4097175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24</a:t>
              </a:r>
            </a:p>
          </p:txBody>
        </p:sp>
        <p:sp>
          <p:nvSpPr>
            <p:cNvPr id="95289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290" name="Text Box 38"/>
            <p:cNvSpPr txBox="1">
              <a:spLocks noChangeArrowheads="1"/>
            </p:cNvSpPr>
            <p:nvPr/>
          </p:nvSpPr>
          <p:spPr bwMode="auto">
            <a:xfrm>
              <a:off x="5029078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28</a:t>
              </a:r>
            </a:p>
          </p:txBody>
        </p:sp>
        <p:sp>
          <p:nvSpPr>
            <p:cNvPr id="95291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292" name="Text Box 40"/>
            <p:cNvSpPr txBox="1">
              <a:spLocks noChangeArrowheads="1"/>
            </p:cNvSpPr>
            <p:nvPr/>
          </p:nvSpPr>
          <p:spPr bwMode="auto">
            <a:xfrm>
              <a:off x="5943518" y="3823572"/>
              <a:ext cx="990642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32</a:t>
              </a:r>
            </a:p>
          </p:txBody>
        </p:sp>
        <p:sp>
          <p:nvSpPr>
            <p:cNvPr id="95293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294" name="Text Box 42"/>
            <p:cNvSpPr txBox="1">
              <a:spLocks noChangeArrowheads="1"/>
            </p:cNvSpPr>
            <p:nvPr/>
          </p:nvSpPr>
          <p:spPr bwMode="auto">
            <a:xfrm>
              <a:off x="6857957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36</a:t>
              </a:r>
            </a:p>
          </p:txBody>
        </p:sp>
        <p:sp>
          <p:nvSpPr>
            <p:cNvPr id="95295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03" name="Group 24"/>
          <p:cNvGrpSpPr>
            <a:grpSpLocks/>
          </p:cNvGrpSpPr>
          <p:nvPr/>
        </p:nvGrpSpPr>
        <p:grpSpPr bwMode="auto">
          <a:xfrm>
            <a:off x="3556000" y="4808538"/>
            <a:ext cx="5435600" cy="750887"/>
            <a:chOff x="2412765" y="3429000"/>
            <a:chExt cx="5435835" cy="771209"/>
          </a:xfrm>
        </p:grpSpPr>
        <p:grpSp>
          <p:nvGrpSpPr>
            <p:cNvPr id="95265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117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0</a:t>
                </a:r>
              </a:p>
            </p:txBody>
          </p:sp>
          <p:sp>
            <p:nvSpPr>
              <p:cNvPr id="118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119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120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3</a:t>
                </a:r>
              </a:p>
            </p:txBody>
          </p:sp>
          <p:sp>
            <p:nvSpPr>
              <p:cNvPr id="121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9</a:t>
                </a:r>
              </a:p>
            </p:txBody>
          </p:sp>
        </p:grpSp>
        <p:sp>
          <p:nvSpPr>
            <p:cNvPr id="95266" name="Text Box 32"/>
            <p:cNvSpPr txBox="1">
              <a:spLocks noChangeArrowheads="1"/>
            </p:cNvSpPr>
            <p:nvPr/>
          </p:nvSpPr>
          <p:spPr bwMode="auto">
            <a:xfrm>
              <a:off x="2412765" y="3810528"/>
              <a:ext cx="668366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36</a:t>
              </a:r>
            </a:p>
          </p:txBody>
        </p:sp>
        <p:sp>
          <p:nvSpPr>
            <p:cNvPr id="95267" name="Text Box 33"/>
            <p:cNvSpPr txBox="1">
              <a:spLocks noChangeArrowheads="1"/>
            </p:cNvSpPr>
            <p:nvPr/>
          </p:nvSpPr>
          <p:spPr bwMode="auto">
            <a:xfrm>
              <a:off x="3182736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40</a:t>
              </a:r>
            </a:p>
          </p:txBody>
        </p:sp>
        <p:sp>
          <p:nvSpPr>
            <p:cNvPr id="95268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269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270" name="Text Box 36"/>
            <p:cNvSpPr txBox="1">
              <a:spLocks noChangeArrowheads="1"/>
            </p:cNvSpPr>
            <p:nvPr/>
          </p:nvSpPr>
          <p:spPr bwMode="auto">
            <a:xfrm>
              <a:off x="4097175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44</a:t>
              </a:r>
            </a:p>
          </p:txBody>
        </p:sp>
        <p:sp>
          <p:nvSpPr>
            <p:cNvPr id="95271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272" name="Text Box 38"/>
            <p:cNvSpPr txBox="1">
              <a:spLocks noChangeArrowheads="1"/>
            </p:cNvSpPr>
            <p:nvPr/>
          </p:nvSpPr>
          <p:spPr bwMode="auto">
            <a:xfrm>
              <a:off x="5029078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48</a:t>
              </a:r>
            </a:p>
          </p:txBody>
        </p:sp>
        <p:sp>
          <p:nvSpPr>
            <p:cNvPr id="95273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274" name="Text Box 40"/>
            <p:cNvSpPr txBox="1">
              <a:spLocks noChangeArrowheads="1"/>
            </p:cNvSpPr>
            <p:nvPr/>
          </p:nvSpPr>
          <p:spPr bwMode="auto">
            <a:xfrm>
              <a:off x="5943518" y="3823572"/>
              <a:ext cx="990642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52</a:t>
              </a:r>
            </a:p>
          </p:txBody>
        </p:sp>
        <p:sp>
          <p:nvSpPr>
            <p:cNvPr id="95275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276" name="Text Box 42"/>
            <p:cNvSpPr txBox="1">
              <a:spLocks noChangeArrowheads="1"/>
            </p:cNvSpPr>
            <p:nvPr/>
          </p:nvSpPr>
          <p:spPr bwMode="auto">
            <a:xfrm>
              <a:off x="6857957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56</a:t>
              </a:r>
            </a:p>
          </p:txBody>
        </p:sp>
        <p:sp>
          <p:nvSpPr>
            <p:cNvPr id="95277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22" name="Group 24"/>
          <p:cNvGrpSpPr>
            <a:grpSpLocks/>
          </p:cNvGrpSpPr>
          <p:nvPr/>
        </p:nvGrpSpPr>
        <p:grpSpPr bwMode="auto">
          <a:xfrm>
            <a:off x="3554413" y="5646738"/>
            <a:ext cx="5435600" cy="750887"/>
            <a:chOff x="2412765" y="3429000"/>
            <a:chExt cx="5435835" cy="771209"/>
          </a:xfrm>
        </p:grpSpPr>
        <p:grpSp>
          <p:nvGrpSpPr>
            <p:cNvPr id="95247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136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9</a:t>
                </a:r>
              </a:p>
            </p:txBody>
          </p:sp>
          <p:sp>
            <p:nvSpPr>
              <p:cNvPr id="137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4</a:t>
                </a:r>
              </a:p>
            </p:txBody>
          </p:sp>
          <p:sp>
            <p:nvSpPr>
              <p:cNvPr id="138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7</a:t>
                </a:r>
              </a:p>
            </p:txBody>
          </p:sp>
          <p:sp>
            <p:nvSpPr>
              <p:cNvPr id="139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140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0</a:t>
                </a:r>
              </a:p>
            </p:txBody>
          </p:sp>
        </p:grpSp>
        <p:sp>
          <p:nvSpPr>
            <p:cNvPr id="95248" name="Text Box 32"/>
            <p:cNvSpPr txBox="1">
              <a:spLocks noChangeArrowheads="1"/>
            </p:cNvSpPr>
            <p:nvPr/>
          </p:nvSpPr>
          <p:spPr bwMode="auto">
            <a:xfrm>
              <a:off x="2412765" y="3810528"/>
              <a:ext cx="668366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56</a:t>
              </a:r>
            </a:p>
          </p:txBody>
        </p:sp>
        <p:sp>
          <p:nvSpPr>
            <p:cNvPr id="95249" name="Text Box 33"/>
            <p:cNvSpPr txBox="1">
              <a:spLocks noChangeArrowheads="1"/>
            </p:cNvSpPr>
            <p:nvPr/>
          </p:nvSpPr>
          <p:spPr bwMode="auto">
            <a:xfrm>
              <a:off x="3182736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60</a:t>
              </a:r>
            </a:p>
          </p:txBody>
        </p:sp>
        <p:sp>
          <p:nvSpPr>
            <p:cNvPr id="95250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251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252" name="Text Box 36"/>
            <p:cNvSpPr txBox="1">
              <a:spLocks noChangeArrowheads="1"/>
            </p:cNvSpPr>
            <p:nvPr/>
          </p:nvSpPr>
          <p:spPr bwMode="auto">
            <a:xfrm>
              <a:off x="4097175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64</a:t>
              </a:r>
            </a:p>
          </p:txBody>
        </p:sp>
        <p:sp>
          <p:nvSpPr>
            <p:cNvPr id="95253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254" name="Text Box 38"/>
            <p:cNvSpPr txBox="1">
              <a:spLocks noChangeArrowheads="1"/>
            </p:cNvSpPr>
            <p:nvPr/>
          </p:nvSpPr>
          <p:spPr bwMode="auto">
            <a:xfrm>
              <a:off x="5029078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68</a:t>
              </a:r>
            </a:p>
          </p:txBody>
        </p:sp>
        <p:sp>
          <p:nvSpPr>
            <p:cNvPr id="95255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256" name="Text Box 40"/>
            <p:cNvSpPr txBox="1">
              <a:spLocks noChangeArrowheads="1"/>
            </p:cNvSpPr>
            <p:nvPr/>
          </p:nvSpPr>
          <p:spPr bwMode="auto">
            <a:xfrm>
              <a:off x="5943518" y="3823572"/>
              <a:ext cx="990642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72</a:t>
              </a:r>
            </a:p>
          </p:txBody>
        </p:sp>
        <p:sp>
          <p:nvSpPr>
            <p:cNvPr id="95257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258" name="Text Box 42"/>
            <p:cNvSpPr txBox="1">
              <a:spLocks noChangeArrowheads="1"/>
            </p:cNvSpPr>
            <p:nvPr/>
          </p:nvSpPr>
          <p:spPr bwMode="auto">
            <a:xfrm>
              <a:off x="6857957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76</a:t>
              </a:r>
            </a:p>
          </p:txBody>
        </p:sp>
        <p:sp>
          <p:nvSpPr>
            <p:cNvPr id="95259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42" name="Freeform 141"/>
          <p:cNvSpPr>
            <a:spLocks noChangeArrowheads="1"/>
          </p:cNvSpPr>
          <p:nvPr/>
        </p:nvSpPr>
        <p:spPr bwMode="auto">
          <a:xfrm>
            <a:off x="2052638" y="4159250"/>
            <a:ext cx="1693862" cy="1022350"/>
          </a:xfrm>
          <a:custGeom>
            <a:avLst/>
            <a:gdLst>
              <a:gd name="T0" fmla="*/ 0 w 1694329"/>
              <a:gd name="T1" fmla="*/ 1021976 h 1021976"/>
              <a:gd name="T2" fmla="*/ 654423 w 1694329"/>
              <a:gd name="T3" fmla="*/ 340658 h 1021976"/>
              <a:gd name="T4" fmla="*/ 1694329 w 1694329"/>
              <a:gd name="T5" fmla="*/ 0 h 1021976"/>
              <a:gd name="T6" fmla="*/ 0 60000 65536"/>
              <a:gd name="T7" fmla="*/ 0 60000 65536"/>
              <a:gd name="T8" fmla="*/ 0 60000 65536"/>
              <a:gd name="T9" fmla="*/ 0 w 1694329"/>
              <a:gd name="T10" fmla="*/ 0 h 1021976"/>
              <a:gd name="T11" fmla="*/ 1694329 w 1694329"/>
              <a:gd name="T12" fmla="*/ 1021976 h 102197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694329" h="1021976">
                <a:moveTo>
                  <a:pt x="0" y="1021976"/>
                </a:moveTo>
                <a:cubicBezTo>
                  <a:pt x="186017" y="766481"/>
                  <a:pt x="372035" y="510987"/>
                  <a:pt x="654423" y="340658"/>
                </a:cubicBezTo>
                <a:cubicBezTo>
                  <a:pt x="936811" y="170329"/>
                  <a:pt x="1315570" y="85164"/>
                  <a:pt x="1694329" y="0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 eaLnBrk="0" hangingPunct="0"/>
            <a:endParaRPr lang="en-US"/>
          </a:p>
        </p:txBody>
      </p:sp>
      <p:sp>
        <p:nvSpPr>
          <p:cNvPr id="143" name="Freeform 142"/>
          <p:cNvSpPr>
            <a:spLocks noChangeArrowheads="1"/>
          </p:cNvSpPr>
          <p:nvPr/>
        </p:nvSpPr>
        <p:spPr bwMode="auto">
          <a:xfrm>
            <a:off x="2070100" y="4787900"/>
            <a:ext cx="1703388" cy="330200"/>
          </a:xfrm>
          <a:custGeom>
            <a:avLst/>
            <a:gdLst>
              <a:gd name="T0" fmla="*/ 0 w 1703294"/>
              <a:gd name="T1" fmla="*/ 0 h 331694"/>
              <a:gd name="T2" fmla="*/ 905435 w 1703294"/>
              <a:gd name="T3" fmla="*/ 304800 h 331694"/>
              <a:gd name="T4" fmla="*/ 1703294 w 1703294"/>
              <a:gd name="T5" fmla="*/ 161365 h 331694"/>
              <a:gd name="T6" fmla="*/ 0 60000 65536"/>
              <a:gd name="T7" fmla="*/ 0 60000 65536"/>
              <a:gd name="T8" fmla="*/ 0 60000 65536"/>
              <a:gd name="T9" fmla="*/ 0 w 1703294"/>
              <a:gd name="T10" fmla="*/ 0 h 331694"/>
              <a:gd name="T11" fmla="*/ 1703294 w 1703294"/>
              <a:gd name="T12" fmla="*/ 331694 h 33169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03294" h="331694">
                <a:moveTo>
                  <a:pt x="0" y="0"/>
                </a:moveTo>
                <a:cubicBezTo>
                  <a:pt x="310776" y="138953"/>
                  <a:pt x="621553" y="277906"/>
                  <a:pt x="905435" y="304800"/>
                </a:cubicBezTo>
                <a:cubicBezTo>
                  <a:pt x="1189317" y="331694"/>
                  <a:pt x="1446305" y="246529"/>
                  <a:pt x="1703294" y="161365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 eaLnBrk="0" hangingPunct="0"/>
            <a:endParaRPr lang="en-US"/>
          </a:p>
        </p:txBody>
      </p:sp>
      <p:sp>
        <p:nvSpPr>
          <p:cNvPr id="144" name="Freeform 143"/>
          <p:cNvSpPr>
            <a:spLocks noChangeArrowheads="1"/>
          </p:cNvSpPr>
          <p:nvPr/>
        </p:nvSpPr>
        <p:spPr bwMode="auto">
          <a:xfrm>
            <a:off x="2052638" y="5557838"/>
            <a:ext cx="1739900" cy="385762"/>
          </a:xfrm>
          <a:custGeom>
            <a:avLst/>
            <a:gdLst>
              <a:gd name="T0" fmla="*/ 0 w 1739153"/>
              <a:gd name="T1" fmla="*/ 0 h 385482"/>
              <a:gd name="T2" fmla="*/ 699247 w 1739153"/>
              <a:gd name="T3" fmla="*/ 349623 h 385482"/>
              <a:gd name="T4" fmla="*/ 1739153 w 1739153"/>
              <a:gd name="T5" fmla="*/ 215153 h 385482"/>
              <a:gd name="T6" fmla="*/ 0 60000 65536"/>
              <a:gd name="T7" fmla="*/ 0 60000 65536"/>
              <a:gd name="T8" fmla="*/ 0 60000 65536"/>
              <a:gd name="T9" fmla="*/ 0 w 1739153"/>
              <a:gd name="T10" fmla="*/ 0 h 385482"/>
              <a:gd name="T11" fmla="*/ 1739153 w 1739153"/>
              <a:gd name="T12" fmla="*/ 385482 h 38548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39153" h="385482">
                <a:moveTo>
                  <a:pt x="0" y="0"/>
                </a:moveTo>
                <a:cubicBezTo>
                  <a:pt x="204694" y="156882"/>
                  <a:pt x="409388" y="313764"/>
                  <a:pt x="699247" y="349623"/>
                </a:cubicBezTo>
                <a:cubicBezTo>
                  <a:pt x="989106" y="385482"/>
                  <a:pt x="1364129" y="300317"/>
                  <a:pt x="1739153" y="215153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 eaLnBrk="0" hangingPunct="0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Rectangle 2"/>
          <p:cNvSpPr>
            <a:spLocks noGrp="1" noChangeArrowheads="1"/>
          </p:cNvSpPr>
          <p:nvPr>
            <p:ph type="title"/>
          </p:nvPr>
        </p:nvSpPr>
        <p:spPr>
          <a:xfrm>
            <a:off x="461963" y="493713"/>
            <a:ext cx="7767637" cy="57308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Element Access in Multi-Level Array</a:t>
            </a:r>
          </a:p>
        </p:txBody>
      </p:sp>
      <p:sp>
        <p:nvSpPr>
          <p:cNvPr id="993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2913" y="4648200"/>
            <a:ext cx="8472487" cy="2122488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Computation (IA32)</a:t>
            </a:r>
          </a:p>
          <a:p>
            <a:pPr lvl="1"/>
            <a:r>
              <a:rPr lang="en-US">
                <a:latin typeface="Calibri" pitchFamily="-96" charset="0"/>
              </a:rPr>
              <a:t>Element access </a:t>
            </a:r>
            <a:r>
              <a:rPr lang="en-US" b="1">
                <a:latin typeface="Courier New" pitchFamily="-96" charset="0"/>
              </a:rPr>
              <a:t>Mem[Mem[univ+4*index]+4*dig]</a:t>
            </a:r>
          </a:p>
          <a:p>
            <a:pPr lvl="1"/>
            <a:r>
              <a:rPr lang="en-US">
                <a:latin typeface="Calibri" pitchFamily="-96" charset="0"/>
              </a:rPr>
              <a:t>Must do two memory reads</a:t>
            </a:r>
          </a:p>
          <a:p>
            <a:pPr lvl="2"/>
            <a:r>
              <a:rPr lang="en-US">
                <a:latin typeface="Calibri" pitchFamily="-96" charset="0"/>
              </a:rPr>
              <a:t>First get pointer to row array</a:t>
            </a:r>
          </a:p>
          <a:p>
            <a:pPr lvl="2"/>
            <a:r>
              <a:rPr lang="en-US">
                <a:latin typeface="Calibri" pitchFamily="-96" charset="0"/>
              </a:rPr>
              <a:t>Then access element within array</a:t>
            </a:r>
          </a:p>
        </p:txBody>
      </p:sp>
      <p:sp>
        <p:nvSpPr>
          <p:cNvPr id="316420" name="Rectangle 4"/>
          <p:cNvSpPr>
            <a:spLocks noChangeArrowheads="1"/>
          </p:cNvSpPr>
          <p:nvPr/>
        </p:nvSpPr>
        <p:spPr bwMode="auto">
          <a:xfrm>
            <a:off x="533400" y="3021013"/>
            <a:ext cx="7239000" cy="119776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8(%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ebp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	# index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univ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(,%eax,4),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p =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univ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[index]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12(%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ebp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	# dig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(%edx,%eax,4),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p[dig]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</p:txBody>
      </p:sp>
      <p:sp>
        <p:nvSpPr>
          <p:cNvPr id="99332" name="Rectangle 5"/>
          <p:cNvSpPr>
            <a:spLocks noChangeArrowheads="1"/>
          </p:cNvSpPr>
          <p:nvPr/>
        </p:nvSpPr>
        <p:spPr bwMode="auto">
          <a:xfrm>
            <a:off x="533400" y="1420813"/>
            <a:ext cx="3886200" cy="147478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int get_univ_digit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  (int index, int dig)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  return univ[index][dig];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Rectangle 2"/>
          <p:cNvSpPr>
            <a:spLocks noGrp="1" noChangeArrowheads="1"/>
          </p:cNvSpPr>
          <p:nvPr>
            <p:ph type="title"/>
          </p:nvPr>
        </p:nvSpPr>
        <p:spPr>
          <a:xfrm>
            <a:off x="409575" y="457200"/>
            <a:ext cx="7591425" cy="762000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Array Element Accesses</a:t>
            </a:r>
          </a:p>
        </p:txBody>
      </p:sp>
      <p:sp>
        <p:nvSpPr>
          <p:cNvPr id="101378" name="Rectangle 4"/>
          <p:cNvSpPr>
            <a:spLocks noChangeArrowheads="1"/>
          </p:cNvSpPr>
          <p:nvPr/>
        </p:nvSpPr>
        <p:spPr bwMode="auto">
          <a:xfrm>
            <a:off x="457200" y="1725613"/>
            <a:ext cx="3733800" cy="147478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int get_pgh_digit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  (int index, int dig)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  return pgh[index][dig];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}</a:t>
            </a:r>
          </a:p>
        </p:txBody>
      </p:sp>
      <p:sp>
        <p:nvSpPr>
          <p:cNvPr id="101379" name="Rectangle 8"/>
          <p:cNvSpPr>
            <a:spLocks noChangeArrowheads="1"/>
          </p:cNvSpPr>
          <p:nvPr/>
        </p:nvSpPr>
        <p:spPr bwMode="auto">
          <a:xfrm>
            <a:off x="4648200" y="1725613"/>
            <a:ext cx="3886200" cy="147478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int get_univ_digit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  (int index, int dig)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  return univ[index][dig];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}</a:t>
            </a:r>
          </a:p>
        </p:txBody>
      </p:sp>
      <p:sp>
        <p:nvSpPr>
          <p:cNvPr id="101380" name="TextBox 11"/>
          <p:cNvSpPr txBox="1">
            <a:spLocks noChangeArrowheads="1"/>
          </p:cNvSpPr>
          <p:nvPr/>
        </p:nvSpPr>
        <p:spPr bwMode="auto">
          <a:xfrm>
            <a:off x="368300" y="1382713"/>
            <a:ext cx="14065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alibri" pitchFamily="-96" charset="0"/>
              </a:rPr>
              <a:t>Nested array</a:t>
            </a:r>
          </a:p>
        </p:txBody>
      </p:sp>
      <p:sp>
        <p:nvSpPr>
          <p:cNvPr id="101381" name="TextBox 12"/>
          <p:cNvSpPr txBox="1">
            <a:spLocks noChangeArrowheads="1"/>
          </p:cNvSpPr>
          <p:nvPr/>
        </p:nvSpPr>
        <p:spPr bwMode="auto">
          <a:xfrm>
            <a:off x="4559300" y="1371600"/>
            <a:ext cx="17653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alibri" pitchFamily="-96" charset="0"/>
              </a:rPr>
              <a:t>Multi-level array</a:t>
            </a:r>
          </a:p>
        </p:txBody>
      </p:sp>
      <p:pic>
        <p:nvPicPr>
          <p:cNvPr id="101382" name="Picture 2" descr="C:\Documents and Settings\pueschel\My Documents\teaching\18-243-CMUspring09\08-05Feb09\multi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3657600"/>
            <a:ext cx="35052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1383" name="Picture 3" descr="C:\Documents and Settings\pueschel\My Documents\teaching\18-243-CMUspring09\08-05Feb09\nested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49788" y="3355975"/>
            <a:ext cx="3656012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1384" name="TextBox 15"/>
          <p:cNvSpPr txBox="1">
            <a:spLocks noChangeArrowheads="1"/>
          </p:cNvSpPr>
          <p:nvPr/>
        </p:nvSpPr>
        <p:spPr bwMode="auto">
          <a:xfrm>
            <a:off x="625504" y="4946005"/>
            <a:ext cx="740991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0" dirty="0" smtClean="0">
                <a:latin typeface="Calibri" pitchFamily="-96" charset="0"/>
              </a:rPr>
              <a:t>Accesses </a:t>
            </a:r>
            <a:r>
              <a:rPr lang="en-US" b="0" dirty="0">
                <a:latin typeface="Calibri" pitchFamily="-96" charset="0"/>
              </a:rPr>
              <a:t>looks </a:t>
            </a:r>
            <a:r>
              <a:rPr lang="en-US" b="0" dirty="0" smtClean="0">
                <a:latin typeface="Calibri" pitchFamily="-96" charset="0"/>
              </a:rPr>
              <a:t>similar in C, </a:t>
            </a:r>
            <a:r>
              <a:rPr lang="en-US" b="0" dirty="0">
                <a:latin typeface="Calibri" pitchFamily="-96" charset="0"/>
              </a:rPr>
              <a:t>but </a:t>
            </a:r>
            <a:r>
              <a:rPr lang="en-US" b="0" dirty="0" smtClean="0">
                <a:latin typeface="Calibri" pitchFamily="-96" charset="0"/>
              </a:rPr>
              <a:t>addresses very different: </a:t>
            </a:r>
            <a:endParaRPr lang="en-US" b="0" dirty="0">
              <a:latin typeface="Calibri" pitchFamily="-96" charset="0"/>
            </a:endParaRPr>
          </a:p>
        </p:txBody>
      </p:sp>
      <p:sp>
        <p:nvSpPr>
          <p:cNvPr id="101385" name="Rectangle 16"/>
          <p:cNvSpPr>
            <a:spLocks noChangeArrowheads="1"/>
          </p:cNvSpPr>
          <p:nvPr/>
        </p:nvSpPr>
        <p:spPr bwMode="auto">
          <a:xfrm>
            <a:off x="381000" y="5802313"/>
            <a:ext cx="36893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>
              <a:buFont typeface="Wingdings" pitchFamily="-96" charset="2"/>
              <a:buNone/>
            </a:pPr>
            <a:r>
              <a:rPr lang="en-US" sz="2000">
                <a:latin typeface="Courier New" pitchFamily="-96" charset="0"/>
              </a:rPr>
              <a:t>Mem[pgh+20*index+4*dig]</a:t>
            </a:r>
          </a:p>
        </p:txBody>
      </p:sp>
      <p:sp>
        <p:nvSpPr>
          <p:cNvPr id="101386" name="Rectangle 17"/>
          <p:cNvSpPr>
            <a:spLocks noChangeArrowheads="1"/>
          </p:cNvSpPr>
          <p:nvPr/>
        </p:nvSpPr>
        <p:spPr bwMode="auto">
          <a:xfrm>
            <a:off x="4648200" y="5791200"/>
            <a:ext cx="44513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>
              <a:buFont typeface="Wingdings" pitchFamily="-96" charset="2"/>
              <a:buNone/>
            </a:pPr>
            <a:r>
              <a:rPr lang="en-US" sz="2000">
                <a:latin typeface="Courier New" pitchFamily="-96" charset="0"/>
              </a:rPr>
              <a:t>Mem[Mem[univ+4*index]+4*dig]</a:t>
            </a:r>
            <a:endParaRPr lang="en-US" sz="20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2"/>
          <p:cNvSpPr>
            <a:spLocks noGrp="1" noChangeArrowheads="1"/>
          </p:cNvSpPr>
          <p:nvPr>
            <p:ph type="title"/>
          </p:nvPr>
        </p:nvSpPr>
        <p:spPr>
          <a:xfrm>
            <a:off x="279400" y="357166"/>
            <a:ext cx="6350000" cy="573087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N X N Matrix Code</a:t>
            </a:r>
            <a:endParaRPr lang="en-US" dirty="0">
              <a:latin typeface="Calibri" pitchFamily="-96" charset="0"/>
            </a:endParaRPr>
          </a:p>
        </p:txBody>
      </p:sp>
      <p:sp>
        <p:nvSpPr>
          <p:cNvPr id="318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04938"/>
            <a:ext cx="3481382" cy="5224462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Fixed dimensions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Know value of N at compile time</a:t>
            </a:r>
          </a:p>
          <a:p>
            <a:endParaRPr lang="en-US" dirty="0" smtClean="0">
              <a:latin typeface="Calibri" pitchFamily="-96" charset="0"/>
            </a:endParaRPr>
          </a:p>
          <a:p>
            <a:r>
              <a:rPr lang="en-US" dirty="0" smtClean="0">
                <a:latin typeface="Calibri" pitchFamily="-96" charset="0"/>
              </a:rPr>
              <a:t>Variable dimensions, explicit indexing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Traditional way to implement dynamic arrays</a:t>
            </a:r>
          </a:p>
          <a:p>
            <a:endParaRPr lang="en-US" dirty="0" smtClean="0">
              <a:latin typeface="Calibri" pitchFamily="-96" charset="0"/>
            </a:endParaRPr>
          </a:p>
          <a:p>
            <a:r>
              <a:rPr lang="en-US" dirty="0" smtClean="0">
                <a:latin typeface="Calibri" pitchFamily="-96" charset="0"/>
              </a:rPr>
              <a:t>Variable dimensions, implicit indexing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Now supported by </a:t>
            </a:r>
            <a:r>
              <a:rPr lang="en-US" dirty="0" err="1" smtClean="0">
                <a:latin typeface="Calibri" pitchFamily="-96" charset="0"/>
              </a:rPr>
              <a:t>gcc</a:t>
            </a:r>
            <a:endParaRPr lang="en-US" dirty="0">
              <a:latin typeface="Calibri" pitchFamily="-96" charset="0"/>
            </a:endParaRPr>
          </a:p>
        </p:txBody>
      </p:sp>
      <p:sp>
        <p:nvSpPr>
          <p:cNvPr id="107523" name="Rectangle 4"/>
          <p:cNvSpPr>
            <a:spLocks noChangeArrowheads="1"/>
          </p:cNvSpPr>
          <p:nvPr/>
        </p:nvSpPr>
        <p:spPr bwMode="auto">
          <a:xfrm>
            <a:off x="4033865" y="500042"/>
            <a:ext cx="4976818" cy="230575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solidFill>
                  <a:srgbClr val="C00000"/>
                </a:solidFill>
                <a:latin typeface="Courier New" pitchFamily="-96" charset="0"/>
              </a:rPr>
              <a:t>#define N 16</a:t>
            </a:r>
          </a:p>
          <a:p>
            <a:pPr eaLnBrk="0" hangingPunct="0"/>
            <a:r>
              <a:rPr lang="en-US" sz="1800" dirty="0" err="1">
                <a:solidFill>
                  <a:srgbClr val="C00000"/>
                </a:solidFill>
                <a:latin typeface="Courier New" pitchFamily="-96" charset="0"/>
              </a:rPr>
              <a:t>typedef</a:t>
            </a:r>
            <a:r>
              <a:rPr lang="en-US" sz="1800" dirty="0">
                <a:solidFill>
                  <a:srgbClr val="C00000"/>
                </a:solidFill>
                <a:latin typeface="Courier New" pitchFamily="-96" charset="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Courier New" pitchFamily="-96" charset="0"/>
              </a:rPr>
              <a:t>int</a:t>
            </a:r>
            <a:r>
              <a:rPr lang="en-US" sz="1800" dirty="0">
                <a:solidFill>
                  <a:srgbClr val="C00000"/>
                </a:solidFill>
                <a:latin typeface="Courier New" pitchFamily="-96" charset="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Courier New" pitchFamily="-96" charset="0"/>
              </a:rPr>
              <a:t>fix_matrix</a:t>
            </a:r>
            <a:r>
              <a:rPr lang="en-US" sz="1800" dirty="0">
                <a:solidFill>
                  <a:srgbClr val="C00000"/>
                </a:solidFill>
                <a:latin typeface="Courier New" pitchFamily="-96" charset="0"/>
              </a:rPr>
              <a:t>[N][N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];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/* Get element a[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][j] */</a:t>
            </a:r>
          </a:p>
          <a:p>
            <a:pPr eaLnBrk="0" hangingPunct="0"/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fix_ele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(</a:t>
            </a:r>
            <a:r>
              <a:rPr lang="en-US" sz="1800" dirty="0" err="1" smtClean="0">
                <a:solidFill>
                  <a:srgbClr val="7030A0"/>
                </a:solidFill>
                <a:latin typeface="Courier New" pitchFamily="-96" charset="0"/>
              </a:rPr>
              <a:t>fix_matrix</a:t>
            </a:r>
            <a:r>
              <a:rPr lang="en-US" sz="1800" dirty="0" smtClean="0">
                <a:solidFill>
                  <a:srgbClr val="7030A0"/>
                </a:solidFill>
                <a:latin typeface="Courier New" pitchFamily="-96" charset="0"/>
              </a:rPr>
              <a:t> a</a:t>
            </a:r>
            <a:r>
              <a:rPr lang="en-US" sz="1800" dirty="0" smtClean="0">
                <a:latin typeface="Courier New" pitchFamily="-96" charset="0"/>
              </a:rPr>
              <a:t>,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,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j)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return a[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][j];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}</a:t>
            </a:r>
            <a:endParaRPr lang="en-US" sz="1800" dirty="0">
              <a:latin typeface="Courier New" pitchFamily="-96" charset="0"/>
            </a:endParaRPr>
          </a:p>
        </p:txBody>
      </p:sp>
      <p:sp>
        <p:nvSpPr>
          <p:cNvPr id="107524" name="Rectangle 5"/>
          <p:cNvSpPr>
            <a:spLocks noChangeArrowheads="1"/>
          </p:cNvSpPr>
          <p:nvPr/>
        </p:nvSpPr>
        <p:spPr bwMode="auto">
          <a:xfrm>
            <a:off x="4033865" y="2857496"/>
            <a:ext cx="4976818" cy="202876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pt-BR" sz="1800" dirty="0" smtClean="0">
                <a:solidFill>
                  <a:srgbClr val="C00000"/>
                </a:solidFill>
                <a:latin typeface="Courier New" pitchFamily="-96" charset="0"/>
              </a:rPr>
              <a:t>#define IDX(n, i, j) ((i)*(n)+(j))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/* Get element a[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][j] */</a:t>
            </a:r>
          </a:p>
          <a:p>
            <a:pPr eaLnBrk="0" hangingPunct="0"/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vec_ele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(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n, </a:t>
            </a:r>
            <a:r>
              <a:rPr lang="en-US" sz="1800" dirty="0" err="1" smtClean="0">
                <a:solidFill>
                  <a:srgbClr val="7030A0"/>
                </a:solidFill>
                <a:latin typeface="Courier New" pitchFamily="-96" charset="0"/>
              </a:rPr>
              <a:t>int</a:t>
            </a:r>
            <a:r>
              <a:rPr lang="en-US" sz="1800" dirty="0" smtClean="0">
                <a:solidFill>
                  <a:srgbClr val="7030A0"/>
                </a:solidFill>
                <a:latin typeface="Courier New" pitchFamily="-96" charset="0"/>
              </a:rPr>
              <a:t> *a</a:t>
            </a:r>
            <a:r>
              <a:rPr lang="en-US" sz="1800" dirty="0" smtClean="0">
                <a:latin typeface="Courier New" pitchFamily="-96" charset="0"/>
              </a:rPr>
              <a:t>,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,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j)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return a[IDX(</a:t>
            </a:r>
            <a:r>
              <a:rPr lang="en-US" sz="1800" dirty="0" err="1" smtClean="0">
                <a:latin typeface="Courier New" pitchFamily="-96" charset="0"/>
              </a:rPr>
              <a:t>n,i,j</a:t>
            </a:r>
            <a:r>
              <a:rPr lang="en-US" sz="1800" dirty="0" smtClean="0">
                <a:latin typeface="Courier New" pitchFamily="-96" charset="0"/>
              </a:rPr>
              <a:t>)];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}</a:t>
            </a:r>
          </a:p>
        </p:txBody>
      </p:sp>
      <p:sp>
        <p:nvSpPr>
          <p:cNvPr id="15" name="Rectangle 5"/>
          <p:cNvSpPr>
            <a:spLocks noChangeArrowheads="1"/>
          </p:cNvSpPr>
          <p:nvPr/>
        </p:nvSpPr>
        <p:spPr bwMode="auto">
          <a:xfrm>
            <a:off x="4033865" y="5000636"/>
            <a:ext cx="4986342" cy="175176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pt-BR" sz="1800" dirty="0" smtClean="0">
                <a:latin typeface="Courier New" pitchFamily="-96" charset="0"/>
              </a:rPr>
              <a:t>/* Get element a[i][j] */</a:t>
            </a:r>
          </a:p>
          <a:p>
            <a:pPr eaLnBrk="0" hangingPunct="0"/>
            <a:r>
              <a:rPr lang="pt-BR" sz="1800" dirty="0" smtClean="0">
                <a:latin typeface="Courier New" pitchFamily="-96" charset="0"/>
              </a:rPr>
              <a:t>int var_ele</a:t>
            </a:r>
          </a:p>
          <a:p>
            <a:pPr eaLnBrk="0" hangingPunct="0"/>
            <a:r>
              <a:rPr lang="pt-BR" sz="1800" dirty="0" smtClean="0">
                <a:latin typeface="Courier New" pitchFamily="-96" charset="0"/>
              </a:rPr>
              <a:t> (int n, </a:t>
            </a:r>
            <a:r>
              <a:rPr lang="pt-BR" sz="1800" dirty="0" smtClean="0">
                <a:solidFill>
                  <a:srgbClr val="7030A0"/>
                </a:solidFill>
                <a:latin typeface="Courier New" pitchFamily="-96" charset="0"/>
              </a:rPr>
              <a:t>int a[n][n]</a:t>
            </a:r>
            <a:r>
              <a:rPr lang="pt-BR" sz="1800" dirty="0" smtClean="0">
                <a:latin typeface="Courier New" pitchFamily="-96" charset="0"/>
              </a:rPr>
              <a:t>, int i, int j) {</a:t>
            </a:r>
          </a:p>
          <a:p>
            <a:pPr eaLnBrk="0" hangingPunct="0"/>
            <a:r>
              <a:rPr lang="pt-BR" sz="1800" dirty="0" smtClean="0">
                <a:latin typeface="Courier New" pitchFamily="-96" charset="0"/>
              </a:rPr>
              <a:t>  return a[i][j];</a:t>
            </a:r>
          </a:p>
          <a:p>
            <a:pPr eaLnBrk="0" hangingPunct="0"/>
            <a:r>
              <a:rPr lang="pt-BR" sz="1800" dirty="0" smtClean="0">
                <a:latin typeface="Courier New" pitchFamily="-96" charset="0"/>
              </a:rPr>
              <a:t>}</a:t>
            </a:r>
            <a:endParaRPr lang="pt-BR" sz="1800" dirty="0">
              <a:latin typeface="Courier New" pitchFamily="-9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pitchFamily="-96" charset="0"/>
              </a:rPr>
              <a:t>16 X 16 Matrix Access</a:t>
            </a:r>
            <a:endParaRPr lang="en-US" dirty="0">
              <a:latin typeface="Calibri" pitchFamily="-96" charset="0"/>
            </a:endParaRPr>
          </a:p>
        </p:txBody>
      </p:sp>
      <p:sp>
        <p:nvSpPr>
          <p:cNvPr id="107523" name="Rectangle 4"/>
          <p:cNvSpPr>
            <a:spLocks noChangeArrowheads="1"/>
          </p:cNvSpPr>
          <p:nvPr/>
        </p:nvSpPr>
        <p:spPr bwMode="auto">
          <a:xfrm>
            <a:off x="1000100" y="2955770"/>
            <a:ext cx="6786611" cy="119776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smtClean="0">
                <a:latin typeface="Courier New" pitchFamily="-96" charset="0"/>
              </a:rPr>
              <a:t>/* Get element a[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][j] */</a:t>
            </a:r>
          </a:p>
          <a:p>
            <a:pPr eaLnBrk="0" hangingPunct="0"/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fix_ele</a:t>
            </a:r>
            <a:r>
              <a:rPr lang="en-US" sz="1800" dirty="0" smtClean="0">
                <a:latin typeface="Courier New" pitchFamily="-96" charset="0"/>
              </a:rPr>
              <a:t>(</a:t>
            </a:r>
            <a:r>
              <a:rPr lang="en-US" sz="1800" dirty="0" err="1" smtClean="0">
                <a:solidFill>
                  <a:srgbClr val="7030A0"/>
                </a:solidFill>
                <a:latin typeface="Courier New" pitchFamily="-96" charset="0"/>
              </a:rPr>
              <a:t>fix_matrix</a:t>
            </a:r>
            <a:r>
              <a:rPr lang="en-US" sz="1800" dirty="0" smtClean="0">
                <a:solidFill>
                  <a:srgbClr val="7030A0"/>
                </a:solidFill>
                <a:latin typeface="Courier New" pitchFamily="-96" charset="0"/>
              </a:rPr>
              <a:t> a</a:t>
            </a:r>
            <a:r>
              <a:rPr lang="en-US" sz="1800" dirty="0" smtClean="0">
                <a:latin typeface="Courier New" pitchFamily="-96" charset="0"/>
              </a:rPr>
              <a:t>,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,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j) {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return a[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][j];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}</a:t>
            </a:r>
            <a:endParaRPr lang="en-US" sz="1800" dirty="0">
              <a:latin typeface="Courier New" pitchFamily="-96" charset="0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1000100" y="4249006"/>
            <a:ext cx="7239000" cy="1751762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12(%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ebp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</a:t>
            </a:r>
            <a:endParaRPr lang="en-US" sz="1800" dirty="0" smtClean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sall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$6,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*64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16(%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ebp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j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sall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$2,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j*4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addl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8(%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ebp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a + j*4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(%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eax,%edx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*(a + j*4 +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*64)</a:t>
            </a:r>
          </a:p>
        </p:txBody>
      </p:sp>
      <p:sp>
        <p:nvSpPr>
          <p:cNvPr id="9" name="Rectangle 4"/>
          <p:cNvSpPr txBox="1">
            <a:spLocks noChangeArrowheads="1"/>
          </p:cNvSpPr>
          <p:nvPr/>
        </p:nvSpPr>
        <p:spPr>
          <a:xfrm>
            <a:off x="442913" y="1292225"/>
            <a:ext cx="7786687" cy="1450975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-96" charset="2"/>
              <a:buChar char="¢"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  <a:cs typeface="ＭＳ Ｐゴシック" pitchFamily="-96" charset="-128"/>
              </a:rPr>
              <a:t>Array Elements 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-96" charset="0"/>
              <a:ea typeface="ＭＳ Ｐゴシック" pitchFamily="-96" charset="-128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-96" charset="2"/>
              <a:buChar char="§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Address  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-96" charset="0"/>
                <a:ea typeface="ＭＳ Ｐゴシック" pitchFamily="-96" charset="-128"/>
              </a:rPr>
              <a:t>A +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-96" charset="0"/>
                <a:ea typeface="ＭＳ Ｐゴシック" pitchFamily="-96" charset="-128"/>
              </a:rPr>
              <a:t> </a:t>
            </a:r>
            <a:r>
              <a:rPr kumimoji="0" lang="en-US" sz="2000" b="0" i="1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i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* (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C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* 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K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)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+  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j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 * 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K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-96" charset="2"/>
              <a:buChar char="§"/>
              <a:tabLst/>
              <a:defRPr/>
            </a:pPr>
            <a:r>
              <a:rPr lang="en-US" sz="2000" b="0" kern="0" dirty="0" smtClean="0">
                <a:latin typeface="Calibri" pitchFamily="-96" charset="0"/>
              </a:rPr>
              <a:t>C = 16, K = 4</a:t>
            </a:r>
            <a:endParaRPr kumimoji="0" lang="en-US" sz="2000" b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-96" charset="0"/>
              <a:ea typeface="ＭＳ Ｐゴシック" pitchFamily="-96" charset="-12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1216" y="3238945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 smtClean="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pitchFamily="-96" charset="0"/>
              </a:rPr>
              <a:t>n X n Matrix Access</a:t>
            </a:r>
            <a:endParaRPr lang="en-US" dirty="0">
              <a:latin typeface="Calibri" pitchFamily="-96" charset="0"/>
            </a:endParaRPr>
          </a:p>
        </p:txBody>
      </p:sp>
      <p:sp>
        <p:nvSpPr>
          <p:cNvPr id="15" name="Rectangle 5"/>
          <p:cNvSpPr>
            <a:spLocks noChangeArrowheads="1"/>
          </p:cNvSpPr>
          <p:nvPr/>
        </p:nvSpPr>
        <p:spPr bwMode="auto">
          <a:xfrm>
            <a:off x="857224" y="2616087"/>
            <a:ext cx="6786611" cy="119776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pt-BR" sz="1800" dirty="0" smtClean="0">
                <a:latin typeface="Courier New" pitchFamily="-96" charset="0"/>
              </a:rPr>
              <a:t>/* Get element a[i][j] */</a:t>
            </a:r>
          </a:p>
          <a:p>
            <a:pPr eaLnBrk="0" hangingPunct="0"/>
            <a:r>
              <a:rPr lang="pt-BR" sz="1800" dirty="0" smtClean="0">
                <a:latin typeface="Courier New" pitchFamily="-96" charset="0"/>
              </a:rPr>
              <a:t>int var_ele(int n, </a:t>
            </a:r>
            <a:r>
              <a:rPr lang="pt-BR" sz="1800" dirty="0" smtClean="0">
                <a:solidFill>
                  <a:srgbClr val="7030A0"/>
                </a:solidFill>
                <a:latin typeface="Courier New" pitchFamily="-96" charset="0"/>
              </a:rPr>
              <a:t>int a[n][n]</a:t>
            </a:r>
            <a:r>
              <a:rPr lang="pt-BR" sz="1800" dirty="0" smtClean="0">
                <a:latin typeface="Courier New" pitchFamily="-96" charset="0"/>
              </a:rPr>
              <a:t>, int i, int j) {</a:t>
            </a:r>
          </a:p>
          <a:p>
            <a:pPr eaLnBrk="0" hangingPunct="0"/>
            <a:r>
              <a:rPr lang="pt-BR" sz="1800" dirty="0" smtClean="0">
                <a:latin typeface="Courier New" pitchFamily="-96" charset="0"/>
              </a:rPr>
              <a:t>  return a[i][j];</a:t>
            </a:r>
          </a:p>
          <a:p>
            <a:pPr eaLnBrk="0" hangingPunct="0"/>
            <a:r>
              <a:rPr lang="pt-BR" sz="1800" dirty="0" smtClean="0">
                <a:latin typeface="Courier New" pitchFamily="-96" charset="0"/>
              </a:rPr>
              <a:t>}</a:t>
            </a:r>
            <a:endParaRPr lang="pt-BR" sz="1800" dirty="0">
              <a:latin typeface="Courier New" pitchFamily="-96" charset="0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857224" y="3909323"/>
            <a:ext cx="7239000" cy="230575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8(%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ebp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n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sall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$2,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n*4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n*4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imull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16(%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ebp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*n*4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20(%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ebp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j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sall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$2,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j*4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addl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12(%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ebp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a + j*4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(%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eax,%edx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*(a + j*4 +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*n*4)</a:t>
            </a:r>
          </a:p>
        </p:txBody>
      </p:sp>
      <p:sp>
        <p:nvSpPr>
          <p:cNvPr id="7" name="Rectangle 4"/>
          <p:cNvSpPr txBox="1">
            <a:spLocks noChangeArrowheads="1"/>
          </p:cNvSpPr>
          <p:nvPr/>
        </p:nvSpPr>
        <p:spPr>
          <a:xfrm>
            <a:off x="442913" y="1207070"/>
            <a:ext cx="7786687" cy="1450975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-96" charset="2"/>
              <a:buChar char="¢"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  <a:cs typeface="ＭＳ Ｐゴシック" pitchFamily="-96" charset="-128"/>
              </a:rPr>
              <a:t>Array Elements 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-96" charset="0"/>
              <a:ea typeface="ＭＳ Ｐゴシック" pitchFamily="-96" charset="-128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-96" charset="2"/>
              <a:buChar char="§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Address  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-96" charset="0"/>
                <a:ea typeface="ＭＳ Ｐゴシック" pitchFamily="-96" charset="-128"/>
              </a:rPr>
              <a:t>A +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-96" charset="0"/>
                <a:ea typeface="ＭＳ Ｐゴシック" pitchFamily="-96" charset="-128"/>
              </a:rPr>
              <a:t> </a:t>
            </a:r>
            <a:r>
              <a:rPr kumimoji="0" lang="en-US" sz="2000" b="0" i="1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i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* (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C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* 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K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)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+  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j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 * 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K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-96" charset="2"/>
              <a:buChar char="§"/>
              <a:tabLst/>
              <a:defRPr/>
            </a:pPr>
            <a:r>
              <a:rPr lang="en-US" sz="2000" b="0" kern="0" dirty="0" smtClean="0">
                <a:latin typeface="Calibri" pitchFamily="-96" charset="0"/>
              </a:rPr>
              <a:t>C = n, K = 4</a:t>
            </a:r>
            <a:endParaRPr kumimoji="0" lang="en-US" sz="2000" b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-96" charset="0"/>
              <a:ea typeface="ＭＳ Ｐゴシック" pitchFamily="-96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2"/>
          <p:cNvSpPr>
            <a:spLocks noGrp="1" noChangeArrowheads="1"/>
          </p:cNvSpPr>
          <p:nvPr>
            <p:ph type="title"/>
          </p:nvPr>
        </p:nvSpPr>
        <p:spPr>
          <a:xfrm>
            <a:off x="279400" y="283369"/>
            <a:ext cx="6350000" cy="573087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Optimizing Fixed Array Access</a:t>
            </a:r>
            <a:endParaRPr lang="en-US" dirty="0">
              <a:latin typeface="Calibri" pitchFamily="-96" charset="0"/>
            </a:endParaRPr>
          </a:p>
        </p:txBody>
      </p:sp>
      <p:sp>
        <p:nvSpPr>
          <p:cNvPr id="318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2714620"/>
            <a:ext cx="3910009" cy="3914780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Computation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Step through all elements in column j</a:t>
            </a:r>
          </a:p>
          <a:p>
            <a:r>
              <a:rPr lang="en-US" dirty="0" smtClean="0">
                <a:latin typeface="Calibri" pitchFamily="-96" charset="0"/>
              </a:rPr>
              <a:t>Optimization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Retrieving successive elements from single column</a:t>
            </a:r>
          </a:p>
        </p:txBody>
      </p:sp>
      <p:sp>
        <p:nvSpPr>
          <p:cNvPr id="107523" name="Rectangle 4"/>
          <p:cNvSpPr>
            <a:spLocks noChangeArrowheads="1"/>
          </p:cNvSpPr>
          <p:nvPr/>
        </p:nvSpPr>
        <p:spPr bwMode="auto">
          <a:xfrm>
            <a:off x="4495800" y="1790001"/>
            <a:ext cx="4343400" cy="65087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#define N 16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typedef int fix_matrix[N][N];  </a:t>
            </a:r>
          </a:p>
        </p:txBody>
      </p:sp>
      <p:sp>
        <p:nvSpPr>
          <p:cNvPr id="107524" name="Rectangle 5"/>
          <p:cNvSpPr>
            <a:spLocks noChangeArrowheads="1"/>
          </p:cNvSpPr>
          <p:nvPr/>
        </p:nvSpPr>
        <p:spPr bwMode="auto">
          <a:xfrm>
            <a:off x="4214809" y="2552001"/>
            <a:ext cx="4895853" cy="230575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smtClean="0">
                <a:latin typeface="Courier New" pitchFamily="-96" charset="0"/>
              </a:rPr>
              <a:t>/* Retrieve column j from array */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void </a:t>
            </a:r>
            <a:r>
              <a:rPr lang="en-US" sz="1800" dirty="0" err="1" smtClean="0">
                <a:latin typeface="Courier New" pitchFamily="-96" charset="0"/>
              </a:rPr>
              <a:t>fix_column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(</a:t>
            </a:r>
            <a:r>
              <a:rPr lang="en-US" sz="1800" dirty="0" err="1" smtClean="0">
                <a:latin typeface="Courier New" pitchFamily="-96" charset="0"/>
              </a:rPr>
              <a:t>fix_matrix</a:t>
            </a:r>
            <a:r>
              <a:rPr lang="en-US" sz="1800" dirty="0" smtClean="0">
                <a:latin typeface="Courier New" pitchFamily="-96" charset="0"/>
              </a:rPr>
              <a:t> a,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j,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*</a:t>
            </a:r>
            <a:r>
              <a:rPr lang="en-US" sz="1800" dirty="0" err="1" smtClean="0">
                <a:latin typeface="Courier New" pitchFamily="-96" charset="0"/>
              </a:rPr>
              <a:t>dest</a:t>
            </a:r>
            <a:r>
              <a:rPr lang="en-US" sz="1800" dirty="0" smtClean="0">
                <a:latin typeface="Courier New" pitchFamily="-96" charset="0"/>
              </a:rPr>
              <a:t>)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for (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 = 0;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 &lt; N;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++)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  </a:t>
            </a:r>
            <a:r>
              <a:rPr lang="en-US" sz="1800" dirty="0" err="1" smtClean="0">
                <a:latin typeface="Courier New" pitchFamily="-96" charset="0"/>
              </a:rPr>
              <a:t>dest</a:t>
            </a:r>
            <a:r>
              <a:rPr lang="en-US" sz="1800" dirty="0" smtClean="0">
                <a:latin typeface="Courier New" pitchFamily="-96" charset="0"/>
              </a:rPr>
              <a:t>[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] = a[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][j];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}</a:t>
            </a:r>
            <a:endParaRPr lang="en-US" sz="1800" dirty="0">
              <a:latin typeface="Courier New" pitchFamily="-96" charset="0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428596" y="10668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 eaLnBrk="0" hangingPunct="0">
              <a:defRPr/>
            </a:pPr>
            <a:r>
              <a:rPr lang="en-US" sz="2000" dirty="0" smtClean="0">
                <a:latin typeface="Courier New" pitchFamily="49" charset="0"/>
                <a:ea typeface="+mn-ea"/>
                <a:cs typeface="Courier New" pitchFamily="49" charset="0"/>
              </a:rPr>
              <a:t>a</a:t>
            </a:r>
            <a:endParaRPr lang="en-US" sz="2000" dirty="0">
              <a:latin typeface="Courier New" pitchFamily="49" charset="0"/>
              <a:ea typeface="+mn-ea"/>
              <a:cs typeface="Courier New" pitchFamily="49" charset="0"/>
            </a:endParaRPr>
          </a:p>
        </p:txBody>
      </p:sp>
      <p:cxnSp>
        <p:nvCxnSpPr>
          <p:cNvPr id="24" name="Straight Connector 23"/>
          <p:cNvCxnSpPr/>
          <p:nvPr/>
        </p:nvCxnSpPr>
        <p:spPr bwMode="auto">
          <a:xfrm rot="5400000">
            <a:off x="542103" y="1637506"/>
            <a:ext cx="1143000" cy="1587"/>
          </a:xfrm>
          <a:prstGeom prst="line">
            <a:avLst/>
          </a:prstGeom>
          <a:noFill/>
          <a:ln w="5715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1620809" y="1154113"/>
            <a:ext cx="1271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alibri" pitchFamily="-96" charset="0"/>
              </a:rPr>
              <a:t>j-th column</a:t>
            </a:r>
          </a:p>
        </p:txBody>
      </p:sp>
      <p:cxnSp>
        <p:nvCxnSpPr>
          <p:cNvPr id="28" name="Straight Arrow Connector 27"/>
          <p:cNvCxnSpPr>
            <a:cxnSpLocks noChangeShapeType="1"/>
            <a:stCxn id="26" idx="1"/>
          </p:cNvCxnSpPr>
          <p:nvPr/>
        </p:nvCxnSpPr>
        <p:spPr bwMode="auto">
          <a:xfrm rot="10800000">
            <a:off x="1112809" y="1304925"/>
            <a:ext cx="508000" cy="3333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ChangeArrowheads="1"/>
          </p:cNvSpPr>
          <p:nvPr/>
        </p:nvSpPr>
        <p:spPr bwMode="auto">
          <a:xfrm>
            <a:off x="762000" y="1447800"/>
            <a:ext cx="3505200" cy="5334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%rax</a:t>
            </a:r>
          </a:p>
        </p:txBody>
      </p:sp>
      <p:sp>
        <p:nvSpPr>
          <p:cNvPr id="27650" name="Rectangle 3"/>
          <p:cNvSpPr>
            <a:spLocks noChangeArrowheads="1"/>
          </p:cNvSpPr>
          <p:nvPr/>
        </p:nvSpPr>
        <p:spPr bwMode="auto">
          <a:xfrm>
            <a:off x="762000" y="2057400"/>
            <a:ext cx="3505200" cy="533400"/>
          </a:xfrm>
          <a:prstGeom prst="rect">
            <a:avLst/>
          </a:prstGeom>
          <a:solidFill>
            <a:srgbClr val="CDF1C5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%rbx</a:t>
            </a:r>
          </a:p>
        </p:txBody>
      </p:sp>
      <p:sp>
        <p:nvSpPr>
          <p:cNvPr id="27651" name="Rectangle 4"/>
          <p:cNvSpPr>
            <a:spLocks noChangeArrowheads="1"/>
          </p:cNvSpPr>
          <p:nvPr/>
        </p:nvSpPr>
        <p:spPr bwMode="auto">
          <a:xfrm>
            <a:off x="762000" y="2667000"/>
            <a:ext cx="3505200" cy="5334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%rcx</a:t>
            </a:r>
          </a:p>
        </p:txBody>
      </p:sp>
      <p:sp>
        <p:nvSpPr>
          <p:cNvPr id="27652" name="Rectangle 5"/>
          <p:cNvSpPr>
            <a:spLocks noChangeArrowheads="1"/>
          </p:cNvSpPr>
          <p:nvPr/>
        </p:nvSpPr>
        <p:spPr bwMode="auto">
          <a:xfrm>
            <a:off x="762000" y="3276600"/>
            <a:ext cx="3505200" cy="5334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%rdx</a:t>
            </a:r>
          </a:p>
        </p:txBody>
      </p:sp>
      <p:sp>
        <p:nvSpPr>
          <p:cNvPr id="27653" name="Rectangle 6"/>
          <p:cNvSpPr>
            <a:spLocks noChangeArrowheads="1"/>
          </p:cNvSpPr>
          <p:nvPr/>
        </p:nvSpPr>
        <p:spPr bwMode="auto">
          <a:xfrm>
            <a:off x="762000" y="3886200"/>
            <a:ext cx="3505200" cy="5334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%rsi</a:t>
            </a:r>
          </a:p>
        </p:txBody>
      </p:sp>
      <p:sp>
        <p:nvSpPr>
          <p:cNvPr id="27654" name="Rectangle 7"/>
          <p:cNvSpPr>
            <a:spLocks noChangeArrowheads="1"/>
          </p:cNvSpPr>
          <p:nvPr/>
        </p:nvSpPr>
        <p:spPr bwMode="auto">
          <a:xfrm>
            <a:off x="762000" y="4495800"/>
            <a:ext cx="3505200" cy="5334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%rdi</a:t>
            </a:r>
          </a:p>
        </p:txBody>
      </p:sp>
      <p:sp>
        <p:nvSpPr>
          <p:cNvPr id="27655" name="Rectangle 8"/>
          <p:cNvSpPr>
            <a:spLocks noChangeArrowheads="1"/>
          </p:cNvSpPr>
          <p:nvPr/>
        </p:nvSpPr>
        <p:spPr bwMode="auto">
          <a:xfrm>
            <a:off x="762000" y="5105400"/>
            <a:ext cx="3505200" cy="5334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%rsp</a:t>
            </a:r>
          </a:p>
        </p:txBody>
      </p:sp>
      <p:sp>
        <p:nvSpPr>
          <p:cNvPr id="27656" name="Rectangle 9"/>
          <p:cNvSpPr>
            <a:spLocks noChangeArrowheads="1"/>
          </p:cNvSpPr>
          <p:nvPr/>
        </p:nvSpPr>
        <p:spPr bwMode="auto">
          <a:xfrm>
            <a:off x="762000" y="5715000"/>
            <a:ext cx="3505200" cy="533400"/>
          </a:xfrm>
          <a:prstGeom prst="rect">
            <a:avLst/>
          </a:prstGeom>
          <a:solidFill>
            <a:srgbClr val="CDF1C5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%rbp</a:t>
            </a:r>
          </a:p>
        </p:txBody>
      </p:sp>
      <p:sp>
        <p:nvSpPr>
          <p:cNvPr id="27657" name="Rectangle 10"/>
          <p:cNvSpPr>
            <a:spLocks noGrp="1" noChangeArrowheads="1"/>
          </p:cNvSpPr>
          <p:nvPr>
            <p:ph type="title"/>
          </p:nvPr>
        </p:nvSpPr>
        <p:spPr>
          <a:xfrm>
            <a:off x="457200" y="493713"/>
            <a:ext cx="8001000" cy="573087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x86-64 Integer </a:t>
            </a:r>
            <a:r>
              <a:rPr lang="en-US" dirty="0" smtClean="0">
                <a:latin typeface="Calibri" pitchFamily="-96" charset="0"/>
              </a:rPr>
              <a:t>Registers: </a:t>
            </a:r>
            <a:br>
              <a:rPr lang="en-US" dirty="0" smtClean="0">
                <a:latin typeface="Calibri" pitchFamily="-96" charset="0"/>
              </a:rPr>
            </a:br>
            <a:r>
              <a:rPr lang="en-US" dirty="0" smtClean="0">
                <a:latin typeface="Calibri" pitchFamily="-96" charset="0"/>
              </a:rPr>
              <a:t>Usage Conventions</a:t>
            </a:r>
            <a:endParaRPr lang="en-US" dirty="0">
              <a:latin typeface="Calibri" pitchFamily="-96" charset="0"/>
            </a:endParaRPr>
          </a:p>
        </p:txBody>
      </p:sp>
      <p:sp>
        <p:nvSpPr>
          <p:cNvPr id="27658" name="Rectangle 20"/>
          <p:cNvSpPr>
            <a:spLocks noChangeArrowheads="1"/>
          </p:cNvSpPr>
          <p:nvPr/>
        </p:nvSpPr>
        <p:spPr bwMode="auto">
          <a:xfrm>
            <a:off x="4724400" y="1447800"/>
            <a:ext cx="3505200" cy="5334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%r8</a:t>
            </a:r>
          </a:p>
        </p:txBody>
      </p:sp>
      <p:sp>
        <p:nvSpPr>
          <p:cNvPr id="27659" name="Rectangle 21"/>
          <p:cNvSpPr>
            <a:spLocks noChangeArrowheads="1"/>
          </p:cNvSpPr>
          <p:nvPr/>
        </p:nvSpPr>
        <p:spPr bwMode="auto">
          <a:xfrm>
            <a:off x="4724400" y="2057400"/>
            <a:ext cx="3505200" cy="5334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%r9</a:t>
            </a:r>
          </a:p>
        </p:txBody>
      </p:sp>
      <p:sp>
        <p:nvSpPr>
          <p:cNvPr id="27660" name="Rectangle 22"/>
          <p:cNvSpPr>
            <a:spLocks noChangeArrowheads="1"/>
          </p:cNvSpPr>
          <p:nvPr/>
        </p:nvSpPr>
        <p:spPr bwMode="auto">
          <a:xfrm>
            <a:off x="4724400" y="2667000"/>
            <a:ext cx="3505200" cy="5334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%r10</a:t>
            </a:r>
          </a:p>
        </p:txBody>
      </p:sp>
      <p:sp>
        <p:nvSpPr>
          <p:cNvPr id="27661" name="Rectangle 23"/>
          <p:cNvSpPr>
            <a:spLocks noChangeArrowheads="1"/>
          </p:cNvSpPr>
          <p:nvPr/>
        </p:nvSpPr>
        <p:spPr bwMode="auto">
          <a:xfrm>
            <a:off x="4724400" y="3276600"/>
            <a:ext cx="3505200" cy="5334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%r11</a:t>
            </a:r>
          </a:p>
        </p:txBody>
      </p:sp>
      <p:sp>
        <p:nvSpPr>
          <p:cNvPr id="27662" name="Rectangle 24"/>
          <p:cNvSpPr>
            <a:spLocks noChangeArrowheads="1"/>
          </p:cNvSpPr>
          <p:nvPr/>
        </p:nvSpPr>
        <p:spPr bwMode="auto">
          <a:xfrm>
            <a:off x="4724400" y="3886200"/>
            <a:ext cx="3505200" cy="533400"/>
          </a:xfrm>
          <a:prstGeom prst="rect">
            <a:avLst/>
          </a:prstGeom>
          <a:solidFill>
            <a:srgbClr val="CDF1C5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%r12</a:t>
            </a:r>
          </a:p>
        </p:txBody>
      </p:sp>
      <p:sp>
        <p:nvSpPr>
          <p:cNvPr id="27663" name="Rectangle 25"/>
          <p:cNvSpPr>
            <a:spLocks noChangeArrowheads="1"/>
          </p:cNvSpPr>
          <p:nvPr/>
        </p:nvSpPr>
        <p:spPr bwMode="auto">
          <a:xfrm>
            <a:off x="4724400" y="4495800"/>
            <a:ext cx="3505200" cy="533400"/>
          </a:xfrm>
          <a:prstGeom prst="rect">
            <a:avLst/>
          </a:prstGeom>
          <a:solidFill>
            <a:srgbClr val="CDF1C5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%r13</a:t>
            </a:r>
          </a:p>
        </p:txBody>
      </p:sp>
      <p:sp>
        <p:nvSpPr>
          <p:cNvPr id="27664" name="Rectangle 26"/>
          <p:cNvSpPr>
            <a:spLocks noChangeArrowheads="1"/>
          </p:cNvSpPr>
          <p:nvPr/>
        </p:nvSpPr>
        <p:spPr bwMode="auto">
          <a:xfrm>
            <a:off x="4724400" y="5105400"/>
            <a:ext cx="3505200" cy="533400"/>
          </a:xfrm>
          <a:prstGeom prst="rect">
            <a:avLst/>
          </a:prstGeom>
          <a:solidFill>
            <a:srgbClr val="CDF1C5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%r14</a:t>
            </a:r>
          </a:p>
        </p:txBody>
      </p:sp>
      <p:sp>
        <p:nvSpPr>
          <p:cNvPr id="27665" name="Rectangle 27"/>
          <p:cNvSpPr>
            <a:spLocks noChangeArrowheads="1"/>
          </p:cNvSpPr>
          <p:nvPr/>
        </p:nvSpPr>
        <p:spPr bwMode="auto">
          <a:xfrm>
            <a:off x="4724400" y="5715000"/>
            <a:ext cx="3505200" cy="533400"/>
          </a:xfrm>
          <a:prstGeom prst="rect">
            <a:avLst/>
          </a:prstGeom>
          <a:solidFill>
            <a:srgbClr val="CDF1C5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%r15</a:t>
            </a:r>
          </a:p>
        </p:txBody>
      </p:sp>
      <p:sp>
        <p:nvSpPr>
          <p:cNvPr id="27666" name="TextBox 36"/>
          <p:cNvSpPr txBox="1">
            <a:spLocks noChangeArrowheads="1"/>
          </p:cNvSpPr>
          <p:nvPr/>
        </p:nvSpPr>
        <p:spPr bwMode="auto">
          <a:xfrm>
            <a:off x="2903538" y="5802313"/>
            <a:ext cx="13620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alibri" pitchFamily="-96" charset="0"/>
              </a:rPr>
              <a:t>Callee saved</a:t>
            </a:r>
          </a:p>
        </p:txBody>
      </p:sp>
      <p:sp>
        <p:nvSpPr>
          <p:cNvPr id="27667" name="TextBox 37"/>
          <p:cNvSpPr txBox="1">
            <a:spLocks noChangeArrowheads="1"/>
          </p:cNvSpPr>
          <p:nvPr/>
        </p:nvSpPr>
        <p:spPr bwMode="auto">
          <a:xfrm>
            <a:off x="6865938" y="5791200"/>
            <a:ext cx="13620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Calibri" pitchFamily="-96" charset="0"/>
              </a:rPr>
              <a:t>Callee saved</a:t>
            </a:r>
          </a:p>
        </p:txBody>
      </p:sp>
      <p:sp>
        <p:nvSpPr>
          <p:cNvPr id="27668" name="TextBox 38"/>
          <p:cNvSpPr txBox="1">
            <a:spLocks noChangeArrowheads="1"/>
          </p:cNvSpPr>
          <p:nvPr/>
        </p:nvSpPr>
        <p:spPr bwMode="auto">
          <a:xfrm>
            <a:off x="6858000" y="5181600"/>
            <a:ext cx="13620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Calibri" pitchFamily="-96" charset="0"/>
              </a:rPr>
              <a:t>Callee saved</a:t>
            </a:r>
          </a:p>
        </p:txBody>
      </p:sp>
      <p:sp>
        <p:nvSpPr>
          <p:cNvPr id="27669" name="TextBox 39"/>
          <p:cNvSpPr txBox="1">
            <a:spLocks noChangeArrowheads="1"/>
          </p:cNvSpPr>
          <p:nvPr/>
        </p:nvSpPr>
        <p:spPr bwMode="auto">
          <a:xfrm>
            <a:off x="6858000" y="4572000"/>
            <a:ext cx="13620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Calibri" pitchFamily="-96" charset="0"/>
              </a:rPr>
              <a:t>Callee saved</a:t>
            </a:r>
          </a:p>
        </p:txBody>
      </p:sp>
      <p:sp>
        <p:nvSpPr>
          <p:cNvPr id="27670" name="TextBox 40"/>
          <p:cNvSpPr txBox="1">
            <a:spLocks noChangeArrowheads="1"/>
          </p:cNvSpPr>
          <p:nvPr/>
        </p:nvSpPr>
        <p:spPr bwMode="auto">
          <a:xfrm>
            <a:off x="6851438" y="3962400"/>
            <a:ext cx="13639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 dirty="0" err="1" smtClean="0">
                <a:latin typeface="Calibri" pitchFamily="-96" charset="0"/>
              </a:rPr>
              <a:t>Callee</a:t>
            </a:r>
            <a:r>
              <a:rPr lang="en-US" sz="1800" dirty="0" smtClean="0">
                <a:latin typeface="Calibri" pitchFamily="-96" charset="0"/>
              </a:rPr>
              <a:t> </a:t>
            </a:r>
            <a:r>
              <a:rPr lang="en-US" sz="1800" dirty="0">
                <a:latin typeface="Calibri" pitchFamily="-96" charset="0"/>
              </a:rPr>
              <a:t>saved</a:t>
            </a:r>
          </a:p>
        </p:txBody>
      </p:sp>
      <p:sp>
        <p:nvSpPr>
          <p:cNvPr id="27671" name="TextBox 41"/>
          <p:cNvSpPr txBox="1">
            <a:spLocks noChangeArrowheads="1"/>
          </p:cNvSpPr>
          <p:nvPr/>
        </p:nvSpPr>
        <p:spPr bwMode="auto">
          <a:xfrm>
            <a:off x="6858000" y="2743200"/>
            <a:ext cx="13620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 dirty="0" smtClean="0">
                <a:latin typeface="Calibri" pitchFamily="-96" charset="0"/>
              </a:rPr>
              <a:t>Caller </a:t>
            </a:r>
            <a:r>
              <a:rPr lang="en-US" sz="1800" dirty="0">
                <a:latin typeface="Calibri" pitchFamily="-96" charset="0"/>
              </a:rPr>
              <a:t>saved</a:t>
            </a:r>
          </a:p>
        </p:txBody>
      </p:sp>
      <p:sp>
        <p:nvSpPr>
          <p:cNvPr id="27672" name="TextBox 42"/>
          <p:cNvSpPr txBox="1">
            <a:spLocks noChangeArrowheads="1"/>
          </p:cNvSpPr>
          <p:nvPr/>
        </p:nvSpPr>
        <p:spPr bwMode="auto">
          <a:xfrm>
            <a:off x="2895600" y="2133600"/>
            <a:ext cx="13620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alibri" pitchFamily="-96" charset="0"/>
              </a:rPr>
              <a:t>Callee saved</a:t>
            </a:r>
          </a:p>
        </p:txBody>
      </p:sp>
      <p:sp>
        <p:nvSpPr>
          <p:cNvPr id="27673" name="TextBox 43"/>
          <p:cNvSpPr txBox="1">
            <a:spLocks noChangeArrowheads="1"/>
          </p:cNvSpPr>
          <p:nvPr/>
        </p:nvSpPr>
        <p:spPr bwMode="auto">
          <a:xfrm>
            <a:off x="2822575" y="5181600"/>
            <a:ext cx="1441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alibri" pitchFamily="-96" charset="0"/>
              </a:rPr>
              <a:t>Stack pointer</a:t>
            </a:r>
          </a:p>
        </p:txBody>
      </p:sp>
      <p:sp>
        <p:nvSpPr>
          <p:cNvPr id="27674" name="TextBox 44"/>
          <p:cNvSpPr txBox="1">
            <a:spLocks noChangeArrowheads="1"/>
          </p:cNvSpPr>
          <p:nvPr/>
        </p:nvSpPr>
        <p:spPr bwMode="auto">
          <a:xfrm>
            <a:off x="6827250" y="3352800"/>
            <a:ext cx="140076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 dirty="0" smtClean="0">
                <a:latin typeface="Calibri" pitchFamily="-96" charset="0"/>
              </a:rPr>
              <a:t>Caller Saved</a:t>
            </a:r>
            <a:endParaRPr lang="en-US" sz="1800" dirty="0">
              <a:latin typeface="Calibri" pitchFamily="-96" charset="0"/>
            </a:endParaRPr>
          </a:p>
        </p:txBody>
      </p:sp>
      <p:sp>
        <p:nvSpPr>
          <p:cNvPr id="27675" name="TextBox 45"/>
          <p:cNvSpPr txBox="1">
            <a:spLocks noChangeArrowheads="1"/>
          </p:cNvSpPr>
          <p:nvPr/>
        </p:nvSpPr>
        <p:spPr bwMode="auto">
          <a:xfrm>
            <a:off x="2867025" y="1524000"/>
            <a:ext cx="14001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alibri" pitchFamily="-96" charset="0"/>
              </a:rPr>
              <a:t>Return value</a:t>
            </a:r>
          </a:p>
        </p:txBody>
      </p:sp>
      <p:sp>
        <p:nvSpPr>
          <p:cNvPr id="27676" name="TextBox 46"/>
          <p:cNvSpPr txBox="1">
            <a:spLocks noChangeArrowheads="1"/>
          </p:cNvSpPr>
          <p:nvPr/>
        </p:nvSpPr>
        <p:spPr bwMode="auto">
          <a:xfrm>
            <a:off x="2841625" y="2754313"/>
            <a:ext cx="14192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alibri" pitchFamily="-96" charset="0"/>
              </a:rPr>
              <a:t>Argument #4</a:t>
            </a:r>
          </a:p>
        </p:txBody>
      </p:sp>
      <p:sp>
        <p:nvSpPr>
          <p:cNvPr id="27677" name="TextBox 47"/>
          <p:cNvSpPr txBox="1">
            <a:spLocks noChangeArrowheads="1"/>
          </p:cNvSpPr>
          <p:nvPr/>
        </p:nvSpPr>
        <p:spPr bwMode="auto">
          <a:xfrm>
            <a:off x="2841625" y="4572000"/>
            <a:ext cx="14192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alibri" pitchFamily="-96" charset="0"/>
              </a:rPr>
              <a:t>Argument #1</a:t>
            </a:r>
          </a:p>
        </p:txBody>
      </p:sp>
      <p:sp>
        <p:nvSpPr>
          <p:cNvPr id="27678" name="TextBox 48"/>
          <p:cNvSpPr txBox="1">
            <a:spLocks noChangeArrowheads="1"/>
          </p:cNvSpPr>
          <p:nvPr/>
        </p:nvSpPr>
        <p:spPr bwMode="auto">
          <a:xfrm>
            <a:off x="2841625" y="3363913"/>
            <a:ext cx="14192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alibri" pitchFamily="-96" charset="0"/>
              </a:rPr>
              <a:t>Argument #3</a:t>
            </a:r>
          </a:p>
        </p:txBody>
      </p:sp>
      <p:sp>
        <p:nvSpPr>
          <p:cNvPr id="27679" name="TextBox 49"/>
          <p:cNvSpPr txBox="1">
            <a:spLocks noChangeArrowheads="1"/>
          </p:cNvSpPr>
          <p:nvPr/>
        </p:nvSpPr>
        <p:spPr bwMode="auto">
          <a:xfrm>
            <a:off x="2841625" y="3973513"/>
            <a:ext cx="14192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alibri" pitchFamily="-96" charset="0"/>
              </a:rPr>
              <a:t>Argument #2</a:t>
            </a:r>
          </a:p>
        </p:txBody>
      </p:sp>
      <p:sp>
        <p:nvSpPr>
          <p:cNvPr id="27680" name="TextBox 50"/>
          <p:cNvSpPr txBox="1">
            <a:spLocks noChangeArrowheads="1"/>
          </p:cNvSpPr>
          <p:nvPr/>
        </p:nvSpPr>
        <p:spPr bwMode="auto">
          <a:xfrm>
            <a:off x="6804025" y="2133600"/>
            <a:ext cx="14192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Calibri" pitchFamily="-96" charset="0"/>
              </a:rPr>
              <a:t>Argument #6</a:t>
            </a:r>
          </a:p>
        </p:txBody>
      </p:sp>
      <p:sp>
        <p:nvSpPr>
          <p:cNvPr id="27681" name="TextBox 51"/>
          <p:cNvSpPr txBox="1">
            <a:spLocks noChangeArrowheads="1"/>
          </p:cNvSpPr>
          <p:nvPr/>
        </p:nvSpPr>
        <p:spPr bwMode="auto">
          <a:xfrm>
            <a:off x="6804025" y="1524000"/>
            <a:ext cx="14192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Calibri" pitchFamily="-96" charset="0"/>
              </a:rPr>
              <a:t>Argument #5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2"/>
          <p:cNvSpPr>
            <a:spLocks noGrp="1" noChangeArrowheads="1"/>
          </p:cNvSpPr>
          <p:nvPr>
            <p:ph type="title"/>
          </p:nvPr>
        </p:nvSpPr>
        <p:spPr>
          <a:xfrm>
            <a:off x="279400" y="283369"/>
            <a:ext cx="6350000" cy="573087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Optimizing Fixed Array Access</a:t>
            </a:r>
            <a:endParaRPr lang="en-US" dirty="0">
              <a:latin typeface="Calibri" pitchFamily="-96" charset="0"/>
            </a:endParaRPr>
          </a:p>
        </p:txBody>
      </p:sp>
      <p:sp>
        <p:nvSpPr>
          <p:cNvPr id="318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071546"/>
            <a:ext cx="4114800" cy="3914780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Optimization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Compute </a:t>
            </a:r>
            <a:r>
              <a:rPr lang="en-US" dirty="0" err="1" smtClean="0">
                <a:latin typeface="Calibri" pitchFamily="-96" charset="0"/>
              </a:rPr>
              <a:t>ajp</a:t>
            </a:r>
            <a:r>
              <a:rPr lang="en-US" dirty="0" smtClean="0">
                <a:latin typeface="Calibri" pitchFamily="-96" charset="0"/>
              </a:rPr>
              <a:t> = &amp;a[</a:t>
            </a:r>
            <a:r>
              <a:rPr lang="en-US" dirty="0" err="1" smtClean="0">
                <a:latin typeface="Calibri" pitchFamily="-96" charset="0"/>
              </a:rPr>
              <a:t>i</a:t>
            </a:r>
            <a:r>
              <a:rPr lang="en-US" dirty="0" smtClean="0">
                <a:latin typeface="Calibri" pitchFamily="-96" charset="0"/>
              </a:rPr>
              <a:t>][j]</a:t>
            </a:r>
          </a:p>
          <a:p>
            <a:pPr lvl="2"/>
            <a:r>
              <a:rPr lang="en-US" dirty="0" smtClean="0">
                <a:latin typeface="Calibri" pitchFamily="-96" charset="0"/>
              </a:rPr>
              <a:t>Initially = a + 4*j</a:t>
            </a:r>
          </a:p>
          <a:p>
            <a:pPr lvl="2"/>
            <a:r>
              <a:rPr lang="en-US" dirty="0" smtClean="0">
                <a:latin typeface="Calibri" pitchFamily="-96" charset="0"/>
              </a:rPr>
              <a:t>Increment by 4*N</a:t>
            </a:r>
          </a:p>
        </p:txBody>
      </p:sp>
      <p:sp>
        <p:nvSpPr>
          <p:cNvPr id="107524" name="Rectangle 5"/>
          <p:cNvSpPr>
            <a:spLocks noChangeArrowheads="1"/>
          </p:cNvSpPr>
          <p:nvPr/>
        </p:nvSpPr>
        <p:spPr bwMode="auto">
          <a:xfrm>
            <a:off x="3857620" y="1214422"/>
            <a:ext cx="4895853" cy="230575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smtClean="0">
                <a:latin typeface="Courier New" pitchFamily="-96" charset="0"/>
              </a:rPr>
              <a:t>/* Retrieve column j from array */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void </a:t>
            </a:r>
            <a:r>
              <a:rPr lang="en-US" sz="1800" dirty="0" err="1" smtClean="0">
                <a:latin typeface="Courier New" pitchFamily="-96" charset="0"/>
              </a:rPr>
              <a:t>fix_column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(</a:t>
            </a:r>
            <a:r>
              <a:rPr lang="en-US" sz="1800" dirty="0" err="1" smtClean="0">
                <a:latin typeface="Courier New" pitchFamily="-96" charset="0"/>
              </a:rPr>
              <a:t>fix_matrix</a:t>
            </a:r>
            <a:r>
              <a:rPr lang="en-US" sz="1800" dirty="0" smtClean="0">
                <a:latin typeface="Courier New" pitchFamily="-96" charset="0"/>
              </a:rPr>
              <a:t> a,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j,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*</a:t>
            </a:r>
            <a:r>
              <a:rPr lang="en-US" sz="1800" dirty="0" err="1" smtClean="0">
                <a:latin typeface="Courier New" pitchFamily="-96" charset="0"/>
              </a:rPr>
              <a:t>dest</a:t>
            </a:r>
            <a:r>
              <a:rPr lang="en-US" sz="1800" dirty="0" smtClean="0">
                <a:latin typeface="Courier New" pitchFamily="-96" charset="0"/>
              </a:rPr>
              <a:t>)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for (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 = 0;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 &lt; N;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++)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  </a:t>
            </a:r>
            <a:r>
              <a:rPr lang="en-US" sz="1800" dirty="0" err="1" smtClean="0">
                <a:latin typeface="Courier New" pitchFamily="-96" charset="0"/>
              </a:rPr>
              <a:t>dest</a:t>
            </a:r>
            <a:r>
              <a:rPr lang="en-US" sz="1800" dirty="0" smtClean="0">
                <a:latin typeface="Courier New" pitchFamily="-96" charset="0"/>
              </a:rPr>
              <a:t>[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] = a[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][j];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}</a:t>
            </a:r>
            <a:endParaRPr lang="en-US" sz="1800" dirty="0">
              <a:latin typeface="Courier New" pitchFamily="-96" charset="0"/>
            </a:endParaRP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279400" y="4567302"/>
            <a:ext cx="6880281" cy="2028761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114300" algn="l"/>
                <a:tab pos="1201738" algn="l"/>
                <a:tab pos="3890963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.L8:		# loop:</a:t>
            </a:r>
          </a:p>
          <a:p>
            <a:pPr eaLnBrk="0" hangingPunct="0">
              <a:tabLst>
                <a:tab pos="114300" algn="l"/>
                <a:tab pos="1201738" algn="l"/>
                <a:tab pos="3890963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(%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ecx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  Read *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ajp</a:t>
            </a:r>
            <a:endParaRPr lang="en-US" sz="1800" dirty="0" smtClean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114300" algn="l"/>
                <a:tab pos="1201738" algn="l"/>
                <a:tab pos="3890963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, (%ebx,%edx,4)	#   Save in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dest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[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]</a:t>
            </a:r>
          </a:p>
          <a:p>
            <a:pPr eaLnBrk="0" hangingPunct="0">
              <a:tabLst>
                <a:tab pos="114300" algn="l"/>
                <a:tab pos="1201738" algn="l"/>
                <a:tab pos="3890963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addl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$1,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++</a:t>
            </a:r>
          </a:p>
          <a:p>
            <a:pPr eaLnBrk="0" hangingPunct="0">
              <a:tabLst>
                <a:tab pos="114300" algn="l"/>
                <a:tab pos="1201738" algn="l"/>
                <a:tab pos="3890963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addl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$64,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ecx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ajp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+= 4*N</a:t>
            </a:r>
          </a:p>
          <a:p>
            <a:pPr eaLnBrk="0" hangingPunct="0">
              <a:tabLst>
                <a:tab pos="114300" algn="l"/>
                <a:tab pos="1201738" algn="l"/>
                <a:tab pos="3890963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cmpl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$16,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  i:N</a:t>
            </a:r>
          </a:p>
          <a:p>
            <a:pPr eaLnBrk="0" hangingPunct="0">
              <a:tabLst>
                <a:tab pos="114300" algn="l"/>
                <a:tab pos="1201738" algn="l"/>
                <a:tab pos="3890963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jne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.L8	#   if !=,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goto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loop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500034" y="2786058"/>
          <a:ext cx="2895600" cy="14833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447800"/>
                <a:gridCol w="1447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Register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Value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ecx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ajp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ebx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dest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edx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2"/>
          <p:cNvSpPr>
            <a:spLocks noGrp="1" noChangeArrowheads="1"/>
          </p:cNvSpPr>
          <p:nvPr>
            <p:ph type="title"/>
          </p:nvPr>
        </p:nvSpPr>
        <p:spPr>
          <a:xfrm>
            <a:off x="279399" y="283369"/>
            <a:ext cx="8474073" cy="573087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Optimizing Variable Array Access</a:t>
            </a:r>
            <a:endParaRPr lang="en-US" dirty="0">
              <a:latin typeface="Calibri" pitchFamily="-96" charset="0"/>
            </a:endParaRPr>
          </a:p>
        </p:txBody>
      </p:sp>
      <p:sp>
        <p:nvSpPr>
          <p:cNvPr id="318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9400" y="856456"/>
            <a:ext cx="4114800" cy="3914780"/>
          </a:xfrm>
        </p:spPr>
        <p:txBody>
          <a:bodyPr/>
          <a:lstStyle/>
          <a:p>
            <a:pPr lvl="1"/>
            <a:r>
              <a:rPr lang="en-US" dirty="0" smtClean="0">
                <a:latin typeface="Calibri" pitchFamily="-96" charset="0"/>
              </a:rPr>
              <a:t>Compute </a:t>
            </a:r>
            <a:r>
              <a:rPr lang="en-US" dirty="0" err="1" smtClean="0">
                <a:latin typeface="Calibri" pitchFamily="-96" charset="0"/>
              </a:rPr>
              <a:t>ajp</a:t>
            </a:r>
            <a:r>
              <a:rPr lang="en-US" dirty="0" smtClean="0">
                <a:latin typeface="Calibri" pitchFamily="-96" charset="0"/>
              </a:rPr>
              <a:t> = &amp;a[</a:t>
            </a:r>
            <a:r>
              <a:rPr lang="en-US" dirty="0" err="1" smtClean="0">
                <a:latin typeface="Calibri" pitchFamily="-96" charset="0"/>
              </a:rPr>
              <a:t>i</a:t>
            </a:r>
            <a:r>
              <a:rPr lang="en-US" dirty="0" smtClean="0">
                <a:latin typeface="Calibri" pitchFamily="-96" charset="0"/>
              </a:rPr>
              <a:t>][j]</a:t>
            </a:r>
          </a:p>
          <a:p>
            <a:pPr lvl="2"/>
            <a:r>
              <a:rPr lang="en-US" dirty="0" smtClean="0">
                <a:latin typeface="Calibri" pitchFamily="-96" charset="0"/>
              </a:rPr>
              <a:t>Initially = a + 4*j</a:t>
            </a:r>
          </a:p>
          <a:p>
            <a:pPr lvl="2"/>
            <a:r>
              <a:rPr lang="en-US" dirty="0" smtClean="0">
                <a:latin typeface="Calibri" pitchFamily="-96" charset="0"/>
              </a:rPr>
              <a:t>Increment by 4*n</a:t>
            </a:r>
          </a:p>
        </p:txBody>
      </p:sp>
      <p:sp>
        <p:nvSpPr>
          <p:cNvPr id="107524" name="Rectangle 5"/>
          <p:cNvSpPr>
            <a:spLocks noChangeArrowheads="1"/>
          </p:cNvSpPr>
          <p:nvPr/>
        </p:nvSpPr>
        <p:spPr bwMode="auto">
          <a:xfrm>
            <a:off x="3857620" y="1214422"/>
            <a:ext cx="5253043" cy="258275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smtClean="0">
                <a:latin typeface="Courier New" pitchFamily="-96" charset="0"/>
              </a:rPr>
              <a:t>/* Retrieve column j from array */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void </a:t>
            </a:r>
            <a:r>
              <a:rPr lang="en-US" sz="1800" dirty="0" err="1" smtClean="0">
                <a:latin typeface="Courier New" pitchFamily="-96" charset="0"/>
              </a:rPr>
              <a:t>var_column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(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n,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a[n][n], 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j,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*</a:t>
            </a:r>
            <a:r>
              <a:rPr lang="en-US" sz="1800" dirty="0" err="1" smtClean="0">
                <a:latin typeface="Courier New" pitchFamily="-96" charset="0"/>
              </a:rPr>
              <a:t>dest</a:t>
            </a:r>
            <a:r>
              <a:rPr lang="en-US" sz="1800" dirty="0" smtClean="0">
                <a:latin typeface="Courier New" pitchFamily="-96" charset="0"/>
              </a:rPr>
              <a:t>)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for (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 = 0;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 &lt; n;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++)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  </a:t>
            </a:r>
            <a:r>
              <a:rPr lang="en-US" sz="1800" dirty="0" err="1" smtClean="0">
                <a:latin typeface="Courier New" pitchFamily="-96" charset="0"/>
              </a:rPr>
              <a:t>dest</a:t>
            </a:r>
            <a:r>
              <a:rPr lang="en-US" sz="1800" dirty="0" smtClean="0">
                <a:latin typeface="Courier New" pitchFamily="-96" charset="0"/>
              </a:rPr>
              <a:t>[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] = a[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][j];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}</a:t>
            </a:r>
            <a:endParaRPr lang="en-US" sz="1800" dirty="0">
              <a:latin typeface="Courier New" pitchFamily="-96" charset="0"/>
            </a:endParaRP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279400" y="4567302"/>
            <a:ext cx="6880281" cy="2028761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114300" algn="l"/>
                <a:tab pos="1201738" algn="l"/>
                <a:tab pos="3890963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.L18:		# loop:</a:t>
            </a:r>
          </a:p>
          <a:p>
            <a:pPr eaLnBrk="0" hangingPunct="0">
              <a:tabLst>
                <a:tab pos="114300" algn="l"/>
                <a:tab pos="1201738" algn="l"/>
                <a:tab pos="3890963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(%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ecx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  Read *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ajp</a:t>
            </a:r>
            <a:endParaRPr lang="en-US" sz="1800" dirty="0" smtClean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114300" algn="l"/>
                <a:tab pos="1201738" algn="l"/>
                <a:tab pos="3890963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, (%edi,%edx,4)	#   Save in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dest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[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]</a:t>
            </a:r>
          </a:p>
          <a:p>
            <a:pPr eaLnBrk="0" hangingPunct="0">
              <a:tabLst>
                <a:tab pos="114300" algn="l"/>
                <a:tab pos="1201738" algn="l"/>
                <a:tab pos="3890963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addl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$1,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++</a:t>
            </a:r>
          </a:p>
          <a:p>
            <a:pPr eaLnBrk="0" hangingPunct="0">
              <a:tabLst>
                <a:tab pos="114300" algn="l"/>
                <a:tab pos="1201738" algn="l"/>
                <a:tab pos="3890963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addl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$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ebx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ecx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ajp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+= 4*n</a:t>
            </a:r>
          </a:p>
          <a:p>
            <a:pPr eaLnBrk="0" hangingPunct="0">
              <a:tabLst>
                <a:tab pos="114300" algn="l"/>
                <a:tab pos="1201738" algn="l"/>
                <a:tab pos="3890963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cmpl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$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esi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  n:i</a:t>
            </a:r>
          </a:p>
          <a:p>
            <a:pPr eaLnBrk="0" hangingPunct="0">
              <a:tabLst>
                <a:tab pos="114300" algn="l"/>
                <a:tab pos="1201738" algn="l"/>
                <a:tab pos="3890963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jg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.L18	#   if &gt;,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goto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loop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500034" y="2143116"/>
          <a:ext cx="2895600" cy="22250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447800"/>
                <a:gridCol w="1447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Register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Value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ecx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ajp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edi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dest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edx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ebx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4*n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esi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n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28" name="Rectangle 28"/>
          <p:cNvSpPr>
            <a:spLocks noGrp="1" noChangeArrowheads="1"/>
          </p:cNvSpPr>
          <p:nvPr>
            <p:ph type="title"/>
          </p:nvPr>
        </p:nvSpPr>
        <p:spPr>
          <a:xfrm>
            <a:off x="374650" y="371475"/>
            <a:ext cx="7591425" cy="762000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Summary</a:t>
            </a:r>
          </a:p>
        </p:txBody>
      </p:sp>
      <p:sp>
        <p:nvSpPr>
          <p:cNvPr id="128029" name="Rectangle 29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Calibri" pitchFamily="-96" charset="0"/>
              </a:rPr>
              <a:t>Procedures in x86-64</a:t>
            </a:r>
          </a:p>
          <a:p>
            <a:pPr lvl="1"/>
            <a:r>
              <a:rPr lang="en-US" dirty="0">
                <a:latin typeface="Calibri" pitchFamily="-96" charset="0"/>
              </a:rPr>
              <a:t>Stack frame is relative to stack pointer</a:t>
            </a:r>
          </a:p>
          <a:p>
            <a:pPr lvl="1"/>
            <a:r>
              <a:rPr lang="en-US" dirty="0">
                <a:latin typeface="Calibri" pitchFamily="-96" charset="0"/>
              </a:rPr>
              <a:t>Parameters passed in registers</a:t>
            </a:r>
          </a:p>
          <a:p>
            <a:r>
              <a:rPr lang="en-US" dirty="0">
                <a:latin typeface="Calibri" pitchFamily="-96" charset="0"/>
              </a:rPr>
              <a:t>Arrays</a:t>
            </a:r>
          </a:p>
          <a:p>
            <a:pPr lvl="1"/>
            <a:r>
              <a:rPr lang="en-US" dirty="0">
                <a:latin typeface="Calibri" pitchFamily="-96" charset="0"/>
              </a:rPr>
              <a:t>One-dimensional</a:t>
            </a:r>
          </a:p>
          <a:p>
            <a:pPr lvl="1"/>
            <a:r>
              <a:rPr lang="en-US" dirty="0">
                <a:latin typeface="Calibri" pitchFamily="-96" charset="0"/>
              </a:rPr>
              <a:t>Multi-dimensional (nested)</a:t>
            </a:r>
          </a:p>
          <a:p>
            <a:pPr lvl="1"/>
            <a:r>
              <a:rPr lang="en-US" dirty="0">
                <a:latin typeface="Calibri" pitchFamily="-96" charset="0"/>
              </a:rPr>
              <a:t>Multi-level</a:t>
            </a:r>
          </a:p>
          <a:p>
            <a:r>
              <a:rPr lang="en-US" dirty="0" smtClean="0">
                <a:latin typeface="Calibri" pitchFamily="-96" charset="0"/>
              </a:rPr>
              <a:t>Structures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Allocation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Access</a:t>
            </a:r>
            <a:endParaRPr lang="en-US" dirty="0">
              <a:latin typeface="Calibri" pitchFamily="-96" charset="0"/>
            </a:endParaRPr>
          </a:p>
          <a:p>
            <a:endParaRPr lang="en-US" dirty="0">
              <a:latin typeface="Calibri" pitchFamily="-96" charset="0"/>
            </a:endParaRPr>
          </a:p>
          <a:p>
            <a:endParaRPr lang="en-US" dirty="0">
              <a:latin typeface="Calibri" pitchFamily="-9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8305800" cy="573088"/>
          </a:xfrm>
        </p:spPr>
        <p:txBody>
          <a:bodyPr/>
          <a:lstStyle/>
          <a:p>
            <a:pPr eaLnBrk="1" hangingPunct="1"/>
            <a:r>
              <a:rPr lang="en-US" smtClean="0"/>
              <a:t>Malicious Use of Buffer Overflow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562600"/>
            <a:ext cx="8255000" cy="1143000"/>
          </a:xfrm>
        </p:spPr>
        <p:txBody>
          <a:bodyPr anchor="ctr"/>
          <a:lstStyle/>
          <a:p>
            <a:pPr marL="160338" defTabSz="895350" eaLnBrk="1" hangingPunct="1">
              <a:lnSpc>
                <a:spcPct val="90000"/>
              </a:lnSpc>
            </a:pPr>
            <a:r>
              <a:rPr lang="en-US" sz="2000" dirty="0" smtClean="0"/>
              <a:t>Input string contains byte representation of executable code</a:t>
            </a:r>
          </a:p>
          <a:p>
            <a:pPr marL="160338" defTabSz="895350" eaLnBrk="1" hangingPunct="1">
              <a:lnSpc>
                <a:spcPct val="90000"/>
              </a:lnSpc>
            </a:pPr>
            <a:r>
              <a:rPr lang="en-US" sz="2000" dirty="0" smtClean="0"/>
              <a:t>Overwrite return address A with address of buffer B</a:t>
            </a:r>
          </a:p>
          <a:p>
            <a:pPr marL="160338" defTabSz="895350" eaLnBrk="1" hangingPunct="1">
              <a:lnSpc>
                <a:spcPct val="90000"/>
              </a:lnSpc>
            </a:pPr>
            <a:r>
              <a:rPr lang="en-US" sz="2000" dirty="0" smtClean="0"/>
              <a:t>When </a:t>
            </a:r>
            <a:r>
              <a:rPr lang="en-US" sz="2000" dirty="0" smtClean="0">
                <a:latin typeface="Courier New" pitchFamily="49" charset="0"/>
              </a:rPr>
              <a:t>bar()</a:t>
            </a:r>
            <a:r>
              <a:rPr lang="en-US" sz="2000" dirty="0" smtClean="0"/>
              <a:t> executes</a:t>
            </a:r>
            <a:r>
              <a:rPr lang="en-US" sz="2000" dirty="0" smtClean="0">
                <a:latin typeface="Courier New" pitchFamily="49" charset="0"/>
              </a:rPr>
              <a:t> ret</a:t>
            </a:r>
            <a:r>
              <a:rPr lang="en-US" sz="2000" dirty="0" smtClean="0"/>
              <a:t>, will jump to exploit code</a:t>
            </a: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533400" y="3355975"/>
            <a:ext cx="2438400" cy="17494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49" charset="0"/>
              </a:rPr>
              <a:t>int bar() 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49" charset="0"/>
              </a:rPr>
              <a:t>  char buf[64];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49" charset="0"/>
              </a:rPr>
              <a:t>  gets(buf);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49" charset="0"/>
              </a:rPr>
              <a:t>  ...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49" charset="0"/>
              </a:rPr>
              <a:t>  return ...;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49" charset="0"/>
              </a:rPr>
              <a:t>}</a:t>
            </a: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533400" y="1911350"/>
            <a:ext cx="1828800" cy="120015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49" charset="0"/>
              </a:rPr>
              <a:t>void foo(){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49" charset="0"/>
              </a:rPr>
              <a:t>  bar();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49" charset="0"/>
              </a:rPr>
              <a:t>  ...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49" charset="0"/>
              </a:rPr>
              <a:t>}</a:t>
            </a:r>
          </a:p>
        </p:txBody>
      </p:sp>
      <p:sp>
        <p:nvSpPr>
          <p:cNvPr id="30726" name="Text Box 6"/>
          <p:cNvSpPr txBox="1">
            <a:spLocks noChangeArrowheads="1"/>
          </p:cNvSpPr>
          <p:nvPr/>
        </p:nvSpPr>
        <p:spPr bwMode="auto">
          <a:xfrm>
            <a:off x="5630863" y="1154113"/>
            <a:ext cx="2674937" cy="36988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b="0">
                <a:latin typeface="Calibri" pitchFamily="34" charset="0"/>
              </a:rPr>
              <a:t>Stack after call to </a:t>
            </a:r>
            <a:r>
              <a:rPr lang="en-US" sz="1800">
                <a:latin typeface="Courier New" pitchFamily="49" charset="0"/>
              </a:rPr>
              <a:t>gets()</a:t>
            </a:r>
          </a:p>
        </p:txBody>
      </p:sp>
      <p:sp>
        <p:nvSpPr>
          <p:cNvPr id="365575" name="Rectangle 7"/>
          <p:cNvSpPr>
            <a:spLocks noChangeArrowheads="1"/>
          </p:cNvSpPr>
          <p:nvPr/>
        </p:nvSpPr>
        <p:spPr bwMode="auto">
          <a:xfrm>
            <a:off x="5727700" y="2819400"/>
            <a:ext cx="1066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B</a:t>
            </a:r>
          </a:p>
        </p:txBody>
      </p:sp>
      <p:sp>
        <p:nvSpPr>
          <p:cNvPr id="365576" name="Rectangle 8"/>
          <p:cNvSpPr>
            <a:spLocks noChangeArrowheads="1"/>
          </p:cNvSpPr>
          <p:nvPr/>
        </p:nvSpPr>
        <p:spPr bwMode="auto">
          <a:xfrm>
            <a:off x="5727700" y="1600200"/>
            <a:ext cx="1066800" cy="12192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1800" dirty="0">
              <a:latin typeface="Calibri" pitchFamily="34" charset="0"/>
              <a:cs typeface="+mn-cs"/>
            </a:endParaRPr>
          </a:p>
        </p:txBody>
      </p:sp>
      <p:sp>
        <p:nvSpPr>
          <p:cNvPr id="365579" name="Rectangle 11"/>
          <p:cNvSpPr>
            <a:spLocks noChangeArrowheads="1"/>
          </p:cNvSpPr>
          <p:nvPr/>
        </p:nvSpPr>
        <p:spPr bwMode="auto">
          <a:xfrm>
            <a:off x="5727700" y="4724400"/>
            <a:ext cx="1066800" cy="6223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1800" dirty="0">
              <a:latin typeface="Calibri" pitchFamily="34" charset="0"/>
              <a:cs typeface="+mn-cs"/>
            </a:endParaRPr>
          </a:p>
          <a:p>
            <a:pPr eaLnBrk="0" hangingPunct="0">
              <a:defRPr/>
            </a:pPr>
            <a:endParaRPr lang="en-US" sz="1800" dirty="0">
              <a:latin typeface="Calibri" pitchFamily="34" charset="0"/>
              <a:cs typeface="+mn-cs"/>
            </a:endParaRPr>
          </a:p>
        </p:txBody>
      </p:sp>
      <p:sp>
        <p:nvSpPr>
          <p:cNvPr id="30730" name="Text Box 12"/>
          <p:cNvSpPr txBox="1">
            <a:spLocks noChangeArrowheads="1"/>
          </p:cNvSpPr>
          <p:nvPr/>
        </p:nvSpPr>
        <p:spPr bwMode="auto">
          <a:xfrm>
            <a:off x="2593975" y="2212975"/>
            <a:ext cx="911225" cy="92392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1800" b="0">
                <a:latin typeface="Calibri" pitchFamily="34" charset="0"/>
              </a:rPr>
              <a:t>return</a:t>
            </a:r>
          </a:p>
          <a:p>
            <a:pPr eaLnBrk="0" hangingPunct="0"/>
            <a:r>
              <a:rPr lang="en-US" sz="1800" b="0">
                <a:latin typeface="Calibri" pitchFamily="34" charset="0"/>
              </a:rPr>
              <a:t>address</a:t>
            </a:r>
          </a:p>
          <a:p>
            <a:pPr eaLnBrk="0" hangingPunct="0"/>
            <a:r>
              <a:rPr lang="en-US" sz="1800" b="0">
                <a:latin typeface="Calibri" pitchFamily="34" charset="0"/>
              </a:rPr>
              <a:t>A</a:t>
            </a:r>
          </a:p>
        </p:txBody>
      </p:sp>
      <p:sp>
        <p:nvSpPr>
          <p:cNvPr id="30731" name="Line 13"/>
          <p:cNvSpPr>
            <a:spLocks noChangeShapeType="1"/>
          </p:cNvSpPr>
          <p:nvPr/>
        </p:nvSpPr>
        <p:spPr bwMode="auto">
          <a:xfrm flipH="1">
            <a:off x="1905000" y="2670175"/>
            <a:ext cx="6889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0732" name="Text Box 14"/>
          <p:cNvSpPr txBox="1">
            <a:spLocks noChangeArrowheads="1"/>
          </p:cNvSpPr>
          <p:nvPr/>
        </p:nvSpPr>
        <p:spPr bwMode="auto">
          <a:xfrm>
            <a:off x="7162800" y="2024063"/>
            <a:ext cx="1819275" cy="3683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1800">
                <a:latin typeface="Courier New" pitchFamily="49" charset="0"/>
              </a:rPr>
              <a:t>foo</a:t>
            </a:r>
            <a:r>
              <a:rPr lang="en-US" sz="1800" b="0">
                <a:latin typeface="Courier New" pitchFamily="49" charset="0"/>
              </a:rPr>
              <a:t> </a:t>
            </a:r>
            <a:r>
              <a:rPr lang="en-US" sz="1800" b="0">
                <a:latin typeface="Calibri" pitchFamily="34" charset="0"/>
              </a:rPr>
              <a:t>stack frame</a:t>
            </a:r>
          </a:p>
        </p:txBody>
      </p:sp>
      <p:sp>
        <p:nvSpPr>
          <p:cNvPr id="30733" name="Text Box 15"/>
          <p:cNvSpPr txBox="1">
            <a:spLocks noChangeArrowheads="1"/>
          </p:cNvSpPr>
          <p:nvPr/>
        </p:nvSpPr>
        <p:spPr bwMode="auto">
          <a:xfrm>
            <a:off x="7162800" y="4097338"/>
            <a:ext cx="1733550" cy="36988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1800">
                <a:latin typeface="Courier New" pitchFamily="49" charset="0"/>
              </a:rPr>
              <a:t>bar</a:t>
            </a:r>
            <a:r>
              <a:rPr lang="en-US" sz="1800" b="0">
                <a:latin typeface="Calibri" pitchFamily="34" charset="0"/>
              </a:rPr>
              <a:t> stack frame</a:t>
            </a:r>
          </a:p>
        </p:txBody>
      </p:sp>
      <p:sp>
        <p:nvSpPr>
          <p:cNvPr id="30734" name="Text Box 16"/>
          <p:cNvSpPr txBox="1">
            <a:spLocks noChangeArrowheads="1"/>
          </p:cNvSpPr>
          <p:nvPr/>
        </p:nvSpPr>
        <p:spPr bwMode="auto">
          <a:xfrm>
            <a:off x="4975225" y="4478338"/>
            <a:ext cx="314325" cy="36988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1800">
                <a:latin typeface="Calibri" pitchFamily="34" charset="0"/>
              </a:rPr>
              <a:t>B</a:t>
            </a:r>
          </a:p>
        </p:txBody>
      </p:sp>
      <p:sp>
        <p:nvSpPr>
          <p:cNvPr id="30735" name="Line 17"/>
          <p:cNvSpPr>
            <a:spLocks noChangeShapeType="1"/>
          </p:cNvSpPr>
          <p:nvPr/>
        </p:nvSpPr>
        <p:spPr bwMode="auto">
          <a:xfrm>
            <a:off x="5267325" y="4665663"/>
            <a:ext cx="3968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65586" name="Rectangle 18"/>
          <p:cNvSpPr>
            <a:spLocks noChangeArrowheads="1"/>
          </p:cNvSpPr>
          <p:nvPr/>
        </p:nvSpPr>
        <p:spPr bwMode="auto">
          <a:xfrm>
            <a:off x="5727700" y="4078288"/>
            <a:ext cx="1066800" cy="64611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exploit</a:t>
            </a:r>
          </a:p>
          <a:p>
            <a:pPr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code</a:t>
            </a:r>
          </a:p>
        </p:txBody>
      </p:sp>
      <p:sp>
        <p:nvSpPr>
          <p:cNvPr id="365587" name="Rectangle 19"/>
          <p:cNvSpPr>
            <a:spLocks noChangeArrowheads="1"/>
          </p:cNvSpPr>
          <p:nvPr/>
        </p:nvSpPr>
        <p:spPr bwMode="auto">
          <a:xfrm>
            <a:off x="5727700" y="3159125"/>
            <a:ext cx="1065213" cy="9366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pad</a:t>
            </a:r>
          </a:p>
        </p:txBody>
      </p:sp>
      <p:sp>
        <p:nvSpPr>
          <p:cNvPr id="30738" name="Text Box 21"/>
          <p:cNvSpPr txBox="1">
            <a:spLocks noChangeArrowheads="1"/>
          </p:cNvSpPr>
          <p:nvPr/>
        </p:nvSpPr>
        <p:spPr bwMode="auto">
          <a:xfrm>
            <a:off x="4021138" y="3451225"/>
            <a:ext cx="1371600" cy="64611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en-US" sz="1800" b="0">
                <a:latin typeface="Calibri" pitchFamily="34" charset="0"/>
              </a:rPr>
              <a:t>data written</a:t>
            </a:r>
          </a:p>
          <a:p>
            <a:pPr eaLnBrk="0" hangingPunct="0"/>
            <a:r>
              <a:rPr lang="en-US" sz="1800" b="0">
                <a:latin typeface="Calibri" pitchFamily="34" charset="0"/>
              </a:rPr>
              <a:t>by </a:t>
            </a:r>
            <a:r>
              <a:rPr lang="en-US" sz="1800">
                <a:latin typeface="Courier New" pitchFamily="49" charset="0"/>
              </a:rPr>
              <a:t>gets()</a:t>
            </a:r>
          </a:p>
        </p:txBody>
      </p:sp>
      <p:sp>
        <p:nvSpPr>
          <p:cNvPr id="30739" name="AutoShape 16"/>
          <p:cNvSpPr>
            <a:spLocks/>
          </p:cNvSpPr>
          <p:nvPr/>
        </p:nvSpPr>
        <p:spPr bwMode="auto">
          <a:xfrm rot="10800000">
            <a:off x="6892925" y="1600200"/>
            <a:ext cx="228600" cy="1600200"/>
          </a:xfrm>
          <a:prstGeom prst="leftBrace">
            <a:avLst>
              <a:gd name="adj1" fmla="val 74991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30740" name="AutoShape 16"/>
          <p:cNvSpPr>
            <a:spLocks/>
          </p:cNvSpPr>
          <p:nvPr/>
        </p:nvSpPr>
        <p:spPr bwMode="auto">
          <a:xfrm rot="10800000">
            <a:off x="6892925" y="3200400"/>
            <a:ext cx="228600" cy="2157413"/>
          </a:xfrm>
          <a:prstGeom prst="leftBrace">
            <a:avLst>
              <a:gd name="adj1" fmla="val 74976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30741" name="AutoShape 16"/>
          <p:cNvSpPr>
            <a:spLocks/>
          </p:cNvSpPr>
          <p:nvPr/>
        </p:nvSpPr>
        <p:spPr bwMode="auto">
          <a:xfrm rot="10800000" flipH="1">
            <a:off x="5359400" y="2819400"/>
            <a:ext cx="228600" cy="1905000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60568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533400"/>
            <a:ext cx="6413500" cy="573088"/>
          </a:xfrm>
        </p:spPr>
        <p:txBody>
          <a:bodyPr/>
          <a:lstStyle/>
          <a:p>
            <a:pPr eaLnBrk="1" hangingPunct="1"/>
            <a:r>
              <a:rPr lang="en-US" smtClean="0"/>
              <a:t>Vulnerable Buffer Code</a:t>
            </a:r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609600" y="3124200"/>
            <a:ext cx="3657600" cy="82843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void 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</a:rPr>
              <a:t>call_echo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() 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    echo();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}</a:t>
            </a:r>
            <a:endParaRPr lang="en-US" sz="1600" dirty="0">
              <a:latin typeface="Courier New" pitchFamily="49" charset="0"/>
              <a:ea typeface="MS Mincho" pitchFamily="49" charset="-128"/>
            </a:endParaRP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609600" y="1219200"/>
            <a:ext cx="5029200" cy="18129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>
                <a:latin typeface="Courier New" pitchFamily="49" charset="0"/>
                <a:ea typeface="MS Mincho" pitchFamily="49" charset="-128"/>
              </a:rPr>
              <a:t>/* Echo Line */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void echo()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    char buf[4];  /* Way too small! */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    gets(buf);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    puts(buf);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4648200" y="3905250"/>
            <a:ext cx="4152900" cy="82867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>
                <a:latin typeface="Courier New" pitchFamily="49" charset="0"/>
                <a:ea typeface="MS Mincho" pitchFamily="49" charset="-128"/>
                <a:cs typeface="+mn-cs"/>
              </a:rPr>
              <a:t>unix&gt;</a:t>
            </a:r>
            <a:r>
              <a:rPr lang="en-US" sz="1600" i="1">
                <a:latin typeface="Courier New" pitchFamily="49" charset="0"/>
                <a:ea typeface="MS Mincho" pitchFamily="49" charset="-128"/>
                <a:cs typeface="+mn-cs"/>
              </a:rPr>
              <a:t>./bufdemo</a:t>
            </a: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>
                <a:latin typeface="Courier New" pitchFamily="49" charset="0"/>
                <a:ea typeface="MS Mincho" pitchFamily="49" charset="-128"/>
                <a:cs typeface="+mn-cs"/>
              </a:rPr>
              <a:t>Type a string:</a:t>
            </a:r>
            <a:r>
              <a:rPr lang="en-US" sz="1600" i="1">
                <a:latin typeface="Courier New" pitchFamily="49" charset="0"/>
                <a:ea typeface="MS Mincho" pitchFamily="49" charset="-128"/>
                <a:cs typeface="+mn-cs"/>
              </a:rPr>
              <a:t>1234567</a:t>
            </a: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>
                <a:latin typeface="Courier New" pitchFamily="49" charset="0"/>
                <a:ea typeface="MS Mincho" pitchFamily="49" charset="-128"/>
                <a:cs typeface="+mn-cs"/>
              </a:rPr>
              <a:t>1234567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4648200" y="4810125"/>
            <a:ext cx="4152900" cy="82867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unix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&gt;./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bufdemo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Type a string:</a:t>
            </a:r>
            <a:r>
              <a:rPr lang="en-US" sz="1600" i="1" dirty="0">
                <a:latin typeface="Courier New" pitchFamily="49" charset="0"/>
                <a:ea typeface="MS Mincho" pitchFamily="49" charset="-128"/>
                <a:cs typeface="+mn-cs"/>
              </a:rPr>
              <a:t>12345678</a:t>
            </a: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Segmentation Fault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648200" y="5724525"/>
            <a:ext cx="4152900" cy="82867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unix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&gt;./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bufdemo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Type a string:</a:t>
            </a:r>
            <a:r>
              <a:rPr lang="en-US" sz="1600" i="1" dirty="0">
                <a:latin typeface="Courier New" pitchFamily="49" charset="0"/>
                <a:ea typeface="MS Mincho" pitchFamily="49" charset="-128"/>
                <a:cs typeface="+mn-cs"/>
              </a:rPr>
              <a:t>123456789ABC</a:t>
            </a: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Segmentation Fault</a:t>
            </a:r>
          </a:p>
        </p:txBody>
      </p:sp>
    </p:spTree>
    <p:extLst>
      <p:ext uri="{BB962C8B-B14F-4D97-AF65-F5344CB8AC3E}">
        <p14:creationId xmlns:p14="http://schemas.microsoft.com/office/powerpoint/2010/main" val="355221275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85775" y="457200"/>
            <a:ext cx="7591425" cy="762000"/>
          </a:xfrm>
        </p:spPr>
        <p:txBody>
          <a:bodyPr/>
          <a:lstStyle/>
          <a:p>
            <a:pPr eaLnBrk="1" hangingPunct="1"/>
            <a:r>
              <a:rPr lang="en-US" smtClean="0"/>
              <a:t>Avoiding Overflow Vulnerability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9113" y="4038600"/>
            <a:ext cx="8091487" cy="2482850"/>
          </a:xfrm>
        </p:spPr>
        <p:txBody>
          <a:bodyPr/>
          <a:lstStyle/>
          <a:p>
            <a:pPr eaLnBrk="1" hangingPunct="1">
              <a:lnSpc>
                <a:spcPct val="85000"/>
              </a:lnSpc>
            </a:pPr>
            <a:r>
              <a:rPr lang="en-US" dirty="0" smtClean="0"/>
              <a:t>Use library routines that limit string lengths</a:t>
            </a:r>
          </a:p>
          <a:p>
            <a:pPr lvl="1" eaLnBrk="1" hangingPunct="1">
              <a:lnSpc>
                <a:spcPct val="90000"/>
              </a:lnSpc>
            </a:pPr>
            <a:r>
              <a:rPr lang="en-US" b="1" dirty="0" err="1" smtClean="0">
                <a:latin typeface="Courier New" pitchFamily="49" charset="0"/>
              </a:rPr>
              <a:t>fgets</a:t>
            </a:r>
            <a:r>
              <a:rPr lang="en-US" dirty="0" smtClean="0"/>
              <a:t> instead of </a:t>
            </a:r>
            <a:r>
              <a:rPr lang="en-US" b="1" dirty="0" smtClean="0">
                <a:latin typeface="Courier New" pitchFamily="49" charset="0"/>
              </a:rPr>
              <a:t>gets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strncpy</a:t>
            </a:r>
            <a:r>
              <a:rPr lang="en-US" dirty="0" smtClean="0"/>
              <a:t> instead of </a:t>
            </a:r>
            <a:r>
              <a:rPr lang="en-US" b="1" dirty="0" err="1" smtClean="0">
                <a:latin typeface="Courier New" pitchFamily="49" charset="0"/>
              </a:rPr>
              <a:t>strcpy</a:t>
            </a:r>
            <a:endParaRPr lang="en-US" b="1" dirty="0" smtClean="0">
              <a:latin typeface="Courier New" pitchFamily="49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Don’t use </a:t>
            </a:r>
            <a:r>
              <a:rPr lang="en-US" b="1" dirty="0" err="1" smtClean="0">
                <a:latin typeface="Courier New" pitchFamily="49" charset="0"/>
              </a:rPr>
              <a:t>scanf</a:t>
            </a:r>
            <a:r>
              <a:rPr lang="en-US" dirty="0" smtClean="0"/>
              <a:t> with </a:t>
            </a:r>
            <a:r>
              <a:rPr lang="en-US" b="1" dirty="0" smtClean="0">
                <a:latin typeface="Courier New" pitchFamily="49" charset="0"/>
              </a:rPr>
              <a:t>%s</a:t>
            </a:r>
            <a:r>
              <a:rPr lang="en-US" dirty="0" smtClean="0"/>
              <a:t> conversion specification</a:t>
            </a:r>
          </a:p>
          <a:p>
            <a:pPr lvl="2" eaLnBrk="1" hangingPunct="1">
              <a:lnSpc>
                <a:spcPct val="97000"/>
              </a:lnSpc>
            </a:pPr>
            <a:r>
              <a:rPr lang="en-US" dirty="0" smtClean="0"/>
              <a:t>Use </a:t>
            </a:r>
            <a:r>
              <a:rPr lang="en-US" b="1" dirty="0" err="1" smtClean="0">
                <a:latin typeface="Courier New" pitchFamily="49" charset="0"/>
              </a:rPr>
              <a:t>fgets</a:t>
            </a:r>
            <a:r>
              <a:rPr lang="en-US" dirty="0" smtClean="0"/>
              <a:t> to read the string</a:t>
            </a:r>
          </a:p>
          <a:p>
            <a:pPr lvl="2" eaLnBrk="1" hangingPunct="1">
              <a:lnSpc>
                <a:spcPct val="97000"/>
              </a:lnSpc>
            </a:pPr>
            <a:r>
              <a:rPr lang="en-US" dirty="0" smtClean="0"/>
              <a:t>Or use </a:t>
            </a:r>
            <a:r>
              <a:rPr lang="en-US" b="1" dirty="0" smtClean="0">
                <a:latin typeface="Courier New" pitchFamily="49" charset="0"/>
              </a:rPr>
              <a:t>%ns</a:t>
            </a:r>
            <a:r>
              <a:rPr lang="en-US" b="1" dirty="0" smtClean="0"/>
              <a:t>  </a:t>
            </a:r>
            <a:r>
              <a:rPr lang="en-US" dirty="0" smtClean="0"/>
              <a:t>where </a:t>
            </a:r>
            <a:r>
              <a:rPr lang="en-US" b="1" dirty="0" smtClean="0">
                <a:latin typeface="Courier New" pitchFamily="49" charset="0"/>
              </a:rPr>
              <a:t>n</a:t>
            </a:r>
            <a:r>
              <a:rPr lang="en-US" dirty="0" smtClean="0"/>
              <a:t> is a suitable integer</a:t>
            </a:r>
          </a:p>
        </p:txBody>
      </p:sp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609600" y="1447800"/>
            <a:ext cx="5943600" cy="202876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49" charset="0"/>
                <a:ea typeface="MS Mincho" pitchFamily="49" charset="-128"/>
              </a:rPr>
              <a:t>/* Echo Line */</a:t>
            </a:r>
            <a:br>
              <a:rPr lang="en-US" sz="1800">
                <a:latin typeface="Courier New" pitchFamily="49" charset="0"/>
                <a:ea typeface="MS Mincho" pitchFamily="49" charset="-128"/>
              </a:rPr>
            </a:br>
            <a:r>
              <a:rPr lang="en-US" sz="1800">
                <a:latin typeface="Courier New" pitchFamily="49" charset="0"/>
                <a:ea typeface="MS Mincho" pitchFamily="49" charset="-128"/>
              </a:rPr>
              <a:t>void echo()</a:t>
            </a:r>
            <a:br>
              <a:rPr lang="en-US" sz="1800">
                <a:latin typeface="Courier New" pitchFamily="49" charset="0"/>
                <a:ea typeface="MS Mincho" pitchFamily="49" charset="-128"/>
              </a:rPr>
            </a:br>
            <a:r>
              <a:rPr lang="en-US" sz="180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800">
                <a:latin typeface="Courier New" pitchFamily="49" charset="0"/>
                <a:ea typeface="MS Mincho" pitchFamily="49" charset="-128"/>
              </a:rPr>
            </a:br>
            <a:r>
              <a:rPr lang="en-US" sz="1800">
                <a:latin typeface="Courier New" pitchFamily="49" charset="0"/>
                <a:ea typeface="MS Mincho" pitchFamily="49" charset="-128"/>
              </a:rPr>
              <a:t>    char buf[4];  /* Way too small! */</a:t>
            </a:r>
            <a:br>
              <a:rPr lang="en-US" sz="1800">
                <a:latin typeface="Courier New" pitchFamily="49" charset="0"/>
                <a:ea typeface="MS Mincho" pitchFamily="49" charset="-128"/>
              </a:rPr>
            </a:br>
            <a:r>
              <a:rPr lang="en-US" sz="1800">
                <a:latin typeface="Courier New" pitchFamily="49" charset="0"/>
                <a:ea typeface="MS Mincho" pitchFamily="49" charset="-128"/>
              </a:rPr>
              <a:t>    fgets(buf, 4, stdin);</a:t>
            </a:r>
            <a:br>
              <a:rPr lang="en-US" sz="1800">
                <a:latin typeface="Courier New" pitchFamily="49" charset="0"/>
                <a:ea typeface="MS Mincho" pitchFamily="49" charset="-128"/>
              </a:rPr>
            </a:br>
            <a:r>
              <a:rPr lang="en-US" sz="1800">
                <a:latin typeface="Courier New" pitchFamily="49" charset="0"/>
                <a:ea typeface="MS Mincho" pitchFamily="49" charset="-128"/>
              </a:rPr>
              <a:t>    puts(buf);</a:t>
            </a:r>
            <a:br>
              <a:rPr lang="en-US" sz="1800">
                <a:latin typeface="Courier New" pitchFamily="49" charset="0"/>
                <a:ea typeface="MS Mincho" pitchFamily="49" charset="-128"/>
              </a:rPr>
            </a:br>
            <a:r>
              <a:rPr lang="en-US" sz="180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26329995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8077200" cy="533400"/>
          </a:xfrm>
        </p:spPr>
        <p:txBody>
          <a:bodyPr/>
          <a:lstStyle/>
          <a:p>
            <a:pPr eaLnBrk="1" hangingPunct="1"/>
            <a:r>
              <a:rPr lang="en-US" smtClean="0"/>
              <a:t>System-Level Protections</a:t>
            </a:r>
          </a:p>
        </p:txBody>
      </p:sp>
      <p:sp>
        <p:nvSpPr>
          <p:cNvPr id="452612" name="Text Box 4"/>
          <p:cNvSpPr txBox="1">
            <a:spLocks noChangeArrowheads="1"/>
          </p:cNvSpPr>
          <p:nvPr/>
        </p:nvSpPr>
        <p:spPr bwMode="auto">
          <a:xfrm>
            <a:off x="6307138" y="1447800"/>
            <a:ext cx="2532062" cy="354012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600">
                <a:latin typeface="Courier New" pitchFamily="49" charset="0"/>
                <a:cs typeface="+mn-cs"/>
              </a:rPr>
              <a:t>unix&gt; </a:t>
            </a:r>
            <a:r>
              <a:rPr lang="en-US" sz="1600" i="1">
                <a:latin typeface="Courier New" pitchFamily="49" charset="0"/>
                <a:cs typeface="+mn-cs"/>
              </a:rPr>
              <a:t>gdb bufdemo</a:t>
            </a:r>
          </a:p>
          <a:p>
            <a:pPr eaLnBrk="0" hangingPunct="0">
              <a:defRPr/>
            </a:pPr>
            <a:r>
              <a:rPr lang="en-US" sz="1600">
                <a:latin typeface="Courier New" pitchFamily="49" charset="0"/>
                <a:cs typeface="+mn-cs"/>
              </a:rPr>
              <a:t>(gdb) </a:t>
            </a:r>
            <a:r>
              <a:rPr lang="en-US" sz="1600" i="1">
                <a:latin typeface="Courier New" pitchFamily="49" charset="0"/>
                <a:cs typeface="+mn-cs"/>
              </a:rPr>
              <a:t>break echo</a:t>
            </a:r>
          </a:p>
          <a:p>
            <a:pPr eaLnBrk="0" hangingPunct="0">
              <a:defRPr/>
            </a:pPr>
            <a:endParaRPr lang="en-US" sz="1600">
              <a:latin typeface="Courier New" pitchFamily="49" charset="0"/>
              <a:cs typeface="+mn-cs"/>
            </a:endParaRPr>
          </a:p>
          <a:p>
            <a:pPr eaLnBrk="0" hangingPunct="0">
              <a:defRPr/>
            </a:pPr>
            <a:r>
              <a:rPr lang="en-US" sz="1600">
                <a:latin typeface="Courier New" pitchFamily="49" charset="0"/>
                <a:cs typeface="+mn-cs"/>
              </a:rPr>
              <a:t>(gdb) </a:t>
            </a:r>
            <a:r>
              <a:rPr lang="en-US" sz="1600" i="1">
                <a:latin typeface="Courier New" pitchFamily="49" charset="0"/>
                <a:cs typeface="+mn-cs"/>
              </a:rPr>
              <a:t>run</a:t>
            </a:r>
          </a:p>
          <a:p>
            <a:pPr eaLnBrk="0" hangingPunct="0">
              <a:defRPr/>
            </a:pPr>
            <a:r>
              <a:rPr lang="en-US" sz="1600">
                <a:latin typeface="Courier New" pitchFamily="49" charset="0"/>
                <a:cs typeface="+mn-cs"/>
              </a:rPr>
              <a:t>(gdb) print /x $ebp</a:t>
            </a:r>
          </a:p>
          <a:p>
            <a:pPr eaLnBrk="0" hangingPunct="0">
              <a:defRPr/>
            </a:pPr>
            <a:r>
              <a:rPr lang="en-US" sz="1600">
                <a:latin typeface="Courier New" pitchFamily="49" charset="0"/>
                <a:cs typeface="+mn-cs"/>
              </a:rPr>
              <a:t>$1 = 0xffffc638</a:t>
            </a:r>
          </a:p>
          <a:p>
            <a:pPr eaLnBrk="0" hangingPunct="0">
              <a:defRPr/>
            </a:pPr>
            <a:endParaRPr lang="en-US" sz="1600">
              <a:latin typeface="Courier New" pitchFamily="49" charset="0"/>
              <a:cs typeface="+mn-cs"/>
            </a:endParaRPr>
          </a:p>
          <a:p>
            <a:pPr eaLnBrk="0" hangingPunct="0">
              <a:defRPr/>
            </a:pPr>
            <a:r>
              <a:rPr lang="en-US" sz="1600">
                <a:latin typeface="Courier New" pitchFamily="49" charset="0"/>
                <a:cs typeface="+mn-cs"/>
              </a:rPr>
              <a:t>(gdb) run</a:t>
            </a:r>
          </a:p>
          <a:p>
            <a:pPr eaLnBrk="0" hangingPunct="0">
              <a:defRPr/>
            </a:pPr>
            <a:r>
              <a:rPr lang="en-US" sz="1600">
                <a:latin typeface="Courier New" pitchFamily="49" charset="0"/>
                <a:cs typeface="+mn-cs"/>
              </a:rPr>
              <a:t>(gdb) print /x $ebp</a:t>
            </a:r>
          </a:p>
          <a:p>
            <a:pPr eaLnBrk="0" hangingPunct="0">
              <a:defRPr/>
            </a:pPr>
            <a:r>
              <a:rPr lang="en-US" sz="1600">
                <a:latin typeface="Courier New" pitchFamily="49" charset="0"/>
                <a:cs typeface="+mn-cs"/>
              </a:rPr>
              <a:t>$2 = 0xffffbb08</a:t>
            </a:r>
          </a:p>
          <a:p>
            <a:pPr eaLnBrk="0" hangingPunct="0">
              <a:defRPr/>
            </a:pPr>
            <a:endParaRPr lang="en-US" sz="1600">
              <a:latin typeface="Courier New" pitchFamily="49" charset="0"/>
              <a:cs typeface="+mn-cs"/>
            </a:endParaRPr>
          </a:p>
          <a:p>
            <a:pPr eaLnBrk="0" hangingPunct="0">
              <a:defRPr/>
            </a:pPr>
            <a:r>
              <a:rPr lang="en-US" sz="1600">
                <a:latin typeface="Courier New" pitchFamily="49" charset="0"/>
                <a:cs typeface="+mn-cs"/>
              </a:rPr>
              <a:t>(gdb) run</a:t>
            </a:r>
          </a:p>
          <a:p>
            <a:pPr eaLnBrk="0" hangingPunct="0">
              <a:defRPr/>
            </a:pPr>
            <a:r>
              <a:rPr lang="en-US" sz="1600">
                <a:latin typeface="Courier New" pitchFamily="49" charset="0"/>
                <a:cs typeface="+mn-cs"/>
              </a:rPr>
              <a:t>(gdb) print /x $ebp</a:t>
            </a:r>
          </a:p>
          <a:p>
            <a:pPr eaLnBrk="0" hangingPunct="0">
              <a:defRPr/>
            </a:pPr>
            <a:r>
              <a:rPr lang="en-US" sz="1600">
                <a:latin typeface="Courier New" pitchFamily="49" charset="0"/>
                <a:cs typeface="+mn-cs"/>
              </a:rPr>
              <a:t>$3 = 0xffffc6a8</a:t>
            </a:r>
          </a:p>
        </p:txBody>
      </p:sp>
      <p:sp>
        <p:nvSpPr>
          <p:cNvPr id="38916" name="Rectangle 44"/>
          <p:cNvSpPr>
            <a:spLocks noGrp="1" noChangeArrowheads="1"/>
          </p:cNvSpPr>
          <p:nvPr>
            <p:ph type="body" idx="1"/>
          </p:nvPr>
        </p:nvSpPr>
        <p:spPr>
          <a:xfrm>
            <a:off x="366713" y="1328738"/>
            <a:ext cx="5729287" cy="5224462"/>
          </a:xfrm>
        </p:spPr>
        <p:txBody>
          <a:bodyPr/>
          <a:lstStyle/>
          <a:p>
            <a:pPr eaLnBrk="1" hangingPunct="1"/>
            <a:r>
              <a:rPr lang="en-US" dirty="0" smtClean="0"/>
              <a:t>Randomized stack offsets</a:t>
            </a:r>
          </a:p>
          <a:p>
            <a:pPr lvl="1" eaLnBrk="1" hangingPunct="1"/>
            <a:r>
              <a:rPr lang="en-US" dirty="0" smtClean="0"/>
              <a:t>At start of program, allocate random amount of space on stack</a:t>
            </a:r>
          </a:p>
          <a:p>
            <a:pPr lvl="1" eaLnBrk="1" hangingPunct="1"/>
            <a:r>
              <a:rPr lang="en-US" dirty="0" smtClean="0"/>
              <a:t>Makes it difficult for hacker to predict beginning of inserted code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err="1" smtClean="0"/>
              <a:t>Nonexecutable</a:t>
            </a:r>
            <a:r>
              <a:rPr lang="en-US" dirty="0" smtClean="0"/>
              <a:t> code segments</a:t>
            </a:r>
          </a:p>
          <a:p>
            <a:pPr lvl="1" eaLnBrk="1" hangingPunct="1"/>
            <a:r>
              <a:rPr lang="en-US" dirty="0" smtClean="0"/>
              <a:t>In traditional x86, can mark region of memory as either “read-only” or “writeable”</a:t>
            </a:r>
          </a:p>
          <a:p>
            <a:pPr lvl="2" eaLnBrk="1" hangingPunct="1"/>
            <a:r>
              <a:rPr lang="en-US" dirty="0" smtClean="0"/>
              <a:t>Can execute anything readable</a:t>
            </a:r>
          </a:p>
          <a:p>
            <a:pPr lvl="1" eaLnBrk="1" hangingPunct="1"/>
            <a:r>
              <a:rPr lang="en-US" dirty="0" smtClean="0"/>
              <a:t>X86-64 added  explicit “execute” permission</a:t>
            </a:r>
          </a:p>
          <a:p>
            <a:pPr lvl="1"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65713646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8077200" cy="533400"/>
          </a:xfrm>
        </p:spPr>
        <p:txBody>
          <a:bodyPr/>
          <a:lstStyle/>
          <a:p>
            <a:pPr eaLnBrk="1" hangingPunct="1"/>
            <a:r>
              <a:rPr lang="en-US" dirty="0" smtClean="0"/>
              <a:t>Stack Canaries</a:t>
            </a:r>
          </a:p>
        </p:txBody>
      </p:sp>
      <p:sp>
        <p:nvSpPr>
          <p:cNvPr id="38916" name="Rectangle 44"/>
          <p:cNvSpPr>
            <a:spLocks noGrp="1" noChangeArrowheads="1"/>
          </p:cNvSpPr>
          <p:nvPr>
            <p:ph type="body" idx="1"/>
          </p:nvPr>
        </p:nvSpPr>
        <p:spPr>
          <a:xfrm>
            <a:off x="366713" y="1328738"/>
            <a:ext cx="7939087" cy="5224462"/>
          </a:xfrm>
        </p:spPr>
        <p:txBody>
          <a:bodyPr/>
          <a:lstStyle/>
          <a:p>
            <a:pPr eaLnBrk="1" hangingPunct="1"/>
            <a:r>
              <a:rPr lang="en-US" dirty="0" smtClean="0"/>
              <a:t>Idea</a:t>
            </a:r>
          </a:p>
          <a:p>
            <a:pPr lvl="1" eaLnBrk="1" hangingPunct="1"/>
            <a:r>
              <a:rPr lang="en-US" dirty="0" smtClean="0"/>
              <a:t>Place special value (“canary”) on stack just beyond buffer</a:t>
            </a:r>
          </a:p>
          <a:p>
            <a:pPr lvl="1" eaLnBrk="1" hangingPunct="1"/>
            <a:r>
              <a:rPr lang="en-US" dirty="0" smtClean="0"/>
              <a:t>Check for corruption before exiting function</a:t>
            </a:r>
          </a:p>
          <a:p>
            <a:pPr eaLnBrk="1" hangingPunct="1"/>
            <a:r>
              <a:rPr lang="en-US" dirty="0" smtClean="0"/>
              <a:t>GCC Implementation</a:t>
            </a:r>
          </a:p>
          <a:p>
            <a:pPr lvl="1" eaLnBrk="1" hangingPunct="1"/>
            <a:r>
              <a:rPr lang="en-US" dirty="0" smtClean="0"/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-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fstack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-protector</a:t>
            </a:r>
          </a:p>
          <a:p>
            <a:pPr lvl="1" eaLnBrk="1" hangingPunct="1"/>
            <a:r>
              <a:rPr lang="en-US" dirty="0" smtClean="0"/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-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fstack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-protector-all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828800" y="3981450"/>
            <a:ext cx="4152900" cy="82867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unix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&gt;</a:t>
            </a:r>
            <a:r>
              <a:rPr lang="en-US" sz="1600" i="1" dirty="0">
                <a:latin typeface="Courier New" pitchFamily="49" charset="0"/>
                <a:ea typeface="MS Mincho" pitchFamily="49" charset="-128"/>
                <a:cs typeface="+mn-cs"/>
              </a:rPr>
              <a:t>./</a:t>
            </a:r>
            <a:r>
              <a:rPr lang="en-US" sz="1600" i="1" dirty="0" err="1" smtClean="0">
                <a:latin typeface="Courier New" pitchFamily="49" charset="0"/>
                <a:ea typeface="MS Mincho" pitchFamily="49" charset="-128"/>
                <a:cs typeface="+mn-cs"/>
              </a:rPr>
              <a:t>bufdemo</a:t>
            </a:r>
            <a:r>
              <a:rPr lang="en-US" sz="1600" i="1" dirty="0" smtClean="0">
                <a:latin typeface="Courier New" pitchFamily="49" charset="0"/>
                <a:ea typeface="MS Mincho" pitchFamily="49" charset="-128"/>
                <a:cs typeface="+mn-cs"/>
              </a:rPr>
              <a:t>-protected</a:t>
            </a:r>
            <a:endParaRPr lang="en-US" sz="1600" i="1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Type a 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string:</a:t>
            </a:r>
            <a:r>
              <a:rPr lang="en-US" sz="1600" i="1" dirty="0" smtClean="0">
                <a:latin typeface="Courier New" pitchFamily="49" charset="0"/>
                <a:ea typeface="MS Mincho" pitchFamily="49" charset="-128"/>
                <a:cs typeface="+mn-cs"/>
              </a:rPr>
              <a:t>1234</a:t>
            </a:r>
            <a:endParaRPr lang="en-US" sz="1600" i="1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1234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828800" y="4886325"/>
            <a:ext cx="4152900" cy="82867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unix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&gt;./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bufdemo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-protected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Type a 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string:</a:t>
            </a:r>
            <a:r>
              <a:rPr lang="en-US" sz="1600" i="1" dirty="0" smtClean="0">
                <a:latin typeface="Courier New" pitchFamily="49" charset="0"/>
                <a:ea typeface="MS Mincho" pitchFamily="49" charset="-128"/>
                <a:cs typeface="+mn-cs"/>
              </a:rPr>
              <a:t>12345</a:t>
            </a:r>
            <a:endParaRPr lang="en-US" sz="1600" i="1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*** stack smashing detected ***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5583016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44500" y="417513"/>
            <a:ext cx="7099300" cy="573087"/>
          </a:xfrm>
        </p:spPr>
        <p:txBody>
          <a:bodyPr/>
          <a:lstStyle/>
          <a:p>
            <a:pPr eaLnBrk="1" hangingPunct="1"/>
            <a:r>
              <a:rPr lang="en-US" dirty="0" smtClean="0"/>
              <a:t>Protected Buffer Disassembly</a:t>
            </a:r>
          </a:p>
        </p:txBody>
      </p:sp>
      <p:sp>
        <p:nvSpPr>
          <p:cNvPr id="448516" name="Rectangle 4"/>
          <p:cNvSpPr>
            <a:spLocks noChangeArrowheads="1"/>
          </p:cNvSpPr>
          <p:nvPr/>
        </p:nvSpPr>
        <p:spPr bwMode="auto">
          <a:xfrm>
            <a:off x="92075" y="999654"/>
            <a:ext cx="8959850" cy="5629746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804864d:	55                   	push   %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  <a:cs typeface="+mn-cs"/>
              </a:rPr>
              <a:t>ebp</a:t>
            </a:r>
            <a:endParaRPr lang="en-US" sz="1800" dirty="0" smtClean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804864e:	89 e5                	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  <a:cs typeface="+mn-cs"/>
              </a:rPr>
              <a:t>mov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   %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  <a:cs typeface="+mn-cs"/>
              </a:rPr>
              <a:t>esp,%ebp</a:t>
            </a:r>
            <a:endParaRPr lang="en-US" sz="1800" dirty="0" smtClean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8048650:	53                   	push   %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  <a:cs typeface="+mn-cs"/>
              </a:rPr>
              <a:t>ebx</a:t>
            </a:r>
            <a:endParaRPr lang="en-US" sz="1800" dirty="0" smtClean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8048651:	83 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  <a:cs typeface="+mn-cs"/>
              </a:rPr>
              <a:t>ec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14             	sub    $0x14,%esp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 smtClean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8048654:	65 a1 14 00 00 00    	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mov</a:t>
            </a:r>
            <a:r>
              <a:rPr lang="en-US" sz="1800" dirty="0" smtClean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   %gs:0x14,%eax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 smtClean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804865a:	89 45 f8             	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mov</a:t>
            </a:r>
            <a:r>
              <a:rPr lang="en-US" sz="1800" dirty="0" smtClean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   %eax,0xfffffff8(%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ebp</a:t>
            </a:r>
            <a:r>
              <a:rPr lang="en-US" sz="1800" dirty="0" smtClean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)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 smtClean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804865d:	31 c0                	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xor</a:t>
            </a:r>
            <a:r>
              <a:rPr lang="en-US" sz="1800" dirty="0" smtClean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   %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eax,%eax</a:t>
            </a:r>
            <a:endParaRPr lang="en-US" sz="1800" dirty="0" smtClean="0">
              <a:solidFill>
                <a:srgbClr val="C00000"/>
              </a:solidFill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804865f:	8d 5d f4             	lea    0xfffffff4(%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  <a:cs typeface="+mn-cs"/>
              </a:rPr>
              <a:t>ebp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),%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  <a:cs typeface="+mn-cs"/>
              </a:rPr>
              <a:t>ebx</a:t>
            </a:r>
            <a:endParaRPr lang="en-US" sz="1800" dirty="0" smtClean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8048662:	89 1c 24             	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  <a:cs typeface="+mn-cs"/>
              </a:rPr>
              <a:t>mov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   %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  <a:cs typeface="+mn-cs"/>
              </a:rPr>
              <a:t>ebx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,(%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  <a:cs typeface="+mn-cs"/>
              </a:rPr>
              <a:t>esp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)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8048665:	e8 77 ff 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  <a:cs typeface="+mn-cs"/>
              </a:rPr>
              <a:t>ff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  <a:cs typeface="+mn-cs"/>
              </a:rPr>
              <a:t>ff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      	call   80485e1 &lt;gets&gt;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804866a:	89 1c 24             	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  <a:cs typeface="+mn-cs"/>
              </a:rPr>
              <a:t>mov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   %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  <a:cs typeface="+mn-cs"/>
              </a:rPr>
              <a:t>ebx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,(%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  <a:cs typeface="+mn-cs"/>
              </a:rPr>
              <a:t>esp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)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804866d:	e8 ca 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  <a:cs typeface="+mn-cs"/>
              </a:rPr>
              <a:t>fd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ff 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  <a:cs typeface="+mn-cs"/>
              </a:rPr>
              <a:t>ff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      	call   804843c &lt;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  <a:cs typeface="+mn-cs"/>
              </a:rPr>
              <a:t>puts@plt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&gt;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 smtClean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8048672:	8b 45 f8             	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mov</a:t>
            </a:r>
            <a:r>
              <a:rPr lang="en-US" sz="1800" dirty="0" smtClean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   0xfffffff8(%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ebp</a:t>
            </a:r>
            <a:r>
              <a:rPr lang="en-US" sz="1800" dirty="0" smtClean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),%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eax</a:t>
            </a:r>
            <a:endParaRPr lang="en-US" sz="1800" dirty="0" smtClean="0">
              <a:solidFill>
                <a:srgbClr val="C00000"/>
              </a:solidFill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 smtClean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8048675:	65 33 05 14 00 00 00 	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xor</a:t>
            </a:r>
            <a:r>
              <a:rPr lang="en-US" sz="1800" dirty="0" smtClean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   %gs:0x14,%eax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 smtClean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804867c:	74 05                	je     8048683 &lt;echo+0x36&gt;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 smtClean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804867e:	e8 a9 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fd</a:t>
            </a:r>
            <a:r>
              <a:rPr lang="en-US" sz="1800" dirty="0" smtClean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ff 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ff</a:t>
            </a:r>
            <a:r>
              <a:rPr lang="en-US" sz="1800" dirty="0" smtClean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      	call   804842c &lt;FAIL&gt;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8048683:	83 c4 14             	add    $0x14,%esp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8048686:	5b                   	pop    %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  <a:cs typeface="+mn-cs"/>
              </a:rPr>
              <a:t>ebx</a:t>
            </a:r>
            <a:endParaRPr lang="en-US" sz="1800" dirty="0" smtClean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8048687:	5d                   	pop    %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  <a:cs typeface="+mn-cs"/>
              </a:rPr>
              <a:t>ebp</a:t>
            </a:r>
            <a:endParaRPr lang="en-US" sz="1800" dirty="0" smtClean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8048688:	c3                   	ret</a:t>
            </a:r>
            <a:endParaRPr lang="en-US" sz="18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660225" y="417513"/>
            <a:ext cx="8835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echo:</a:t>
            </a:r>
          </a:p>
        </p:txBody>
      </p:sp>
    </p:spTree>
    <p:extLst>
      <p:ext uri="{BB962C8B-B14F-4D97-AF65-F5344CB8AC3E}">
        <p14:creationId xmlns:p14="http://schemas.microsoft.com/office/powerpoint/2010/main" val="207743852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19100" y="493713"/>
            <a:ext cx="6489700" cy="573087"/>
          </a:xfrm>
        </p:spPr>
        <p:txBody>
          <a:bodyPr/>
          <a:lstStyle/>
          <a:p>
            <a:pPr eaLnBrk="1" hangingPunct="1"/>
            <a:r>
              <a:rPr lang="en-US" dirty="0" smtClean="0"/>
              <a:t>Setting Up Canary</a:t>
            </a:r>
          </a:p>
        </p:txBody>
      </p:sp>
      <p:sp>
        <p:nvSpPr>
          <p:cNvPr id="360451" name="Rectangle 3"/>
          <p:cNvSpPr>
            <a:spLocks noChangeArrowheads="1"/>
          </p:cNvSpPr>
          <p:nvPr/>
        </p:nvSpPr>
        <p:spPr bwMode="auto">
          <a:xfrm>
            <a:off x="2655888" y="4572000"/>
            <a:ext cx="6183312" cy="1567096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echo: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	. . .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	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movl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	%gs:20, %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eax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	# Get canary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	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movl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	%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eax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, -8(%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ebp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)	# Put on stack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	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xorl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	%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eax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, %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eax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# Erase canary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	. 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. .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3124200" y="1235075"/>
            <a:ext cx="5105400" cy="18129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/* Echo Line */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void echo()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char 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[4];  /* Way too small! */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gets(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puts(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sp>
        <p:nvSpPr>
          <p:cNvPr id="360470" name="Rectangle 22"/>
          <p:cNvSpPr>
            <a:spLocks noChangeArrowheads="1"/>
          </p:cNvSpPr>
          <p:nvPr/>
        </p:nvSpPr>
        <p:spPr bwMode="auto">
          <a:xfrm>
            <a:off x="533400" y="2743200"/>
            <a:ext cx="179705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Address</a:t>
            </a:r>
          </a:p>
        </p:txBody>
      </p:sp>
      <p:sp>
        <p:nvSpPr>
          <p:cNvPr id="360471" name="Rectangle 23"/>
          <p:cNvSpPr>
            <a:spLocks noChangeArrowheads="1"/>
          </p:cNvSpPr>
          <p:nvPr/>
        </p:nvSpPr>
        <p:spPr bwMode="auto">
          <a:xfrm>
            <a:off x="533400" y="30480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Saved </a:t>
            </a:r>
            <a:r>
              <a:rPr lang="en-US" sz="1800" dirty="0">
                <a:latin typeface="Courier New" pitchFamily="49" charset="0"/>
                <a:cs typeface="+mn-cs"/>
              </a:rPr>
              <a:t>%</a:t>
            </a:r>
            <a:r>
              <a:rPr lang="en-US" sz="1800" dirty="0" err="1">
                <a:latin typeface="Courier New" pitchFamily="49" charset="0"/>
                <a:cs typeface="+mn-cs"/>
              </a:rPr>
              <a:t>ebp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360477" name="Line 29"/>
          <p:cNvSpPr>
            <a:spLocks noChangeShapeType="1"/>
          </p:cNvSpPr>
          <p:nvPr/>
        </p:nvSpPr>
        <p:spPr bwMode="auto">
          <a:xfrm flipH="1">
            <a:off x="2330450" y="3221038"/>
            <a:ext cx="450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0478" name="Rectangle 30"/>
          <p:cNvSpPr>
            <a:spLocks noChangeArrowheads="1"/>
          </p:cNvSpPr>
          <p:nvPr/>
        </p:nvSpPr>
        <p:spPr bwMode="auto">
          <a:xfrm>
            <a:off x="2743200" y="3048000"/>
            <a:ext cx="736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%ebp</a:t>
            </a:r>
          </a:p>
        </p:txBody>
      </p:sp>
      <p:sp>
        <p:nvSpPr>
          <p:cNvPr id="360479" name="Rectangle 31"/>
          <p:cNvSpPr>
            <a:spLocks noChangeArrowheads="1"/>
          </p:cNvSpPr>
          <p:nvPr/>
        </p:nvSpPr>
        <p:spPr bwMode="auto">
          <a:xfrm>
            <a:off x="533400" y="1600200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>
                <a:latin typeface="Courier New" pitchFamily="49" charset="0"/>
                <a:cs typeface="+mn-cs"/>
              </a:rPr>
              <a:t>main</a:t>
            </a:r>
          </a:p>
        </p:txBody>
      </p:sp>
      <p:sp>
        <p:nvSpPr>
          <p:cNvPr id="360480" name="Rectangle 32"/>
          <p:cNvSpPr>
            <a:spLocks noChangeArrowheads="1"/>
          </p:cNvSpPr>
          <p:nvPr/>
        </p:nvSpPr>
        <p:spPr bwMode="auto">
          <a:xfrm>
            <a:off x="533400" y="3352800"/>
            <a:ext cx="1797050" cy="1676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b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>
                <a:latin typeface="Courier New" pitchFamily="49" charset="0"/>
                <a:cs typeface="+mn-cs"/>
              </a:rPr>
              <a:t>echo</a:t>
            </a:r>
          </a:p>
        </p:txBody>
      </p:sp>
      <p:sp>
        <p:nvSpPr>
          <p:cNvPr id="360472" name="Rectangle 24"/>
          <p:cNvSpPr>
            <a:spLocks noChangeArrowheads="1"/>
          </p:cNvSpPr>
          <p:nvPr/>
        </p:nvSpPr>
        <p:spPr bwMode="auto">
          <a:xfrm>
            <a:off x="533400" y="39624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[3]</a:t>
            </a:r>
          </a:p>
        </p:txBody>
      </p:sp>
      <p:sp>
        <p:nvSpPr>
          <p:cNvPr id="360473" name="Rectangle 25"/>
          <p:cNvSpPr>
            <a:spLocks noChangeArrowheads="1"/>
          </p:cNvSpPr>
          <p:nvPr/>
        </p:nvSpPr>
        <p:spPr bwMode="auto">
          <a:xfrm>
            <a:off x="982663" y="39624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[2]</a:t>
            </a:r>
          </a:p>
        </p:txBody>
      </p:sp>
      <p:sp>
        <p:nvSpPr>
          <p:cNvPr id="360474" name="Rectangle 26"/>
          <p:cNvSpPr>
            <a:spLocks noChangeArrowheads="1"/>
          </p:cNvSpPr>
          <p:nvPr/>
        </p:nvSpPr>
        <p:spPr bwMode="auto">
          <a:xfrm>
            <a:off x="1431925" y="39624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[1]</a:t>
            </a:r>
          </a:p>
        </p:txBody>
      </p:sp>
      <p:sp>
        <p:nvSpPr>
          <p:cNvPr id="360475" name="Rectangle 27"/>
          <p:cNvSpPr>
            <a:spLocks noChangeArrowheads="1"/>
          </p:cNvSpPr>
          <p:nvPr/>
        </p:nvSpPr>
        <p:spPr bwMode="auto">
          <a:xfrm>
            <a:off x="1881188" y="39624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[0]</a:t>
            </a:r>
          </a:p>
        </p:txBody>
      </p:sp>
      <p:sp>
        <p:nvSpPr>
          <p:cNvPr id="360476" name="Rectangle 28"/>
          <p:cNvSpPr>
            <a:spLocks noChangeArrowheads="1"/>
          </p:cNvSpPr>
          <p:nvPr/>
        </p:nvSpPr>
        <p:spPr bwMode="auto">
          <a:xfrm>
            <a:off x="2330450" y="3976688"/>
            <a:ext cx="593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buf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57200" y="1230313"/>
            <a:ext cx="19081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>
                <a:solidFill>
                  <a:srgbClr val="C00000"/>
                </a:solidFill>
                <a:latin typeface="Calibri" pitchFamily="34" charset="0"/>
              </a:rPr>
              <a:t>Before call to gets</a:t>
            </a:r>
          </a:p>
        </p:txBody>
      </p:sp>
      <p:sp>
        <p:nvSpPr>
          <p:cNvPr id="19" name="Rectangle 23"/>
          <p:cNvSpPr>
            <a:spLocks noChangeArrowheads="1"/>
          </p:cNvSpPr>
          <p:nvPr/>
        </p:nvSpPr>
        <p:spPr bwMode="auto">
          <a:xfrm>
            <a:off x="533400" y="33528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Saved </a:t>
            </a:r>
            <a:r>
              <a:rPr lang="en-US" sz="1800" dirty="0">
                <a:latin typeface="Courier New" pitchFamily="49" charset="0"/>
                <a:cs typeface="+mn-cs"/>
              </a:rPr>
              <a:t>%</a:t>
            </a:r>
            <a:r>
              <a:rPr lang="en-US" sz="1800" dirty="0" err="1" smtClean="0">
                <a:latin typeface="Courier New" pitchFamily="49" charset="0"/>
                <a:cs typeface="+mn-cs"/>
              </a:rPr>
              <a:t>ebx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20" name="Rectangle 23"/>
          <p:cNvSpPr>
            <a:spLocks noChangeArrowheads="1"/>
          </p:cNvSpPr>
          <p:nvPr/>
        </p:nvSpPr>
        <p:spPr bwMode="auto">
          <a:xfrm>
            <a:off x="533400" y="36576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 smtClean="0">
                <a:latin typeface="Calibri" pitchFamily="34" charset="0"/>
                <a:cs typeface="+mn-cs"/>
              </a:rPr>
              <a:t>Canary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2204909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 noChangeArrowheads="1"/>
          </p:cNvSpPr>
          <p:nvPr>
            <p:ph type="title"/>
          </p:nvPr>
        </p:nvSpPr>
        <p:spPr>
          <a:xfrm>
            <a:off x="409575" y="434975"/>
            <a:ext cx="7591425" cy="762000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x86-64 Registers</a:t>
            </a:r>
          </a:p>
        </p:txBody>
      </p:sp>
      <p:sp>
        <p:nvSpPr>
          <p:cNvPr id="2969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Calibri" pitchFamily="-96" charset="0"/>
              </a:rPr>
              <a:t>Arguments passed to functions via registers</a:t>
            </a:r>
          </a:p>
          <a:p>
            <a:pPr lvl="1"/>
            <a:r>
              <a:rPr lang="en-US" dirty="0">
                <a:latin typeface="Calibri" pitchFamily="-96" charset="0"/>
              </a:rPr>
              <a:t>If more than 6 integral parameters, then pass rest on stack</a:t>
            </a:r>
          </a:p>
          <a:p>
            <a:pPr lvl="1"/>
            <a:r>
              <a:rPr lang="en-US" dirty="0">
                <a:latin typeface="Calibri" pitchFamily="-96" charset="0"/>
              </a:rPr>
              <a:t>These registers can be used as caller-saved as well</a:t>
            </a:r>
          </a:p>
          <a:p>
            <a:pPr lvl="1"/>
            <a:endParaRPr lang="en-US" dirty="0">
              <a:latin typeface="Calibri" pitchFamily="-96" charset="0"/>
            </a:endParaRPr>
          </a:p>
          <a:p>
            <a:r>
              <a:rPr lang="en-US" dirty="0">
                <a:latin typeface="Calibri" pitchFamily="-96" charset="0"/>
              </a:rPr>
              <a:t>All references to stack frame via stack pointer</a:t>
            </a:r>
          </a:p>
          <a:p>
            <a:pPr lvl="1"/>
            <a:r>
              <a:rPr lang="en-US" dirty="0">
                <a:latin typeface="Calibri" pitchFamily="-96" charset="0"/>
              </a:rPr>
              <a:t>Eliminates need to update </a:t>
            </a:r>
            <a:r>
              <a:rPr lang="en-US" b="1" dirty="0">
                <a:latin typeface="Courier New" pitchFamily="-96" charset="0"/>
              </a:rPr>
              <a:t>%</a:t>
            </a:r>
            <a:r>
              <a:rPr lang="en-US" b="1" dirty="0" err="1">
                <a:latin typeface="Courier New" pitchFamily="-96" charset="0"/>
              </a:rPr>
              <a:t>ebp</a:t>
            </a:r>
            <a:r>
              <a:rPr lang="en-US" b="1" dirty="0">
                <a:latin typeface="Courier New" pitchFamily="-96" charset="0"/>
              </a:rPr>
              <a:t>/%</a:t>
            </a:r>
            <a:r>
              <a:rPr lang="en-US" b="1" dirty="0" err="1">
                <a:latin typeface="Courier New" pitchFamily="-96" charset="0"/>
              </a:rPr>
              <a:t>rbp</a:t>
            </a:r>
            <a:endParaRPr lang="en-US" b="1" dirty="0">
              <a:latin typeface="Courier New" pitchFamily="-96" charset="0"/>
            </a:endParaRPr>
          </a:p>
          <a:p>
            <a:pPr lvl="1"/>
            <a:endParaRPr lang="en-US" dirty="0">
              <a:latin typeface="Courier New" pitchFamily="-96" charset="0"/>
            </a:endParaRPr>
          </a:p>
          <a:p>
            <a:r>
              <a:rPr lang="en-US" dirty="0">
                <a:latin typeface="Calibri" pitchFamily="-96" charset="0"/>
              </a:rPr>
              <a:t>Other Registers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6 </a:t>
            </a:r>
            <a:r>
              <a:rPr lang="en-US" dirty="0" err="1">
                <a:latin typeface="Calibri" pitchFamily="-96" charset="0"/>
              </a:rPr>
              <a:t>callee</a:t>
            </a:r>
            <a:r>
              <a:rPr lang="en-US" dirty="0">
                <a:latin typeface="Calibri" pitchFamily="-96" charset="0"/>
              </a:rPr>
              <a:t> </a:t>
            </a:r>
            <a:r>
              <a:rPr lang="en-US" dirty="0" smtClean="0">
                <a:latin typeface="Calibri" pitchFamily="-96" charset="0"/>
              </a:rPr>
              <a:t>saved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2 caller saved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1 return value (also usable as caller saved)</a:t>
            </a:r>
            <a:endParaRPr lang="en-US" dirty="0">
              <a:latin typeface="Calibri" pitchFamily="-96" charset="0"/>
            </a:endParaRPr>
          </a:p>
          <a:p>
            <a:pPr lvl="1"/>
            <a:r>
              <a:rPr lang="en-US" dirty="0" smtClean="0">
                <a:latin typeface="Calibri" pitchFamily="-96" charset="0"/>
              </a:rPr>
              <a:t>1 special (stack pointer)</a:t>
            </a:r>
            <a:endParaRPr lang="en-US" dirty="0">
              <a:latin typeface="Calibri" pitchFamily="-96" charset="0"/>
            </a:endParaRPr>
          </a:p>
          <a:p>
            <a:pPr lvl="1"/>
            <a:endParaRPr lang="en-US" dirty="0">
              <a:latin typeface="Calibri" pitchFamily="-9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19100" y="493713"/>
            <a:ext cx="6489700" cy="573087"/>
          </a:xfrm>
        </p:spPr>
        <p:txBody>
          <a:bodyPr/>
          <a:lstStyle/>
          <a:p>
            <a:pPr eaLnBrk="1" hangingPunct="1"/>
            <a:r>
              <a:rPr lang="en-US" dirty="0" smtClean="0"/>
              <a:t>Checking Canary</a:t>
            </a:r>
          </a:p>
        </p:txBody>
      </p:sp>
      <p:sp>
        <p:nvSpPr>
          <p:cNvPr id="360451" name="Rectangle 3"/>
          <p:cNvSpPr>
            <a:spLocks noChangeArrowheads="1"/>
          </p:cNvSpPr>
          <p:nvPr/>
        </p:nvSpPr>
        <p:spPr bwMode="auto">
          <a:xfrm>
            <a:off x="2517775" y="4572000"/>
            <a:ext cx="6473825" cy="205953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echo: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	. . .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	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movl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	-8(%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ebp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), %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eax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	# Retrieve from stack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	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xorl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	%gs:20, %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eax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	# Compare with Canary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	je	.L24		# Same: skip ahead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	call	__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stack_chk_fail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	# ERROR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.L24: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	. 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. .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3124200" y="1235075"/>
            <a:ext cx="5105400" cy="18129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>
                <a:latin typeface="Courier New" pitchFamily="49" charset="0"/>
                <a:ea typeface="MS Mincho" pitchFamily="49" charset="-128"/>
              </a:rPr>
              <a:t>/* Echo Line */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void echo()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    char buf[4];  /* Way too small! */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    gets(buf);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    puts(buf);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sp>
        <p:nvSpPr>
          <p:cNvPr id="360470" name="Rectangle 22"/>
          <p:cNvSpPr>
            <a:spLocks noChangeArrowheads="1"/>
          </p:cNvSpPr>
          <p:nvPr/>
        </p:nvSpPr>
        <p:spPr bwMode="auto">
          <a:xfrm>
            <a:off x="533400" y="2743200"/>
            <a:ext cx="179705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Address</a:t>
            </a:r>
          </a:p>
        </p:txBody>
      </p:sp>
      <p:sp>
        <p:nvSpPr>
          <p:cNvPr id="360471" name="Rectangle 23"/>
          <p:cNvSpPr>
            <a:spLocks noChangeArrowheads="1"/>
          </p:cNvSpPr>
          <p:nvPr/>
        </p:nvSpPr>
        <p:spPr bwMode="auto">
          <a:xfrm>
            <a:off x="533400" y="30480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Saved </a:t>
            </a:r>
            <a:r>
              <a:rPr lang="en-US" sz="1800" dirty="0">
                <a:latin typeface="Courier New" pitchFamily="49" charset="0"/>
                <a:cs typeface="+mn-cs"/>
              </a:rPr>
              <a:t>%</a:t>
            </a:r>
            <a:r>
              <a:rPr lang="en-US" sz="1800" dirty="0" err="1">
                <a:latin typeface="Courier New" pitchFamily="49" charset="0"/>
                <a:cs typeface="+mn-cs"/>
              </a:rPr>
              <a:t>ebp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360477" name="Line 29"/>
          <p:cNvSpPr>
            <a:spLocks noChangeShapeType="1"/>
          </p:cNvSpPr>
          <p:nvPr/>
        </p:nvSpPr>
        <p:spPr bwMode="auto">
          <a:xfrm flipH="1">
            <a:off x="2330450" y="3221038"/>
            <a:ext cx="450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0478" name="Rectangle 30"/>
          <p:cNvSpPr>
            <a:spLocks noChangeArrowheads="1"/>
          </p:cNvSpPr>
          <p:nvPr/>
        </p:nvSpPr>
        <p:spPr bwMode="auto">
          <a:xfrm>
            <a:off x="2743200" y="3048000"/>
            <a:ext cx="736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%ebp</a:t>
            </a:r>
          </a:p>
        </p:txBody>
      </p:sp>
      <p:sp>
        <p:nvSpPr>
          <p:cNvPr id="360479" name="Rectangle 31"/>
          <p:cNvSpPr>
            <a:spLocks noChangeArrowheads="1"/>
          </p:cNvSpPr>
          <p:nvPr/>
        </p:nvSpPr>
        <p:spPr bwMode="auto">
          <a:xfrm>
            <a:off x="533400" y="1600200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>
                <a:latin typeface="Courier New" pitchFamily="49" charset="0"/>
                <a:cs typeface="+mn-cs"/>
              </a:rPr>
              <a:t>main</a:t>
            </a:r>
          </a:p>
        </p:txBody>
      </p:sp>
      <p:sp>
        <p:nvSpPr>
          <p:cNvPr id="360480" name="Rectangle 32"/>
          <p:cNvSpPr>
            <a:spLocks noChangeArrowheads="1"/>
          </p:cNvSpPr>
          <p:nvPr/>
        </p:nvSpPr>
        <p:spPr bwMode="auto">
          <a:xfrm>
            <a:off x="533400" y="3352800"/>
            <a:ext cx="1797050" cy="1676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b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>
                <a:latin typeface="Courier New" pitchFamily="49" charset="0"/>
                <a:cs typeface="+mn-cs"/>
              </a:rPr>
              <a:t>echo</a:t>
            </a:r>
          </a:p>
        </p:txBody>
      </p:sp>
      <p:sp>
        <p:nvSpPr>
          <p:cNvPr id="360472" name="Rectangle 24"/>
          <p:cNvSpPr>
            <a:spLocks noChangeArrowheads="1"/>
          </p:cNvSpPr>
          <p:nvPr/>
        </p:nvSpPr>
        <p:spPr bwMode="auto">
          <a:xfrm>
            <a:off x="533400" y="39624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[3]</a:t>
            </a:r>
          </a:p>
        </p:txBody>
      </p:sp>
      <p:sp>
        <p:nvSpPr>
          <p:cNvPr id="360473" name="Rectangle 25"/>
          <p:cNvSpPr>
            <a:spLocks noChangeArrowheads="1"/>
          </p:cNvSpPr>
          <p:nvPr/>
        </p:nvSpPr>
        <p:spPr bwMode="auto">
          <a:xfrm>
            <a:off x="982663" y="39624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[2]</a:t>
            </a:r>
          </a:p>
        </p:txBody>
      </p:sp>
      <p:sp>
        <p:nvSpPr>
          <p:cNvPr id="360474" name="Rectangle 26"/>
          <p:cNvSpPr>
            <a:spLocks noChangeArrowheads="1"/>
          </p:cNvSpPr>
          <p:nvPr/>
        </p:nvSpPr>
        <p:spPr bwMode="auto">
          <a:xfrm>
            <a:off x="1431925" y="39624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[1]</a:t>
            </a:r>
          </a:p>
        </p:txBody>
      </p:sp>
      <p:sp>
        <p:nvSpPr>
          <p:cNvPr id="360475" name="Rectangle 27"/>
          <p:cNvSpPr>
            <a:spLocks noChangeArrowheads="1"/>
          </p:cNvSpPr>
          <p:nvPr/>
        </p:nvSpPr>
        <p:spPr bwMode="auto">
          <a:xfrm>
            <a:off x="1881188" y="39624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[0]</a:t>
            </a:r>
          </a:p>
        </p:txBody>
      </p:sp>
      <p:sp>
        <p:nvSpPr>
          <p:cNvPr id="360476" name="Rectangle 28"/>
          <p:cNvSpPr>
            <a:spLocks noChangeArrowheads="1"/>
          </p:cNvSpPr>
          <p:nvPr/>
        </p:nvSpPr>
        <p:spPr bwMode="auto">
          <a:xfrm>
            <a:off x="2330450" y="3976688"/>
            <a:ext cx="593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buf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57200" y="1230313"/>
            <a:ext cx="19081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>
                <a:solidFill>
                  <a:srgbClr val="C00000"/>
                </a:solidFill>
                <a:latin typeface="Calibri" pitchFamily="34" charset="0"/>
              </a:rPr>
              <a:t>Before call to gets</a:t>
            </a:r>
          </a:p>
        </p:txBody>
      </p:sp>
      <p:sp>
        <p:nvSpPr>
          <p:cNvPr id="19" name="Rectangle 23"/>
          <p:cNvSpPr>
            <a:spLocks noChangeArrowheads="1"/>
          </p:cNvSpPr>
          <p:nvPr/>
        </p:nvSpPr>
        <p:spPr bwMode="auto">
          <a:xfrm>
            <a:off x="533400" y="33528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Saved </a:t>
            </a:r>
            <a:r>
              <a:rPr lang="en-US" sz="1800" dirty="0">
                <a:latin typeface="Courier New" pitchFamily="49" charset="0"/>
                <a:cs typeface="+mn-cs"/>
              </a:rPr>
              <a:t>%</a:t>
            </a:r>
            <a:r>
              <a:rPr lang="en-US" sz="1800" dirty="0" err="1" smtClean="0">
                <a:latin typeface="Courier New" pitchFamily="49" charset="0"/>
                <a:cs typeface="+mn-cs"/>
              </a:rPr>
              <a:t>ebx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20" name="Rectangle 23"/>
          <p:cNvSpPr>
            <a:spLocks noChangeArrowheads="1"/>
          </p:cNvSpPr>
          <p:nvPr/>
        </p:nvSpPr>
        <p:spPr bwMode="auto">
          <a:xfrm>
            <a:off x="533400" y="36576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 smtClean="0">
                <a:latin typeface="Calibri" pitchFamily="34" charset="0"/>
                <a:cs typeface="+mn-cs"/>
              </a:rPr>
              <a:t>Canary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7509475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Canary Example</a:t>
            </a:r>
          </a:p>
        </p:txBody>
      </p:sp>
      <p:sp>
        <p:nvSpPr>
          <p:cNvPr id="360451" name="Rectangle 3"/>
          <p:cNvSpPr>
            <a:spLocks noChangeArrowheads="1"/>
          </p:cNvSpPr>
          <p:nvPr/>
        </p:nvSpPr>
        <p:spPr bwMode="auto">
          <a:xfrm>
            <a:off x="357018" y="5257800"/>
            <a:ext cx="5029200" cy="132087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(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gdb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) break echo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(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gdb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) run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(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gdb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) 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stepi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3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(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gdb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) print /x *((unsigned *) $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ebp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- 2)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$1 = 0x3e37d00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  <p:sp>
        <p:nvSpPr>
          <p:cNvPr id="360470" name="Rectangle 22"/>
          <p:cNvSpPr>
            <a:spLocks noChangeArrowheads="1"/>
          </p:cNvSpPr>
          <p:nvPr/>
        </p:nvSpPr>
        <p:spPr bwMode="auto">
          <a:xfrm>
            <a:off x="533400" y="2743200"/>
            <a:ext cx="179705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Address</a:t>
            </a:r>
          </a:p>
        </p:txBody>
      </p:sp>
      <p:sp>
        <p:nvSpPr>
          <p:cNvPr id="360471" name="Rectangle 23"/>
          <p:cNvSpPr>
            <a:spLocks noChangeArrowheads="1"/>
          </p:cNvSpPr>
          <p:nvPr/>
        </p:nvSpPr>
        <p:spPr bwMode="auto">
          <a:xfrm>
            <a:off x="533400" y="30480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Saved </a:t>
            </a:r>
            <a:r>
              <a:rPr lang="en-US" sz="1800" dirty="0">
                <a:latin typeface="Courier New" pitchFamily="49" charset="0"/>
                <a:cs typeface="+mn-cs"/>
              </a:rPr>
              <a:t>%</a:t>
            </a:r>
            <a:r>
              <a:rPr lang="en-US" sz="1800" dirty="0" err="1">
                <a:latin typeface="Courier New" pitchFamily="49" charset="0"/>
                <a:cs typeface="+mn-cs"/>
              </a:rPr>
              <a:t>ebp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360477" name="Line 29"/>
          <p:cNvSpPr>
            <a:spLocks noChangeShapeType="1"/>
          </p:cNvSpPr>
          <p:nvPr/>
        </p:nvSpPr>
        <p:spPr bwMode="auto">
          <a:xfrm flipH="1">
            <a:off x="2330450" y="3221038"/>
            <a:ext cx="450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0478" name="Rectangle 30"/>
          <p:cNvSpPr>
            <a:spLocks noChangeArrowheads="1"/>
          </p:cNvSpPr>
          <p:nvPr/>
        </p:nvSpPr>
        <p:spPr bwMode="auto">
          <a:xfrm>
            <a:off x="2743200" y="3048000"/>
            <a:ext cx="736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%ebp</a:t>
            </a:r>
          </a:p>
        </p:txBody>
      </p:sp>
      <p:sp>
        <p:nvSpPr>
          <p:cNvPr id="360479" name="Rectangle 31"/>
          <p:cNvSpPr>
            <a:spLocks noChangeArrowheads="1"/>
          </p:cNvSpPr>
          <p:nvPr/>
        </p:nvSpPr>
        <p:spPr bwMode="auto">
          <a:xfrm>
            <a:off x="533400" y="1600200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>
                <a:latin typeface="Courier New" pitchFamily="49" charset="0"/>
                <a:cs typeface="+mn-cs"/>
              </a:rPr>
              <a:t>main</a:t>
            </a:r>
          </a:p>
        </p:txBody>
      </p:sp>
      <p:sp>
        <p:nvSpPr>
          <p:cNvPr id="360480" name="Rectangle 32"/>
          <p:cNvSpPr>
            <a:spLocks noChangeArrowheads="1"/>
          </p:cNvSpPr>
          <p:nvPr/>
        </p:nvSpPr>
        <p:spPr bwMode="auto">
          <a:xfrm>
            <a:off x="533400" y="3352800"/>
            <a:ext cx="1797050" cy="1676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b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>
                <a:latin typeface="Courier New" pitchFamily="49" charset="0"/>
                <a:cs typeface="+mn-cs"/>
              </a:rPr>
              <a:t>echo</a:t>
            </a:r>
          </a:p>
        </p:txBody>
      </p:sp>
      <p:sp>
        <p:nvSpPr>
          <p:cNvPr id="360472" name="Rectangle 24"/>
          <p:cNvSpPr>
            <a:spLocks noChangeArrowheads="1"/>
          </p:cNvSpPr>
          <p:nvPr/>
        </p:nvSpPr>
        <p:spPr bwMode="auto">
          <a:xfrm>
            <a:off x="533400" y="39624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[3]</a:t>
            </a:r>
          </a:p>
        </p:txBody>
      </p:sp>
      <p:sp>
        <p:nvSpPr>
          <p:cNvPr id="360473" name="Rectangle 25"/>
          <p:cNvSpPr>
            <a:spLocks noChangeArrowheads="1"/>
          </p:cNvSpPr>
          <p:nvPr/>
        </p:nvSpPr>
        <p:spPr bwMode="auto">
          <a:xfrm>
            <a:off x="982663" y="39624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[2]</a:t>
            </a:r>
          </a:p>
        </p:txBody>
      </p:sp>
      <p:sp>
        <p:nvSpPr>
          <p:cNvPr id="360474" name="Rectangle 26"/>
          <p:cNvSpPr>
            <a:spLocks noChangeArrowheads="1"/>
          </p:cNvSpPr>
          <p:nvPr/>
        </p:nvSpPr>
        <p:spPr bwMode="auto">
          <a:xfrm>
            <a:off x="1431925" y="39624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[1]</a:t>
            </a:r>
          </a:p>
        </p:txBody>
      </p:sp>
      <p:sp>
        <p:nvSpPr>
          <p:cNvPr id="360475" name="Rectangle 27"/>
          <p:cNvSpPr>
            <a:spLocks noChangeArrowheads="1"/>
          </p:cNvSpPr>
          <p:nvPr/>
        </p:nvSpPr>
        <p:spPr bwMode="auto">
          <a:xfrm>
            <a:off x="1881188" y="39624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[0]</a:t>
            </a:r>
          </a:p>
        </p:txBody>
      </p:sp>
      <p:sp>
        <p:nvSpPr>
          <p:cNvPr id="360476" name="Rectangle 28"/>
          <p:cNvSpPr>
            <a:spLocks noChangeArrowheads="1"/>
          </p:cNvSpPr>
          <p:nvPr/>
        </p:nvSpPr>
        <p:spPr bwMode="auto">
          <a:xfrm>
            <a:off x="2330450" y="3976688"/>
            <a:ext cx="593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buf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57200" y="1230313"/>
            <a:ext cx="19081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>
                <a:solidFill>
                  <a:srgbClr val="C00000"/>
                </a:solidFill>
                <a:latin typeface="Calibri" pitchFamily="34" charset="0"/>
              </a:rPr>
              <a:t>Before call to gets</a:t>
            </a:r>
          </a:p>
        </p:txBody>
      </p:sp>
      <p:sp>
        <p:nvSpPr>
          <p:cNvPr id="19" name="Rectangle 23"/>
          <p:cNvSpPr>
            <a:spLocks noChangeArrowheads="1"/>
          </p:cNvSpPr>
          <p:nvPr/>
        </p:nvSpPr>
        <p:spPr bwMode="auto">
          <a:xfrm>
            <a:off x="533400" y="33528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Saved </a:t>
            </a:r>
            <a:r>
              <a:rPr lang="en-US" sz="1800" dirty="0">
                <a:latin typeface="Courier New" pitchFamily="49" charset="0"/>
                <a:cs typeface="+mn-cs"/>
              </a:rPr>
              <a:t>%</a:t>
            </a:r>
            <a:r>
              <a:rPr lang="en-US" sz="1800" dirty="0" err="1" smtClean="0">
                <a:latin typeface="Courier New" pitchFamily="49" charset="0"/>
                <a:cs typeface="+mn-cs"/>
              </a:rPr>
              <a:t>ebx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21" name="Rectangle 24"/>
          <p:cNvSpPr>
            <a:spLocks noChangeArrowheads="1"/>
          </p:cNvSpPr>
          <p:nvPr/>
        </p:nvSpPr>
        <p:spPr bwMode="auto">
          <a:xfrm>
            <a:off x="533400" y="36576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03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22" name="Rectangle 25"/>
          <p:cNvSpPr>
            <a:spLocks noChangeArrowheads="1"/>
          </p:cNvSpPr>
          <p:nvPr/>
        </p:nvSpPr>
        <p:spPr bwMode="auto">
          <a:xfrm>
            <a:off x="982663" y="36576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e3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23" name="Rectangle 26"/>
          <p:cNvSpPr>
            <a:spLocks noChangeArrowheads="1"/>
          </p:cNvSpPr>
          <p:nvPr/>
        </p:nvSpPr>
        <p:spPr bwMode="auto">
          <a:xfrm>
            <a:off x="1431925" y="36576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7d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24" name="Rectangle 27"/>
          <p:cNvSpPr>
            <a:spLocks noChangeArrowheads="1"/>
          </p:cNvSpPr>
          <p:nvPr/>
        </p:nvSpPr>
        <p:spPr bwMode="auto">
          <a:xfrm>
            <a:off x="1881188" y="36576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00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26" name="Rectangle 22"/>
          <p:cNvSpPr>
            <a:spLocks noChangeArrowheads="1"/>
          </p:cNvSpPr>
          <p:nvPr/>
        </p:nvSpPr>
        <p:spPr bwMode="auto">
          <a:xfrm>
            <a:off x="5054600" y="2732087"/>
            <a:ext cx="179705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Address</a:t>
            </a:r>
          </a:p>
        </p:txBody>
      </p:sp>
      <p:sp>
        <p:nvSpPr>
          <p:cNvPr id="27" name="Rectangle 23"/>
          <p:cNvSpPr>
            <a:spLocks noChangeArrowheads="1"/>
          </p:cNvSpPr>
          <p:nvPr/>
        </p:nvSpPr>
        <p:spPr bwMode="auto">
          <a:xfrm>
            <a:off x="5054600" y="3036887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Saved </a:t>
            </a:r>
            <a:r>
              <a:rPr lang="en-US" sz="1800" dirty="0">
                <a:latin typeface="Courier New" pitchFamily="49" charset="0"/>
                <a:cs typeface="+mn-cs"/>
              </a:rPr>
              <a:t>%</a:t>
            </a:r>
            <a:r>
              <a:rPr lang="en-US" sz="1800" dirty="0" err="1">
                <a:latin typeface="Courier New" pitchFamily="49" charset="0"/>
                <a:cs typeface="+mn-cs"/>
              </a:rPr>
              <a:t>ebp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28" name="Line 29"/>
          <p:cNvSpPr>
            <a:spLocks noChangeShapeType="1"/>
          </p:cNvSpPr>
          <p:nvPr/>
        </p:nvSpPr>
        <p:spPr bwMode="auto">
          <a:xfrm flipH="1">
            <a:off x="6851650" y="3209925"/>
            <a:ext cx="450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9" name="Rectangle 30"/>
          <p:cNvSpPr>
            <a:spLocks noChangeArrowheads="1"/>
          </p:cNvSpPr>
          <p:nvPr/>
        </p:nvSpPr>
        <p:spPr bwMode="auto">
          <a:xfrm>
            <a:off x="7264400" y="3036887"/>
            <a:ext cx="736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%ebp</a:t>
            </a:r>
          </a:p>
        </p:txBody>
      </p:sp>
      <p:sp>
        <p:nvSpPr>
          <p:cNvPr id="30" name="Rectangle 31"/>
          <p:cNvSpPr>
            <a:spLocks noChangeArrowheads="1"/>
          </p:cNvSpPr>
          <p:nvPr/>
        </p:nvSpPr>
        <p:spPr bwMode="auto">
          <a:xfrm>
            <a:off x="5054600" y="1589087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>
                <a:latin typeface="Courier New" pitchFamily="49" charset="0"/>
                <a:cs typeface="+mn-cs"/>
              </a:rPr>
              <a:t>main</a:t>
            </a:r>
          </a:p>
        </p:txBody>
      </p:sp>
      <p:sp>
        <p:nvSpPr>
          <p:cNvPr id="31" name="Rectangle 32"/>
          <p:cNvSpPr>
            <a:spLocks noChangeArrowheads="1"/>
          </p:cNvSpPr>
          <p:nvPr/>
        </p:nvSpPr>
        <p:spPr bwMode="auto">
          <a:xfrm>
            <a:off x="5054600" y="3341687"/>
            <a:ext cx="1797050" cy="1676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b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>
                <a:latin typeface="Courier New" pitchFamily="49" charset="0"/>
                <a:cs typeface="+mn-cs"/>
              </a:rPr>
              <a:t>echo</a:t>
            </a:r>
          </a:p>
        </p:txBody>
      </p:sp>
      <p:sp>
        <p:nvSpPr>
          <p:cNvPr id="36" name="Rectangle 28"/>
          <p:cNvSpPr>
            <a:spLocks noChangeArrowheads="1"/>
          </p:cNvSpPr>
          <p:nvPr/>
        </p:nvSpPr>
        <p:spPr bwMode="auto">
          <a:xfrm>
            <a:off x="6851650" y="3965575"/>
            <a:ext cx="593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buf</a:t>
            </a:r>
          </a:p>
        </p:txBody>
      </p: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4978400" y="1219200"/>
            <a:ext cx="121219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Input 1234</a:t>
            </a:r>
            <a:endParaRPr lang="en-US" sz="1800" i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" name="Rectangle 23"/>
          <p:cNvSpPr>
            <a:spLocks noChangeArrowheads="1"/>
          </p:cNvSpPr>
          <p:nvPr/>
        </p:nvSpPr>
        <p:spPr bwMode="auto">
          <a:xfrm>
            <a:off x="5054600" y="3341687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Saved </a:t>
            </a:r>
            <a:r>
              <a:rPr lang="en-US" sz="1800" dirty="0">
                <a:latin typeface="Courier New" pitchFamily="49" charset="0"/>
                <a:cs typeface="+mn-cs"/>
              </a:rPr>
              <a:t>%</a:t>
            </a:r>
            <a:r>
              <a:rPr lang="en-US" sz="1800" dirty="0" err="1" smtClean="0">
                <a:latin typeface="Courier New" pitchFamily="49" charset="0"/>
                <a:cs typeface="+mn-cs"/>
              </a:rPr>
              <a:t>ebx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39" name="Rectangle 24"/>
          <p:cNvSpPr>
            <a:spLocks noChangeArrowheads="1"/>
          </p:cNvSpPr>
          <p:nvPr/>
        </p:nvSpPr>
        <p:spPr bwMode="auto">
          <a:xfrm>
            <a:off x="5054600" y="3646487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03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40" name="Rectangle 25"/>
          <p:cNvSpPr>
            <a:spLocks noChangeArrowheads="1"/>
          </p:cNvSpPr>
          <p:nvPr/>
        </p:nvSpPr>
        <p:spPr bwMode="auto">
          <a:xfrm>
            <a:off x="5503863" y="3646487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e3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41" name="Rectangle 26"/>
          <p:cNvSpPr>
            <a:spLocks noChangeArrowheads="1"/>
          </p:cNvSpPr>
          <p:nvPr/>
        </p:nvSpPr>
        <p:spPr bwMode="auto">
          <a:xfrm>
            <a:off x="5953125" y="3646487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7d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42" name="Rectangle 27"/>
          <p:cNvSpPr>
            <a:spLocks noChangeArrowheads="1"/>
          </p:cNvSpPr>
          <p:nvPr/>
        </p:nvSpPr>
        <p:spPr bwMode="auto">
          <a:xfrm>
            <a:off x="6402388" y="3646487"/>
            <a:ext cx="449262" cy="304800"/>
          </a:xfrm>
          <a:prstGeom prst="rect">
            <a:avLst/>
          </a:prstGeom>
          <a:solidFill>
            <a:srgbClr val="FF99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00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43" name="Rectangle 24"/>
          <p:cNvSpPr>
            <a:spLocks noChangeArrowheads="1"/>
          </p:cNvSpPr>
          <p:nvPr/>
        </p:nvSpPr>
        <p:spPr bwMode="auto">
          <a:xfrm>
            <a:off x="5062538" y="3962400"/>
            <a:ext cx="449262" cy="304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34</a:t>
            </a:r>
          </a:p>
        </p:txBody>
      </p:sp>
      <p:sp>
        <p:nvSpPr>
          <p:cNvPr id="44" name="Rectangle 25"/>
          <p:cNvSpPr>
            <a:spLocks noChangeArrowheads="1"/>
          </p:cNvSpPr>
          <p:nvPr/>
        </p:nvSpPr>
        <p:spPr bwMode="auto">
          <a:xfrm>
            <a:off x="5510213" y="3962400"/>
            <a:ext cx="449262" cy="304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33</a:t>
            </a:r>
          </a:p>
        </p:txBody>
      </p:sp>
      <p:sp>
        <p:nvSpPr>
          <p:cNvPr id="45" name="Rectangle 26"/>
          <p:cNvSpPr>
            <a:spLocks noChangeArrowheads="1"/>
          </p:cNvSpPr>
          <p:nvPr/>
        </p:nvSpPr>
        <p:spPr bwMode="auto">
          <a:xfrm>
            <a:off x="5959475" y="3962400"/>
            <a:ext cx="449263" cy="304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32</a:t>
            </a:r>
          </a:p>
        </p:txBody>
      </p:sp>
      <p:sp>
        <p:nvSpPr>
          <p:cNvPr id="46" name="Rectangle 27"/>
          <p:cNvSpPr>
            <a:spLocks noChangeArrowheads="1"/>
          </p:cNvSpPr>
          <p:nvPr/>
        </p:nvSpPr>
        <p:spPr bwMode="auto">
          <a:xfrm>
            <a:off x="6408738" y="3962400"/>
            <a:ext cx="449262" cy="304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31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5715000" y="5562600"/>
            <a:ext cx="3200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Benign corruption!</a:t>
            </a:r>
          </a:p>
          <a:p>
            <a:r>
              <a:rPr lang="en-US" sz="1800" dirty="0" smtClean="0">
                <a:latin typeface="Calibri" pitchFamily="34" charset="0"/>
              </a:rPr>
              <a:t>(allows programmers to make silent off-by-one errors)</a:t>
            </a:r>
          </a:p>
        </p:txBody>
      </p:sp>
    </p:spTree>
    <p:extLst>
      <p:ext uri="{BB962C8B-B14F-4D97-AF65-F5344CB8AC3E}">
        <p14:creationId xmlns:p14="http://schemas.microsoft.com/office/powerpoint/2010/main" val="147507037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434975"/>
            <a:ext cx="7591425" cy="762000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x86-64 Long Swap</a:t>
            </a:r>
          </a:p>
        </p:txBody>
      </p:sp>
      <p:sp>
        <p:nvSpPr>
          <p:cNvPr id="352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3213" y="3581400"/>
            <a:ext cx="8307387" cy="286385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Operands passed in registers</a:t>
            </a:r>
          </a:p>
          <a:p>
            <a:pPr lvl="1"/>
            <a:r>
              <a:rPr lang="en-US" dirty="0">
                <a:latin typeface="Calibri" pitchFamily="-96" charset="0"/>
              </a:rPr>
              <a:t>First (</a:t>
            </a:r>
            <a:r>
              <a:rPr lang="en-US" b="1" dirty="0" err="1">
                <a:latin typeface="Courier New" pitchFamily="-96" charset="0"/>
              </a:rPr>
              <a:t>xp</a:t>
            </a:r>
            <a:r>
              <a:rPr lang="en-US" dirty="0">
                <a:latin typeface="Calibri" pitchFamily="-96" charset="0"/>
              </a:rPr>
              <a:t>) in </a:t>
            </a:r>
            <a:r>
              <a:rPr lang="en-US" b="1" dirty="0">
                <a:latin typeface="Courier New" pitchFamily="-96" charset="0"/>
              </a:rPr>
              <a:t>%</a:t>
            </a:r>
            <a:r>
              <a:rPr lang="en-US" b="1" dirty="0" err="1">
                <a:latin typeface="Courier New" pitchFamily="-96" charset="0"/>
              </a:rPr>
              <a:t>rdi</a:t>
            </a:r>
            <a:r>
              <a:rPr lang="en-US" dirty="0">
                <a:latin typeface="Calibri" pitchFamily="-96" charset="0"/>
              </a:rPr>
              <a:t>, second (</a:t>
            </a:r>
            <a:r>
              <a:rPr lang="en-US" b="1" dirty="0" err="1">
                <a:latin typeface="Courier New" pitchFamily="-96" charset="0"/>
              </a:rPr>
              <a:t>yp</a:t>
            </a:r>
            <a:r>
              <a:rPr lang="en-US" dirty="0">
                <a:latin typeface="Calibri" pitchFamily="-96" charset="0"/>
              </a:rPr>
              <a:t>) in </a:t>
            </a:r>
            <a:r>
              <a:rPr lang="en-US" b="1" dirty="0">
                <a:latin typeface="Courier New" pitchFamily="-96" charset="0"/>
              </a:rPr>
              <a:t>%</a:t>
            </a:r>
            <a:r>
              <a:rPr lang="en-US" b="1" dirty="0" err="1">
                <a:latin typeface="Courier New" pitchFamily="-96" charset="0"/>
              </a:rPr>
              <a:t>rsi</a:t>
            </a:r>
            <a:endParaRPr lang="en-US" b="1" dirty="0">
              <a:latin typeface="Courier New" pitchFamily="-96" charset="0"/>
            </a:endParaRPr>
          </a:p>
          <a:p>
            <a:pPr lvl="1"/>
            <a:r>
              <a:rPr lang="en-US" dirty="0">
                <a:latin typeface="Calibri" pitchFamily="-96" charset="0"/>
              </a:rPr>
              <a:t>64-bit pointers</a:t>
            </a:r>
          </a:p>
          <a:p>
            <a:r>
              <a:rPr lang="en-US" dirty="0">
                <a:latin typeface="Calibri" pitchFamily="-96" charset="0"/>
              </a:rPr>
              <a:t>No stack operations required (except </a:t>
            </a:r>
            <a:r>
              <a:rPr lang="en-US" dirty="0">
                <a:latin typeface="Courier New" pitchFamily="-96" charset="0"/>
                <a:ea typeface="Courier New" pitchFamily="-96" charset="0"/>
                <a:cs typeface="Courier New" pitchFamily="-96" charset="0"/>
              </a:rPr>
              <a:t>ret</a:t>
            </a:r>
            <a:r>
              <a:rPr lang="en-US" dirty="0">
                <a:latin typeface="Calibri" pitchFamily="-96" charset="0"/>
              </a:rPr>
              <a:t>)</a:t>
            </a:r>
          </a:p>
          <a:p>
            <a:r>
              <a:rPr lang="en-US" dirty="0">
                <a:latin typeface="Calibri" pitchFamily="-96" charset="0"/>
              </a:rPr>
              <a:t>Avoiding stack</a:t>
            </a:r>
          </a:p>
          <a:p>
            <a:pPr lvl="1"/>
            <a:r>
              <a:rPr lang="en-US" dirty="0">
                <a:latin typeface="Calibri" pitchFamily="-96" charset="0"/>
              </a:rPr>
              <a:t>Can hold all local information in registers</a:t>
            </a:r>
          </a:p>
        </p:txBody>
      </p:sp>
      <p:sp>
        <p:nvSpPr>
          <p:cNvPr id="31747" name="Rectangle 4"/>
          <p:cNvSpPr>
            <a:spLocks noChangeArrowheads="1"/>
          </p:cNvSpPr>
          <p:nvPr/>
        </p:nvSpPr>
        <p:spPr bwMode="auto">
          <a:xfrm>
            <a:off x="393700" y="1252538"/>
            <a:ext cx="4711700" cy="202876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void </a:t>
            </a:r>
            <a:r>
              <a:rPr lang="en-US" sz="1800" dirty="0" err="1" smtClean="0">
                <a:latin typeface="Courier New" pitchFamily="-96" charset="0"/>
              </a:rPr>
              <a:t>swap_l</a:t>
            </a:r>
            <a:r>
              <a:rPr lang="en-US" sz="1800" dirty="0" smtClean="0">
                <a:latin typeface="Courier New" pitchFamily="-96" charset="0"/>
              </a:rPr>
              <a:t>(long </a:t>
            </a:r>
            <a:r>
              <a:rPr lang="en-US" sz="1800" dirty="0">
                <a:latin typeface="Courier New" pitchFamily="-96" charset="0"/>
              </a:rPr>
              <a:t>*</a:t>
            </a:r>
            <a:r>
              <a:rPr lang="en-US" sz="1800" dirty="0" err="1">
                <a:latin typeface="Courier New" pitchFamily="-96" charset="0"/>
              </a:rPr>
              <a:t>xp</a:t>
            </a:r>
            <a:r>
              <a:rPr lang="en-US" sz="1800" dirty="0">
                <a:latin typeface="Courier New" pitchFamily="-96" charset="0"/>
              </a:rPr>
              <a:t>, long *</a:t>
            </a:r>
            <a:r>
              <a:rPr lang="en-US" sz="1800" dirty="0" err="1">
                <a:latin typeface="Courier New" pitchFamily="-96" charset="0"/>
              </a:rPr>
              <a:t>yp</a:t>
            </a:r>
            <a:r>
              <a:rPr lang="en-US" sz="1800" dirty="0">
                <a:latin typeface="Courier New" pitchFamily="-96" charset="0"/>
              </a:rPr>
              <a:t>)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  long t0 = *</a:t>
            </a:r>
            <a:r>
              <a:rPr lang="en-US" sz="1800" dirty="0" err="1">
                <a:latin typeface="Courier New" pitchFamily="-96" charset="0"/>
              </a:rPr>
              <a:t>xp</a:t>
            </a:r>
            <a:r>
              <a:rPr lang="en-US" sz="1800" dirty="0">
                <a:latin typeface="Courier New" pitchFamily="-96" charset="0"/>
              </a:rPr>
              <a:t>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  long t1 = *</a:t>
            </a:r>
            <a:r>
              <a:rPr lang="en-US" sz="1800" dirty="0" err="1">
                <a:latin typeface="Courier New" pitchFamily="-96" charset="0"/>
              </a:rPr>
              <a:t>yp</a:t>
            </a:r>
            <a:r>
              <a:rPr lang="en-US" sz="1800" dirty="0">
                <a:latin typeface="Courier New" pitchFamily="-96" charset="0"/>
              </a:rPr>
              <a:t>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  *</a:t>
            </a:r>
            <a:r>
              <a:rPr lang="en-US" sz="1800" dirty="0" err="1">
                <a:latin typeface="Courier New" pitchFamily="-96" charset="0"/>
              </a:rPr>
              <a:t>xp</a:t>
            </a:r>
            <a:r>
              <a:rPr lang="en-US" sz="1800" dirty="0">
                <a:latin typeface="Courier New" pitchFamily="-96" charset="0"/>
              </a:rPr>
              <a:t> = t1;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  *</a:t>
            </a:r>
            <a:r>
              <a:rPr lang="en-US" sz="1800" dirty="0" err="1">
                <a:latin typeface="Courier New" pitchFamily="-96" charset="0"/>
              </a:rPr>
              <a:t>yp</a:t>
            </a:r>
            <a:r>
              <a:rPr lang="en-US" sz="1800" dirty="0">
                <a:latin typeface="Courier New" pitchFamily="-96" charset="0"/>
              </a:rPr>
              <a:t> = t0;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31748" name="Rectangle 5"/>
          <p:cNvSpPr>
            <a:spLocks noChangeArrowheads="1"/>
          </p:cNvSpPr>
          <p:nvPr/>
        </p:nvSpPr>
        <p:spPr bwMode="auto">
          <a:xfrm>
            <a:off x="5105400" y="1130300"/>
            <a:ext cx="3657600" cy="2222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2000">
                <a:latin typeface="Courier New" pitchFamily="-96" charset="0"/>
              </a:rPr>
              <a:t>swap: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2000">
                <a:latin typeface="Courier New" pitchFamily="-96" charset="0"/>
              </a:rPr>
              <a:t>	movq	(%rdi), %rdx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2000">
                <a:latin typeface="Courier New" pitchFamily="-96" charset="0"/>
              </a:rPr>
              <a:t>	movq	(%rsi), %rax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2000">
                <a:latin typeface="Courier New" pitchFamily="-96" charset="0"/>
              </a:rPr>
              <a:t>	movq	%rax, (%rdi)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2000">
                <a:latin typeface="Courier New" pitchFamily="-96" charset="0"/>
              </a:rPr>
              <a:t>	movq	%rdx, (%rsi)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2000">
                <a:latin typeface="Courier New" pitchFamily="-96" charset="0"/>
              </a:rPr>
              <a:t>	ret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endParaRPr lang="en-US" sz="2000">
              <a:latin typeface="Courier New" pitchFamily="-96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6096000" y="4005064"/>
            <a:ext cx="1066800" cy="381000"/>
          </a:xfrm>
          <a:prstGeom prst="rect">
            <a:avLst/>
          </a:prstGeom>
          <a:solidFill>
            <a:srgbClr val="FFCCCC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800">
                <a:latin typeface="Calibri" pitchFamily="-96" charset="0"/>
              </a:rPr>
              <a:t>rtn Ptr</a:t>
            </a:r>
          </a:p>
        </p:txBody>
      </p:sp>
      <p:sp>
        <p:nvSpPr>
          <p:cNvPr id="8" name="Line 8"/>
          <p:cNvSpPr>
            <a:spLocks noChangeShapeType="1"/>
          </p:cNvSpPr>
          <p:nvPr/>
        </p:nvSpPr>
        <p:spPr bwMode="auto">
          <a:xfrm flipH="1">
            <a:off x="7162800" y="4171752"/>
            <a:ext cx="45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7772400" y="4019352"/>
            <a:ext cx="733425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%rsp</a:t>
            </a:r>
          </a:p>
        </p:txBody>
      </p:sp>
      <p:sp>
        <p:nvSpPr>
          <p:cNvPr id="10" name="Right Brace 9"/>
          <p:cNvSpPr/>
          <p:nvPr/>
        </p:nvSpPr>
        <p:spPr bwMode="auto">
          <a:xfrm>
            <a:off x="7234247" y="4386064"/>
            <a:ext cx="457200" cy="843136"/>
          </a:xfrm>
          <a:prstGeom prst="rightBrac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7691447" y="4453661"/>
            <a:ext cx="127304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No stack</a:t>
            </a:r>
          </a:p>
          <a:p>
            <a:r>
              <a:rPr lang="en-US" dirty="0" smtClean="0">
                <a:latin typeface="Calibri" pitchFamily="34" charset="0"/>
              </a:rPr>
              <a:t>frame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434975"/>
            <a:ext cx="7591425" cy="762000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x86-64 Locals in the Red Zone</a:t>
            </a:r>
          </a:p>
        </p:txBody>
      </p:sp>
      <p:sp>
        <p:nvSpPr>
          <p:cNvPr id="354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4572000"/>
            <a:ext cx="4814887" cy="1524000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Avoiding Stack Pointer Change</a:t>
            </a:r>
          </a:p>
          <a:p>
            <a:pPr lvl="1"/>
            <a:r>
              <a:rPr lang="en-US">
                <a:latin typeface="Calibri" pitchFamily="-96" charset="0"/>
              </a:rPr>
              <a:t>Can hold all information within small window beyond stack pointer</a:t>
            </a:r>
          </a:p>
        </p:txBody>
      </p:sp>
      <p:sp>
        <p:nvSpPr>
          <p:cNvPr id="33795" name="Rectangle 4"/>
          <p:cNvSpPr>
            <a:spLocks noChangeArrowheads="1"/>
          </p:cNvSpPr>
          <p:nvPr/>
        </p:nvSpPr>
        <p:spPr bwMode="auto">
          <a:xfrm>
            <a:off x="381000" y="1447800"/>
            <a:ext cx="4648200" cy="257333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-96" charset="0"/>
              </a:rPr>
              <a:t>/* Swap, using local array */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-96" charset="0"/>
              </a:rPr>
              <a:t>void swap_a(long *xp, long *yp) 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-96" charset="0"/>
              </a:rPr>
              <a:t>    volatile long loc[2];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-96" charset="0"/>
              </a:rPr>
              <a:t>    loc[0] = *xp;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-96" charset="0"/>
              </a:rPr>
              <a:t>    loc[1] = *yp;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-96" charset="0"/>
              </a:rPr>
              <a:t>    *xp = loc[1];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-96" charset="0"/>
              </a:rPr>
              <a:t>    *yp = loc[0];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-96" charset="0"/>
              </a:rPr>
              <a:t>}</a:t>
            </a:r>
          </a:p>
        </p:txBody>
      </p:sp>
      <p:sp>
        <p:nvSpPr>
          <p:cNvPr id="33796" name="Rectangle 5"/>
          <p:cNvSpPr>
            <a:spLocks noChangeArrowheads="1"/>
          </p:cNvSpPr>
          <p:nvPr/>
        </p:nvSpPr>
        <p:spPr bwMode="auto">
          <a:xfrm>
            <a:off x="5334000" y="1331913"/>
            <a:ext cx="3581400" cy="2835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-96" charset="0"/>
              </a:rPr>
              <a:t>swap_a: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-96" charset="0"/>
              </a:rPr>
              <a:t>  movq  (%rdi), %rax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-96" charset="0"/>
              </a:rPr>
              <a:t>  movq  %rax, -24(%rsp)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-96" charset="0"/>
              </a:rPr>
              <a:t>  movq  (%rsi), %rax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-96" charset="0"/>
              </a:rPr>
              <a:t>  movq  %rax, -16(%rsp)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-96" charset="0"/>
              </a:rPr>
              <a:t>  movq  -16(%rsp), %rax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-96" charset="0"/>
              </a:rPr>
              <a:t>  movq  %rax, (%rdi)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-96" charset="0"/>
              </a:rPr>
              <a:t>  movq  -24(%rsp), %rax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-96" charset="0"/>
              </a:rPr>
              <a:t>  movq  %rax, (%rsi)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-96" charset="0"/>
              </a:rPr>
              <a:t>  ret</a:t>
            </a:r>
          </a:p>
        </p:txBody>
      </p:sp>
      <p:sp>
        <p:nvSpPr>
          <p:cNvPr id="354310" name="Rectangle 6"/>
          <p:cNvSpPr>
            <a:spLocks noChangeArrowheads="1"/>
          </p:cNvSpPr>
          <p:nvPr/>
        </p:nvSpPr>
        <p:spPr bwMode="auto">
          <a:xfrm>
            <a:off x="6096000" y="4648200"/>
            <a:ext cx="1066800" cy="381000"/>
          </a:xfrm>
          <a:prstGeom prst="rect">
            <a:avLst/>
          </a:prstGeom>
          <a:solidFill>
            <a:srgbClr val="FFCCCC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800">
                <a:latin typeface="Calibri" pitchFamily="-96" charset="0"/>
              </a:rPr>
              <a:t>rtn Ptr</a:t>
            </a:r>
          </a:p>
        </p:txBody>
      </p:sp>
      <p:sp>
        <p:nvSpPr>
          <p:cNvPr id="354311" name="Rectangle 7"/>
          <p:cNvSpPr>
            <a:spLocks noChangeArrowheads="1"/>
          </p:cNvSpPr>
          <p:nvPr/>
        </p:nvSpPr>
        <p:spPr bwMode="auto">
          <a:xfrm>
            <a:off x="6096000" y="5029200"/>
            <a:ext cx="1066800" cy="381000"/>
          </a:xfrm>
          <a:prstGeom prst="rect">
            <a:avLst/>
          </a:prstGeom>
          <a:solidFill>
            <a:srgbClr val="FFCCCC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800">
                <a:latin typeface="Calibri" pitchFamily="-96" charset="0"/>
              </a:rPr>
              <a:t>unused</a:t>
            </a:r>
          </a:p>
        </p:txBody>
      </p:sp>
      <p:sp>
        <p:nvSpPr>
          <p:cNvPr id="354312" name="Line 8"/>
          <p:cNvSpPr>
            <a:spLocks noChangeShapeType="1"/>
          </p:cNvSpPr>
          <p:nvPr/>
        </p:nvSpPr>
        <p:spPr bwMode="auto">
          <a:xfrm flipH="1">
            <a:off x="7162800" y="4814888"/>
            <a:ext cx="45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4313" name="Text Box 9"/>
          <p:cNvSpPr txBox="1">
            <a:spLocks noChangeArrowheads="1"/>
          </p:cNvSpPr>
          <p:nvPr/>
        </p:nvSpPr>
        <p:spPr bwMode="auto">
          <a:xfrm>
            <a:off x="7772400" y="4662488"/>
            <a:ext cx="733425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%rsp</a:t>
            </a:r>
          </a:p>
        </p:txBody>
      </p:sp>
      <p:sp>
        <p:nvSpPr>
          <p:cNvPr id="354314" name="Text Box 10"/>
          <p:cNvSpPr txBox="1">
            <a:spLocks noChangeArrowheads="1"/>
          </p:cNvSpPr>
          <p:nvPr/>
        </p:nvSpPr>
        <p:spPr bwMode="auto">
          <a:xfrm>
            <a:off x="5334000" y="5070475"/>
            <a:ext cx="731838" cy="366713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lIns="45720" rIns="45720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Arial" pitchFamily="-96" charset="0"/>
                <a:ea typeface="Arial" pitchFamily="-96" charset="0"/>
                <a:cs typeface="Arial" pitchFamily="-96" charset="0"/>
              </a:rPr>
              <a:t>−</a:t>
            </a:r>
            <a:r>
              <a:rPr lang="en-US" sz="1800">
                <a:latin typeface="Calibri" pitchFamily="-96" charset="0"/>
              </a:rPr>
              <a:t>8</a:t>
            </a:r>
          </a:p>
        </p:txBody>
      </p:sp>
      <p:sp>
        <p:nvSpPr>
          <p:cNvPr id="354315" name="Rectangle 11"/>
          <p:cNvSpPr>
            <a:spLocks noChangeArrowheads="1"/>
          </p:cNvSpPr>
          <p:nvPr/>
        </p:nvSpPr>
        <p:spPr bwMode="auto">
          <a:xfrm>
            <a:off x="6096000" y="5410200"/>
            <a:ext cx="1066800" cy="381000"/>
          </a:xfrm>
          <a:prstGeom prst="rect">
            <a:avLst/>
          </a:prstGeom>
          <a:solidFill>
            <a:srgbClr val="FFCCCC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800">
                <a:latin typeface="Courier New" pitchFamily="-96" charset="0"/>
              </a:rPr>
              <a:t>loc[1]</a:t>
            </a:r>
          </a:p>
        </p:txBody>
      </p:sp>
      <p:sp>
        <p:nvSpPr>
          <p:cNvPr id="354316" name="Rectangle 12"/>
          <p:cNvSpPr>
            <a:spLocks noChangeArrowheads="1"/>
          </p:cNvSpPr>
          <p:nvPr/>
        </p:nvSpPr>
        <p:spPr bwMode="auto">
          <a:xfrm>
            <a:off x="6096000" y="5791200"/>
            <a:ext cx="1066800" cy="381000"/>
          </a:xfrm>
          <a:prstGeom prst="rect">
            <a:avLst/>
          </a:prstGeom>
          <a:solidFill>
            <a:srgbClr val="FFCCCC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800">
                <a:latin typeface="Courier New" pitchFamily="-96" charset="0"/>
              </a:rPr>
              <a:t>loc[0]</a:t>
            </a:r>
          </a:p>
        </p:txBody>
      </p:sp>
      <p:sp>
        <p:nvSpPr>
          <p:cNvPr id="354317" name="Text Box 13"/>
          <p:cNvSpPr txBox="1">
            <a:spLocks noChangeArrowheads="1"/>
          </p:cNvSpPr>
          <p:nvPr/>
        </p:nvSpPr>
        <p:spPr bwMode="auto">
          <a:xfrm>
            <a:off x="5334000" y="5451475"/>
            <a:ext cx="731838" cy="366713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lIns="45720" rIns="45720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Arial" pitchFamily="-96" charset="0"/>
                <a:ea typeface="Arial" pitchFamily="-96" charset="0"/>
                <a:cs typeface="Arial" pitchFamily="-96" charset="0"/>
              </a:rPr>
              <a:t>−</a:t>
            </a:r>
            <a:r>
              <a:rPr lang="en-US" sz="1800">
                <a:latin typeface="Calibri" pitchFamily="-96" charset="0"/>
              </a:rPr>
              <a:t>16</a:t>
            </a:r>
          </a:p>
        </p:txBody>
      </p:sp>
      <p:sp>
        <p:nvSpPr>
          <p:cNvPr id="354318" name="Text Box 14"/>
          <p:cNvSpPr txBox="1">
            <a:spLocks noChangeArrowheads="1"/>
          </p:cNvSpPr>
          <p:nvPr/>
        </p:nvSpPr>
        <p:spPr bwMode="auto">
          <a:xfrm>
            <a:off x="5334000" y="5832475"/>
            <a:ext cx="731838" cy="366713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lIns="45720" rIns="45720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Arial" pitchFamily="-96" charset="0"/>
                <a:ea typeface="Arial" pitchFamily="-96" charset="0"/>
                <a:cs typeface="Arial" pitchFamily="-96" charset="0"/>
              </a:rPr>
              <a:t>−</a:t>
            </a:r>
            <a:r>
              <a:rPr lang="en-US" sz="1800">
                <a:latin typeface="Calibri" pitchFamily="-96" charset="0"/>
              </a:rPr>
              <a:t>24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434975"/>
            <a:ext cx="7591425" cy="762000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x86-64 NonLeaf without Stack Frame</a:t>
            </a:r>
          </a:p>
        </p:txBody>
      </p:sp>
      <p:sp>
        <p:nvSpPr>
          <p:cNvPr id="358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86314" y="1435100"/>
            <a:ext cx="4129086" cy="1676400"/>
          </a:xfrm>
        </p:spPr>
        <p:txBody>
          <a:bodyPr/>
          <a:lstStyle/>
          <a:p>
            <a:r>
              <a:rPr lang="en-US" sz="2000" dirty="0">
                <a:latin typeface="Calibri" pitchFamily="-96" charset="0"/>
              </a:rPr>
              <a:t>No values held while swap being invoked</a:t>
            </a:r>
          </a:p>
          <a:p>
            <a:endParaRPr lang="en-US" sz="2000" dirty="0">
              <a:latin typeface="Calibri" pitchFamily="-96" charset="0"/>
            </a:endParaRPr>
          </a:p>
          <a:p>
            <a:r>
              <a:rPr lang="en-US" sz="2000" dirty="0">
                <a:latin typeface="Calibri" pitchFamily="-96" charset="0"/>
              </a:rPr>
              <a:t>No </a:t>
            </a:r>
            <a:r>
              <a:rPr lang="en-US" sz="2000" dirty="0" err="1">
                <a:latin typeface="Calibri" pitchFamily="-96" charset="0"/>
              </a:rPr>
              <a:t>callee</a:t>
            </a:r>
            <a:r>
              <a:rPr lang="en-US" sz="2000" dirty="0">
                <a:latin typeface="Calibri" pitchFamily="-96" charset="0"/>
              </a:rPr>
              <a:t> save registers </a:t>
            </a:r>
            <a:r>
              <a:rPr lang="en-US" sz="2000" dirty="0" smtClean="0">
                <a:latin typeface="Calibri" pitchFamily="-96" charset="0"/>
              </a:rPr>
              <a:t>needed</a:t>
            </a:r>
          </a:p>
          <a:p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rep</a:t>
            </a:r>
            <a:r>
              <a:rPr lang="en-US" sz="2000" dirty="0" smtClean="0">
                <a:latin typeface="Calibri" pitchFamily="-96" charset="0"/>
              </a:rPr>
              <a:t> instruction inserted as no-op</a:t>
            </a:r>
          </a:p>
          <a:p>
            <a:pPr lvl="1"/>
            <a:r>
              <a:rPr lang="en-US" sz="1600" dirty="0" smtClean="0">
                <a:latin typeface="Calibri" pitchFamily="-96" charset="0"/>
              </a:rPr>
              <a:t>Based on recommendation from AMD</a:t>
            </a:r>
            <a:endParaRPr lang="en-US" sz="1600" dirty="0">
              <a:latin typeface="Calibri" pitchFamily="-96" charset="0"/>
            </a:endParaRPr>
          </a:p>
        </p:txBody>
      </p:sp>
      <p:sp>
        <p:nvSpPr>
          <p:cNvPr id="35843" name="Rectangle 4"/>
          <p:cNvSpPr>
            <a:spLocks noChangeArrowheads="1"/>
          </p:cNvSpPr>
          <p:nvPr/>
        </p:nvSpPr>
        <p:spPr bwMode="auto">
          <a:xfrm>
            <a:off x="457200" y="1435100"/>
            <a:ext cx="4329114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-96" charset="0"/>
              </a:rPr>
              <a:t>/* </a:t>
            </a:r>
            <a:r>
              <a:rPr lang="en-US" sz="1800" dirty="0">
                <a:latin typeface="Courier New" pitchFamily="-96" charset="0"/>
              </a:rPr>
              <a:t>Swap a[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] &amp; a[i+1] */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void </a:t>
            </a:r>
            <a:r>
              <a:rPr lang="en-US" sz="1800" dirty="0" err="1" smtClean="0">
                <a:latin typeface="Courier New" pitchFamily="-96" charset="0"/>
              </a:rPr>
              <a:t>swap_ele</a:t>
            </a:r>
            <a:r>
              <a:rPr lang="en-US" sz="1800" dirty="0" smtClean="0">
                <a:latin typeface="Courier New" pitchFamily="-96" charset="0"/>
              </a:rPr>
              <a:t>(long </a:t>
            </a:r>
            <a:r>
              <a:rPr lang="en-US" sz="1800" dirty="0">
                <a:latin typeface="Courier New" pitchFamily="-96" charset="0"/>
              </a:rPr>
              <a:t>a[],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)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    swap(&amp;a[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], &amp;a[i+1]);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-96" charset="0"/>
              </a:rPr>
              <a:t>}</a:t>
            </a:r>
            <a:endParaRPr lang="en-US" sz="1800" dirty="0">
              <a:latin typeface="Courier New" pitchFamily="-96" charset="0"/>
            </a:endParaRPr>
          </a:p>
        </p:txBody>
      </p:sp>
      <p:sp>
        <p:nvSpPr>
          <p:cNvPr id="35844" name="Rectangle 5"/>
          <p:cNvSpPr>
            <a:spLocks noChangeArrowheads="1"/>
          </p:cNvSpPr>
          <p:nvPr/>
        </p:nvSpPr>
        <p:spPr bwMode="auto">
          <a:xfrm>
            <a:off x="595314" y="3857628"/>
            <a:ext cx="8048652" cy="255198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>
              <a:tabLst>
                <a:tab pos="465138" algn="l"/>
                <a:tab pos="1485900" algn="l"/>
                <a:tab pos="4692650" algn="l"/>
              </a:tabLst>
            </a:pPr>
            <a:r>
              <a:rPr lang="en-US" sz="2000" dirty="0" err="1" smtClean="0">
                <a:latin typeface="Courier New" pitchFamily="-96" charset="0"/>
              </a:rPr>
              <a:t>swap_ele</a:t>
            </a:r>
            <a:r>
              <a:rPr lang="en-US" sz="2000" dirty="0" smtClean="0">
                <a:latin typeface="Courier New" pitchFamily="-96" charset="0"/>
              </a:rPr>
              <a:t>:</a:t>
            </a:r>
            <a:endParaRPr lang="en-US" sz="2000" dirty="0">
              <a:latin typeface="Courier New" pitchFamily="-96" charset="0"/>
            </a:endParaRPr>
          </a:p>
          <a:p>
            <a:pPr eaLnBrk="0" hangingPunct="0">
              <a:tabLst>
                <a:tab pos="465138" algn="l"/>
                <a:tab pos="1485900" algn="l"/>
                <a:tab pos="4692650" algn="l"/>
              </a:tabLst>
            </a:pPr>
            <a:r>
              <a:rPr lang="en-US" sz="2000" dirty="0">
                <a:latin typeface="Courier New" pitchFamily="-96" charset="0"/>
              </a:rPr>
              <a:t> </a:t>
            </a:r>
            <a:r>
              <a:rPr lang="en-US" sz="2000" dirty="0" smtClean="0">
                <a:latin typeface="Courier New" pitchFamily="-96" charset="0"/>
              </a:rPr>
              <a:t>	</a:t>
            </a:r>
            <a:r>
              <a:rPr lang="en-US" sz="2000" dirty="0" err="1" smtClean="0">
                <a:latin typeface="Courier New" pitchFamily="-96" charset="0"/>
              </a:rPr>
              <a:t>movslq</a:t>
            </a:r>
            <a:r>
              <a:rPr lang="en-US" sz="2000" dirty="0" smtClean="0">
                <a:latin typeface="Courier New" pitchFamily="-96" charset="0"/>
              </a:rPr>
              <a:t> </a:t>
            </a:r>
            <a:r>
              <a:rPr lang="en-US" sz="2000" dirty="0">
                <a:latin typeface="Courier New" pitchFamily="-96" charset="0"/>
              </a:rPr>
              <a:t>%</a:t>
            </a:r>
            <a:r>
              <a:rPr lang="en-US" sz="2000" dirty="0" err="1">
                <a:latin typeface="Courier New" pitchFamily="-96" charset="0"/>
              </a:rPr>
              <a:t>esi,%rsi</a:t>
            </a:r>
            <a:r>
              <a:rPr lang="en-US" sz="2000" dirty="0">
                <a:latin typeface="Courier New" pitchFamily="-96" charset="0"/>
              </a:rPr>
              <a:t>           </a:t>
            </a:r>
            <a:r>
              <a:rPr lang="en-US" sz="2000" dirty="0" smtClean="0">
                <a:latin typeface="Courier New" pitchFamily="-96" charset="0"/>
              </a:rPr>
              <a:t>	# </a:t>
            </a:r>
            <a:r>
              <a:rPr lang="en-US" sz="2000" dirty="0">
                <a:latin typeface="Courier New" pitchFamily="-96" charset="0"/>
              </a:rPr>
              <a:t>Sign extend </a:t>
            </a:r>
            <a:r>
              <a:rPr lang="en-US" sz="2000" dirty="0" err="1">
                <a:latin typeface="Courier New" pitchFamily="-96" charset="0"/>
              </a:rPr>
              <a:t>i</a:t>
            </a:r>
            <a:endParaRPr lang="en-US" sz="2000" dirty="0">
              <a:latin typeface="Courier New" pitchFamily="-96" charset="0"/>
            </a:endParaRPr>
          </a:p>
          <a:p>
            <a:pPr eaLnBrk="0" hangingPunct="0">
              <a:tabLst>
                <a:tab pos="465138" algn="l"/>
                <a:tab pos="1485900" algn="l"/>
                <a:tab pos="4692650" algn="l"/>
              </a:tabLst>
            </a:pPr>
            <a:r>
              <a:rPr lang="en-US" sz="2000" dirty="0" smtClean="0">
                <a:latin typeface="Courier New" pitchFamily="-96" charset="0"/>
              </a:rPr>
              <a:t>	</a:t>
            </a:r>
            <a:r>
              <a:rPr lang="en-US" sz="2000" dirty="0" err="1" smtClean="0">
                <a:latin typeface="Courier New" pitchFamily="-96" charset="0"/>
              </a:rPr>
              <a:t>leaq</a:t>
            </a:r>
            <a:r>
              <a:rPr lang="en-US" sz="2000" dirty="0" smtClean="0">
                <a:latin typeface="Courier New" pitchFamily="-96" charset="0"/>
              </a:rPr>
              <a:t>	8(%rdi,%rsi,8), %</a:t>
            </a:r>
            <a:r>
              <a:rPr lang="en-US" sz="2000" dirty="0" err="1" smtClean="0">
                <a:latin typeface="Courier New" pitchFamily="-96" charset="0"/>
              </a:rPr>
              <a:t>rax</a:t>
            </a:r>
            <a:r>
              <a:rPr lang="en-US" sz="2000" dirty="0" smtClean="0">
                <a:latin typeface="Courier New" pitchFamily="-96" charset="0"/>
              </a:rPr>
              <a:t>	# &amp;a[i+1]</a:t>
            </a:r>
          </a:p>
          <a:p>
            <a:pPr eaLnBrk="0" hangingPunct="0">
              <a:tabLst>
                <a:tab pos="465138" algn="l"/>
                <a:tab pos="1485900" algn="l"/>
                <a:tab pos="4692650" algn="l"/>
              </a:tabLst>
            </a:pPr>
            <a:r>
              <a:rPr lang="en-US" sz="2000" dirty="0" smtClean="0">
                <a:latin typeface="Courier New" pitchFamily="-96" charset="0"/>
              </a:rPr>
              <a:t>	</a:t>
            </a:r>
            <a:r>
              <a:rPr lang="en-US" sz="2000" dirty="0" err="1" smtClean="0">
                <a:latin typeface="Courier New" pitchFamily="-96" charset="0"/>
              </a:rPr>
              <a:t>leaq</a:t>
            </a:r>
            <a:r>
              <a:rPr lang="en-US" sz="2000" dirty="0" smtClean="0">
                <a:latin typeface="Courier New" pitchFamily="-96" charset="0"/>
              </a:rPr>
              <a:t>	(%rdi,%rsi,8), %</a:t>
            </a:r>
            <a:r>
              <a:rPr lang="en-US" sz="2000" dirty="0" err="1" smtClean="0">
                <a:latin typeface="Courier New" pitchFamily="-96" charset="0"/>
              </a:rPr>
              <a:t>rdi</a:t>
            </a:r>
            <a:r>
              <a:rPr lang="en-US" sz="2000" dirty="0" smtClean="0">
                <a:latin typeface="Courier New" pitchFamily="-96" charset="0"/>
              </a:rPr>
              <a:t>	# &amp;a[</a:t>
            </a:r>
            <a:r>
              <a:rPr lang="en-US" sz="2000" dirty="0" err="1" smtClean="0">
                <a:latin typeface="Courier New" pitchFamily="-96" charset="0"/>
              </a:rPr>
              <a:t>i</a:t>
            </a:r>
            <a:r>
              <a:rPr lang="en-US" sz="2000" dirty="0" smtClean="0">
                <a:latin typeface="Courier New" pitchFamily="-96" charset="0"/>
              </a:rPr>
              <a:t>] (1</a:t>
            </a:r>
            <a:r>
              <a:rPr lang="en-US" sz="2000" baseline="30000" dirty="0" smtClean="0">
                <a:latin typeface="Courier New" pitchFamily="-96" charset="0"/>
              </a:rPr>
              <a:t>st</a:t>
            </a:r>
            <a:r>
              <a:rPr lang="en-US" sz="2000" dirty="0" smtClean="0">
                <a:latin typeface="Courier New" pitchFamily="-96" charset="0"/>
              </a:rPr>
              <a:t> </a:t>
            </a:r>
            <a:r>
              <a:rPr lang="en-US" sz="2000" dirty="0" err="1" smtClean="0">
                <a:latin typeface="Courier New" pitchFamily="-96" charset="0"/>
              </a:rPr>
              <a:t>arg</a:t>
            </a:r>
            <a:r>
              <a:rPr lang="en-US" sz="2000" dirty="0" smtClean="0">
                <a:latin typeface="Courier New" pitchFamily="-96" charset="0"/>
              </a:rPr>
              <a:t>)	</a:t>
            </a:r>
            <a:r>
              <a:rPr lang="en-US" sz="2000" dirty="0" err="1" smtClean="0">
                <a:latin typeface="Courier New" pitchFamily="-96" charset="0"/>
              </a:rPr>
              <a:t>movq</a:t>
            </a:r>
            <a:r>
              <a:rPr lang="en-US" sz="2000" dirty="0" smtClean="0">
                <a:latin typeface="Courier New" pitchFamily="-96" charset="0"/>
              </a:rPr>
              <a:t>	%</a:t>
            </a:r>
            <a:r>
              <a:rPr lang="en-US" sz="2000" dirty="0" err="1" smtClean="0">
                <a:latin typeface="Courier New" pitchFamily="-96" charset="0"/>
              </a:rPr>
              <a:t>rax</a:t>
            </a:r>
            <a:r>
              <a:rPr lang="en-US" sz="2000" dirty="0" smtClean="0">
                <a:latin typeface="Courier New" pitchFamily="-96" charset="0"/>
              </a:rPr>
              <a:t>, %</a:t>
            </a:r>
            <a:r>
              <a:rPr lang="en-US" sz="2000" dirty="0" err="1" smtClean="0">
                <a:latin typeface="Courier New" pitchFamily="-96" charset="0"/>
              </a:rPr>
              <a:t>rsi</a:t>
            </a:r>
            <a:r>
              <a:rPr lang="en-US" sz="2000" dirty="0" smtClean="0">
                <a:latin typeface="Courier New" pitchFamily="-96" charset="0"/>
              </a:rPr>
              <a:t>	# (2</a:t>
            </a:r>
            <a:r>
              <a:rPr lang="en-US" sz="2000" baseline="30000" dirty="0" smtClean="0">
                <a:latin typeface="Courier New" pitchFamily="-96" charset="0"/>
              </a:rPr>
              <a:t>nd</a:t>
            </a:r>
            <a:r>
              <a:rPr lang="en-US" sz="2000" dirty="0" smtClean="0">
                <a:latin typeface="Courier New" pitchFamily="-96" charset="0"/>
              </a:rPr>
              <a:t> </a:t>
            </a:r>
            <a:r>
              <a:rPr lang="en-US" sz="2000" dirty="0" err="1" smtClean="0">
                <a:latin typeface="Courier New" pitchFamily="-96" charset="0"/>
              </a:rPr>
              <a:t>arg</a:t>
            </a:r>
            <a:r>
              <a:rPr lang="en-US" sz="2000" dirty="0" smtClean="0">
                <a:latin typeface="Courier New" pitchFamily="-96" charset="0"/>
              </a:rPr>
              <a:t>)	</a:t>
            </a:r>
          </a:p>
          <a:p>
            <a:pPr eaLnBrk="0" hangingPunct="0">
              <a:tabLst>
                <a:tab pos="465138" algn="l"/>
                <a:tab pos="1485900" algn="l"/>
                <a:tab pos="4692650" algn="l"/>
              </a:tabLst>
            </a:pPr>
            <a:r>
              <a:rPr lang="en-US" sz="2000" dirty="0" smtClean="0">
                <a:latin typeface="Courier New" pitchFamily="-96" charset="0"/>
              </a:rPr>
              <a:t>	call	swap</a:t>
            </a:r>
          </a:p>
          <a:p>
            <a:pPr eaLnBrk="0" hangingPunct="0">
              <a:tabLst>
                <a:tab pos="465138" algn="l"/>
                <a:tab pos="1485900" algn="l"/>
                <a:tab pos="4692650" algn="l"/>
              </a:tabLst>
            </a:pPr>
            <a:r>
              <a:rPr lang="en-US" sz="2000" dirty="0" smtClean="0">
                <a:latin typeface="Courier New" pitchFamily="-96" charset="0"/>
              </a:rPr>
              <a:t>	rep		# No-op</a:t>
            </a:r>
          </a:p>
          <a:p>
            <a:pPr eaLnBrk="0" hangingPunct="0">
              <a:tabLst>
                <a:tab pos="465138" algn="l"/>
                <a:tab pos="1485900" algn="l"/>
                <a:tab pos="4692650" algn="l"/>
              </a:tabLst>
            </a:pPr>
            <a:r>
              <a:rPr lang="en-US" sz="2000" dirty="0" smtClean="0">
                <a:latin typeface="Courier New" pitchFamily="-96" charset="0"/>
              </a:rPr>
              <a:t>	ret</a:t>
            </a:r>
            <a:endParaRPr lang="en-US" sz="2000" dirty="0">
              <a:latin typeface="Courier New" pitchFamily="-9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434975"/>
            <a:ext cx="7591425" cy="762000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x86-64 Stack Frame Example</a:t>
            </a:r>
          </a:p>
        </p:txBody>
      </p:sp>
      <p:sp>
        <p:nvSpPr>
          <p:cNvPr id="361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5125" y="4114800"/>
            <a:ext cx="3581400" cy="1600200"/>
          </a:xfrm>
        </p:spPr>
        <p:txBody>
          <a:bodyPr/>
          <a:lstStyle/>
          <a:p>
            <a:r>
              <a:rPr lang="en-US" sz="2000" dirty="0">
                <a:latin typeface="Calibri" pitchFamily="-96" charset="0"/>
              </a:rPr>
              <a:t>Keeps values of </a:t>
            </a:r>
            <a:r>
              <a:rPr lang="en-US" sz="2000" dirty="0" smtClean="0">
                <a:latin typeface="Courier New" pitchFamily="-96" charset="0"/>
              </a:rPr>
              <a:t>&amp;a[</a:t>
            </a:r>
            <a:r>
              <a:rPr lang="en-US" sz="2000" dirty="0" err="1" smtClean="0">
                <a:latin typeface="Courier New" pitchFamily="-96" charset="0"/>
              </a:rPr>
              <a:t>i</a:t>
            </a:r>
            <a:r>
              <a:rPr lang="en-US" sz="2000" dirty="0" smtClean="0">
                <a:latin typeface="Courier New" pitchFamily="-96" charset="0"/>
              </a:rPr>
              <a:t>]</a:t>
            </a:r>
            <a:r>
              <a:rPr lang="en-US" sz="2000" dirty="0" smtClean="0">
                <a:latin typeface="Calibri" pitchFamily="-96" charset="0"/>
              </a:rPr>
              <a:t> </a:t>
            </a:r>
            <a:r>
              <a:rPr lang="en-US" sz="2000" dirty="0">
                <a:latin typeface="Calibri" pitchFamily="-96" charset="0"/>
              </a:rPr>
              <a:t>and </a:t>
            </a:r>
            <a:r>
              <a:rPr lang="en-US" sz="2000" dirty="0" smtClean="0">
                <a:latin typeface="Courier New" pitchFamily="-96" charset="0"/>
              </a:rPr>
              <a:t>&amp;a[i+1]</a:t>
            </a:r>
            <a:r>
              <a:rPr lang="en-US" sz="2000" dirty="0" smtClean="0">
                <a:latin typeface="Calibri" pitchFamily="-96" charset="0"/>
              </a:rPr>
              <a:t> </a:t>
            </a:r>
            <a:r>
              <a:rPr lang="en-US" sz="2000" dirty="0">
                <a:latin typeface="Calibri" pitchFamily="-96" charset="0"/>
              </a:rPr>
              <a:t>in </a:t>
            </a:r>
            <a:r>
              <a:rPr lang="en-US" sz="2000" dirty="0" err="1">
                <a:latin typeface="Calibri" pitchFamily="-96" charset="0"/>
              </a:rPr>
              <a:t>callee</a:t>
            </a:r>
            <a:r>
              <a:rPr lang="en-US" sz="2000" dirty="0">
                <a:latin typeface="Calibri" pitchFamily="-96" charset="0"/>
              </a:rPr>
              <a:t> save registers</a:t>
            </a:r>
          </a:p>
          <a:p>
            <a:endParaRPr lang="en-US" sz="2000" dirty="0">
              <a:latin typeface="Calibri" pitchFamily="-96" charset="0"/>
            </a:endParaRPr>
          </a:p>
          <a:p>
            <a:r>
              <a:rPr lang="en-US" sz="2000" dirty="0">
                <a:latin typeface="Calibri" pitchFamily="-96" charset="0"/>
              </a:rPr>
              <a:t>Must set up stack frame to save these registers</a:t>
            </a:r>
          </a:p>
        </p:txBody>
      </p:sp>
      <p:sp>
        <p:nvSpPr>
          <p:cNvPr id="41987" name="Rectangle 4"/>
          <p:cNvSpPr>
            <a:spLocks noChangeArrowheads="1"/>
          </p:cNvSpPr>
          <p:nvPr/>
        </p:nvSpPr>
        <p:spPr bwMode="auto">
          <a:xfrm>
            <a:off x="457200" y="1447800"/>
            <a:ext cx="3810000" cy="22987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long sum = 0;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/* Swap a[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] &amp; a[i+1] */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void </a:t>
            </a:r>
            <a:r>
              <a:rPr lang="en-US" sz="1800" dirty="0" err="1" smtClean="0">
                <a:latin typeface="Courier New" pitchFamily="-96" charset="0"/>
              </a:rPr>
              <a:t>swap_ele_su</a:t>
            </a:r>
            <a:endParaRPr lang="en-US" sz="1800" dirty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  (long a[],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)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    swap(&amp;a[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], &amp;a[i+1]);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    sum += </a:t>
            </a:r>
            <a:r>
              <a:rPr lang="en-US" sz="1800" dirty="0" smtClean="0">
                <a:latin typeface="Courier New" pitchFamily="-96" charset="0"/>
              </a:rPr>
              <a:t>(a[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]*a[i+1]);</a:t>
            </a:r>
            <a:endParaRPr lang="en-US" sz="1800" dirty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41988" name="Rectangle 5"/>
          <p:cNvSpPr>
            <a:spLocks noChangeArrowheads="1"/>
          </p:cNvSpPr>
          <p:nvPr/>
        </p:nvSpPr>
        <p:spPr bwMode="auto">
          <a:xfrm>
            <a:off x="4495800" y="1317625"/>
            <a:ext cx="4648200" cy="4798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err="1" smtClean="0">
                <a:latin typeface="Courier New" pitchFamily="-96" charset="0"/>
              </a:rPr>
              <a:t>swap_ele_su</a:t>
            </a:r>
            <a:r>
              <a:rPr lang="en-US" sz="1800" dirty="0" smtClean="0">
                <a:latin typeface="Courier New" pitchFamily="-96" charset="0"/>
              </a:rPr>
              <a:t>:</a:t>
            </a:r>
            <a:endParaRPr lang="en-US" sz="1800" dirty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latin typeface="Courier New" pitchFamily="-96" charset="0"/>
              </a:rPr>
              <a:t>movq</a:t>
            </a:r>
            <a:r>
              <a:rPr lang="en-US" sz="1800" dirty="0" smtClean="0">
                <a:latin typeface="Courier New" pitchFamily="-96" charset="0"/>
              </a:rPr>
              <a:t>	%</a:t>
            </a:r>
            <a:r>
              <a:rPr lang="en-US" sz="1800" dirty="0" err="1" smtClean="0">
                <a:latin typeface="Courier New" pitchFamily="-96" charset="0"/>
              </a:rPr>
              <a:t>rbx</a:t>
            </a:r>
            <a:r>
              <a:rPr lang="en-US" sz="1800" dirty="0" smtClean="0">
                <a:latin typeface="Courier New" pitchFamily="-96" charset="0"/>
              </a:rPr>
              <a:t>, -16(%</a:t>
            </a:r>
            <a:r>
              <a:rPr lang="en-US" sz="1800" dirty="0" err="1" smtClean="0">
                <a:latin typeface="Courier New" pitchFamily="-96" charset="0"/>
              </a:rPr>
              <a:t>rsp</a:t>
            </a:r>
            <a:r>
              <a:rPr lang="en-US" sz="1800" dirty="0" smtClean="0">
                <a:latin typeface="Courier New" pitchFamily="-96" charset="0"/>
              </a:rPr>
              <a:t>)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latin typeface="Courier New" pitchFamily="-96" charset="0"/>
              </a:rPr>
              <a:t>movq</a:t>
            </a:r>
            <a:r>
              <a:rPr lang="en-US" sz="1800" dirty="0" smtClean="0">
                <a:latin typeface="Courier New" pitchFamily="-96" charset="0"/>
              </a:rPr>
              <a:t>	%</a:t>
            </a:r>
            <a:r>
              <a:rPr lang="en-US" sz="1800" dirty="0" err="1" smtClean="0">
                <a:latin typeface="Courier New" pitchFamily="-96" charset="0"/>
              </a:rPr>
              <a:t>rbp</a:t>
            </a:r>
            <a:r>
              <a:rPr lang="en-US" sz="1800" dirty="0" smtClean="0">
                <a:latin typeface="Courier New" pitchFamily="-96" charset="0"/>
              </a:rPr>
              <a:t>, -8(%</a:t>
            </a:r>
            <a:r>
              <a:rPr lang="en-US" sz="1800" dirty="0" err="1" smtClean="0">
                <a:latin typeface="Courier New" pitchFamily="-96" charset="0"/>
              </a:rPr>
              <a:t>rsp</a:t>
            </a:r>
            <a:r>
              <a:rPr lang="en-US" sz="1800" dirty="0" smtClean="0">
                <a:latin typeface="Courier New" pitchFamily="-96" charset="0"/>
              </a:rPr>
              <a:t>)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latin typeface="Courier New" pitchFamily="-96" charset="0"/>
              </a:rPr>
              <a:t>subq</a:t>
            </a:r>
            <a:r>
              <a:rPr lang="en-US" sz="1800" dirty="0" smtClean="0">
                <a:latin typeface="Courier New" pitchFamily="-96" charset="0"/>
              </a:rPr>
              <a:t>	$16, %</a:t>
            </a:r>
            <a:r>
              <a:rPr lang="en-US" sz="1800" dirty="0" err="1" smtClean="0">
                <a:latin typeface="Courier New" pitchFamily="-96" charset="0"/>
              </a:rPr>
              <a:t>rsp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latin typeface="Courier New" pitchFamily="-96" charset="0"/>
              </a:rPr>
              <a:t>movslq</a:t>
            </a:r>
            <a:r>
              <a:rPr lang="en-US" sz="1800" dirty="0" smtClean="0">
                <a:latin typeface="Courier New" pitchFamily="-96" charset="0"/>
              </a:rPr>
              <a:t>	%</a:t>
            </a:r>
            <a:r>
              <a:rPr lang="en-US" sz="1800" dirty="0" err="1" smtClean="0">
                <a:latin typeface="Courier New" pitchFamily="-96" charset="0"/>
              </a:rPr>
              <a:t>esi,%rax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latin typeface="Courier New" pitchFamily="-96" charset="0"/>
              </a:rPr>
              <a:t>leaq</a:t>
            </a:r>
            <a:r>
              <a:rPr lang="en-US" sz="1800" dirty="0" smtClean="0">
                <a:latin typeface="Courier New" pitchFamily="-96" charset="0"/>
              </a:rPr>
              <a:t>	8(%rdi,%rax,8), %</a:t>
            </a:r>
            <a:r>
              <a:rPr lang="en-US" sz="1800" dirty="0" err="1" smtClean="0">
                <a:latin typeface="Courier New" pitchFamily="-96" charset="0"/>
              </a:rPr>
              <a:t>rbx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latin typeface="Courier New" pitchFamily="-96" charset="0"/>
              </a:rPr>
              <a:t>leaq</a:t>
            </a:r>
            <a:r>
              <a:rPr lang="en-US" sz="1800" dirty="0" smtClean="0">
                <a:latin typeface="Courier New" pitchFamily="-96" charset="0"/>
              </a:rPr>
              <a:t>	(%rdi,%rax,8), %</a:t>
            </a:r>
            <a:r>
              <a:rPr lang="en-US" sz="1800" dirty="0" err="1" smtClean="0">
                <a:latin typeface="Courier New" pitchFamily="-96" charset="0"/>
              </a:rPr>
              <a:t>rbp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latin typeface="Courier New" pitchFamily="-96" charset="0"/>
              </a:rPr>
              <a:t>movq</a:t>
            </a:r>
            <a:r>
              <a:rPr lang="en-US" sz="1800" dirty="0" smtClean="0">
                <a:latin typeface="Courier New" pitchFamily="-96" charset="0"/>
              </a:rPr>
              <a:t>	%</a:t>
            </a:r>
            <a:r>
              <a:rPr lang="en-US" sz="1800" dirty="0" err="1" smtClean="0">
                <a:latin typeface="Courier New" pitchFamily="-96" charset="0"/>
              </a:rPr>
              <a:t>rbx</a:t>
            </a:r>
            <a:r>
              <a:rPr lang="en-US" sz="1800" dirty="0" smtClean="0">
                <a:latin typeface="Courier New" pitchFamily="-96" charset="0"/>
              </a:rPr>
              <a:t>, %</a:t>
            </a:r>
            <a:r>
              <a:rPr lang="en-US" sz="1800" dirty="0" err="1" smtClean="0">
                <a:latin typeface="Courier New" pitchFamily="-96" charset="0"/>
              </a:rPr>
              <a:t>rsi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latin typeface="Courier New" pitchFamily="-96" charset="0"/>
              </a:rPr>
              <a:t>movq</a:t>
            </a:r>
            <a:r>
              <a:rPr lang="en-US" sz="1800" dirty="0" smtClean="0">
                <a:latin typeface="Courier New" pitchFamily="-96" charset="0"/>
              </a:rPr>
              <a:t>	%</a:t>
            </a:r>
            <a:r>
              <a:rPr lang="en-US" sz="1800" dirty="0" err="1" smtClean="0">
                <a:latin typeface="Courier New" pitchFamily="-96" charset="0"/>
              </a:rPr>
              <a:t>rbp</a:t>
            </a:r>
            <a:r>
              <a:rPr lang="en-US" sz="1800" dirty="0" smtClean="0">
                <a:latin typeface="Courier New" pitchFamily="-96" charset="0"/>
              </a:rPr>
              <a:t>, %</a:t>
            </a:r>
            <a:r>
              <a:rPr lang="en-US" sz="1800" dirty="0" err="1" smtClean="0">
                <a:latin typeface="Courier New" pitchFamily="-96" charset="0"/>
              </a:rPr>
              <a:t>rdi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-96" charset="0"/>
              </a:rPr>
              <a:t>	call	swap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latin typeface="Courier New" pitchFamily="-96" charset="0"/>
              </a:rPr>
              <a:t>movq</a:t>
            </a:r>
            <a:r>
              <a:rPr lang="en-US" sz="1800" dirty="0" smtClean="0">
                <a:latin typeface="Courier New" pitchFamily="-96" charset="0"/>
              </a:rPr>
              <a:t>	(%</a:t>
            </a:r>
            <a:r>
              <a:rPr lang="en-US" sz="1800" dirty="0" err="1" smtClean="0">
                <a:latin typeface="Courier New" pitchFamily="-96" charset="0"/>
              </a:rPr>
              <a:t>rbx</a:t>
            </a:r>
            <a:r>
              <a:rPr lang="en-US" sz="1800" dirty="0" smtClean="0">
                <a:latin typeface="Courier New" pitchFamily="-96" charset="0"/>
              </a:rPr>
              <a:t>), %</a:t>
            </a:r>
            <a:r>
              <a:rPr lang="en-US" sz="1800" dirty="0" err="1" smtClean="0">
                <a:latin typeface="Courier New" pitchFamily="-96" charset="0"/>
              </a:rPr>
              <a:t>rax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latin typeface="Courier New" pitchFamily="-96" charset="0"/>
              </a:rPr>
              <a:t>imulq</a:t>
            </a:r>
            <a:r>
              <a:rPr lang="en-US" sz="1800" dirty="0" smtClean="0">
                <a:latin typeface="Courier New" pitchFamily="-96" charset="0"/>
              </a:rPr>
              <a:t>	(%</a:t>
            </a:r>
            <a:r>
              <a:rPr lang="en-US" sz="1800" dirty="0" err="1" smtClean="0">
                <a:latin typeface="Courier New" pitchFamily="-96" charset="0"/>
              </a:rPr>
              <a:t>rbp</a:t>
            </a:r>
            <a:r>
              <a:rPr lang="en-US" sz="1800" dirty="0" smtClean="0">
                <a:latin typeface="Courier New" pitchFamily="-96" charset="0"/>
              </a:rPr>
              <a:t>), %</a:t>
            </a:r>
            <a:r>
              <a:rPr lang="en-US" sz="1800" dirty="0" err="1" smtClean="0">
                <a:latin typeface="Courier New" pitchFamily="-96" charset="0"/>
              </a:rPr>
              <a:t>rax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latin typeface="Courier New" pitchFamily="-96" charset="0"/>
              </a:rPr>
              <a:t>addq</a:t>
            </a:r>
            <a:r>
              <a:rPr lang="en-US" sz="1800" dirty="0" smtClean="0">
                <a:latin typeface="Courier New" pitchFamily="-96" charset="0"/>
              </a:rPr>
              <a:t>	%</a:t>
            </a:r>
            <a:r>
              <a:rPr lang="en-US" sz="1800" dirty="0" err="1" smtClean="0">
                <a:latin typeface="Courier New" pitchFamily="-96" charset="0"/>
              </a:rPr>
              <a:t>rax</a:t>
            </a:r>
            <a:r>
              <a:rPr lang="en-US" sz="1800" dirty="0" smtClean="0">
                <a:latin typeface="Courier New" pitchFamily="-96" charset="0"/>
              </a:rPr>
              <a:t>, sum(%rip)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latin typeface="Courier New" pitchFamily="-96" charset="0"/>
              </a:rPr>
              <a:t>movq</a:t>
            </a:r>
            <a:r>
              <a:rPr lang="en-US" sz="1800" dirty="0" smtClean="0">
                <a:latin typeface="Courier New" pitchFamily="-96" charset="0"/>
              </a:rPr>
              <a:t>	(%</a:t>
            </a:r>
            <a:r>
              <a:rPr lang="en-US" sz="1800" dirty="0" err="1" smtClean="0">
                <a:latin typeface="Courier New" pitchFamily="-96" charset="0"/>
              </a:rPr>
              <a:t>rsp</a:t>
            </a:r>
            <a:r>
              <a:rPr lang="en-US" sz="1800" dirty="0" smtClean="0">
                <a:latin typeface="Courier New" pitchFamily="-96" charset="0"/>
              </a:rPr>
              <a:t>), %</a:t>
            </a:r>
            <a:r>
              <a:rPr lang="en-US" sz="1800" dirty="0" err="1" smtClean="0">
                <a:latin typeface="Courier New" pitchFamily="-96" charset="0"/>
              </a:rPr>
              <a:t>rbx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latin typeface="Courier New" pitchFamily="-96" charset="0"/>
              </a:rPr>
              <a:t>movq</a:t>
            </a:r>
            <a:r>
              <a:rPr lang="en-US" sz="1800" dirty="0" smtClean="0">
                <a:latin typeface="Courier New" pitchFamily="-96" charset="0"/>
              </a:rPr>
              <a:t>	8(%</a:t>
            </a:r>
            <a:r>
              <a:rPr lang="en-US" sz="1800" dirty="0" err="1" smtClean="0">
                <a:latin typeface="Courier New" pitchFamily="-96" charset="0"/>
              </a:rPr>
              <a:t>rsp</a:t>
            </a:r>
            <a:r>
              <a:rPr lang="en-US" sz="1800" dirty="0" smtClean="0">
                <a:latin typeface="Courier New" pitchFamily="-96" charset="0"/>
              </a:rPr>
              <a:t>), %</a:t>
            </a:r>
            <a:r>
              <a:rPr lang="en-US" sz="1800" dirty="0" err="1" smtClean="0">
                <a:latin typeface="Courier New" pitchFamily="-96" charset="0"/>
              </a:rPr>
              <a:t>rbp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latin typeface="Courier New" pitchFamily="-96" charset="0"/>
              </a:rPr>
              <a:t>addq</a:t>
            </a:r>
            <a:r>
              <a:rPr lang="en-US" sz="1800" dirty="0" smtClean="0">
                <a:latin typeface="Courier New" pitchFamily="-96" charset="0"/>
              </a:rPr>
              <a:t>	$16, %</a:t>
            </a:r>
            <a:r>
              <a:rPr lang="en-US" sz="1800" dirty="0" err="1" smtClean="0">
                <a:latin typeface="Courier New" pitchFamily="-96" charset="0"/>
              </a:rPr>
              <a:t>rsp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-96" charset="0"/>
              </a:rPr>
              <a:t>	ret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85000"/>
          </a:schemeClr>
        </a:solidFill>
        <a:ln w="25400" cap="flat" cmpd="sng" algn="ctr">
          <a:noFill/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noFill/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17351</TotalTime>
  <Words>3439</Words>
  <Application>Microsoft Office PowerPoint</Application>
  <PresentationFormat>On-screen Show (4:3)</PresentationFormat>
  <Paragraphs>1185</Paragraphs>
  <Slides>51</Slides>
  <Notes>51</Notes>
  <HiddenSlides>7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61" baseType="lpstr">
      <vt:lpstr>MS Mincho</vt:lpstr>
      <vt:lpstr>MS PGothic</vt:lpstr>
      <vt:lpstr>Arial</vt:lpstr>
      <vt:lpstr>Arial Narrow</vt:lpstr>
      <vt:lpstr>Calibri</vt:lpstr>
      <vt:lpstr>Courier New</vt:lpstr>
      <vt:lpstr>Times New Roman</vt:lpstr>
      <vt:lpstr>Wingdings</vt:lpstr>
      <vt:lpstr>Wingdings 2</vt:lpstr>
      <vt:lpstr>template2007</vt:lpstr>
      <vt:lpstr>Machine-Level Programming IV: x86-64 Procedures, Data  </vt:lpstr>
      <vt:lpstr>Today</vt:lpstr>
      <vt:lpstr>x86-64 Integer Registers</vt:lpstr>
      <vt:lpstr>x86-64 Integer Registers:  Usage Conventions</vt:lpstr>
      <vt:lpstr>x86-64 Registers</vt:lpstr>
      <vt:lpstr>x86-64 Long Swap</vt:lpstr>
      <vt:lpstr>x86-64 Locals in the Red Zone</vt:lpstr>
      <vt:lpstr>x86-64 NonLeaf without Stack Frame</vt:lpstr>
      <vt:lpstr>x86-64 Stack Frame Example</vt:lpstr>
      <vt:lpstr>Understanding x86-64 Stack Frame</vt:lpstr>
      <vt:lpstr>Understanding x86-64 Stack Frame</vt:lpstr>
      <vt:lpstr>Interesting Features of Stack Frame</vt:lpstr>
      <vt:lpstr>x86-64 Procedure Summary</vt:lpstr>
      <vt:lpstr>Today</vt:lpstr>
      <vt:lpstr>Structure Allocation</vt:lpstr>
      <vt:lpstr>Structure Access</vt:lpstr>
      <vt:lpstr>Generating Pointer to Structure Member</vt:lpstr>
      <vt:lpstr>Following Linked List</vt:lpstr>
      <vt:lpstr>Today</vt:lpstr>
      <vt:lpstr>Basic Data Types</vt:lpstr>
      <vt:lpstr>Array Allocation</vt:lpstr>
      <vt:lpstr>Array Access</vt:lpstr>
      <vt:lpstr>Array Example</vt:lpstr>
      <vt:lpstr>Array Accessing Example</vt:lpstr>
      <vt:lpstr>Array Loop Example (IA32)</vt:lpstr>
      <vt:lpstr>Pointer Loop Example (IA32)</vt:lpstr>
      <vt:lpstr>Nested Array Example</vt:lpstr>
      <vt:lpstr>Multidimensional (Nested) Arrays</vt:lpstr>
      <vt:lpstr>Nested Array Row Access</vt:lpstr>
      <vt:lpstr>Nested Array Row Access Code</vt:lpstr>
      <vt:lpstr>Nested Array Row Access</vt:lpstr>
      <vt:lpstr>Nested Array Element Access Code</vt:lpstr>
      <vt:lpstr>Multi-Level Array Example</vt:lpstr>
      <vt:lpstr>Element Access in Multi-Level Array</vt:lpstr>
      <vt:lpstr>Array Element Accesses</vt:lpstr>
      <vt:lpstr>N X N Matrix Code</vt:lpstr>
      <vt:lpstr>16 X 16 Matrix Access</vt:lpstr>
      <vt:lpstr>n X n Matrix Access</vt:lpstr>
      <vt:lpstr>Optimizing Fixed Array Access</vt:lpstr>
      <vt:lpstr>Optimizing Fixed Array Access</vt:lpstr>
      <vt:lpstr>Optimizing Variable Array Access</vt:lpstr>
      <vt:lpstr>Summary</vt:lpstr>
      <vt:lpstr>Malicious Use of Buffer Overflow</vt:lpstr>
      <vt:lpstr>Vulnerable Buffer Code</vt:lpstr>
      <vt:lpstr>Avoiding Overflow Vulnerability</vt:lpstr>
      <vt:lpstr>System-Level Protections</vt:lpstr>
      <vt:lpstr>Stack Canaries</vt:lpstr>
      <vt:lpstr>Protected Buffer Disassembly</vt:lpstr>
      <vt:lpstr>Setting Up Canary</vt:lpstr>
      <vt:lpstr>Checking Canary</vt:lpstr>
      <vt:lpstr>Canary Example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witchel</cp:lastModifiedBy>
  <cp:revision>691</cp:revision>
  <cp:lastPrinted>2009-09-13T19:36:45Z</cp:lastPrinted>
  <dcterms:created xsi:type="dcterms:W3CDTF">2011-01-05T22:40:47Z</dcterms:created>
  <dcterms:modified xsi:type="dcterms:W3CDTF">2014-02-25T17:12:33Z</dcterms:modified>
</cp:coreProperties>
</file>