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charts/chart1.xml" ContentType="application/vnd.openxmlformats-officedocument.drawingml.chart+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72"/>
  </p:notesMasterIdLst>
  <p:handoutMasterIdLst>
    <p:handoutMasterId r:id="rId73"/>
  </p:handoutMasterIdLst>
  <p:sldIdLst>
    <p:sldId id="542" r:id="rId3"/>
    <p:sldId id="1085" r:id="rId4"/>
    <p:sldId id="1233" r:id="rId5"/>
    <p:sldId id="1157" r:id="rId6"/>
    <p:sldId id="1158" r:id="rId7"/>
    <p:sldId id="1232" r:id="rId8"/>
    <p:sldId id="1159" r:id="rId9"/>
    <p:sldId id="1160" r:id="rId10"/>
    <p:sldId id="1161" r:id="rId11"/>
    <p:sldId id="1234" r:id="rId12"/>
    <p:sldId id="1162" r:id="rId13"/>
    <p:sldId id="1163" r:id="rId14"/>
    <p:sldId id="1235" r:id="rId15"/>
    <p:sldId id="1164" r:id="rId16"/>
    <p:sldId id="1165" r:id="rId17"/>
    <p:sldId id="1166" r:id="rId18"/>
    <p:sldId id="1167" r:id="rId19"/>
    <p:sldId id="1168" r:id="rId20"/>
    <p:sldId id="1169" r:id="rId21"/>
    <p:sldId id="1170" r:id="rId22"/>
    <p:sldId id="1171" r:id="rId23"/>
    <p:sldId id="1201" r:id="rId24"/>
    <p:sldId id="1173" r:id="rId25"/>
    <p:sldId id="1174" r:id="rId26"/>
    <p:sldId id="1175" r:id="rId27"/>
    <p:sldId id="1176" r:id="rId28"/>
    <p:sldId id="1177" r:id="rId29"/>
    <p:sldId id="1178" r:id="rId30"/>
    <p:sldId id="1202" r:id="rId31"/>
    <p:sldId id="1203" r:id="rId32"/>
    <p:sldId id="1204" r:id="rId33"/>
    <p:sldId id="1205" r:id="rId34"/>
    <p:sldId id="1206" r:id="rId35"/>
    <p:sldId id="1207" r:id="rId36"/>
    <p:sldId id="1208" r:id="rId37"/>
    <p:sldId id="1209" r:id="rId38"/>
    <p:sldId id="1210" r:id="rId39"/>
    <p:sldId id="1211" r:id="rId40"/>
    <p:sldId id="1179" r:id="rId41"/>
    <p:sldId id="1180" r:id="rId42"/>
    <p:sldId id="1181" r:id="rId43"/>
    <p:sldId id="1182" r:id="rId44"/>
    <p:sldId id="1183" r:id="rId45"/>
    <p:sldId id="1184" r:id="rId46"/>
    <p:sldId id="1185" r:id="rId47"/>
    <p:sldId id="1214" r:id="rId48"/>
    <p:sldId id="1216" r:id="rId49"/>
    <p:sldId id="1217" r:id="rId50"/>
    <p:sldId id="1186" r:id="rId51"/>
    <p:sldId id="1187" r:id="rId52"/>
    <p:sldId id="1188" r:id="rId53"/>
    <p:sldId id="1236" r:id="rId54"/>
    <p:sldId id="1218" r:id="rId55"/>
    <p:sldId id="1227" r:id="rId56"/>
    <p:sldId id="1231" r:id="rId57"/>
    <p:sldId id="1219" r:id="rId58"/>
    <p:sldId id="1190" r:id="rId59"/>
    <p:sldId id="1191" r:id="rId60"/>
    <p:sldId id="1192" r:id="rId61"/>
    <p:sldId id="1193" r:id="rId62"/>
    <p:sldId id="1228" r:id="rId63"/>
    <p:sldId id="1225" r:id="rId64"/>
    <p:sldId id="1195" r:id="rId65"/>
    <p:sldId id="1220" r:id="rId66"/>
    <p:sldId id="1221" r:id="rId67"/>
    <p:sldId id="1222" r:id="rId68"/>
    <p:sldId id="1198" r:id="rId69"/>
    <p:sldId id="1224" r:id="rId70"/>
    <p:sldId id="1200" r:id="rId71"/>
  </p:sldIdLst>
  <p:sldSz cx="9144000" cy="6858000" type="screen4x3"/>
  <p:notesSz cx="7302500" cy="9586913"/>
  <p:custDataLst>
    <p:tags r:id="rId74"/>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FF9933"/>
    <a:srgbClr val="E0E0E0"/>
    <a:srgbClr val="FFFFFF"/>
    <a:srgbClr val="FCFCFC"/>
    <a:srgbClr val="DF9F98"/>
    <a:srgbClr val="D6CDEE"/>
    <a:srgbClr val="F7F5CD"/>
    <a:srgbClr val="FFABA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1" autoAdjust="0"/>
    <p:restoredTop sz="94649" autoAdjust="0"/>
  </p:normalViewPr>
  <p:slideViewPr>
    <p:cSldViewPr snapToObjects="1">
      <p:cViewPr varScale="1">
        <p:scale>
          <a:sx n="110" d="100"/>
          <a:sy n="110" d="100"/>
        </p:scale>
        <p:origin x="485" y="62"/>
      </p:cViewPr>
      <p:guideLst>
        <p:guide orient="horz" pos="1728"/>
        <p:guide pos="2880"/>
      </p:guideLst>
    </p:cSldViewPr>
  </p:slideViewPr>
  <p:notesTextViewPr>
    <p:cViewPr>
      <p:scale>
        <a:sx n="100" d="100"/>
        <a:sy n="100" d="100"/>
      </p:scale>
      <p:origin x="0" y="0"/>
    </p:cViewPr>
  </p:notesTextViewPr>
  <p:sorterViewPr>
    <p:cViewPr>
      <p:scale>
        <a:sx n="80" d="100"/>
        <a:sy n="80" d="100"/>
      </p:scale>
      <p:origin x="0" y="2172"/>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gs" Target="tags/tag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handoutMaster" Target="handoutMasters/handoutMaster1.xml"/><Relationship Id="rId78"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roh:Downloads:cpumemgap.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333333333333301"/>
          <c:y val="3.9215686274509803E-2"/>
          <c:w val="0.56148148148148103"/>
          <c:h val="0.83660130718954195"/>
        </c:manualLayout>
      </c:layout>
      <c:lineChart>
        <c:grouping val="standard"/>
        <c:varyColors val="0"/>
        <c:ser>
          <c:idx val="0"/>
          <c:order val="0"/>
          <c:tx>
            <c:strRef>
              <c:f>data!$B$1</c:f>
              <c:strCache>
                <c:ptCount val="1"/>
                <c:pt idx="0">
                  <c:v>Disk seek time</c:v>
                </c:pt>
              </c:strCache>
            </c:strRef>
          </c:tx>
          <c:spPr>
            <a:ln w="12700">
              <a:solidFill>
                <a:srgbClr val="000000"/>
              </a:solidFill>
              <a:prstDash val="solid"/>
            </a:ln>
          </c:spPr>
          <c:marker>
            <c:symbol val="diamond"/>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data!$B$2:$B$9</c:f>
              <c:numCache>
                <c:formatCode>#,##0</c:formatCode>
                <c:ptCount val="8"/>
                <c:pt idx="0">
                  <c:v>87000000</c:v>
                </c:pt>
                <c:pt idx="1">
                  <c:v>75000000</c:v>
                </c:pt>
                <c:pt idx="2">
                  <c:v>28000000</c:v>
                </c:pt>
                <c:pt idx="3">
                  <c:v>10000000</c:v>
                </c:pt>
                <c:pt idx="4">
                  <c:v>8000000</c:v>
                </c:pt>
                <c:pt idx="5">
                  <c:v>8000000</c:v>
                </c:pt>
                <c:pt idx="6">
                  <c:v>8000000</c:v>
                </c:pt>
                <c:pt idx="7">
                  <c:v>8000000</c:v>
                </c:pt>
              </c:numCache>
            </c:numRef>
          </c:val>
          <c:smooth val="0"/>
        </c:ser>
        <c:ser>
          <c:idx val="1"/>
          <c:order val="1"/>
          <c:tx>
            <c:strRef>
              <c:f>data!$C$1</c:f>
              <c:strCache>
                <c:ptCount val="1"/>
                <c:pt idx="0">
                  <c:v>Flash SSD access time</c:v>
                </c:pt>
              </c:strCache>
            </c:strRef>
          </c:tx>
          <c:spPr>
            <a:ln w="12700">
              <a:solidFill>
                <a:srgbClr val="000000"/>
              </a:solidFill>
              <a:prstDash val="solid"/>
            </a:ln>
          </c:spPr>
          <c:marker>
            <c:symbol val="triangle"/>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data!$C$2:$C$9</c:f>
              <c:numCache>
                <c:formatCode>General</c:formatCode>
                <c:ptCount val="8"/>
                <c:pt idx="7" formatCode="#,##0">
                  <c:v>75000</c:v>
                </c:pt>
              </c:numCache>
            </c:numRef>
          </c:val>
          <c:smooth val="0"/>
        </c:ser>
        <c:ser>
          <c:idx val="2"/>
          <c:order val="2"/>
          <c:tx>
            <c:strRef>
              <c:f>data!$D$1</c:f>
              <c:strCache>
                <c:ptCount val="1"/>
                <c:pt idx="0">
                  <c:v>DRAM access time</c:v>
                </c:pt>
              </c:strCache>
            </c:strRef>
          </c:tx>
          <c:spPr>
            <a:ln w="12700">
              <a:solidFill>
                <a:srgbClr val="000000"/>
              </a:solidFill>
              <a:prstDash val="solid"/>
            </a:ln>
          </c:spPr>
          <c:marker>
            <c:symbol val="square"/>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data!$D$2:$D$9</c:f>
              <c:numCache>
                <c:formatCode>General</c:formatCode>
                <c:ptCount val="8"/>
                <c:pt idx="0">
                  <c:v>375</c:v>
                </c:pt>
                <c:pt idx="1">
                  <c:v>200</c:v>
                </c:pt>
                <c:pt idx="2" formatCode="#,##0">
                  <c:v>100</c:v>
                </c:pt>
                <c:pt idx="3">
                  <c:v>70</c:v>
                </c:pt>
                <c:pt idx="4">
                  <c:v>60</c:v>
                </c:pt>
                <c:pt idx="5">
                  <c:v>55</c:v>
                </c:pt>
                <c:pt idx="6">
                  <c:v>50</c:v>
                </c:pt>
                <c:pt idx="7">
                  <c:v>40</c:v>
                </c:pt>
              </c:numCache>
            </c:numRef>
          </c:val>
          <c:smooth val="0"/>
        </c:ser>
        <c:ser>
          <c:idx val="3"/>
          <c:order val="3"/>
          <c:tx>
            <c:strRef>
              <c:f>data!$E$1</c:f>
              <c:strCache>
                <c:ptCount val="1"/>
                <c:pt idx="0">
                  <c:v>SRAM access time</c:v>
                </c:pt>
              </c:strCache>
            </c:strRef>
          </c:tx>
          <c:spPr>
            <a:ln w="12700">
              <a:solidFill>
                <a:srgbClr val="000000"/>
              </a:solidFill>
              <a:prstDash val="solid"/>
            </a:ln>
          </c:spPr>
          <c:marker>
            <c:symbol val="circle"/>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data!$E$2:$E$9</c:f>
              <c:numCache>
                <c:formatCode>General</c:formatCode>
                <c:ptCount val="8"/>
                <c:pt idx="0">
                  <c:v>300</c:v>
                </c:pt>
                <c:pt idx="1">
                  <c:v>150</c:v>
                </c:pt>
                <c:pt idx="2">
                  <c:v>35</c:v>
                </c:pt>
                <c:pt idx="3">
                  <c:v>15</c:v>
                </c:pt>
                <c:pt idx="4">
                  <c:v>3</c:v>
                </c:pt>
                <c:pt idx="5">
                  <c:v>2.5</c:v>
                </c:pt>
                <c:pt idx="6">
                  <c:v>2</c:v>
                </c:pt>
                <c:pt idx="7">
                  <c:v>1.5</c:v>
                </c:pt>
              </c:numCache>
            </c:numRef>
          </c:val>
          <c:smooth val="0"/>
        </c:ser>
        <c:ser>
          <c:idx val="4"/>
          <c:order val="4"/>
          <c:tx>
            <c:strRef>
              <c:f>data!$F$1</c:f>
              <c:strCache>
                <c:ptCount val="1"/>
                <c:pt idx="0">
                  <c:v>CPU cycle time</c:v>
                </c:pt>
              </c:strCache>
            </c:strRef>
          </c:tx>
          <c:spPr>
            <a:ln w="12700">
              <a:solidFill>
                <a:srgbClr val="000000"/>
              </a:solidFill>
              <a:prstDash val="solid"/>
            </a:ln>
          </c:spPr>
          <c:marker>
            <c:symbol val="square"/>
            <c:size val="8"/>
            <c:spPr>
              <a:solidFill>
                <a:srgbClr val="FFFFFF"/>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data!$F$2:$F$9</c:f>
              <c:numCache>
                <c:formatCode>General</c:formatCode>
                <c:ptCount val="8"/>
                <c:pt idx="0">
                  <c:v>1000</c:v>
                </c:pt>
                <c:pt idx="1">
                  <c:v>166</c:v>
                </c:pt>
                <c:pt idx="2">
                  <c:v>50</c:v>
                </c:pt>
                <c:pt idx="3">
                  <c:v>6</c:v>
                </c:pt>
                <c:pt idx="4">
                  <c:v>1.6</c:v>
                </c:pt>
                <c:pt idx="5">
                  <c:v>0.3</c:v>
                </c:pt>
                <c:pt idx="6">
                  <c:v>0.5</c:v>
                </c:pt>
                <c:pt idx="7">
                  <c:v>0.4</c:v>
                </c:pt>
              </c:numCache>
            </c:numRef>
          </c:val>
          <c:smooth val="0"/>
        </c:ser>
        <c:ser>
          <c:idx val="5"/>
          <c:order val="5"/>
          <c:tx>
            <c:strRef>
              <c:f>data!$G$1</c:f>
              <c:strCache>
                <c:ptCount val="1"/>
                <c:pt idx="0">
                  <c:v>Effective CPU cycle time</c:v>
                </c:pt>
              </c:strCache>
            </c:strRef>
          </c:tx>
          <c:spPr>
            <a:ln w="12700">
              <a:solidFill>
                <a:srgbClr val="000000"/>
              </a:solidFill>
              <a:prstDash val="solid"/>
            </a:ln>
          </c:spPr>
          <c:marker>
            <c:symbol val="circle"/>
            <c:size val="8"/>
            <c:spPr>
              <a:solidFill>
                <a:srgbClr val="FFFFFF"/>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data!$G$2:$G$9</c:f>
              <c:numCache>
                <c:formatCode>General</c:formatCode>
                <c:ptCount val="8"/>
                <c:pt idx="5">
                  <c:v>0.3</c:v>
                </c:pt>
                <c:pt idx="6">
                  <c:v>0.25</c:v>
                </c:pt>
                <c:pt idx="7">
                  <c:v>0.1</c:v>
                </c:pt>
              </c:numCache>
            </c:numRef>
          </c:val>
          <c:smooth val="0"/>
        </c:ser>
        <c:dLbls>
          <c:showLegendKey val="0"/>
          <c:showVal val="0"/>
          <c:showCatName val="0"/>
          <c:showSerName val="0"/>
          <c:showPercent val="0"/>
          <c:showBubbleSize val="0"/>
        </c:dLbls>
        <c:marker val="1"/>
        <c:smooth val="0"/>
        <c:axId val="256132864"/>
        <c:axId val="256146464"/>
      </c:lineChart>
      <c:catAx>
        <c:axId val="256132864"/>
        <c:scaling>
          <c:orientation val="minMax"/>
        </c:scaling>
        <c:delete val="0"/>
        <c:axPos val="b"/>
        <c:title>
          <c:tx>
            <c:rich>
              <a:bodyPr/>
              <a:lstStyle/>
              <a:p>
                <a:pPr>
                  <a:defRPr sz="1600" b="1" i="0" u="none" strike="noStrike" baseline="0">
                    <a:solidFill>
                      <a:srgbClr val="000000"/>
                    </a:solidFill>
                    <a:latin typeface="Arial"/>
                    <a:ea typeface="Arial"/>
                    <a:cs typeface="Arial"/>
                  </a:defRPr>
                </a:pPr>
                <a:r>
                  <a:rPr lang="en-US" sz="1600"/>
                  <a:t>Year</a:t>
                </a:r>
              </a:p>
            </c:rich>
          </c:tx>
          <c:layout>
            <c:manualLayout>
              <c:xMode val="edge"/>
              <c:yMode val="edge"/>
              <c:x val="0.431111111111111"/>
              <c:y val="0.93464052287581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256146464"/>
        <c:crossesAt val="0.01"/>
        <c:auto val="1"/>
        <c:lblAlgn val="ctr"/>
        <c:lblOffset val="100"/>
        <c:tickLblSkip val="1"/>
        <c:tickMarkSkip val="1"/>
        <c:noMultiLvlLbl val="0"/>
      </c:catAx>
      <c:valAx>
        <c:axId val="256146464"/>
        <c:scaling>
          <c:logBase val="10"/>
          <c:orientation val="minMax"/>
          <c:min val="0.01"/>
        </c:scaling>
        <c:delete val="0"/>
        <c:axPos val="l"/>
        <c:majorGridlines>
          <c:spPr>
            <a:ln w="3175">
              <a:solidFill>
                <a:srgbClr val="000000"/>
              </a:solidFill>
              <a:prstDash val="solid"/>
            </a:ln>
          </c:spPr>
        </c:majorGridlines>
        <c:title>
          <c:tx>
            <c:rich>
              <a:bodyPr/>
              <a:lstStyle/>
              <a:p>
                <a:pPr>
                  <a:defRPr sz="1600" b="1" i="0" u="none" strike="noStrike" baseline="0">
                    <a:solidFill>
                      <a:srgbClr val="000000"/>
                    </a:solidFill>
                    <a:latin typeface="Arial"/>
                    <a:ea typeface="Arial"/>
                    <a:cs typeface="Arial"/>
                  </a:defRPr>
                </a:pPr>
                <a:r>
                  <a:rPr lang="en-US" sz="1600"/>
                  <a:t>ns</a:t>
                </a:r>
              </a:p>
            </c:rich>
          </c:tx>
          <c:layout>
            <c:manualLayout>
              <c:xMode val="edge"/>
              <c:yMode val="edge"/>
              <c:x val="1.3333333333333299E-2"/>
              <c:y val="0.43790849673202598"/>
            </c:manualLayout>
          </c:layout>
          <c:overlay val="0"/>
          <c:spPr>
            <a:noFill/>
            <a:ln w="25400">
              <a:noFill/>
            </a:ln>
          </c:spPr>
        </c:title>
        <c:numFmt formatCode="#,##0.0" sourceLinked="0"/>
        <c:majorTickMark val="out"/>
        <c:minorTickMark val="none"/>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256132864"/>
        <c:crosses val="autoZero"/>
        <c:crossBetween val="between"/>
      </c:valAx>
      <c:spPr>
        <a:solidFill>
          <a:srgbClr val="FFFFFF"/>
        </a:solidFill>
        <a:ln w="12700">
          <a:solidFill>
            <a:srgbClr val="808080"/>
          </a:solidFill>
          <a:prstDash val="solid"/>
        </a:ln>
      </c:spPr>
    </c:plotArea>
    <c:legend>
      <c:legendPos val="r"/>
      <c:layout>
        <c:manualLayout>
          <c:xMode val="edge"/>
          <c:yMode val="edge"/>
          <c:x val="0.74666666666666703"/>
          <c:y val="0.33986928104575198"/>
          <c:w val="0.24740740740740699"/>
          <c:h val="0.237472766884532"/>
        </c:manualLayout>
      </c:layout>
      <c:overlay val="0"/>
      <c:spPr>
        <a:solidFill>
          <a:srgbClr val="FFFFFF"/>
        </a:solidFill>
        <a:ln w="3175">
          <a:solidFill>
            <a:srgbClr val="000000"/>
          </a:solidFill>
          <a:prstDash val="solid"/>
        </a:ln>
      </c:spPr>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24879041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6733182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extLst>
      <p:ext uri="{BB962C8B-B14F-4D97-AF65-F5344CB8AC3E}">
        <p14:creationId xmlns:p14="http://schemas.microsoft.com/office/powerpoint/2010/main" val="3333843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solidFill>
            <a:srgbClr val="FFFFFF"/>
          </a:solidFill>
          <a:ln/>
        </p:spPr>
      </p:sp>
      <p:sp>
        <p:nvSpPr>
          <p:cNvPr id="53251"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extLst>
      <p:ext uri="{BB962C8B-B14F-4D97-AF65-F5344CB8AC3E}">
        <p14:creationId xmlns:p14="http://schemas.microsoft.com/office/powerpoint/2010/main" val="302717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084978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25012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solidFill>
            <a:srgbClr val="FFFFFF"/>
          </a:solidFill>
          <a:ln/>
        </p:spPr>
      </p:sp>
      <p:sp>
        <p:nvSpPr>
          <p:cNvPr id="5632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extLst>
      <p:ext uri="{BB962C8B-B14F-4D97-AF65-F5344CB8AC3E}">
        <p14:creationId xmlns:p14="http://schemas.microsoft.com/office/powerpoint/2010/main" val="3595521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42670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557076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15458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191554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56735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68068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extLst>
      <p:ext uri="{BB962C8B-B14F-4D97-AF65-F5344CB8AC3E}">
        <p14:creationId xmlns:p14="http://schemas.microsoft.com/office/powerpoint/2010/main" val="20350613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9421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697566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p:spPr>
        <p:txBody>
          <a:bodyPr/>
          <a:lstStyle/>
          <a:p>
            <a:endParaRPr lang="en-US"/>
          </a:p>
        </p:txBody>
      </p:sp>
    </p:spTree>
    <p:extLst>
      <p:ext uri="{BB962C8B-B14F-4D97-AF65-F5344CB8AC3E}">
        <p14:creationId xmlns:p14="http://schemas.microsoft.com/office/powerpoint/2010/main" val="15397200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049936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353497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393819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461580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273712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930987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30313" y="711200"/>
            <a:ext cx="4833937" cy="3624263"/>
          </a:xfrm>
        </p:spPr>
      </p:sp>
      <p:sp>
        <p:nvSpPr>
          <p:cNvPr id="5837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3145044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solidFill>
            <a:srgbClr val="FFFFFF"/>
          </a:solidFill>
          <a:ln/>
        </p:spPr>
      </p:sp>
      <p:sp>
        <p:nvSpPr>
          <p:cNvPr id="5120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extLst>
      <p:ext uri="{BB962C8B-B14F-4D97-AF65-F5344CB8AC3E}">
        <p14:creationId xmlns:p14="http://schemas.microsoft.com/office/powerpoint/2010/main" val="33819269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30313" y="711200"/>
            <a:ext cx="4833937" cy="3624263"/>
          </a:xfrm>
        </p:spPr>
      </p:sp>
      <p:sp>
        <p:nvSpPr>
          <p:cNvPr id="6041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31368000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230313" y="711200"/>
            <a:ext cx="4833937" cy="3624263"/>
          </a:xfrm>
        </p:spPr>
      </p:sp>
      <p:sp>
        <p:nvSpPr>
          <p:cNvPr id="6246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32793574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230313" y="711200"/>
            <a:ext cx="4833937" cy="3624263"/>
          </a:xfrm>
        </p:spPr>
      </p:sp>
      <p:sp>
        <p:nvSpPr>
          <p:cNvPr id="6451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18745871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230313" y="711200"/>
            <a:ext cx="4833937" cy="3624263"/>
          </a:xfrm>
        </p:spPr>
      </p:sp>
      <p:sp>
        <p:nvSpPr>
          <p:cNvPr id="6656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42091707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30313" y="711200"/>
            <a:ext cx="4833937" cy="3624263"/>
          </a:xfrm>
        </p:spPr>
      </p:sp>
      <p:sp>
        <p:nvSpPr>
          <p:cNvPr id="6861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17346915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230313" y="711200"/>
            <a:ext cx="4833937" cy="3624263"/>
          </a:xfrm>
        </p:spPr>
      </p:sp>
      <p:sp>
        <p:nvSpPr>
          <p:cNvPr id="7065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16708799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230313" y="711200"/>
            <a:ext cx="4833937" cy="3624263"/>
          </a:xfrm>
        </p:spPr>
      </p:sp>
      <p:sp>
        <p:nvSpPr>
          <p:cNvPr id="7270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42157411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230313" y="711200"/>
            <a:ext cx="4833937" cy="3624263"/>
          </a:xfrm>
        </p:spPr>
      </p:sp>
      <p:sp>
        <p:nvSpPr>
          <p:cNvPr id="7475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239656830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30313" y="711200"/>
            <a:ext cx="4833937" cy="3624263"/>
          </a:xfrm>
        </p:spPr>
      </p:sp>
      <p:sp>
        <p:nvSpPr>
          <p:cNvPr id="7680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extLst>
      <p:ext uri="{BB962C8B-B14F-4D97-AF65-F5344CB8AC3E}">
        <p14:creationId xmlns:p14="http://schemas.microsoft.com/office/powerpoint/2010/main" val="24565084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72408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9176281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036217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216811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935683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317813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562822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286454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19196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5106124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898342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charset="0"/>
            </a:endParaRPr>
          </a:p>
        </p:txBody>
      </p:sp>
    </p:spTree>
    <p:extLst>
      <p:ext uri="{BB962C8B-B14F-4D97-AF65-F5344CB8AC3E}">
        <p14:creationId xmlns:p14="http://schemas.microsoft.com/office/powerpoint/2010/main" val="1250620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4599660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54</a:t>
            </a:fld>
            <a:endParaRPr lang="en-US"/>
          </a:p>
        </p:txBody>
      </p:sp>
    </p:spTree>
    <p:extLst>
      <p:ext uri="{BB962C8B-B14F-4D97-AF65-F5344CB8AC3E}">
        <p14:creationId xmlns:p14="http://schemas.microsoft.com/office/powerpoint/2010/main" val="421659213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55</a:t>
            </a:fld>
            <a:endParaRPr lang="en-US"/>
          </a:p>
        </p:txBody>
      </p:sp>
    </p:spTree>
    <p:extLst>
      <p:ext uri="{BB962C8B-B14F-4D97-AF65-F5344CB8AC3E}">
        <p14:creationId xmlns:p14="http://schemas.microsoft.com/office/powerpoint/2010/main" val="422916022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9936503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284971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7961475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9409416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61</a:t>
            </a:fld>
            <a:endParaRPr lang="en-US"/>
          </a:p>
        </p:txBody>
      </p:sp>
    </p:spTree>
    <p:extLst>
      <p:ext uri="{BB962C8B-B14F-4D97-AF65-F5344CB8AC3E}">
        <p14:creationId xmlns:p14="http://schemas.microsoft.com/office/powerpoint/2010/main" val="35188936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extLst>
      <p:ext uri="{BB962C8B-B14F-4D97-AF65-F5344CB8AC3E}">
        <p14:creationId xmlns:p14="http://schemas.microsoft.com/office/powerpoint/2010/main" val="324444383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1652573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64</a:t>
            </a:fld>
            <a:endParaRPr lang="en-US"/>
          </a:p>
        </p:txBody>
      </p:sp>
    </p:spTree>
    <p:extLst>
      <p:ext uri="{BB962C8B-B14F-4D97-AF65-F5344CB8AC3E}">
        <p14:creationId xmlns:p14="http://schemas.microsoft.com/office/powerpoint/2010/main" val="3770139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solidFill>
            <a:srgbClr val="FFFFFF"/>
          </a:solidFill>
          <a:ln/>
        </p:spPr>
      </p:sp>
      <p:sp>
        <p:nvSpPr>
          <p:cNvPr id="3072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extLst>
      <p:ext uri="{BB962C8B-B14F-4D97-AF65-F5344CB8AC3E}">
        <p14:creationId xmlns:p14="http://schemas.microsoft.com/office/powerpoint/2010/main" val="160723320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65</a:t>
            </a:fld>
            <a:endParaRPr lang="en-US"/>
          </a:p>
        </p:txBody>
      </p:sp>
    </p:spTree>
    <p:extLst>
      <p:ext uri="{BB962C8B-B14F-4D97-AF65-F5344CB8AC3E}">
        <p14:creationId xmlns:p14="http://schemas.microsoft.com/office/powerpoint/2010/main" val="204479807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66</a:t>
            </a:fld>
            <a:endParaRPr lang="en-US"/>
          </a:p>
        </p:txBody>
      </p:sp>
    </p:spTree>
    <p:extLst>
      <p:ext uri="{BB962C8B-B14F-4D97-AF65-F5344CB8AC3E}">
        <p14:creationId xmlns:p14="http://schemas.microsoft.com/office/powerpoint/2010/main" val="152623932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6687427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extLst>
      <p:ext uri="{BB962C8B-B14F-4D97-AF65-F5344CB8AC3E}">
        <p14:creationId xmlns:p14="http://schemas.microsoft.com/office/powerpoint/2010/main" val="295406364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55825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04768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49649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67929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CC66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000"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FF9933"/>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FF9933"/>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290513" y="1220788"/>
            <a:ext cx="8305800" cy="5222875"/>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2"/>
          <p:cNvSpPr>
            <a:spLocks noGrp="1" noChangeArrowheads="1"/>
          </p:cNvSpPr>
          <p:nvPr>
            <p:ph type="title"/>
          </p:nvPr>
        </p:nvSpPr>
        <p:spPr bwMode="auto">
          <a:xfrm>
            <a:off x="404813" y="247650"/>
            <a:ext cx="8715375" cy="7810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 name="Text Box 3"/>
          <p:cNvSpPr txBox="1">
            <a:spLocks noChangeArrowheads="1"/>
          </p:cNvSpPr>
          <p:nvPr/>
        </p:nvSpPr>
        <p:spPr bwMode="auto">
          <a:xfrm>
            <a:off x="442913" y="6345238"/>
            <a:ext cx="447675" cy="395287"/>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BC07E77-5360-6D43-8AEB-E24B08212AFE}" type="slidenum">
              <a:rPr lang="en-GB" b="0">
                <a:solidFill>
                  <a:srgbClr val="000066"/>
                </a:solidFill>
                <a:latin typeface="Times New Roman" charset="0"/>
              </a:rPr>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b="0">
              <a:solidFill>
                <a:srgbClr val="000066"/>
              </a:solidFill>
              <a:latin typeface="Times New Roman" charset="0"/>
            </a:endParaRPr>
          </a:p>
        </p:txBody>
      </p:sp>
      <p:sp>
        <p:nvSpPr>
          <p:cNvPr id="1028" name="Rectangle 4"/>
          <p:cNvSpPr>
            <a:spLocks noChangeArrowheads="1"/>
          </p:cNvSpPr>
          <p:nvPr/>
        </p:nvSpPr>
        <p:spPr bwMode="auto">
          <a:xfrm>
            <a:off x="7561263" y="6392863"/>
            <a:ext cx="1085850" cy="279400"/>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8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400" b="0">
                <a:solidFill>
                  <a:srgbClr val="660033"/>
                </a:solidFill>
                <a:latin typeface="Helvetica" charset="0"/>
              </a:rPr>
              <a:t>15-213, F’08</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mj-lt"/>
          <a:ea typeface="ＭＳ Ｐゴシック" charset="-128"/>
          <a:cs typeface="ＭＳ Ｐゴシック" charset="-128"/>
        </a:defRPr>
      </a:lvl1pPr>
      <a:lvl2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2pPr>
      <a:lvl3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3pPr>
      <a:lvl4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4pPr>
      <a:lvl5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5pPr>
      <a:lvl6pPr marL="15367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6pPr>
      <a:lvl7pPr marL="19939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7pPr>
      <a:lvl8pPr marL="24511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8pPr>
      <a:lvl9pPr marL="29083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9pPr>
    </p:titleStyle>
    <p:bodyStyle>
      <a:lvl1pPr marL="384175" indent="-384175" algn="l" defTabSz="457200" rtl="0" eaLnBrk="0" fontAlgn="base" hangingPunct="0">
        <a:lnSpc>
          <a:spcPct val="93000"/>
        </a:lnSpc>
        <a:spcBef>
          <a:spcPts val="1500"/>
        </a:spcBef>
        <a:spcAft>
          <a:spcPct val="0"/>
        </a:spcAft>
        <a:buClr>
          <a:srgbClr val="660033"/>
        </a:buClr>
        <a:buSzPct val="45000"/>
        <a:buFont typeface="Wingdings" charset="2"/>
        <a:buChar char=""/>
        <a:defRPr sz="2400" b="1">
          <a:solidFill>
            <a:srgbClr val="003300"/>
          </a:solidFill>
          <a:effectLst>
            <a:outerShdw blurRad="38100" dist="38100" dir="2700000" algn="tl">
              <a:srgbClr val="DDDDDD"/>
            </a:outerShdw>
          </a:effectLst>
          <a:latin typeface="+mn-lt"/>
          <a:ea typeface="ＭＳ Ｐゴシック" charset="-128"/>
          <a:cs typeface="ＭＳ Ｐゴシック" charset="-128"/>
        </a:defRPr>
      </a:lvl1pPr>
      <a:lvl2pPr marL="742950" indent="-246063" algn="l" defTabSz="457200" rtl="0" eaLnBrk="0" fontAlgn="base" hangingPunct="0">
        <a:lnSpc>
          <a:spcPct val="98000"/>
        </a:lnSpc>
        <a:spcBef>
          <a:spcPts val="625"/>
        </a:spcBef>
        <a:spcAft>
          <a:spcPct val="0"/>
        </a:spcAft>
        <a:buClr>
          <a:srgbClr val="660033"/>
        </a:buClr>
        <a:buSzPct val="45000"/>
        <a:buFont typeface="Wingdings" charset="2"/>
        <a:buChar char=""/>
        <a:defRPr sz="2000" b="1">
          <a:solidFill>
            <a:srgbClr val="000066"/>
          </a:solidFill>
          <a:latin typeface="+mn-lt"/>
          <a:ea typeface="ＭＳ Ｐゴシック" charset="-128"/>
        </a:defRPr>
      </a:lvl2pPr>
      <a:lvl3pPr marL="1144588" indent="-236538" algn="l" defTabSz="457200" rtl="0" eaLnBrk="0" fontAlgn="base" hangingPunct="0">
        <a:lnSpc>
          <a:spcPct val="104000"/>
        </a:lnSpc>
        <a:spcBef>
          <a:spcPts val="225"/>
        </a:spcBef>
        <a:spcAft>
          <a:spcPct val="0"/>
        </a:spcAft>
        <a:buClr>
          <a:srgbClr val="005400"/>
        </a:buClr>
        <a:buSzPct val="45000"/>
        <a:buFont typeface="Wingdings" charset="2"/>
        <a:buChar char=""/>
        <a:defRPr b="1">
          <a:solidFill>
            <a:srgbClr val="000099"/>
          </a:solidFill>
          <a:latin typeface="+mn-lt"/>
          <a:ea typeface="ＭＳ Ｐゴシック" charset="-128"/>
        </a:defRPr>
      </a:lvl3pPr>
      <a:lvl4pPr marL="1600200" indent="-228600" algn="l" defTabSz="457200" rtl="0" eaLnBrk="0" fontAlgn="base" hangingPunct="0">
        <a:lnSpc>
          <a:spcPct val="98000"/>
        </a:lnSpc>
        <a:spcBef>
          <a:spcPts val="450"/>
        </a:spcBef>
        <a:spcAft>
          <a:spcPct val="0"/>
        </a:spcAft>
        <a:buClr>
          <a:srgbClr val="000066"/>
        </a:buClr>
        <a:buSzPct val="45000"/>
        <a:buFont typeface="Wingdings" charset="2"/>
        <a:buChar char=""/>
        <a:defRPr b="1">
          <a:solidFill>
            <a:srgbClr val="000066"/>
          </a:solidFill>
          <a:latin typeface="+mn-lt"/>
          <a:ea typeface="ＭＳ Ｐゴシック" charset="-128"/>
        </a:defRPr>
      </a:lvl4pPr>
      <a:lvl5pPr marL="2449513" indent="-228600" algn="l" defTabSz="457200" rtl="0" eaLnBrk="0" fontAlgn="base" hangingPunct="0">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5pPr>
      <a:lvl6pPr marL="29067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6pPr>
      <a:lvl7pPr marL="33639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7pPr>
      <a:lvl8pPr marL="38211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8pPr>
      <a:lvl9pPr marL="42783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470025"/>
          </a:xfrm>
        </p:spPr>
        <p:txBody>
          <a:bodyPr/>
          <a:lstStyle/>
          <a:p>
            <a:pPr marL="0" indent="0"/>
            <a:r>
              <a:rPr lang="en-US" dirty="0" smtClean="0"/>
              <a:t>The Memory Hierarchy</a:t>
            </a:r>
            <a:br>
              <a:rPr lang="en-US" dirty="0" smtClean="0"/>
            </a:br>
            <a:r>
              <a:rPr lang="en-US" dirty="0" smtClean="0"/>
              <a:t/>
            </a:r>
            <a:br>
              <a:rPr lang="en-US" dirty="0" smtClean="0"/>
            </a:br>
            <a:endParaRPr lang="en-US" sz="2000" b="0"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Footer Placeholder 4"/>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17</a:t>
            </a:r>
          </a:p>
        </p:txBody>
      </p:sp>
      <p:sp>
        <p:nvSpPr>
          <p:cNvPr id="18435" name="Slide Number Placeholder 5"/>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D4B1A4E4-E99C-4108-ABFA-84D6217D05F1}" type="slidenum">
              <a:rPr lang="en-US" sz="1200" smtClean="0">
                <a:latin typeface="Helvetica" pitchFamily="32" charset="0"/>
              </a:rPr>
              <a:pPr eaLnBrk="1" hangingPunct="1"/>
              <a:t>10</a:t>
            </a:fld>
            <a:endParaRPr lang="en-US" sz="1200" smtClean="0"/>
          </a:p>
        </p:txBody>
      </p:sp>
      <p:sp>
        <p:nvSpPr>
          <p:cNvPr id="18436" name="Rectangle 2"/>
          <p:cNvSpPr>
            <a:spLocks noGrp="1" noChangeArrowheads="1"/>
          </p:cNvSpPr>
          <p:nvPr>
            <p:ph type="title"/>
          </p:nvPr>
        </p:nvSpPr>
        <p:spPr/>
        <p:txBody>
          <a:bodyPr/>
          <a:lstStyle/>
          <a:p>
            <a:pPr eaLnBrk="1" hangingPunct="1"/>
            <a:r>
              <a:rPr lang="en-US" smtClean="0"/>
              <a:t>DRAM Access Time</a:t>
            </a:r>
          </a:p>
        </p:txBody>
      </p:sp>
      <p:sp>
        <p:nvSpPr>
          <p:cNvPr id="18437" name="AutoShape 3"/>
          <p:cNvSpPr>
            <a:spLocks noChangeArrowheads="1"/>
          </p:cNvSpPr>
          <p:nvPr/>
        </p:nvSpPr>
        <p:spPr bwMode="auto">
          <a:xfrm>
            <a:off x="1866900" y="4124325"/>
            <a:ext cx="1816100" cy="457200"/>
          </a:xfrm>
          <a:prstGeom prst="hexagon">
            <a:avLst>
              <a:gd name="adj" fmla="val 28817"/>
              <a:gd name="vf" fmla="val 115470"/>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Row</a:t>
            </a:r>
          </a:p>
        </p:txBody>
      </p:sp>
      <p:sp>
        <p:nvSpPr>
          <p:cNvPr id="18438" name="Line 4"/>
          <p:cNvSpPr>
            <a:spLocks noChangeShapeType="1"/>
          </p:cNvSpPr>
          <p:nvPr/>
        </p:nvSpPr>
        <p:spPr bwMode="auto">
          <a:xfrm flipV="1">
            <a:off x="1282700" y="2235200"/>
            <a:ext cx="7747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39" name="AutoShape 5"/>
          <p:cNvSpPr>
            <a:spLocks noChangeArrowheads="1"/>
          </p:cNvSpPr>
          <p:nvPr/>
        </p:nvSpPr>
        <p:spPr bwMode="auto">
          <a:xfrm>
            <a:off x="6210300" y="5232400"/>
            <a:ext cx="1155700" cy="457200"/>
          </a:xfrm>
          <a:prstGeom prst="hexagon">
            <a:avLst>
              <a:gd name="adj" fmla="val 34160"/>
              <a:gd name="vf" fmla="val 115470"/>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Data Valid</a:t>
            </a:r>
          </a:p>
        </p:txBody>
      </p:sp>
      <p:sp>
        <p:nvSpPr>
          <p:cNvPr id="18440" name="Line 6"/>
          <p:cNvSpPr>
            <a:spLocks noChangeShapeType="1"/>
          </p:cNvSpPr>
          <p:nvPr/>
        </p:nvSpPr>
        <p:spPr bwMode="auto">
          <a:xfrm flipV="1">
            <a:off x="2197100" y="2489200"/>
            <a:ext cx="9525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1" name="Line 7"/>
          <p:cNvSpPr>
            <a:spLocks noChangeShapeType="1"/>
          </p:cNvSpPr>
          <p:nvPr/>
        </p:nvSpPr>
        <p:spPr bwMode="auto">
          <a:xfrm>
            <a:off x="2044700" y="2222500"/>
            <a:ext cx="177800" cy="279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2" name="Line 8"/>
          <p:cNvSpPr>
            <a:spLocks noChangeShapeType="1"/>
          </p:cNvSpPr>
          <p:nvPr/>
        </p:nvSpPr>
        <p:spPr bwMode="auto">
          <a:xfrm flipV="1">
            <a:off x="3136900" y="2247900"/>
            <a:ext cx="152400" cy="254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3" name="Line 9"/>
          <p:cNvSpPr>
            <a:spLocks noChangeShapeType="1"/>
          </p:cNvSpPr>
          <p:nvPr/>
        </p:nvSpPr>
        <p:spPr bwMode="auto">
          <a:xfrm flipV="1">
            <a:off x="3302000" y="2255838"/>
            <a:ext cx="4222750" cy="4762"/>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4" name="Line 10"/>
          <p:cNvSpPr>
            <a:spLocks noChangeShapeType="1"/>
          </p:cNvSpPr>
          <p:nvPr/>
        </p:nvSpPr>
        <p:spPr bwMode="auto">
          <a:xfrm>
            <a:off x="1384300" y="5473700"/>
            <a:ext cx="48133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5" name="Line 11"/>
          <p:cNvSpPr>
            <a:spLocks noChangeShapeType="1"/>
          </p:cNvSpPr>
          <p:nvPr/>
        </p:nvSpPr>
        <p:spPr bwMode="auto">
          <a:xfrm>
            <a:off x="7378700" y="5461000"/>
            <a:ext cx="258763" cy="635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6" name="Text Box 12"/>
          <p:cNvSpPr txBox="1">
            <a:spLocks noChangeArrowheads="1"/>
          </p:cNvSpPr>
          <p:nvPr/>
        </p:nvSpPr>
        <p:spPr bwMode="auto">
          <a:xfrm>
            <a:off x="758825" y="3927475"/>
            <a:ext cx="984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Address</a:t>
            </a:r>
          </a:p>
        </p:txBody>
      </p:sp>
      <p:sp>
        <p:nvSpPr>
          <p:cNvPr id="18447" name="Text Box 13"/>
          <p:cNvSpPr txBox="1">
            <a:spLocks noChangeArrowheads="1"/>
          </p:cNvSpPr>
          <p:nvPr/>
        </p:nvSpPr>
        <p:spPr bwMode="auto">
          <a:xfrm>
            <a:off x="949325" y="5057775"/>
            <a:ext cx="5603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D</a:t>
            </a:r>
            <a:r>
              <a:rPr lang="en-US" sz="1800" b="1" baseline="-25000">
                <a:latin typeface="Times" pitchFamily="32" charset="0"/>
              </a:rPr>
              <a:t>out</a:t>
            </a:r>
            <a:endParaRPr lang="en-US" sz="1800" b="1">
              <a:latin typeface="Times" pitchFamily="32" charset="0"/>
            </a:endParaRPr>
          </a:p>
        </p:txBody>
      </p:sp>
      <p:grpSp>
        <p:nvGrpSpPr>
          <p:cNvPr id="18448" name="Group 14"/>
          <p:cNvGrpSpPr>
            <a:grpSpLocks/>
          </p:cNvGrpSpPr>
          <p:nvPr/>
        </p:nvGrpSpPr>
        <p:grpSpPr bwMode="auto">
          <a:xfrm>
            <a:off x="898525" y="1870075"/>
            <a:ext cx="641350" cy="366713"/>
            <a:chOff x="566" y="1178"/>
            <a:chExt cx="404" cy="231"/>
          </a:xfrm>
        </p:grpSpPr>
        <p:sp>
          <p:nvSpPr>
            <p:cNvPr id="18461" name="Text Box 15"/>
            <p:cNvSpPr txBox="1">
              <a:spLocks noChangeArrowheads="1"/>
            </p:cNvSpPr>
            <p:nvPr/>
          </p:nvSpPr>
          <p:spPr bwMode="auto">
            <a:xfrm>
              <a:off x="566" y="1178"/>
              <a:ext cx="4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RAS</a:t>
              </a:r>
            </a:p>
          </p:txBody>
        </p:sp>
        <p:sp>
          <p:nvSpPr>
            <p:cNvPr id="18462" name="Line 16"/>
            <p:cNvSpPr>
              <a:spLocks noChangeShapeType="1"/>
            </p:cNvSpPr>
            <p:nvPr/>
          </p:nvSpPr>
          <p:spPr bwMode="auto">
            <a:xfrm flipV="1">
              <a:off x="624" y="1216"/>
              <a:ext cx="28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8449" name="Group 17"/>
          <p:cNvGrpSpPr>
            <a:grpSpLocks/>
          </p:cNvGrpSpPr>
          <p:nvPr/>
        </p:nvGrpSpPr>
        <p:grpSpPr bwMode="auto">
          <a:xfrm>
            <a:off x="923925" y="2835275"/>
            <a:ext cx="641350" cy="366713"/>
            <a:chOff x="718" y="2090"/>
            <a:chExt cx="404" cy="231"/>
          </a:xfrm>
        </p:grpSpPr>
        <p:sp>
          <p:nvSpPr>
            <p:cNvPr id="18459" name="Text Box 18"/>
            <p:cNvSpPr txBox="1">
              <a:spLocks noChangeArrowheads="1"/>
            </p:cNvSpPr>
            <p:nvPr/>
          </p:nvSpPr>
          <p:spPr bwMode="auto">
            <a:xfrm>
              <a:off x="718" y="2090"/>
              <a:ext cx="4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CAS</a:t>
              </a:r>
            </a:p>
          </p:txBody>
        </p:sp>
        <p:sp>
          <p:nvSpPr>
            <p:cNvPr id="18460" name="Line 19"/>
            <p:cNvSpPr>
              <a:spLocks noChangeShapeType="1"/>
            </p:cNvSpPr>
            <p:nvPr/>
          </p:nvSpPr>
          <p:spPr bwMode="auto">
            <a:xfrm>
              <a:off x="784" y="2120"/>
              <a:ext cx="284" cy="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8450" name="AutoShape 20"/>
          <p:cNvSpPr>
            <a:spLocks noChangeArrowheads="1"/>
          </p:cNvSpPr>
          <p:nvPr/>
        </p:nvSpPr>
        <p:spPr bwMode="auto">
          <a:xfrm>
            <a:off x="4210050" y="4124325"/>
            <a:ext cx="1778000" cy="457200"/>
          </a:xfrm>
          <a:prstGeom prst="hexagon">
            <a:avLst>
              <a:gd name="adj" fmla="val 29869"/>
              <a:gd name="vf" fmla="val 115470"/>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Column</a:t>
            </a:r>
          </a:p>
        </p:txBody>
      </p:sp>
      <p:sp>
        <p:nvSpPr>
          <p:cNvPr id="18451" name="Line 21"/>
          <p:cNvSpPr>
            <a:spLocks noChangeShapeType="1"/>
          </p:cNvSpPr>
          <p:nvPr/>
        </p:nvSpPr>
        <p:spPr bwMode="auto">
          <a:xfrm>
            <a:off x="1320800" y="3149600"/>
            <a:ext cx="31115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2" name="Line 22"/>
          <p:cNvSpPr>
            <a:spLocks noChangeShapeType="1"/>
          </p:cNvSpPr>
          <p:nvPr/>
        </p:nvSpPr>
        <p:spPr bwMode="auto">
          <a:xfrm flipV="1">
            <a:off x="4597400" y="3416300"/>
            <a:ext cx="9525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3" name="Line 23"/>
          <p:cNvSpPr>
            <a:spLocks noChangeShapeType="1"/>
          </p:cNvSpPr>
          <p:nvPr/>
        </p:nvSpPr>
        <p:spPr bwMode="auto">
          <a:xfrm>
            <a:off x="4445000" y="3149600"/>
            <a:ext cx="177800" cy="279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4" name="Line 24"/>
          <p:cNvSpPr>
            <a:spLocks noChangeShapeType="1"/>
          </p:cNvSpPr>
          <p:nvPr/>
        </p:nvSpPr>
        <p:spPr bwMode="auto">
          <a:xfrm flipV="1">
            <a:off x="5537200" y="3175000"/>
            <a:ext cx="152400" cy="254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5" name="Line 25"/>
          <p:cNvSpPr>
            <a:spLocks noChangeShapeType="1"/>
          </p:cNvSpPr>
          <p:nvPr/>
        </p:nvSpPr>
        <p:spPr bwMode="auto">
          <a:xfrm>
            <a:off x="5680075" y="3175000"/>
            <a:ext cx="1844675" cy="4763"/>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6" name="Line 26"/>
          <p:cNvSpPr>
            <a:spLocks noChangeShapeType="1"/>
          </p:cNvSpPr>
          <p:nvPr/>
        </p:nvSpPr>
        <p:spPr bwMode="auto">
          <a:xfrm>
            <a:off x="3670300" y="4343400"/>
            <a:ext cx="536575" cy="31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7" name="Line 27"/>
          <p:cNvSpPr>
            <a:spLocks noChangeShapeType="1"/>
          </p:cNvSpPr>
          <p:nvPr/>
        </p:nvSpPr>
        <p:spPr bwMode="auto">
          <a:xfrm>
            <a:off x="1341438" y="4343400"/>
            <a:ext cx="536575" cy="31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8" name="Line 28"/>
          <p:cNvSpPr>
            <a:spLocks noChangeShapeType="1"/>
          </p:cNvSpPr>
          <p:nvPr/>
        </p:nvSpPr>
        <p:spPr bwMode="auto">
          <a:xfrm flipV="1">
            <a:off x="5984875" y="4348163"/>
            <a:ext cx="1603375"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765862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5622" name="Rectangle 86"/>
          <p:cNvSpPr>
            <a:spLocks noGrp="1" noChangeArrowheads="1"/>
          </p:cNvSpPr>
          <p:nvPr>
            <p:ph type="title"/>
          </p:nvPr>
        </p:nvSpPr>
        <p:spPr/>
        <p:txBody>
          <a:bodyPr/>
          <a:lstStyle/>
          <a:p>
            <a:r>
              <a:rPr lang="en-US" dirty="0"/>
              <a:t>Memory Modules</a:t>
            </a:r>
          </a:p>
        </p:txBody>
      </p:sp>
      <p:sp>
        <p:nvSpPr>
          <p:cNvPr id="65540" name="Rectangle 4"/>
          <p:cNvSpPr>
            <a:spLocks noChangeAspect="1" noChangeArrowheads="1"/>
          </p:cNvSpPr>
          <p:nvPr/>
        </p:nvSpPr>
        <p:spPr bwMode="auto">
          <a:xfrm>
            <a:off x="1549400" y="1327150"/>
            <a:ext cx="5062538" cy="2692400"/>
          </a:xfrm>
          <a:prstGeom prst="rect">
            <a:avLst/>
          </a:prstGeom>
          <a:solidFill>
            <a:schemeClr val="bg1"/>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1" name="Rectangle 5"/>
          <p:cNvSpPr>
            <a:spLocks noChangeAspect="1" noChangeArrowheads="1"/>
          </p:cNvSpPr>
          <p:nvPr/>
        </p:nvSpPr>
        <p:spPr bwMode="auto">
          <a:xfrm>
            <a:off x="2044700" y="4710113"/>
            <a:ext cx="4510088" cy="1279525"/>
          </a:xfrm>
          <a:prstGeom prst="rect">
            <a:avLst/>
          </a:prstGeom>
          <a:solidFill>
            <a:srgbClr val="FFFFFF"/>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2" name="Rectangle 6"/>
          <p:cNvSpPr>
            <a:spLocks noChangeAspect="1" noChangeArrowheads="1"/>
          </p:cNvSpPr>
          <p:nvPr/>
        </p:nvSpPr>
        <p:spPr bwMode="auto">
          <a:xfrm>
            <a:off x="5099050" y="2073275"/>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3" name="Rectangle 7"/>
          <p:cNvSpPr>
            <a:spLocks noChangeAspect="1" noChangeArrowheads="1"/>
          </p:cNvSpPr>
          <p:nvPr/>
        </p:nvSpPr>
        <p:spPr bwMode="auto">
          <a:xfrm>
            <a:off x="4611688" y="21955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4" name="Rectangle 8"/>
          <p:cNvSpPr>
            <a:spLocks noChangeAspect="1" noChangeArrowheads="1"/>
          </p:cNvSpPr>
          <p:nvPr/>
        </p:nvSpPr>
        <p:spPr bwMode="auto">
          <a:xfrm>
            <a:off x="4124325" y="23177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5" name="Rectangle 9"/>
          <p:cNvSpPr>
            <a:spLocks noChangeAspect="1" noChangeArrowheads="1"/>
          </p:cNvSpPr>
          <p:nvPr/>
        </p:nvSpPr>
        <p:spPr bwMode="auto">
          <a:xfrm>
            <a:off x="3636963" y="2438400"/>
            <a:ext cx="1096962" cy="976313"/>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6" name="Rectangle 10"/>
          <p:cNvSpPr>
            <a:spLocks noChangeAspect="1" noChangeArrowheads="1"/>
          </p:cNvSpPr>
          <p:nvPr/>
        </p:nvSpPr>
        <p:spPr bwMode="auto">
          <a:xfrm>
            <a:off x="3149600" y="2560638"/>
            <a:ext cx="1096963" cy="976312"/>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7" name="Rectangle 11"/>
          <p:cNvSpPr>
            <a:spLocks noChangeAspect="1" noChangeArrowheads="1"/>
          </p:cNvSpPr>
          <p:nvPr/>
        </p:nvSpPr>
        <p:spPr bwMode="auto">
          <a:xfrm>
            <a:off x="2662238" y="2682875"/>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8" name="Rectangle 12"/>
          <p:cNvSpPr>
            <a:spLocks noChangeAspect="1" noChangeArrowheads="1"/>
          </p:cNvSpPr>
          <p:nvPr/>
        </p:nvSpPr>
        <p:spPr bwMode="auto">
          <a:xfrm>
            <a:off x="2173288" y="28051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9" name="Rectangle 13"/>
          <p:cNvSpPr>
            <a:spLocks noChangeAspect="1" noChangeArrowheads="1"/>
          </p:cNvSpPr>
          <p:nvPr/>
        </p:nvSpPr>
        <p:spPr bwMode="auto">
          <a:xfrm>
            <a:off x="1685925" y="29273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5551" name="Rectangle 15"/>
          <p:cNvSpPr>
            <a:spLocks noChangeAspect="1" noChangeArrowheads="1"/>
          </p:cNvSpPr>
          <p:nvPr/>
        </p:nvSpPr>
        <p:spPr bwMode="auto">
          <a:xfrm>
            <a:off x="6743700" y="17129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2" name="Text Box 16"/>
          <p:cNvSpPr txBox="1">
            <a:spLocks noChangeAspect="1" noChangeArrowheads="1"/>
          </p:cNvSpPr>
          <p:nvPr/>
        </p:nvSpPr>
        <p:spPr bwMode="auto">
          <a:xfrm>
            <a:off x="6815138" y="1598613"/>
            <a:ext cx="156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 supercell (i,j)</a:t>
            </a:r>
          </a:p>
        </p:txBody>
      </p:sp>
      <p:sp>
        <p:nvSpPr>
          <p:cNvPr id="65597" name="Text Box 61"/>
          <p:cNvSpPr txBox="1">
            <a:spLocks noChangeAspect="1" noChangeArrowheads="1"/>
          </p:cNvSpPr>
          <p:nvPr/>
        </p:nvSpPr>
        <p:spPr bwMode="auto">
          <a:xfrm>
            <a:off x="6648450" y="2273300"/>
            <a:ext cx="20097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64 MB  </a:t>
            </a:r>
          </a:p>
          <a:p>
            <a:pPr algn="l">
              <a:lnSpc>
                <a:spcPct val="100000"/>
              </a:lnSpc>
            </a:pPr>
            <a:r>
              <a:rPr lang="en-US" sz="1600" dirty="0"/>
              <a:t>memory module</a:t>
            </a:r>
          </a:p>
          <a:p>
            <a:pPr algn="l">
              <a:lnSpc>
                <a:spcPct val="100000"/>
              </a:lnSpc>
            </a:pPr>
            <a:r>
              <a:rPr lang="en-US" sz="1600" dirty="0"/>
              <a:t>consisting of</a:t>
            </a:r>
          </a:p>
          <a:p>
            <a:pPr algn="l">
              <a:lnSpc>
                <a:spcPct val="100000"/>
              </a:lnSpc>
            </a:pPr>
            <a:r>
              <a:rPr lang="en-US" sz="1600" dirty="0"/>
              <a:t>eight 8Mx8 </a:t>
            </a:r>
            <a:r>
              <a:rPr lang="en-US" sz="1600" dirty="0" err="1"/>
              <a:t>DRAMs</a:t>
            </a:r>
            <a:endParaRPr lang="en-US" sz="1600" dirty="0"/>
          </a:p>
        </p:txBody>
      </p:sp>
      <p:grpSp>
        <p:nvGrpSpPr>
          <p:cNvPr id="2" name="Group 102"/>
          <p:cNvGrpSpPr>
            <a:grpSpLocks/>
          </p:cNvGrpSpPr>
          <p:nvPr/>
        </p:nvGrpSpPr>
        <p:grpSpPr bwMode="auto">
          <a:xfrm>
            <a:off x="1219200" y="1293813"/>
            <a:ext cx="4164013" cy="4035425"/>
            <a:chOff x="768" y="719"/>
            <a:chExt cx="2623" cy="2542"/>
          </a:xfrm>
        </p:grpSpPr>
        <p:sp>
          <p:nvSpPr>
            <p:cNvPr id="65578" name="Line 42"/>
            <p:cNvSpPr>
              <a:spLocks noChangeAspect="1" noChangeShapeType="1"/>
            </p:cNvSpPr>
            <p:nvPr/>
          </p:nvSpPr>
          <p:spPr bwMode="auto">
            <a:xfrm>
              <a:off x="768" y="913"/>
              <a:ext cx="2623" cy="0"/>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nvGrpSpPr>
            <p:cNvPr id="3" name="Group 99"/>
            <p:cNvGrpSpPr>
              <a:grpSpLocks/>
            </p:cNvGrpSpPr>
            <p:nvPr/>
          </p:nvGrpSpPr>
          <p:grpSpPr bwMode="auto">
            <a:xfrm>
              <a:off x="768" y="719"/>
              <a:ext cx="2610" cy="2542"/>
              <a:chOff x="768" y="719"/>
              <a:chExt cx="2610" cy="2542"/>
            </a:xfrm>
          </p:grpSpPr>
          <p:sp>
            <p:nvSpPr>
              <p:cNvPr id="65579" name="Text Box 43"/>
              <p:cNvSpPr txBox="1">
                <a:spLocks noChangeAspect="1" noChangeArrowheads="1"/>
              </p:cNvSpPr>
              <p:nvPr/>
            </p:nvSpPr>
            <p:spPr bwMode="auto">
              <a:xfrm>
                <a:off x="1433" y="719"/>
                <a:ext cx="1887"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err="1">
                    <a:latin typeface="Courier New" charset="0"/>
                  </a:rPr>
                  <a:t>addr</a:t>
                </a:r>
                <a:r>
                  <a:rPr lang="en-US" sz="1600" dirty="0">
                    <a:latin typeface="Courier New" charset="0"/>
                  </a:rPr>
                  <a:t> (row = </a:t>
                </a:r>
                <a:r>
                  <a:rPr lang="en-US" sz="1600" dirty="0" err="1">
                    <a:latin typeface="Courier New" charset="0"/>
                  </a:rPr>
                  <a:t>i</a:t>
                </a:r>
                <a:r>
                  <a:rPr lang="en-US" sz="1600" dirty="0">
                    <a:latin typeface="Courier New" charset="0"/>
                  </a:rPr>
                  <a:t>, </a:t>
                </a:r>
                <a:r>
                  <a:rPr lang="en-US" sz="1600" dirty="0" err="1">
                    <a:latin typeface="Courier New" charset="0"/>
                  </a:rPr>
                  <a:t>col</a:t>
                </a:r>
                <a:r>
                  <a:rPr lang="en-US" sz="1600" dirty="0">
                    <a:latin typeface="Courier New" charset="0"/>
                  </a:rPr>
                  <a:t> = </a:t>
                </a:r>
                <a:r>
                  <a:rPr lang="en-US" sz="1600" dirty="0" err="1">
                    <a:latin typeface="Courier New" charset="0"/>
                  </a:rPr>
                  <a:t>j</a:t>
                </a:r>
                <a:r>
                  <a:rPr lang="en-US" sz="1600" dirty="0">
                    <a:latin typeface="Courier New" charset="0"/>
                  </a:rPr>
                  <a:t>)</a:t>
                </a:r>
              </a:p>
            </p:txBody>
          </p:sp>
          <p:sp>
            <p:nvSpPr>
              <p:cNvPr id="65589" name="Line 53"/>
              <p:cNvSpPr>
                <a:spLocks noChangeAspect="1" noChangeShapeType="1"/>
              </p:cNvSpPr>
              <p:nvPr/>
            </p:nvSpPr>
            <p:spPr bwMode="auto">
              <a:xfrm>
                <a:off x="3378" y="913"/>
                <a:ext cx="0" cy="30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0" name="Line 54"/>
              <p:cNvSpPr>
                <a:spLocks noChangeAspect="1" noChangeShapeType="1"/>
              </p:cNvSpPr>
              <p:nvPr/>
            </p:nvSpPr>
            <p:spPr bwMode="auto">
              <a:xfrm>
                <a:off x="3033" y="913"/>
                <a:ext cx="0" cy="37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1" name="Line 55"/>
              <p:cNvSpPr>
                <a:spLocks noChangeAspect="1" noChangeShapeType="1"/>
              </p:cNvSpPr>
              <p:nvPr/>
            </p:nvSpPr>
            <p:spPr bwMode="auto">
              <a:xfrm>
                <a:off x="2726" y="913"/>
                <a:ext cx="0" cy="46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2" name="Line 56"/>
              <p:cNvSpPr>
                <a:spLocks noChangeAspect="1" noChangeShapeType="1"/>
              </p:cNvSpPr>
              <p:nvPr/>
            </p:nvSpPr>
            <p:spPr bwMode="auto">
              <a:xfrm>
                <a:off x="2419" y="913"/>
                <a:ext cx="0" cy="53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3" name="Line 57"/>
              <p:cNvSpPr>
                <a:spLocks noChangeAspect="1" noChangeShapeType="1"/>
              </p:cNvSpPr>
              <p:nvPr/>
            </p:nvSpPr>
            <p:spPr bwMode="auto">
              <a:xfrm>
                <a:off x="2112" y="913"/>
                <a:ext cx="0" cy="6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4" name="Line 58"/>
              <p:cNvSpPr>
                <a:spLocks noChangeAspect="1" noChangeShapeType="1"/>
              </p:cNvSpPr>
              <p:nvPr/>
            </p:nvSpPr>
            <p:spPr bwMode="auto">
              <a:xfrm>
                <a:off x="1766" y="913"/>
                <a:ext cx="0" cy="69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5" name="Line 59"/>
              <p:cNvSpPr>
                <a:spLocks noChangeAspect="1" noChangeShapeType="1"/>
              </p:cNvSpPr>
              <p:nvPr/>
            </p:nvSpPr>
            <p:spPr bwMode="auto">
              <a:xfrm>
                <a:off x="1497" y="913"/>
                <a:ext cx="0" cy="76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6" name="Line 60"/>
              <p:cNvSpPr>
                <a:spLocks noChangeAspect="1" noChangeShapeType="1"/>
              </p:cNvSpPr>
              <p:nvPr/>
            </p:nvSpPr>
            <p:spPr bwMode="auto">
              <a:xfrm>
                <a:off x="1190" y="913"/>
                <a:ext cx="0" cy="8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8" name="Line 62"/>
              <p:cNvSpPr>
                <a:spLocks noChangeAspect="1" noChangeShapeType="1"/>
              </p:cNvSpPr>
              <p:nvPr/>
            </p:nvSpPr>
            <p:spPr bwMode="auto">
              <a:xfrm flipH="1" flipV="1">
                <a:off x="768" y="3255"/>
                <a:ext cx="518" cy="6"/>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sp>
            <p:nvSpPr>
              <p:cNvPr id="65599" name="Line 63"/>
              <p:cNvSpPr>
                <a:spLocks noChangeAspect="1" noChangeShapeType="1"/>
              </p:cNvSpPr>
              <p:nvPr/>
            </p:nvSpPr>
            <p:spPr bwMode="auto">
              <a:xfrm flipV="1">
                <a:off x="768" y="913"/>
                <a:ext cx="0" cy="2342"/>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grpSp>
      <p:sp>
        <p:nvSpPr>
          <p:cNvPr id="65600" name="Text Box 64"/>
          <p:cNvSpPr txBox="1">
            <a:spLocks noChangeAspect="1" noChangeArrowheads="1"/>
          </p:cNvSpPr>
          <p:nvPr/>
        </p:nvSpPr>
        <p:spPr bwMode="auto">
          <a:xfrm>
            <a:off x="6578600" y="4994275"/>
            <a:ext cx="1122363" cy="58102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Memory</a:t>
            </a:r>
          </a:p>
          <a:p>
            <a:pPr algn="l">
              <a:lnSpc>
                <a:spcPct val="100000"/>
              </a:lnSpc>
            </a:pPr>
            <a:r>
              <a:rPr lang="en-US" sz="1600" dirty="0"/>
              <a:t>controller</a:t>
            </a:r>
          </a:p>
        </p:txBody>
      </p:sp>
      <p:sp>
        <p:nvSpPr>
          <p:cNvPr id="65601" name="Rectangle 65"/>
          <p:cNvSpPr>
            <a:spLocks noChangeAspect="1" noChangeArrowheads="1"/>
          </p:cNvSpPr>
          <p:nvPr/>
        </p:nvSpPr>
        <p:spPr bwMode="auto">
          <a:xfrm>
            <a:off x="3078163" y="3221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2" name="Rectangle 66"/>
          <p:cNvSpPr>
            <a:spLocks noChangeAspect="1" noChangeArrowheads="1"/>
          </p:cNvSpPr>
          <p:nvPr/>
        </p:nvSpPr>
        <p:spPr bwMode="auto">
          <a:xfrm>
            <a:off x="2611438" y="33385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3" name="Rectangle 67"/>
          <p:cNvSpPr>
            <a:spLocks noChangeAspect="1" noChangeArrowheads="1"/>
          </p:cNvSpPr>
          <p:nvPr/>
        </p:nvSpPr>
        <p:spPr bwMode="auto">
          <a:xfrm>
            <a:off x="3565525" y="3094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4" name="Rectangle 68"/>
          <p:cNvSpPr>
            <a:spLocks noChangeAspect="1" noChangeArrowheads="1"/>
          </p:cNvSpPr>
          <p:nvPr/>
        </p:nvSpPr>
        <p:spPr bwMode="auto">
          <a:xfrm>
            <a:off x="4057650" y="2967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5" name="Rectangle 69"/>
          <p:cNvSpPr>
            <a:spLocks noChangeAspect="1" noChangeArrowheads="1"/>
          </p:cNvSpPr>
          <p:nvPr/>
        </p:nvSpPr>
        <p:spPr bwMode="auto">
          <a:xfrm>
            <a:off x="4560888" y="2835275"/>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6" name="Rectangle 70"/>
          <p:cNvSpPr>
            <a:spLocks noChangeAspect="1" noChangeArrowheads="1"/>
          </p:cNvSpPr>
          <p:nvPr/>
        </p:nvSpPr>
        <p:spPr bwMode="auto">
          <a:xfrm>
            <a:off x="5038725" y="2724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7" name="Rectangle 71"/>
          <p:cNvSpPr>
            <a:spLocks noChangeAspect="1" noChangeArrowheads="1"/>
          </p:cNvSpPr>
          <p:nvPr/>
        </p:nvSpPr>
        <p:spPr bwMode="auto">
          <a:xfrm>
            <a:off x="5526088" y="2590800"/>
            <a:ext cx="101600" cy="112713"/>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8" name="Rectangle 72"/>
          <p:cNvSpPr>
            <a:spLocks noChangeAspect="1" noChangeArrowheads="1"/>
          </p:cNvSpPr>
          <p:nvPr/>
        </p:nvSpPr>
        <p:spPr bwMode="auto">
          <a:xfrm>
            <a:off x="6003925" y="2470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10" name="Text Box 74"/>
          <p:cNvSpPr txBox="1">
            <a:spLocks noChangeAspect="1" noChangeArrowheads="1"/>
          </p:cNvSpPr>
          <p:nvPr/>
        </p:nvSpPr>
        <p:spPr bwMode="auto">
          <a:xfrm>
            <a:off x="2209800" y="289560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7</a:t>
            </a:r>
          </a:p>
        </p:txBody>
      </p:sp>
      <p:sp>
        <p:nvSpPr>
          <p:cNvPr id="65611" name="Text Box 75"/>
          <p:cNvSpPr txBox="1">
            <a:spLocks noChangeAspect="1" noChangeArrowheads="1"/>
          </p:cNvSpPr>
          <p:nvPr/>
        </p:nvSpPr>
        <p:spPr bwMode="auto">
          <a:xfrm>
            <a:off x="5638800" y="202439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0</a:t>
            </a:r>
          </a:p>
        </p:txBody>
      </p:sp>
      <p:grpSp>
        <p:nvGrpSpPr>
          <p:cNvPr id="4" name="Group 138"/>
          <p:cNvGrpSpPr>
            <a:grpSpLocks/>
          </p:cNvGrpSpPr>
          <p:nvPr/>
        </p:nvGrpSpPr>
        <p:grpSpPr bwMode="auto">
          <a:xfrm>
            <a:off x="2330450" y="2576513"/>
            <a:ext cx="4144963" cy="3154362"/>
            <a:chOff x="1468" y="1527"/>
            <a:chExt cx="2611" cy="1987"/>
          </a:xfrm>
        </p:grpSpPr>
        <p:grpSp>
          <p:nvGrpSpPr>
            <p:cNvPr id="5" name="Group 108"/>
            <p:cNvGrpSpPr>
              <a:grpSpLocks/>
            </p:cNvGrpSpPr>
            <p:nvPr/>
          </p:nvGrpSpPr>
          <p:grpSpPr bwMode="auto">
            <a:xfrm>
              <a:off x="1468" y="3023"/>
              <a:ext cx="2581" cy="491"/>
              <a:chOff x="1468" y="3023"/>
              <a:chExt cx="2581" cy="491"/>
            </a:xfrm>
          </p:grpSpPr>
          <p:sp>
            <p:nvSpPr>
              <p:cNvPr id="65553" name="Text Box 17"/>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554" name="Text Box 18"/>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559" name="Text Box 2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560" name="Text Box 2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561" name="Text Box 2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562" name="Text Box 2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563" name="Text Box 2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564" name="Text Box 2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565" name="Text Box 2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566" name="Text Box 3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571" name="Text Box 35"/>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572" name="Text Box 36"/>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573" name="Text Box 37"/>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574" name="Text Box 38"/>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575" name="Text Box 39"/>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576" name="Text Box 40"/>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6" name="Group 107"/>
              <p:cNvGrpSpPr>
                <a:grpSpLocks/>
              </p:cNvGrpSpPr>
              <p:nvPr/>
            </p:nvGrpSpPr>
            <p:grpSpPr bwMode="auto">
              <a:xfrm>
                <a:off x="1497" y="3153"/>
                <a:ext cx="2485" cy="361"/>
                <a:chOff x="1497" y="3153"/>
                <a:chExt cx="2485" cy="361"/>
              </a:xfrm>
            </p:grpSpPr>
            <p:grpSp>
              <p:nvGrpSpPr>
                <p:cNvPr id="7" name="Group 97"/>
                <p:cNvGrpSpPr>
                  <a:grpSpLocks/>
                </p:cNvGrpSpPr>
                <p:nvPr/>
              </p:nvGrpSpPr>
              <p:grpSpPr bwMode="auto">
                <a:xfrm>
                  <a:off x="1536" y="3153"/>
                  <a:ext cx="2446" cy="154"/>
                  <a:chOff x="1536" y="3153"/>
                  <a:chExt cx="2446" cy="154"/>
                </a:xfrm>
              </p:grpSpPr>
              <p:sp>
                <p:nvSpPr>
                  <p:cNvPr id="65555" name="Rectangle 1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6" name="Rectangle 2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7" name="Rectangle 2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8" name="Rectangle 2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7" name="Rectangle 31"/>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8" name="Rectangle 32"/>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9" name="Rectangle 33"/>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70" name="Rectangle 34"/>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5577" name="Text Box 41"/>
                <p:cNvSpPr txBox="1">
                  <a:spLocks noChangeAspect="1" noChangeArrowheads="1"/>
                </p:cNvSpPr>
                <p:nvPr/>
              </p:nvSpPr>
              <p:spPr bwMode="auto">
                <a:xfrm>
                  <a:off x="1497" y="3301"/>
                  <a:ext cx="2429" cy="213"/>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64-bit </a:t>
                  </a:r>
                  <a:r>
                    <a:rPr lang="en-US" sz="1600" dirty="0" err="1"/>
                    <a:t>doubleword</a:t>
                  </a:r>
                  <a:r>
                    <a:rPr lang="en-US" sz="1600" dirty="0"/>
                    <a:t> at main memory address </a:t>
                  </a:r>
                  <a:r>
                    <a:rPr lang="en-US" sz="1600" i="1" dirty="0"/>
                    <a:t>A</a:t>
                  </a:r>
                </a:p>
              </p:txBody>
            </p:sp>
          </p:grpSp>
        </p:grpSp>
        <p:grpSp>
          <p:nvGrpSpPr>
            <p:cNvPr id="8" name="Group 106"/>
            <p:cNvGrpSpPr>
              <a:grpSpLocks/>
            </p:cNvGrpSpPr>
            <p:nvPr/>
          </p:nvGrpSpPr>
          <p:grpSpPr bwMode="auto">
            <a:xfrm>
              <a:off x="1651" y="1527"/>
              <a:ext cx="2428" cy="1497"/>
              <a:chOff x="1651" y="1527"/>
              <a:chExt cx="2428" cy="1497"/>
            </a:xfrm>
          </p:grpSpPr>
          <p:grpSp>
            <p:nvGrpSpPr>
              <p:cNvPr id="9" name="Group 100"/>
              <p:cNvGrpSpPr>
                <a:grpSpLocks/>
              </p:cNvGrpSpPr>
              <p:nvPr/>
            </p:nvGrpSpPr>
            <p:grpSpPr bwMode="auto">
              <a:xfrm>
                <a:off x="1677" y="1527"/>
                <a:ext cx="2137" cy="1497"/>
                <a:chOff x="1677" y="1527"/>
                <a:chExt cx="2137" cy="1497"/>
              </a:xfrm>
            </p:grpSpPr>
            <p:sp>
              <p:nvSpPr>
                <p:cNvPr id="65580" name="Line 44"/>
                <p:cNvSpPr>
                  <a:spLocks noChangeAspect="1" noChangeShapeType="1"/>
                </p:cNvSpPr>
                <p:nvPr/>
              </p:nvSpPr>
              <p:spPr bwMode="auto">
                <a:xfrm>
                  <a:off x="3814" y="1527"/>
                  <a:ext cx="0" cy="149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1" name="Line 45"/>
                <p:cNvSpPr>
                  <a:spLocks noChangeAspect="1" noChangeShapeType="1"/>
                </p:cNvSpPr>
                <p:nvPr/>
              </p:nvSpPr>
              <p:spPr bwMode="auto">
                <a:xfrm>
                  <a:off x="3513" y="1604"/>
                  <a:ext cx="0" cy="14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2" name="Line 46"/>
                <p:cNvSpPr>
                  <a:spLocks noChangeAspect="1" noChangeShapeType="1"/>
                </p:cNvSpPr>
                <p:nvPr/>
              </p:nvSpPr>
              <p:spPr bwMode="auto">
                <a:xfrm flipH="1">
                  <a:off x="3206" y="1680"/>
                  <a:ext cx="0" cy="13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3" name="Line 47"/>
                <p:cNvSpPr>
                  <a:spLocks noChangeAspect="1" noChangeShapeType="1"/>
                </p:cNvSpPr>
                <p:nvPr/>
              </p:nvSpPr>
              <p:spPr bwMode="auto">
                <a:xfrm>
                  <a:off x="2905" y="1757"/>
                  <a:ext cx="0" cy="126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4" name="Line 48"/>
                <p:cNvSpPr>
                  <a:spLocks noChangeAspect="1" noChangeShapeType="1"/>
                </p:cNvSpPr>
                <p:nvPr/>
              </p:nvSpPr>
              <p:spPr bwMode="auto">
                <a:xfrm>
                  <a:off x="2592" y="1834"/>
                  <a:ext cx="0" cy="119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5" name="Line 49"/>
                <p:cNvSpPr>
                  <a:spLocks noChangeAspect="1" noChangeShapeType="1"/>
                </p:cNvSpPr>
                <p:nvPr/>
              </p:nvSpPr>
              <p:spPr bwMode="auto">
                <a:xfrm>
                  <a:off x="2278" y="1911"/>
                  <a:ext cx="0" cy="1113"/>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6" name="Line 50"/>
                <p:cNvSpPr>
                  <a:spLocks noChangeAspect="1" noChangeShapeType="1"/>
                </p:cNvSpPr>
                <p:nvPr/>
              </p:nvSpPr>
              <p:spPr bwMode="auto">
                <a:xfrm flipH="1">
                  <a:off x="1971" y="1988"/>
                  <a:ext cx="0" cy="1036"/>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7" name="Line 51"/>
                <p:cNvSpPr>
                  <a:spLocks noChangeAspect="1" noChangeShapeType="1"/>
                </p:cNvSpPr>
                <p:nvPr/>
              </p:nvSpPr>
              <p:spPr bwMode="auto">
                <a:xfrm>
                  <a:off x="1677" y="2064"/>
                  <a:ext cx="0" cy="95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grpSp>
          <p:sp>
            <p:nvSpPr>
              <p:cNvPr id="65609" name="Text Box 73"/>
              <p:cNvSpPr txBox="1">
                <a:spLocks noChangeAspect="1" noChangeArrowheads="1"/>
              </p:cNvSpPr>
              <p:nvPr/>
            </p:nvSpPr>
            <p:spPr bwMode="auto">
              <a:xfrm>
                <a:off x="3792" y="2497"/>
                <a:ext cx="28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0-7</a:t>
                </a:r>
              </a:p>
            </p:txBody>
          </p:sp>
          <p:sp>
            <p:nvSpPr>
              <p:cNvPr id="65612" name="Text Box 76"/>
              <p:cNvSpPr txBox="1">
                <a:spLocks noChangeAspect="1" noChangeArrowheads="1"/>
              </p:cNvSpPr>
              <p:nvPr/>
            </p:nvSpPr>
            <p:spPr bwMode="auto">
              <a:xfrm>
                <a:off x="3494" y="2497"/>
                <a:ext cx="30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8-15</a:t>
                </a:r>
              </a:p>
            </p:txBody>
          </p:sp>
          <p:sp>
            <p:nvSpPr>
              <p:cNvPr id="65613" name="Text Box 77"/>
              <p:cNvSpPr txBox="1">
                <a:spLocks noChangeAspect="1" noChangeArrowheads="1"/>
              </p:cNvSpPr>
              <p:nvPr/>
            </p:nvSpPr>
            <p:spPr bwMode="auto">
              <a:xfrm>
                <a:off x="3186"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16-23</a:t>
                </a:r>
              </a:p>
            </p:txBody>
          </p:sp>
          <p:sp>
            <p:nvSpPr>
              <p:cNvPr id="65614" name="Text Box 78"/>
              <p:cNvSpPr txBox="1">
                <a:spLocks noChangeAspect="1" noChangeArrowheads="1"/>
              </p:cNvSpPr>
              <p:nvPr/>
            </p:nvSpPr>
            <p:spPr bwMode="auto">
              <a:xfrm>
                <a:off x="2879"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24-31</a:t>
                </a:r>
              </a:p>
            </p:txBody>
          </p:sp>
          <p:sp>
            <p:nvSpPr>
              <p:cNvPr id="65615" name="Text Box 79"/>
              <p:cNvSpPr txBox="1">
                <a:spLocks noChangeAspect="1" noChangeArrowheads="1"/>
              </p:cNvSpPr>
              <p:nvPr/>
            </p:nvSpPr>
            <p:spPr bwMode="auto">
              <a:xfrm>
                <a:off x="2572"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32-39</a:t>
                </a:r>
              </a:p>
            </p:txBody>
          </p:sp>
          <p:sp>
            <p:nvSpPr>
              <p:cNvPr id="65616" name="Text Box 80"/>
              <p:cNvSpPr txBox="1">
                <a:spLocks noChangeAspect="1" noChangeArrowheads="1"/>
              </p:cNvSpPr>
              <p:nvPr/>
            </p:nvSpPr>
            <p:spPr bwMode="auto">
              <a:xfrm>
                <a:off x="2245"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40-47</a:t>
                </a:r>
              </a:p>
            </p:txBody>
          </p:sp>
          <p:sp>
            <p:nvSpPr>
              <p:cNvPr id="65617" name="Text Box 81"/>
              <p:cNvSpPr txBox="1">
                <a:spLocks noChangeAspect="1" noChangeArrowheads="1"/>
              </p:cNvSpPr>
              <p:nvPr/>
            </p:nvSpPr>
            <p:spPr bwMode="auto">
              <a:xfrm>
                <a:off x="1938"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48-55</a:t>
                </a:r>
              </a:p>
            </p:txBody>
          </p:sp>
          <p:sp>
            <p:nvSpPr>
              <p:cNvPr id="65618" name="Text Box 82"/>
              <p:cNvSpPr txBox="1">
                <a:spLocks noChangeAspect="1" noChangeArrowheads="1"/>
              </p:cNvSpPr>
              <p:nvPr/>
            </p:nvSpPr>
            <p:spPr bwMode="auto">
              <a:xfrm>
                <a:off x="1651"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56-63</a:t>
                </a:r>
              </a:p>
            </p:txBody>
          </p:sp>
        </p:grpSp>
      </p:grpSp>
      <p:grpSp>
        <p:nvGrpSpPr>
          <p:cNvPr id="10" name="Group 139"/>
          <p:cNvGrpSpPr>
            <a:grpSpLocks/>
          </p:cNvGrpSpPr>
          <p:nvPr/>
        </p:nvGrpSpPr>
        <p:grpSpPr bwMode="auto">
          <a:xfrm>
            <a:off x="2330450" y="4951413"/>
            <a:ext cx="4297363" cy="1830387"/>
            <a:chOff x="1468" y="3023"/>
            <a:chExt cx="2707" cy="1153"/>
          </a:xfrm>
        </p:grpSpPr>
        <p:grpSp>
          <p:nvGrpSpPr>
            <p:cNvPr id="11" name="Group 105"/>
            <p:cNvGrpSpPr>
              <a:grpSpLocks/>
            </p:cNvGrpSpPr>
            <p:nvPr/>
          </p:nvGrpSpPr>
          <p:grpSpPr bwMode="auto">
            <a:xfrm>
              <a:off x="2476" y="3677"/>
              <a:ext cx="1699" cy="499"/>
              <a:chOff x="2476" y="3677"/>
              <a:chExt cx="1699" cy="499"/>
            </a:xfrm>
          </p:grpSpPr>
          <p:sp>
            <p:nvSpPr>
              <p:cNvPr id="65619" name="AutoShape 83"/>
              <p:cNvSpPr>
                <a:spLocks noChangeAspect="1" noChangeArrowheads="1"/>
              </p:cNvSpPr>
              <p:nvPr/>
            </p:nvSpPr>
            <p:spPr bwMode="auto">
              <a:xfrm>
                <a:off x="2476" y="3677"/>
                <a:ext cx="538" cy="499"/>
              </a:xfrm>
              <a:prstGeom prst="downArrow">
                <a:avLst>
                  <a:gd name="adj1" fmla="val 50000"/>
                  <a:gd name="adj2" fmla="val 25000"/>
                </a:avLst>
              </a:prstGeom>
              <a:solidFill>
                <a:srgbClr val="FF99CC"/>
              </a:solidFill>
              <a:ln w="12700">
                <a:solidFill>
                  <a:srgbClr val="000004"/>
                </a:solidFill>
                <a:miter lim="800000"/>
                <a:headEnd/>
                <a:tailEnd/>
              </a:ln>
              <a:effectLst>
                <a:outerShdw blurRad="63500" dist="38099" dir="2700000" algn="ctr" rotWithShape="0">
                  <a:srgbClr val="000004">
                    <a:alpha val="74998"/>
                  </a:srgbClr>
                </a:outerShdw>
              </a:effectLst>
            </p:spPr>
            <p:txBody>
              <a:bodyPr wrap="none" anchor="ctr">
                <a:prstTxWarp prst="textNoShape">
                  <a:avLst/>
                </a:prstTxWarp>
              </a:bodyPr>
              <a:lstStyle/>
              <a:p>
                <a:endParaRPr lang="en-US"/>
              </a:p>
            </p:txBody>
          </p:sp>
          <p:sp>
            <p:nvSpPr>
              <p:cNvPr id="65620" name="Text Box 84"/>
              <p:cNvSpPr txBox="1">
                <a:spLocks noChangeAspect="1" noChangeArrowheads="1"/>
              </p:cNvSpPr>
              <p:nvPr/>
            </p:nvSpPr>
            <p:spPr bwMode="auto">
              <a:xfrm>
                <a:off x="2952" y="3755"/>
                <a:ext cx="1223"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64-bit </a:t>
                </a:r>
                <a:r>
                  <a:rPr lang="en-US" sz="1600" dirty="0" err="1"/>
                  <a:t>doubleword</a:t>
                </a:r>
                <a:endParaRPr lang="en-US" sz="1600" dirty="0"/>
              </a:p>
            </p:txBody>
          </p:sp>
        </p:grpSp>
        <p:grpSp>
          <p:nvGrpSpPr>
            <p:cNvPr id="12" name="Group 110"/>
            <p:cNvGrpSpPr>
              <a:grpSpLocks/>
            </p:cNvGrpSpPr>
            <p:nvPr/>
          </p:nvGrpSpPr>
          <p:grpSpPr bwMode="auto">
            <a:xfrm>
              <a:off x="1468" y="3023"/>
              <a:ext cx="2581" cy="284"/>
              <a:chOff x="1468" y="3023"/>
              <a:chExt cx="2581" cy="284"/>
            </a:xfrm>
          </p:grpSpPr>
          <p:sp>
            <p:nvSpPr>
              <p:cNvPr id="65647" name="Text Box 111"/>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648" name="Text Box 112"/>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649" name="Text Box 11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650" name="Text Box 11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651" name="Text Box 11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652" name="Text Box 11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653" name="Text Box 11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654" name="Text Box 11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655" name="Text Box 11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656" name="Text Box 12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657" name="Text Box 121"/>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658" name="Text Box 122"/>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659" name="Text Box 123"/>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660" name="Text Box 124"/>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661" name="Text Box 125"/>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662" name="Text Box 126"/>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14" name="Group 128"/>
              <p:cNvGrpSpPr>
                <a:grpSpLocks/>
              </p:cNvGrpSpPr>
              <p:nvPr/>
            </p:nvGrpSpPr>
            <p:grpSpPr bwMode="auto">
              <a:xfrm>
                <a:off x="1536" y="3153"/>
                <a:ext cx="2446" cy="154"/>
                <a:chOff x="1536" y="3153"/>
                <a:chExt cx="2446" cy="154"/>
              </a:xfrm>
            </p:grpSpPr>
            <p:sp>
              <p:nvSpPr>
                <p:cNvPr id="65665" name="Rectangle 12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6" name="Rectangle 13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7" name="Rectangle 13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8" name="Rectangle 13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9" name="Rectangle 133"/>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0" name="Rectangle 134"/>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1" name="Rectangle 135"/>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2" name="Rectangle 136"/>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gr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smtClean="0"/>
              <a:t>Enhanced DRAMs</a:t>
            </a:r>
            <a:endParaRPr lang="en-US"/>
          </a:p>
        </p:txBody>
      </p:sp>
      <p:sp>
        <p:nvSpPr>
          <p:cNvPr id="121861" name="Rectangle 1029"/>
          <p:cNvSpPr>
            <a:spLocks noGrp="1" noChangeArrowheads="1"/>
          </p:cNvSpPr>
          <p:nvPr>
            <p:ph type="body" idx="1"/>
          </p:nvPr>
        </p:nvSpPr>
        <p:spPr>
          <a:xfrm>
            <a:off x="396875" y="1362074"/>
            <a:ext cx="8594725" cy="5114925"/>
          </a:xfrm>
        </p:spPr>
        <p:txBody>
          <a:bodyPr>
            <a:normAutofit lnSpcReduction="10000"/>
          </a:bodyPr>
          <a:lstStyle/>
          <a:p>
            <a:r>
              <a:rPr lang="en-US" dirty="0" smtClean="0"/>
              <a:t>Basic DRAM cell has not changed since its invention in 1966.</a:t>
            </a:r>
          </a:p>
          <a:p>
            <a:pPr lvl="1"/>
            <a:r>
              <a:rPr lang="en-US" dirty="0" smtClean="0"/>
              <a:t>Commercialized by Intel in 1970. </a:t>
            </a:r>
          </a:p>
          <a:p>
            <a:r>
              <a:rPr lang="en-US" dirty="0" smtClean="0"/>
              <a:t>DRAM cores with better interface logic and faster I/O :</a:t>
            </a:r>
          </a:p>
          <a:p>
            <a:pPr lvl="1"/>
            <a:r>
              <a:rPr lang="en-US" dirty="0" smtClean="0"/>
              <a:t>Synchronous DRAM (</a:t>
            </a:r>
            <a:r>
              <a:rPr lang="en-US" dirty="0" smtClean="0">
                <a:solidFill>
                  <a:srgbClr val="FF0000"/>
                </a:solidFill>
              </a:rPr>
              <a:t>SDRAM</a:t>
            </a:r>
            <a:r>
              <a:rPr lang="en-US" dirty="0" smtClean="0"/>
              <a:t>)</a:t>
            </a:r>
          </a:p>
          <a:p>
            <a:pPr lvl="2"/>
            <a:r>
              <a:rPr lang="en-US" dirty="0" smtClean="0"/>
              <a:t>Uses a conventional clock signal instead of asynchronous control</a:t>
            </a:r>
          </a:p>
          <a:p>
            <a:pPr lvl="2"/>
            <a:r>
              <a:rPr lang="en-US" dirty="0" smtClean="0"/>
              <a:t>Allows reuse of the row addresses (e.g., RAS, CAS, CAS, CAS)</a:t>
            </a:r>
          </a:p>
          <a:p>
            <a:pPr lvl="1"/>
            <a:endParaRPr lang="en-US" dirty="0" smtClean="0"/>
          </a:p>
          <a:p>
            <a:pPr lvl="1"/>
            <a:r>
              <a:rPr lang="en-US" dirty="0" smtClean="0"/>
              <a:t>Double data-rate synchronous DRAM (</a:t>
            </a:r>
            <a:r>
              <a:rPr lang="en-US" dirty="0" smtClean="0">
                <a:solidFill>
                  <a:srgbClr val="FF0000"/>
                </a:solidFill>
              </a:rPr>
              <a:t>DDR SDRAM</a:t>
            </a:r>
            <a:r>
              <a:rPr lang="en-US" dirty="0" smtClean="0"/>
              <a:t>)</a:t>
            </a:r>
          </a:p>
          <a:p>
            <a:pPr lvl="2"/>
            <a:r>
              <a:rPr lang="en-US" dirty="0" smtClean="0"/>
              <a:t>Double edge clocking sends two bits per cycle per pin</a:t>
            </a:r>
          </a:p>
          <a:p>
            <a:pPr lvl="2"/>
            <a:r>
              <a:rPr lang="en-US" dirty="0" smtClean="0"/>
              <a:t>Each generation incompatible (DDR, DDR2, DDR3, soon DDR4)</a:t>
            </a:r>
          </a:p>
          <a:p>
            <a:pPr lvl="3"/>
            <a:r>
              <a:rPr lang="en-US" dirty="0" smtClean="0"/>
              <a:t>Nearly doubles data rate (by increasing internal clock rate)</a:t>
            </a:r>
          </a:p>
          <a:p>
            <a:pPr lvl="3"/>
            <a:r>
              <a:rPr lang="en-US" dirty="0" smtClean="0"/>
              <a:t>Reduces power</a:t>
            </a:r>
          </a:p>
          <a:p>
            <a:pPr lvl="2"/>
            <a:r>
              <a:rPr lang="en-US" dirty="0" smtClean="0"/>
              <a:t>By 2012</a:t>
            </a:r>
            <a:r>
              <a:rPr lang="en-US" smtClean="0"/>
              <a:t>, DDR3 standard </a:t>
            </a:r>
            <a:r>
              <a:rPr lang="en-US" dirty="0" smtClean="0"/>
              <a:t>for most server and desktop systems</a:t>
            </a:r>
          </a:p>
          <a:p>
            <a:pPr lvl="2"/>
            <a:r>
              <a:rPr lang="en-US" dirty="0" smtClean="0"/>
              <a:t>Intel Core i7 supports only DDR3 SDRAM</a:t>
            </a:r>
          </a:p>
          <a:p>
            <a:pPr lvl="3"/>
            <a:endParaRPr lang="en-US" dirty="0" smtClean="0"/>
          </a:p>
          <a:p>
            <a:pPr lvl="3"/>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17</a:t>
            </a:r>
          </a:p>
        </p:txBody>
      </p:sp>
      <p:sp>
        <p:nvSpPr>
          <p:cNvPr id="20483" name="Slide Number Placeholder 5"/>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67BA6798-C755-4312-B7CC-1BF2A2AB0382}" type="slidenum">
              <a:rPr lang="en-US" sz="1200" smtClean="0">
                <a:latin typeface="Helvetica" pitchFamily="32" charset="0"/>
              </a:rPr>
              <a:pPr eaLnBrk="1" hangingPunct="1"/>
              <a:t>13</a:t>
            </a:fld>
            <a:endParaRPr lang="en-US" sz="1200" smtClean="0"/>
          </a:p>
        </p:txBody>
      </p:sp>
      <p:sp>
        <p:nvSpPr>
          <p:cNvPr id="20484" name="Rectangle 2"/>
          <p:cNvSpPr>
            <a:spLocks noGrp="1" noChangeArrowheads="1"/>
          </p:cNvSpPr>
          <p:nvPr>
            <p:ph type="title"/>
          </p:nvPr>
        </p:nvSpPr>
        <p:spPr>
          <a:xfrm>
            <a:off x="685800" y="114300"/>
            <a:ext cx="7772400" cy="669925"/>
          </a:xfrm>
        </p:spPr>
        <p:txBody>
          <a:bodyPr/>
          <a:lstStyle/>
          <a:p>
            <a:pPr eaLnBrk="1" hangingPunct="1"/>
            <a:r>
              <a:rPr lang="en-US" dirty="0" smtClean="0"/>
              <a:t>Better Memory System Performance</a:t>
            </a:r>
          </a:p>
        </p:txBody>
      </p:sp>
      <p:sp>
        <p:nvSpPr>
          <p:cNvPr id="20485" name="Rectangle 3"/>
          <p:cNvSpPr>
            <a:spLocks noGrp="1" noChangeArrowheads="1"/>
          </p:cNvSpPr>
          <p:nvPr>
            <p:ph type="body" idx="1"/>
          </p:nvPr>
        </p:nvSpPr>
        <p:spPr>
          <a:xfrm>
            <a:off x="685800" y="1035050"/>
            <a:ext cx="7772400" cy="5164138"/>
          </a:xfrm>
        </p:spPr>
        <p:txBody>
          <a:bodyPr/>
          <a:lstStyle/>
          <a:p>
            <a:pPr eaLnBrk="1" hangingPunct="1"/>
            <a:r>
              <a:rPr lang="en-US" sz="2800" smtClean="0"/>
              <a:t>Bandwidth vs. Latency</a:t>
            </a:r>
          </a:p>
          <a:p>
            <a:pPr lvl="1" eaLnBrk="1" hangingPunct="1"/>
            <a:r>
              <a:rPr lang="en-US" sz="2400" smtClean="0"/>
              <a:t>Bandwidth = #bits transferred per cycle</a:t>
            </a:r>
          </a:p>
          <a:p>
            <a:pPr lvl="1" eaLnBrk="1" hangingPunct="1"/>
            <a:r>
              <a:rPr lang="en-US" sz="2400" smtClean="0"/>
              <a:t>Latency = time to access DRAM</a:t>
            </a:r>
          </a:p>
          <a:p>
            <a:pPr eaLnBrk="1" hangingPunct="1"/>
            <a:r>
              <a:rPr lang="en-US" sz="2800" smtClean="0"/>
              <a:t>Bandwidth</a:t>
            </a:r>
          </a:p>
          <a:p>
            <a:pPr lvl="1" eaLnBrk="1" hangingPunct="1"/>
            <a:r>
              <a:rPr lang="en-US" sz="2400" smtClean="0"/>
              <a:t>Memory bus width (16, 32, 64)</a:t>
            </a:r>
          </a:p>
          <a:p>
            <a:pPr lvl="1" eaLnBrk="1" hangingPunct="1"/>
            <a:r>
              <a:rPr lang="en-US" sz="2400" smtClean="0"/>
              <a:t>Multiple memory banks</a:t>
            </a:r>
          </a:p>
          <a:p>
            <a:pPr lvl="2" eaLnBrk="1" hangingPunct="1"/>
            <a:r>
              <a:rPr lang="en-US" sz="2400" smtClean="0"/>
              <a:t>Address interleaving</a:t>
            </a:r>
          </a:p>
          <a:p>
            <a:pPr lvl="1" eaLnBrk="1" hangingPunct="1"/>
            <a:r>
              <a:rPr lang="en-US" sz="2400" smtClean="0"/>
              <a:t>Multiple memory controllers (independent)</a:t>
            </a:r>
          </a:p>
          <a:p>
            <a:pPr eaLnBrk="1" hangingPunct="1"/>
            <a:r>
              <a:rPr lang="en-US" sz="2800" smtClean="0"/>
              <a:t>Latency</a:t>
            </a:r>
          </a:p>
          <a:p>
            <a:pPr lvl="1" eaLnBrk="1" hangingPunct="1"/>
            <a:r>
              <a:rPr lang="en-US" sz="2400" smtClean="0"/>
              <a:t>Synchronous DRAM access modes</a:t>
            </a:r>
          </a:p>
          <a:p>
            <a:pPr lvl="1" eaLnBrk="1" hangingPunct="1"/>
            <a:r>
              <a:rPr lang="en-US" sz="2400" smtClean="0"/>
              <a:t>Faster interface (Rambus)</a:t>
            </a:r>
          </a:p>
          <a:p>
            <a:pPr eaLnBrk="1" hangingPunct="1"/>
            <a:endParaRPr lang="en-US" sz="2800" smtClean="0"/>
          </a:p>
        </p:txBody>
      </p:sp>
    </p:spTree>
    <p:extLst>
      <p:ext uri="{BB962C8B-B14F-4D97-AF65-F5344CB8AC3E}">
        <p14:creationId xmlns:p14="http://schemas.microsoft.com/office/powerpoint/2010/main" val="40143499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smtClean="0"/>
              <a:t>Nonvolatile Memories</a:t>
            </a:r>
            <a:endParaRPr lang="en-US" dirty="0"/>
          </a:p>
        </p:txBody>
      </p:sp>
      <p:sp>
        <p:nvSpPr>
          <p:cNvPr id="122885" name="Rectangle 1029"/>
          <p:cNvSpPr>
            <a:spLocks noGrp="1" noChangeArrowheads="1"/>
          </p:cNvSpPr>
          <p:nvPr>
            <p:ph type="body" idx="1"/>
          </p:nvPr>
        </p:nvSpPr>
        <p:spPr>
          <a:xfrm>
            <a:off x="396875" y="1362074"/>
            <a:ext cx="7896225" cy="5267325"/>
          </a:xfrm>
        </p:spPr>
        <p:txBody>
          <a:bodyPr>
            <a:normAutofit lnSpcReduction="10000"/>
          </a:bodyPr>
          <a:lstStyle/>
          <a:p>
            <a:r>
              <a:rPr lang="en-US" dirty="0" smtClean="0"/>
              <a:t>DRAM and SRAM are volatile memories</a:t>
            </a:r>
          </a:p>
          <a:p>
            <a:pPr lvl="1"/>
            <a:r>
              <a:rPr lang="en-US" dirty="0" smtClean="0"/>
              <a:t>Lose information if powered off.</a:t>
            </a:r>
          </a:p>
          <a:p>
            <a:r>
              <a:rPr lang="en-US" dirty="0" smtClean="0"/>
              <a:t>Nonvolatile memories retain value even if powered off</a:t>
            </a:r>
          </a:p>
          <a:p>
            <a:pPr lvl="1"/>
            <a:r>
              <a:rPr lang="en-US" dirty="0" smtClean="0"/>
              <a:t>Read-only memory (</a:t>
            </a:r>
            <a:r>
              <a:rPr lang="en-US" dirty="0" smtClean="0">
                <a:solidFill>
                  <a:srgbClr val="FF0000"/>
                </a:solidFill>
              </a:rPr>
              <a:t>ROM</a:t>
            </a:r>
            <a:r>
              <a:rPr lang="en-US" dirty="0" smtClean="0"/>
              <a:t>): programmed during production</a:t>
            </a:r>
          </a:p>
          <a:p>
            <a:pPr lvl="1"/>
            <a:r>
              <a:rPr lang="en-US" dirty="0" smtClean="0"/>
              <a:t>Programmable ROM (</a:t>
            </a:r>
            <a:r>
              <a:rPr lang="en-US" dirty="0" smtClean="0">
                <a:solidFill>
                  <a:srgbClr val="FF0000"/>
                </a:solidFill>
              </a:rPr>
              <a:t>PROM</a:t>
            </a:r>
            <a:r>
              <a:rPr lang="en-US" dirty="0" smtClean="0"/>
              <a:t>): can be programmed once</a:t>
            </a:r>
          </a:p>
          <a:p>
            <a:pPr lvl="1"/>
            <a:r>
              <a:rPr lang="en-US" dirty="0" err="1" smtClean="0"/>
              <a:t>Eraseable</a:t>
            </a:r>
            <a:r>
              <a:rPr lang="en-US" dirty="0" smtClean="0"/>
              <a:t> PROM (</a:t>
            </a:r>
            <a:r>
              <a:rPr lang="en-US" dirty="0" smtClean="0">
                <a:solidFill>
                  <a:srgbClr val="FF0000"/>
                </a:solidFill>
              </a:rPr>
              <a:t>EPROM</a:t>
            </a:r>
            <a:r>
              <a:rPr lang="en-US" dirty="0" smtClean="0"/>
              <a:t>): can be bulk erased (UV, X-Ray)</a:t>
            </a:r>
          </a:p>
          <a:p>
            <a:pPr lvl="1"/>
            <a:r>
              <a:rPr lang="en-US" dirty="0" smtClean="0"/>
              <a:t>Electrically </a:t>
            </a:r>
            <a:r>
              <a:rPr lang="en-US" dirty="0" err="1" smtClean="0"/>
              <a:t>eraseable</a:t>
            </a:r>
            <a:r>
              <a:rPr lang="en-US" dirty="0" smtClean="0"/>
              <a:t> PROM (</a:t>
            </a:r>
            <a:r>
              <a:rPr lang="en-US" dirty="0" smtClean="0">
                <a:solidFill>
                  <a:srgbClr val="FF0000"/>
                </a:solidFill>
              </a:rPr>
              <a:t>EEPROM</a:t>
            </a:r>
            <a:r>
              <a:rPr lang="en-US" dirty="0" smtClean="0"/>
              <a:t>): electronic erase capability</a:t>
            </a:r>
          </a:p>
          <a:p>
            <a:pPr lvl="1"/>
            <a:r>
              <a:rPr lang="en-US" dirty="0" smtClean="0"/>
              <a:t>Flash memory: </a:t>
            </a:r>
            <a:r>
              <a:rPr lang="en-US" dirty="0" err="1" smtClean="0"/>
              <a:t>EEPROMs</a:t>
            </a:r>
            <a:r>
              <a:rPr lang="en-US" dirty="0" smtClean="0"/>
              <a:t> with partial (sector) erase capability</a:t>
            </a:r>
          </a:p>
          <a:p>
            <a:pPr lvl="2"/>
            <a:r>
              <a:rPr lang="en-US" dirty="0" smtClean="0"/>
              <a:t>Wears out after about 100,000 </a:t>
            </a:r>
            <a:r>
              <a:rPr lang="en-US" dirty="0" err="1" smtClean="0"/>
              <a:t>erasings</a:t>
            </a:r>
            <a:r>
              <a:rPr lang="en-US" dirty="0" smtClean="0"/>
              <a:t>. </a:t>
            </a:r>
          </a:p>
          <a:p>
            <a:r>
              <a:rPr lang="en-US" dirty="0" smtClean="0"/>
              <a:t>Uses for Nonvolatile Memories</a:t>
            </a:r>
          </a:p>
          <a:p>
            <a:pPr lvl="1"/>
            <a:r>
              <a:rPr lang="en-US" dirty="0" smtClean="0"/>
              <a:t>Firmware programs stored in a ROM (BIOS, controllers for disks, network cards, graphics accelerators, security subsystems,…)</a:t>
            </a:r>
          </a:p>
          <a:p>
            <a:pPr lvl="1"/>
            <a:r>
              <a:rPr lang="en-US" dirty="0" smtClean="0"/>
              <a:t>Solid state disks (replace rotating disks in thumb drives, smart phones, mp3 players, tablets, laptops,…)</a:t>
            </a:r>
          </a:p>
          <a:p>
            <a:pPr lvl="1"/>
            <a:r>
              <a:rPr lang="en-US" dirty="0" smtClean="0"/>
              <a:t>Disk caches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7018" y="435678"/>
            <a:ext cx="8786982" cy="762000"/>
          </a:xfrm>
        </p:spPr>
        <p:txBody>
          <a:bodyPr>
            <a:normAutofit fontScale="90000"/>
          </a:bodyPr>
          <a:lstStyle/>
          <a:p>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6875" y="1504950"/>
            <a:ext cx="7896225" cy="4972050"/>
          </a:xfrm>
        </p:spPr>
        <p:txBody>
          <a:bodyPr/>
          <a:lstStyle/>
          <a:p>
            <a:r>
              <a:rPr lang="en-US" dirty="0"/>
              <a:t>A </a:t>
            </a:r>
            <a:r>
              <a:rPr lang="en-US" dirty="0">
                <a:solidFill>
                  <a:srgbClr val="FF0000"/>
                </a:solidFill>
              </a:rPr>
              <a:t>bus</a:t>
            </a:r>
            <a:r>
              <a:rPr lang="en-US" dirty="0"/>
              <a:t> 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37463" y="5337175"/>
            <a:ext cx="1049337" cy="10541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66566" name="AutoShape 6"/>
          <p:cNvSpPr>
            <a:spLocks noChangeAspect="1" noChangeArrowheads="1"/>
          </p:cNvSpPr>
          <p:nvPr/>
        </p:nvSpPr>
        <p:spPr bwMode="auto">
          <a:xfrm>
            <a:off x="5880100" y="5511800"/>
            <a:ext cx="1720850" cy="615950"/>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7" name="Rectangle 7"/>
          <p:cNvSpPr>
            <a:spLocks noChangeAspect="1" noChangeArrowheads="1"/>
          </p:cNvSpPr>
          <p:nvPr/>
        </p:nvSpPr>
        <p:spPr bwMode="auto">
          <a:xfrm>
            <a:off x="4824413" y="5548313"/>
            <a:ext cx="1049337"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66568" name="AutoShape 8"/>
          <p:cNvSpPr>
            <a:spLocks noChangeAspect="1" noChangeArrowheads="1"/>
          </p:cNvSpPr>
          <p:nvPr/>
        </p:nvSpPr>
        <p:spPr bwMode="auto">
          <a:xfrm>
            <a:off x="3143250" y="5511800"/>
            <a:ext cx="1676400" cy="615950"/>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9" name="Rectangle 9"/>
          <p:cNvSpPr>
            <a:spLocks noChangeAspect="1" noChangeArrowheads="1"/>
          </p:cNvSpPr>
          <p:nvPr/>
        </p:nvSpPr>
        <p:spPr bwMode="auto">
          <a:xfrm>
            <a:off x="950913" y="5548313"/>
            <a:ext cx="2162175"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6570" name="Rectangle 10"/>
          <p:cNvSpPr>
            <a:spLocks noChangeAspect="1" noChangeArrowheads="1"/>
          </p:cNvSpPr>
          <p:nvPr/>
        </p:nvSpPr>
        <p:spPr bwMode="auto">
          <a:xfrm>
            <a:off x="2008188" y="401796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1" name="Rectangle 11"/>
          <p:cNvSpPr>
            <a:spLocks noChangeAspect="1" noChangeArrowheads="1"/>
          </p:cNvSpPr>
          <p:nvPr/>
        </p:nvSpPr>
        <p:spPr bwMode="auto">
          <a:xfrm>
            <a:off x="2008188" y="419417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2" name="Rectangle 12"/>
          <p:cNvSpPr>
            <a:spLocks noChangeAspect="1" noChangeArrowheads="1"/>
          </p:cNvSpPr>
          <p:nvPr/>
        </p:nvSpPr>
        <p:spPr bwMode="auto">
          <a:xfrm>
            <a:off x="2008188" y="4370388"/>
            <a:ext cx="788987" cy="174625"/>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3" name="Rectangle 13"/>
          <p:cNvSpPr>
            <a:spLocks noChangeAspect="1" noChangeArrowheads="1"/>
          </p:cNvSpPr>
          <p:nvPr/>
        </p:nvSpPr>
        <p:spPr bwMode="auto">
          <a:xfrm>
            <a:off x="2008188" y="454501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4" name="Rectangle 14"/>
          <p:cNvSpPr>
            <a:spLocks noChangeAspect="1" noChangeArrowheads="1"/>
          </p:cNvSpPr>
          <p:nvPr/>
        </p:nvSpPr>
        <p:spPr bwMode="auto">
          <a:xfrm>
            <a:off x="2008188" y="472122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5" name="AutoShape 15"/>
          <p:cNvSpPr>
            <a:spLocks noChangeAspect="1" noChangeArrowheads="1"/>
          </p:cNvSpPr>
          <p:nvPr/>
        </p:nvSpPr>
        <p:spPr bwMode="auto">
          <a:xfrm>
            <a:off x="2900363" y="4017963"/>
            <a:ext cx="512762" cy="439737"/>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6" name="AutoShape 16"/>
          <p:cNvSpPr>
            <a:spLocks noChangeAspect="1" noChangeArrowheads="1"/>
          </p:cNvSpPr>
          <p:nvPr/>
        </p:nvSpPr>
        <p:spPr bwMode="auto">
          <a:xfrm flipH="1">
            <a:off x="2797175" y="4457700"/>
            <a:ext cx="512763" cy="439738"/>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7" name="Rectangle 17"/>
          <p:cNvSpPr>
            <a:spLocks noChangeAspect="1" noChangeArrowheads="1"/>
          </p:cNvSpPr>
          <p:nvPr/>
        </p:nvSpPr>
        <p:spPr bwMode="auto">
          <a:xfrm>
            <a:off x="3413125" y="3843338"/>
            <a:ext cx="614363" cy="1230312"/>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6578" name="Text Box 18"/>
          <p:cNvSpPr txBox="1">
            <a:spLocks noChangeAspect="1" noChangeArrowheads="1"/>
          </p:cNvSpPr>
          <p:nvPr/>
        </p:nvSpPr>
        <p:spPr bwMode="auto">
          <a:xfrm>
            <a:off x="1841500" y="3671680"/>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6579" name="AutoShape 19"/>
          <p:cNvSpPr>
            <a:spLocks noChangeAspect="1" noChangeArrowheads="1"/>
          </p:cNvSpPr>
          <p:nvPr/>
        </p:nvSpPr>
        <p:spPr bwMode="auto">
          <a:xfrm>
            <a:off x="2093913" y="4984750"/>
            <a:ext cx="703262" cy="52705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80" name="Rectangle 20"/>
          <p:cNvSpPr>
            <a:spLocks noChangeAspect="1" noChangeArrowheads="1"/>
          </p:cNvSpPr>
          <p:nvPr/>
        </p:nvSpPr>
        <p:spPr bwMode="auto">
          <a:xfrm>
            <a:off x="776288" y="3578225"/>
            <a:ext cx="3427412" cy="281305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66581" name="Text Box 21"/>
          <p:cNvSpPr txBox="1">
            <a:spLocks noChangeAspect="1" noChangeArrowheads="1"/>
          </p:cNvSpPr>
          <p:nvPr/>
        </p:nvSpPr>
        <p:spPr bwMode="auto">
          <a:xfrm>
            <a:off x="744538" y="32512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66582" name="Text Box 22"/>
          <p:cNvSpPr txBox="1">
            <a:spLocks noChangeAspect="1" noChangeArrowheads="1"/>
          </p:cNvSpPr>
          <p:nvPr/>
        </p:nvSpPr>
        <p:spPr bwMode="auto">
          <a:xfrm>
            <a:off x="4348163" y="4746417"/>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66583" name="Line 23"/>
          <p:cNvSpPr>
            <a:spLocks noChangeAspect="1" noChangeShapeType="1"/>
          </p:cNvSpPr>
          <p:nvPr/>
        </p:nvSpPr>
        <p:spPr bwMode="auto">
          <a:xfrm flipH="1">
            <a:off x="4027488" y="5073650"/>
            <a:ext cx="792162"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66584" name="Text Box 24"/>
          <p:cNvSpPr txBox="1">
            <a:spLocks noChangeAspect="1" noChangeArrowheads="1"/>
          </p:cNvSpPr>
          <p:nvPr/>
        </p:nvSpPr>
        <p:spPr bwMode="auto">
          <a:xfrm>
            <a:off x="6019800" y="4746417"/>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66585" name="Line 25"/>
          <p:cNvSpPr>
            <a:spLocks noChangeAspect="1" noChangeShapeType="1"/>
          </p:cNvSpPr>
          <p:nvPr/>
        </p:nvSpPr>
        <p:spPr bwMode="auto">
          <a:xfrm>
            <a:off x="6664325" y="5073650"/>
            <a:ext cx="0"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16" name="Rectangle 32"/>
          <p:cNvSpPr>
            <a:spLocks noGrp="1" noChangeArrowheads="1"/>
          </p:cNvSpPr>
          <p:nvPr>
            <p:ph type="title"/>
          </p:nvPr>
        </p:nvSpPr>
        <p:spPr/>
        <p:txBody>
          <a:bodyPr/>
          <a:lstStyle/>
          <a:p>
            <a:r>
              <a:rPr lang="en-US"/>
              <a:t>Memory Read Transaction (1)</a:t>
            </a:r>
          </a:p>
        </p:txBody>
      </p:sp>
      <p:sp>
        <p:nvSpPr>
          <p:cNvPr id="67617" name="Rectangle 33"/>
          <p:cNvSpPr>
            <a:spLocks noGrp="1" noChangeArrowheads="1"/>
          </p:cNvSpPr>
          <p:nvPr>
            <p:ph type="body" idx="1"/>
          </p:nvPr>
        </p:nvSpPr>
        <p:spPr/>
        <p:txBody>
          <a:bodyPr/>
          <a:lstStyle/>
          <a:p>
            <a:r>
              <a:rPr lang="en-US" dirty="0"/>
              <a:t>CPU places address A on the memory bus.</a:t>
            </a:r>
          </a:p>
        </p:txBody>
      </p:sp>
      <p:sp>
        <p:nvSpPr>
          <p:cNvPr id="67588"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89"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90"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 </a:t>
            </a:r>
          </a:p>
          <a:p>
            <a:pPr>
              <a:lnSpc>
                <a:spcPct val="100000"/>
              </a:lnSpc>
            </a:pPr>
            <a:endParaRPr lang="en-US" sz="1600"/>
          </a:p>
        </p:txBody>
      </p:sp>
      <p:sp>
        <p:nvSpPr>
          <p:cNvPr id="67591"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2"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3"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4"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5"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6"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7"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8"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9"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7600" name="Text Box 16"/>
          <p:cNvSpPr txBox="1">
            <a:spLocks noChangeArrowheads="1"/>
          </p:cNvSpPr>
          <p:nvPr/>
        </p:nvSpPr>
        <p:spPr bwMode="auto">
          <a:xfrm>
            <a:off x="16764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67601"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602" name="Line 18"/>
          <p:cNvSpPr>
            <a:spLocks noChangeShapeType="1"/>
          </p:cNvSpPr>
          <p:nvPr/>
        </p:nvSpPr>
        <p:spPr bwMode="auto">
          <a:xfrm>
            <a:off x="2800350"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7603" name="Rectangle 19"/>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7604" name="Text Box 20"/>
          <p:cNvSpPr txBox="1">
            <a:spLocks noChangeArrowheads="1"/>
          </p:cNvSpPr>
          <p:nvPr/>
        </p:nvSpPr>
        <p:spPr bwMode="auto">
          <a:xfrm>
            <a:off x="5757169"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67605" name="Text Box 21"/>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7606" name="Text Box 22"/>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7607" name="Rectangle 23"/>
          <p:cNvSpPr>
            <a:spLocks noChangeArrowheads="1"/>
          </p:cNvSpPr>
          <p:nvPr/>
        </p:nvSpPr>
        <p:spPr bwMode="auto">
          <a:xfrm>
            <a:off x="6762750"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p>
        </p:txBody>
      </p:sp>
      <p:sp>
        <p:nvSpPr>
          <p:cNvPr id="67608" name="Text Box 24"/>
          <p:cNvSpPr txBox="1">
            <a:spLocks noChangeArrowheads="1"/>
          </p:cNvSpPr>
          <p:nvPr/>
        </p:nvSpPr>
        <p:spPr bwMode="auto">
          <a:xfrm>
            <a:off x="6553200" y="3472448"/>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7609" name="Text Box 25"/>
          <p:cNvSpPr txBox="1">
            <a:spLocks noChangeArrowheads="1"/>
          </p:cNvSpPr>
          <p:nvPr/>
        </p:nvSpPr>
        <p:spPr bwMode="auto">
          <a:xfrm>
            <a:off x="4302038"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7610" name="Text Box 26"/>
          <p:cNvSpPr txBox="1">
            <a:spLocks noChangeArrowheads="1"/>
          </p:cNvSpPr>
          <p:nvPr/>
        </p:nvSpPr>
        <p:spPr bwMode="auto">
          <a:xfrm>
            <a:off x="1233183"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7612" name="Text Box 28"/>
          <p:cNvSpPr txBox="1">
            <a:spLocks noChangeArrowheads="1"/>
          </p:cNvSpPr>
          <p:nvPr/>
        </p:nvSpPr>
        <p:spPr bwMode="auto">
          <a:xfrm>
            <a:off x="462915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36" name="Rectangle 28"/>
          <p:cNvSpPr>
            <a:spLocks noGrp="1" noChangeArrowheads="1"/>
          </p:cNvSpPr>
          <p:nvPr>
            <p:ph type="title"/>
          </p:nvPr>
        </p:nvSpPr>
        <p:spPr/>
        <p:txBody>
          <a:bodyPr/>
          <a:lstStyle/>
          <a:p>
            <a:r>
              <a:rPr lang="en-US"/>
              <a:t>Memory Read Transaction (2)</a:t>
            </a:r>
          </a:p>
        </p:txBody>
      </p:sp>
      <p:sp>
        <p:nvSpPr>
          <p:cNvPr id="68637" name="Rectangle 29"/>
          <p:cNvSpPr>
            <a:spLocks noGrp="1" noChangeArrowheads="1"/>
          </p:cNvSpPr>
          <p:nvPr>
            <p:ph type="body" idx="1"/>
          </p:nvPr>
        </p:nvSpPr>
        <p:spPr/>
        <p:txBody>
          <a:bodyPr/>
          <a:lstStyle/>
          <a:p>
            <a:r>
              <a:rPr lang="en-US" dirty="0"/>
              <a:t>Main memory reads A from the memory bus, retrieves word </a:t>
            </a:r>
            <a:r>
              <a:rPr lang="en-US" dirty="0" err="1"/>
              <a:t>x</a:t>
            </a:r>
            <a:r>
              <a:rPr lang="en-US" dirty="0"/>
              <a:t>, and places it on the bus.</a:t>
            </a:r>
          </a:p>
        </p:txBody>
      </p:sp>
      <p:sp>
        <p:nvSpPr>
          <p:cNvPr id="68612" name="AutoShape 4"/>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3" name="Rectangle 5"/>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4" name="AutoShape 6"/>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5" name="Rectangle 7"/>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6" name="Rectangle 8"/>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7" name="Rectangle 9"/>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8" name="Rectangle 10"/>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9" name="Rectangle 11"/>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0" name="AutoShape 12"/>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1" name="AutoShape 13"/>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2" name="Rectangle 14"/>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68623" name="Text Box 15"/>
          <p:cNvSpPr txBox="1">
            <a:spLocks noChangeArrowheads="1"/>
          </p:cNvSpPr>
          <p:nvPr/>
        </p:nvSpPr>
        <p:spPr bwMode="auto">
          <a:xfrm>
            <a:off x="1689100" y="2342148"/>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8624" name="AutoShape 16"/>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5" name="Line 17"/>
          <p:cNvSpPr>
            <a:spLocks noChangeShapeType="1"/>
          </p:cNvSpPr>
          <p:nvPr/>
        </p:nvSpPr>
        <p:spPr bwMode="auto">
          <a:xfrm>
            <a:off x="2805113" y="4187825"/>
            <a:ext cx="3962400" cy="0"/>
          </a:xfrm>
          <a:prstGeom prst="line">
            <a:avLst/>
          </a:prstGeom>
          <a:noFill/>
          <a:ln w="76200">
            <a:solidFill>
              <a:srgbClr val="00FFFF"/>
            </a:solidFill>
            <a:round/>
            <a:headEnd type="triangle" w="med" len="med"/>
            <a:tailEnd/>
          </a:ln>
          <a:effectLst/>
        </p:spPr>
        <p:txBody>
          <a:bodyPr wrap="none" anchor="ctr">
            <a:prstTxWarp prst="textNoShape">
              <a:avLst/>
            </a:prstTxWarp>
          </a:bodyPr>
          <a:lstStyle/>
          <a:p>
            <a:endParaRPr lang="en-US"/>
          </a:p>
        </p:txBody>
      </p:sp>
      <p:sp>
        <p:nvSpPr>
          <p:cNvPr id="68626"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8627" name="Text Box 19"/>
          <p:cNvSpPr txBox="1">
            <a:spLocks noChangeArrowheads="1"/>
          </p:cNvSpPr>
          <p:nvPr/>
        </p:nvSpPr>
        <p:spPr bwMode="auto">
          <a:xfrm>
            <a:off x="5772844" y="3729623"/>
            <a:ext cx="317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x</a:t>
            </a:r>
          </a:p>
        </p:txBody>
      </p:sp>
      <p:sp>
        <p:nvSpPr>
          <p:cNvPr id="68628" name="Rectangle 20"/>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29" name="Text Box 21"/>
          <p:cNvSpPr txBox="1">
            <a:spLocks noChangeArrowheads="1"/>
          </p:cNvSpPr>
          <p:nvPr/>
        </p:nvSpPr>
        <p:spPr bwMode="auto">
          <a:xfrm>
            <a:off x="7678738" y="36845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8630" name="Text Box 22"/>
          <p:cNvSpPr txBox="1">
            <a:spLocks noChangeArrowheads="1"/>
          </p:cNvSpPr>
          <p:nvPr/>
        </p:nvSpPr>
        <p:spPr bwMode="auto">
          <a:xfrm>
            <a:off x="7662863" y="41878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8631" name="Rectangle 23"/>
          <p:cNvSpPr>
            <a:spLocks noChangeArrowheads="1"/>
          </p:cNvSpPr>
          <p:nvPr/>
        </p:nvSpPr>
        <p:spPr bwMode="auto">
          <a:xfrm>
            <a:off x="6767513" y="42799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8632" name="Text Box 24"/>
          <p:cNvSpPr txBox="1">
            <a:spLocks noChangeArrowheads="1"/>
          </p:cNvSpPr>
          <p:nvPr/>
        </p:nvSpPr>
        <p:spPr bwMode="auto">
          <a:xfrm>
            <a:off x="6553200" y="3471446"/>
            <a:ext cx="1319711"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8633" name="Text Box 25"/>
          <p:cNvSpPr txBox="1">
            <a:spLocks noChangeArrowheads="1"/>
          </p:cNvSpPr>
          <p:nvPr/>
        </p:nvSpPr>
        <p:spPr bwMode="auto">
          <a:xfrm>
            <a:off x="1237945" y="30120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8634" name="Text Box 26"/>
          <p:cNvSpPr txBox="1">
            <a:spLocks noChangeArrowheads="1"/>
          </p:cNvSpPr>
          <p:nvPr/>
        </p:nvSpPr>
        <p:spPr bwMode="auto">
          <a:xfrm>
            <a:off x="4306800" y="37137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68635" name="Text Box 27"/>
          <p:cNvSpPr txBox="1">
            <a:spLocks noChangeArrowheads="1"/>
          </p:cNvSpPr>
          <p:nvPr/>
        </p:nvSpPr>
        <p:spPr bwMode="auto">
          <a:xfrm>
            <a:off x="4648200" y="2466975"/>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59" name="Rectangle 27"/>
          <p:cNvSpPr>
            <a:spLocks noGrp="1" noChangeArrowheads="1"/>
          </p:cNvSpPr>
          <p:nvPr>
            <p:ph type="title"/>
          </p:nvPr>
        </p:nvSpPr>
        <p:spPr/>
        <p:txBody>
          <a:bodyPr/>
          <a:lstStyle/>
          <a:p>
            <a:r>
              <a:rPr lang="en-US"/>
              <a:t>Memory Read Transaction (3)</a:t>
            </a:r>
          </a:p>
        </p:txBody>
      </p:sp>
      <p:sp>
        <p:nvSpPr>
          <p:cNvPr id="69660" name="Rectangle 28"/>
          <p:cNvSpPr>
            <a:spLocks noGrp="1" noChangeArrowheads="1"/>
          </p:cNvSpPr>
          <p:nvPr>
            <p:ph type="body" idx="1"/>
          </p:nvPr>
        </p:nvSpPr>
        <p:spPr/>
        <p:txBody>
          <a:bodyPr/>
          <a:lstStyle/>
          <a:p>
            <a:r>
              <a:rPr lang="en-US" dirty="0"/>
              <a:t>CPU read word </a:t>
            </a:r>
            <a:r>
              <a:rPr lang="en-US" dirty="0" err="1"/>
              <a:t>x</a:t>
            </a:r>
            <a:r>
              <a:rPr lang="en-US" dirty="0"/>
              <a:t> from the bus and copies it into register %</a:t>
            </a:r>
            <a:r>
              <a:rPr lang="en-US" dirty="0" err="1"/>
              <a:t>eax</a:t>
            </a:r>
            <a:r>
              <a:rPr lang="en-US" dirty="0"/>
              <a:t>.</a:t>
            </a:r>
          </a:p>
        </p:txBody>
      </p:sp>
      <p:sp>
        <p:nvSpPr>
          <p:cNvPr id="6963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3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964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69647" name="Text Box 15"/>
          <p:cNvSpPr txBox="1">
            <a:spLocks noChangeArrowheads="1"/>
          </p:cNvSpPr>
          <p:nvPr/>
        </p:nvSpPr>
        <p:spPr bwMode="auto">
          <a:xfrm>
            <a:off x="16891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964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9" name="Rectangle 17"/>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Bus </a:t>
            </a:r>
            <a:r>
              <a:rPr lang="en-US" sz="1600" dirty="0"/>
              <a:t>interface</a:t>
            </a:r>
          </a:p>
        </p:txBody>
      </p:sp>
      <p:sp>
        <p:nvSpPr>
          <p:cNvPr id="69650" name="Line 18"/>
          <p:cNvSpPr>
            <a:spLocks noChangeShapeType="1"/>
          </p:cNvSpPr>
          <p:nvPr/>
        </p:nvSpPr>
        <p:spPr bwMode="auto">
          <a:xfrm flipV="1">
            <a:off x="2271713" y="3276600"/>
            <a:ext cx="0" cy="76200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9651" name="Rectangle 19"/>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52" name="Rectangle 20"/>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endParaRPr lang="en-US" sz="1000"/>
          </a:p>
        </p:txBody>
      </p:sp>
      <p:sp>
        <p:nvSpPr>
          <p:cNvPr id="69653" name="Text Box 21"/>
          <p:cNvSpPr txBox="1">
            <a:spLocks noChangeArrowheads="1"/>
          </p:cNvSpPr>
          <p:nvPr/>
        </p:nvSpPr>
        <p:spPr bwMode="auto">
          <a:xfrm>
            <a:off x="6477000" y="3471446"/>
            <a:ext cx="1499097"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9654" name="Text Box 22"/>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9655" name="Text Box 23"/>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9656" name="Text Box 24"/>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9657" name="Text Box 25"/>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9658" name="Text Box 26"/>
          <p:cNvSpPr txBox="1">
            <a:spLocks noChangeArrowheads="1"/>
          </p:cNvSpPr>
          <p:nvPr/>
        </p:nvSpPr>
        <p:spPr bwMode="auto">
          <a:xfrm>
            <a:off x="464820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40" name="Rectangle 28"/>
          <p:cNvSpPr>
            <a:spLocks noGrp="1" noChangeArrowheads="1"/>
          </p:cNvSpPr>
          <p:nvPr>
            <p:ph type="title"/>
          </p:nvPr>
        </p:nvSpPr>
        <p:spPr/>
        <p:txBody>
          <a:bodyPr/>
          <a:lstStyle/>
          <a:p>
            <a:r>
              <a:rPr lang="en-US"/>
              <a:t>Memory Write Transaction (1)</a:t>
            </a:r>
          </a:p>
        </p:txBody>
      </p:sp>
      <p:sp>
        <p:nvSpPr>
          <p:cNvPr id="90141" name="Rectangle 29"/>
          <p:cNvSpPr>
            <a:spLocks noGrp="1" noChangeArrowheads="1"/>
          </p:cNvSpPr>
          <p:nvPr>
            <p:ph type="body" idx="1"/>
          </p:nvPr>
        </p:nvSpPr>
        <p:spPr/>
        <p:txBody>
          <a:bodyPr/>
          <a:lstStyle/>
          <a:p>
            <a:r>
              <a:rPr lang="en-US" dirty="0"/>
              <a:t> CPU places address A on bus. Main memory reads it and waits for the corresponding data word to arrive.</a:t>
            </a:r>
          </a:p>
        </p:txBody>
      </p:sp>
      <p:sp>
        <p:nvSpPr>
          <p:cNvPr id="9011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1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y</a:t>
            </a:r>
            <a:endParaRPr lang="en-US" sz="1000"/>
          </a:p>
        </p:txBody>
      </p:sp>
      <p:sp>
        <p:nvSpPr>
          <p:cNvPr id="9012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0127" name="Text Box 15"/>
          <p:cNvSpPr txBox="1">
            <a:spLocks noChangeArrowheads="1"/>
          </p:cNvSpPr>
          <p:nvPr/>
        </p:nvSpPr>
        <p:spPr bwMode="auto">
          <a:xfrm>
            <a:off x="167719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012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9" name="Line 17"/>
          <p:cNvSpPr>
            <a:spLocks noChangeShapeType="1"/>
          </p:cNvSpPr>
          <p:nvPr/>
        </p:nvSpPr>
        <p:spPr bwMode="auto">
          <a:xfrm>
            <a:off x="2805113"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0130" name="Rectangle 18"/>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0131" name="Text Box 19"/>
          <p:cNvSpPr txBox="1">
            <a:spLocks noChangeArrowheads="1"/>
          </p:cNvSpPr>
          <p:nvPr/>
        </p:nvSpPr>
        <p:spPr bwMode="auto">
          <a:xfrm>
            <a:off x="5761931"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90132" name="Rectangle 20"/>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33" name="Rectangle 21"/>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000"/>
          </a:p>
        </p:txBody>
      </p:sp>
      <p:sp>
        <p:nvSpPr>
          <p:cNvPr id="90134" name="Text Box 22"/>
          <p:cNvSpPr txBox="1">
            <a:spLocks noChangeArrowheads="1"/>
          </p:cNvSpPr>
          <p:nvPr/>
        </p:nvSpPr>
        <p:spPr bwMode="auto">
          <a:xfrm>
            <a:off x="6644833"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0135" name="Text Box 23"/>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0136" name="Text Box 24"/>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0137" name="Text Box 25"/>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smtClean="0"/>
              <a:t>eax</a:t>
            </a:r>
            <a:endParaRPr lang="en-US" sz="1600" dirty="0"/>
          </a:p>
        </p:txBody>
      </p:sp>
      <p:sp>
        <p:nvSpPr>
          <p:cNvPr id="90138" name="Text Box 26"/>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90139" name="Text Box 27"/>
          <p:cNvSpPr txBox="1">
            <a:spLocks noChangeArrowheads="1"/>
          </p:cNvSpPr>
          <p:nvPr/>
        </p:nvSpPr>
        <p:spPr bwMode="auto">
          <a:xfrm>
            <a:off x="4648200"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t>Storage technologies and trends</a:t>
            </a:r>
          </a:p>
          <a:p>
            <a:pPr lvl="1">
              <a:lnSpc>
                <a:spcPct val="80000"/>
              </a:lnSpc>
            </a:pPr>
            <a:r>
              <a:rPr lang="en-US" dirty="0" smtClean="0"/>
              <a:t>Let it wash over you</a:t>
            </a:r>
          </a:p>
          <a:p>
            <a:pPr>
              <a:lnSpc>
                <a:spcPct val="80000"/>
              </a:lnSpc>
            </a:pPr>
            <a:r>
              <a:rPr lang="en-US" dirty="0" smtClean="0">
                <a:solidFill>
                  <a:schemeClr val="bg2">
                    <a:lumMod val="60000"/>
                    <a:lumOff val="40000"/>
                  </a:schemeClr>
                </a:solidFill>
              </a:rPr>
              <a:t>Locality of reference</a:t>
            </a:r>
          </a:p>
          <a:p>
            <a:pPr>
              <a:lnSpc>
                <a:spcPct val="80000"/>
              </a:lnSpc>
            </a:pPr>
            <a:r>
              <a:rPr lang="en-US" dirty="0" smtClean="0">
                <a:solidFill>
                  <a:schemeClr val="bg2">
                    <a:lumMod val="60000"/>
                    <a:lumOff val="40000"/>
                  </a:schemeClr>
                </a:solidFill>
              </a:rPr>
              <a:t>Caching in the memory hierarchy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65" name="Rectangle 29"/>
          <p:cNvSpPr>
            <a:spLocks noGrp="1" noChangeArrowheads="1"/>
          </p:cNvSpPr>
          <p:nvPr>
            <p:ph type="title"/>
          </p:nvPr>
        </p:nvSpPr>
        <p:spPr/>
        <p:txBody>
          <a:bodyPr/>
          <a:lstStyle/>
          <a:p>
            <a:r>
              <a:rPr lang="en-US"/>
              <a:t>Memory Write Transaction (2)</a:t>
            </a:r>
          </a:p>
        </p:txBody>
      </p:sp>
      <p:sp>
        <p:nvSpPr>
          <p:cNvPr id="91166" name="Rectangle 30"/>
          <p:cNvSpPr>
            <a:spLocks noGrp="1" noChangeArrowheads="1"/>
          </p:cNvSpPr>
          <p:nvPr>
            <p:ph type="body" idx="1"/>
          </p:nvPr>
        </p:nvSpPr>
        <p:spPr/>
        <p:txBody>
          <a:bodyPr/>
          <a:lstStyle/>
          <a:p>
            <a:r>
              <a:rPr lang="en-US" dirty="0"/>
              <a:t> CPU places data word </a:t>
            </a:r>
            <a:r>
              <a:rPr lang="en-US" dirty="0" err="1"/>
              <a:t>y</a:t>
            </a:r>
            <a:r>
              <a:rPr lang="en-US" dirty="0"/>
              <a:t> on the bus.</a:t>
            </a:r>
          </a:p>
        </p:txBody>
      </p:sp>
      <p:sp>
        <p:nvSpPr>
          <p:cNvPr id="91140"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1"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2"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3"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4"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5"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6"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7"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1148"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9"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0"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1"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1152" name="Text Box 16"/>
          <p:cNvSpPr txBox="1">
            <a:spLocks noChangeArrowheads="1"/>
          </p:cNvSpPr>
          <p:nvPr/>
        </p:nvSpPr>
        <p:spPr bwMode="auto">
          <a:xfrm>
            <a:off x="1672428"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1153"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4" name="Rectangle 18"/>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1155" name="Text Box 19"/>
          <p:cNvSpPr txBox="1">
            <a:spLocks noChangeArrowheads="1"/>
          </p:cNvSpPr>
          <p:nvPr/>
        </p:nvSpPr>
        <p:spPr bwMode="auto">
          <a:xfrm>
            <a:off x="5783263" y="3825875"/>
            <a:ext cx="282575" cy="3048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400" i="1"/>
              <a:t>y</a:t>
            </a:r>
          </a:p>
        </p:txBody>
      </p:sp>
      <p:sp>
        <p:nvSpPr>
          <p:cNvPr id="91156" name="Line 20"/>
          <p:cNvSpPr>
            <a:spLocks noChangeShapeType="1"/>
          </p:cNvSpPr>
          <p:nvPr/>
        </p:nvSpPr>
        <p:spPr bwMode="auto">
          <a:xfrm>
            <a:off x="2266950" y="3276600"/>
            <a:ext cx="0" cy="91440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1157" name="Line 21"/>
          <p:cNvSpPr>
            <a:spLocks noChangeShapeType="1"/>
          </p:cNvSpPr>
          <p:nvPr/>
        </p:nvSpPr>
        <p:spPr bwMode="auto">
          <a:xfrm>
            <a:off x="2266950" y="4191000"/>
            <a:ext cx="44958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1158" name="Rectangle 22"/>
          <p:cNvSpPr>
            <a:spLocks noChangeArrowheads="1"/>
          </p:cNvSpPr>
          <p:nvPr/>
        </p:nvSpPr>
        <p:spPr bwMode="auto">
          <a:xfrm>
            <a:off x="6762750" y="42672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9" name="Text Box 23"/>
          <p:cNvSpPr txBox="1">
            <a:spLocks noChangeArrowheads="1"/>
          </p:cNvSpPr>
          <p:nvPr/>
        </p:nvSpPr>
        <p:spPr bwMode="auto">
          <a:xfrm>
            <a:off x="6579302"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1160" name="Text Box 24"/>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1161" name="Text Box 25"/>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1162" name="Text Box 26"/>
          <p:cNvSpPr txBox="1">
            <a:spLocks noChangeArrowheads="1"/>
          </p:cNvSpPr>
          <p:nvPr/>
        </p:nvSpPr>
        <p:spPr bwMode="auto">
          <a:xfrm>
            <a:off x="1233183" y="3015248"/>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91163" name="Text Box 27"/>
          <p:cNvSpPr txBox="1">
            <a:spLocks noChangeArrowheads="1"/>
          </p:cNvSpPr>
          <p:nvPr/>
        </p:nvSpPr>
        <p:spPr bwMode="auto">
          <a:xfrm>
            <a:off x="4302038" y="3716923"/>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91164" name="Text Box 28"/>
          <p:cNvSpPr txBox="1">
            <a:spLocks noChangeArrowheads="1"/>
          </p:cNvSpPr>
          <p:nvPr/>
        </p:nvSpPr>
        <p:spPr bwMode="auto">
          <a:xfrm>
            <a:off x="4652962"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6" name="Rectangle 26"/>
          <p:cNvSpPr>
            <a:spLocks noGrp="1" noChangeArrowheads="1"/>
          </p:cNvSpPr>
          <p:nvPr>
            <p:ph type="title"/>
          </p:nvPr>
        </p:nvSpPr>
        <p:spPr/>
        <p:txBody>
          <a:bodyPr/>
          <a:lstStyle/>
          <a:p>
            <a:r>
              <a:rPr lang="en-US"/>
              <a:t>Memory Write Transaction (3)</a:t>
            </a:r>
          </a:p>
        </p:txBody>
      </p:sp>
      <p:sp>
        <p:nvSpPr>
          <p:cNvPr id="92187" name="Rectangle 27"/>
          <p:cNvSpPr>
            <a:spLocks noGrp="1" noChangeArrowheads="1"/>
          </p:cNvSpPr>
          <p:nvPr>
            <p:ph type="body" idx="1"/>
          </p:nvPr>
        </p:nvSpPr>
        <p:spPr/>
        <p:txBody>
          <a:bodyPr/>
          <a:lstStyle/>
          <a:p>
            <a:r>
              <a:rPr lang="en-US" dirty="0"/>
              <a:t> Main memory reads data word </a:t>
            </a:r>
            <a:r>
              <a:rPr lang="en-US" dirty="0" err="1"/>
              <a:t>y</a:t>
            </a:r>
            <a:r>
              <a:rPr lang="en-US" dirty="0"/>
              <a:t> from the bus and stores it at address A.</a:t>
            </a:r>
          </a:p>
        </p:txBody>
      </p:sp>
      <p:sp>
        <p:nvSpPr>
          <p:cNvPr id="92164" name="Rectangle 4"/>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5" name="AutoShape 5"/>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6" name="Rectangle 6"/>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7" name="AutoShape 7"/>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8" name="Rectangle 8"/>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9" name="Rectangle 9"/>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0" name="Rectangle 10"/>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1" name="Rectangle 11"/>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2172" name="Rectangle 12"/>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3" name="AutoShape 13"/>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4" name="AutoShape 14"/>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5" name="Rectangle 15"/>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2176" name="Text Box 16"/>
          <p:cNvSpPr txBox="1">
            <a:spLocks noChangeArrowheads="1"/>
          </p:cNvSpPr>
          <p:nvPr/>
        </p:nvSpPr>
        <p:spPr bwMode="auto">
          <a:xfrm>
            <a:off x="1609725" y="2343150"/>
            <a:ext cx="12827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register file</a:t>
            </a:r>
          </a:p>
        </p:txBody>
      </p:sp>
      <p:sp>
        <p:nvSpPr>
          <p:cNvPr id="92177" name="AutoShape 17"/>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8"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bus interface</a:t>
            </a:r>
          </a:p>
        </p:txBody>
      </p:sp>
      <p:sp>
        <p:nvSpPr>
          <p:cNvPr id="92179" name="Rectangle 19"/>
          <p:cNvSpPr>
            <a:spLocks noChangeArrowheads="1"/>
          </p:cNvSpPr>
          <p:nvPr/>
        </p:nvSpPr>
        <p:spPr bwMode="auto">
          <a:xfrm>
            <a:off x="6767513" y="426402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solidFill>
                  <a:srgbClr val="000000"/>
                </a:solidFill>
              </a:rPr>
              <a:t>y</a:t>
            </a:r>
            <a:endParaRPr lang="en-US" sz="1000" dirty="0">
              <a:solidFill>
                <a:srgbClr val="000000"/>
              </a:solidFill>
            </a:endParaRPr>
          </a:p>
        </p:txBody>
      </p:sp>
      <p:sp>
        <p:nvSpPr>
          <p:cNvPr id="92180" name="Text Box 20"/>
          <p:cNvSpPr txBox="1">
            <a:spLocks noChangeArrowheads="1"/>
          </p:cNvSpPr>
          <p:nvPr/>
        </p:nvSpPr>
        <p:spPr bwMode="auto">
          <a:xfrm>
            <a:off x="6526213" y="3409950"/>
            <a:ext cx="1506537"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main memory</a:t>
            </a:r>
          </a:p>
        </p:txBody>
      </p:sp>
      <p:sp>
        <p:nvSpPr>
          <p:cNvPr id="92181" name="Text Box 21"/>
          <p:cNvSpPr txBox="1">
            <a:spLocks noChangeArrowheads="1"/>
          </p:cNvSpPr>
          <p:nvPr/>
        </p:nvSpPr>
        <p:spPr bwMode="auto">
          <a:xfrm>
            <a:off x="7678738" y="3668713"/>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2182" name="Text Box 22"/>
          <p:cNvSpPr txBox="1">
            <a:spLocks noChangeArrowheads="1"/>
          </p:cNvSpPr>
          <p:nvPr/>
        </p:nvSpPr>
        <p:spPr bwMode="auto">
          <a:xfrm>
            <a:off x="7662863" y="417195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2183" name="Text Box 23"/>
          <p:cNvSpPr txBox="1">
            <a:spLocks noChangeArrowheads="1"/>
          </p:cNvSpPr>
          <p:nvPr/>
        </p:nvSpPr>
        <p:spPr bwMode="auto">
          <a:xfrm>
            <a:off x="1196975" y="2997200"/>
            <a:ext cx="6969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%eax</a:t>
            </a:r>
          </a:p>
        </p:txBody>
      </p:sp>
      <p:sp>
        <p:nvSpPr>
          <p:cNvPr id="92184" name="Text Box 24"/>
          <p:cNvSpPr txBox="1">
            <a:spLocks noChangeArrowheads="1"/>
          </p:cNvSpPr>
          <p:nvPr/>
        </p:nvSpPr>
        <p:spPr bwMode="auto">
          <a:xfrm>
            <a:off x="4224338" y="3698875"/>
            <a:ext cx="11350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bridge</a:t>
            </a:r>
          </a:p>
        </p:txBody>
      </p:sp>
      <p:sp>
        <p:nvSpPr>
          <p:cNvPr id="92185" name="Text Box 25"/>
          <p:cNvSpPr txBox="1">
            <a:spLocks noChangeArrowheads="1"/>
          </p:cNvSpPr>
          <p:nvPr/>
        </p:nvSpPr>
        <p:spPr bwMode="auto">
          <a:xfrm>
            <a:off x="4638675" y="2466975"/>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8800" y="1219200"/>
            <a:ext cx="6496050" cy="4724400"/>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733800" y="1219200"/>
            <a:ext cx="1203325"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Spindle</a:t>
            </a:r>
          </a:p>
        </p:txBody>
      </p:sp>
      <p:sp>
        <p:nvSpPr>
          <p:cNvPr id="106501" name="Line 5"/>
          <p:cNvSpPr>
            <a:spLocks noChangeShapeType="1"/>
          </p:cNvSpPr>
          <p:nvPr/>
        </p:nvSpPr>
        <p:spPr bwMode="auto">
          <a:xfrm>
            <a:off x="2590800" y="1752600"/>
            <a:ext cx="1828800" cy="16002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2" name="Text Box 6"/>
          <p:cNvSpPr txBox="1">
            <a:spLocks noChangeArrowheads="1"/>
          </p:cNvSpPr>
          <p:nvPr/>
        </p:nvSpPr>
        <p:spPr bwMode="auto">
          <a:xfrm>
            <a:off x="2286000" y="1371600"/>
            <a:ext cx="742950"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Arm</a:t>
            </a:r>
          </a:p>
        </p:txBody>
      </p:sp>
      <p:sp>
        <p:nvSpPr>
          <p:cNvPr id="106503" name="Line 7"/>
          <p:cNvSpPr>
            <a:spLocks noChangeShapeType="1"/>
          </p:cNvSpPr>
          <p:nvPr/>
        </p:nvSpPr>
        <p:spPr bwMode="auto">
          <a:xfrm>
            <a:off x="1600200" y="2819400"/>
            <a:ext cx="22098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4" name="Text Box 8"/>
          <p:cNvSpPr txBox="1">
            <a:spLocks noChangeArrowheads="1"/>
          </p:cNvSpPr>
          <p:nvPr/>
        </p:nvSpPr>
        <p:spPr bwMode="auto">
          <a:xfrm>
            <a:off x="914400" y="2362200"/>
            <a:ext cx="13192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Actuator</a:t>
            </a:r>
          </a:p>
        </p:txBody>
      </p:sp>
      <p:sp>
        <p:nvSpPr>
          <p:cNvPr id="106505" name="Line 9"/>
          <p:cNvSpPr>
            <a:spLocks noChangeShapeType="1"/>
          </p:cNvSpPr>
          <p:nvPr/>
        </p:nvSpPr>
        <p:spPr bwMode="auto">
          <a:xfrm flipH="1">
            <a:off x="6629400" y="1981200"/>
            <a:ext cx="9144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6" name="Text Box 10"/>
          <p:cNvSpPr txBox="1">
            <a:spLocks noChangeArrowheads="1"/>
          </p:cNvSpPr>
          <p:nvPr/>
        </p:nvSpPr>
        <p:spPr bwMode="auto">
          <a:xfrm>
            <a:off x="7315200" y="1524000"/>
            <a:ext cx="12176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Platters</a:t>
            </a:r>
          </a:p>
        </p:txBody>
      </p:sp>
      <p:sp>
        <p:nvSpPr>
          <p:cNvPr id="106507" name="Line 11"/>
          <p:cNvSpPr>
            <a:spLocks noChangeShapeType="1"/>
          </p:cNvSpPr>
          <p:nvPr/>
        </p:nvSpPr>
        <p:spPr bwMode="auto">
          <a:xfrm flipV="1">
            <a:off x="2286000" y="4572000"/>
            <a:ext cx="2286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8" name="AutoShape 12"/>
          <p:cNvSpPr>
            <a:spLocks noChangeArrowheads="1"/>
          </p:cNvSpPr>
          <p:nvPr/>
        </p:nvSpPr>
        <p:spPr bwMode="auto">
          <a:xfrm flipH="1">
            <a:off x="5638800" y="4724400"/>
            <a:ext cx="1200498" cy="609600"/>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6509" name="Text Box 13"/>
          <p:cNvSpPr txBox="1">
            <a:spLocks noChangeArrowheads="1"/>
          </p:cNvSpPr>
          <p:nvPr/>
        </p:nvSpPr>
        <p:spPr bwMode="auto">
          <a:xfrm>
            <a:off x="6839298" y="4192588"/>
            <a:ext cx="2219778" cy="156966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smtClean="0">
                <a:solidFill>
                  <a:schemeClr val="tx1"/>
                </a:solidFill>
                <a:latin typeface="Arial" charset="0"/>
              </a:rPr>
              <a:t>Electronics</a:t>
            </a:r>
          </a:p>
          <a:p>
            <a:pPr>
              <a:lnSpc>
                <a:spcPct val="100000"/>
              </a:lnSpc>
              <a:buClrTx/>
              <a:buSzTx/>
              <a:buFontTx/>
              <a:buNone/>
            </a:pPr>
            <a:r>
              <a:rPr lang="en-US" dirty="0" smtClean="0">
                <a:latin typeface="Arial" charset="0"/>
              </a:rPr>
              <a:t>(including a </a:t>
            </a:r>
          </a:p>
          <a:p>
            <a:pPr>
              <a:lnSpc>
                <a:spcPct val="100000"/>
              </a:lnSpc>
              <a:buClrTx/>
              <a:buSzTx/>
              <a:buFontTx/>
              <a:buNone/>
            </a:pPr>
            <a:r>
              <a:rPr lang="en-US" dirty="0" smtClean="0">
                <a:latin typeface="Arial" charset="0"/>
              </a:rPr>
              <a:t>processor </a:t>
            </a:r>
          </a:p>
          <a:p>
            <a:pPr>
              <a:lnSpc>
                <a:spcPct val="100000"/>
              </a:lnSpc>
              <a:buClrTx/>
              <a:buSzTx/>
              <a:buFontTx/>
              <a:buNone/>
            </a:pPr>
            <a:r>
              <a:rPr lang="en-US" dirty="0" smtClean="0">
                <a:latin typeface="Arial" charset="0"/>
              </a:rPr>
              <a:t>and memory!)</a:t>
            </a:r>
            <a:endParaRPr lang="en-US" dirty="0">
              <a:solidFill>
                <a:schemeClr val="tx1"/>
              </a:solidFill>
              <a:latin typeface="Arial" charset="0"/>
            </a:endParaRPr>
          </a:p>
        </p:txBody>
      </p:sp>
      <p:sp>
        <p:nvSpPr>
          <p:cNvPr id="106510" name="Line 14"/>
          <p:cNvSpPr>
            <a:spLocks noChangeShapeType="1"/>
          </p:cNvSpPr>
          <p:nvPr/>
        </p:nvSpPr>
        <p:spPr bwMode="auto">
          <a:xfrm>
            <a:off x="4419600" y="1676400"/>
            <a:ext cx="1219200" cy="10668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11" name="Text Box 15"/>
          <p:cNvSpPr txBox="1">
            <a:spLocks noChangeArrowheads="1"/>
          </p:cNvSpPr>
          <p:nvPr/>
        </p:nvSpPr>
        <p:spPr bwMode="auto">
          <a:xfrm>
            <a:off x="1524000" y="5181600"/>
            <a:ext cx="1524000" cy="822325"/>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Arial" charset="0"/>
              </a:rPr>
              <a:t>SCSI</a:t>
            </a:r>
          </a:p>
          <a:p>
            <a:pPr algn="ctr">
              <a:lnSpc>
                <a:spcPct val="100000"/>
              </a:lnSpc>
              <a:buClrTx/>
              <a:buSzTx/>
              <a:buFontTx/>
              <a:buNone/>
            </a:pPr>
            <a:r>
              <a:rPr lang="en-US">
                <a:solidFill>
                  <a:schemeClr val="tx1"/>
                </a:solidFill>
                <a:latin typeface="Arial" charset="0"/>
              </a:rPr>
              <a:t>connector</a:t>
            </a:r>
          </a:p>
        </p:txBody>
      </p:sp>
      <p:sp>
        <p:nvSpPr>
          <p:cNvPr id="106512" name="Text Box 16"/>
          <p:cNvSpPr txBox="1">
            <a:spLocks noChangeArrowheads="1"/>
          </p:cNvSpPr>
          <p:nvPr/>
        </p:nvSpPr>
        <p:spPr bwMode="auto">
          <a:xfrm>
            <a:off x="5410200" y="6216650"/>
            <a:ext cx="3338513" cy="33655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600" i="1" dirty="0">
                <a:solidFill>
                  <a:schemeClr val="tx1"/>
                </a:solidFill>
              </a:rPr>
              <a:t>Image courtesy of Seagate Technology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smtClean="0"/>
              <a:t>Disk Geometry</a:t>
            </a:r>
            <a:endParaRPr lang="en-US"/>
          </a:p>
        </p:txBody>
      </p:sp>
      <p:sp>
        <p:nvSpPr>
          <p:cNvPr id="93230" name="Rectangle 46"/>
          <p:cNvSpPr>
            <a:spLocks noGrp="1" noChangeArrowheads="1"/>
          </p:cNvSpPr>
          <p:nvPr>
            <p:ph type="body" idx="1"/>
          </p:nvPr>
        </p:nvSpPr>
        <p:spPr/>
        <p:txBody>
          <a:bodyPr/>
          <a:lstStyle/>
          <a:p>
            <a:r>
              <a:rPr lang="en-US" smtClean="0"/>
              <a:t>Disks consist of </a:t>
            </a:r>
            <a:r>
              <a:rPr lang="en-US" smtClean="0">
                <a:solidFill>
                  <a:srgbClr val="FF0000"/>
                </a:solidFill>
              </a:rPr>
              <a:t>platters</a:t>
            </a:r>
            <a:r>
              <a:rPr lang="en-US" smtClean="0"/>
              <a:t>, each with two </a:t>
            </a:r>
            <a:r>
              <a:rPr lang="en-US" smtClean="0">
                <a:solidFill>
                  <a:srgbClr val="FF0000"/>
                </a:solidFill>
              </a:rPr>
              <a:t>surfaces</a:t>
            </a:r>
            <a:r>
              <a:rPr lang="en-US" smtClean="0"/>
              <a:t>.</a:t>
            </a:r>
          </a:p>
          <a:p>
            <a:r>
              <a:rPr lang="en-US" smtClean="0"/>
              <a:t>Each surface consists of concentric rings called </a:t>
            </a:r>
            <a:r>
              <a:rPr lang="en-US" smtClean="0">
                <a:solidFill>
                  <a:srgbClr val="FF0000"/>
                </a:solidFill>
              </a:rPr>
              <a:t>tracks</a:t>
            </a:r>
            <a:r>
              <a:rPr lang="en-US" smtClean="0"/>
              <a:t>.</a:t>
            </a:r>
          </a:p>
          <a:p>
            <a:r>
              <a:rPr lang="en-US" smtClean="0"/>
              <a:t>Each track consists of </a:t>
            </a:r>
            <a:r>
              <a:rPr lang="en-US" smtClean="0">
                <a:solidFill>
                  <a:srgbClr val="FF0000"/>
                </a:solidFill>
              </a:rPr>
              <a:t>sectors</a:t>
            </a:r>
            <a:r>
              <a:rPr lang="en-US" smtClean="0"/>
              <a:t> separated by </a:t>
            </a:r>
            <a:r>
              <a:rPr lang="en-US" smtClean="0">
                <a:solidFill>
                  <a:srgbClr val="FF0000"/>
                </a:solidFill>
              </a:rPr>
              <a:t>gaps</a:t>
            </a:r>
            <a:r>
              <a:rPr lang="en-US" smtClean="0"/>
              <a:t>.</a:t>
            </a:r>
            <a:endParaRPr lang="en-US"/>
          </a:p>
        </p:txBody>
      </p:sp>
      <p:grpSp>
        <p:nvGrpSpPr>
          <p:cNvPr id="45" name="Group 44"/>
          <p:cNvGrpSpPr/>
          <p:nvPr/>
        </p:nvGrpSpPr>
        <p:grpSpPr>
          <a:xfrm>
            <a:off x="793750" y="2992437"/>
            <a:ext cx="7098429" cy="3713163"/>
            <a:chOff x="793750" y="2992437"/>
            <a:chExt cx="7098429" cy="3713163"/>
          </a:xfrm>
        </p:grpSpPr>
        <p:sp>
          <p:nvSpPr>
            <p:cNvPr id="93188" name="Oval 4"/>
            <p:cNvSpPr>
              <a:spLocks noChangeArrowheads="1"/>
            </p:cNvSpPr>
            <p:nvPr/>
          </p:nvSpPr>
          <p:spPr bwMode="auto">
            <a:xfrm>
              <a:off x="2036763" y="3941762"/>
              <a:ext cx="1851025" cy="18129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800" y="2992437"/>
              <a:ext cx="3790950" cy="3713163"/>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300" y="31781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800" y="3363912"/>
              <a:ext cx="3030538"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8300" y="3551237"/>
              <a:ext cx="2649538" cy="25955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7213" y="3736975"/>
              <a:ext cx="2270125" cy="2222500"/>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8213" y="4110037"/>
              <a:ext cx="1508125" cy="14779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8238" y="4275137"/>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a:t>
              </a:r>
              <a:r>
                <a:rPr lang="en-US" sz="1600" dirty="0" smtClean="0"/>
                <a:t>pindle</a:t>
              </a:r>
              <a:endParaRPr lang="en-US" sz="1600" dirty="0"/>
            </a:p>
          </p:txBody>
        </p:sp>
        <p:sp>
          <p:nvSpPr>
            <p:cNvPr id="93196" name="Text Box 12"/>
            <p:cNvSpPr txBox="1">
              <a:spLocks noChangeArrowheads="1"/>
            </p:cNvSpPr>
            <p:nvPr/>
          </p:nvSpPr>
          <p:spPr bwMode="auto">
            <a:xfrm>
              <a:off x="2535238" y="3319462"/>
              <a:ext cx="801822" cy="338554"/>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600" dirty="0"/>
                <a:t>S</a:t>
              </a:r>
              <a:r>
                <a:rPr lang="en-US" sz="1600" dirty="0" smtClean="0"/>
                <a:t>urface</a:t>
              </a:r>
              <a:endParaRPr lang="en-US" sz="1600" dirty="0"/>
            </a:p>
          </p:txBody>
        </p:sp>
        <p:sp>
          <p:nvSpPr>
            <p:cNvPr id="93197" name="Line 13"/>
            <p:cNvSpPr>
              <a:spLocks noChangeShapeType="1"/>
            </p:cNvSpPr>
            <p:nvPr/>
          </p:nvSpPr>
          <p:spPr bwMode="auto">
            <a:xfrm>
              <a:off x="1163638" y="3400425"/>
              <a:ext cx="990600" cy="67627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688" y="3400425"/>
              <a:ext cx="673100" cy="4445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93750" y="3110498"/>
              <a:ext cx="71796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Tracks</a:t>
              </a:r>
              <a:endParaRPr lang="en-US" sz="1600" dirty="0"/>
            </a:p>
          </p:txBody>
        </p:sp>
        <p:sp>
          <p:nvSpPr>
            <p:cNvPr id="93200" name="Oval 16"/>
            <p:cNvSpPr>
              <a:spLocks noChangeArrowheads="1"/>
            </p:cNvSpPr>
            <p:nvPr/>
          </p:nvSpPr>
          <p:spPr bwMode="auto">
            <a:xfrm>
              <a:off x="5675313" y="3970337"/>
              <a:ext cx="1851025" cy="1812925"/>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24588" y="3548062"/>
              <a:ext cx="797635"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t>T</a:t>
              </a:r>
              <a:r>
                <a:rPr lang="en-US" sz="1600" dirty="0" smtClean="0"/>
                <a:t>rack </a:t>
              </a:r>
              <a:r>
                <a:rPr lang="en-US" sz="1600" i="1" dirty="0" err="1"/>
                <a:t>k</a:t>
              </a:r>
              <a:endParaRPr lang="en-US" sz="1600" i="1" dirty="0"/>
            </a:p>
          </p:txBody>
        </p:sp>
        <p:grpSp>
          <p:nvGrpSpPr>
            <p:cNvPr id="2" name="Group 18"/>
            <p:cNvGrpSpPr>
              <a:grpSpLocks/>
            </p:cNvGrpSpPr>
            <p:nvPr/>
          </p:nvGrpSpPr>
          <p:grpSpPr bwMode="auto">
            <a:xfrm>
              <a:off x="6611938" y="3914775"/>
              <a:ext cx="1066800" cy="990600"/>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11938" y="4848225"/>
              <a:ext cx="1066800" cy="990600"/>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45138" y="4848225"/>
              <a:ext cx="1066800" cy="990600"/>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45138" y="3914775"/>
              <a:ext cx="1066800" cy="990600"/>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149975" y="6247398"/>
              <a:ext cx="8018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ectors</a:t>
              </a:r>
              <a:endParaRPr lang="en-US" sz="1600" dirty="0"/>
            </a:p>
          </p:txBody>
        </p:sp>
        <p:sp>
          <p:nvSpPr>
            <p:cNvPr id="93223" name="Line 39"/>
            <p:cNvSpPr>
              <a:spLocks noChangeShapeType="1"/>
            </p:cNvSpPr>
            <p:nvPr/>
          </p:nvSpPr>
          <p:spPr bwMode="auto">
            <a:xfrm flipV="1">
              <a:off x="63833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405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7338" y="4724400"/>
              <a:ext cx="1524000" cy="304800"/>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86625" y="3551823"/>
              <a:ext cx="60555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Gaps</a:t>
              </a:r>
              <a:endParaRPr lang="en-US" sz="1600" dirty="0"/>
            </a:p>
          </p:txBody>
        </p:sp>
        <p:sp>
          <p:nvSpPr>
            <p:cNvPr id="93227" name="Line 43"/>
            <p:cNvSpPr>
              <a:spLocks noChangeShapeType="1"/>
            </p:cNvSpPr>
            <p:nvPr/>
          </p:nvSpPr>
          <p:spPr bwMode="auto">
            <a:xfrm flipH="1">
              <a:off x="7097713" y="3857625"/>
              <a:ext cx="247650" cy="219075"/>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21563" y="3905250"/>
              <a:ext cx="190500" cy="514350"/>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4242" name="Rectangle 34"/>
          <p:cNvSpPr>
            <a:spLocks noGrp="1" noChangeArrowheads="1"/>
          </p:cNvSpPr>
          <p:nvPr>
            <p:ph type="title"/>
          </p:nvPr>
        </p:nvSpPr>
        <p:spPr/>
        <p:txBody>
          <a:bodyPr/>
          <a:lstStyle/>
          <a:p>
            <a:r>
              <a:rPr lang="en-US"/>
              <a:t>Disk Geometry (Muliple-Platter View)</a:t>
            </a:r>
          </a:p>
        </p:txBody>
      </p:sp>
      <p:sp>
        <p:nvSpPr>
          <p:cNvPr id="94243" name="Rectangle 35"/>
          <p:cNvSpPr>
            <a:spLocks noGrp="1" noChangeArrowheads="1"/>
          </p:cNvSpPr>
          <p:nvPr>
            <p:ph type="body" idx="1"/>
          </p:nvPr>
        </p:nvSpPr>
        <p:spPr/>
        <p:txBody>
          <a:bodyPr/>
          <a:lstStyle/>
          <a:p>
            <a:r>
              <a:rPr lang="en-US" dirty="0"/>
              <a:t> Aligned tracks form a cylinder.</a:t>
            </a:r>
          </a:p>
        </p:txBody>
      </p:sp>
      <p:sp>
        <p:nvSpPr>
          <p:cNvPr id="94212" name="Line 4"/>
          <p:cNvSpPr>
            <a:spLocks noChangeShapeType="1"/>
          </p:cNvSpPr>
          <p:nvPr/>
        </p:nvSpPr>
        <p:spPr bwMode="auto">
          <a:xfrm flipV="1">
            <a:off x="2914650" y="35020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3" name="Line 5"/>
          <p:cNvSpPr>
            <a:spLocks noChangeShapeType="1"/>
          </p:cNvSpPr>
          <p:nvPr/>
        </p:nvSpPr>
        <p:spPr bwMode="auto">
          <a:xfrm flipV="1">
            <a:off x="2914650" y="4086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4" name="AutoShape 6"/>
          <p:cNvSpPr>
            <a:spLocks noChangeArrowheads="1"/>
          </p:cNvSpPr>
          <p:nvPr/>
        </p:nvSpPr>
        <p:spPr bwMode="auto">
          <a:xfrm>
            <a:off x="4146550" y="4035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15" name="Oval 7"/>
          <p:cNvSpPr>
            <a:spLocks noChangeArrowheads="1"/>
          </p:cNvSpPr>
          <p:nvPr/>
        </p:nvSpPr>
        <p:spPr bwMode="auto">
          <a:xfrm>
            <a:off x="3117850" y="38449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16" name="Line 8"/>
          <p:cNvSpPr>
            <a:spLocks noChangeShapeType="1"/>
          </p:cNvSpPr>
          <p:nvPr/>
        </p:nvSpPr>
        <p:spPr bwMode="auto">
          <a:xfrm flipV="1">
            <a:off x="2914650" y="29305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7" name="Text Box 9"/>
          <p:cNvSpPr txBox="1">
            <a:spLocks noChangeArrowheads="1"/>
          </p:cNvSpPr>
          <p:nvPr/>
        </p:nvSpPr>
        <p:spPr bwMode="auto">
          <a:xfrm>
            <a:off x="1866900" y="25294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0</a:t>
            </a:r>
          </a:p>
        </p:txBody>
      </p:sp>
      <p:sp>
        <p:nvSpPr>
          <p:cNvPr id="94218" name="Text Box 10"/>
          <p:cNvSpPr txBox="1">
            <a:spLocks noChangeArrowheads="1"/>
          </p:cNvSpPr>
          <p:nvPr/>
        </p:nvSpPr>
        <p:spPr bwMode="auto">
          <a:xfrm>
            <a:off x="1866900" y="28755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1</a:t>
            </a:r>
          </a:p>
        </p:txBody>
      </p:sp>
      <p:sp>
        <p:nvSpPr>
          <p:cNvPr id="94219" name="Text Box 11"/>
          <p:cNvSpPr txBox="1">
            <a:spLocks noChangeArrowheads="1"/>
          </p:cNvSpPr>
          <p:nvPr/>
        </p:nvSpPr>
        <p:spPr bwMode="auto">
          <a:xfrm>
            <a:off x="1866900" y="31009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2</a:t>
            </a:r>
          </a:p>
        </p:txBody>
      </p:sp>
      <p:sp>
        <p:nvSpPr>
          <p:cNvPr id="94220" name="Text Box 12"/>
          <p:cNvSpPr txBox="1">
            <a:spLocks noChangeArrowheads="1"/>
          </p:cNvSpPr>
          <p:nvPr/>
        </p:nvSpPr>
        <p:spPr bwMode="auto">
          <a:xfrm>
            <a:off x="1866900" y="34470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3</a:t>
            </a:r>
          </a:p>
        </p:txBody>
      </p:sp>
      <p:sp>
        <p:nvSpPr>
          <p:cNvPr id="94221" name="Text Box 13"/>
          <p:cNvSpPr txBox="1">
            <a:spLocks noChangeArrowheads="1"/>
          </p:cNvSpPr>
          <p:nvPr/>
        </p:nvSpPr>
        <p:spPr bwMode="auto">
          <a:xfrm>
            <a:off x="1866900" y="36851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4</a:t>
            </a:r>
          </a:p>
        </p:txBody>
      </p:sp>
      <p:sp>
        <p:nvSpPr>
          <p:cNvPr id="94222" name="Text Box 14"/>
          <p:cNvSpPr txBox="1">
            <a:spLocks noChangeArrowheads="1"/>
          </p:cNvSpPr>
          <p:nvPr/>
        </p:nvSpPr>
        <p:spPr bwMode="auto">
          <a:xfrm>
            <a:off x="1866900" y="40312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5</a:t>
            </a:r>
          </a:p>
        </p:txBody>
      </p:sp>
      <p:sp>
        <p:nvSpPr>
          <p:cNvPr id="94223" name="Line 15"/>
          <p:cNvSpPr>
            <a:spLocks noChangeShapeType="1"/>
          </p:cNvSpPr>
          <p:nvPr/>
        </p:nvSpPr>
        <p:spPr bwMode="auto">
          <a:xfrm>
            <a:off x="2914650" y="38449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24" name="Oval 16"/>
          <p:cNvSpPr>
            <a:spLocks noChangeArrowheads="1"/>
          </p:cNvSpPr>
          <p:nvPr/>
        </p:nvSpPr>
        <p:spPr bwMode="auto">
          <a:xfrm>
            <a:off x="3765550" y="39973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5" name="AutoShape 17"/>
          <p:cNvSpPr>
            <a:spLocks noChangeArrowheads="1"/>
          </p:cNvSpPr>
          <p:nvPr/>
        </p:nvSpPr>
        <p:spPr bwMode="auto">
          <a:xfrm>
            <a:off x="4146550" y="34639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6" name="Oval 18"/>
          <p:cNvSpPr>
            <a:spLocks noChangeArrowheads="1"/>
          </p:cNvSpPr>
          <p:nvPr/>
        </p:nvSpPr>
        <p:spPr bwMode="auto">
          <a:xfrm>
            <a:off x="3143250" y="32353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27" name="Oval 19"/>
          <p:cNvSpPr>
            <a:spLocks noChangeArrowheads="1"/>
          </p:cNvSpPr>
          <p:nvPr/>
        </p:nvSpPr>
        <p:spPr bwMode="auto">
          <a:xfrm>
            <a:off x="3752850" y="34258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8" name="AutoShape 20"/>
          <p:cNvSpPr>
            <a:spLocks noChangeArrowheads="1"/>
          </p:cNvSpPr>
          <p:nvPr/>
        </p:nvSpPr>
        <p:spPr bwMode="auto">
          <a:xfrm>
            <a:off x="4146550" y="2892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9" name="Oval 21"/>
          <p:cNvSpPr>
            <a:spLocks noChangeArrowheads="1"/>
          </p:cNvSpPr>
          <p:nvPr/>
        </p:nvSpPr>
        <p:spPr bwMode="auto">
          <a:xfrm>
            <a:off x="3105150" y="26892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30" name="Oval 22"/>
          <p:cNvSpPr>
            <a:spLocks noChangeArrowheads="1"/>
          </p:cNvSpPr>
          <p:nvPr/>
        </p:nvSpPr>
        <p:spPr bwMode="auto">
          <a:xfrm>
            <a:off x="3752850" y="28162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31" name="AutoShape 23"/>
          <p:cNvSpPr>
            <a:spLocks noChangeArrowheads="1"/>
          </p:cNvSpPr>
          <p:nvPr/>
        </p:nvSpPr>
        <p:spPr bwMode="auto">
          <a:xfrm>
            <a:off x="4146550" y="22955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32" name="Line 24"/>
          <p:cNvSpPr>
            <a:spLocks noChangeShapeType="1"/>
          </p:cNvSpPr>
          <p:nvPr/>
        </p:nvSpPr>
        <p:spPr bwMode="auto">
          <a:xfrm>
            <a:off x="2914650" y="2689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3" name="Line 25"/>
          <p:cNvSpPr>
            <a:spLocks noChangeShapeType="1"/>
          </p:cNvSpPr>
          <p:nvPr/>
        </p:nvSpPr>
        <p:spPr bwMode="auto">
          <a:xfrm>
            <a:off x="2914650" y="32607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4" name="Line 26"/>
          <p:cNvSpPr>
            <a:spLocks noChangeShapeType="1"/>
          </p:cNvSpPr>
          <p:nvPr/>
        </p:nvSpPr>
        <p:spPr bwMode="auto">
          <a:xfrm>
            <a:off x="3765550" y="28924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5" name="Line 27"/>
          <p:cNvSpPr>
            <a:spLocks noChangeShapeType="1"/>
          </p:cNvSpPr>
          <p:nvPr/>
        </p:nvSpPr>
        <p:spPr bwMode="auto">
          <a:xfrm>
            <a:off x="4946650" y="29051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6" name="Text Box 28"/>
          <p:cNvSpPr txBox="1">
            <a:spLocks noChangeArrowheads="1"/>
          </p:cNvSpPr>
          <p:nvPr/>
        </p:nvSpPr>
        <p:spPr bwMode="auto">
          <a:xfrm>
            <a:off x="4395788" y="1897648"/>
            <a:ext cx="118494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Arial" charset="0"/>
              </a:rPr>
              <a:t>C</a:t>
            </a:r>
            <a:r>
              <a:rPr lang="en-US" sz="1600" dirty="0" smtClean="0">
                <a:latin typeface="Arial" charset="0"/>
              </a:rPr>
              <a:t>ylinder </a:t>
            </a:r>
            <a:r>
              <a:rPr lang="en-US" sz="1600" i="1" dirty="0" err="1">
                <a:latin typeface="Arial" charset="0"/>
              </a:rPr>
              <a:t>k</a:t>
            </a:r>
            <a:endParaRPr lang="en-US" sz="1600" dirty="0">
              <a:latin typeface="Arial" charset="0"/>
            </a:endParaRPr>
          </a:p>
        </p:txBody>
      </p:sp>
      <p:sp>
        <p:nvSpPr>
          <p:cNvPr id="94237" name="Line 29"/>
          <p:cNvSpPr>
            <a:spLocks noChangeShapeType="1"/>
          </p:cNvSpPr>
          <p:nvPr/>
        </p:nvSpPr>
        <p:spPr bwMode="auto">
          <a:xfrm flipH="1">
            <a:off x="4768850" y="2295525"/>
            <a:ext cx="177800" cy="520700"/>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4238" name="Text Box 30"/>
          <p:cNvSpPr txBox="1">
            <a:spLocks noChangeArrowheads="1"/>
          </p:cNvSpPr>
          <p:nvPr/>
        </p:nvSpPr>
        <p:spPr bwMode="auto">
          <a:xfrm>
            <a:off x="3905250" y="4615448"/>
            <a:ext cx="79240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pindle</a:t>
            </a:r>
            <a:endParaRPr lang="en-US" sz="1600" dirty="0"/>
          </a:p>
        </p:txBody>
      </p:sp>
      <p:sp>
        <p:nvSpPr>
          <p:cNvPr id="94239" name="Text Box 31"/>
          <p:cNvSpPr txBox="1">
            <a:spLocks noChangeArrowheads="1"/>
          </p:cNvSpPr>
          <p:nvPr/>
        </p:nvSpPr>
        <p:spPr bwMode="auto">
          <a:xfrm>
            <a:off x="5529263" y="27231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Platter </a:t>
            </a:r>
            <a:r>
              <a:rPr lang="en-US" sz="1600" dirty="0"/>
              <a:t>0</a:t>
            </a:r>
          </a:p>
        </p:txBody>
      </p:sp>
      <p:sp>
        <p:nvSpPr>
          <p:cNvPr id="94240" name="Text Box 32"/>
          <p:cNvSpPr txBox="1">
            <a:spLocks noChangeArrowheads="1"/>
          </p:cNvSpPr>
          <p:nvPr/>
        </p:nvSpPr>
        <p:spPr bwMode="auto">
          <a:xfrm>
            <a:off x="5529263" y="32819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1</a:t>
            </a:r>
          </a:p>
        </p:txBody>
      </p:sp>
      <p:sp>
        <p:nvSpPr>
          <p:cNvPr id="94241" name="Text Box 33"/>
          <p:cNvSpPr txBox="1">
            <a:spLocks noChangeArrowheads="1"/>
          </p:cNvSpPr>
          <p:nvPr/>
        </p:nvSpPr>
        <p:spPr bwMode="auto">
          <a:xfrm>
            <a:off x="5529263" y="38915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2</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3908" name="Rectangle 4"/>
          <p:cNvSpPr>
            <a:spLocks noGrp="1" noChangeArrowheads="1"/>
          </p:cNvSpPr>
          <p:nvPr>
            <p:ph type="title"/>
          </p:nvPr>
        </p:nvSpPr>
        <p:spPr/>
        <p:txBody>
          <a:bodyPr/>
          <a:lstStyle/>
          <a:p>
            <a:r>
              <a:rPr lang="en-US" smtClean="0"/>
              <a:t>Disk Capacity</a:t>
            </a:r>
            <a:endParaRPr lang="en-US"/>
          </a:p>
        </p:txBody>
      </p:sp>
      <p:sp>
        <p:nvSpPr>
          <p:cNvPr id="123909" name="Rectangle 5"/>
          <p:cNvSpPr>
            <a:spLocks noGrp="1" noChangeArrowheads="1"/>
          </p:cNvSpPr>
          <p:nvPr>
            <p:ph type="body" idx="1"/>
          </p:nvPr>
        </p:nvSpPr>
        <p:spPr/>
        <p:txBody>
          <a:bodyPr/>
          <a:lstStyle/>
          <a:p>
            <a:r>
              <a:rPr lang="en-US" dirty="0" smtClean="0">
                <a:solidFill>
                  <a:srgbClr val="FF0000"/>
                </a:solidFill>
              </a:rPr>
              <a:t>Capacity</a:t>
            </a:r>
            <a:r>
              <a:rPr lang="en-US" dirty="0" smtClean="0"/>
              <a:t>: maximum number of bits that can be stored.</a:t>
            </a:r>
          </a:p>
          <a:p>
            <a:pPr lvl="1"/>
            <a:r>
              <a:rPr lang="en-US" dirty="0" smtClean="0"/>
              <a:t>Vendors express capacity in units of gigabytes (GB),  where</a:t>
            </a:r>
            <a:br>
              <a:rPr lang="en-US" dirty="0" smtClean="0"/>
            </a:br>
            <a:r>
              <a:rPr lang="en-US" dirty="0" smtClean="0"/>
              <a:t>1 GB = 109 Bytes (Lawsuit pending! Claims deceptive advertising). </a:t>
            </a:r>
          </a:p>
          <a:p>
            <a:r>
              <a:rPr lang="en-US" dirty="0" smtClean="0"/>
              <a:t>Capacity is determined by these technology factors:</a:t>
            </a:r>
          </a:p>
          <a:p>
            <a:pPr lvl="1"/>
            <a:r>
              <a:rPr lang="en-US" dirty="0" smtClean="0">
                <a:solidFill>
                  <a:srgbClr val="FF0000"/>
                </a:solidFill>
              </a:rPr>
              <a:t>Recording density</a:t>
            </a:r>
            <a:r>
              <a:rPr lang="en-US" dirty="0" smtClean="0"/>
              <a:t> (bits/in): number of bits that can be squeezed into a 1 inch segment of a track.</a:t>
            </a:r>
          </a:p>
          <a:p>
            <a:pPr lvl="1"/>
            <a:r>
              <a:rPr lang="en-US" dirty="0" smtClean="0">
                <a:solidFill>
                  <a:srgbClr val="FF0000"/>
                </a:solidFill>
              </a:rPr>
              <a:t>Track density </a:t>
            </a:r>
            <a:r>
              <a:rPr lang="en-US" dirty="0" smtClean="0"/>
              <a:t>(tracks/in): number of tracks that can be squeezed into a 1 inch radial segment.</a:t>
            </a:r>
          </a:p>
          <a:p>
            <a:pPr lvl="1"/>
            <a:r>
              <a:rPr lang="en-US" dirty="0" smtClean="0">
                <a:solidFill>
                  <a:srgbClr val="FF0000"/>
                </a:solidFill>
              </a:rPr>
              <a:t>Areal density </a:t>
            </a:r>
            <a:r>
              <a:rPr lang="en-US" dirty="0" smtClean="0"/>
              <a:t>(bits/in2): product of recording and track density.</a:t>
            </a:r>
          </a:p>
          <a:p>
            <a:r>
              <a:rPr lang="en-US" dirty="0" smtClean="0"/>
              <a:t>Modern disks partition tracks into disjoint subsets called </a:t>
            </a:r>
            <a:r>
              <a:rPr lang="en-US" dirty="0" smtClean="0">
                <a:solidFill>
                  <a:srgbClr val="FF0000"/>
                </a:solidFill>
              </a:rPr>
              <a:t>recording zones</a:t>
            </a:r>
            <a:r>
              <a:rPr lang="en-US" dirty="0" smtClean="0"/>
              <a:t>	</a:t>
            </a:r>
          </a:p>
          <a:p>
            <a:pPr lvl="1"/>
            <a:r>
              <a:rPr lang="en-US" dirty="0" smtClean="0"/>
              <a:t>Each track in a zone has the same number of sectors, determined by the circumference of innermost track.</a:t>
            </a:r>
          </a:p>
          <a:p>
            <a:pPr lvl="1"/>
            <a:r>
              <a:rPr lang="en-US" dirty="0" smtClean="0"/>
              <a:t>Each zone has a different number of sectors/track			</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2" name="Rectangle 4"/>
          <p:cNvSpPr>
            <a:spLocks noGrp="1" noChangeArrowheads="1"/>
          </p:cNvSpPr>
          <p:nvPr>
            <p:ph type="title"/>
          </p:nvPr>
        </p:nvSpPr>
        <p:spPr/>
        <p:txBody>
          <a:bodyPr/>
          <a:lstStyle/>
          <a:p>
            <a:r>
              <a:rPr lang="en-US" smtClean="0"/>
              <a:t> Computing Disk Capacity</a:t>
            </a:r>
            <a:endParaRPr lang="en-US"/>
          </a:p>
        </p:txBody>
      </p:sp>
      <p:sp>
        <p:nvSpPr>
          <p:cNvPr id="124933" name="Rectangle 5"/>
          <p:cNvSpPr>
            <a:spLocks noGrp="1" noChangeArrowheads="1"/>
          </p:cNvSpPr>
          <p:nvPr>
            <p:ph type="body" idx="1"/>
          </p:nvPr>
        </p:nvSpPr>
        <p:spPr/>
        <p:txBody>
          <a:bodyPr/>
          <a:lstStyle/>
          <a:p>
            <a:pPr>
              <a:buNone/>
            </a:pPr>
            <a:r>
              <a:rPr lang="en-US" sz="2000" dirty="0" smtClean="0"/>
              <a:t>Capacity =  (# bytes/sector) </a:t>
            </a:r>
            <a:r>
              <a:rPr lang="en-US" sz="2000" dirty="0" err="1" smtClean="0"/>
              <a:t>x</a:t>
            </a:r>
            <a:r>
              <a:rPr lang="en-US" sz="2000" dirty="0" smtClean="0"/>
              <a:t> (avg. # sectors/track) </a:t>
            </a:r>
            <a:r>
              <a:rPr lang="en-US" sz="2000" dirty="0" err="1" smtClean="0"/>
              <a:t>x</a:t>
            </a:r>
            <a:endParaRPr lang="en-US" sz="2000" dirty="0" smtClean="0"/>
          </a:p>
          <a:p>
            <a:pPr>
              <a:buNone/>
            </a:pPr>
            <a:r>
              <a:rPr lang="en-US" sz="2000" dirty="0" smtClean="0"/>
              <a:t>		    (# tracks/surface) </a:t>
            </a:r>
            <a:r>
              <a:rPr lang="en-US" sz="2000" dirty="0" err="1" smtClean="0"/>
              <a:t>x</a:t>
            </a:r>
            <a:r>
              <a:rPr lang="en-US" sz="2000" dirty="0" smtClean="0"/>
              <a:t> (# surfaces/platter) </a:t>
            </a:r>
            <a:r>
              <a:rPr lang="en-US" sz="2000" dirty="0" err="1" smtClean="0"/>
              <a:t>x</a:t>
            </a:r>
            <a:endParaRPr lang="en-US" sz="2000" dirty="0" smtClean="0"/>
          </a:p>
          <a:p>
            <a:pPr>
              <a:buNone/>
            </a:pPr>
            <a:r>
              <a:rPr lang="en-US" sz="2000" dirty="0" smtClean="0"/>
              <a:t>  		    (# platters/disk)</a:t>
            </a:r>
          </a:p>
          <a:p>
            <a:pPr>
              <a:buNone/>
            </a:pPr>
            <a:r>
              <a:rPr lang="en-US" sz="2000" dirty="0" smtClean="0"/>
              <a:t>Example:</a:t>
            </a:r>
          </a:p>
          <a:p>
            <a:pPr lvl="1"/>
            <a:r>
              <a:rPr lang="en-US" sz="1800" dirty="0" smtClean="0"/>
              <a:t>512 bytes/sector</a:t>
            </a:r>
          </a:p>
          <a:p>
            <a:pPr lvl="1"/>
            <a:r>
              <a:rPr lang="en-US" sz="1800" dirty="0" smtClean="0"/>
              <a:t>300 sectors/track (on average)</a:t>
            </a:r>
          </a:p>
          <a:p>
            <a:pPr lvl="1"/>
            <a:r>
              <a:rPr lang="en-US" sz="1800" dirty="0" smtClean="0"/>
              <a:t>20,000 tracks/surface</a:t>
            </a:r>
          </a:p>
          <a:p>
            <a:pPr lvl="1"/>
            <a:r>
              <a:rPr lang="en-US" sz="1800" dirty="0" smtClean="0"/>
              <a:t>2 surfaces/platter</a:t>
            </a:r>
          </a:p>
          <a:p>
            <a:pPr lvl="1"/>
            <a:r>
              <a:rPr lang="en-US" sz="1800" dirty="0" smtClean="0"/>
              <a:t>5 platters/disk</a:t>
            </a:r>
          </a:p>
          <a:p>
            <a:pPr lvl="1"/>
            <a:endParaRPr lang="en-US" sz="1800" dirty="0" smtClean="0"/>
          </a:p>
          <a:p>
            <a:pPr>
              <a:buNone/>
            </a:pPr>
            <a:r>
              <a:rPr lang="en-US" sz="2000" dirty="0" smtClean="0"/>
              <a:t>Capacity = 512 </a:t>
            </a:r>
            <a:r>
              <a:rPr lang="en-US" sz="2000" dirty="0" err="1" smtClean="0"/>
              <a:t>x</a:t>
            </a:r>
            <a:r>
              <a:rPr lang="en-US" sz="2000" dirty="0" smtClean="0"/>
              <a:t> 300 </a:t>
            </a:r>
            <a:r>
              <a:rPr lang="en-US" sz="2000" dirty="0" err="1" smtClean="0"/>
              <a:t>x</a:t>
            </a:r>
            <a:r>
              <a:rPr lang="en-US" sz="2000" dirty="0" smtClean="0"/>
              <a:t> 20000 </a:t>
            </a:r>
            <a:r>
              <a:rPr lang="en-US" sz="2000" dirty="0" err="1" smtClean="0"/>
              <a:t>x</a:t>
            </a:r>
            <a:r>
              <a:rPr lang="en-US" sz="2000" dirty="0" smtClean="0"/>
              <a:t> 2 </a:t>
            </a:r>
            <a:r>
              <a:rPr lang="en-US" sz="2000" dirty="0" err="1" smtClean="0"/>
              <a:t>x</a:t>
            </a:r>
            <a:r>
              <a:rPr lang="en-US" sz="2000" dirty="0" smtClean="0"/>
              <a:t> 5</a:t>
            </a:r>
          </a:p>
          <a:p>
            <a:pPr>
              <a:buNone/>
            </a:pPr>
            <a:r>
              <a:rPr lang="en-US" sz="2000" dirty="0" smtClean="0"/>
              <a:t>		 = 30,720,000,000</a:t>
            </a:r>
          </a:p>
          <a:p>
            <a:pPr>
              <a:buNone/>
            </a:pPr>
            <a:r>
              <a:rPr lang="en-US" sz="2000" dirty="0" smtClean="0"/>
              <a:t>                = 30.72 GB </a:t>
            </a:r>
          </a:p>
          <a:p>
            <a:pPr lvl="1"/>
            <a:endParaRPr lang="en-US" sz="18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5259" name="Rectangle 27"/>
          <p:cNvSpPr>
            <a:spLocks noGrp="1" noChangeArrowheads="1"/>
          </p:cNvSpPr>
          <p:nvPr>
            <p:ph type="title"/>
          </p:nvPr>
        </p:nvSpPr>
        <p:spPr/>
        <p:txBody>
          <a:bodyPr/>
          <a:lstStyle/>
          <a:p>
            <a:r>
              <a:rPr lang="en-US"/>
              <a:t>Disk Operation (Single-Platter View)</a:t>
            </a:r>
          </a:p>
        </p:txBody>
      </p:sp>
      <p:sp>
        <p:nvSpPr>
          <p:cNvPr id="95236" name="Oval 4"/>
          <p:cNvSpPr>
            <a:spLocks noChangeArrowheads="1"/>
          </p:cNvSpPr>
          <p:nvPr/>
        </p:nvSpPr>
        <p:spPr bwMode="auto">
          <a:xfrm>
            <a:off x="2962275" y="2722563"/>
            <a:ext cx="1851025" cy="1812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95238" name="Oval 6"/>
          <p:cNvSpPr>
            <a:spLocks noChangeArrowheads="1"/>
          </p:cNvSpPr>
          <p:nvPr/>
        </p:nvSpPr>
        <p:spPr bwMode="auto">
          <a:xfrm>
            <a:off x="1992313" y="1773238"/>
            <a:ext cx="3790950" cy="3713162"/>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5239" name="Oval 7"/>
          <p:cNvSpPr>
            <a:spLocks noChangeArrowheads="1"/>
          </p:cNvSpPr>
          <p:nvPr/>
        </p:nvSpPr>
        <p:spPr bwMode="auto">
          <a:xfrm>
            <a:off x="2182813" y="19589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0" name="Oval 8"/>
          <p:cNvSpPr>
            <a:spLocks noChangeArrowheads="1"/>
          </p:cNvSpPr>
          <p:nvPr/>
        </p:nvSpPr>
        <p:spPr bwMode="auto">
          <a:xfrm>
            <a:off x="2373313" y="2144713"/>
            <a:ext cx="3030537"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1" name="Oval 9"/>
          <p:cNvSpPr>
            <a:spLocks noChangeArrowheads="1"/>
          </p:cNvSpPr>
          <p:nvPr/>
        </p:nvSpPr>
        <p:spPr bwMode="auto">
          <a:xfrm>
            <a:off x="2563813" y="2332038"/>
            <a:ext cx="2649537" cy="25955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2" name="Oval 10"/>
          <p:cNvSpPr>
            <a:spLocks noChangeArrowheads="1"/>
          </p:cNvSpPr>
          <p:nvPr/>
        </p:nvSpPr>
        <p:spPr bwMode="auto">
          <a:xfrm>
            <a:off x="2752725" y="2517775"/>
            <a:ext cx="2270125" cy="22225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3" name="Oval 11"/>
          <p:cNvSpPr>
            <a:spLocks noChangeArrowheads="1"/>
          </p:cNvSpPr>
          <p:nvPr/>
        </p:nvSpPr>
        <p:spPr bwMode="auto">
          <a:xfrm>
            <a:off x="3133725" y="2890838"/>
            <a:ext cx="1508125" cy="14779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5" name="Arc 13"/>
          <p:cNvSpPr>
            <a:spLocks/>
          </p:cNvSpPr>
          <p:nvPr/>
        </p:nvSpPr>
        <p:spPr bwMode="auto">
          <a:xfrm rot="-1879939">
            <a:off x="1814513" y="2114550"/>
            <a:ext cx="1231900" cy="508000"/>
          </a:xfrm>
          <a:custGeom>
            <a:avLst/>
            <a:gdLst>
              <a:gd name="G0" fmla="+- 19775 0 0"/>
              <a:gd name="G1" fmla="+- 21600 0 0"/>
              <a:gd name="G2" fmla="+- 21600 0 0"/>
              <a:gd name="T0" fmla="*/ 0 w 19775"/>
              <a:gd name="T1" fmla="*/ 12910 h 21600"/>
              <a:gd name="T2" fmla="*/ 19750 w 19775"/>
              <a:gd name="T3" fmla="*/ 0 h 21600"/>
              <a:gd name="T4" fmla="*/ 19775 w 19775"/>
              <a:gd name="T5" fmla="*/ 21600 h 21600"/>
            </a:gdLst>
            <a:ahLst/>
            <a:cxnLst>
              <a:cxn ang="0">
                <a:pos x="T0" y="T1"/>
              </a:cxn>
              <a:cxn ang="0">
                <a:pos x="T2" y="T3"/>
              </a:cxn>
              <a:cxn ang="0">
                <a:pos x="T4" y="T5"/>
              </a:cxn>
            </a:cxnLst>
            <a:rect l="0" t="0" r="r" b="b"/>
            <a:pathLst>
              <a:path w="19775" h="21600" fill="none" extrusionOk="0">
                <a:moveTo>
                  <a:pt x="0" y="12910"/>
                </a:moveTo>
                <a:cubicBezTo>
                  <a:pt x="3443" y="5073"/>
                  <a:pt x="11190" y="9"/>
                  <a:pt x="19750" y="0"/>
                </a:cubicBezTo>
              </a:path>
              <a:path w="19775" h="21600" stroke="0" extrusionOk="0">
                <a:moveTo>
                  <a:pt x="0" y="12910"/>
                </a:moveTo>
                <a:cubicBezTo>
                  <a:pt x="3443" y="5073"/>
                  <a:pt x="11190" y="9"/>
                  <a:pt x="19750" y="0"/>
                </a:cubicBezTo>
                <a:lnTo>
                  <a:pt x="19775" y="21600"/>
                </a:lnTo>
                <a:close/>
              </a:path>
            </a:pathLst>
          </a:custGeom>
          <a:noFill/>
          <a:ln w="28575">
            <a:solidFill>
              <a:srgbClr val="00FFFF"/>
            </a:solidFill>
            <a:prstDash val="dash"/>
            <a:round/>
            <a:headEnd/>
            <a:tailEnd type="triangle" w="med" len="med"/>
          </a:ln>
          <a:effectLst/>
        </p:spPr>
        <p:txBody>
          <a:bodyPr wrap="none" anchor="ctr">
            <a:prstTxWarp prst="textNoShape">
              <a:avLst/>
            </a:prstTxWarp>
          </a:bodyPr>
          <a:lstStyle/>
          <a:p>
            <a:endParaRPr lang="en-US"/>
          </a:p>
        </p:txBody>
      </p:sp>
      <p:sp>
        <p:nvSpPr>
          <p:cNvPr id="95246" name="Rectangle 14"/>
          <p:cNvSpPr>
            <a:spLocks noChangeArrowheads="1"/>
          </p:cNvSpPr>
          <p:nvPr/>
        </p:nvSpPr>
        <p:spPr bwMode="auto">
          <a:xfrm>
            <a:off x="457200" y="1647825"/>
            <a:ext cx="1735138" cy="1066800"/>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dirty="0"/>
              <a:t>The disk surface </a:t>
            </a:r>
          </a:p>
          <a:p>
            <a:pPr algn="l">
              <a:lnSpc>
                <a:spcPct val="100000"/>
              </a:lnSpc>
            </a:pPr>
            <a:r>
              <a:rPr lang="en-US" sz="1600" dirty="0"/>
              <a:t>spins at a fixed</a:t>
            </a:r>
          </a:p>
          <a:p>
            <a:pPr algn="l">
              <a:lnSpc>
                <a:spcPct val="100000"/>
              </a:lnSpc>
            </a:pPr>
            <a:r>
              <a:rPr lang="en-US" sz="1600" dirty="0"/>
              <a:t>rotational rate</a:t>
            </a:r>
          </a:p>
        </p:txBody>
      </p:sp>
      <p:sp>
        <p:nvSpPr>
          <p:cNvPr id="95264" name="Oval 32"/>
          <p:cNvSpPr>
            <a:spLocks noChangeArrowheads="1"/>
          </p:cNvSpPr>
          <p:nvPr/>
        </p:nvSpPr>
        <p:spPr bwMode="auto">
          <a:xfrm rot="216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endParaRPr lang="en-US" sz="1600" dirty="0"/>
          </a:p>
        </p:txBody>
      </p:sp>
      <p:grpSp>
        <p:nvGrpSpPr>
          <p:cNvPr id="2" name="Group 98"/>
          <p:cNvGrpSpPr>
            <a:grpSpLocks/>
          </p:cNvGrpSpPr>
          <p:nvPr/>
        </p:nvGrpSpPr>
        <p:grpSpPr bwMode="auto">
          <a:xfrm>
            <a:off x="4394200" y="1787525"/>
            <a:ext cx="4140200" cy="3629025"/>
            <a:chOff x="2768" y="1126"/>
            <a:chExt cx="2608" cy="2286"/>
          </a:xfrm>
        </p:grpSpPr>
        <p:grpSp>
          <p:nvGrpSpPr>
            <p:cNvPr id="3" name="Group 67"/>
            <p:cNvGrpSpPr>
              <a:grpSpLocks/>
            </p:cNvGrpSpPr>
            <p:nvPr/>
          </p:nvGrpSpPr>
          <p:grpSpPr bwMode="auto">
            <a:xfrm>
              <a:off x="2768" y="2607"/>
              <a:ext cx="2608" cy="805"/>
              <a:chOff x="2768" y="2607"/>
              <a:chExt cx="2608" cy="805"/>
            </a:xfrm>
          </p:grpSpPr>
          <p:sp>
            <p:nvSpPr>
              <p:cNvPr id="95237" name="Rectangle 5"/>
              <p:cNvSpPr>
                <a:spLocks noChangeArrowheads="1"/>
              </p:cNvSpPr>
              <p:nvPr/>
            </p:nvSpPr>
            <p:spPr bwMode="auto">
              <a:xfrm>
                <a:off x="3520" y="2894"/>
                <a:ext cx="1856" cy="518"/>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a:t>By moving radially, the arm can position the read/write head over any track.</a:t>
                </a:r>
              </a:p>
            </p:txBody>
          </p:sp>
          <p:sp>
            <p:nvSpPr>
              <p:cNvPr id="95248" name="Arc 16"/>
              <p:cNvSpPr>
                <a:spLocks noChangeAspect="1"/>
              </p:cNvSpPr>
              <p:nvPr/>
            </p:nvSpPr>
            <p:spPr bwMode="auto">
              <a:xfrm rot="2822162" flipV="1">
                <a:off x="2493" y="2882"/>
                <a:ext cx="713" cy="163"/>
              </a:xfrm>
              <a:custGeom>
                <a:avLst/>
                <a:gdLst>
                  <a:gd name="G0" fmla="+- 18756 0 0"/>
                  <a:gd name="G1" fmla="+- 21600 0 0"/>
                  <a:gd name="G2" fmla="+- 21600 0 0"/>
                  <a:gd name="T0" fmla="*/ 0 w 37393"/>
                  <a:gd name="T1" fmla="*/ 10887 h 21600"/>
                  <a:gd name="T2" fmla="*/ 37393 w 37393"/>
                  <a:gd name="T3" fmla="*/ 10681 h 21600"/>
                  <a:gd name="T4" fmla="*/ 18756 w 37393"/>
                  <a:gd name="T5" fmla="*/ 21600 h 21600"/>
                </a:gdLst>
                <a:ahLst/>
                <a:cxnLst>
                  <a:cxn ang="0">
                    <a:pos x="T0" y="T1"/>
                  </a:cxn>
                  <a:cxn ang="0">
                    <a:pos x="T2" y="T3"/>
                  </a:cxn>
                  <a:cxn ang="0">
                    <a:pos x="T4" y="T5"/>
                  </a:cxn>
                </a:cxnLst>
                <a:rect l="0" t="0" r="r" b="b"/>
                <a:pathLst>
                  <a:path w="37393" h="21600" fill="none" extrusionOk="0">
                    <a:moveTo>
                      <a:pt x="-1" y="10886"/>
                    </a:moveTo>
                    <a:cubicBezTo>
                      <a:pt x="3845" y="4154"/>
                      <a:pt x="11003" y="-1"/>
                      <a:pt x="18756" y="-1"/>
                    </a:cubicBezTo>
                    <a:cubicBezTo>
                      <a:pt x="26423" y="-1"/>
                      <a:pt x="33516" y="4065"/>
                      <a:pt x="37392" y="10681"/>
                    </a:cubicBezTo>
                  </a:path>
                  <a:path w="37393" h="21600" stroke="0" extrusionOk="0">
                    <a:moveTo>
                      <a:pt x="-1" y="10886"/>
                    </a:moveTo>
                    <a:cubicBezTo>
                      <a:pt x="3845" y="4154"/>
                      <a:pt x="11003" y="-1"/>
                      <a:pt x="18756" y="-1"/>
                    </a:cubicBezTo>
                    <a:cubicBezTo>
                      <a:pt x="26423" y="-1"/>
                      <a:pt x="33516" y="4065"/>
                      <a:pt x="37392" y="10681"/>
                    </a:cubicBezTo>
                    <a:lnTo>
                      <a:pt x="18756" y="21600"/>
                    </a:lnTo>
                    <a:close/>
                  </a:path>
                </a:pathLst>
              </a:custGeom>
              <a:noFill/>
              <a:ln w="28575">
                <a:solidFill>
                  <a:srgbClr val="00FFFF"/>
                </a:solidFill>
                <a:prstDash val="dash"/>
                <a:round/>
                <a:headEnd type="triangle" w="med" len="med"/>
                <a:tailEnd type="triangle" w="med" len="med"/>
              </a:ln>
              <a:effectLst/>
            </p:spPr>
            <p:txBody>
              <a:bodyPr anchor="ctr">
                <a:prstTxWarp prst="textNoShape">
                  <a:avLst/>
                </a:prstTxWarp>
                <a:spAutoFit/>
              </a:bodyPr>
              <a:lstStyle/>
              <a:p>
                <a:endParaRPr lang="en-US"/>
              </a:p>
            </p:txBody>
          </p:sp>
        </p:grpSp>
        <p:sp>
          <p:nvSpPr>
            <p:cNvPr id="95247" name="Rectangle 15"/>
            <p:cNvSpPr>
              <a:spLocks noChangeArrowheads="1"/>
            </p:cNvSpPr>
            <p:nvPr/>
          </p:nvSpPr>
          <p:spPr bwMode="auto">
            <a:xfrm>
              <a:off x="3604" y="1126"/>
              <a:ext cx="1594" cy="826"/>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600"/>
                <a:t>The read/write </a:t>
              </a:r>
              <a:r>
                <a:rPr lang="en-US" sz="1600" i="1"/>
                <a:t>head</a:t>
              </a:r>
            </a:p>
            <a:p>
              <a:pPr algn="l">
                <a:lnSpc>
                  <a:spcPct val="100000"/>
                </a:lnSpc>
              </a:pPr>
              <a:r>
                <a:rPr lang="en-US" sz="1600"/>
                <a:t>is attached to the end</a:t>
              </a:r>
            </a:p>
            <a:p>
              <a:pPr algn="l">
                <a:lnSpc>
                  <a:spcPct val="100000"/>
                </a:lnSpc>
              </a:pPr>
              <a:r>
                <a:rPr lang="en-US" sz="1600"/>
                <a:t>of the </a:t>
              </a:r>
              <a:r>
                <a:rPr lang="en-US" sz="1600" i="1"/>
                <a:t>arm</a:t>
              </a:r>
              <a:r>
                <a:rPr lang="en-US" sz="1600"/>
                <a:t> and flies over</a:t>
              </a:r>
            </a:p>
            <a:p>
              <a:pPr algn="l">
                <a:lnSpc>
                  <a:spcPct val="100000"/>
                </a:lnSpc>
              </a:pPr>
              <a:r>
                <a:rPr lang="en-US" sz="1600"/>
                <a:t> the disk surface on</a:t>
              </a:r>
            </a:p>
            <a:p>
              <a:pPr algn="l">
                <a:lnSpc>
                  <a:spcPct val="100000"/>
                </a:lnSpc>
              </a:pPr>
              <a:r>
                <a:rPr lang="en-US" sz="1600"/>
                <a:t>a thin cushion of air.</a:t>
              </a:r>
            </a:p>
          </p:txBody>
        </p:sp>
      </p:grpSp>
      <p:grpSp>
        <p:nvGrpSpPr>
          <p:cNvPr id="4" name="Group 46"/>
          <p:cNvGrpSpPr>
            <a:grpSpLocks/>
          </p:cNvGrpSpPr>
          <p:nvPr/>
        </p:nvGrpSpPr>
        <p:grpSpPr bwMode="auto">
          <a:xfrm>
            <a:off x="4287838" y="3209925"/>
            <a:ext cx="2205037" cy="850900"/>
            <a:chOff x="2701" y="2022"/>
            <a:chExt cx="1389" cy="536"/>
          </a:xfrm>
        </p:grpSpPr>
        <p:grpSp>
          <p:nvGrpSpPr>
            <p:cNvPr id="5" name="Group 23"/>
            <p:cNvGrpSpPr>
              <a:grpSpLocks/>
            </p:cNvGrpSpPr>
            <p:nvPr/>
          </p:nvGrpSpPr>
          <p:grpSpPr bwMode="auto">
            <a:xfrm rot="-2659851">
              <a:off x="2701" y="2430"/>
              <a:ext cx="1389" cy="128"/>
              <a:chOff x="2264" y="2992"/>
              <a:chExt cx="1389" cy="128"/>
            </a:xfrm>
          </p:grpSpPr>
          <p:sp>
            <p:nvSpPr>
              <p:cNvPr id="95256" name="Oval 2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57" name="Rectangle 2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58" name="Oval 2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6" name="Group 47"/>
          <p:cNvGrpSpPr>
            <a:grpSpLocks/>
          </p:cNvGrpSpPr>
          <p:nvPr/>
        </p:nvGrpSpPr>
        <p:grpSpPr bwMode="auto">
          <a:xfrm rot="-809166">
            <a:off x="4383088" y="3343275"/>
            <a:ext cx="2205037" cy="850900"/>
            <a:chOff x="2701" y="2022"/>
            <a:chExt cx="1389" cy="536"/>
          </a:xfrm>
        </p:grpSpPr>
        <p:grpSp>
          <p:nvGrpSpPr>
            <p:cNvPr id="7" name="Group 48"/>
            <p:cNvGrpSpPr>
              <a:grpSpLocks/>
            </p:cNvGrpSpPr>
            <p:nvPr/>
          </p:nvGrpSpPr>
          <p:grpSpPr bwMode="auto">
            <a:xfrm rot="-2659851">
              <a:off x="2701" y="2430"/>
              <a:ext cx="1389" cy="128"/>
              <a:chOff x="2264" y="2992"/>
              <a:chExt cx="1389" cy="128"/>
            </a:xfrm>
          </p:grpSpPr>
          <p:sp>
            <p:nvSpPr>
              <p:cNvPr id="95281" name="Oval 49"/>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82" name="Rectangle 50"/>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83" name="Oval 51"/>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8" name="Group 62"/>
          <p:cNvGrpSpPr>
            <a:grpSpLocks/>
          </p:cNvGrpSpPr>
          <p:nvPr/>
        </p:nvGrpSpPr>
        <p:grpSpPr bwMode="auto">
          <a:xfrm rot="905387">
            <a:off x="4211638" y="2960688"/>
            <a:ext cx="2205037" cy="850900"/>
            <a:chOff x="2701" y="2022"/>
            <a:chExt cx="1389" cy="536"/>
          </a:xfrm>
        </p:grpSpPr>
        <p:grpSp>
          <p:nvGrpSpPr>
            <p:cNvPr id="9" name="Group 63"/>
            <p:cNvGrpSpPr>
              <a:grpSpLocks/>
            </p:cNvGrpSpPr>
            <p:nvPr/>
          </p:nvGrpSpPr>
          <p:grpSpPr bwMode="auto">
            <a:xfrm rot="-2659851">
              <a:off x="2701" y="2430"/>
              <a:ext cx="1389" cy="128"/>
              <a:chOff x="2264" y="2992"/>
              <a:chExt cx="1389" cy="128"/>
            </a:xfrm>
          </p:grpSpPr>
          <p:sp>
            <p:nvSpPr>
              <p:cNvPr id="95296" name="Oval 6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97" name="Rectangle 6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98" name="Oval 6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95261" name="Oval 29"/>
          <p:cNvSpPr>
            <a:spLocks noChangeArrowheads="1"/>
          </p:cNvSpPr>
          <p:nvPr/>
        </p:nvSpPr>
        <p:spPr bwMode="auto">
          <a:xfrm rot="5400000">
            <a:off x="3302793" y="3098800"/>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2" name="Oval 30"/>
          <p:cNvSpPr>
            <a:spLocks noChangeArrowheads="1"/>
          </p:cNvSpPr>
          <p:nvPr/>
        </p:nvSpPr>
        <p:spPr bwMode="auto">
          <a:xfrm rot="108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3" name="Oval 31"/>
          <p:cNvSpPr>
            <a:spLocks noChangeArrowheads="1"/>
          </p:cNvSpPr>
          <p:nvPr/>
        </p:nvSpPr>
        <p:spPr bwMode="auto">
          <a:xfrm rot="16200000">
            <a:off x="3302793" y="3098801"/>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44" name="Oval 1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grpSp>
        <p:nvGrpSpPr>
          <p:cNvPr id="10" name="Group 68"/>
          <p:cNvGrpSpPr>
            <a:grpSpLocks/>
          </p:cNvGrpSpPr>
          <p:nvPr/>
        </p:nvGrpSpPr>
        <p:grpSpPr bwMode="auto">
          <a:xfrm rot="905387">
            <a:off x="4202113" y="2960688"/>
            <a:ext cx="2205037" cy="850900"/>
            <a:chOff x="2701" y="2022"/>
            <a:chExt cx="1389" cy="536"/>
          </a:xfrm>
        </p:grpSpPr>
        <p:grpSp>
          <p:nvGrpSpPr>
            <p:cNvPr id="11" name="Group 69"/>
            <p:cNvGrpSpPr>
              <a:grpSpLocks/>
            </p:cNvGrpSpPr>
            <p:nvPr/>
          </p:nvGrpSpPr>
          <p:grpSpPr bwMode="auto">
            <a:xfrm rot="-2659851">
              <a:off x="2701" y="2430"/>
              <a:ext cx="1389" cy="128"/>
              <a:chOff x="2264" y="2992"/>
              <a:chExt cx="1389" cy="128"/>
            </a:xfrm>
          </p:grpSpPr>
          <p:sp>
            <p:nvSpPr>
              <p:cNvPr id="95302" name="Oval 7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3" name="Rectangle 7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4" name="Oval 7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2" name="Group 73"/>
          <p:cNvGrpSpPr>
            <a:grpSpLocks/>
          </p:cNvGrpSpPr>
          <p:nvPr/>
        </p:nvGrpSpPr>
        <p:grpSpPr bwMode="auto">
          <a:xfrm rot="905387">
            <a:off x="4202113" y="2960688"/>
            <a:ext cx="2205037" cy="850900"/>
            <a:chOff x="2701" y="2022"/>
            <a:chExt cx="1389" cy="536"/>
          </a:xfrm>
        </p:grpSpPr>
        <p:grpSp>
          <p:nvGrpSpPr>
            <p:cNvPr id="13" name="Group 74"/>
            <p:cNvGrpSpPr>
              <a:grpSpLocks/>
            </p:cNvGrpSpPr>
            <p:nvPr/>
          </p:nvGrpSpPr>
          <p:grpSpPr bwMode="auto">
            <a:xfrm rot="-2659851">
              <a:off x="2701" y="2430"/>
              <a:ext cx="1389" cy="128"/>
              <a:chOff x="2264" y="2992"/>
              <a:chExt cx="1389" cy="128"/>
            </a:xfrm>
          </p:grpSpPr>
          <p:sp>
            <p:nvSpPr>
              <p:cNvPr id="95307" name="Oval 7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8" name="Rectangle 7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9" name="Oval 7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4" name="Group 83"/>
          <p:cNvGrpSpPr>
            <a:grpSpLocks/>
          </p:cNvGrpSpPr>
          <p:nvPr/>
        </p:nvGrpSpPr>
        <p:grpSpPr bwMode="auto">
          <a:xfrm rot="-809166">
            <a:off x="4384675" y="3341688"/>
            <a:ext cx="2205038" cy="850900"/>
            <a:chOff x="2701" y="2022"/>
            <a:chExt cx="1389" cy="536"/>
          </a:xfrm>
        </p:grpSpPr>
        <p:grpSp>
          <p:nvGrpSpPr>
            <p:cNvPr id="15" name="Group 84"/>
            <p:cNvGrpSpPr>
              <a:grpSpLocks/>
            </p:cNvGrpSpPr>
            <p:nvPr/>
          </p:nvGrpSpPr>
          <p:grpSpPr bwMode="auto">
            <a:xfrm rot="-2659851">
              <a:off x="2701" y="2430"/>
              <a:ext cx="1389" cy="128"/>
              <a:chOff x="2264" y="2992"/>
              <a:chExt cx="1389" cy="128"/>
            </a:xfrm>
          </p:grpSpPr>
          <p:sp>
            <p:nvSpPr>
              <p:cNvPr id="95317" name="Oval 8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18" name="Rectangle 8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19" name="Oval 8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6" name="Group 88"/>
          <p:cNvGrpSpPr>
            <a:grpSpLocks/>
          </p:cNvGrpSpPr>
          <p:nvPr/>
        </p:nvGrpSpPr>
        <p:grpSpPr bwMode="auto">
          <a:xfrm rot="-809166">
            <a:off x="4383088" y="3341688"/>
            <a:ext cx="2205037" cy="850900"/>
            <a:chOff x="2701" y="2022"/>
            <a:chExt cx="1389" cy="536"/>
          </a:xfrm>
        </p:grpSpPr>
        <p:grpSp>
          <p:nvGrpSpPr>
            <p:cNvPr id="17" name="Group 89"/>
            <p:cNvGrpSpPr>
              <a:grpSpLocks/>
            </p:cNvGrpSpPr>
            <p:nvPr/>
          </p:nvGrpSpPr>
          <p:grpSpPr bwMode="auto">
            <a:xfrm rot="-2659851">
              <a:off x="2701" y="2430"/>
              <a:ext cx="1389" cy="128"/>
              <a:chOff x="2264" y="2992"/>
              <a:chExt cx="1389" cy="128"/>
            </a:xfrm>
          </p:grpSpPr>
          <p:sp>
            <p:nvSpPr>
              <p:cNvPr id="95322" name="Oval 9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3" name="Rectangle 9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4" name="Oval 9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8" name="Group 93"/>
          <p:cNvGrpSpPr>
            <a:grpSpLocks/>
          </p:cNvGrpSpPr>
          <p:nvPr/>
        </p:nvGrpSpPr>
        <p:grpSpPr bwMode="auto">
          <a:xfrm rot="-809166">
            <a:off x="4383088" y="3341688"/>
            <a:ext cx="2205037" cy="850900"/>
            <a:chOff x="2701" y="2022"/>
            <a:chExt cx="1389" cy="536"/>
          </a:xfrm>
        </p:grpSpPr>
        <p:grpSp>
          <p:nvGrpSpPr>
            <p:cNvPr id="19" name="Group 94"/>
            <p:cNvGrpSpPr>
              <a:grpSpLocks/>
            </p:cNvGrpSpPr>
            <p:nvPr/>
          </p:nvGrpSpPr>
          <p:grpSpPr bwMode="auto">
            <a:xfrm rot="-2659851">
              <a:off x="2701" y="2430"/>
              <a:ext cx="1389" cy="128"/>
              <a:chOff x="2264" y="2992"/>
              <a:chExt cx="1389" cy="128"/>
            </a:xfrm>
          </p:grpSpPr>
          <p:sp>
            <p:nvSpPr>
              <p:cNvPr id="95327" name="Oval 9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8" name="Rectangle 9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9" name="Oval 9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63" name="Oval 3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subTnLst>
                                    <p:set>
                                      <p:cBhvr override="childStyle">
                                        <p:cTn dur="1" fill="hold" display="0" masterRel="nextClick" afterEffect="1"/>
                                        <p:tgtEl>
                                          <p:spTgt spid="6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61"/>
                                        </p:tgtEl>
                                        <p:attrNameLst>
                                          <p:attrName>style.visibility</p:attrName>
                                        </p:attrNameLst>
                                      </p:cBhvr>
                                      <p:to>
                                        <p:strVal val="visible"/>
                                      </p:to>
                                    </p:set>
                                  </p:childTnLst>
                                  <p:subTnLst>
                                    <p:set>
                                      <p:cBhvr override="childStyle">
                                        <p:cTn dur="1" fill="hold" display="0" masterRel="nextClick" afterEffect="1"/>
                                        <p:tgtEl>
                                          <p:spTgt spid="95261"/>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62"/>
                                        </p:tgtEl>
                                        <p:attrNameLst>
                                          <p:attrName>style.visibility</p:attrName>
                                        </p:attrNameLst>
                                      </p:cBhvr>
                                      <p:to>
                                        <p:strVal val="visible"/>
                                      </p:to>
                                    </p:set>
                                  </p:childTnLst>
                                  <p:subTnLst>
                                    <p:set>
                                      <p:cBhvr override="childStyle">
                                        <p:cTn dur="1" fill="hold" display="0" masterRel="nextClick" afterEffect="1"/>
                                        <p:tgtEl>
                                          <p:spTgt spid="9526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63"/>
                                        </p:tgtEl>
                                        <p:attrNameLst>
                                          <p:attrName>style.visibility</p:attrName>
                                        </p:attrNameLst>
                                      </p:cBhvr>
                                      <p:to>
                                        <p:strVal val="visible"/>
                                      </p:to>
                                    </p:set>
                                  </p:childTnLst>
                                  <p:subTnLst>
                                    <p:set>
                                      <p:cBhvr override="childStyle">
                                        <p:cTn dur="1" fill="hold" display="0" masterRel="nextClick" afterEffect="1"/>
                                        <p:tgtEl>
                                          <p:spTgt spid="9526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499"/>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499"/>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499"/>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64" grpId="0" animBg="1"/>
      <p:bldP spid="95261" grpId="0" animBg="1" autoUpdateAnimBg="0"/>
      <p:bldP spid="95262" grpId="0" animBg="1" autoUpdateAnimBg="0"/>
      <p:bldP spid="95263" grpId="0" animBg="1" autoUpdateAnimBg="0"/>
      <p:bldP spid="95244" grpId="0" animBg="1" autoUpdateAnimBg="0"/>
      <p:bldP spid="63" grpId="1" animBg="1"/>
    </p:bld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6286" name="Rectangle 30"/>
          <p:cNvSpPr>
            <a:spLocks noGrp="1" noChangeArrowheads="1"/>
          </p:cNvSpPr>
          <p:nvPr>
            <p:ph type="title"/>
          </p:nvPr>
        </p:nvSpPr>
        <p:spPr/>
        <p:txBody>
          <a:bodyPr/>
          <a:lstStyle/>
          <a:p>
            <a:r>
              <a:rPr lang="en-US"/>
              <a:t>Disk Operation (Multi-Platter View)</a:t>
            </a:r>
          </a:p>
        </p:txBody>
      </p:sp>
      <p:sp>
        <p:nvSpPr>
          <p:cNvPr id="96260" name="Line 4"/>
          <p:cNvSpPr>
            <a:spLocks noChangeShapeType="1"/>
          </p:cNvSpPr>
          <p:nvPr/>
        </p:nvSpPr>
        <p:spPr bwMode="auto">
          <a:xfrm flipH="1">
            <a:off x="5218113" y="27209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1" name="Oval 5"/>
          <p:cNvSpPr>
            <a:spLocks noChangeArrowheads="1"/>
          </p:cNvSpPr>
          <p:nvPr/>
        </p:nvSpPr>
        <p:spPr bwMode="auto">
          <a:xfrm>
            <a:off x="5078413" y="26828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2" name="Line 6"/>
          <p:cNvSpPr>
            <a:spLocks noChangeShapeType="1"/>
          </p:cNvSpPr>
          <p:nvPr/>
        </p:nvSpPr>
        <p:spPr bwMode="auto">
          <a:xfrm flipH="1">
            <a:off x="5221288" y="3279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3" name="Oval 7"/>
          <p:cNvSpPr>
            <a:spLocks noChangeArrowheads="1"/>
          </p:cNvSpPr>
          <p:nvPr/>
        </p:nvSpPr>
        <p:spPr bwMode="auto">
          <a:xfrm>
            <a:off x="5081588" y="3241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4" name="Line 8"/>
          <p:cNvSpPr>
            <a:spLocks noChangeShapeType="1"/>
          </p:cNvSpPr>
          <p:nvPr/>
        </p:nvSpPr>
        <p:spPr bwMode="auto">
          <a:xfrm flipH="1">
            <a:off x="5218113" y="38893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5" name="Oval 9"/>
          <p:cNvSpPr>
            <a:spLocks noChangeArrowheads="1"/>
          </p:cNvSpPr>
          <p:nvPr/>
        </p:nvSpPr>
        <p:spPr bwMode="auto">
          <a:xfrm>
            <a:off x="5078413" y="38512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6" name="AutoShape 10"/>
          <p:cNvSpPr>
            <a:spLocks noChangeArrowheads="1"/>
          </p:cNvSpPr>
          <p:nvPr/>
        </p:nvSpPr>
        <p:spPr bwMode="auto">
          <a:xfrm>
            <a:off x="4103688" y="3736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67" name="Oval 11"/>
          <p:cNvSpPr>
            <a:spLocks noChangeArrowheads="1"/>
          </p:cNvSpPr>
          <p:nvPr/>
        </p:nvSpPr>
        <p:spPr bwMode="auto">
          <a:xfrm>
            <a:off x="3074988" y="35464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8" name="Line 12"/>
          <p:cNvSpPr>
            <a:spLocks noChangeShapeType="1"/>
          </p:cNvSpPr>
          <p:nvPr/>
        </p:nvSpPr>
        <p:spPr bwMode="auto">
          <a:xfrm>
            <a:off x="5675313" y="2479675"/>
            <a:ext cx="3175" cy="140970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69" name="Line 13"/>
          <p:cNvSpPr>
            <a:spLocks noChangeShapeType="1"/>
          </p:cNvSpPr>
          <p:nvPr/>
        </p:nvSpPr>
        <p:spPr bwMode="auto">
          <a:xfrm flipH="1">
            <a:off x="5218113" y="3660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0" name="Oval 14"/>
          <p:cNvSpPr>
            <a:spLocks noChangeArrowheads="1"/>
          </p:cNvSpPr>
          <p:nvPr/>
        </p:nvSpPr>
        <p:spPr bwMode="auto">
          <a:xfrm>
            <a:off x="5078413" y="3622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1" name="Line 15"/>
          <p:cNvSpPr>
            <a:spLocks noChangeShapeType="1"/>
          </p:cNvSpPr>
          <p:nvPr/>
        </p:nvSpPr>
        <p:spPr bwMode="auto">
          <a:xfrm>
            <a:off x="5678488" y="3165475"/>
            <a:ext cx="639762" cy="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72" name="AutoShape 16"/>
          <p:cNvSpPr>
            <a:spLocks noChangeArrowheads="1"/>
          </p:cNvSpPr>
          <p:nvPr/>
        </p:nvSpPr>
        <p:spPr bwMode="auto">
          <a:xfrm>
            <a:off x="4103688" y="31654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3" name="Oval 17"/>
          <p:cNvSpPr>
            <a:spLocks noChangeArrowheads="1"/>
          </p:cNvSpPr>
          <p:nvPr/>
        </p:nvSpPr>
        <p:spPr bwMode="auto">
          <a:xfrm>
            <a:off x="3100388" y="29368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4" name="AutoShape 18"/>
          <p:cNvSpPr>
            <a:spLocks noChangeArrowheads="1"/>
          </p:cNvSpPr>
          <p:nvPr/>
        </p:nvSpPr>
        <p:spPr bwMode="auto">
          <a:xfrm>
            <a:off x="4103688" y="2593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5" name="Oval 19"/>
          <p:cNvSpPr>
            <a:spLocks noChangeArrowheads="1"/>
          </p:cNvSpPr>
          <p:nvPr/>
        </p:nvSpPr>
        <p:spPr bwMode="auto">
          <a:xfrm>
            <a:off x="3062288" y="23907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6" name="AutoShape 20"/>
          <p:cNvSpPr>
            <a:spLocks noChangeArrowheads="1"/>
          </p:cNvSpPr>
          <p:nvPr/>
        </p:nvSpPr>
        <p:spPr bwMode="auto">
          <a:xfrm>
            <a:off x="4103688" y="19970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7" name="Line 21"/>
          <p:cNvSpPr>
            <a:spLocks noChangeShapeType="1"/>
          </p:cNvSpPr>
          <p:nvPr/>
        </p:nvSpPr>
        <p:spPr bwMode="auto">
          <a:xfrm flipH="1">
            <a:off x="5218113" y="24796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8" name="Oval 22"/>
          <p:cNvSpPr>
            <a:spLocks noChangeArrowheads="1"/>
          </p:cNvSpPr>
          <p:nvPr/>
        </p:nvSpPr>
        <p:spPr bwMode="auto">
          <a:xfrm>
            <a:off x="5065713" y="24415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9" name="Line 23"/>
          <p:cNvSpPr>
            <a:spLocks noChangeShapeType="1"/>
          </p:cNvSpPr>
          <p:nvPr/>
        </p:nvSpPr>
        <p:spPr bwMode="auto">
          <a:xfrm flipH="1">
            <a:off x="5218113" y="30384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80" name="Oval 24"/>
          <p:cNvSpPr>
            <a:spLocks noChangeArrowheads="1"/>
          </p:cNvSpPr>
          <p:nvPr/>
        </p:nvSpPr>
        <p:spPr bwMode="auto">
          <a:xfrm>
            <a:off x="5078413" y="30003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81" name="Text Box 25"/>
          <p:cNvSpPr txBox="1">
            <a:spLocks noChangeArrowheads="1"/>
          </p:cNvSpPr>
          <p:nvPr/>
        </p:nvSpPr>
        <p:spPr bwMode="auto">
          <a:xfrm>
            <a:off x="5772150" y="2827923"/>
            <a:ext cx="521096"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a:t>
            </a:r>
            <a:r>
              <a:rPr lang="en-US" sz="1600" dirty="0" smtClean="0"/>
              <a:t>rm</a:t>
            </a:r>
            <a:endParaRPr lang="en-US" sz="1600" dirty="0"/>
          </a:p>
        </p:txBody>
      </p:sp>
      <p:sp>
        <p:nvSpPr>
          <p:cNvPr id="96282" name="Text Box 26"/>
          <p:cNvSpPr txBox="1">
            <a:spLocks noChangeArrowheads="1"/>
          </p:cNvSpPr>
          <p:nvPr/>
        </p:nvSpPr>
        <p:spPr bwMode="auto">
          <a:xfrm>
            <a:off x="4581525" y="1322815"/>
            <a:ext cx="2200276" cy="830997"/>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R</a:t>
            </a:r>
            <a:r>
              <a:rPr lang="en-US" sz="1600" dirty="0" smtClean="0"/>
              <a:t>ead</a:t>
            </a:r>
            <a:r>
              <a:rPr lang="en-US" sz="1600" dirty="0"/>
              <a:t>/write heads </a:t>
            </a:r>
          </a:p>
          <a:p>
            <a:pPr algn="ctr">
              <a:lnSpc>
                <a:spcPct val="100000"/>
              </a:lnSpc>
            </a:pPr>
            <a:r>
              <a:rPr lang="en-US" sz="1600" dirty="0"/>
              <a:t>move in unison</a:t>
            </a:r>
          </a:p>
          <a:p>
            <a:pPr algn="ctr">
              <a:lnSpc>
                <a:spcPct val="100000"/>
              </a:lnSpc>
            </a:pPr>
            <a:r>
              <a:rPr lang="en-US" sz="1600" dirty="0"/>
              <a:t>from cylinder to cylinder</a:t>
            </a:r>
          </a:p>
        </p:txBody>
      </p:sp>
      <p:sp>
        <p:nvSpPr>
          <p:cNvPr id="96283" name="Line 27"/>
          <p:cNvSpPr>
            <a:spLocks noChangeShapeType="1"/>
          </p:cNvSpPr>
          <p:nvPr/>
        </p:nvSpPr>
        <p:spPr bwMode="auto">
          <a:xfrm flipH="1">
            <a:off x="5360988" y="2165350"/>
            <a:ext cx="317500" cy="22542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6284" name="Text Box 28"/>
          <p:cNvSpPr txBox="1">
            <a:spLocks noChangeArrowheads="1"/>
          </p:cNvSpPr>
          <p:nvPr/>
        </p:nvSpPr>
        <p:spPr bwMode="auto">
          <a:xfrm>
            <a:off x="4463136" y="4034423"/>
            <a:ext cx="79240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S</a:t>
            </a:r>
            <a:r>
              <a:rPr lang="en-US" sz="1600" dirty="0" smtClean="0"/>
              <a:t>pindle</a:t>
            </a:r>
            <a:endParaRPr lang="en-US" sz="1600" dirty="0"/>
          </a:p>
        </p:txBody>
      </p:sp>
      <p:sp>
        <p:nvSpPr>
          <p:cNvPr id="96285" name="Line 29"/>
          <p:cNvSpPr>
            <a:spLocks noChangeShapeType="1"/>
          </p:cNvSpPr>
          <p:nvPr/>
        </p:nvSpPr>
        <p:spPr bwMode="auto">
          <a:xfrm flipH="1">
            <a:off x="5284788" y="2165350"/>
            <a:ext cx="390525" cy="84455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4690" name="Oval 2"/>
          <p:cNvSpPr>
            <a:spLocks noChangeAspect="1" noChangeArrowheads="1"/>
          </p:cNvSpPr>
          <p:nvPr/>
        </p:nvSpPr>
        <p:spPr bwMode="auto">
          <a:xfrm>
            <a:off x="738188" y="2090738"/>
            <a:ext cx="1716087" cy="171450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grpSp>
        <p:nvGrpSpPr>
          <p:cNvPr id="2" name="Group 3"/>
          <p:cNvGrpSpPr>
            <a:grpSpLocks/>
          </p:cNvGrpSpPr>
          <p:nvPr/>
        </p:nvGrpSpPr>
        <p:grpSpPr bwMode="auto">
          <a:xfrm>
            <a:off x="735013" y="2090738"/>
            <a:ext cx="7799387" cy="1722437"/>
            <a:chOff x="463" y="1317"/>
            <a:chExt cx="4913" cy="1085"/>
          </a:xfrm>
        </p:grpSpPr>
        <p:grpSp>
          <p:nvGrpSpPr>
            <p:cNvPr id="3" name="Group 4"/>
            <p:cNvGrpSpPr>
              <a:grpSpLocks/>
            </p:cNvGrpSpPr>
            <p:nvPr/>
          </p:nvGrpSpPr>
          <p:grpSpPr bwMode="auto">
            <a:xfrm>
              <a:off x="463" y="1317"/>
              <a:ext cx="1088" cy="1085"/>
              <a:chOff x="463" y="1317"/>
              <a:chExt cx="1088" cy="1085"/>
            </a:xfrm>
          </p:grpSpPr>
          <p:sp>
            <p:nvSpPr>
              <p:cNvPr id="57358" name="Line 5"/>
              <p:cNvSpPr>
                <a:spLocks noChangeAspect="1" noChangeShapeType="1"/>
              </p:cNvSpPr>
              <p:nvPr/>
            </p:nvSpPr>
            <p:spPr bwMode="auto">
              <a:xfrm>
                <a:off x="1006" y="1317"/>
                <a:ext cx="0" cy="1080"/>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59" name="Line 6"/>
              <p:cNvSpPr>
                <a:spLocks noChangeAspect="1" noChangeShapeType="1"/>
              </p:cNvSpPr>
              <p:nvPr/>
            </p:nvSpPr>
            <p:spPr bwMode="auto">
              <a:xfrm rot="1800000">
                <a:off x="1008" y="1319"/>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0" name="Line 7"/>
              <p:cNvSpPr>
                <a:spLocks noChangeAspect="1" noChangeShapeType="1"/>
              </p:cNvSpPr>
              <p:nvPr/>
            </p:nvSpPr>
            <p:spPr bwMode="auto">
              <a:xfrm rot="3600000">
                <a:off x="1004" y="1321"/>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1" name="Line 8"/>
              <p:cNvSpPr>
                <a:spLocks noChangeAspect="1" noChangeShapeType="1"/>
              </p:cNvSpPr>
              <p:nvPr/>
            </p:nvSpPr>
            <p:spPr bwMode="auto">
              <a:xfrm rot="5400000">
                <a:off x="1004" y="1307"/>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2" name="Line 9"/>
              <p:cNvSpPr>
                <a:spLocks noChangeAspect="1" noChangeShapeType="1"/>
              </p:cNvSpPr>
              <p:nvPr/>
            </p:nvSpPr>
            <p:spPr bwMode="auto">
              <a:xfrm rot="7200000">
                <a:off x="1011" y="1300"/>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3" name="Line 10"/>
              <p:cNvSpPr>
                <a:spLocks noChangeAspect="1" noChangeShapeType="1"/>
              </p:cNvSpPr>
              <p:nvPr/>
            </p:nvSpPr>
            <p:spPr bwMode="auto">
              <a:xfrm rot="9000000">
                <a:off x="1017" y="1322"/>
                <a:ext cx="0" cy="108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57357" name="Rectangle 11"/>
            <p:cNvSpPr>
              <a:spLocks noChangeArrowheads="1"/>
            </p:cNvSpPr>
            <p:nvPr/>
          </p:nvSpPr>
          <p:spPr bwMode="auto">
            <a:xfrm>
              <a:off x="1776" y="1488"/>
              <a:ext cx="3600"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Tracks divided into sectors</a:t>
              </a:r>
            </a:p>
          </p:txBody>
        </p:sp>
      </p:grpSp>
      <p:sp>
        <p:nvSpPr>
          <p:cNvPr id="57348" name="Rectangle 12"/>
          <p:cNvSpPr>
            <a:spLocks noGrp="1" noChangeArrowheads="1"/>
          </p:cNvSpPr>
          <p:nvPr>
            <p:ph type="title"/>
          </p:nvPr>
        </p:nvSpPr>
        <p:spPr>
          <a:xfrm>
            <a:off x="357018" y="381000"/>
            <a:ext cx="8482182" cy="762000"/>
          </a:xfrm>
        </p:spPr>
        <p:txBody>
          <a:bodyPr/>
          <a:lstStyle/>
          <a:p>
            <a:r>
              <a:rPr lang="en-US" dirty="0" smtClean="0"/>
              <a:t>Disk Structure - top view of single platter</a:t>
            </a:r>
            <a:endParaRPr lang="en-US" dirty="0"/>
          </a:p>
        </p:txBody>
      </p:sp>
      <p:grpSp>
        <p:nvGrpSpPr>
          <p:cNvPr id="4" name="Group 13"/>
          <p:cNvGrpSpPr>
            <a:grpSpLocks/>
          </p:cNvGrpSpPr>
          <p:nvPr/>
        </p:nvGrpSpPr>
        <p:grpSpPr bwMode="auto">
          <a:xfrm>
            <a:off x="928688" y="1524000"/>
            <a:ext cx="7300912" cy="2117725"/>
            <a:chOff x="585" y="960"/>
            <a:chExt cx="4599" cy="1334"/>
          </a:xfrm>
        </p:grpSpPr>
        <p:grpSp>
          <p:nvGrpSpPr>
            <p:cNvPr id="5" name="Group 14"/>
            <p:cNvGrpSpPr>
              <a:grpSpLocks/>
            </p:cNvGrpSpPr>
            <p:nvPr/>
          </p:nvGrpSpPr>
          <p:grpSpPr bwMode="auto">
            <a:xfrm>
              <a:off x="585" y="1430"/>
              <a:ext cx="865" cy="864"/>
              <a:chOff x="585" y="1430"/>
              <a:chExt cx="865" cy="864"/>
            </a:xfrm>
          </p:grpSpPr>
          <p:sp>
            <p:nvSpPr>
              <p:cNvPr id="57352" name="Oval 15"/>
              <p:cNvSpPr>
                <a:spLocks noChangeAspect="1" noChangeArrowheads="1"/>
              </p:cNvSpPr>
              <p:nvPr/>
            </p:nvSpPr>
            <p:spPr bwMode="auto">
              <a:xfrm>
                <a:off x="900" y="1765"/>
                <a:ext cx="216" cy="21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7353" name="Oval 16"/>
              <p:cNvSpPr>
                <a:spLocks noChangeAspect="1" noChangeArrowheads="1"/>
              </p:cNvSpPr>
              <p:nvPr/>
            </p:nvSpPr>
            <p:spPr bwMode="auto">
              <a:xfrm>
                <a:off x="585" y="1430"/>
                <a:ext cx="865" cy="864"/>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4" name="Oval 17"/>
              <p:cNvSpPr>
                <a:spLocks noChangeAspect="1" noChangeArrowheads="1"/>
              </p:cNvSpPr>
              <p:nvPr/>
            </p:nvSpPr>
            <p:spPr bwMode="auto">
              <a:xfrm>
                <a:off x="693" y="1538"/>
                <a:ext cx="649" cy="648"/>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5" name="Oval 18"/>
              <p:cNvSpPr>
                <a:spLocks noChangeAspect="1" noChangeArrowheads="1"/>
              </p:cNvSpPr>
              <p:nvPr/>
            </p:nvSpPr>
            <p:spPr bwMode="auto">
              <a:xfrm>
                <a:off x="792" y="1657"/>
                <a:ext cx="432" cy="432"/>
              </a:xfrm>
              <a:prstGeom prst="ellipse">
                <a:avLst/>
              </a:prstGeom>
              <a:noFill/>
              <a:ln w="9525">
                <a:solidFill>
                  <a:schemeClr val="tx1"/>
                </a:solidFill>
                <a:round/>
                <a:headEnd/>
                <a:tailEnd/>
              </a:ln>
            </p:spPr>
            <p:txBody>
              <a:bodyPr wrap="none" anchor="ctr">
                <a:prstTxWarp prst="textNoShape">
                  <a:avLst/>
                </a:prstTxWarp>
              </a:bodyPr>
              <a:lstStyle/>
              <a:p>
                <a:endParaRPr lang="en-US"/>
              </a:p>
            </p:txBody>
          </p:sp>
        </p:grpSp>
        <p:sp>
          <p:nvSpPr>
            <p:cNvPr id="57351" name="Rectangle 19"/>
            <p:cNvSpPr>
              <a:spLocks noChangeArrowheads="1"/>
            </p:cNvSpPr>
            <p:nvPr/>
          </p:nvSpPr>
          <p:spPr bwMode="auto">
            <a:xfrm>
              <a:off x="1776" y="960"/>
              <a:ext cx="3408"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Surface organized into tracks</a:t>
              </a:r>
            </a:p>
          </p:txBody>
        </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pPr eaLnBrk="1" hangingPunct="1"/>
            <a:r>
              <a:rPr lang="en-US" smtClean="0"/>
              <a:t>Main Memory = DRAM</a:t>
            </a:r>
          </a:p>
        </p:txBody>
      </p:sp>
      <p:pic>
        <p:nvPicPr>
          <p:cNvPr id="16389" name="Picture 3" descr="samsung 288m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819275"/>
            <a:ext cx="5975350" cy="426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32282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6740"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59399"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0"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1"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2"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3"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4"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5"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6"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7"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8"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59396"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59397" name="Rectangle 16"/>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Head in position above a track</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8788"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1448"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49"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0"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1"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2"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3"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4"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5"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6"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7"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1444"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1445" name="AutoShape 1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1446" name="Rectangle 1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Rotation is counter-clockwise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t>Disk Access – Read</a:t>
            </a:r>
            <a:endParaRPr lang="en-US"/>
          </a:p>
        </p:txBody>
      </p:sp>
      <p:grpSp>
        <p:nvGrpSpPr>
          <p:cNvPr id="2" name="Group 3"/>
          <p:cNvGrpSpPr>
            <a:grpSpLocks/>
          </p:cNvGrpSpPr>
          <p:nvPr/>
        </p:nvGrpSpPr>
        <p:grpSpPr bwMode="auto">
          <a:xfrm>
            <a:off x="735013" y="1962150"/>
            <a:ext cx="1727200" cy="1851025"/>
            <a:chOff x="463" y="1236"/>
            <a:chExt cx="1088" cy="1166"/>
          </a:xfrm>
        </p:grpSpPr>
        <p:grpSp>
          <p:nvGrpSpPr>
            <p:cNvPr id="3" name="Group 4"/>
            <p:cNvGrpSpPr>
              <a:grpSpLocks/>
            </p:cNvGrpSpPr>
            <p:nvPr/>
          </p:nvGrpSpPr>
          <p:grpSpPr bwMode="auto">
            <a:xfrm>
              <a:off x="463" y="1317"/>
              <a:ext cx="1088" cy="1085"/>
              <a:chOff x="463" y="1317"/>
              <a:chExt cx="1088" cy="1085"/>
            </a:xfrm>
          </p:grpSpPr>
          <p:grpSp>
            <p:nvGrpSpPr>
              <p:cNvPr id="4" name="Group 5"/>
              <p:cNvGrpSpPr>
                <a:grpSpLocks noChangeAspect="1"/>
              </p:cNvGrpSpPr>
              <p:nvPr/>
            </p:nvGrpSpPr>
            <p:grpSpPr bwMode="auto">
              <a:xfrm>
                <a:off x="463" y="1317"/>
                <a:ext cx="1088" cy="1085"/>
                <a:chOff x="525" y="1152"/>
                <a:chExt cx="1449" cy="1446"/>
              </a:xfrm>
            </p:grpSpPr>
            <p:sp>
              <p:nvSpPr>
                <p:cNvPr id="120838" name="Oval 6"/>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3499" name="Oval 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0" name="Oval 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1" name="Oval 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2" name="Line 1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3" name="Line 1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4" name="Line 1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5" name="Line 1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6" name="Line 1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7" name="Line 1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8" name="Oval 1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3497" name="Freeform 17"/>
              <p:cNvSpPr>
                <a:spLocks noChangeAspect="1"/>
              </p:cNvSpPr>
              <p:nvPr/>
            </p:nvSpPr>
            <p:spPr bwMode="auto">
              <a:xfrm rot="1766421">
                <a:off x="982" y="1526"/>
                <a:ext cx="161" cy="153"/>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3495" name="AutoShape 18"/>
            <p:cNvSpPr>
              <a:spLocks noChangeAspect="1" noChangeArrowheads="1"/>
            </p:cNvSpPr>
            <p:nvPr/>
          </p:nvSpPr>
          <p:spPr bwMode="auto">
            <a:xfrm>
              <a:off x="920" y="1236"/>
              <a:ext cx="183" cy="350"/>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3492" name="AutoShape 1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3493" name="Rectangle 2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About to read blue sector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Disk Access – Read</a:t>
            </a:r>
            <a:endParaRPr lang="en-US"/>
          </a:p>
        </p:txBody>
      </p:sp>
      <p:sp>
        <p:nvSpPr>
          <p:cNvPr id="6553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2090738"/>
            <a:ext cx="1727200" cy="1722437"/>
            <a:chOff x="525" y="1152"/>
            <a:chExt cx="1449" cy="1446"/>
          </a:xfrm>
        </p:grpSpPr>
        <p:sp>
          <p:nvSpPr>
            <p:cNvPr id="122885" name="Oval 5"/>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5546" name="Oval 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7" name="Oval 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8" name="Oval 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9" name="Line 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0" name="Line 1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1" name="Line 1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2" name="Line 1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3" name="Line 1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4" name="Line 1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5" name="Oval 1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5541" name="Freeform 16"/>
          <p:cNvSpPr>
            <a:spLocks noChangeAspect="1"/>
          </p:cNvSpPr>
          <p:nvPr/>
        </p:nvSpPr>
        <p:spPr bwMode="auto">
          <a:xfrm>
            <a:off x="1358900" y="2438400"/>
            <a:ext cx="242888" cy="230188"/>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5542" name="AutoShape 17"/>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5543" name="AutoShape 1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5544" name="Rectangle 19"/>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After reading blue sector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t>Disk Access – Read</a:t>
            </a:r>
            <a:endParaRPr lang="en-US"/>
          </a:p>
        </p:txBody>
      </p:sp>
      <p:sp>
        <p:nvSpPr>
          <p:cNvPr id="67587"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1962150"/>
            <a:ext cx="1727200" cy="1855788"/>
            <a:chOff x="444" y="1113"/>
            <a:chExt cx="1163" cy="1251"/>
          </a:xfrm>
        </p:grpSpPr>
        <p:grpSp>
          <p:nvGrpSpPr>
            <p:cNvPr id="3" name="Group 5"/>
            <p:cNvGrpSpPr>
              <a:grpSpLocks noChangeAspect="1"/>
            </p:cNvGrpSpPr>
            <p:nvPr/>
          </p:nvGrpSpPr>
          <p:grpSpPr bwMode="auto">
            <a:xfrm>
              <a:off x="444" y="1200"/>
              <a:ext cx="1163" cy="1164"/>
              <a:chOff x="444" y="1200"/>
              <a:chExt cx="1163" cy="1164"/>
            </a:xfrm>
          </p:grpSpPr>
          <p:grpSp>
            <p:nvGrpSpPr>
              <p:cNvPr id="4" name="Group 6"/>
              <p:cNvGrpSpPr>
                <a:grpSpLocks noChangeAspect="1"/>
              </p:cNvGrpSpPr>
              <p:nvPr/>
            </p:nvGrpSpPr>
            <p:grpSpPr bwMode="auto">
              <a:xfrm>
                <a:off x="444" y="1200"/>
                <a:ext cx="1163" cy="1161"/>
                <a:chOff x="525" y="1152"/>
                <a:chExt cx="1449" cy="1446"/>
              </a:xfrm>
            </p:grpSpPr>
            <p:sp>
              <p:nvSpPr>
                <p:cNvPr id="124935" name="Oval 7"/>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7597" name="Oval 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8" name="Oval 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9" name="Oval 1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600" name="Line 1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1" name="Line 1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2" name="Line 1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3" name="Line 1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4" name="Line 1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5" name="Line 1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6" name="Oval 1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7594" name="Freeform 18"/>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7595" name="Freeform 19"/>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7592" name="AutoShape 20"/>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7589" name="AutoShape 21"/>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7590" name="Rectangle 22"/>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Red request scheduled next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Disk Access – Seek</a:t>
            </a:r>
            <a:endParaRPr lang="en-US"/>
          </a:p>
        </p:txBody>
      </p:sp>
      <p:sp>
        <p:nvSpPr>
          <p:cNvPr id="69635"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69636"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grpSp>
        <p:nvGrpSpPr>
          <p:cNvPr id="2" name="Group 5"/>
          <p:cNvGrpSpPr>
            <a:grpSpLocks noChangeAspect="1"/>
          </p:cNvGrpSpPr>
          <p:nvPr/>
        </p:nvGrpSpPr>
        <p:grpSpPr bwMode="auto">
          <a:xfrm>
            <a:off x="735013" y="1962150"/>
            <a:ext cx="1727200" cy="1855788"/>
            <a:chOff x="444" y="1113"/>
            <a:chExt cx="1163" cy="1251"/>
          </a:xfrm>
        </p:grpSpPr>
        <p:grpSp>
          <p:nvGrpSpPr>
            <p:cNvPr id="3" name="Group 6"/>
            <p:cNvGrpSpPr>
              <a:grpSpLocks noChangeAspect="1"/>
            </p:cNvGrpSpPr>
            <p:nvPr/>
          </p:nvGrpSpPr>
          <p:grpSpPr bwMode="auto">
            <a:xfrm>
              <a:off x="444" y="1200"/>
              <a:ext cx="1163" cy="1164"/>
              <a:chOff x="444" y="1200"/>
              <a:chExt cx="1163" cy="1164"/>
            </a:xfrm>
          </p:grpSpPr>
          <p:grpSp>
            <p:nvGrpSpPr>
              <p:cNvPr id="4" name="Group 7"/>
              <p:cNvGrpSpPr>
                <a:grpSpLocks noChangeAspect="1"/>
              </p:cNvGrpSpPr>
              <p:nvPr/>
            </p:nvGrpSpPr>
            <p:grpSpPr bwMode="auto">
              <a:xfrm>
                <a:off x="444" y="1200"/>
                <a:ext cx="1163" cy="1161"/>
                <a:chOff x="525" y="1152"/>
                <a:chExt cx="1449" cy="1446"/>
              </a:xfrm>
            </p:grpSpPr>
            <p:sp>
              <p:nvSpPr>
                <p:cNvPr id="126984" name="Oval 8"/>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63" name="Oval 9"/>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4" name="Oval 10"/>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5" name="Oval 11"/>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6" name="Line 12"/>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7" name="Line 13"/>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8" name="Line 14"/>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9" name="Line 15"/>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0" name="Line 16"/>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1" name="Line 17"/>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2" name="Oval 18"/>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60" name="Freeform 19"/>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9661" name="Freeform 20"/>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9658" name="AutoShape 21"/>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2"/>
          <p:cNvGrpSpPr>
            <a:grpSpLocks noChangeAspect="1"/>
          </p:cNvGrpSpPr>
          <p:nvPr/>
        </p:nvGrpSpPr>
        <p:grpSpPr bwMode="auto">
          <a:xfrm>
            <a:off x="2784475" y="1600200"/>
            <a:ext cx="1727200" cy="2217738"/>
            <a:chOff x="1716" y="864"/>
            <a:chExt cx="1163" cy="1494"/>
          </a:xfrm>
        </p:grpSpPr>
        <p:grpSp>
          <p:nvGrpSpPr>
            <p:cNvPr id="6" name="Group 23"/>
            <p:cNvGrpSpPr>
              <a:grpSpLocks noChangeAspect="1"/>
            </p:cNvGrpSpPr>
            <p:nvPr/>
          </p:nvGrpSpPr>
          <p:grpSpPr bwMode="auto">
            <a:xfrm>
              <a:off x="1716" y="1197"/>
              <a:ext cx="1163" cy="1161"/>
              <a:chOff x="1716" y="1197"/>
              <a:chExt cx="1163" cy="1161"/>
            </a:xfrm>
          </p:grpSpPr>
          <p:grpSp>
            <p:nvGrpSpPr>
              <p:cNvPr id="7" name="Group 24"/>
              <p:cNvGrpSpPr>
                <a:grpSpLocks noChangeAspect="1"/>
              </p:cNvGrpSpPr>
              <p:nvPr/>
            </p:nvGrpSpPr>
            <p:grpSpPr bwMode="auto">
              <a:xfrm>
                <a:off x="1716" y="1197"/>
                <a:ext cx="1163" cy="1161"/>
                <a:chOff x="525" y="1152"/>
                <a:chExt cx="1449" cy="1446"/>
              </a:xfrm>
            </p:grpSpPr>
            <p:sp>
              <p:nvSpPr>
                <p:cNvPr id="127001" name="Oval 25"/>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47" name="Oval 2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8" name="Oval 2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9" name="Oval 2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50" name="Line 2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1" name="Line 3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2" name="Line 3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3" name="Line 3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4" name="Line 3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5" name="Line 3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6" name="Oval 3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44" name="Freeform 36"/>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69645" name="Freeform 37"/>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9642" name="AutoShape 38"/>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9639" name="AutoShape 3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9640" name="Rectangle 4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Seek to red’s track</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t>Disk Access – Rotational Latency</a:t>
            </a:r>
            <a:endParaRPr lang="en-US"/>
          </a:p>
        </p:txBody>
      </p:sp>
      <p:sp>
        <p:nvSpPr>
          <p:cNvPr id="71683"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1684"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1685"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grpSp>
        <p:nvGrpSpPr>
          <p:cNvPr id="2" name="Group 6"/>
          <p:cNvGrpSpPr>
            <a:grpSpLocks noChangeAspect="1"/>
          </p:cNvGrpSpPr>
          <p:nvPr/>
        </p:nvGrpSpPr>
        <p:grpSpPr bwMode="auto">
          <a:xfrm>
            <a:off x="735013" y="1962150"/>
            <a:ext cx="1727200" cy="1855788"/>
            <a:chOff x="444" y="1113"/>
            <a:chExt cx="1163" cy="1251"/>
          </a:xfrm>
        </p:grpSpPr>
        <p:grpSp>
          <p:nvGrpSpPr>
            <p:cNvPr id="3" name="Group 7"/>
            <p:cNvGrpSpPr>
              <a:grpSpLocks noChangeAspect="1"/>
            </p:cNvGrpSpPr>
            <p:nvPr/>
          </p:nvGrpSpPr>
          <p:grpSpPr bwMode="auto">
            <a:xfrm>
              <a:off x="444" y="1200"/>
              <a:ext cx="1163" cy="1164"/>
              <a:chOff x="444" y="1200"/>
              <a:chExt cx="1163" cy="1164"/>
            </a:xfrm>
          </p:grpSpPr>
          <p:grpSp>
            <p:nvGrpSpPr>
              <p:cNvPr id="4" name="Group 8"/>
              <p:cNvGrpSpPr>
                <a:grpSpLocks noChangeAspect="1"/>
              </p:cNvGrpSpPr>
              <p:nvPr/>
            </p:nvGrpSpPr>
            <p:grpSpPr bwMode="auto">
              <a:xfrm>
                <a:off x="444" y="1200"/>
                <a:ext cx="1163" cy="1161"/>
                <a:chOff x="525" y="1152"/>
                <a:chExt cx="1449" cy="1446"/>
              </a:xfrm>
            </p:grpSpPr>
            <p:sp>
              <p:nvSpPr>
                <p:cNvPr id="129033" name="Oval 9"/>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30" name="Oval 10"/>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1" name="Oval 11"/>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2" name="Oval 12"/>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3" name="Line 13"/>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4" name="Line 14"/>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5" name="Line 15"/>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6" name="Line 16"/>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7" name="Line 17"/>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8" name="Line 18"/>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9" name="Oval 19"/>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27" name="Freeform 20"/>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728" name="Freeform 21"/>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1725" name="AutoShape 22"/>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3"/>
          <p:cNvGrpSpPr>
            <a:grpSpLocks noChangeAspect="1"/>
          </p:cNvGrpSpPr>
          <p:nvPr/>
        </p:nvGrpSpPr>
        <p:grpSpPr bwMode="auto">
          <a:xfrm>
            <a:off x="2784475" y="1600200"/>
            <a:ext cx="1727200" cy="2217738"/>
            <a:chOff x="1716" y="864"/>
            <a:chExt cx="1163" cy="1494"/>
          </a:xfrm>
        </p:grpSpPr>
        <p:grpSp>
          <p:nvGrpSpPr>
            <p:cNvPr id="6" name="Group 24"/>
            <p:cNvGrpSpPr>
              <a:grpSpLocks noChangeAspect="1"/>
            </p:cNvGrpSpPr>
            <p:nvPr/>
          </p:nvGrpSpPr>
          <p:grpSpPr bwMode="auto">
            <a:xfrm>
              <a:off x="1716" y="1197"/>
              <a:ext cx="1163" cy="1161"/>
              <a:chOff x="1716" y="1197"/>
              <a:chExt cx="1163" cy="1161"/>
            </a:xfrm>
          </p:grpSpPr>
          <p:grpSp>
            <p:nvGrpSpPr>
              <p:cNvPr id="7" name="Group 25"/>
              <p:cNvGrpSpPr>
                <a:grpSpLocks noChangeAspect="1"/>
              </p:cNvGrpSpPr>
              <p:nvPr/>
            </p:nvGrpSpPr>
            <p:grpSpPr bwMode="auto">
              <a:xfrm>
                <a:off x="1716" y="1197"/>
                <a:ext cx="1163" cy="1161"/>
                <a:chOff x="525" y="1152"/>
                <a:chExt cx="1449" cy="1446"/>
              </a:xfrm>
            </p:grpSpPr>
            <p:sp>
              <p:nvSpPr>
                <p:cNvPr id="129050" name="Oval 26"/>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14" name="Oval 2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5" name="Oval 2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6" name="Oval 2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7" name="Line 3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8" name="Line 3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9" name="Line 3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0" name="Line 3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1" name="Line 3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2" name="Line 3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3" name="Oval 3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11" name="Freeform 37"/>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712" name="Freeform 38"/>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1709" name="AutoShape 39"/>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0"/>
          <p:cNvGrpSpPr>
            <a:grpSpLocks noChangeAspect="1"/>
          </p:cNvGrpSpPr>
          <p:nvPr/>
        </p:nvGrpSpPr>
        <p:grpSpPr bwMode="auto">
          <a:xfrm>
            <a:off x="4833938" y="1625600"/>
            <a:ext cx="1727200" cy="2192338"/>
            <a:chOff x="3003" y="864"/>
            <a:chExt cx="1163" cy="1476"/>
          </a:xfrm>
        </p:grpSpPr>
        <p:grpSp>
          <p:nvGrpSpPr>
            <p:cNvPr id="9" name="Group 41"/>
            <p:cNvGrpSpPr>
              <a:grpSpLocks noChangeAspect="1"/>
            </p:cNvGrpSpPr>
            <p:nvPr/>
          </p:nvGrpSpPr>
          <p:grpSpPr bwMode="auto">
            <a:xfrm>
              <a:off x="3003" y="1176"/>
              <a:ext cx="1163" cy="1164"/>
              <a:chOff x="3003" y="1176"/>
              <a:chExt cx="1163" cy="1164"/>
            </a:xfrm>
          </p:grpSpPr>
          <p:grpSp>
            <p:nvGrpSpPr>
              <p:cNvPr id="10" name="Group 42"/>
              <p:cNvGrpSpPr>
                <a:grpSpLocks noChangeAspect="1"/>
              </p:cNvGrpSpPr>
              <p:nvPr/>
            </p:nvGrpSpPr>
            <p:grpSpPr bwMode="auto">
              <a:xfrm>
                <a:off x="3003" y="1179"/>
                <a:ext cx="1163" cy="1161"/>
                <a:chOff x="525" y="1152"/>
                <a:chExt cx="1449" cy="1446"/>
              </a:xfrm>
            </p:grpSpPr>
            <p:sp>
              <p:nvSpPr>
                <p:cNvPr id="129067" name="Oval 43"/>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698" name="Oval 44"/>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699" name="Oval 45"/>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0" name="Oval 46"/>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1" name="Line 47"/>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2" name="Line 48"/>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3" name="Line 49"/>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4" name="Line 50"/>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5" name="Line 51"/>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6" name="Line 52"/>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7" name="Oval 53"/>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694" name="Freeform 54"/>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695" name="Freeform 55"/>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696" name="Freeform 56"/>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1692" name="AutoShape 57"/>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1689" name="AutoShape 5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1690" name="Rectangle 59"/>
          <p:cNvSpPr>
            <a:spLocks noChangeArrowheads="1"/>
          </p:cNvSpPr>
          <p:nvPr/>
        </p:nvSpPr>
        <p:spPr bwMode="auto">
          <a:xfrm>
            <a:off x="1981200" y="4495800"/>
            <a:ext cx="64008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Wait for red sector to rotate around</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t>Disk Access – Read</a:t>
            </a:r>
            <a:endParaRPr lang="en-US"/>
          </a:p>
        </p:txBody>
      </p:sp>
      <p:sp>
        <p:nvSpPr>
          <p:cNvPr id="73731"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3732"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3733"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3734"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1082"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96"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7"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8"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9"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0"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1"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2"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3"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4"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5"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93"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94"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3791"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1099"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80"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1"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2"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3"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4"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5"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6"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7"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8"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9"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77"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78"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75"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1116"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64"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5"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6"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7"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8"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9"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0"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1"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2"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3"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60"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61"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62"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3758"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1134"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47"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8"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9"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50"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1"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2"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3"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4"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5"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6"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44"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45"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42"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3739"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3740" name="Rectangle 7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Complete read of red</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57018" y="435678"/>
            <a:ext cx="8092663" cy="762000"/>
          </a:xfrm>
        </p:spPr>
        <p:txBody>
          <a:bodyPr/>
          <a:lstStyle/>
          <a:p>
            <a:r>
              <a:rPr lang="en-US" dirty="0" smtClean="0"/>
              <a:t>Disk Access – Service Time Components</a:t>
            </a:r>
            <a:endParaRPr lang="en-US" dirty="0"/>
          </a:p>
        </p:txBody>
      </p:sp>
      <p:sp>
        <p:nvSpPr>
          <p:cNvPr id="7577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5780"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5781"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5782"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3130"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48"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49"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0"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1"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2"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3"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4"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5"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6"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7"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45"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46"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5843"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3147"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32"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3"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4"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5"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6"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7"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8"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9"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0"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1"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29"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30"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827"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3164"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16"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7"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8"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9"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0"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1"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2"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3"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4"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5"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12"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13"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14"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5810"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3182"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799"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0"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1"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2"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3"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4"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5"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6"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7"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8"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796"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797"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794"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5787"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84" name="TextBox 83"/>
          <p:cNvSpPr txBox="1"/>
          <p:nvPr/>
        </p:nvSpPr>
        <p:spPr>
          <a:xfrm>
            <a:off x="6586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sp>
        <p:nvSpPr>
          <p:cNvPr id="85" name="TextBox 84"/>
          <p:cNvSpPr txBox="1"/>
          <p:nvPr/>
        </p:nvSpPr>
        <p:spPr>
          <a:xfrm>
            <a:off x="3250854" y="5341203"/>
            <a:ext cx="787746" cy="461665"/>
          </a:xfrm>
          <a:prstGeom prst="rect">
            <a:avLst/>
          </a:prstGeom>
          <a:noFill/>
        </p:spPr>
        <p:txBody>
          <a:bodyPr wrap="none" rtlCol="0" anchor="t">
            <a:spAutoFit/>
          </a:bodyPr>
          <a:lstStyle/>
          <a:p>
            <a:r>
              <a:rPr lang="en-US" dirty="0" smtClean="0">
                <a:latin typeface="Calibri" pitchFamily="34" charset="0"/>
              </a:rPr>
              <a:t>Seek</a:t>
            </a:r>
          </a:p>
        </p:txBody>
      </p:sp>
      <p:sp>
        <p:nvSpPr>
          <p:cNvPr id="86" name="TextBox 85"/>
          <p:cNvSpPr txBox="1"/>
          <p:nvPr/>
        </p:nvSpPr>
        <p:spPr>
          <a:xfrm>
            <a:off x="4876800" y="5341203"/>
            <a:ext cx="1656570" cy="830997"/>
          </a:xfrm>
          <a:prstGeom prst="rect">
            <a:avLst/>
          </a:prstGeom>
          <a:noFill/>
        </p:spPr>
        <p:txBody>
          <a:bodyPr wrap="square" rtlCol="0" anchor="t">
            <a:spAutoFit/>
          </a:bodyPr>
          <a:lstStyle/>
          <a:p>
            <a:pPr algn="ctr"/>
            <a:r>
              <a:rPr lang="en-US" dirty="0" smtClean="0">
                <a:latin typeface="Calibri" pitchFamily="34" charset="0"/>
              </a:rPr>
              <a:t>Rotational </a:t>
            </a:r>
          </a:p>
          <a:p>
            <a:pPr algn="ctr"/>
            <a:r>
              <a:rPr lang="en-US" dirty="0" smtClean="0">
                <a:latin typeface="Calibri" pitchFamily="34" charset="0"/>
              </a:rPr>
              <a:t>latency</a:t>
            </a:r>
          </a:p>
        </p:txBody>
      </p:sp>
      <p:sp>
        <p:nvSpPr>
          <p:cNvPr id="87" name="TextBox 86"/>
          <p:cNvSpPr txBox="1"/>
          <p:nvPr/>
        </p:nvSpPr>
        <p:spPr>
          <a:xfrm>
            <a:off x="68308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cxnSp>
        <p:nvCxnSpPr>
          <p:cNvPr id="89" name="Straight Arrow Connector 88"/>
          <p:cNvCxnSpPr>
            <a:stCxn id="84" idx="0"/>
          </p:cNvCxnSpPr>
          <p:nvPr/>
        </p:nvCxnSpPr>
        <p:spPr bwMode="auto">
          <a:xfrm rot="5400000" flipH="1" flipV="1">
            <a:off x="1210559" y="4949437"/>
            <a:ext cx="767834" cy="15698"/>
          </a:xfrm>
          <a:prstGeom prst="straightConnector1">
            <a:avLst/>
          </a:prstGeom>
          <a:noFill/>
          <a:ln w="254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5400000" flipH="1" flipV="1">
            <a:off x="3267302"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5400000" flipH="1" flipV="1">
            <a:off x="5317810"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2" name="Straight Arrow Connector 91"/>
          <p:cNvCxnSpPr/>
          <p:nvPr/>
        </p:nvCxnSpPr>
        <p:spPr bwMode="auto">
          <a:xfrm rot="5400000" flipH="1" flipV="1">
            <a:off x="7367272" y="5022720"/>
            <a:ext cx="773668" cy="15698"/>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smtClean="0"/>
              <a:t>Disk Access Time</a:t>
            </a:r>
            <a:endParaRPr lang="en-US" dirty="0"/>
          </a:p>
        </p:txBody>
      </p:sp>
      <p:sp>
        <p:nvSpPr>
          <p:cNvPr id="125957" name="Rectangle 1029"/>
          <p:cNvSpPr>
            <a:spLocks noGrp="1" noChangeArrowheads="1"/>
          </p:cNvSpPr>
          <p:nvPr>
            <p:ph type="body" idx="1"/>
          </p:nvPr>
        </p:nvSpPr>
        <p:spPr>
          <a:xfrm>
            <a:off x="396875" y="1362075"/>
            <a:ext cx="8366125" cy="4972050"/>
          </a:xfrm>
        </p:spPr>
        <p:txBody>
          <a:bodyPr/>
          <a:lstStyle/>
          <a:p>
            <a:r>
              <a:rPr lang="en-US" dirty="0" smtClean="0"/>
              <a:t>Average time to access some target sector approximated by :</a:t>
            </a:r>
          </a:p>
          <a:p>
            <a:pPr lvl="1"/>
            <a:r>
              <a:rPr lang="en-US" dirty="0" err="1" smtClean="0"/>
              <a:t>Taccess</a:t>
            </a:r>
            <a:r>
              <a:rPr lang="en-US" dirty="0" smtClean="0"/>
              <a:t>  =  </a:t>
            </a:r>
            <a:r>
              <a:rPr lang="en-US" dirty="0" err="1" smtClean="0"/>
              <a:t>Tavg</a:t>
            </a:r>
            <a:r>
              <a:rPr lang="en-US" dirty="0" smtClean="0"/>
              <a:t> seek +  </a:t>
            </a:r>
            <a:r>
              <a:rPr lang="en-US" dirty="0" err="1" smtClean="0"/>
              <a:t>Tavg</a:t>
            </a:r>
            <a:r>
              <a:rPr lang="en-US" dirty="0" smtClean="0"/>
              <a:t> rotation + </a:t>
            </a:r>
            <a:r>
              <a:rPr lang="en-US" dirty="0" err="1" smtClean="0"/>
              <a:t>Tavg</a:t>
            </a:r>
            <a:r>
              <a:rPr lang="en-US" dirty="0" smtClean="0"/>
              <a:t> transfer </a:t>
            </a:r>
          </a:p>
          <a:p>
            <a:r>
              <a:rPr lang="en-US" dirty="0" smtClean="0">
                <a:solidFill>
                  <a:srgbClr val="FF0000"/>
                </a:solidFill>
              </a:rPr>
              <a:t>Seek time </a:t>
            </a:r>
            <a:r>
              <a:rPr lang="en-US" dirty="0" smtClean="0"/>
              <a:t>(</a:t>
            </a:r>
            <a:r>
              <a:rPr lang="en-US" dirty="0" err="1" smtClean="0"/>
              <a:t>Tavg</a:t>
            </a:r>
            <a:r>
              <a:rPr lang="en-US" dirty="0" smtClean="0"/>
              <a:t> seek)</a:t>
            </a:r>
          </a:p>
          <a:p>
            <a:pPr lvl="1"/>
            <a:r>
              <a:rPr lang="en-US" dirty="0" smtClean="0"/>
              <a:t>Time to position heads over cylinder containing target sector.</a:t>
            </a:r>
          </a:p>
          <a:p>
            <a:pPr lvl="1"/>
            <a:r>
              <a:rPr lang="en-US" dirty="0" smtClean="0"/>
              <a:t>Typical  </a:t>
            </a:r>
            <a:r>
              <a:rPr lang="en-US" dirty="0" err="1" smtClean="0"/>
              <a:t>Tavg</a:t>
            </a:r>
            <a:r>
              <a:rPr lang="en-US" dirty="0" smtClean="0"/>
              <a:t> seek is 3—9 ms</a:t>
            </a:r>
          </a:p>
          <a:p>
            <a:r>
              <a:rPr lang="en-US" dirty="0" smtClean="0">
                <a:solidFill>
                  <a:srgbClr val="FF0000"/>
                </a:solidFill>
              </a:rPr>
              <a:t>Rotational latency </a:t>
            </a:r>
            <a:r>
              <a:rPr lang="en-US" dirty="0" smtClean="0"/>
              <a:t>(</a:t>
            </a:r>
            <a:r>
              <a:rPr lang="en-US" dirty="0" err="1" smtClean="0"/>
              <a:t>Tavg</a:t>
            </a:r>
            <a:r>
              <a:rPr lang="en-US" dirty="0" smtClean="0"/>
              <a:t> rotation)</a:t>
            </a:r>
          </a:p>
          <a:p>
            <a:pPr lvl="1"/>
            <a:r>
              <a:rPr lang="en-US" dirty="0" smtClean="0"/>
              <a:t>Time waiting for first bit of target sector to pass under </a:t>
            </a:r>
            <a:r>
              <a:rPr lang="en-US" dirty="0" err="1" smtClean="0"/>
              <a:t>r/w</a:t>
            </a:r>
            <a:r>
              <a:rPr lang="en-US" dirty="0" smtClean="0"/>
              <a:t> head.</a:t>
            </a:r>
          </a:p>
          <a:p>
            <a:pPr lvl="1"/>
            <a:r>
              <a:rPr lang="en-US" dirty="0" err="1" smtClean="0"/>
              <a:t>Tavg</a:t>
            </a:r>
            <a:r>
              <a:rPr lang="en-US" dirty="0" smtClean="0"/>
              <a:t> rotation = 1/2 </a:t>
            </a:r>
            <a:r>
              <a:rPr lang="en-US" dirty="0" err="1" smtClean="0"/>
              <a:t>x</a:t>
            </a:r>
            <a:r>
              <a:rPr lang="en-US" dirty="0" smtClean="0"/>
              <a:t> 1/RPMs </a:t>
            </a:r>
            <a:r>
              <a:rPr lang="en-US" dirty="0" err="1" smtClean="0"/>
              <a:t>x</a:t>
            </a:r>
            <a:r>
              <a:rPr lang="en-US" dirty="0" smtClean="0"/>
              <a:t> 60 sec/1 min</a:t>
            </a:r>
          </a:p>
          <a:p>
            <a:pPr lvl="1"/>
            <a:r>
              <a:rPr lang="en-US" dirty="0" smtClean="0"/>
              <a:t>Typical </a:t>
            </a:r>
            <a:r>
              <a:rPr lang="en-US" dirty="0" err="1" smtClean="0"/>
              <a:t>Tavg</a:t>
            </a:r>
            <a:r>
              <a:rPr lang="en-US" dirty="0" smtClean="0"/>
              <a:t> rotation = 7200 </a:t>
            </a:r>
            <a:r>
              <a:rPr lang="en-US" dirty="0" err="1" smtClean="0"/>
              <a:t>RPMs</a:t>
            </a:r>
            <a:endParaRPr lang="en-US" dirty="0" smtClean="0"/>
          </a:p>
          <a:p>
            <a:r>
              <a:rPr lang="en-US" dirty="0" smtClean="0">
                <a:solidFill>
                  <a:srgbClr val="FF0000"/>
                </a:solidFill>
              </a:rPr>
              <a:t>Transfer time </a:t>
            </a:r>
            <a:r>
              <a:rPr lang="en-US" dirty="0" smtClean="0"/>
              <a:t>(</a:t>
            </a:r>
            <a:r>
              <a:rPr lang="en-US" dirty="0" err="1" smtClean="0"/>
              <a:t>Tavg</a:t>
            </a:r>
            <a:r>
              <a:rPr lang="en-US" dirty="0" smtClean="0"/>
              <a:t> transfer)	</a:t>
            </a:r>
          </a:p>
          <a:p>
            <a:pPr lvl="1"/>
            <a:r>
              <a:rPr lang="en-US" dirty="0" smtClean="0"/>
              <a:t>Time to read the bits in the target sector.</a:t>
            </a:r>
          </a:p>
          <a:p>
            <a:pPr lvl="1"/>
            <a:r>
              <a:rPr lang="en-US" dirty="0" err="1" smtClean="0"/>
              <a:t>Tavg</a:t>
            </a:r>
            <a:r>
              <a:rPr lang="en-US" dirty="0" smtClean="0"/>
              <a:t> transfer = 1/RPM </a:t>
            </a:r>
            <a:r>
              <a:rPr lang="en-US" dirty="0" err="1" smtClean="0"/>
              <a:t>x</a:t>
            </a:r>
            <a:r>
              <a:rPr lang="en-US" dirty="0" smtClean="0"/>
              <a:t> 1/(avg # sectors/track) </a:t>
            </a:r>
            <a:r>
              <a:rPr lang="en-US" dirty="0" err="1" smtClean="0"/>
              <a:t>x</a:t>
            </a:r>
            <a:r>
              <a:rPr lang="en-US" dirty="0" smtClean="0"/>
              <a:t> 60 secs/1 min.</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smtClean="0"/>
              <a:t>Random-Access Memory (RAM)</a:t>
            </a:r>
            <a:endParaRPr lang="en-US"/>
          </a:p>
        </p:txBody>
      </p:sp>
      <p:sp>
        <p:nvSpPr>
          <p:cNvPr id="119813" name="Rectangle 1029"/>
          <p:cNvSpPr>
            <a:spLocks noGrp="1" noChangeArrowheads="1"/>
          </p:cNvSpPr>
          <p:nvPr>
            <p:ph type="body" idx="1"/>
          </p:nvPr>
        </p:nvSpPr>
        <p:spPr>
          <a:xfrm>
            <a:off x="396875" y="1362075"/>
            <a:ext cx="8442325" cy="4972050"/>
          </a:xfrm>
        </p:spPr>
        <p:txBody>
          <a:bodyPr/>
          <a:lstStyle/>
          <a:p>
            <a:r>
              <a:rPr lang="en-US" dirty="0" smtClean="0"/>
              <a:t>Key features</a:t>
            </a:r>
          </a:p>
          <a:p>
            <a:pPr lvl="1"/>
            <a:r>
              <a:rPr lang="en-US" dirty="0" smtClean="0">
                <a:solidFill>
                  <a:srgbClr val="FF0000"/>
                </a:solidFill>
              </a:rPr>
              <a:t>RAM</a:t>
            </a:r>
            <a:r>
              <a:rPr lang="en-US" dirty="0" smtClean="0"/>
              <a:t> is traditionally packaged as a chip.</a:t>
            </a:r>
          </a:p>
          <a:p>
            <a:pPr lvl="1"/>
            <a:r>
              <a:rPr lang="en-US" dirty="0" smtClean="0"/>
              <a:t>Basic storage unit is normally a </a:t>
            </a:r>
            <a:r>
              <a:rPr lang="en-US" dirty="0" smtClean="0">
                <a:solidFill>
                  <a:srgbClr val="FF0000"/>
                </a:solidFill>
              </a:rPr>
              <a:t>cell</a:t>
            </a:r>
            <a:r>
              <a:rPr lang="en-US" dirty="0" smtClean="0"/>
              <a:t> (one bit per cell).</a:t>
            </a:r>
          </a:p>
          <a:p>
            <a:pPr lvl="1"/>
            <a:r>
              <a:rPr lang="en-US" dirty="0" smtClean="0"/>
              <a:t>Multiple RAM chips form a memory.</a:t>
            </a:r>
          </a:p>
          <a:p>
            <a:r>
              <a:rPr lang="en-US" dirty="0" smtClean="0"/>
              <a:t>Static RAM (SRAM)</a:t>
            </a:r>
          </a:p>
          <a:p>
            <a:pPr lvl="1"/>
            <a:r>
              <a:rPr lang="en-US" dirty="0" smtClean="0"/>
              <a:t>Each cell stores a bit with a four or six-transistor circuit.</a:t>
            </a:r>
          </a:p>
          <a:p>
            <a:pPr lvl="1"/>
            <a:r>
              <a:rPr lang="en-US" dirty="0" smtClean="0"/>
              <a:t>Retains value indefinitely, as long as it is kept powered.</a:t>
            </a:r>
          </a:p>
          <a:p>
            <a:pPr lvl="1"/>
            <a:r>
              <a:rPr lang="en-US" dirty="0" smtClean="0"/>
              <a:t>Relatively insensitive to electrical noise (EMI), radiation, etc.</a:t>
            </a:r>
          </a:p>
          <a:p>
            <a:pPr lvl="1"/>
            <a:r>
              <a:rPr lang="en-US" dirty="0" smtClean="0"/>
              <a:t>Faster and more expensive than DRAM.</a:t>
            </a:r>
          </a:p>
          <a:p>
            <a:r>
              <a:rPr lang="en-US" dirty="0" smtClean="0"/>
              <a:t>Dynamic RAM (DRAM)</a:t>
            </a:r>
          </a:p>
          <a:p>
            <a:pPr lvl="1"/>
            <a:r>
              <a:rPr lang="en-US" dirty="0" smtClean="0"/>
              <a:t>Each cell stores bit with a capacitor. One transistor is used for access</a:t>
            </a:r>
          </a:p>
          <a:p>
            <a:pPr lvl="1"/>
            <a:r>
              <a:rPr lang="en-US" dirty="0" smtClean="0"/>
              <a:t>Value must be refreshed every 10-100 ms.</a:t>
            </a:r>
          </a:p>
          <a:p>
            <a:pPr lvl="1"/>
            <a:r>
              <a:rPr lang="en-US" dirty="0" smtClean="0"/>
              <a:t>More sensitive to disturbances (EMI, radiation,…) than SRAM.</a:t>
            </a:r>
          </a:p>
          <a:p>
            <a:pPr lvl="1"/>
            <a:r>
              <a:rPr lang="en-US" dirty="0" smtClean="0"/>
              <a:t>Slower and cheaper than SRAM.</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smtClean="0"/>
              <a:t>Disk Access Time Example</a:t>
            </a:r>
            <a:endParaRPr lang="en-US"/>
          </a:p>
        </p:txBody>
      </p:sp>
      <p:sp>
        <p:nvSpPr>
          <p:cNvPr id="126981" name="Rectangle 1029"/>
          <p:cNvSpPr>
            <a:spLocks noGrp="1" noChangeArrowheads="1"/>
          </p:cNvSpPr>
          <p:nvPr>
            <p:ph type="body" idx="1"/>
          </p:nvPr>
        </p:nvSpPr>
        <p:spPr>
          <a:xfrm>
            <a:off x="396875" y="1362075"/>
            <a:ext cx="8747125" cy="4972050"/>
          </a:xfrm>
        </p:spPr>
        <p:txBody>
          <a:bodyPr/>
          <a:lstStyle/>
          <a:p>
            <a:r>
              <a:rPr lang="en-US" dirty="0" smtClean="0"/>
              <a:t>Given:</a:t>
            </a:r>
          </a:p>
          <a:p>
            <a:pPr lvl="1"/>
            <a:r>
              <a:rPr lang="en-US" dirty="0" smtClean="0"/>
              <a:t>Rotational rate = 7,200 RPM</a:t>
            </a:r>
          </a:p>
          <a:p>
            <a:pPr lvl="1"/>
            <a:r>
              <a:rPr lang="en-US" dirty="0" smtClean="0"/>
              <a:t>Average seek time = 9 ms.</a:t>
            </a:r>
          </a:p>
          <a:p>
            <a:pPr lvl="1"/>
            <a:r>
              <a:rPr lang="en-US" dirty="0" err="1" smtClean="0"/>
              <a:t>Avg</a:t>
            </a:r>
            <a:r>
              <a:rPr lang="en-US" dirty="0" smtClean="0"/>
              <a:t> # sectors/track = 400.</a:t>
            </a:r>
          </a:p>
          <a:p>
            <a:r>
              <a:rPr lang="en-US" dirty="0" smtClean="0"/>
              <a:t>Derived:</a:t>
            </a:r>
          </a:p>
          <a:p>
            <a:pPr lvl="1"/>
            <a:r>
              <a:rPr lang="en-US" dirty="0" err="1" smtClean="0"/>
              <a:t>Tavg</a:t>
            </a:r>
            <a:r>
              <a:rPr lang="en-US" dirty="0" smtClean="0"/>
              <a:t> rotation = 1/2 </a:t>
            </a:r>
            <a:r>
              <a:rPr lang="en-US" dirty="0" err="1" smtClean="0"/>
              <a:t>x</a:t>
            </a:r>
            <a:r>
              <a:rPr lang="en-US" dirty="0" smtClean="0"/>
              <a:t> (60 secs/7200 RPM) </a:t>
            </a:r>
            <a:r>
              <a:rPr lang="en-US" dirty="0" err="1" smtClean="0"/>
              <a:t>x</a:t>
            </a:r>
            <a:r>
              <a:rPr lang="en-US" dirty="0" smtClean="0"/>
              <a:t> 1000 ms/sec = 4 ms.</a:t>
            </a:r>
          </a:p>
          <a:p>
            <a:pPr lvl="1"/>
            <a:r>
              <a:rPr lang="en-US" dirty="0" err="1" smtClean="0"/>
              <a:t>Tavg</a:t>
            </a:r>
            <a:r>
              <a:rPr lang="en-US" dirty="0" smtClean="0"/>
              <a:t> transfer = 60/7200 RPM </a:t>
            </a:r>
            <a:r>
              <a:rPr lang="en-US" dirty="0" err="1" smtClean="0"/>
              <a:t>x</a:t>
            </a:r>
            <a:r>
              <a:rPr lang="en-US" dirty="0" smtClean="0"/>
              <a:t> 1/400 </a:t>
            </a:r>
            <a:r>
              <a:rPr lang="en-US" dirty="0" err="1" smtClean="0"/>
              <a:t>secs</a:t>
            </a:r>
            <a:r>
              <a:rPr lang="en-US" dirty="0" smtClean="0"/>
              <a:t>/track </a:t>
            </a:r>
            <a:r>
              <a:rPr lang="en-US" dirty="0" err="1" smtClean="0"/>
              <a:t>x</a:t>
            </a:r>
            <a:r>
              <a:rPr lang="en-US" dirty="0" smtClean="0"/>
              <a:t> 1000 ms/sec = 0.02 ms</a:t>
            </a:r>
          </a:p>
          <a:p>
            <a:pPr lvl="1"/>
            <a:r>
              <a:rPr lang="en-US" dirty="0" err="1" smtClean="0"/>
              <a:t>Taccess</a:t>
            </a:r>
            <a:r>
              <a:rPr lang="en-US" dirty="0" smtClean="0"/>
              <a:t>  = 9 ms + 4 ms + 0.02 ms</a:t>
            </a:r>
          </a:p>
          <a:p>
            <a:r>
              <a:rPr lang="en-US" dirty="0" smtClean="0"/>
              <a:t>Important points:</a:t>
            </a:r>
          </a:p>
          <a:p>
            <a:pPr lvl="1"/>
            <a:r>
              <a:rPr lang="en-US" dirty="0" smtClean="0"/>
              <a:t>Access time dominated by seek time and rotational latency.</a:t>
            </a:r>
          </a:p>
          <a:p>
            <a:pPr lvl="1"/>
            <a:r>
              <a:rPr lang="en-US" dirty="0" smtClean="0"/>
              <a:t>First bit in a sector is the most expensive, the rest are free.</a:t>
            </a:r>
          </a:p>
          <a:p>
            <a:pPr lvl="1"/>
            <a:r>
              <a:rPr lang="en-US" dirty="0" smtClean="0"/>
              <a:t>SRAM access time is about  4 ns/</a:t>
            </a:r>
            <a:r>
              <a:rPr lang="en-US" dirty="0" err="1" smtClean="0"/>
              <a:t>doubleword</a:t>
            </a:r>
            <a:r>
              <a:rPr lang="en-US" dirty="0" smtClean="0"/>
              <a:t>, DRAM about  60 ns</a:t>
            </a:r>
          </a:p>
          <a:p>
            <a:pPr lvl="2"/>
            <a:r>
              <a:rPr lang="en-US" dirty="0" smtClean="0"/>
              <a:t>Disk is about 40,000 times slower than SRAM, </a:t>
            </a:r>
          </a:p>
          <a:p>
            <a:pPr lvl="2"/>
            <a:r>
              <a:rPr lang="en-US" dirty="0" smtClean="0"/>
              <a:t>2,500 times slower then DRAM.</a:t>
            </a:r>
          </a:p>
          <a:p>
            <a:pPr lvl="1"/>
            <a:endParaRPr lang="en-US"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8004" name="Rectangle 1028"/>
          <p:cNvSpPr>
            <a:spLocks noGrp="1" noChangeArrowheads="1"/>
          </p:cNvSpPr>
          <p:nvPr>
            <p:ph type="title"/>
          </p:nvPr>
        </p:nvSpPr>
        <p:spPr/>
        <p:txBody>
          <a:bodyPr/>
          <a:lstStyle/>
          <a:p>
            <a:r>
              <a:rPr lang="en-US" smtClean="0"/>
              <a:t>Logical Disk Blocks</a:t>
            </a:r>
            <a:endParaRPr lang="en-US"/>
          </a:p>
        </p:txBody>
      </p:sp>
      <p:sp>
        <p:nvSpPr>
          <p:cNvPr id="128005" name="Rectangle 1029"/>
          <p:cNvSpPr>
            <a:spLocks noGrp="1" noChangeArrowheads="1"/>
          </p:cNvSpPr>
          <p:nvPr>
            <p:ph type="body" idx="1"/>
          </p:nvPr>
        </p:nvSpPr>
        <p:spPr/>
        <p:txBody>
          <a:bodyPr/>
          <a:lstStyle/>
          <a:p>
            <a:r>
              <a:rPr lang="en-US" dirty="0" smtClean="0"/>
              <a:t>Modern disks present a simpler abstract view of the complex sector geometry:</a:t>
            </a:r>
          </a:p>
          <a:p>
            <a:pPr lvl="1"/>
            <a:r>
              <a:rPr lang="en-US" dirty="0" smtClean="0"/>
              <a:t>The set of available sectors is modeled as a sequence of </a:t>
            </a:r>
            <a:r>
              <a:rPr lang="en-US" dirty="0" err="1" smtClean="0"/>
              <a:t>b</a:t>
            </a:r>
            <a:r>
              <a:rPr lang="en-US" dirty="0" smtClean="0"/>
              <a:t>-sized </a:t>
            </a:r>
            <a:r>
              <a:rPr lang="en-US" dirty="0" smtClean="0">
                <a:solidFill>
                  <a:srgbClr val="FF0000"/>
                </a:solidFill>
              </a:rPr>
              <a:t>logical blocks </a:t>
            </a:r>
            <a:r>
              <a:rPr lang="en-US" dirty="0" smtClean="0"/>
              <a:t>(0, 1, 2, ...)</a:t>
            </a:r>
          </a:p>
          <a:p>
            <a:r>
              <a:rPr lang="en-US" dirty="0" smtClean="0"/>
              <a:t>Mapping between logical blocks and actual (physical) sectors</a:t>
            </a:r>
          </a:p>
          <a:p>
            <a:pPr lvl="1"/>
            <a:r>
              <a:rPr lang="en-US" dirty="0" smtClean="0"/>
              <a:t>Maintained by hardware/firmware device called disk controller.</a:t>
            </a:r>
          </a:p>
          <a:p>
            <a:pPr lvl="1"/>
            <a:r>
              <a:rPr lang="en-US" dirty="0" smtClean="0"/>
              <a:t>Converts requests for logical blocks into (</a:t>
            </a:r>
            <a:r>
              <a:rPr lang="en-US" dirty="0" err="1" smtClean="0"/>
              <a:t>surface,track,sector</a:t>
            </a:r>
            <a:r>
              <a:rPr lang="en-US" dirty="0" smtClean="0"/>
              <a:t>) triples.</a:t>
            </a:r>
          </a:p>
          <a:p>
            <a:r>
              <a:rPr lang="en-US" dirty="0" smtClean="0"/>
              <a:t>Allows controller to set aside spare cylinders for each zone.</a:t>
            </a:r>
          </a:p>
          <a:p>
            <a:pPr lvl="1"/>
            <a:r>
              <a:rPr lang="en-US" dirty="0" smtClean="0"/>
              <a:t>Accounts for the difference in “formatted capacity” and “maximum capacity”. </a:t>
            </a:r>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31" name="Rectangle 51"/>
          <p:cNvSpPr>
            <a:spLocks noGrp="1" noChangeArrowheads="1"/>
          </p:cNvSpPr>
          <p:nvPr>
            <p:ph type="title"/>
          </p:nvPr>
        </p:nvSpPr>
        <p:spPr/>
        <p:txBody>
          <a:bodyPr/>
          <a:lstStyle/>
          <a:p>
            <a:r>
              <a:rPr lang="en-US" smtClean="0"/>
              <a:t>I/O Bus</a:t>
            </a:r>
            <a:endParaRPr lang="en-US"/>
          </a:p>
        </p:txBody>
      </p:sp>
      <p:sp>
        <p:nvSpPr>
          <p:cNvPr id="97284" name="Rectangle 4"/>
          <p:cNvSpPr>
            <a:spLocks noChangeArrowheads="1"/>
          </p:cNvSpPr>
          <p:nvPr/>
        </p:nvSpPr>
        <p:spPr bwMode="auto">
          <a:xfrm>
            <a:off x="6880225" y="287655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7285" name="AutoShape 5"/>
          <p:cNvSpPr>
            <a:spLocks noChangeArrowheads="1"/>
          </p:cNvSpPr>
          <p:nvPr/>
        </p:nvSpPr>
        <p:spPr bwMode="auto">
          <a:xfrm>
            <a:off x="5356225" y="302895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6" name="Rectangle 6"/>
          <p:cNvSpPr>
            <a:spLocks noChangeArrowheads="1"/>
          </p:cNvSpPr>
          <p:nvPr/>
        </p:nvSpPr>
        <p:spPr bwMode="auto">
          <a:xfrm>
            <a:off x="4441825" y="306070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97287" name="AutoShape 7"/>
          <p:cNvSpPr>
            <a:spLocks noChangeArrowheads="1"/>
          </p:cNvSpPr>
          <p:nvPr/>
        </p:nvSpPr>
        <p:spPr bwMode="auto">
          <a:xfrm>
            <a:off x="2984500" y="302895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8" name="Rectangle 8"/>
          <p:cNvSpPr>
            <a:spLocks noChangeArrowheads="1"/>
          </p:cNvSpPr>
          <p:nvPr/>
        </p:nvSpPr>
        <p:spPr bwMode="auto">
          <a:xfrm>
            <a:off x="1084263" y="306070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7289" name="Rectangle 9"/>
          <p:cNvSpPr>
            <a:spLocks noChangeArrowheads="1"/>
          </p:cNvSpPr>
          <p:nvPr/>
        </p:nvSpPr>
        <p:spPr bwMode="auto">
          <a:xfrm>
            <a:off x="2000250" y="17335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0" name="Rectangle 10"/>
          <p:cNvSpPr>
            <a:spLocks noChangeArrowheads="1"/>
          </p:cNvSpPr>
          <p:nvPr/>
        </p:nvSpPr>
        <p:spPr bwMode="auto">
          <a:xfrm>
            <a:off x="2000250" y="18859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1" name="Rectangle 11"/>
          <p:cNvSpPr>
            <a:spLocks noChangeArrowheads="1"/>
          </p:cNvSpPr>
          <p:nvPr/>
        </p:nvSpPr>
        <p:spPr bwMode="auto">
          <a:xfrm>
            <a:off x="2000250" y="20383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2" name="Rectangle 12"/>
          <p:cNvSpPr>
            <a:spLocks noChangeArrowheads="1"/>
          </p:cNvSpPr>
          <p:nvPr/>
        </p:nvSpPr>
        <p:spPr bwMode="auto">
          <a:xfrm>
            <a:off x="2000250" y="21907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3" name="Rectangle 13"/>
          <p:cNvSpPr>
            <a:spLocks noChangeArrowheads="1"/>
          </p:cNvSpPr>
          <p:nvPr/>
        </p:nvSpPr>
        <p:spPr bwMode="auto">
          <a:xfrm>
            <a:off x="2000250" y="23431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4" name="AutoShape 14"/>
          <p:cNvSpPr>
            <a:spLocks noChangeArrowheads="1"/>
          </p:cNvSpPr>
          <p:nvPr/>
        </p:nvSpPr>
        <p:spPr bwMode="auto">
          <a:xfrm>
            <a:off x="2773363" y="1733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5" name="AutoShape 15"/>
          <p:cNvSpPr>
            <a:spLocks noChangeArrowheads="1"/>
          </p:cNvSpPr>
          <p:nvPr/>
        </p:nvSpPr>
        <p:spPr bwMode="auto">
          <a:xfrm flipH="1">
            <a:off x="2684463" y="2114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6" name="Rectangle 16"/>
          <p:cNvSpPr>
            <a:spLocks noChangeArrowheads="1"/>
          </p:cNvSpPr>
          <p:nvPr/>
        </p:nvSpPr>
        <p:spPr bwMode="auto">
          <a:xfrm>
            <a:off x="3217863" y="158115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7297" name="Text Box 17"/>
          <p:cNvSpPr txBox="1">
            <a:spLocks noChangeArrowheads="1"/>
          </p:cNvSpPr>
          <p:nvPr/>
        </p:nvSpPr>
        <p:spPr bwMode="auto">
          <a:xfrm>
            <a:off x="1717675" y="141187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7298" name="AutoShape 18"/>
          <p:cNvSpPr>
            <a:spLocks noChangeArrowheads="1"/>
          </p:cNvSpPr>
          <p:nvPr/>
        </p:nvSpPr>
        <p:spPr bwMode="auto">
          <a:xfrm>
            <a:off x="2074863" y="257175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9" name="Rectangle 19"/>
          <p:cNvSpPr>
            <a:spLocks noChangeArrowheads="1"/>
          </p:cNvSpPr>
          <p:nvPr/>
        </p:nvSpPr>
        <p:spPr bwMode="auto">
          <a:xfrm>
            <a:off x="931863" y="135255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7300" name="Text Box 20"/>
          <p:cNvSpPr txBox="1">
            <a:spLocks noChangeArrowheads="1"/>
          </p:cNvSpPr>
          <p:nvPr/>
        </p:nvSpPr>
        <p:spPr bwMode="auto">
          <a:xfrm>
            <a:off x="819150" y="104775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7301" name="Text Box 21"/>
          <p:cNvSpPr txBox="1">
            <a:spLocks noChangeArrowheads="1"/>
          </p:cNvSpPr>
          <p:nvPr/>
        </p:nvSpPr>
        <p:spPr bwMode="auto">
          <a:xfrm>
            <a:off x="3865563" y="2342148"/>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97302" name="Line 22"/>
          <p:cNvSpPr>
            <a:spLocks noChangeShapeType="1"/>
          </p:cNvSpPr>
          <p:nvPr/>
        </p:nvSpPr>
        <p:spPr bwMode="auto">
          <a:xfrm flipH="1">
            <a:off x="3751263" y="2647950"/>
            <a:ext cx="68580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3" name="Text Box 23"/>
          <p:cNvSpPr txBox="1">
            <a:spLocks noChangeArrowheads="1"/>
          </p:cNvSpPr>
          <p:nvPr/>
        </p:nvSpPr>
        <p:spPr bwMode="auto">
          <a:xfrm>
            <a:off x="5386388" y="2342148"/>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97304" name="Line 24"/>
          <p:cNvSpPr>
            <a:spLocks noChangeShapeType="1"/>
          </p:cNvSpPr>
          <p:nvPr/>
        </p:nvSpPr>
        <p:spPr bwMode="auto">
          <a:xfrm>
            <a:off x="6037263" y="2647950"/>
            <a:ext cx="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5" name="AutoShape 25"/>
          <p:cNvSpPr>
            <a:spLocks noChangeArrowheads="1"/>
          </p:cNvSpPr>
          <p:nvPr/>
        </p:nvSpPr>
        <p:spPr bwMode="auto">
          <a:xfrm>
            <a:off x="4665663" y="37147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6" name="AutoShape 26"/>
          <p:cNvSpPr>
            <a:spLocks noChangeArrowheads="1"/>
          </p:cNvSpPr>
          <p:nvPr/>
        </p:nvSpPr>
        <p:spPr bwMode="auto">
          <a:xfrm flipV="1">
            <a:off x="577056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7" name="Rectangle 27"/>
          <p:cNvSpPr>
            <a:spLocks noChangeArrowheads="1"/>
          </p:cNvSpPr>
          <p:nvPr/>
        </p:nvSpPr>
        <p:spPr bwMode="auto">
          <a:xfrm>
            <a:off x="535146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7308" name="AutoShape 28"/>
          <p:cNvSpPr>
            <a:spLocks noChangeArrowheads="1"/>
          </p:cNvSpPr>
          <p:nvPr/>
        </p:nvSpPr>
        <p:spPr bwMode="auto">
          <a:xfrm flipV="1">
            <a:off x="34401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9" name="Rectangle 29"/>
          <p:cNvSpPr>
            <a:spLocks noChangeArrowheads="1"/>
          </p:cNvSpPr>
          <p:nvPr/>
        </p:nvSpPr>
        <p:spPr bwMode="auto">
          <a:xfrm>
            <a:off x="302101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7310" name="AutoShape 30"/>
          <p:cNvSpPr>
            <a:spLocks noChangeArrowheads="1"/>
          </p:cNvSpPr>
          <p:nvPr/>
        </p:nvSpPr>
        <p:spPr bwMode="auto">
          <a:xfrm flipV="1">
            <a:off x="17637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11" name="Rectangle 31"/>
          <p:cNvSpPr>
            <a:spLocks noChangeArrowheads="1"/>
          </p:cNvSpPr>
          <p:nvPr/>
        </p:nvSpPr>
        <p:spPr bwMode="auto">
          <a:xfrm>
            <a:off x="1420813" y="516255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7312" name="Line 32"/>
          <p:cNvSpPr>
            <a:spLocks noChangeShapeType="1"/>
          </p:cNvSpPr>
          <p:nvPr/>
        </p:nvSpPr>
        <p:spPr bwMode="auto">
          <a:xfrm>
            <a:off x="1649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3" name="Line 33"/>
          <p:cNvSpPr>
            <a:spLocks noChangeShapeType="1"/>
          </p:cNvSpPr>
          <p:nvPr/>
        </p:nvSpPr>
        <p:spPr bwMode="auto">
          <a:xfrm>
            <a:off x="2411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4" name="Text Box 34"/>
          <p:cNvSpPr txBox="1">
            <a:spLocks noChangeArrowheads="1"/>
          </p:cNvSpPr>
          <p:nvPr/>
        </p:nvSpPr>
        <p:spPr bwMode="auto">
          <a:xfrm>
            <a:off x="1214438" y="592354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7315" name="Text Box 35"/>
          <p:cNvSpPr txBox="1">
            <a:spLocks noChangeArrowheads="1"/>
          </p:cNvSpPr>
          <p:nvPr/>
        </p:nvSpPr>
        <p:spPr bwMode="auto">
          <a:xfrm>
            <a:off x="1892300" y="592354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7316" name="Line 36"/>
          <p:cNvSpPr>
            <a:spLocks noChangeShapeType="1"/>
          </p:cNvSpPr>
          <p:nvPr/>
        </p:nvSpPr>
        <p:spPr bwMode="auto">
          <a:xfrm>
            <a:off x="3706813" y="56959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17" name="Text Box 37"/>
          <p:cNvSpPr txBox="1">
            <a:spLocks noChangeArrowheads="1"/>
          </p:cNvSpPr>
          <p:nvPr/>
        </p:nvSpPr>
        <p:spPr bwMode="auto">
          <a:xfrm>
            <a:off x="3209925" y="592354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7318" name="Line 38"/>
          <p:cNvSpPr>
            <a:spLocks noChangeShapeType="1"/>
          </p:cNvSpPr>
          <p:nvPr/>
        </p:nvSpPr>
        <p:spPr bwMode="auto">
          <a:xfrm>
            <a:off x="6011863" y="569595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7319" name="AutoShape 39"/>
          <p:cNvSpPr>
            <a:spLocks noChangeArrowheads="1"/>
          </p:cNvSpPr>
          <p:nvPr/>
        </p:nvSpPr>
        <p:spPr bwMode="auto">
          <a:xfrm>
            <a:off x="5707063" y="607695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7320" name="AutoShape 40"/>
          <p:cNvSpPr>
            <a:spLocks noChangeArrowheads="1"/>
          </p:cNvSpPr>
          <p:nvPr/>
        </p:nvSpPr>
        <p:spPr bwMode="auto">
          <a:xfrm>
            <a:off x="855663" y="4235450"/>
            <a:ext cx="7277100" cy="393700"/>
          </a:xfrm>
          <a:prstGeom prst="leftRightArrow">
            <a:avLst>
              <a:gd name="adj1" fmla="val 48611"/>
              <a:gd name="adj2" fmla="val 95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1" name="Rectangle 41"/>
          <p:cNvSpPr>
            <a:spLocks noChangeArrowheads="1"/>
          </p:cNvSpPr>
          <p:nvPr/>
        </p:nvSpPr>
        <p:spPr bwMode="auto">
          <a:xfrm>
            <a:off x="1931988" y="4405313"/>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2" name="Rectangle 42"/>
          <p:cNvSpPr>
            <a:spLocks noChangeArrowheads="1"/>
          </p:cNvSpPr>
          <p:nvPr/>
        </p:nvSpPr>
        <p:spPr bwMode="auto">
          <a:xfrm>
            <a:off x="3608388" y="4395788"/>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3" name="Rectangle 43"/>
          <p:cNvSpPr>
            <a:spLocks noChangeArrowheads="1"/>
          </p:cNvSpPr>
          <p:nvPr/>
        </p:nvSpPr>
        <p:spPr bwMode="auto">
          <a:xfrm>
            <a:off x="5942013" y="43862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4" name="Text Box 44"/>
          <p:cNvSpPr txBox="1">
            <a:spLocks noChangeArrowheads="1"/>
          </p:cNvSpPr>
          <p:nvPr/>
        </p:nvSpPr>
        <p:spPr bwMode="auto">
          <a:xfrm>
            <a:off x="4529138" y="4540250"/>
            <a:ext cx="8747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7325" name="Rectangle 45"/>
          <p:cNvSpPr>
            <a:spLocks noChangeArrowheads="1"/>
          </p:cNvSpPr>
          <p:nvPr/>
        </p:nvSpPr>
        <p:spPr bwMode="auto">
          <a:xfrm>
            <a:off x="4832350" y="4324350"/>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6" name="Rectangle 46"/>
          <p:cNvSpPr>
            <a:spLocks noChangeArrowheads="1"/>
          </p:cNvSpPr>
          <p:nvPr/>
        </p:nvSpPr>
        <p:spPr bwMode="auto">
          <a:xfrm>
            <a:off x="67230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7" name="Rectangle 47"/>
          <p:cNvSpPr>
            <a:spLocks noChangeArrowheads="1"/>
          </p:cNvSpPr>
          <p:nvPr/>
        </p:nvSpPr>
        <p:spPr bwMode="auto">
          <a:xfrm>
            <a:off x="70278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8" name="Rectangle 48"/>
          <p:cNvSpPr>
            <a:spLocks noChangeArrowheads="1"/>
          </p:cNvSpPr>
          <p:nvPr/>
        </p:nvSpPr>
        <p:spPr bwMode="auto">
          <a:xfrm>
            <a:off x="73326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9" name="Text Box 49"/>
          <p:cNvSpPr txBox="1">
            <a:spLocks noChangeArrowheads="1"/>
          </p:cNvSpPr>
          <p:nvPr/>
        </p:nvSpPr>
        <p:spPr bwMode="auto">
          <a:xfrm>
            <a:off x="6708775" y="4629150"/>
            <a:ext cx="22129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a:t>Expansion slots for</a:t>
            </a:r>
          </a:p>
          <a:p>
            <a:pPr algn="l">
              <a:lnSpc>
                <a:spcPct val="100000"/>
              </a:lnSpc>
            </a:pPr>
            <a:r>
              <a:rPr lang="en-US" sz="1600"/>
              <a:t>other devices such</a:t>
            </a:r>
          </a:p>
          <a:p>
            <a:pPr algn="l">
              <a:lnSpc>
                <a:spcPct val="100000"/>
              </a:lnSpc>
            </a:pPr>
            <a:r>
              <a:rPr lang="en-US" sz="1600"/>
              <a:t>as network adapters.</a:t>
            </a:r>
          </a:p>
          <a:p>
            <a:pPr algn="l">
              <a:lnSpc>
                <a:spcPct val="100000"/>
              </a:lnSpc>
            </a:pPr>
            <a:endParaRPr lang="en-US" sz="160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51" name="Rectangle 47"/>
          <p:cNvSpPr>
            <a:spLocks noGrp="1" noChangeArrowheads="1"/>
          </p:cNvSpPr>
          <p:nvPr>
            <p:ph type="title"/>
          </p:nvPr>
        </p:nvSpPr>
        <p:spPr/>
        <p:txBody>
          <a:bodyPr/>
          <a:lstStyle/>
          <a:p>
            <a:r>
              <a:rPr lang="en-US" smtClean="0"/>
              <a:t>Reading a Disk Sector (1)</a:t>
            </a:r>
            <a:endParaRPr lang="en-US"/>
          </a:p>
        </p:txBody>
      </p:sp>
      <p:sp>
        <p:nvSpPr>
          <p:cNvPr id="98308" name="Rectangle 4"/>
          <p:cNvSpPr>
            <a:spLocks noChangeArrowheads="1"/>
          </p:cNvSpPr>
          <p:nvPr/>
        </p:nvSpPr>
        <p:spPr bwMode="auto">
          <a:xfrm>
            <a:off x="6291263" y="2988677"/>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8309" name="AutoShape 5"/>
          <p:cNvSpPr>
            <a:spLocks noChangeArrowheads="1"/>
          </p:cNvSpPr>
          <p:nvPr/>
        </p:nvSpPr>
        <p:spPr bwMode="auto">
          <a:xfrm>
            <a:off x="4767263"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0" name="Rectangle 6"/>
          <p:cNvSpPr>
            <a:spLocks noChangeArrowheads="1"/>
          </p:cNvSpPr>
          <p:nvPr/>
        </p:nvSpPr>
        <p:spPr bwMode="auto">
          <a:xfrm>
            <a:off x="3852863"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8311" name="AutoShape 7"/>
          <p:cNvSpPr>
            <a:spLocks noChangeArrowheads="1"/>
          </p:cNvSpPr>
          <p:nvPr/>
        </p:nvSpPr>
        <p:spPr bwMode="auto">
          <a:xfrm>
            <a:off x="2395538"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2" name="Rectangle 8"/>
          <p:cNvSpPr>
            <a:spLocks noChangeArrowheads="1"/>
          </p:cNvSpPr>
          <p:nvPr/>
        </p:nvSpPr>
        <p:spPr bwMode="auto">
          <a:xfrm>
            <a:off x="1411288"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3" name="Rectangle 9"/>
          <p:cNvSpPr>
            <a:spLocks noChangeArrowheads="1"/>
          </p:cNvSpPr>
          <p:nvPr/>
        </p:nvSpPr>
        <p:spPr bwMode="auto">
          <a:xfrm>
            <a:off x="1411288"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4" name="Rectangle 10"/>
          <p:cNvSpPr>
            <a:spLocks noChangeArrowheads="1"/>
          </p:cNvSpPr>
          <p:nvPr/>
        </p:nvSpPr>
        <p:spPr bwMode="auto">
          <a:xfrm>
            <a:off x="1411288"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5" name="Rectangle 11"/>
          <p:cNvSpPr>
            <a:spLocks noChangeArrowheads="1"/>
          </p:cNvSpPr>
          <p:nvPr/>
        </p:nvSpPr>
        <p:spPr bwMode="auto">
          <a:xfrm>
            <a:off x="1411288"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6" name="Rectangle 12"/>
          <p:cNvSpPr>
            <a:spLocks noChangeArrowheads="1"/>
          </p:cNvSpPr>
          <p:nvPr/>
        </p:nvSpPr>
        <p:spPr bwMode="auto">
          <a:xfrm>
            <a:off x="1411288"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7" name="AutoShape 13"/>
          <p:cNvSpPr>
            <a:spLocks noChangeArrowheads="1"/>
          </p:cNvSpPr>
          <p:nvPr/>
        </p:nvSpPr>
        <p:spPr bwMode="auto">
          <a:xfrm>
            <a:off x="2184400"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8" name="AutoShape 14"/>
          <p:cNvSpPr>
            <a:spLocks noChangeArrowheads="1"/>
          </p:cNvSpPr>
          <p:nvPr/>
        </p:nvSpPr>
        <p:spPr bwMode="auto">
          <a:xfrm flipH="1">
            <a:off x="2095500"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9" name="Rectangle 15"/>
          <p:cNvSpPr>
            <a:spLocks noChangeArrowheads="1"/>
          </p:cNvSpPr>
          <p:nvPr/>
        </p:nvSpPr>
        <p:spPr bwMode="auto">
          <a:xfrm>
            <a:off x="2628900" y="1693277"/>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8320" name="Text Box 16"/>
          <p:cNvSpPr txBox="1">
            <a:spLocks noChangeArrowheads="1"/>
          </p:cNvSpPr>
          <p:nvPr/>
        </p:nvSpPr>
        <p:spPr bwMode="auto">
          <a:xfrm>
            <a:off x="1128713" y="1524000"/>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8321" name="AutoShape 17"/>
          <p:cNvSpPr>
            <a:spLocks noChangeArrowheads="1"/>
          </p:cNvSpPr>
          <p:nvPr/>
        </p:nvSpPr>
        <p:spPr bwMode="auto">
          <a:xfrm>
            <a:off x="1485900"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2" name="Rectangle 18"/>
          <p:cNvSpPr>
            <a:spLocks noChangeArrowheads="1"/>
          </p:cNvSpPr>
          <p:nvPr/>
        </p:nvSpPr>
        <p:spPr bwMode="auto">
          <a:xfrm>
            <a:off x="342900"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8323" name="Text Box 19"/>
          <p:cNvSpPr txBox="1">
            <a:spLocks noChangeArrowheads="1"/>
          </p:cNvSpPr>
          <p:nvPr/>
        </p:nvSpPr>
        <p:spPr bwMode="auto">
          <a:xfrm>
            <a:off x="22860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8324" name="AutoShape 20"/>
          <p:cNvSpPr>
            <a:spLocks noChangeArrowheads="1"/>
          </p:cNvSpPr>
          <p:nvPr/>
        </p:nvSpPr>
        <p:spPr bwMode="auto">
          <a:xfrm>
            <a:off x="4076700"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5" name="AutoShape 21"/>
          <p:cNvSpPr>
            <a:spLocks noChangeArrowheads="1"/>
          </p:cNvSpPr>
          <p:nvPr/>
        </p:nvSpPr>
        <p:spPr bwMode="auto">
          <a:xfrm flipV="1">
            <a:off x="518160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6" name="Rectangle 22"/>
          <p:cNvSpPr>
            <a:spLocks noChangeArrowheads="1"/>
          </p:cNvSpPr>
          <p:nvPr/>
        </p:nvSpPr>
        <p:spPr bwMode="auto">
          <a:xfrm>
            <a:off x="476250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8327" name="AutoShape 23"/>
          <p:cNvSpPr>
            <a:spLocks noChangeArrowheads="1"/>
          </p:cNvSpPr>
          <p:nvPr/>
        </p:nvSpPr>
        <p:spPr bwMode="auto">
          <a:xfrm flipV="1">
            <a:off x="28511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8" name="Rectangle 24"/>
          <p:cNvSpPr>
            <a:spLocks noChangeArrowheads="1"/>
          </p:cNvSpPr>
          <p:nvPr/>
        </p:nvSpPr>
        <p:spPr bwMode="auto">
          <a:xfrm>
            <a:off x="243205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8329" name="AutoShape 25"/>
          <p:cNvSpPr>
            <a:spLocks noChangeArrowheads="1"/>
          </p:cNvSpPr>
          <p:nvPr/>
        </p:nvSpPr>
        <p:spPr bwMode="auto">
          <a:xfrm flipV="1">
            <a:off x="11747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30" name="Rectangle 26"/>
          <p:cNvSpPr>
            <a:spLocks noChangeArrowheads="1"/>
          </p:cNvSpPr>
          <p:nvPr/>
        </p:nvSpPr>
        <p:spPr bwMode="auto">
          <a:xfrm>
            <a:off x="831850" y="5198477"/>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8331" name="Line 27"/>
          <p:cNvSpPr>
            <a:spLocks noChangeShapeType="1"/>
          </p:cNvSpPr>
          <p:nvPr/>
        </p:nvSpPr>
        <p:spPr bwMode="auto">
          <a:xfrm>
            <a:off x="1060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2" name="Line 28"/>
          <p:cNvSpPr>
            <a:spLocks noChangeShapeType="1"/>
          </p:cNvSpPr>
          <p:nvPr/>
        </p:nvSpPr>
        <p:spPr bwMode="auto">
          <a:xfrm>
            <a:off x="1822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3" name="Text Box 29"/>
          <p:cNvSpPr txBox="1">
            <a:spLocks noChangeArrowheads="1"/>
          </p:cNvSpPr>
          <p:nvPr/>
        </p:nvSpPr>
        <p:spPr bwMode="auto">
          <a:xfrm>
            <a:off x="681084" y="6035675"/>
            <a:ext cx="72698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mouse</a:t>
            </a:r>
          </a:p>
        </p:txBody>
      </p:sp>
      <p:sp>
        <p:nvSpPr>
          <p:cNvPr id="98334" name="Text Box 30"/>
          <p:cNvSpPr txBox="1">
            <a:spLocks noChangeArrowheads="1"/>
          </p:cNvSpPr>
          <p:nvPr/>
        </p:nvSpPr>
        <p:spPr bwMode="auto">
          <a:xfrm>
            <a:off x="1379879" y="5959475"/>
            <a:ext cx="93276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keyboard</a:t>
            </a:r>
          </a:p>
        </p:txBody>
      </p:sp>
      <p:sp>
        <p:nvSpPr>
          <p:cNvPr id="98335" name="Line 31"/>
          <p:cNvSpPr>
            <a:spLocks noChangeShapeType="1"/>
          </p:cNvSpPr>
          <p:nvPr/>
        </p:nvSpPr>
        <p:spPr bwMode="auto">
          <a:xfrm>
            <a:off x="3117850"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8336" name="Text Box 32"/>
          <p:cNvSpPr txBox="1">
            <a:spLocks noChangeArrowheads="1"/>
          </p:cNvSpPr>
          <p:nvPr/>
        </p:nvSpPr>
        <p:spPr bwMode="auto">
          <a:xfrm>
            <a:off x="2620963" y="6035675"/>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8337" name="Line 33"/>
          <p:cNvSpPr>
            <a:spLocks noChangeShapeType="1"/>
          </p:cNvSpPr>
          <p:nvPr/>
        </p:nvSpPr>
        <p:spPr bwMode="auto">
          <a:xfrm>
            <a:off x="5422900"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8338" name="AutoShape 34"/>
          <p:cNvSpPr>
            <a:spLocks noChangeArrowheads="1"/>
          </p:cNvSpPr>
          <p:nvPr/>
        </p:nvSpPr>
        <p:spPr bwMode="auto">
          <a:xfrm>
            <a:off x="5124450" y="6189077"/>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8339" name="AutoShape 35"/>
          <p:cNvSpPr>
            <a:spLocks noChangeArrowheads="1"/>
          </p:cNvSpPr>
          <p:nvPr/>
        </p:nvSpPr>
        <p:spPr bwMode="auto">
          <a:xfrm>
            <a:off x="266700"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40" name="Rectangle 36"/>
          <p:cNvSpPr>
            <a:spLocks noChangeArrowheads="1"/>
          </p:cNvSpPr>
          <p:nvPr/>
        </p:nvSpPr>
        <p:spPr bwMode="auto">
          <a:xfrm>
            <a:off x="1343025"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1" name="Rectangle 37"/>
          <p:cNvSpPr>
            <a:spLocks noChangeArrowheads="1"/>
          </p:cNvSpPr>
          <p:nvPr/>
        </p:nvSpPr>
        <p:spPr bwMode="auto">
          <a:xfrm>
            <a:off x="3019425"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2" name="Rectangle 38"/>
          <p:cNvSpPr>
            <a:spLocks noChangeArrowheads="1"/>
          </p:cNvSpPr>
          <p:nvPr/>
        </p:nvSpPr>
        <p:spPr bwMode="auto">
          <a:xfrm>
            <a:off x="5353050"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3" name="Text Box 39"/>
          <p:cNvSpPr txBox="1">
            <a:spLocks noChangeArrowheads="1"/>
          </p:cNvSpPr>
          <p:nvPr/>
        </p:nvSpPr>
        <p:spPr bwMode="auto">
          <a:xfrm>
            <a:off x="5553075"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8344" name="Rectangle 40"/>
          <p:cNvSpPr>
            <a:spLocks noChangeArrowheads="1"/>
          </p:cNvSpPr>
          <p:nvPr/>
        </p:nvSpPr>
        <p:spPr bwMode="auto">
          <a:xfrm>
            <a:off x="4243388"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5" name="Line 41"/>
          <p:cNvSpPr>
            <a:spLocks noChangeShapeType="1"/>
          </p:cNvSpPr>
          <p:nvPr/>
        </p:nvSpPr>
        <p:spPr bwMode="auto">
          <a:xfrm>
            <a:off x="2355850" y="3365500"/>
            <a:ext cx="2012950"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6" name="Line 42"/>
          <p:cNvSpPr>
            <a:spLocks noChangeShapeType="1"/>
          </p:cNvSpPr>
          <p:nvPr/>
        </p:nvSpPr>
        <p:spPr bwMode="auto">
          <a:xfrm>
            <a:off x="4332288"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7" name="Line 43"/>
          <p:cNvSpPr>
            <a:spLocks noChangeShapeType="1"/>
          </p:cNvSpPr>
          <p:nvPr/>
        </p:nvSpPr>
        <p:spPr bwMode="auto">
          <a:xfrm flipV="1">
            <a:off x="4294188"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8" name="Line 44"/>
          <p:cNvSpPr>
            <a:spLocks noChangeShapeType="1"/>
          </p:cNvSpPr>
          <p:nvPr/>
        </p:nvSpPr>
        <p:spPr bwMode="auto">
          <a:xfrm>
            <a:off x="5429250" y="4487863"/>
            <a:ext cx="0" cy="782637"/>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8349" name="Rectangle 45"/>
          <p:cNvSpPr>
            <a:spLocks noChangeArrowheads="1"/>
          </p:cNvSpPr>
          <p:nvPr/>
        </p:nvSpPr>
        <p:spPr bwMode="auto">
          <a:xfrm>
            <a:off x="495300" y="3172827"/>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8350" name="Text Box 46"/>
          <p:cNvSpPr txBox="1">
            <a:spLocks noChangeArrowheads="1"/>
          </p:cNvSpPr>
          <p:nvPr/>
        </p:nvSpPr>
        <p:spPr bwMode="auto">
          <a:xfrm>
            <a:off x="4038600" y="1323975"/>
            <a:ext cx="48768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CPU initiates a disk read by writing a command, logical block number, and destination memory address to a </a:t>
            </a:r>
            <a:r>
              <a:rPr lang="en-US" b="0" dirty="0">
                <a:solidFill>
                  <a:srgbClr val="FF0000"/>
                </a:solidFill>
              </a:rPr>
              <a:t>port </a:t>
            </a:r>
            <a:r>
              <a:rPr lang="en-US" b="0" dirty="0"/>
              <a:t>(address) associated with disk controller.</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75" name="Rectangle 47"/>
          <p:cNvSpPr>
            <a:spLocks noGrp="1" noChangeArrowheads="1"/>
          </p:cNvSpPr>
          <p:nvPr>
            <p:ph type="title"/>
          </p:nvPr>
        </p:nvSpPr>
        <p:spPr/>
        <p:txBody>
          <a:bodyPr/>
          <a:lstStyle/>
          <a:p>
            <a:r>
              <a:rPr lang="en-US"/>
              <a:t>Reading a Disk Sector (2)</a:t>
            </a:r>
          </a:p>
        </p:txBody>
      </p:sp>
      <p:sp>
        <p:nvSpPr>
          <p:cNvPr id="99332"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9333"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4"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9335"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6"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7"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8"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9"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0"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1"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2"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3"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9344"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9345"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6"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9347"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99348"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9"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0"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9351"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2"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9353"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4"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9355"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6"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7"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9358"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9359"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9360"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9361" name="AutoShape 33"/>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smtClean="0"/>
              <a:t>Disk</a:t>
            </a:r>
            <a:endParaRPr lang="en-US" sz="1600" dirty="0"/>
          </a:p>
        </p:txBody>
      </p:sp>
      <p:sp>
        <p:nvSpPr>
          <p:cNvPr id="99362" name="AutoShape 34"/>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63" name="Rectangle 35"/>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4" name="Rectangle 36"/>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5" name="Rectangle 37"/>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6" name="Text Box 38"/>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9367" name="Rectangle 39"/>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8" name="Line 40"/>
          <p:cNvSpPr>
            <a:spLocks noChangeShapeType="1"/>
          </p:cNvSpPr>
          <p:nvPr/>
        </p:nvSpPr>
        <p:spPr bwMode="auto">
          <a:xfrm>
            <a:off x="4297363" y="3365500"/>
            <a:ext cx="1965325"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9369" name="Line 41"/>
          <p:cNvSpPr>
            <a:spLocks noChangeShapeType="1"/>
          </p:cNvSpPr>
          <p:nvPr/>
        </p:nvSpPr>
        <p:spPr bwMode="auto">
          <a:xfrm>
            <a:off x="4335463"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0" name="Line 42"/>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1" name="Line 43"/>
          <p:cNvSpPr>
            <a:spLocks noChangeShapeType="1"/>
          </p:cNvSpPr>
          <p:nvPr/>
        </p:nvSpPr>
        <p:spPr bwMode="auto">
          <a:xfrm flipH="1">
            <a:off x="5432425" y="4500563"/>
            <a:ext cx="0" cy="1671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2" name="Rectangle 44"/>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9374" name="Text Box 46"/>
          <p:cNvSpPr txBox="1">
            <a:spLocks noChangeArrowheads="1"/>
          </p:cNvSpPr>
          <p:nvPr/>
        </p:nvSpPr>
        <p:spPr bwMode="auto">
          <a:xfrm>
            <a:off x="4210050" y="1323975"/>
            <a:ext cx="4395788" cy="915988"/>
          </a:xfrm>
          <a:prstGeom prst="rect">
            <a:avLst/>
          </a:prstGeom>
          <a:noFill/>
          <a:ln w="25400">
            <a:noFill/>
            <a:miter lim="800000"/>
            <a:headEnd/>
            <a:tailEnd/>
          </a:ln>
          <a:effectLst/>
        </p:spPr>
        <p:txBody>
          <a:bodyPr>
            <a:prstTxWarp prst="textNoShape">
              <a:avLst/>
            </a:prstTxWarp>
            <a:spAutoFit/>
          </a:bodyPr>
          <a:lstStyle/>
          <a:p>
            <a:pPr algn="l">
              <a:lnSpc>
                <a:spcPct val="100000"/>
              </a:lnSpc>
            </a:pPr>
            <a:r>
              <a:rPr lang="en-US" b="0" dirty="0"/>
              <a:t>Disk controller reads the sector and performs a direct memory access (</a:t>
            </a:r>
            <a:r>
              <a:rPr lang="en-US" b="0" dirty="0">
                <a:solidFill>
                  <a:srgbClr val="FF0000"/>
                </a:solidFill>
              </a:rPr>
              <a:t>DMA</a:t>
            </a:r>
            <a:r>
              <a:rPr lang="en-US" b="0" dirty="0"/>
              <a:t>) transfer into main memory.</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00" name="Rectangle 48"/>
          <p:cNvSpPr>
            <a:spLocks noGrp="1" noChangeArrowheads="1"/>
          </p:cNvSpPr>
          <p:nvPr>
            <p:ph type="title"/>
          </p:nvPr>
        </p:nvSpPr>
        <p:spPr/>
        <p:txBody>
          <a:bodyPr/>
          <a:lstStyle/>
          <a:p>
            <a:r>
              <a:rPr lang="en-US"/>
              <a:t>Reading a Disk Sector (3)</a:t>
            </a:r>
          </a:p>
        </p:txBody>
      </p:sp>
      <p:sp>
        <p:nvSpPr>
          <p:cNvPr id="100356"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100357"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58"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100359"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0"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1"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2"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3"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4"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5"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6"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7"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100368"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100369"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0"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100371"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100372"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3"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4"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100375"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6"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100377"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8"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100379"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0"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1"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100382"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100383"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100384"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100385" name="Line 33"/>
          <p:cNvSpPr>
            <a:spLocks noChangeShapeType="1"/>
          </p:cNvSpPr>
          <p:nvPr/>
        </p:nvSpPr>
        <p:spPr bwMode="auto">
          <a:xfrm>
            <a:off x="5426075"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100386" name="AutoShape 34"/>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100387" name="AutoShape 35"/>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88" name="Rectangle 36"/>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89" name="Rectangle 37"/>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0" name="Rectangle 38"/>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1" name="Text Box 39"/>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100392" name="Rectangle 40"/>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3" name="Line 41"/>
          <p:cNvSpPr>
            <a:spLocks noChangeShapeType="1"/>
          </p:cNvSpPr>
          <p:nvPr/>
        </p:nvSpPr>
        <p:spPr bwMode="auto">
          <a:xfrm flipH="1">
            <a:off x="3343275" y="2679700"/>
            <a:ext cx="1017588"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100394" name="Line 42"/>
          <p:cNvSpPr>
            <a:spLocks noChangeShapeType="1"/>
          </p:cNvSpPr>
          <p:nvPr/>
        </p:nvSpPr>
        <p:spPr bwMode="auto">
          <a:xfrm>
            <a:off x="4335463" y="2667000"/>
            <a:ext cx="0" cy="18335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5" name="Line 43"/>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6" name="Line 44"/>
          <p:cNvSpPr>
            <a:spLocks noChangeShapeType="1"/>
          </p:cNvSpPr>
          <p:nvPr/>
        </p:nvSpPr>
        <p:spPr bwMode="auto">
          <a:xfrm flipH="1">
            <a:off x="5426075" y="4500563"/>
            <a:ext cx="6350" cy="782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7" name="Rectangle 45"/>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100399" name="Text Box 47"/>
          <p:cNvSpPr txBox="1">
            <a:spLocks noChangeArrowheads="1"/>
          </p:cNvSpPr>
          <p:nvPr/>
        </p:nvSpPr>
        <p:spPr bwMode="auto">
          <a:xfrm>
            <a:off x="4495800" y="1219200"/>
            <a:ext cx="43434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When the DMA transfer completes, the disk controller notifies the CPU with an </a:t>
            </a:r>
            <a:r>
              <a:rPr lang="en-US" b="0" i="1" dirty="0">
                <a:solidFill>
                  <a:srgbClr val="FF0000"/>
                </a:solidFill>
              </a:rPr>
              <a:t>interrupt</a:t>
            </a:r>
            <a:r>
              <a:rPr lang="en-US" b="0" dirty="0"/>
              <a:t> (i.e., asserts a special “interrupt” pin on the CPU)</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600" y="3352800"/>
            <a:ext cx="7162800" cy="9906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2" name="Title 1"/>
          <p:cNvSpPr>
            <a:spLocks noGrp="1"/>
          </p:cNvSpPr>
          <p:nvPr>
            <p:ph type="title"/>
          </p:nvPr>
        </p:nvSpPr>
        <p:spPr/>
        <p:txBody>
          <a:bodyPr/>
          <a:lstStyle/>
          <a:p>
            <a:r>
              <a:rPr lang="en-US" dirty="0" smtClean="0"/>
              <a:t>Solid State Disks (</a:t>
            </a:r>
            <a:r>
              <a:rPr lang="en-US" dirty="0" err="1" smtClean="0"/>
              <a:t>SSDs</a:t>
            </a:r>
            <a:r>
              <a:rPr lang="en-US" dirty="0" smtClean="0"/>
              <a:t>)</a:t>
            </a:r>
            <a:endParaRPr lang="en-US" dirty="0"/>
          </a:p>
        </p:txBody>
      </p:sp>
      <p:sp>
        <p:nvSpPr>
          <p:cNvPr id="3" name="Content Placeholder 2"/>
          <p:cNvSpPr>
            <a:spLocks noGrp="1"/>
          </p:cNvSpPr>
          <p:nvPr>
            <p:ph idx="1"/>
          </p:nvPr>
        </p:nvSpPr>
        <p:spPr>
          <a:xfrm>
            <a:off x="396875" y="4724400"/>
            <a:ext cx="7896225" cy="1904999"/>
          </a:xfrm>
        </p:spPr>
        <p:txBody>
          <a:bodyPr/>
          <a:lstStyle/>
          <a:p>
            <a:r>
              <a:rPr lang="en-US" dirty="0" smtClean="0"/>
              <a:t>Pages: 512KB to 4KB, Blocks: 32 to 128 pages</a:t>
            </a:r>
          </a:p>
          <a:p>
            <a:r>
              <a:rPr lang="en-US" dirty="0" smtClean="0"/>
              <a:t>Data read/written in units of pages. </a:t>
            </a:r>
          </a:p>
          <a:p>
            <a:r>
              <a:rPr lang="en-US" dirty="0" smtClean="0"/>
              <a:t>Page can be written only after its block has been erased</a:t>
            </a:r>
          </a:p>
          <a:p>
            <a:r>
              <a:rPr lang="en-US" dirty="0" smtClean="0"/>
              <a:t>A block wears out after 100,000 repeated writes.</a:t>
            </a:r>
            <a:endParaRPr lang="en-US" dirty="0"/>
          </a:p>
        </p:txBody>
      </p:sp>
      <p:sp>
        <p:nvSpPr>
          <p:cNvPr id="62" name="AutoShape 238"/>
          <p:cNvSpPr>
            <a:spLocks noChangeArrowheads="1"/>
          </p:cNvSpPr>
          <p:nvPr/>
        </p:nvSpPr>
        <p:spPr bwMode="auto">
          <a:xfrm flipV="1">
            <a:off x="4305300" y="1606550"/>
            <a:ext cx="495300" cy="68580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3" name="Rectangle 239"/>
          <p:cNvSpPr>
            <a:spLocks noChangeArrowheads="1"/>
          </p:cNvSpPr>
          <p:nvPr/>
        </p:nvSpPr>
        <p:spPr bwMode="auto">
          <a:xfrm>
            <a:off x="3505200" y="2406650"/>
            <a:ext cx="2057400" cy="520700"/>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translation layer</a:t>
            </a:r>
          </a:p>
        </p:txBody>
      </p:sp>
      <p:sp>
        <p:nvSpPr>
          <p:cNvPr id="64" name="Line 258"/>
          <p:cNvSpPr>
            <a:spLocks noChangeShapeType="1"/>
          </p:cNvSpPr>
          <p:nvPr/>
        </p:nvSpPr>
        <p:spPr bwMode="auto">
          <a:xfrm>
            <a:off x="4572000" y="2927350"/>
            <a:ext cx="0" cy="381000"/>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5" name="Rectangle 235"/>
          <p:cNvSpPr>
            <a:spLocks noChangeArrowheads="1"/>
          </p:cNvSpPr>
          <p:nvPr/>
        </p:nvSpPr>
        <p:spPr bwMode="auto">
          <a:xfrm>
            <a:off x="3429000" y="1390650"/>
            <a:ext cx="2209800" cy="241300"/>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CCFFCC"/>
              </a:solidFill>
              <a:effectLst/>
              <a:uLnTx/>
              <a:uFillTx/>
            </a:endParaRPr>
          </a:p>
        </p:txBody>
      </p:sp>
      <p:sp>
        <p:nvSpPr>
          <p:cNvPr id="66" name="Rectangle 264"/>
          <p:cNvSpPr>
            <a:spLocks noChangeArrowheads="1"/>
          </p:cNvSpPr>
          <p:nvPr/>
        </p:nvSpPr>
        <p:spPr bwMode="auto">
          <a:xfrm>
            <a:off x="4476750" y="15414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7" name="Text Box 265"/>
          <p:cNvSpPr txBox="1">
            <a:spLocks noChangeArrowheads="1"/>
          </p:cNvSpPr>
          <p:nvPr/>
        </p:nvSpPr>
        <p:spPr bwMode="auto">
          <a:xfrm>
            <a:off x="3429000" y="1066800"/>
            <a:ext cx="841375" cy="336550"/>
          </a:xfrm>
          <a:prstGeom prst="rect">
            <a:avLst/>
          </a:prstGeom>
          <a:noFill/>
          <a:ln w="12700">
            <a:noFill/>
            <a:miter lim="800000"/>
            <a:headEnd/>
            <a:tailEnd/>
          </a:ln>
          <a:effectLst/>
        </p:spPr>
        <p:txBody>
          <a:bodyPr wrap="none" anchor="ct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charset="0"/>
              </a:rPr>
              <a:t>I/O bus</a:t>
            </a:r>
          </a:p>
        </p:txBody>
      </p:sp>
      <p:sp>
        <p:nvSpPr>
          <p:cNvPr id="68" name="Rectangle 271"/>
          <p:cNvSpPr>
            <a:spLocks noChangeArrowheads="1"/>
          </p:cNvSpPr>
          <p:nvPr/>
        </p:nvSpPr>
        <p:spPr bwMode="auto">
          <a:xfrm>
            <a:off x="5562600" y="1174750"/>
            <a:ext cx="457200" cy="5334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69" name="Rectangle 272"/>
          <p:cNvSpPr>
            <a:spLocks noChangeArrowheads="1"/>
          </p:cNvSpPr>
          <p:nvPr/>
        </p:nvSpPr>
        <p:spPr bwMode="auto">
          <a:xfrm>
            <a:off x="3048000" y="1219200"/>
            <a:ext cx="457200" cy="4572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84" name="Rectangle 280"/>
          <p:cNvSpPr>
            <a:spLocks noChangeArrowheads="1"/>
          </p:cNvSpPr>
          <p:nvPr/>
        </p:nvSpPr>
        <p:spPr bwMode="auto">
          <a:xfrm>
            <a:off x="1154113"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85" name="Rectangle 274"/>
          <p:cNvSpPr>
            <a:spLocks noChangeArrowheads="1"/>
          </p:cNvSpPr>
          <p:nvPr/>
        </p:nvSpPr>
        <p:spPr bwMode="auto">
          <a:xfrm>
            <a:off x="12303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ysClr val="windowText" lastClr="000000"/>
                </a:solidFill>
                <a:effectLst/>
                <a:uLnTx/>
                <a:uFillTx/>
                <a:latin typeface="Arial" charset="0"/>
              </a:rPr>
              <a:t>Page 0</a:t>
            </a:r>
          </a:p>
        </p:txBody>
      </p:sp>
      <p:sp>
        <p:nvSpPr>
          <p:cNvPr id="86" name="Rectangle 277"/>
          <p:cNvSpPr>
            <a:spLocks noChangeArrowheads="1"/>
          </p:cNvSpPr>
          <p:nvPr/>
        </p:nvSpPr>
        <p:spPr bwMode="auto">
          <a:xfrm>
            <a:off x="20685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7" name="Rectangle 278"/>
          <p:cNvSpPr>
            <a:spLocks noChangeArrowheads="1"/>
          </p:cNvSpPr>
          <p:nvPr/>
        </p:nvSpPr>
        <p:spPr bwMode="auto">
          <a:xfrm>
            <a:off x="33639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8" name="Text Box 279"/>
          <p:cNvSpPr txBox="1">
            <a:spLocks noChangeArrowheads="1"/>
          </p:cNvSpPr>
          <p:nvPr/>
        </p:nvSpPr>
        <p:spPr bwMode="auto">
          <a:xfrm>
            <a:off x="2906713"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9" name="Text Box 281"/>
          <p:cNvSpPr txBox="1">
            <a:spLocks noChangeArrowheads="1"/>
          </p:cNvSpPr>
          <p:nvPr/>
        </p:nvSpPr>
        <p:spPr bwMode="auto">
          <a:xfrm>
            <a:off x="1066800" y="3321050"/>
            <a:ext cx="84931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0</a:t>
            </a:r>
          </a:p>
        </p:txBody>
      </p:sp>
      <p:sp>
        <p:nvSpPr>
          <p:cNvPr id="71" name="Text Box 282"/>
          <p:cNvSpPr txBox="1">
            <a:spLocks noChangeArrowheads="1"/>
          </p:cNvSpPr>
          <p:nvPr/>
        </p:nvSpPr>
        <p:spPr bwMode="auto">
          <a:xfrm>
            <a:off x="4311650" y="365760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rPr>
              <a:t>…</a:t>
            </a:r>
          </a:p>
        </p:txBody>
      </p:sp>
      <p:sp>
        <p:nvSpPr>
          <p:cNvPr id="78" name="Rectangle 287"/>
          <p:cNvSpPr>
            <a:spLocks noChangeArrowheads="1"/>
          </p:cNvSpPr>
          <p:nvPr/>
        </p:nvSpPr>
        <p:spPr bwMode="auto">
          <a:xfrm>
            <a:off x="4876800"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9" name="Rectangle 283"/>
          <p:cNvSpPr>
            <a:spLocks noChangeArrowheads="1"/>
          </p:cNvSpPr>
          <p:nvPr/>
        </p:nvSpPr>
        <p:spPr bwMode="auto">
          <a:xfrm>
            <a:off x="49530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0</a:t>
            </a:r>
          </a:p>
        </p:txBody>
      </p:sp>
      <p:sp>
        <p:nvSpPr>
          <p:cNvPr id="80" name="Rectangle 284"/>
          <p:cNvSpPr>
            <a:spLocks noChangeArrowheads="1"/>
          </p:cNvSpPr>
          <p:nvPr/>
        </p:nvSpPr>
        <p:spPr bwMode="auto">
          <a:xfrm>
            <a:off x="57912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1" name="Rectangle 285"/>
          <p:cNvSpPr>
            <a:spLocks noChangeArrowheads="1"/>
          </p:cNvSpPr>
          <p:nvPr/>
        </p:nvSpPr>
        <p:spPr bwMode="auto">
          <a:xfrm>
            <a:off x="70866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2" name="Text Box 286"/>
          <p:cNvSpPr txBox="1">
            <a:spLocks noChangeArrowheads="1"/>
          </p:cNvSpPr>
          <p:nvPr/>
        </p:nvSpPr>
        <p:spPr bwMode="auto">
          <a:xfrm>
            <a:off x="6629400"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3" name="Text Box 288"/>
          <p:cNvSpPr txBox="1">
            <a:spLocks noChangeArrowheads="1"/>
          </p:cNvSpPr>
          <p:nvPr/>
        </p:nvSpPr>
        <p:spPr bwMode="auto">
          <a:xfrm>
            <a:off x="4800600" y="3321050"/>
            <a:ext cx="110966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B-1</a:t>
            </a:r>
          </a:p>
        </p:txBody>
      </p:sp>
      <p:sp>
        <p:nvSpPr>
          <p:cNvPr id="74" name="Text Box 291"/>
          <p:cNvSpPr txBox="1">
            <a:spLocks noChangeArrowheads="1"/>
          </p:cNvSpPr>
          <p:nvPr/>
        </p:nvSpPr>
        <p:spPr bwMode="auto">
          <a:xfrm>
            <a:off x="912813" y="3016250"/>
            <a:ext cx="1471612"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memory</a:t>
            </a:r>
          </a:p>
        </p:txBody>
      </p:sp>
      <p:sp>
        <p:nvSpPr>
          <p:cNvPr id="75" name="Rectangle 292"/>
          <p:cNvSpPr>
            <a:spLocks noChangeArrowheads="1"/>
          </p:cNvSpPr>
          <p:nvPr/>
        </p:nvSpPr>
        <p:spPr bwMode="auto">
          <a:xfrm>
            <a:off x="838200" y="2317750"/>
            <a:ext cx="7467600" cy="217805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6" name="Text Box 293"/>
          <p:cNvSpPr txBox="1">
            <a:spLocks noChangeArrowheads="1"/>
          </p:cNvSpPr>
          <p:nvPr/>
        </p:nvSpPr>
        <p:spPr bwMode="auto">
          <a:xfrm>
            <a:off x="746125" y="1981200"/>
            <a:ext cx="2225675"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Solid State Disk (SSD)</a:t>
            </a:r>
          </a:p>
        </p:txBody>
      </p:sp>
      <p:sp>
        <p:nvSpPr>
          <p:cNvPr id="77" name="Text Box 297"/>
          <p:cNvSpPr txBox="1">
            <a:spLocks noChangeArrowheads="1"/>
          </p:cNvSpPr>
          <p:nvPr/>
        </p:nvSpPr>
        <p:spPr bwMode="auto">
          <a:xfrm>
            <a:off x="4724400" y="1655763"/>
            <a:ext cx="2133600" cy="517525"/>
          </a:xfrm>
          <a:prstGeom prst="rect">
            <a:avLst/>
          </a:prstGeom>
          <a:noFill/>
          <a:ln w="12700">
            <a:noFill/>
            <a:miter lim="800000"/>
            <a:headEnd/>
            <a:tailEnd/>
          </a:ln>
          <a:effectLst/>
        </p:spPr>
        <p:txBody>
          <a:bodyP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Requests to read 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write logical disk blocks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Performance Characteristics	</a:t>
            </a:r>
            <a:endParaRPr lang="en-US" dirty="0"/>
          </a:p>
        </p:txBody>
      </p:sp>
      <p:sp>
        <p:nvSpPr>
          <p:cNvPr id="3" name="Content Placeholder 2"/>
          <p:cNvSpPr>
            <a:spLocks noGrp="1"/>
          </p:cNvSpPr>
          <p:nvPr>
            <p:ph idx="1"/>
          </p:nvPr>
        </p:nvSpPr>
        <p:spPr>
          <a:xfrm>
            <a:off x="396875" y="3200400"/>
            <a:ext cx="7896225" cy="2590801"/>
          </a:xfrm>
        </p:spPr>
        <p:txBody>
          <a:bodyPr/>
          <a:lstStyle/>
          <a:p>
            <a:r>
              <a:rPr lang="en-US" dirty="0" smtClean="0"/>
              <a:t>Why are random writes so slow?</a:t>
            </a:r>
          </a:p>
          <a:p>
            <a:pPr lvl="1"/>
            <a:r>
              <a:rPr lang="en-US" dirty="0" smtClean="0"/>
              <a:t>Erasing a block is slow (around 1 ms)</a:t>
            </a:r>
          </a:p>
          <a:p>
            <a:pPr lvl="1"/>
            <a:r>
              <a:rPr lang="en-US" dirty="0" smtClean="0"/>
              <a:t>Write to a page triggers a copy of all useful pages in the block</a:t>
            </a:r>
          </a:p>
          <a:p>
            <a:pPr lvl="2"/>
            <a:r>
              <a:rPr lang="en-US" dirty="0" smtClean="0"/>
              <a:t>Find an used block (new block) and erase it</a:t>
            </a:r>
          </a:p>
          <a:p>
            <a:pPr lvl="2"/>
            <a:r>
              <a:rPr lang="en-US" dirty="0" smtClean="0"/>
              <a:t>Write the page into the new block</a:t>
            </a:r>
          </a:p>
          <a:p>
            <a:pPr lvl="2"/>
            <a:r>
              <a:rPr lang="en-US" dirty="0" smtClean="0"/>
              <a:t>Copy other pages from old block to the new block</a:t>
            </a:r>
          </a:p>
        </p:txBody>
      </p:sp>
      <p:sp>
        <p:nvSpPr>
          <p:cNvPr id="4" name="TextBox 3"/>
          <p:cNvSpPr txBox="1"/>
          <p:nvPr/>
        </p:nvSpPr>
        <p:spPr>
          <a:xfrm>
            <a:off x="244475" y="1676400"/>
            <a:ext cx="8747125" cy="1015663"/>
          </a:xfrm>
          <a:prstGeom prst="rect">
            <a:avLst/>
          </a:prstGeom>
          <a:solidFill>
            <a:srgbClr val="E2E2E2"/>
          </a:solidFill>
          <a:ln w="19050" cmpd="sng">
            <a:solidFill>
              <a:schemeClr val="tx1"/>
            </a:solidFill>
          </a:ln>
        </p:spPr>
        <p:txBody>
          <a:bodyPr wrap="square" rtlCol="0">
            <a:spAutoFit/>
          </a:bodyPr>
          <a:lstStyle/>
          <a:p>
            <a:r>
              <a:rPr lang="en-US" sz="2000" dirty="0" smtClean="0">
                <a:latin typeface="Calibri" pitchFamily="34" charset="0"/>
              </a:rPr>
              <a:t>Sequential read </a:t>
            </a:r>
            <a:r>
              <a:rPr lang="en-US" sz="2000" dirty="0" err="1" smtClean="0">
                <a:latin typeface="Calibri" pitchFamily="34" charset="0"/>
              </a:rPr>
              <a:t>tput</a:t>
            </a:r>
            <a:r>
              <a:rPr lang="en-US" sz="2000" dirty="0" smtClean="0">
                <a:latin typeface="Calibri" pitchFamily="34" charset="0"/>
              </a:rPr>
              <a:t>	250 MB/</a:t>
            </a:r>
            <a:r>
              <a:rPr lang="en-US" sz="2000" dirty="0" err="1" smtClean="0">
                <a:latin typeface="Calibri" pitchFamily="34" charset="0"/>
              </a:rPr>
              <a:t>s</a:t>
            </a:r>
            <a:r>
              <a:rPr lang="en-US" sz="2000" dirty="0" smtClean="0">
                <a:latin typeface="Calibri" pitchFamily="34" charset="0"/>
              </a:rPr>
              <a:t>	Sequential write </a:t>
            </a:r>
            <a:r>
              <a:rPr lang="en-US" sz="2000" dirty="0" err="1" smtClean="0">
                <a:latin typeface="Calibri" pitchFamily="34" charset="0"/>
              </a:rPr>
              <a:t>tput</a:t>
            </a:r>
            <a:r>
              <a:rPr lang="en-US" sz="2000" dirty="0" smtClean="0">
                <a:latin typeface="Calibri" pitchFamily="34" charset="0"/>
              </a:rPr>
              <a:t>	170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Random read </a:t>
            </a:r>
            <a:r>
              <a:rPr lang="en-US" sz="2000" dirty="0" err="1" smtClean="0">
                <a:latin typeface="Calibri" pitchFamily="34" charset="0"/>
              </a:rPr>
              <a:t>tput</a:t>
            </a:r>
            <a:r>
              <a:rPr lang="en-US" sz="2000" dirty="0" smtClean="0">
                <a:latin typeface="Calibri" pitchFamily="34" charset="0"/>
              </a:rPr>
              <a:t>	140 MB/</a:t>
            </a:r>
            <a:r>
              <a:rPr lang="en-US" sz="2000" dirty="0" err="1" smtClean="0">
                <a:latin typeface="Calibri" pitchFamily="34" charset="0"/>
              </a:rPr>
              <a:t>s</a:t>
            </a:r>
            <a:r>
              <a:rPr lang="en-US" sz="2000" dirty="0" smtClean="0">
                <a:latin typeface="Calibri" pitchFamily="34" charset="0"/>
              </a:rPr>
              <a:t>	Random write </a:t>
            </a:r>
            <a:r>
              <a:rPr lang="en-US" sz="2000" dirty="0" err="1" smtClean="0">
                <a:latin typeface="Calibri" pitchFamily="34" charset="0"/>
              </a:rPr>
              <a:t>tput</a:t>
            </a:r>
            <a:r>
              <a:rPr lang="en-US" sz="2000" dirty="0" smtClean="0">
                <a:latin typeface="Calibri" pitchFamily="34" charset="0"/>
              </a:rPr>
              <a:t>	14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 read access		30 us		Random write access	300 us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SSD Tradeoffs	vs Rotating Disks</a:t>
            </a:r>
            <a:endParaRPr lang="en-US" dirty="0"/>
          </a:p>
        </p:txBody>
      </p:sp>
      <p:sp>
        <p:nvSpPr>
          <p:cNvPr id="3" name="Content Placeholder 2"/>
          <p:cNvSpPr>
            <a:spLocks noGrp="1"/>
          </p:cNvSpPr>
          <p:nvPr>
            <p:ph idx="1"/>
          </p:nvPr>
        </p:nvSpPr>
        <p:spPr/>
        <p:txBody>
          <a:bodyPr/>
          <a:lstStyle/>
          <a:p>
            <a:r>
              <a:rPr lang="en-US" dirty="0" smtClean="0"/>
              <a:t>Advantages </a:t>
            </a:r>
          </a:p>
          <a:p>
            <a:pPr lvl="1"/>
            <a:r>
              <a:rPr lang="en-US" dirty="0" smtClean="0"/>
              <a:t>No moving parts </a:t>
            </a:r>
            <a:r>
              <a:rPr lang="en-US" dirty="0" err="1" smtClean="0">
                <a:sym typeface="Wingdings"/>
              </a:rPr>
              <a:t></a:t>
            </a:r>
            <a:r>
              <a:rPr lang="en-US" dirty="0" smtClean="0">
                <a:sym typeface="Wingdings"/>
              </a:rPr>
              <a:t> faster, less power, more rugged</a:t>
            </a:r>
            <a:endParaRPr lang="en-US" dirty="0" smtClean="0"/>
          </a:p>
          <a:p>
            <a:pPr lvl="1"/>
            <a:endParaRPr lang="en-US" dirty="0" smtClean="0"/>
          </a:p>
          <a:p>
            <a:r>
              <a:rPr lang="en-US" dirty="0" smtClean="0"/>
              <a:t>Disadvantages</a:t>
            </a:r>
          </a:p>
          <a:p>
            <a:pPr lvl="1"/>
            <a:r>
              <a:rPr lang="en-US" dirty="0" smtClean="0"/>
              <a:t>Have the potential to wear out </a:t>
            </a:r>
          </a:p>
          <a:p>
            <a:pPr lvl="2"/>
            <a:r>
              <a:rPr lang="en-US" dirty="0" smtClean="0"/>
              <a:t>Mitigated by “wear leveling logic” in flash translation layer</a:t>
            </a:r>
          </a:p>
          <a:p>
            <a:pPr lvl="2"/>
            <a:r>
              <a:rPr lang="en-US" dirty="0" smtClean="0"/>
              <a:t>E.g. Intel X25 guarantees 1 </a:t>
            </a:r>
            <a:r>
              <a:rPr lang="en-US" dirty="0" err="1" smtClean="0"/>
              <a:t>petabyte</a:t>
            </a:r>
            <a:r>
              <a:rPr lang="en-US" dirty="0" smtClean="0"/>
              <a:t> (1015 bytes) of random writes before they wear out</a:t>
            </a:r>
          </a:p>
          <a:p>
            <a:pPr lvl="1"/>
            <a:r>
              <a:rPr lang="en-US" dirty="0" smtClean="0"/>
              <a:t>In 2010, about 100 times more expensive per byte</a:t>
            </a:r>
          </a:p>
          <a:p>
            <a:pPr lvl="1"/>
            <a:endParaRPr lang="en-US" dirty="0" smtClean="0"/>
          </a:p>
          <a:p>
            <a:r>
              <a:rPr lang="en-US" dirty="0" smtClean="0"/>
              <a:t>Applications</a:t>
            </a:r>
          </a:p>
          <a:p>
            <a:pPr lvl="1"/>
            <a:r>
              <a:rPr lang="en-US" dirty="0" smtClean="0"/>
              <a:t>MP3 players, smart phones, laptops</a:t>
            </a:r>
          </a:p>
          <a:p>
            <a:pPr lvl="1"/>
            <a:r>
              <a:rPr lang="en-US" dirty="0" smtClean="0"/>
              <a:t>Beginning to appear in desktops and servers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bwMode="auto">
          <a:xfrm>
            <a:off x="76200" y="33115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95587" name="Rectangle 3"/>
          <p:cNvSpPr>
            <a:spLocks noChangeArrowheads="1"/>
          </p:cNvSpPr>
          <p:nvPr/>
        </p:nvSpPr>
        <p:spPr bwMode="auto">
          <a:xfrm>
            <a:off x="76200" y="3311525"/>
            <a:ext cx="8893175" cy="1474763"/>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endParaRPr lang="en-US" sz="2000" dirty="0">
              <a:solidFill>
                <a:srgbClr val="000000"/>
              </a:solidFill>
            </a:endParaRP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8,000	880	100	30	1	</a:t>
            </a:r>
            <a:r>
              <a:rPr lang="en-US" sz="1800" dirty="0" smtClean="0">
                <a:solidFill>
                  <a:srgbClr val="22228B"/>
                </a:solidFill>
              </a:rPr>
              <a:t>0.1	0.06	</a:t>
            </a:r>
            <a:r>
              <a:rPr lang="en-US" sz="1800" i="1" dirty="0" smtClean="0">
                <a:solidFill>
                  <a:srgbClr val="22228B"/>
                </a:solidFill>
              </a:rPr>
              <a:t>130,000</a:t>
            </a:r>
          </a:p>
          <a:p>
            <a:pPr algn="l" defTabSz="857250">
              <a:lnSpc>
                <a:spcPct val="100000"/>
              </a:lnSpc>
            </a:pPr>
            <a:r>
              <a:rPr lang="en-US" sz="1800" dirty="0">
                <a:solidFill>
                  <a:srgbClr val="22228B"/>
                </a:solidFill>
              </a:rPr>
              <a:t>access (ns)	375	200	100	70	60	50</a:t>
            </a:r>
            <a:r>
              <a:rPr lang="en-US" sz="1800" dirty="0" smtClean="0">
                <a:solidFill>
                  <a:srgbClr val="22228B"/>
                </a:solidFill>
              </a:rPr>
              <a:t>	40	</a:t>
            </a:r>
            <a:r>
              <a:rPr lang="en-US" sz="1800" i="1" dirty="0" smtClean="0">
                <a:solidFill>
                  <a:srgbClr val="22228B"/>
                </a:solidFill>
              </a:rPr>
              <a:t>9</a:t>
            </a:r>
            <a:endParaRPr lang="en-US" sz="1800" dirty="0" smtClean="0">
              <a:solidFill>
                <a:srgbClr val="22228B"/>
              </a:solidFill>
            </a:endParaRPr>
          </a:p>
          <a:p>
            <a:pPr algn="l" defTabSz="857250">
              <a:lnSpc>
                <a:spcPct val="100000"/>
              </a:lnSpc>
            </a:pPr>
            <a:r>
              <a:rPr lang="en-US" sz="1800" dirty="0" smtClean="0">
                <a:solidFill>
                  <a:srgbClr val="22228B"/>
                </a:solidFill>
              </a:rPr>
              <a:t>typical size (</a:t>
            </a:r>
            <a:r>
              <a:rPr lang="en-US" sz="1800" dirty="0">
                <a:solidFill>
                  <a:srgbClr val="22228B"/>
                </a:solidFill>
              </a:rPr>
              <a:t>MB) 	0.064	0.256	4	16	64</a:t>
            </a:r>
            <a:r>
              <a:rPr lang="en-US" sz="1800" dirty="0" smtClean="0">
                <a:solidFill>
                  <a:srgbClr val="22228B"/>
                </a:solidFill>
              </a:rPr>
              <a:t>	2,000	8,000	</a:t>
            </a:r>
            <a:r>
              <a:rPr lang="en-US" sz="1800" i="1" dirty="0" smtClean="0">
                <a:solidFill>
                  <a:srgbClr val="22228B"/>
                </a:solidFill>
              </a:rPr>
              <a:t>125,000</a:t>
            </a:r>
            <a:r>
              <a:rPr lang="en-US" sz="1800" dirty="0" smtClean="0">
                <a:solidFill>
                  <a:srgbClr val="22228B"/>
                </a:solidFill>
              </a:rPr>
              <a:t> </a:t>
            </a:r>
            <a:endParaRPr lang="en-US" sz="1800" dirty="0">
              <a:solidFill>
                <a:srgbClr val="22228B"/>
              </a:solidFill>
            </a:endParaRPr>
          </a:p>
        </p:txBody>
      </p:sp>
      <p:sp>
        <p:nvSpPr>
          <p:cNvPr id="18" name="Rectangle 17"/>
          <p:cNvSpPr/>
          <p:nvPr/>
        </p:nvSpPr>
        <p:spPr bwMode="auto">
          <a:xfrm>
            <a:off x="76200" y="5229225"/>
            <a:ext cx="8893175" cy="422275"/>
          </a:xfrm>
          <a:prstGeom prst="rect">
            <a:avLst/>
          </a:prstGeom>
          <a:solidFill>
            <a:srgbClr val="E2E2E2"/>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6" name="Rectangle 15"/>
          <p:cNvSpPr/>
          <p:nvPr/>
        </p:nvSpPr>
        <p:spPr bwMode="auto">
          <a:xfrm>
            <a:off x="98425" y="14827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000000"/>
              </a:solidFill>
              <a:latin typeface="Calibri" pitchFamily="34" charset="0"/>
            </a:endParaRPr>
          </a:p>
        </p:txBody>
      </p:sp>
      <p:sp>
        <p:nvSpPr>
          <p:cNvPr id="195586" name="Rectangle 2"/>
          <p:cNvSpPr>
            <a:spLocks noGrp="1" noChangeArrowheads="1"/>
          </p:cNvSpPr>
          <p:nvPr>
            <p:ph type="title"/>
          </p:nvPr>
        </p:nvSpPr>
        <p:spPr/>
        <p:txBody>
          <a:bodyPr/>
          <a:lstStyle/>
          <a:p>
            <a:r>
              <a:rPr lang="en-US" dirty="0" smtClean="0"/>
              <a:t>Storage Trends</a:t>
            </a:r>
            <a:endParaRPr lang="en-US" dirty="0"/>
          </a:p>
        </p:txBody>
      </p:sp>
      <p:sp>
        <p:nvSpPr>
          <p:cNvPr id="195589" name="Rectangle 5"/>
          <p:cNvSpPr>
            <a:spLocks noChangeArrowheads="1"/>
          </p:cNvSpPr>
          <p:nvPr/>
        </p:nvSpPr>
        <p:spPr bwMode="auto">
          <a:xfrm>
            <a:off x="0" y="3006725"/>
            <a:ext cx="750242"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DRAM</a:t>
            </a:r>
          </a:p>
        </p:txBody>
      </p:sp>
      <p:sp>
        <p:nvSpPr>
          <p:cNvPr id="195592" name="Rectangle 8"/>
          <p:cNvSpPr>
            <a:spLocks noChangeArrowheads="1"/>
          </p:cNvSpPr>
          <p:nvPr/>
        </p:nvSpPr>
        <p:spPr bwMode="auto">
          <a:xfrm>
            <a:off x="22225" y="1143000"/>
            <a:ext cx="739873"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SRAM</a:t>
            </a:r>
          </a:p>
        </p:txBody>
      </p:sp>
      <p:sp>
        <p:nvSpPr>
          <p:cNvPr id="195593" name="Rectangle 9"/>
          <p:cNvSpPr>
            <a:spLocks noChangeArrowheads="1"/>
          </p:cNvSpPr>
          <p:nvPr/>
        </p:nvSpPr>
        <p:spPr bwMode="auto">
          <a:xfrm>
            <a:off x="76200" y="5229225"/>
            <a:ext cx="8893175" cy="1474763"/>
          </a:xfrm>
          <a:prstGeom prst="rect">
            <a:avLst/>
          </a:prstGeom>
          <a:noFill/>
          <a:ln w="28575" cap="flat" cmpd="sng" algn="ctr">
            <a:solidFill>
              <a:schemeClr val="tx1"/>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500	100	8	0.30	</a:t>
            </a:r>
            <a:r>
              <a:rPr lang="en-US" sz="1800" dirty="0" smtClean="0">
                <a:solidFill>
                  <a:srgbClr val="22228B"/>
                </a:solidFill>
              </a:rPr>
              <a:t>0.01	0.005	0.0003	</a:t>
            </a:r>
            <a:r>
              <a:rPr lang="en-US" sz="1800" i="1" dirty="0" smtClean="0">
                <a:solidFill>
                  <a:srgbClr val="22228B"/>
                </a:solidFill>
              </a:rPr>
              <a:t>1,600,000</a:t>
            </a:r>
            <a:endParaRPr lang="en-US" sz="1800" dirty="0" smtClean="0">
              <a:solidFill>
                <a:srgbClr val="22228B"/>
              </a:solidFill>
            </a:endParaRPr>
          </a:p>
          <a:p>
            <a:pPr algn="l" defTabSz="857250">
              <a:lnSpc>
                <a:spcPct val="100000"/>
              </a:lnSpc>
            </a:pPr>
            <a:r>
              <a:rPr lang="en-US" sz="1800" dirty="0">
                <a:solidFill>
                  <a:srgbClr val="22228B"/>
                </a:solidFill>
              </a:rPr>
              <a:t>access (ms)	87	75	28	10	8	</a:t>
            </a:r>
            <a:r>
              <a:rPr lang="en-US" sz="1800" i="1" dirty="0">
                <a:solidFill>
                  <a:srgbClr val="22228B"/>
                </a:solidFill>
              </a:rPr>
              <a:t>4</a:t>
            </a:r>
            <a:r>
              <a:rPr lang="en-US" sz="1800" i="1" dirty="0" smtClean="0">
                <a:solidFill>
                  <a:srgbClr val="22228B"/>
                </a:solidFill>
              </a:rPr>
              <a:t>	3	29</a:t>
            </a:r>
            <a:endParaRPr lang="en-US" sz="1800" dirty="0" smtClean="0">
              <a:solidFill>
                <a:srgbClr val="22228B"/>
              </a:solidFill>
            </a:endParaRPr>
          </a:p>
          <a:p>
            <a:pPr algn="l" defTabSz="857250">
              <a:lnSpc>
                <a:spcPct val="100000"/>
              </a:lnSpc>
            </a:pPr>
            <a:r>
              <a:rPr lang="en-US" sz="1800" dirty="0">
                <a:solidFill>
                  <a:srgbClr val="22228B"/>
                </a:solidFill>
              </a:rPr>
              <a:t>typical </a:t>
            </a:r>
            <a:r>
              <a:rPr lang="en-US" sz="1800" dirty="0" smtClean="0">
                <a:solidFill>
                  <a:srgbClr val="22228B"/>
                </a:solidFill>
              </a:rPr>
              <a:t>size (</a:t>
            </a:r>
            <a:r>
              <a:rPr lang="en-US" sz="1800" dirty="0">
                <a:solidFill>
                  <a:srgbClr val="22228B"/>
                </a:solidFill>
              </a:rPr>
              <a:t>MB) 	1	10	160	1,000</a:t>
            </a:r>
            <a:r>
              <a:rPr lang="en-US" sz="1800" dirty="0" smtClean="0">
                <a:solidFill>
                  <a:srgbClr val="22228B"/>
                </a:solidFill>
              </a:rPr>
              <a:t>	20,000	160,000	1,500,000	</a:t>
            </a:r>
            <a:r>
              <a:rPr lang="en-US" sz="1800" i="1" dirty="0" smtClean="0">
                <a:solidFill>
                  <a:srgbClr val="22228B"/>
                </a:solidFill>
              </a:rPr>
              <a:t>1,500,000</a:t>
            </a:r>
            <a:endParaRPr lang="en-US" sz="1800" i="1" dirty="0">
              <a:solidFill>
                <a:srgbClr val="22228B"/>
              </a:solidFill>
            </a:endParaRPr>
          </a:p>
        </p:txBody>
      </p:sp>
      <p:sp>
        <p:nvSpPr>
          <p:cNvPr id="195595" name="Rectangle 11"/>
          <p:cNvSpPr>
            <a:spLocks noChangeArrowheads="1"/>
          </p:cNvSpPr>
          <p:nvPr/>
        </p:nvSpPr>
        <p:spPr bwMode="auto">
          <a:xfrm>
            <a:off x="22225" y="4903788"/>
            <a:ext cx="593110"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Disk</a:t>
            </a:r>
          </a:p>
        </p:txBody>
      </p:sp>
      <p:sp>
        <p:nvSpPr>
          <p:cNvPr id="195590" name="Rectangle 6"/>
          <p:cNvSpPr>
            <a:spLocks noChangeArrowheads="1"/>
          </p:cNvSpPr>
          <p:nvPr/>
        </p:nvSpPr>
        <p:spPr bwMode="auto">
          <a:xfrm>
            <a:off x="98425" y="1482725"/>
            <a:ext cx="8893175" cy="1197764"/>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19,200	2,900	320	256	100	75</a:t>
            </a:r>
            <a:r>
              <a:rPr lang="en-US" sz="1800" dirty="0" smtClean="0">
                <a:solidFill>
                  <a:srgbClr val="22228B"/>
                </a:solidFill>
              </a:rPr>
              <a:t>	60	</a:t>
            </a:r>
            <a:r>
              <a:rPr lang="en-US" sz="1800" i="1" dirty="0" smtClean="0">
                <a:solidFill>
                  <a:srgbClr val="22228B"/>
                </a:solidFill>
              </a:rPr>
              <a:t>320</a:t>
            </a:r>
            <a:endParaRPr lang="en-US" sz="1800" dirty="0" smtClean="0">
              <a:solidFill>
                <a:srgbClr val="22228B"/>
              </a:solidFill>
            </a:endParaRPr>
          </a:p>
          <a:p>
            <a:pPr algn="l" defTabSz="857250">
              <a:lnSpc>
                <a:spcPct val="100000"/>
              </a:lnSpc>
            </a:pPr>
            <a:r>
              <a:rPr lang="en-US" sz="1800" dirty="0">
                <a:solidFill>
                  <a:srgbClr val="22228B"/>
                </a:solidFill>
              </a:rPr>
              <a:t>access (ns)	300	150	35	15</a:t>
            </a:r>
            <a:r>
              <a:rPr lang="en-US" sz="1800" dirty="0" smtClean="0">
                <a:solidFill>
                  <a:srgbClr val="22228B"/>
                </a:solidFill>
              </a:rPr>
              <a:t>	3	2	1.5	</a:t>
            </a:r>
            <a:r>
              <a:rPr lang="en-US" sz="1800" i="1" dirty="0" smtClean="0">
                <a:solidFill>
                  <a:srgbClr val="22228B"/>
                </a:solidFill>
              </a:rPr>
              <a:t>200</a:t>
            </a:r>
            <a:endParaRPr lang="en-US" sz="1800" i="1" dirty="0">
              <a:solidFill>
                <a:srgbClr val="22228B"/>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smtClean="0"/>
              <a:t>SRAM </a:t>
            </a:r>
            <a:r>
              <a:rPr lang="en-US" dirty="0" err="1" smtClean="0"/>
              <a:t>vs</a:t>
            </a:r>
            <a:r>
              <a:rPr lang="en-US" dirty="0" smtClean="0"/>
              <a:t> DRAM Summary</a:t>
            </a:r>
            <a:endParaRPr lang="en-US" dirty="0"/>
          </a:p>
        </p:txBody>
      </p:sp>
      <p:sp>
        <p:nvSpPr>
          <p:cNvPr id="120836" name="Text Box 1028"/>
          <p:cNvSpPr txBox="1">
            <a:spLocks noChangeArrowheads="1"/>
          </p:cNvSpPr>
          <p:nvPr/>
        </p:nvSpPr>
        <p:spPr bwMode="auto">
          <a:xfrm>
            <a:off x="381000" y="2362200"/>
            <a:ext cx="8610600" cy="2246769"/>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2000" b="0" dirty="0" smtClean="0"/>
              <a:t>	</a:t>
            </a:r>
            <a:r>
              <a:rPr lang="en-US" sz="2000" dirty="0" smtClean="0"/>
              <a:t>Trans.	Access	Needs	Needs	</a:t>
            </a:r>
            <a:r>
              <a:rPr lang="en-US" sz="2000" dirty="0"/>
              <a:t>	</a:t>
            </a:r>
          </a:p>
          <a:p>
            <a:pPr algn="l">
              <a:lnSpc>
                <a:spcPct val="100000"/>
              </a:lnSpc>
            </a:pPr>
            <a:r>
              <a:rPr lang="en-US" sz="2000" dirty="0"/>
              <a:t>	per bit	 time</a:t>
            </a:r>
            <a:r>
              <a:rPr lang="en-US" sz="2000" dirty="0" smtClean="0"/>
              <a:t>	refresh?	EDC?	Cost</a:t>
            </a:r>
            <a:r>
              <a:rPr lang="en-US" sz="2000" dirty="0"/>
              <a:t>	Applications</a:t>
            </a:r>
          </a:p>
          <a:p>
            <a:pPr algn="l">
              <a:lnSpc>
                <a:spcPct val="100000"/>
              </a:lnSpc>
            </a:pPr>
            <a:endParaRPr lang="en-US" sz="2000" b="0" dirty="0"/>
          </a:p>
          <a:p>
            <a:pPr algn="l">
              <a:lnSpc>
                <a:spcPct val="100000"/>
              </a:lnSpc>
            </a:pPr>
            <a:r>
              <a:rPr lang="en-US" sz="2000" b="0" dirty="0"/>
              <a:t>SRAM</a:t>
            </a:r>
            <a:r>
              <a:rPr lang="en-US" sz="2000" b="0" dirty="0" smtClean="0"/>
              <a:t>	4 or 6	</a:t>
            </a:r>
            <a:r>
              <a:rPr lang="en-US" sz="2000" b="0" dirty="0"/>
              <a:t>1X	No</a:t>
            </a:r>
            <a:r>
              <a:rPr lang="en-US" sz="2000" b="0" dirty="0" smtClean="0"/>
              <a:t>	Maybe	100x	Cache memories</a:t>
            </a:r>
            <a:endParaRPr lang="en-US" sz="2000" b="0" dirty="0"/>
          </a:p>
          <a:p>
            <a:pPr algn="l">
              <a:lnSpc>
                <a:spcPct val="100000"/>
              </a:lnSpc>
            </a:pPr>
            <a:endParaRPr lang="en-US" sz="2000" b="0" dirty="0"/>
          </a:p>
          <a:p>
            <a:pPr algn="l">
              <a:lnSpc>
                <a:spcPct val="100000"/>
              </a:lnSpc>
            </a:pPr>
            <a:r>
              <a:rPr lang="en-US" sz="2000" b="0" dirty="0"/>
              <a:t>DRAM	1	10X	Yes	Yes</a:t>
            </a:r>
            <a:r>
              <a:rPr lang="en-US" sz="2000" b="0" dirty="0" smtClean="0"/>
              <a:t>	1X</a:t>
            </a:r>
            <a:r>
              <a:rPr lang="en-US" sz="2000" b="0" dirty="0"/>
              <a:t>	Main memories,</a:t>
            </a:r>
          </a:p>
          <a:p>
            <a:pPr algn="l">
              <a:lnSpc>
                <a:spcPct val="100000"/>
              </a:lnSpc>
            </a:pPr>
            <a:r>
              <a:rPr lang="en-US" sz="2000" b="0" dirty="0"/>
              <a:t>					</a:t>
            </a:r>
            <a:r>
              <a:rPr lang="en-US" sz="2000" b="0" dirty="0" smtClean="0"/>
              <a:t>	frame </a:t>
            </a:r>
            <a:r>
              <a:rPr lang="en-US" sz="2000" b="0" dirty="0"/>
              <a:t>buffers</a:t>
            </a:r>
          </a:p>
        </p:txBody>
      </p:sp>
      <p:sp>
        <p:nvSpPr>
          <p:cNvPr id="120837" name="Line 1029"/>
          <p:cNvSpPr>
            <a:spLocks noChangeShapeType="1"/>
          </p:cNvSpPr>
          <p:nvPr/>
        </p:nvSpPr>
        <p:spPr bwMode="auto">
          <a:xfrm>
            <a:off x="381000" y="3124200"/>
            <a:ext cx="8610600"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a:off x="76200" y="1814513"/>
            <a:ext cx="8826500" cy="395287"/>
          </a:xfrm>
          <a:prstGeom prst="rect">
            <a:avLst/>
          </a:prstGeom>
          <a:solidFill>
            <a:srgbClr val="E0E0E0"/>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97634" name="Rectangle 2"/>
          <p:cNvSpPr>
            <a:spLocks noGrp="1" noChangeArrowheads="1"/>
          </p:cNvSpPr>
          <p:nvPr>
            <p:ph type="title"/>
          </p:nvPr>
        </p:nvSpPr>
        <p:spPr/>
        <p:txBody>
          <a:bodyPr/>
          <a:lstStyle/>
          <a:p>
            <a:r>
              <a:rPr lang="en-US" dirty="0"/>
              <a:t>CPU Clock Rates</a:t>
            </a:r>
          </a:p>
        </p:txBody>
      </p:sp>
      <p:sp>
        <p:nvSpPr>
          <p:cNvPr id="197635" name="Rectangle 3"/>
          <p:cNvSpPr>
            <a:spLocks noChangeArrowheads="1"/>
          </p:cNvSpPr>
          <p:nvPr/>
        </p:nvSpPr>
        <p:spPr bwMode="auto">
          <a:xfrm>
            <a:off x="76200" y="1814513"/>
            <a:ext cx="8826500" cy="4244753"/>
          </a:xfrm>
          <a:prstGeom prst="rect">
            <a:avLst/>
          </a:prstGeom>
          <a:noFill/>
          <a:ln w="28575" cap="flat" cmpd="sng" algn="ctr">
            <a:solidFill>
              <a:srgbClr val="000000"/>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a:lnSpc>
                <a:spcPct val="100000"/>
              </a:lnSpc>
            </a:pPr>
            <a:r>
              <a:rPr lang="en-US" sz="1600" dirty="0" smtClean="0"/>
              <a:t>	</a:t>
            </a:r>
            <a:r>
              <a:rPr lang="en-US" sz="2000" dirty="0" smtClean="0"/>
              <a:t>1980	1990</a:t>
            </a:r>
            <a:r>
              <a:rPr lang="en-US" sz="2000" dirty="0"/>
              <a:t>	1995	2000</a:t>
            </a:r>
            <a:r>
              <a:rPr lang="en-US" sz="2000" dirty="0" smtClean="0"/>
              <a:t>	2003	2005	2010	</a:t>
            </a:r>
            <a:r>
              <a:rPr lang="en-US" sz="2000" i="1" dirty="0" smtClean="0"/>
              <a:t>2010:</a:t>
            </a:r>
            <a:r>
              <a:rPr lang="en-US" sz="2000" i="1" dirty="0"/>
              <a:t>1980</a:t>
            </a:r>
          </a:p>
          <a:p>
            <a:pPr algn="l">
              <a:lnSpc>
                <a:spcPct val="100000"/>
              </a:lnSpc>
            </a:pPr>
            <a:endParaRPr lang="en-US" sz="1600" dirty="0" smtClean="0"/>
          </a:p>
          <a:p>
            <a:pPr algn="l">
              <a:lnSpc>
                <a:spcPct val="100000"/>
              </a:lnSpc>
            </a:pPr>
            <a:r>
              <a:rPr lang="en-US" sz="1800" dirty="0" smtClean="0"/>
              <a:t>CPU	</a:t>
            </a:r>
            <a:r>
              <a:rPr lang="en-US" sz="1800" dirty="0"/>
              <a:t> 8080</a:t>
            </a:r>
            <a:r>
              <a:rPr lang="en-US" sz="1800" dirty="0" smtClean="0"/>
              <a:t>	386</a:t>
            </a:r>
            <a:r>
              <a:rPr lang="en-US" sz="1800" dirty="0"/>
              <a:t>	Pentium	P-III	P-</a:t>
            </a:r>
            <a:r>
              <a:rPr lang="en-US" sz="1800" dirty="0" smtClean="0"/>
              <a:t>4	Core 2	Core i7	---</a:t>
            </a:r>
          </a:p>
          <a:p>
            <a:pPr algn="l">
              <a:lnSpc>
                <a:spcPct val="100000"/>
              </a:lnSpc>
            </a:pPr>
            <a:endParaRPr lang="en-US" sz="1800" dirty="0" smtClean="0"/>
          </a:p>
          <a:p>
            <a:pPr algn="l">
              <a:lnSpc>
                <a:spcPct val="100000"/>
              </a:lnSpc>
            </a:pPr>
            <a:r>
              <a:rPr lang="en-US" sz="1800" dirty="0"/>
              <a:t>C</a:t>
            </a:r>
            <a:r>
              <a:rPr lang="en-US" sz="1800" dirty="0" smtClean="0"/>
              <a:t>lock </a:t>
            </a:r>
          </a:p>
          <a:p>
            <a:pPr algn="l">
              <a:lnSpc>
                <a:spcPct val="100000"/>
              </a:lnSpc>
            </a:pPr>
            <a:r>
              <a:rPr lang="en-US" sz="1800" dirty="0" smtClean="0"/>
              <a:t>rate (</a:t>
            </a:r>
            <a:r>
              <a:rPr lang="en-US" sz="1800" dirty="0"/>
              <a:t>MHz)</a:t>
            </a:r>
            <a:r>
              <a:rPr lang="en-US" sz="1800" dirty="0" smtClean="0"/>
              <a:t>     1	20</a:t>
            </a:r>
            <a:r>
              <a:rPr lang="en-US" sz="1800" dirty="0"/>
              <a:t>	150</a:t>
            </a:r>
            <a:r>
              <a:rPr lang="en-US" sz="1800" dirty="0" smtClean="0"/>
              <a:t>	600	3300	2000	2500	2500</a:t>
            </a:r>
          </a:p>
          <a:p>
            <a:pPr algn="l">
              <a:lnSpc>
                <a:spcPct val="100000"/>
              </a:lnSpc>
            </a:pPr>
            <a:endParaRPr lang="en-US" sz="1800" dirty="0" smtClean="0"/>
          </a:p>
          <a:p>
            <a:pPr algn="l">
              <a:lnSpc>
                <a:spcPct val="100000"/>
              </a:lnSpc>
            </a:pPr>
            <a:r>
              <a:rPr lang="en-US" sz="1800" dirty="0" smtClean="0"/>
              <a:t>Cycle </a:t>
            </a:r>
          </a:p>
          <a:p>
            <a:pPr algn="l">
              <a:lnSpc>
                <a:spcPct val="100000"/>
              </a:lnSpc>
            </a:pPr>
            <a:r>
              <a:rPr lang="en-US" sz="1800" dirty="0" smtClean="0"/>
              <a:t>time (</a:t>
            </a:r>
            <a:r>
              <a:rPr lang="en-US" sz="1800" dirty="0"/>
              <a:t>ns)	</a:t>
            </a:r>
            <a:r>
              <a:rPr lang="en-US" sz="1800" dirty="0" smtClean="0"/>
              <a:t>1000	50</a:t>
            </a:r>
            <a:r>
              <a:rPr lang="en-US" sz="1800" dirty="0"/>
              <a:t>	6	</a:t>
            </a:r>
            <a:r>
              <a:rPr lang="en-US" sz="1800" dirty="0" smtClean="0"/>
              <a:t>1.6	</a:t>
            </a:r>
            <a:r>
              <a:rPr lang="en-US" sz="1800" dirty="0"/>
              <a:t>0.3</a:t>
            </a:r>
            <a:r>
              <a:rPr lang="en-US" sz="1800" dirty="0" smtClean="0"/>
              <a:t>	0.50	0.4	2500</a:t>
            </a:r>
          </a:p>
          <a:p>
            <a:pPr algn="l">
              <a:lnSpc>
                <a:spcPct val="100000"/>
              </a:lnSpc>
            </a:pPr>
            <a:endParaRPr lang="en-US" sz="1800" dirty="0" smtClean="0"/>
          </a:p>
          <a:p>
            <a:pPr algn="l">
              <a:lnSpc>
                <a:spcPct val="100000"/>
              </a:lnSpc>
            </a:pPr>
            <a:r>
              <a:rPr lang="en-US" sz="1800" dirty="0" smtClean="0"/>
              <a:t>Cores	    1	1	1	1	1	2	4	4</a:t>
            </a:r>
          </a:p>
          <a:p>
            <a:pPr algn="l">
              <a:lnSpc>
                <a:spcPct val="100000"/>
              </a:lnSpc>
            </a:pPr>
            <a:endParaRPr lang="en-US" sz="1800" dirty="0" smtClean="0"/>
          </a:p>
          <a:p>
            <a:pPr algn="l">
              <a:lnSpc>
                <a:spcPct val="100000"/>
              </a:lnSpc>
            </a:pPr>
            <a:r>
              <a:rPr lang="en-US" sz="1800" dirty="0" smtClean="0"/>
              <a:t>Effective</a:t>
            </a:r>
          </a:p>
          <a:p>
            <a:pPr algn="l">
              <a:lnSpc>
                <a:spcPct val="100000"/>
              </a:lnSpc>
            </a:pPr>
            <a:r>
              <a:rPr lang="en-US" sz="1800" dirty="0" smtClean="0"/>
              <a:t>cycle 	1000	50	6	1.6	0.3	0.25	0.1	10,000</a:t>
            </a:r>
          </a:p>
          <a:p>
            <a:pPr algn="l">
              <a:lnSpc>
                <a:spcPct val="100000"/>
              </a:lnSpc>
            </a:pPr>
            <a:r>
              <a:rPr lang="en-US" sz="1800" dirty="0" smtClean="0"/>
              <a:t>time (ns)</a:t>
            </a:r>
            <a:endParaRPr lang="en-US" sz="1800" dirty="0"/>
          </a:p>
        </p:txBody>
      </p:sp>
      <p:sp>
        <p:nvSpPr>
          <p:cNvPr id="7" name="TextBox 6"/>
          <p:cNvSpPr txBox="1"/>
          <p:nvPr/>
        </p:nvSpPr>
        <p:spPr>
          <a:xfrm>
            <a:off x="5029200" y="621268"/>
            <a:ext cx="3712186" cy="646331"/>
          </a:xfrm>
          <a:prstGeom prst="rect">
            <a:avLst/>
          </a:prstGeom>
          <a:noFill/>
        </p:spPr>
        <p:txBody>
          <a:bodyPr wrap="none" rtlCol="0">
            <a:spAutoFit/>
          </a:bodyPr>
          <a:lstStyle/>
          <a:p>
            <a:r>
              <a:rPr lang="en-US" sz="1800" dirty="0" smtClean="0">
                <a:latin typeface="Calibri" pitchFamily="34" charset="0"/>
              </a:rPr>
              <a:t>Inflection point in computer history</a:t>
            </a:r>
          </a:p>
          <a:p>
            <a:r>
              <a:rPr lang="en-US" sz="1800" dirty="0" smtClean="0">
                <a:latin typeface="Calibri" pitchFamily="34" charset="0"/>
              </a:rPr>
              <a:t>when designers hit the “Power Wall”</a:t>
            </a:r>
          </a:p>
        </p:txBody>
      </p:sp>
      <p:cxnSp>
        <p:nvCxnSpPr>
          <p:cNvPr id="9" name="Straight Arrow Connector 8"/>
          <p:cNvCxnSpPr/>
          <p:nvPr/>
        </p:nvCxnSpPr>
        <p:spPr bwMode="auto">
          <a:xfrm rot="10800000" flipV="1">
            <a:off x="5029202" y="1267598"/>
            <a:ext cx="457198" cy="332606"/>
          </a:xfrm>
          <a:prstGeom prst="straightConnector1">
            <a:avLst/>
          </a:prstGeom>
          <a:noFill/>
          <a:ln w="25400" cap="flat" cmpd="sng" algn="ctr">
            <a:solidFill>
              <a:schemeClr val="tx1"/>
            </a:solidFill>
            <a:prstDash val="solid"/>
            <a:round/>
            <a:headEnd type="none" w="med" len="med"/>
            <a:tailEnd type="arrow"/>
          </a:ln>
          <a:effectLst/>
        </p:spPr>
      </p:cxnSp>
      <p:sp>
        <p:nvSpPr>
          <p:cNvPr id="14" name="Rectangle 13"/>
          <p:cNvSpPr/>
          <p:nvPr/>
        </p:nvSpPr>
        <p:spPr bwMode="auto">
          <a:xfrm>
            <a:off x="4572000" y="1600205"/>
            <a:ext cx="685800" cy="4724396"/>
          </a:xfrm>
          <a:prstGeom prst="rect">
            <a:avLst/>
          </a:prstGeom>
          <a:noFill/>
          <a:ln w="12700" cap="flat" cmpd="sng" algn="ctr">
            <a:solidFill>
              <a:schemeClr val="tx1"/>
            </a:solidFill>
            <a:prstDash val="dash"/>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4813" y="1143000"/>
            <a:ext cx="8167687" cy="446276"/>
          </a:xfrm>
          <a:prstGeom prst="rect">
            <a:avLst/>
          </a:prstGeom>
          <a:noFill/>
          <a:ln w="19050">
            <a:noFill/>
            <a:miter lim="800000"/>
            <a:headEnd/>
            <a:tailEnd type="none" w="sm" len="sm"/>
          </a:ln>
          <a:effectLst/>
        </p:spPr>
        <p:txBody>
          <a:bodyPr lIns="45720" rIns="45720">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400" dirty="0">
                <a:solidFill>
                  <a:srgbClr val="FF0000"/>
                </a:solidFill>
                <a:effectLst>
                  <a:outerShdw blurRad="38100" dist="38100" dir="2700000" algn="tl">
                    <a:srgbClr val="DDDDDD"/>
                  </a:outerShdw>
                </a:effectLst>
              </a:rPr>
              <a:t>The gap </a:t>
            </a:r>
            <a:r>
              <a:rPr lang="en-US" sz="2400" dirty="0">
                <a:ln>
                  <a:solidFill>
                    <a:srgbClr val="DF9F98"/>
                  </a:solidFill>
                </a:ln>
                <a:solidFill>
                  <a:srgbClr val="FF0000"/>
                </a:solidFill>
                <a:effectLst>
                  <a:outerShdw blurRad="38100" dist="38100" dir="2700000" algn="tl">
                    <a:srgbClr val="DDDDDD"/>
                  </a:outerShdw>
                </a:effectLst>
              </a:rPr>
              <a:t>widens</a:t>
            </a:r>
            <a:r>
              <a:rPr lang="en-US" sz="2400" dirty="0">
                <a:solidFill>
                  <a:srgbClr val="FF0000"/>
                </a:solidFill>
                <a:effectLst>
                  <a:outerShdw blurRad="38100" dist="38100" dir="2700000" algn="tl">
                    <a:srgbClr val="DDDDDD"/>
                  </a:outerShdw>
                </a:effectLst>
              </a:rPr>
              <a:t> between DRAM, disk, and CPU speeds. </a:t>
            </a:r>
          </a:p>
        </p:txBody>
      </p:sp>
      <p:graphicFrame>
        <p:nvGraphicFramePr>
          <p:cNvPr id="7" name="Chart 6"/>
          <p:cNvGraphicFramePr>
            <a:graphicFrameLocks noGrp="1"/>
          </p:cNvGraphicFramePr>
          <p:nvPr/>
        </p:nvGraphicFramePr>
        <p:xfrm>
          <a:off x="357018" y="1676400"/>
          <a:ext cx="8572500" cy="52197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120190" y="1981200"/>
            <a:ext cx="589750" cy="369332"/>
          </a:xfrm>
          <a:prstGeom prst="rect">
            <a:avLst/>
          </a:prstGeom>
          <a:noFill/>
        </p:spPr>
        <p:txBody>
          <a:bodyPr wrap="none" rtlCol="0">
            <a:spAutoFit/>
          </a:bodyPr>
          <a:lstStyle/>
          <a:p>
            <a:r>
              <a:rPr lang="en-US" sz="1800" dirty="0" smtClean="0">
                <a:solidFill>
                  <a:srgbClr val="FF0000"/>
                </a:solidFill>
                <a:latin typeface="Calibri" pitchFamily="34" charset="0"/>
              </a:rPr>
              <a:t>Disk</a:t>
            </a:r>
          </a:p>
        </p:txBody>
      </p:sp>
      <p:sp>
        <p:nvSpPr>
          <p:cNvPr id="9" name="TextBox 8"/>
          <p:cNvSpPr txBox="1"/>
          <p:nvPr/>
        </p:nvSpPr>
        <p:spPr>
          <a:xfrm>
            <a:off x="4876800" y="4191000"/>
            <a:ext cx="801759" cy="369332"/>
          </a:xfrm>
          <a:prstGeom prst="rect">
            <a:avLst/>
          </a:prstGeom>
          <a:noFill/>
        </p:spPr>
        <p:txBody>
          <a:bodyPr wrap="none" rtlCol="0">
            <a:spAutoFit/>
          </a:bodyPr>
          <a:lstStyle/>
          <a:p>
            <a:r>
              <a:rPr lang="en-US" sz="1800" dirty="0" smtClean="0">
                <a:solidFill>
                  <a:srgbClr val="FF0000"/>
                </a:solidFill>
                <a:latin typeface="Calibri" pitchFamily="34" charset="0"/>
              </a:rPr>
              <a:t>DRAM</a:t>
            </a:r>
          </a:p>
        </p:txBody>
      </p:sp>
      <p:sp>
        <p:nvSpPr>
          <p:cNvPr id="10" name="TextBox 9"/>
          <p:cNvSpPr txBox="1"/>
          <p:nvPr/>
        </p:nvSpPr>
        <p:spPr>
          <a:xfrm>
            <a:off x="5029200" y="5638800"/>
            <a:ext cx="580395" cy="369332"/>
          </a:xfrm>
          <a:prstGeom prst="rect">
            <a:avLst/>
          </a:prstGeom>
          <a:noFill/>
        </p:spPr>
        <p:txBody>
          <a:bodyPr wrap="none" rtlCol="0">
            <a:spAutoFit/>
          </a:bodyPr>
          <a:lstStyle/>
          <a:p>
            <a:r>
              <a:rPr lang="en-US" sz="1800" dirty="0" smtClean="0">
                <a:solidFill>
                  <a:srgbClr val="FF0000"/>
                </a:solidFill>
                <a:latin typeface="Calibri" pitchFamily="34" charset="0"/>
              </a:rPr>
              <a:t>CPU</a:t>
            </a:r>
          </a:p>
        </p:txBody>
      </p:sp>
      <p:sp>
        <p:nvSpPr>
          <p:cNvPr id="11" name="TextBox 10"/>
          <p:cNvSpPr txBox="1"/>
          <p:nvPr/>
        </p:nvSpPr>
        <p:spPr>
          <a:xfrm>
            <a:off x="6004815" y="2819400"/>
            <a:ext cx="548385" cy="369332"/>
          </a:xfrm>
          <a:prstGeom prst="rect">
            <a:avLst/>
          </a:prstGeom>
          <a:noFill/>
        </p:spPr>
        <p:txBody>
          <a:bodyPr wrap="none" rtlCol="0">
            <a:spAutoFit/>
          </a:bodyPr>
          <a:lstStyle/>
          <a:p>
            <a:r>
              <a:rPr lang="en-US" sz="1800" dirty="0" smtClean="0">
                <a:solidFill>
                  <a:srgbClr val="FF0000"/>
                </a:solidFill>
                <a:latin typeface="Calibri" pitchFamily="34" charset="0"/>
              </a:rPr>
              <a:t>SSD</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14</a:t>
            </a:r>
          </a:p>
        </p:txBody>
      </p:sp>
      <p:sp>
        <p:nvSpPr>
          <p:cNvPr id="18435" name="Slide Number Placeholder 4"/>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D8986C33-EECA-43BA-9249-7DBCA6EEB850}" type="slidenum">
              <a:rPr lang="en-US" sz="1200" smtClean="0">
                <a:latin typeface="Helvetica" pitchFamily="32" charset="0"/>
              </a:rPr>
              <a:pPr eaLnBrk="1" hangingPunct="1"/>
              <a:t>52</a:t>
            </a:fld>
            <a:endParaRPr lang="en-US" sz="1200" smtClean="0"/>
          </a:p>
        </p:txBody>
      </p:sp>
      <p:sp>
        <p:nvSpPr>
          <p:cNvPr id="18436" name="Rectangle 2"/>
          <p:cNvSpPr>
            <a:spLocks noGrp="1" noChangeArrowheads="1"/>
          </p:cNvSpPr>
          <p:nvPr>
            <p:ph type="title"/>
          </p:nvPr>
        </p:nvSpPr>
        <p:spPr/>
        <p:txBody>
          <a:bodyPr/>
          <a:lstStyle/>
          <a:p>
            <a:pPr eaLnBrk="1" hangingPunct="1"/>
            <a:r>
              <a:rPr lang="en-US" smtClean="0"/>
              <a:t>The Memory Hierarchy</a:t>
            </a:r>
          </a:p>
        </p:txBody>
      </p:sp>
      <p:sp>
        <p:nvSpPr>
          <p:cNvPr id="18437" name="Rectangle 3"/>
          <p:cNvSpPr>
            <a:spLocks noChangeArrowheads="1"/>
          </p:cNvSpPr>
          <p:nvPr/>
        </p:nvSpPr>
        <p:spPr bwMode="auto">
          <a:xfrm>
            <a:off x="1727200" y="1752600"/>
            <a:ext cx="12192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Registers</a:t>
            </a:r>
          </a:p>
        </p:txBody>
      </p:sp>
      <p:sp>
        <p:nvSpPr>
          <p:cNvPr id="18438" name="Rectangle 4"/>
          <p:cNvSpPr>
            <a:spLocks noChangeArrowheads="1"/>
          </p:cNvSpPr>
          <p:nvPr/>
        </p:nvSpPr>
        <p:spPr bwMode="auto">
          <a:xfrm>
            <a:off x="1574800" y="2514600"/>
            <a:ext cx="15240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dirty="0" smtClean="0">
                <a:latin typeface="Arial" charset="0"/>
              </a:rPr>
              <a:t>L1 </a:t>
            </a:r>
            <a:r>
              <a:rPr lang="en-US" dirty="0">
                <a:latin typeface="Arial" charset="0"/>
              </a:rPr>
              <a:t>Cache</a:t>
            </a:r>
          </a:p>
        </p:txBody>
      </p:sp>
      <p:sp>
        <p:nvSpPr>
          <p:cNvPr id="18439" name="Line 5"/>
          <p:cNvSpPr>
            <a:spLocks noChangeShapeType="1"/>
          </p:cNvSpPr>
          <p:nvPr/>
        </p:nvSpPr>
        <p:spPr bwMode="auto">
          <a:xfrm>
            <a:off x="2336800" y="2209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0" name="Line 6"/>
          <p:cNvSpPr>
            <a:spLocks noChangeShapeType="1"/>
          </p:cNvSpPr>
          <p:nvPr/>
        </p:nvSpPr>
        <p:spPr bwMode="auto">
          <a:xfrm>
            <a:off x="2336800" y="2971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1" name="Text Box 7"/>
          <p:cNvSpPr txBox="1">
            <a:spLocks noChangeArrowheads="1"/>
          </p:cNvSpPr>
          <p:nvPr/>
        </p:nvSpPr>
        <p:spPr bwMode="auto">
          <a:xfrm>
            <a:off x="3632200" y="1828800"/>
            <a:ext cx="5181600" cy="363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a:spAutoFit/>
          </a:bodyPr>
          <a:lstStyle>
            <a:lvl1pPr eaLnBrk="0" hangingPunct="0">
              <a:tabLst>
                <a:tab pos="1030288" algn="l"/>
                <a:tab pos="2857500" algn="l"/>
              </a:tabLst>
              <a:defRPr sz="1600">
                <a:solidFill>
                  <a:schemeClr val="tx1"/>
                </a:solidFill>
                <a:latin typeface="Times New Roman" pitchFamily="18" charset="0"/>
              </a:defRPr>
            </a:lvl1pPr>
            <a:lvl2pPr marL="742950" indent="-285750" eaLnBrk="0" hangingPunct="0">
              <a:tabLst>
                <a:tab pos="1030288" algn="l"/>
                <a:tab pos="2857500" algn="l"/>
              </a:tabLst>
              <a:defRPr sz="1600">
                <a:solidFill>
                  <a:schemeClr val="tx1"/>
                </a:solidFill>
                <a:latin typeface="Times New Roman" pitchFamily="18" charset="0"/>
              </a:defRPr>
            </a:lvl2pPr>
            <a:lvl3pPr marL="1143000" indent="-228600" eaLnBrk="0" hangingPunct="0">
              <a:tabLst>
                <a:tab pos="1030288" algn="l"/>
                <a:tab pos="2857500" algn="l"/>
              </a:tabLst>
              <a:defRPr sz="1600">
                <a:solidFill>
                  <a:schemeClr val="tx1"/>
                </a:solidFill>
                <a:latin typeface="Times New Roman" pitchFamily="18" charset="0"/>
              </a:defRPr>
            </a:lvl3pPr>
            <a:lvl4pPr marL="1600200" indent="-228600" eaLnBrk="0" hangingPunct="0">
              <a:tabLst>
                <a:tab pos="1030288" algn="l"/>
                <a:tab pos="2857500" algn="l"/>
              </a:tabLst>
              <a:defRPr sz="1600">
                <a:solidFill>
                  <a:schemeClr val="tx1"/>
                </a:solidFill>
                <a:latin typeface="Times New Roman" pitchFamily="18" charset="0"/>
              </a:defRPr>
            </a:lvl4pPr>
            <a:lvl5pPr marL="2057400" indent="-228600" eaLnBrk="0" hangingPunct="0">
              <a:tabLst>
                <a:tab pos="1030288" algn="l"/>
                <a:tab pos="2857500" algn="l"/>
              </a:tabLst>
              <a:defRPr sz="1600">
                <a:solidFill>
                  <a:schemeClr val="tx1"/>
                </a:solidFill>
                <a:latin typeface="Times New Roman" pitchFamily="18" charset="0"/>
              </a:defRPr>
            </a:lvl5pPr>
            <a:lvl6pPr marL="25146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6pPr>
            <a:lvl7pPr marL="29718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7pPr>
            <a:lvl8pPr marL="34290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8pPr>
            <a:lvl9pPr marL="38862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9pPr>
          </a:lstStyle>
          <a:p>
            <a:pPr algn="l">
              <a:spcBef>
                <a:spcPct val="50000"/>
              </a:spcBef>
            </a:pPr>
            <a:r>
              <a:rPr lang="en-US">
                <a:latin typeface="Arial" charset="0"/>
              </a:rPr>
              <a:t>1 cyc	3-10 words/cycle	compiler managed</a:t>
            </a:r>
            <a:br>
              <a:rPr lang="en-US">
                <a:latin typeface="Arial" charset="0"/>
              </a:rPr>
            </a:br>
            <a:r>
              <a:rPr lang="en-US">
                <a:latin typeface="Arial" charset="0"/>
              </a:rPr>
              <a:t>	&lt; 1KB</a:t>
            </a:r>
          </a:p>
          <a:p>
            <a:pPr algn="l">
              <a:spcBef>
                <a:spcPct val="50000"/>
              </a:spcBef>
            </a:pPr>
            <a:r>
              <a:rPr lang="en-US">
                <a:latin typeface="Arial" charset="0"/>
              </a:rPr>
              <a:t>1-3cy	1-2 words/cycle	hardware managed</a:t>
            </a:r>
            <a:br>
              <a:rPr lang="en-US">
                <a:latin typeface="Arial" charset="0"/>
              </a:rPr>
            </a:br>
            <a:r>
              <a:rPr lang="en-US">
                <a:latin typeface="Arial" charset="0"/>
              </a:rPr>
              <a:t>	16KB -1MB</a:t>
            </a:r>
          </a:p>
          <a:p>
            <a:pPr algn="l">
              <a:spcBef>
                <a:spcPct val="50000"/>
              </a:spcBef>
            </a:pPr>
            <a:r>
              <a:rPr lang="en-US">
                <a:latin typeface="Arial" charset="0"/>
              </a:rPr>
              <a:t/>
            </a:r>
            <a:br>
              <a:rPr lang="en-US">
                <a:latin typeface="Arial" charset="0"/>
              </a:rPr>
            </a:br>
            <a:r>
              <a:rPr lang="en-US">
                <a:latin typeface="Arial" charset="0"/>
              </a:rPr>
              <a:t>10-15cy	1-2 word/cycle	hardware managed</a:t>
            </a:r>
            <a:br>
              <a:rPr lang="en-US">
                <a:latin typeface="Arial" charset="0"/>
              </a:rPr>
            </a:br>
            <a:r>
              <a:rPr lang="en-US">
                <a:latin typeface="Arial" charset="0"/>
              </a:rPr>
              <a:t>	1MB - 12MB</a:t>
            </a:r>
          </a:p>
          <a:p>
            <a:pPr algn="l">
              <a:spcBef>
                <a:spcPct val="50000"/>
              </a:spcBef>
            </a:pPr>
            <a:r>
              <a:rPr lang="en-US">
                <a:latin typeface="Arial" charset="0"/>
              </a:rPr>
              <a:t>50-300cy	0.5 words/cycle	OS managed</a:t>
            </a:r>
            <a:br>
              <a:rPr lang="en-US">
                <a:latin typeface="Arial" charset="0"/>
              </a:rPr>
            </a:br>
            <a:r>
              <a:rPr lang="en-US">
                <a:latin typeface="Arial" charset="0"/>
              </a:rPr>
              <a:t>	64MB - 4GB</a:t>
            </a:r>
          </a:p>
          <a:p>
            <a:pPr algn="l">
              <a:spcBef>
                <a:spcPct val="50000"/>
              </a:spcBef>
            </a:pPr>
            <a:endParaRPr lang="en-US">
              <a:latin typeface="Arial" charset="0"/>
            </a:endParaRPr>
          </a:p>
          <a:p>
            <a:pPr algn="l">
              <a:spcBef>
                <a:spcPct val="50000"/>
              </a:spcBef>
            </a:pPr>
            <a:r>
              <a:rPr lang="en-US">
                <a:latin typeface="Arial" charset="0"/>
              </a:rPr>
              <a:t>10</a:t>
            </a:r>
            <a:r>
              <a:rPr lang="en-US" baseline="30000">
                <a:latin typeface="Arial" charset="0"/>
              </a:rPr>
              <a:t>6</a:t>
            </a:r>
            <a:r>
              <a:rPr lang="en-US">
                <a:latin typeface="Arial" charset="0"/>
              </a:rPr>
              <a:t>-10</a:t>
            </a:r>
            <a:r>
              <a:rPr lang="en-US" baseline="30000">
                <a:latin typeface="Arial" charset="0"/>
              </a:rPr>
              <a:t>7</a:t>
            </a:r>
            <a:r>
              <a:rPr lang="en-US">
                <a:latin typeface="Arial" charset="0"/>
              </a:rPr>
              <a:t>cy	0.01 words/cycle	OS managed</a:t>
            </a:r>
            <a:br>
              <a:rPr lang="en-US">
                <a:latin typeface="Arial" charset="0"/>
              </a:rPr>
            </a:br>
            <a:r>
              <a:rPr lang="en-US">
                <a:latin typeface="Arial" charset="0"/>
              </a:rPr>
              <a:t>	40GB+	</a:t>
            </a:r>
          </a:p>
        </p:txBody>
      </p:sp>
      <p:sp>
        <p:nvSpPr>
          <p:cNvPr id="18442" name="Rectangle 8"/>
          <p:cNvSpPr>
            <a:spLocks noChangeArrowheads="1"/>
          </p:cNvSpPr>
          <p:nvPr/>
        </p:nvSpPr>
        <p:spPr bwMode="auto">
          <a:xfrm>
            <a:off x="1574800" y="3276600"/>
            <a:ext cx="15240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dirty="0" smtClean="0">
                <a:latin typeface="Arial" charset="0"/>
              </a:rPr>
              <a:t>L2 </a:t>
            </a:r>
            <a:r>
              <a:rPr lang="en-US" dirty="0">
                <a:latin typeface="Arial" charset="0"/>
              </a:rPr>
              <a:t>Cache</a:t>
            </a:r>
          </a:p>
        </p:txBody>
      </p:sp>
      <p:sp>
        <p:nvSpPr>
          <p:cNvPr id="18443" name="Line 9"/>
          <p:cNvSpPr>
            <a:spLocks noChangeShapeType="1"/>
          </p:cNvSpPr>
          <p:nvPr/>
        </p:nvSpPr>
        <p:spPr bwMode="auto">
          <a:xfrm flipH="1">
            <a:off x="584200" y="3124200"/>
            <a:ext cx="13716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4" name="Text Box 10"/>
          <p:cNvSpPr txBox="1">
            <a:spLocks noChangeArrowheads="1"/>
          </p:cNvSpPr>
          <p:nvPr/>
        </p:nvSpPr>
        <p:spPr bwMode="auto">
          <a:xfrm>
            <a:off x="644525" y="2117725"/>
            <a:ext cx="612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a:latin typeface="Arial" charset="0"/>
              </a:rPr>
              <a:t>CPU</a:t>
            </a:r>
          </a:p>
          <a:p>
            <a:pPr algn="l"/>
            <a:r>
              <a:rPr lang="en-US">
                <a:latin typeface="Arial" charset="0"/>
              </a:rPr>
              <a:t>Chip</a:t>
            </a:r>
          </a:p>
        </p:txBody>
      </p:sp>
      <p:sp>
        <p:nvSpPr>
          <p:cNvPr id="18445" name="Rectangle 11"/>
          <p:cNvSpPr>
            <a:spLocks noChangeArrowheads="1"/>
          </p:cNvSpPr>
          <p:nvPr/>
        </p:nvSpPr>
        <p:spPr bwMode="auto">
          <a:xfrm>
            <a:off x="1574800" y="4038600"/>
            <a:ext cx="15240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DRAM</a:t>
            </a:r>
          </a:p>
        </p:txBody>
      </p:sp>
      <p:sp>
        <p:nvSpPr>
          <p:cNvPr id="18446" name="Line 12"/>
          <p:cNvSpPr>
            <a:spLocks noChangeShapeType="1"/>
          </p:cNvSpPr>
          <p:nvPr/>
        </p:nvSpPr>
        <p:spPr bwMode="auto">
          <a:xfrm>
            <a:off x="2336800" y="3733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7" name="Line 13"/>
          <p:cNvSpPr>
            <a:spLocks noChangeShapeType="1"/>
          </p:cNvSpPr>
          <p:nvPr/>
        </p:nvSpPr>
        <p:spPr bwMode="auto">
          <a:xfrm flipH="1">
            <a:off x="584200" y="4724400"/>
            <a:ext cx="13716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8" name="Text Box 14"/>
          <p:cNvSpPr txBox="1">
            <a:spLocks noChangeArrowheads="1"/>
          </p:cNvSpPr>
          <p:nvPr/>
        </p:nvSpPr>
        <p:spPr bwMode="auto">
          <a:xfrm>
            <a:off x="660400" y="3733800"/>
            <a:ext cx="7032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a:latin typeface="Arial" charset="0"/>
              </a:rPr>
              <a:t>Chips</a:t>
            </a:r>
          </a:p>
        </p:txBody>
      </p:sp>
      <p:sp>
        <p:nvSpPr>
          <p:cNvPr id="18449" name="Text Box 15"/>
          <p:cNvSpPr txBox="1">
            <a:spLocks noChangeArrowheads="1"/>
          </p:cNvSpPr>
          <p:nvPr/>
        </p:nvSpPr>
        <p:spPr bwMode="auto">
          <a:xfrm>
            <a:off x="520700" y="4876800"/>
            <a:ext cx="12112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a:latin typeface="Arial" charset="0"/>
              </a:rPr>
              <a:t>Mechanical</a:t>
            </a:r>
          </a:p>
        </p:txBody>
      </p:sp>
      <p:sp>
        <p:nvSpPr>
          <p:cNvPr id="18450" name="AutoShape 16"/>
          <p:cNvSpPr>
            <a:spLocks noChangeArrowheads="1"/>
          </p:cNvSpPr>
          <p:nvPr/>
        </p:nvSpPr>
        <p:spPr bwMode="auto">
          <a:xfrm>
            <a:off x="1879600" y="4800600"/>
            <a:ext cx="990600" cy="457200"/>
          </a:xfrm>
          <a:prstGeom prst="can">
            <a:avLst>
              <a:gd name="adj" fmla="val 25000"/>
            </a:avLst>
          </a:prstGeom>
          <a:solidFill>
            <a:srgbClr val="FFFF99"/>
          </a:solidFill>
          <a:ln w="38100">
            <a:solidFill>
              <a:schemeClr val="tx1"/>
            </a:solidFill>
            <a:round/>
            <a:headEnd type="none" w="sm" len="sm"/>
            <a:tailEnd type="none" w="sm" len="sm"/>
          </a:ln>
        </p:spPr>
        <p:txBody>
          <a:bodyPr wrap="none" anchor="ctr"/>
          <a:lstStyle/>
          <a:p>
            <a:pPr eaLnBrk="0" hangingPunct="0"/>
            <a:r>
              <a:rPr lang="en-US">
                <a:latin typeface="Arial" charset="0"/>
              </a:rPr>
              <a:t>Disk</a:t>
            </a:r>
          </a:p>
        </p:txBody>
      </p:sp>
      <p:sp>
        <p:nvSpPr>
          <p:cNvPr id="18451" name="Line 17"/>
          <p:cNvSpPr>
            <a:spLocks noChangeShapeType="1"/>
          </p:cNvSpPr>
          <p:nvPr/>
        </p:nvSpPr>
        <p:spPr bwMode="auto">
          <a:xfrm>
            <a:off x="2336800" y="4495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2" name="Line 18"/>
          <p:cNvSpPr>
            <a:spLocks noChangeShapeType="1"/>
          </p:cNvSpPr>
          <p:nvPr/>
        </p:nvSpPr>
        <p:spPr bwMode="auto">
          <a:xfrm>
            <a:off x="2336800" y="5257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3" name="AutoShape 19"/>
          <p:cNvSpPr>
            <a:spLocks noChangeArrowheads="1"/>
          </p:cNvSpPr>
          <p:nvPr/>
        </p:nvSpPr>
        <p:spPr bwMode="auto">
          <a:xfrm>
            <a:off x="2032000" y="5562600"/>
            <a:ext cx="685800" cy="685800"/>
          </a:xfrm>
          <a:prstGeom prst="flowChartMagneticTape">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Tape</a:t>
            </a:r>
          </a:p>
        </p:txBody>
      </p:sp>
      <p:sp>
        <p:nvSpPr>
          <p:cNvPr id="18454" name="Text Box 20"/>
          <p:cNvSpPr txBox="1">
            <a:spLocks noChangeArrowheads="1"/>
          </p:cNvSpPr>
          <p:nvPr/>
        </p:nvSpPr>
        <p:spPr bwMode="auto">
          <a:xfrm>
            <a:off x="3552825" y="1563688"/>
            <a:ext cx="8842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b="1">
                <a:latin typeface="Times" pitchFamily="32" charset="0"/>
              </a:rPr>
              <a:t>Latency</a:t>
            </a:r>
          </a:p>
        </p:txBody>
      </p:sp>
      <p:sp>
        <p:nvSpPr>
          <p:cNvPr id="18455" name="Text Box 21"/>
          <p:cNvSpPr txBox="1">
            <a:spLocks noChangeArrowheads="1"/>
          </p:cNvSpPr>
          <p:nvPr/>
        </p:nvSpPr>
        <p:spPr bwMode="auto">
          <a:xfrm>
            <a:off x="4886325" y="1563688"/>
            <a:ext cx="11445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b="1">
                <a:latin typeface="Times" pitchFamily="32" charset="0"/>
              </a:rPr>
              <a:t>Bandwidth</a:t>
            </a:r>
          </a:p>
        </p:txBody>
      </p:sp>
    </p:spTree>
    <p:extLst>
      <p:ext uri="{BB962C8B-B14F-4D97-AF65-F5344CB8AC3E}">
        <p14:creationId xmlns:p14="http://schemas.microsoft.com/office/powerpoint/2010/main" val="4759919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Locality to the Rescue!	</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The key to bridging this CPU-Memory gap is a fundamental property of computer programs known as </a:t>
            </a:r>
            <a:r>
              <a:rPr lang="en-US" dirty="0" smtClean="0">
                <a:solidFill>
                  <a:srgbClr val="FF0000"/>
                </a:solidFill>
              </a:rPr>
              <a:t>locality</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t>Locality of reference</a:t>
            </a:r>
          </a:p>
          <a:p>
            <a:pPr>
              <a:lnSpc>
                <a:spcPct val="80000"/>
              </a:lnSpc>
            </a:pPr>
            <a:r>
              <a:rPr lang="en-US" dirty="0" smtClean="0">
                <a:solidFill>
                  <a:srgbClr val="BFBFBF"/>
                </a:solidFill>
              </a:rPr>
              <a:t>Caching in the memory hierarchy</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Recently referenced items are likely </a:t>
            </a:r>
            <a:br>
              <a:rPr lang="en-GB" dirty="0" smtClean="0"/>
            </a:br>
            <a:r>
              <a:rPr lang="en-GB" dirty="0" smtClean="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6876" y="2946142"/>
            <a:ext cx="5318124" cy="2768858"/>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1029"/>
          <p:cNvSpPr>
            <a:spLocks noGrp="1" noChangeArrowheads="1"/>
          </p:cNvSpPr>
          <p:nvPr>
            <p:ph type="title"/>
          </p:nvPr>
        </p:nvSpPr>
        <p:spPr/>
        <p:txBody>
          <a:bodyPr/>
          <a:lstStyle/>
          <a:p>
            <a:r>
              <a:rPr lang="en-US" smtClean="0"/>
              <a:t>Locality Example</a:t>
            </a:r>
            <a:endParaRPr lang="en-US"/>
          </a:p>
        </p:txBody>
      </p:sp>
      <p:sp>
        <p:nvSpPr>
          <p:cNvPr id="134150" name="Rectangle 1030"/>
          <p:cNvSpPr>
            <a:spLocks noGrp="1" noChangeArrowheads="1"/>
          </p:cNvSpPr>
          <p:nvPr>
            <p:ph type="body" idx="1"/>
          </p:nvPr>
        </p:nvSpPr>
        <p:spPr/>
        <p:txBody>
          <a:bodyPr/>
          <a:lstStyle/>
          <a:p>
            <a:r>
              <a:rPr lang="en-US" dirty="0" smtClean="0">
                <a:solidFill>
                  <a:srgbClr val="FF0000"/>
                </a:solidFill>
              </a:rPr>
              <a:t>Question</a:t>
            </a:r>
            <a:r>
              <a:rPr lang="en-US" dirty="0" smtClean="0"/>
              <a:t>: Can you permute the loops so that the function scans the 3-d array </a:t>
            </a:r>
            <a:r>
              <a:rPr lang="en-US" b="0" dirty="0" smtClean="0">
                <a:latin typeface="Courier New"/>
                <a:cs typeface="Courier New"/>
              </a:rPr>
              <a:t>a </a:t>
            </a:r>
            <a:r>
              <a:rPr lang="en-US" dirty="0" smtClean="0"/>
              <a:t>with a stride-1 reference pattern (and thus has good spatial locality)?</a:t>
            </a:r>
            <a:endParaRPr lang="en-US" dirty="0"/>
          </a:p>
        </p:txBody>
      </p:sp>
      <p:sp>
        <p:nvSpPr>
          <p:cNvPr id="134148" name="Text Box 1028"/>
          <p:cNvSpPr txBox="1">
            <a:spLocks noChangeArrowheads="1"/>
          </p:cNvSpPr>
          <p:nvPr/>
        </p:nvSpPr>
        <p:spPr bwMode="auto">
          <a:xfrm>
            <a:off x="1941513" y="3033713"/>
            <a:ext cx="4987925" cy="2863850"/>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sum_array_3d(int </a:t>
            </a:r>
            <a:r>
              <a:rPr lang="en-US" sz="1800" dirty="0" err="1">
                <a:latin typeface="Courier New" charset="0"/>
              </a:rPr>
              <a:t>a[M][N][N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a:t>
            </a:r>
            <a:r>
              <a:rPr lang="en-US" sz="1800" dirty="0" err="1">
                <a:latin typeface="Courier New" charset="0"/>
              </a:rPr>
              <a:t>k</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k</a:t>
            </a:r>
            <a:r>
              <a:rPr lang="en-US" sz="1800" dirty="0">
                <a:latin typeface="Courier New" charset="0"/>
              </a:rPr>
              <a:t> = 0; </a:t>
            </a:r>
            <a:r>
              <a:rPr lang="en-US" sz="1800" dirty="0" err="1">
                <a:latin typeface="Courier New" charset="0"/>
              </a:rPr>
              <a:t>k</a:t>
            </a:r>
            <a:r>
              <a:rPr lang="en-US" sz="1800" dirty="0">
                <a:latin typeface="Courier New" charset="0"/>
              </a:rPr>
              <a:t> &lt; N; </a:t>
            </a:r>
            <a:r>
              <a:rPr lang="en-US" sz="1800" dirty="0" err="1">
                <a:latin typeface="Courier New" charset="0"/>
              </a:rPr>
              <a:t>k</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a[k][i][j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5"/>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14</a:t>
            </a:r>
          </a:p>
        </p:txBody>
      </p:sp>
      <p:sp>
        <p:nvSpPr>
          <p:cNvPr id="17411" name="Slide Number Placeholder 6"/>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B8F8C604-41F8-4E82-B028-F1094242F21D}" type="slidenum">
              <a:rPr lang="en-US" sz="1200" smtClean="0">
                <a:latin typeface="Helvetica" pitchFamily="32" charset="0"/>
              </a:rPr>
              <a:pPr eaLnBrk="1" hangingPunct="1"/>
              <a:t>6</a:t>
            </a:fld>
            <a:endParaRPr lang="en-US" sz="1200" smtClean="0"/>
          </a:p>
        </p:txBody>
      </p:sp>
      <p:sp>
        <p:nvSpPr>
          <p:cNvPr id="17412" name="Rectangle 2"/>
          <p:cNvSpPr>
            <a:spLocks noGrp="1" noChangeArrowheads="1"/>
          </p:cNvSpPr>
          <p:nvPr>
            <p:ph type="title"/>
          </p:nvPr>
        </p:nvSpPr>
        <p:spPr/>
        <p:txBody>
          <a:bodyPr/>
          <a:lstStyle/>
          <a:p>
            <a:pPr eaLnBrk="1" hangingPunct="1"/>
            <a:r>
              <a:rPr lang="en-US" smtClean="0"/>
              <a:t>The Memory Bottleneck</a:t>
            </a:r>
          </a:p>
        </p:txBody>
      </p:sp>
      <p:sp>
        <p:nvSpPr>
          <p:cNvPr id="17413" name="Rectangle 3"/>
          <p:cNvSpPr>
            <a:spLocks noGrp="1" noChangeArrowheads="1"/>
          </p:cNvSpPr>
          <p:nvPr>
            <p:ph type="body" sz="half" idx="1"/>
          </p:nvPr>
        </p:nvSpPr>
        <p:spPr/>
        <p:txBody>
          <a:bodyPr/>
          <a:lstStyle/>
          <a:p>
            <a:pPr eaLnBrk="1" hangingPunct="1">
              <a:lnSpc>
                <a:spcPct val="90000"/>
              </a:lnSpc>
            </a:pPr>
            <a:r>
              <a:rPr lang="en-US" sz="2000" smtClean="0"/>
              <a:t>Typical CPU clock rate</a:t>
            </a:r>
          </a:p>
          <a:p>
            <a:pPr lvl="1" eaLnBrk="1" hangingPunct="1">
              <a:lnSpc>
                <a:spcPct val="90000"/>
              </a:lnSpc>
            </a:pPr>
            <a:r>
              <a:rPr lang="en-US" sz="1800" smtClean="0">
                <a:solidFill>
                  <a:srgbClr val="E4445F"/>
                </a:solidFill>
              </a:rPr>
              <a:t>1 GHz (1ns cycle time)</a:t>
            </a:r>
            <a:endParaRPr lang="en-US" sz="1800" smtClean="0"/>
          </a:p>
          <a:p>
            <a:pPr eaLnBrk="1" hangingPunct="1">
              <a:lnSpc>
                <a:spcPct val="90000"/>
              </a:lnSpc>
            </a:pPr>
            <a:r>
              <a:rPr lang="en-US" sz="2000" smtClean="0"/>
              <a:t>Typical DRAM access time</a:t>
            </a:r>
          </a:p>
          <a:p>
            <a:pPr lvl="1" eaLnBrk="1" hangingPunct="1">
              <a:lnSpc>
                <a:spcPct val="90000"/>
              </a:lnSpc>
            </a:pPr>
            <a:r>
              <a:rPr lang="en-US" sz="1800" smtClean="0">
                <a:solidFill>
                  <a:srgbClr val="E4445F"/>
                </a:solidFill>
              </a:rPr>
              <a:t>30ns (about 30 cycles)</a:t>
            </a:r>
            <a:endParaRPr lang="en-US" sz="1800" smtClean="0"/>
          </a:p>
          <a:p>
            <a:pPr eaLnBrk="1" hangingPunct="1">
              <a:lnSpc>
                <a:spcPct val="90000"/>
              </a:lnSpc>
            </a:pPr>
            <a:r>
              <a:rPr lang="en-US" sz="2000" smtClean="0"/>
              <a:t>Typical main memory access</a:t>
            </a:r>
          </a:p>
          <a:p>
            <a:pPr lvl="1" eaLnBrk="1" hangingPunct="1">
              <a:lnSpc>
                <a:spcPct val="90000"/>
              </a:lnSpc>
            </a:pPr>
            <a:r>
              <a:rPr lang="en-US" sz="1800" smtClean="0">
                <a:solidFill>
                  <a:srgbClr val="E4445F"/>
                </a:solidFill>
              </a:rPr>
              <a:t>100ns (100 cycles)</a:t>
            </a:r>
          </a:p>
          <a:p>
            <a:pPr marL="1085850" lvl="2" eaLnBrk="1" hangingPunct="1">
              <a:lnSpc>
                <a:spcPct val="90000"/>
              </a:lnSpc>
            </a:pPr>
            <a:r>
              <a:rPr lang="en-US" sz="1800" smtClean="0">
                <a:solidFill>
                  <a:srgbClr val="0000FF"/>
                </a:solidFill>
              </a:rPr>
              <a:t>DRAM (30), precharge (10), chip crossings (30), overhead (30).</a:t>
            </a:r>
            <a:endParaRPr lang="en-US" sz="1800" smtClean="0"/>
          </a:p>
          <a:p>
            <a:pPr eaLnBrk="1" hangingPunct="1">
              <a:lnSpc>
                <a:spcPct val="90000"/>
              </a:lnSpc>
            </a:pPr>
            <a:r>
              <a:rPr lang="en-US" sz="2000" smtClean="0"/>
              <a:t>Our pipeline designs assume 1 cycle access (1ns)</a:t>
            </a:r>
          </a:p>
          <a:p>
            <a:pPr eaLnBrk="1" hangingPunct="1">
              <a:lnSpc>
                <a:spcPct val="90000"/>
              </a:lnSpc>
            </a:pPr>
            <a:r>
              <a:rPr lang="en-US" sz="2000" smtClean="0"/>
              <a:t>Average instruction references </a:t>
            </a:r>
          </a:p>
          <a:p>
            <a:pPr lvl="1" eaLnBrk="1" hangingPunct="1">
              <a:lnSpc>
                <a:spcPct val="90000"/>
              </a:lnSpc>
            </a:pPr>
            <a:r>
              <a:rPr lang="en-US" sz="1800" smtClean="0">
                <a:solidFill>
                  <a:srgbClr val="E4445F"/>
                </a:solidFill>
              </a:rPr>
              <a:t>1 instruction word</a:t>
            </a:r>
          </a:p>
          <a:p>
            <a:pPr lvl="1" eaLnBrk="1" hangingPunct="1">
              <a:lnSpc>
                <a:spcPct val="90000"/>
              </a:lnSpc>
            </a:pPr>
            <a:r>
              <a:rPr lang="en-US" sz="1800" smtClean="0">
                <a:solidFill>
                  <a:srgbClr val="E4445F"/>
                </a:solidFill>
              </a:rPr>
              <a:t>0.3 data words</a:t>
            </a:r>
          </a:p>
        </p:txBody>
      </p:sp>
      <p:sp>
        <p:nvSpPr>
          <p:cNvPr id="17414" name="Rectangle 4"/>
          <p:cNvSpPr>
            <a:spLocks noGrp="1" noChangeArrowheads="1"/>
          </p:cNvSpPr>
          <p:nvPr>
            <p:ph type="body" sz="half" idx="2"/>
          </p:nvPr>
        </p:nvSpPr>
        <p:spPr/>
        <p:txBody>
          <a:bodyPr/>
          <a:lstStyle/>
          <a:p>
            <a:pPr eaLnBrk="1" hangingPunct="1"/>
            <a:r>
              <a:rPr lang="en-US" sz="2000" smtClean="0"/>
              <a:t>This problem gets worse</a:t>
            </a:r>
          </a:p>
          <a:p>
            <a:pPr lvl="1" eaLnBrk="1" hangingPunct="1"/>
            <a:r>
              <a:rPr lang="en-US" sz="1800" smtClean="0">
                <a:solidFill>
                  <a:srgbClr val="E4445F"/>
                </a:solidFill>
              </a:rPr>
              <a:t>CPUs get </a:t>
            </a:r>
            <a:r>
              <a:rPr lang="en-US" sz="1800" i="1" smtClean="0">
                <a:solidFill>
                  <a:srgbClr val="E4445F"/>
                </a:solidFill>
              </a:rPr>
              <a:t>faster</a:t>
            </a:r>
            <a:endParaRPr lang="en-US" sz="1800" smtClean="0">
              <a:solidFill>
                <a:srgbClr val="E4445F"/>
              </a:solidFill>
            </a:endParaRPr>
          </a:p>
          <a:p>
            <a:pPr lvl="1" eaLnBrk="1" hangingPunct="1"/>
            <a:r>
              <a:rPr lang="en-US" sz="1800" smtClean="0">
                <a:solidFill>
                  <a:srgbClr val="E4445F"/>
                </a:solidFill>
              </a:rPr>
              <a:t>Memories get </a:t>
            </a:r>
            <a:r>
              <a:rPr lang="en-US" sz="1800" i="1" smtClean="0">
                <a:solidFill>
                  <a:srgbClr val="E4445F"/>
                </a:solidFill>
              </a:rPr>
              <a:t>bigger</a:t>
            </a:r>
            <a:endParaRPr lang="en-US" sz="1800" smtClean="0">
              <a:solidFill>
                <a:srgbClr val="E4445F"/>
              </a:solidFill>
            </a:endParaRPr>
          </a:p>
          <a:p>
            <a:pPr eaLnBrk="1" hangingPunct="1"/>
            <a:r>
              <a:rPr lang="en-US" sz="2000" smtClean="0"/>
              <a:t>Memory delay is mostly communication time</a:t>
            </a:r>
          </a:p>
          <a:p>
            <a:pPr lvl="1" eaLnBrk="1" hangingPunct="1"/>
            <a:r>
              <a:rPr lang="en-US" sz="1800" smtClean="0">
                <a:solidFill>
                  <a:srgbClr val="E4445F"/>
                </a:solidFill>
              </a:rPr>
              <a:t>reading/writing a bit is </a:t>
            </a:r>
            <a:r>
              <a:rPr lang="en-US" sz="1800" i="1" smtClean="0">
                <a:solidFill>
                  <a:srgbClr val="E4445F"/>
                </a:solidFill>
              </a:rPr>
              <a:t>fast</a:t>
            </a:r>
            <a:endParaRPr lang="en-US" sz="1800" smtClean="0">
              <a:solidFill>
                <a:srgbClr val="E4445F"/>
              </a:solidFill>
            </a:endParaRPr>
          </a:p>
          <a:p>
            <a:pPr lvl="1" eaLnBrk="1" hangingPunct="1"/>
            <a:r>
              <a:rPr lang="en-US" sz="1800" smtClean="0">
                <a:solidFill>
                  <a:srgbClr val="E4445F"/>
                </a:solidFill>
              </a:rPr>
              <a:t>it takes time to</a:t>
            </a:r>
          </a:p>
          <a:p>
            <a:pPr lvl="2" eaLnBrk="1" hangingPunct="1"/>
            <a:r>
              <a:rPr lang="en-US" sz="1800" smtClean="0">
                <a:solidFill>
                  <a:srgbClr val="0000FF"/>
                </a:solidFill>
              </a:rPr>
              <a:t>select the right bit</a:t>
            </a:r>
          </a:p>
          <a:p>
            <a:pPr lvl="2" eaLnBrk="1" hangingPunct="1"/>
            <a:r>
              <a:rPr lang="en-US" sz="1800" smtClean="0">
                <a:solidFill>
                  <a:srgbClr val="0000FF"/>
                </a:solidFill>
              </a:rPr>
              <a:t>route the data to/from the bit</a:t>
            </a:r>
          </a:p>
          <a:p>
            <a:pPr eaLnBrk="1" hangingPunct="1"/>
            <a:r>
              <a:rPr lang="en-US" sz="2000" smtClean="0"/>
              <a:t>Big memories are </a:t>
            </a:r>
            <a:r>
              <a:rPr lang="en-US" sz="2000" i="1" smtClean="0"/>
              <a:t>slow</a:t>
            </a:r>
          </a:p>
          <a:p>
            <a:pPr eaLnBrk="1" hangingPunct="1"/>
            <a:r>
              <a:rPr lang="en-US" sz="2000" smtClean="0"/>
              <a:t>Small memories can be made </a:t>
            </a:r>
            <a:r>
              <a:rPr lang="en-US" sz="2000" i="1" smtClean="0"/>
              <a:t>fast</a:t>
            </a:r>
            <a:endParaRPr lang="en-US" sz="2000" smtClean="0"/>
          </a:p>
        </p:txBody>
      </p:sp>
    </p:spTree>
    <p:extLst>
      <p:ext uri="{BB962C8B-B14F-4D97-AF65-F5344CB8AC3E}">
        <p14:creationId xmlns:p14="http://schemas.microsoft.com/office/powerpoint/2010/main" val="128987174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a:t>Some fundamental and enduring properties of hardware and software:</a:t>
            </a:r>
          </a:p>
          <a:p>
            <a:pPr lvl="1"/>
            <a:r>
              <a:rPr lang="en-US"/>
              <a:t>Fast storage technologies cost more per byte, have less capacity, and require more power (heat!). </a:t>
            </a:r>
          </a:p>
          <a:p>
            <a:pPr lvl="1"/>
            <a:r>
              <a:rPr lang="en-US"/>
              <a:t>The gap between CPU and main memory speed is widening.</a:t>
            </a:r>
          </a:p>
          <a:p>
            <a:pPr lvl="1"/>
            <a:r>
              <a:rPr lang="en-US"/>
              <a:t>Well-written programs tend to exhibit good locality.</a:t>
            </a:r>
          </a:p>
          <a:p>
            <a:pPr lvl="1"/>
            <a:endParaRPr lang="en-US"/>
          </a:p>
          <a:p>
            <a:r>
              <a:rPr lang="en-US"/>
              <a:t>These fundamental properties complement each other beautifully.</a:t>
            </a:r>
          </a:p>
          <a:p>
            <a:endParaRPr lang="en-US"/>
          </a:p>
          <a:p>
            <a:r>
              <a:rPr lang="en-US"/>
              <a:t>They suggest an approach for organizing memory and storage systems known as a </a:t>
            </a:r>
            <a:r>
              <a:rPr lang="en-US">
                <a:solidFill>
                  <a:srgbClr val="FF0000"/>
                </a:solidFill>
              </a:rPr>
              <a:t>memory hierarchy</a:t>
            </a:r>
            <a:r>
              <a:rPr lang="en-US"/>
              <a: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solidFill>
                  <a:schemeClr val="bg1">
                    <a:lumMod val="75000"/>
                  </a:schemeClr>
                </a:solidFill>
              </a:rPr>
              <a:t>Locality of reference</a:t>
            </a:r>
          </a:p>
          <a:p>
            <a:pPr>
              <a:lnSpc>
                <a:spcPct val="80000"/>
              </a:lnSpc>
            </a:pPr>
            <a:r>
              <a:rPr lang="en-US" dirty="0" smtClean="0"/>
              <a:t>Caching in the memory hierarchy</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404813" y="247650"/>
            <a:ext cx="8716962" cy="782638"/>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An Example Memory Hierarchy</a:t>
            </a:r>
          </a:p>
        </p:txBody>
      </p:sp>
      <p:sp>
        <p:nvSpPr>
          <p:cNvPr id="35843" name="AutoShape 2"/>
          <p:cNvSpPr>
            <a:spLocks noChangeArrowheads="1"/>
          </p:cNvSpPr>
          <p:nvPr/>
        </p:nvSpPr>
        <p:spPr bwMode="auto">
          <a:xfrm>
            <a:off x="1147763" y="1009650"/>
            <a:ext cx="6242050" cy="5391150"/>
          </a:xfrm>
          <a:prstGeom prst="triangle">
            <a:avLst>
              <a:gd name="adj" fmla="val 50000"/>
            </a:avLst>
          </a:prstGeom>
          <a:gradFill>
            <a:gsLst>
              <a:gs pos="0">
                <a:schemeClr val="accent2">
                  <a:lumMod val="20000"/>
                  <a:lumOff val="80000"/>
                </a:schemeClr>
              </a:gs>
              <a:gs pos="49000">
                <a:schemeClr val="accent2">
                  <a:lumMod val="20000"/>
                  <a:lumOff val="80000"/>
                </a:schemeClr>
              </a:gs>
              <a:gs pos="100000">
                <a:schemeClr val="bg1"/>
              </a:gs>
            </a:gsLst>
            <a:lin ang="5400000" scaled="0"/>
          </a:gradFill>
          <a:ln w="28575">
            <a:solidFill>
              <a:schemeClr val="tx1"/>
            </a:solidFill>
            <a:miter lim="800000"/>
            <a:headEnd/>
            <a:tailEnd/>
          </a:ln>
        </p:spPr>
        <p:txBody>
          <a:bodyPr wrap="none" anchor="ctr"/>
          <a:lstStyle/>
          <a:p>
            <a:endParaRPr lang="en-US"/>
          </a:p>
        </p:txBody>
      </p:sp>
      <p:sp>
        <p:nvSpPr>
          <p:cNvPr id="35844" name="Text Box 3"/>
          <p:cNvSpPr txBox="1">
            <a:spLocks noChangeArrowheads="1"/>
          </p:cNvSpPr>
          <p:nvPr/>
        </p:nvSpPr>
        <p:spPr bwMode="auto">
          <a:xfrm>
            <a:off x="3790061" y="1568034"/>
            <a:ext cx="948995" cy="33663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egisters</a:t>
            </a:r>
            <a:endParaRPr lang="en-GB" sz="1600" b="1" dirty="0">
              <a:latin typeface="Calibri" pitchFamily="34" charset="0"/>
            </a:endParaRPr>
          </a:p>
        </p:txBody>
      </p:sp>
      <p:sp>
        <p:nvSpPr>
          <p:cNvPr id="35845" name="Text Box 4"/>
          <p:cNvSpPr txBox="1">
            <a:spLocks noChangeArrowheads="1"/>
          </p:cNvSpPr>
          <p:nvPr/>
        </p:nvSpPr>
        <p:spPr bwMode="auto">
          <a:xfrm>
            <a:off x="3812500" y="2044099"/>
            <a:ext cx="904111"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L1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 </a:t>
            </a:r>
            <a:r>
              <a:rPr lang="en-GB" sz="1600" b="1" dirty="0">
                <a:latin typeface="Calibri" pitchFamily="34" charset="0"/>
              </a:rPr>
              <a:t>(SRAM)</a:t>
            </a:r>
          </a:p>
        </p:txBody>
      </p:sp>
      <p:sp>
        <p:nvSpPr>
          <p:cNvPr id="35846" name="Text Box 5"/>
          <p:cNvSpPr txBox="1">
            <a:spLocks noChangeArrowheads="1"/>
          </p:cNvSpPr>
          <p:nvPr/>
        </p:nvSpPr>
        <p:spPr bwMode="auto">
          <a:xfrm>
            <a:off x="3576913" y="3753440"/>
            <a:ext cx="1375290"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Main </a:t>
            </a:r>
            <a:r>
              <a:rPr lang="en-GB" sz="1600" b="1" dirty="0">
                <a:latin typeface="Calibri" pitchFamily="34" charset="0"/>
              </a:rPr>
              <a:t>memory</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(DRAM)</a:t>
            </a:r>
          </a:p>
        </p:txBody>
      </p:sp>
      <p:sp>
        <p:nvSpPr>
          <p:cNvPr id="35847" name="Text Box 6"/>
          <p:cNvSpPr txBox="1">
            <a:spLocks noChangeArrowheads="1"/>
          </p:cNvSpPr>
          <p:nvPr/>
        </p:nvSpPr>
        <p:spPr bwMode="auto">
          <a:xfrm>
            <a:off x="3160581" y="4604095"/>
            <a:ext cx="2207954"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L</a:t>
            </a:r>
            <a:r>
              <a:rPr lang="en-GB" sz="1600" b="1" dirty="0" smtClean="0">
                <a:latin typeface="Calibri" pitchFamily="34" charset="0"/>
              </a:rPr>
              <a:t>ocal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(local disks)</a:t>
            </a:r>
          </a:p>
        </p:txBody>
      </p:sp>
      <p:sp>
        <p:nvSpPr>
          <p:cNvPr id="35848" name="Line 7"/>
          <p:cNvSpPr>
            <a:spLocks noChangeShapeType="1"/>
          </p:cNvSpPr>
          <p:nvPr/>
        </p:nvSpPr>
        <p:spPr bwMode="auto">
          <a:xfrm>
            <a:off x="3736976" y="1931988"/>
            <a:ext cx="1063625" cy="1587"/>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0" name="Line 9"/>
          <p:cNvSpPr>
            <a:spLocks noChangeShapeType="1"/>
          </p:cNvSpPr>
          <p:nvPr/>
        </p:nvSpPr>
        <p:spPr bwMode="auto">
          <a:xfrm>
            <a:off x="2992438" y="3634582"/>
            <a:ext cx="2552700" cy="1587"/>
          </a:xfrm>
          <a:prstGeom prst="line">
            <a:avLst/>
          </a:prstGeom>
          <a:noFill/>
          <a:ln w="12600">
            <a:solidFill>
              <a:srgbClr val="000066"/>
            </a:solidFill>
            <a:miter lim="800000"/>
            <a:headEnd/>
            <a:tailEnd/>
          </a:ln>
        </p:spPr>
        <p:txBody>
          <a:bodyPr/>
          <a:lstStyle/>
          <a:p>
            <a:endParaRPr lang="en-US"/>
          </a:p>
        </p:txBody>
      </p:sp>
      <p:sp>
        <p:nvSpPr>
          <p:cNvPr id="35851" name="Line 10"/>
          <p:cNvSpPr>
            <a:spLocks noChangeShapeType="1"/>
          </p:cNvSpPr>
          <p:nvPr/>
        </p:nvSpPr>
        <p:spPr bwMode="auto">
          <a:xfrm>
            <a:off x="441325" y="3943350"/>
            <a:ext cx="1588" cy="2344738"/>
          </a:xfrm>
          <a:prstGeom prst="line">
            <a:avLst/>
          </a:prstGeom>
          <a:noFill/>
          <a:ln w="38160">
            <a:solidFill>
              <a:srgbClr val="000066"/>
            </a:solidFill>
            <a:miter lim="800000"/>
            <a:headEnd/>
            <a:tailEnd type="triangle" w="med" len="med"/>
          </a:ln>
        </p:spPr>
        <p:txBody>
          <a:bodyPr/>
          <a:lstStyle/>
          <a:p>
            <a:endParaRPr lang="en-US"/>
          </a:p>
        </p:txBody>
      </p:sp>
      <p:sp>
        <p:nvSpPr>
          <p:cNvPr id="35852" name="Text Box 11"/>
          <p:cNvSpPr txBox="1">
            <a:spLocks noChangeArrowheads="1"/>
          </p:cNvSpPr>
          <p:nvPr/>
        </p:nvSpPr>
        <p:spPr bwMode="auto">
          <a:xfrm>
            <a:off x="455667" y="3829317"/>
            <a:ext cx="915933"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slower,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cheaper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54" name="Text Box 13"/>
          <p:cNvSpPr txBox="1">
            <a:spLocks noChangeArrowheads="1"/>
          </p:cNvSpPr>
          <p:nvPr/>
        </p:nvSpPr>
        <p:spPr bwMode="auto">
          <a:xfrm>
            <a:off x="2267837" y="5562600"/>
            <a:ext cx="3993442"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emote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(tapes, distributed file systems, Web servers)</a:t>
            </a:r>
          </a:p>
        </p:txBody>
      </p:sp>
      <p:sp>
        <p:nvSpPr>
          <p:cNvPr id="35878" name="Text Box 16"/>
          <p:cNvSpPr txBox="1">
            <a:spLocks noChangeArrowheads="1"/>
          </p:cNvSpPr>
          <p:nvPr/>
        </p:nvSpPr>
        <p:spPr bwMode="auto">
          <a:xfrm>
            <a:off x="6858000" y="4648200"/>
            <a:ext cx="2062162" cy="728636"/>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Local disks hold files retrieved from disks on remote network servers</a:t>
            </a:r>
          </a:p>
        </p:txBody>
      </p:sp>
      <p:sp>
        <p:nvSpPr>
          <p:cNvPr id="35876" name="Text Box 19"/>
          <p:cNvSpPr txBox="1">
            <a:spLocks noChangeArrowheads="1"/>
          </p:cNvSpPr>
          <p:nvPr/>
        </p:nvSpPr>
        <p:spPr bwMode="auto">
          <a:xfrm>
            <a:off x="6376987" y="3962400"/>
            <a:ext cx="2744787" cy="517502"/>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Main memory holds disk </a:t>
            </a:r>
            <a:r>
              <a:rPr lang="en-GB" sz="1400" b="1" dirty="0" smtClean="0">
                <a:solidFill>
                  <a:srgbClr val="C00000"/>
                </a:solidFill>
                <a:latin typeface="Calibri" pitchFamily="34" charset="0"/>
              </a:rPr>
              <a:t>blocks </a:t>
            </a:r>
            <a:r>
              <a:rPr lang="en-GB" sz="1400" b="1" dirty="0">
                <a:solidFill>
                  <a:srgbClr val="C00000"/>
                </a:solidFill>
                <a:latin typeface="Calibri" pitchFamily="34" charset="0"/>
              </a:rPr>
              <a:t>retrieved from </a:t>
            </a:r>
            <a:r>
              <a:rPr lang="en-GB" sz="1400" b="1" dirty="0" smtClean="0">
                <a:solidFill>
                  <a:srgbClr val="C00000"/>
                </a:solidFill>
                <a:latin typeface="Calibri" pitchFamily="34" charset="0"/>
              </a:rPr>
              <a:t>local disks</a:t>
            </a:r>
            <a:endParaRPr lang="en-GB" sz="1400" b="1" dirty="0">
              <a:solidFill>
                <a:srgbClr val="C00000"/>
              </a:solidFill>
              <a:latin typeface="Calibri" pitchFamily="34" charset="0"/>
            </a:endParaRPr>
          </a:p>
        </p:txBody>
      </p:sp>
      <p:sp>
        <p:nvSpPr>
          <p:cNvPr id="35857" name="Line 20"/>
          <p:cNvSpPr>
            <a:spLocks noChangeShapeType="1"/>
          </p:cNvSpPr>
          <p:nvPr/>
        </p:nvSpPr>
        <p:spPr bwMode="auto">
          <a:xfrm>
            <a:off x="1760182" y="5337175"/>
            <a:ext cx="5029200" cy="1588"/>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8" name="Text Box 21"/>
          <p:cNvSpPr txBox="1">
            <a:spLocks noChangeArrowheads="1"/>
          </p:cNvSpPr>
          <p:nvPr/>
        </p:nvSpPr>
        <p:spPr bwMode="auto">
          <a:xfrm>
            <a:off x="3806090" y="2895177"/>
            <a:ext cx="916935"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L2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a:t>
            </a:r>
            <a:r>
              <a:rPr lang="en-GB" sz="1600" b="1" dirty="0">
                <a:latin typeface="Calibri" pitchFamily="34" charset="0"/>
              </a:rPr>
              <a:t>SRAM)</a:t>
            </a:r>
          </a:p>
        </p:txBody>
      </p:sp>
      <p:sp>
        <p:nvSpPr>
          <p:cNvPr id="35873" name="Text Box 23"/>
          <p:cNvSpPr txBox="1">
            <a:spLocks noChangeArrowheads="1"/>
          </p:cNvSpPr>
          <p:nvPr/>
        </p:nvSpPr>
        <p:spPr bwMode="auto">
          <a:xfrm>
            <a:off x="5334000" y="2256245"/>
            <a:ext cx="283845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L1 cache holds cache lines retrieved from </a:t>
            </a:r>
            <a:r>
              <a:rPr lang="en-GB" sz="1400" b="1" dirty="0" smtClean="0">
                <a:solidFill>
                  <a:srgbClr val="C00000"/>
                </a:solidFill>
                <a:latin typeface="Calibri" pitchFamily="34" charset="0"/>
              </a:rPr>
              <a:t>L2 </a:t>
            </a:r>
            <a:r>
              <a:rPr lang="en-GB" sz="1400" b="1" dirty="0">
                <a:solidFill>
                  <a:srgbClr val="C00000"/>
                </a:solidFill>
                <a:latin typeface="Calibri" pitchFamily="34" charset="0"/>
              </a:rPr>
              <a:t>cache</a:t>
            </a:r>
          </a:p>
        </p:txBody>
      </p:sp>
      <p:sp>
        <p:nvSpPr>
          <p:cNvPr id="35860" name="Text Box 25"/>
          <p:cNvSpPr txBox="1">
            <a:spLocks noChangeArrowheads="1"/>
          </p:cNvSpPr>
          <p:nvPr/>
        </p:nvSpPr>
        <p:spPr bwMode="auto">
          <a:xfrm>
            <a:off x="4876800" y="1447800"/>
            <a:ext cx="2919412" cy="517502"/>
          </a:xfrm>
          <a:prstGeom prst="rect">
            <a:avLst/>
          </a:prstGeom>
          <a:noFill/>
          <a:ln w="9525">
            <a:solidFill>
              <a:srgbClr val="DF9F98"/>
            </a:solid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CPU registers hold words retrieved </a:t>
            </a:r>
            <a:r>
              <a:rPr lang="en-GB" sz="1400" b="1" dirty="0" smtClean="0">
                <a:solidFill>
                  <a:srgbClr val="C00000"/>
                </a:solidFill>
                <a:latin typeface="Calibri" pitchFamily="34" charset="0"/>
              </a:rPr>
              <a:t>from </a:t>
            </a:r>
            <a:r>
              <a:rPr lang="en-GB" sz="1400" b="1" dirty="0">
                <a:solidFill>
                  <a:srgbClr val="C00000"/>
                </a:solidFill>
                <a:latin typeface="Calibri" pitchFamily="34" charset="0"/>
              </a:rPr>
              <a:t>L1 cache</a:t>
            </a:r>
          </a:p>
        </p:txBody>
      </p:sp>
      <p:sp>
        <p:nvSpPr>
          <p:cNvPr id="35871" name="Text Box 28"/>
          <p:cNvSpPr txBox="1">
            <a:spLocks noChangeArrowheads="1"/>
          </p:cNvSpPr>
          <p:nvPr/>
        </p:nvSpPr>
        <p:spPr bwMode="auto">
          <a:xfrm>
            <a:off x="5867400" y="3124200"/>
            <a:ext cx="262890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L2 cache holds cache lines retrieved from main memory</a:t>
            </a:r>
          </a:p>
        </p:txBody>
      </p:sp>
      <p:sp>
        <p:nvSpPr>
          <p:cNvPr id="35863" name="Text Box 30"/>
          <p:cNvSpPr txBox="1">
            <a:spLocks noChangeArrowheads="1"/>
          </p:cNvSpPr>
          <p:nvPr/>
        </p:nvSpPr>
        <p:spPr bwMode="auto">
          <a:xfrm>
            <a:off x="3530600" y="13319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L0:</a:t>
            </a:r>
          </a:p>
        </p:txBody>
      </p:sp>
      <p:sp>
        <p:nvSpPr>
          <p:cNvPr id="35864" name="Text Box 31"/>
          <p:cNvSpPr txBox="1">
            <a:spLocks noChangeArrowheads="1"/>
          </p:cNvSpPr>
          <p:nvPr/>
        </p:nvSpPr>
        <p:spPr bwMode="auto">
          <a:xfrm>
            <a:off x="3152775" y="20415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L1:</a:t>
            </a:r>
          </a:p>
        </p:txBody>
      </p:sp>
      <p:sp>
        <p:nvSpPr>
          <p:cNvPr id="35865" name="Text Box 32"/>
          <p:cNvSpPr txBox="1">
            <a:spLocks noChangeArrowheads="1"/>
          </p:cNvSpPr>
          <p:nvPr/>
        </p:nvSpPr>
        <p:spPr bwMode="auto">
          <a:xfrm>
            <a:off x="2714625" y="273843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L2:</a:t>
            </a:r>
          </a:p>
        </p:txBody>
      </p:sp>
      <p:sp>
        <p:nvSpPr>
          <p:cNvPr id="35866" name="Text Box 33"/>
          <p:cNvSpPr txBox="1">
            <a:spLocks noChangeArrowheads="1"/>
          </p:cNvSpPr>
          <p:nvPr/>
        </p:nvSpPr>
        <p:spPr bwMode="auto">
          <a:xfrm>
            <a:off x="2241550" y="35417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L3:</a:t>
            </a:r>
          </a:p>
        </p:txBody>
      </p:sp>
      <p:sp>
        <p:nvSpPr>
          <p:cNvPr id="35867" name="Text Box 34"/>
          <p:cNvSpPr txBox="1">
            <a:spLocks noChangeArrowheads="1"/>
          </p:cNvSpPr>
          <p:nvPr/>
        </p:nvSpPr>
        <p:spPr bwMode="auto">
          <a:xfrm>
            <a:off x="1639888" y="46069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L4:</a:t>
            </a:r>
          </a:p>
        </p:txBody>
      </p:sp>
      <p:sp>
        <p:nvSpPr>
          <p:cNvPr id="35868" name="Text Box 35"/>
          <p:cNvSpPr txBox="1">
            <a:spLocks noChangeArrowheads="1"/>
          </p:cNvSpPr>
          <p:nvPr/>
        </p:nvSpPr>
        <p:spPr bwMode="auto">
          <a:xfrm>
            <a:off x="1000125" y="570388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L5:</a:t>
            </a:r>
          </a:p>
        </p:txBody>
      </p:sp>
      <p:sp>
        <p:nvSpPr>
          <p:cNvPr id="35869" name="Text Box 36"/>
          <p:cNvSpPr txBox="1">
            <a:spLocks noChangeArrowheads="1"/>
          </p:cNvSpPr>
          <p:nvPr/>
        </p:nvSpPr>
        <p:spPr bwMode="auto">
          <a:xfrm>
            <a:off x="457200" y="2312467"/>
            <a:ext cx="894132"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faster</a:t>
            </a:r>
            <a:r>
              <a:rPr lang="en-GB" sz="1600" b="1" dirty="0" smtClean="0">
                <a:latin typeface="Calibri" pitchFamily="34" charset="0"/>
              </a:rPr>
              <a:t>,</a:t>
            </a: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costlier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70" name="Line 37"/>
          <p:cNvSpPr>
            <a:spLocks noChangeShapeType="1"/>
          </p:cNvSpPr>
          <p:nvPr/>
        </p:nvSpPr>
        <p:spPr bwMode="auto">
          <a:xfrm flipV="1">
            <a:off x="455613" y="1143000"/>
            <a:ext cx="1587" cy="2157413"/>
          </a:xfrm>
          <a:prstGeom prst="line">
            <a:avLst/>
          </a:prstGeom>
          <a:noFill/>
          <a:ln w="38160">
            <a:solidFill>
              <a:srgbClr val="000066"/>
            </a:solidFill>
            <a:miter lim="800000"/>
            <a:headEnd/>
            <a:tailEnd type="triangle" w="med" len="med"/>
          </a:ln>
        </p:spPr>
        <p:txBody>
          <a:bodyPr/>
          <a:lstStyle/>
          <a:p>
            <a:endParaRPr lang="en-US"/>
          </a:p>
        </p:txBody>
      </p:sp>
      <p:cxnSp>
        <p:nvCxnSpPr>
          <p:cNvPr id="40" name="Straight Connector 39"/>
          <p:cNvCxnSpPr/>
          <p:nvPr/>
        </p:nvCxnSpPr>
        <p:spPr bwMode="auto">
          <a:xfrm>
            <a:off x="2267306" y="4463813"/>
            <a:ext cx="4006851" cy="1588"/>
          </a:xfrm>
          <a:prstGeom prst="line">
            <a:avLst/>
          </a:prstGeom>
          <a:noFill/>
          <a:ln w="254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2756078" y="3634582"/>
            <a:ext cx="3017520" cy="1588"/>
          </a:xfrm>
          <a:prstGeom prst="line">
            <a:avLst/>
          </a:prstGeom>
          <a:noFill/>
          <a:ln w="25400"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a:off x="3263722" y="2741612"/>
            <a:ext cx="2011680" cy="1588"/>
          </a:xfrm>
          <a:prstGeom prst="line">
            <a:avLst/>
          </a:prstGeom>
          <a:noFill/>
          <a:ln w="25400" cap="flat" cmpd="sng" algn="ctr">
            <a:solidFill>
              <a:schemeClr val="tx1"/>
            </a:solidFill>
            <a:prstDash val="solid"/>
            <a:round/>
            <a:headEnd type="none" w="med" len="med"/>
            <a:tailEnd type="none" w="med" len="med"/>
          </a:ln>
          <a:effectLst/>
        </p:spPr>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6875" y="1362075"/>
            <a:ext cx="8442325" cy="4972050"/>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smtClean="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6875" y="1733550"/>
            <a:ext cx="8518525" cy="4972050"/>
          </a:xfrm>
        </p:spPr>
        <p:txBody>
          <a:bodyPr/>
          <a:lstStyle/>
          <a:p>
            <a:r>
              <a:rPr lang="en-US" dirty="0" smtClean="0">
                <a:solidFill>
                  <a:srgbClr val="FF0000"/>
                </a:solidFill>
              </a:rPr>
              <a:t>Cold (compulsory) miss</a:t>
            </a:r>
          </a:p>
          <a:p>
            <a:pPr lvl="1"/>
            <a:r>
              <a:rPr lang="en-US" dirty="0" smtClean="0"/>
              <a:t>Cold misses occur because the line has never been touched.</a:t>
            </a:r>
          </a:p>
          <a:p>
            <a:pPr lvl="2"/>
            <a:r>
              <a:rPr lang="en-US" dirty="0" smtClean="0"/>
              <a:t>A cache whose size equals memory takes only cold misses.</a:t>
            </a:r>
          </a:p>
          <a:p>
            <a:r>
              <a:rPr lang="en-US" dirty="0" smtClean="0">
                <a:solidFill>
                  <a:srgbClr val="FF0000"/>
                </a:solidFill>
              </a:rPr>
              <a:t>Conflict miss</a:t>
            </a:r>
          </a:p>
          <a:p>
            <a:pPr lvl="1"/>
            <a:r>
              <a:rPr lang="en-US" dirty="0" smtClean="0"/>
              <a:t>Conflict misses occur when the level k cache is large enough, but multiple data objects all map to the same level k block.</a:t>
            </a:r>
          </a:p>
          <a:p>
            <a:pPr lvl="2"/>
            <a:r>
              <a:rPr lang="en-US" dirty="0" smtClean="0"/>
              <a:t>Arises from limited associativity</a:t>
            </a:r>
            <a:r>
              <a:rPr lang="en-US" dirty="0"/>
              <a:t> </a:t>
            </a:r>
            <a:r>
              <a:rPr lang="en-US" dirty="0" smtClean="0"/>
              <a:t>and non-optimal replacement</a:t>
            </a:r>
          </a:p>
          <a:p>
            <a:pPr lvl="2"/>
            <a:r>
              <a:rPr lang="en-US" dirty="0" smtClean="0"/>
              <a:t>Misses absent in a fully-associative, optimal replacement policy cache are </a:t>
            </a:r>
            <a:r>
              <a:rPr lang="en-US" smtClean="0"/>
              <a:t>conflict misses.</a:t>
            </a:r>
            <a:endParaRPr lang="en-US" dirty="0" smtClean="0"/>
          </a:p>
          <a:p>
            <a:r>
              <a:rPr lang="en-US" dirty="0" smtClean="0">
                <a:solidFill>
                  <a:srgbClr val="FF0000"/>
                </a:solidFill>
              </a:rPr>
              <a:t>Capacity miss</a:t>
            </a:r>
          </a:p>
          <a:p>
            <a:pPr lvl="1"/>
            <a:r>
              <a:rPr lang="en-US" dirty="0" smtClean="0"/>
              <a:t>Occurs when the set of active cache blocks (</a:t>
            </a:r>
            <a:r>
              <a:rPr lang="en-US" dirty="0" smtClean="0">
                <a:solidFill>
                  <a:srgbClr val="FF0000"/>
                </a:solidFill>
              </a:rPr>
              <a:t>working set</a:t>
            </a:r>
            <a:r>
              <a:rPr lang="en-US" dirty="0" smtClean="0"/>
              <a:t>) is larger than the cache.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Examples of Caching in the Hierarchy</a:t>
            </a:r>
          </a:p>
        </p:txBody>
      </p:sp>
      <p:sp>
        <p:nvSpPr>
          <p:cNvPr id="37893" name="Rectangle 3"/>
          <p:cNvSpPr>
            <a:spLocks noChangeArrowheads="1"/>
          </p:cNvSpPr>
          <p:nvPr/>
        </p:nvSpPr>
        <p:spPr bwMode="auto">
          <a:xfrm>
            <a:off x="7658100" y="24288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6">
                    <a:lumMod val="75000"/>
                  </a:schemeClr>
                </a:solidFill>
                <a:latin typeface="Calibri" pitchFamily="34" charset="0"/>
              </a:rPr>
              <a:t>Hardware</a:t>
            </a:r>
          </a:p>
        </p:txBody>
      </p:sp>
      <p:sp>
        <p:nvSpPr>
          <p:cNvPr id="37894" name="Rectangle 4"/>
          <p:cNvSpPr>
            <a:spLocks noChangeArrowheads="1"/>
          </p:cNvSpPr>
          <p:nvPr/>
        </p:nvSpPr>
        <p:spPr bwMode="auto">
          <a:xfrm>
            <a:off x="5905500" y="24288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895" name="Rectangle 5"/>
          <p:cNvSpPr>
            <a:spLocks noChangeArrowheads="1"/>
          </p:cNvSpPr>
          <p:nvPr/>
        </p:nvSpPr>
        <p:spPr bwMode="auto">
          <a:xfrm>
            <a:off x="3848100" y="24288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TLB</a:t>
            </a:r>
          </a:p>
        </p:txBody>
      </p:sp>
      <p:sp>
        <p:nvSpPr>
          <p:cNvPr id="37896" name="Rectangle 6"/>
          <p:cNvSpPr>
            <a:spLocks noChangeArrowheads="1"/>
          </p:cNvSpPr>
          <p:nvPr/>
        </p:nvSpPr>
        <p:spPr bwMode="auto">
          <a:xfrm>
            <a:off x="1943100" y="24288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Address translations</a:t>
            </a:r>
          </a:p>
        </p:txBody>
      </p:sp>
      <p:sp>
        <p:nvSpPr>
          <p:cNvPr id="37897" name="Rectangle 7"/>
          <p:cNvSpPr>
            <a:spLocks noChangeArrowheads="1"/>
          </p:cNvSpPr>
          <p:nvPr/>
        </p:nvSpPr>
        <p:spPr bwMode="auto">
          <a:xfrm>
            <a:off x="114300" y="24288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TLB</a:t>
            </a:r>
          </a:p>
        </p:txBody>
      </p:sp>
      <p:sp>
        <p:nvSpPr>
          <p:cNvPr id="37898" name="Rectangle 8"/>
          <p:cNvSpPr>
            <a:spLocks noChangeArrowheads="1"/>
          </p:cNvSpPr>
          <p:nvPr/>
        </p:nvSpPr>
        <p:spPr bwMode="auto">
          <a:xfrm>
            <a:off x="7658100" y="5338763"/>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browser</a:t>
            </a:r>
          </a:p>
        </p:txBody>
      </p:sp>
      <p:sp>
        <p:nvSpPr>
          <p:cNvPr id="37899" name="Rectangle 9"/>
          <p:cNvSpPr>
            <a:spLocks noChangeArrowheads="1"/>
          </p:cNvSpPr>
          <p:nvPr/>
        </p:nvSpPr>
        <p:spPr bwMode="auto">
          <a:xfrm>
            <a:off x="5905500" y="5338763"/>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00" name="Rectangle 10"/>
          <p:cNvSpPr>
            <a:spLocks noChangeArrowheads="1"/>
          </p:cNvSpPr>
          <p:nvPr/>
        </p:nvSpPr>
        <p:spPr bwMode="auto">
          <a:xfrm>
            <a:off x="3848100" y="5338763"/>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01" name="Rectangle 11"/>
          <p:cNvSpPr>
            <a:spLocks noChangeArrowheads="1"/>
          </p:cNvSpPr>
          <p:nvPr/>
        </p:nvSpPr>
        <p:spPr bwMode="auto">
          <a:xfrm>
            <a:off x="1943100" y="5338763"/>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02" name="Rectangle 12"/>
          <p:cNvSpPr>
            <a:spLocks noChangeArrowheads="1"/>
          </p:cNvSpPr>
          <p:nvPr/>
        </p:nvSpPr>
        <p:spPr bwMode="auto">
          <a:xfrm>
            <a:off x="114300" y="5338763"/>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Browser cache</a:t>
            </a:r>
          </a:p>
        </p:txBody>
      </p:sp>
      <p:sp>
        <p:nvSpPr>
          <p:cNvPr id="37903" name="Rectangle 13"/>
          <p:cNvSpPr>
            <a:spLocks noChangeArrowheads="1"/>
          </p:cNvSpPr>
          <p:nvPr/>
        </p:nvSpPr>
        <p:spPr bwMode="auto">
          <a:xfrm>
            <a:off x="114300" y="5924550"/>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cache</a:t>
            </a:r>
          </a:p>
        </p:txBody>
      </p:sp>
      <p:sp>
        <p:nvSpPr>
          <p:cNvPr id="37904" name="Rectangle 14"/>
          <p:cNvSpPr>
            <a:spLocks noChangeArrowheads="1"/>
          </p:cNvSpPr>
          <p:nvPr/>
        </p:nvSpPr>
        <p:spPr bwMode="auto">
          <a:xfrm>
            <a:off x="114300" y="47529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Network buffer cache</a:t>
            </a:r>
          </a:p>
        </p:txBody>
      </p:sp>
      <p:sp>
        <p:nvSpPr>
          <p:cNvPr id="37905" name="Rectangle 15"/>
          <p:cNvSpPr>
            <a:spLocks noChangeArrowheads="1"/>
          </p:cNvSpPr>
          <p:nvPr/>
        </p:nvSpPr>
        <p:spPr bwMode="auto">
          <a:xfrm>
            <a:off x="114300" y="402907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Buffer cache</a:t>
            </a:r>
          </a:p>
        </p:txBody>
      </p:sp>
      <p:sp>
        <p:nvSpPr>
          <p:cNvPr id="37906" name="Rectangle 16"/>
          <p:cNvSpPr>
            <a:spLocks noChangeArrowheads="1"/>
          </p:cNvSpPr>
          <p:nvPr/>
        </p:nvSpPr>
        <p:spPr bwMode="auto">
          <a:xfrm>
            <a:off x="114300" y="3690938"/>
            <a:ext cx="1828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Virtual Memory</a:t>
            </a:r>
          </a:p>
        </p:txBody>
      </p:sp>
      <p:sp>
        <p:nvSpPr>
          <p:cNvPr id="37907" name="Rectangle 17"/>
          <p:cNvSpPr>
            <a:spLocks noChangeArrowheads="1"/>
          </p:cNvSpPr>
          <p:nvPr/>
        </p:nvSpPr>
        <p:spPr bwMode="auto">
          <a:xfrm>
            <a:off x="114300" y="3352800"/>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L2 cache</a:t>
            </a:r>
          </a:p>
        </p:txBody>
      </p:sp>
      <p:sp>
        <p:nvSpPr>
          <p:cNvPr id="37908" name="Rectangle 18"/>
          <p:cNvSpPr>
            <a:spLocks noChangeArrowheads="1"/>
          </p:cNvSpPr>
          <p:nvPr/>
        </p:nvSpPr>
        <p:spPr bwMode="auto">
          <a:xfrm>
            <a:off x="114300" y="3014663"/>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L1 cache</a:t>
            </a:r>
          </a:p>
        </p:txBody>
      </p:sp>
      <p:sp>
        <p:nvSpPr>
          <p:cNvPr id="37909" name="Rectangle 19"/>
          <p:cNvSpPr>
            <a:spLocks noChangeArrowheads="1"/>
          </p:cNvSpPr>
          <p:nvPr/>
        </p:nvSpPr>
        <p:spPr bwMode="auto">
          <a:xfrm>
            <a:off x="114300" y="2078038"/>
            <a:ext cx="1828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Registers</a:t>
            </a:r>
          </a:p>
        </p:txBody>
      </p:sp>
      <p:sp>
        <p:nvSpPr>
          <p:cNvPr id="37910" name="Rectangle 20"/>
          <p:cNvSpPr>
            <a:spLocks noChangeArrowheads="1"/>
          </p:cNvSpPr>
          <p:nvPr/>
        </p:nvSpPr>
        <p:spPr bwMode="auto">
          <a:xfrm>
            <a:off x="114300" y="1438275"/>
            <a:ext cx="1828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Cache Type</a:t>
            </a:r>
          </a:p>
        </p:txBody>
      </p:sp>
      <p:sp>
        <p:nvSpPr>
          <p:cNvPr id="37911" name="Rectangle 21"/>
          <p:cNvSpPr>
            <a:spLocks noChangeArrowheads="1"/>
          </p:cNvSpPr>
          <p:nvPr/>
        </p:nvSpPr>
        <p:spPr bwMode="auto">
          <a:xfrm>
            <a:off x="1943100" y="5924550"/>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12" name="Rectangle 22"/>
          <p:cNvSpPr>
            <a:spLocks noChangeArrowheads="1"/>
          </p:cNvSpPr>
          <p:nvPr/>
        </p:nvSpPr>
        <p:spPr bwMode="auto">
          <a:xfrm>
            <a:off x="1943100" y="47529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3" name="Rectangle 23"/>
          <p:cNvSpPr>
            <a:spLocks noChangeArrowheads="1"/>
          </p:cNvSpPr>
          <p:nvPr/>
        </p:nvSpPr>
        <p:spPr bwMode="auto">
          <a:xfrm>
            <a:off x="1943100" y="402907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4" name="Rectangle 24"/>
          <p:cNvSpPr>
            <a:spLocks noChangeArrowheads="1"/>
          </p:cNvSpPr>
          <p:nvPr/>
        </p:nvSpPr>
        <p:spPr bwMode="auto">
          <a:xfrm>
            <a:off x="1943100" y="3690938"/>
            <a:ext cx="19050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4-KB page</a:t>
            </a:r>
          </a:p>
        </p:txBody>
      </p:sp>
      <p:sp>
        <p:nvSpPr>
          <p:cNvPr id="37915" name="Rectangle 25"/>
          <p:cNvSpPr>
            <a:spLocks noChangeArrowheads="1"/>
          </p:cNvSpPr>
          <p:nvPr/>
        </p:nvSpPr>
        <p:spPr bwMode="auto">
          <a:xfrm>
            <a:off x="1943100" y="3352800"/>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6" name="Rectangle 26"/>
          <p:cNvSpPr>
            <a:spLocks noChangeArrowheads="1"/>
          </p:cNvSpPr>
          <p:nvPr/>
        </p:nvSpPr>
        <p:spPr bwMode="auto">
          <a:xfrm>
            <a:off x="1943100" y="3014663"/>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7" name="Rectangle 27"/>
          <p:cNvSpPr>
            <a:spLocks noChangeArrowheads="1"/>
          </p:cNvSpPr>
          <p:nvPr/>
        </p:nvSpPr>
        <p:spPr bwMode="auto">
          <a:xfrm>
            <a:off x="1943100" y="2078038"/>
            <a:ext cx="19050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a:t>
            </a:r>
            <a:r>
              <a:rPr lang="en-GB" sz="1600" dirty="0" smtClean="0">
                <a:solidFill>
                  <a:srgbClr val="000066"/>
                </a:solidFill>
                <a:latin typeface="Calibri" pitchFamily="34" charset="0"/>
              </a:rPr>
              <a:t>-8 bytes words</a:t>
            </a:r>
            <a:endParaRPr lang="en-GB" sz="1600" dirty="0">
              <a:solidFill>
                <a:srgbClr val="000066"/>
              </a:solidFill>
              <a:latin typeface="Calibri" pitchFamily="34" charset="0"/>
            </a:endParaRPr>
          </a:p>
        </p:txBody>
      </p:sp>
      <p:sp>
        <p:nvSpPr>
          <p:cNvPr id="37918" name="Rectangle 28"/>
          <p:cNvSpPr>
            <a:spLocks noChangeArrowheads="1"/>
          </p:cNvSpPr>
          <p:nvPr/>
        </p:nvSpPr>
        <p:spPr bwMode="auto">
          <a:xfrm>
            <a:off x="1943100" y="1438275"/>
            <a:ext cx="19050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What is Cached?</a:t>
            </a:r>
          </a:p>
        </p:txBody>
      </p:sp>
      <p:sp>
        <p:nvSpPr>
          <p:cNvPr id="37919" name="Rectangle 29"/>
          <p:cNvSpPr>
            <a:spLocks noChangeArrowheads="1"/>
          </p:cNvSpPr>
          <p:nvPr/>
        </p:nvSpPr>
        <p:spPr bwMode="auto">
          <a:xfrm>
            <a:off x="7658100" y="5924550"/>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proxy server</a:t>
            </a:r>
          </a:p>
        </p:txBody>
      </p:sp>
      <p:sp>
        <p:nvSpPr>
          <p:cNvPr id="37920" name="Rectangle 30"/>
          <p:cNvSpPr>
            <a:spLocks noChangeArrowheads="1"/>
          </p:cNvSpPr>
          <p:nvPr/>
        </p:nvSpPr>
        <p:spPr bwMode="auto">
          <a:xfrm>
            <a:off x="5905500" y="5924550"/>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1,000,000,000</a:t>
            </a:r>
          </a:p>
        </p:txBody>
      </p:sp>
      <p:sp>
        <p:nvSpPr>
          <p:cNvPr id="37921" name="Rectangle 31"/>
          <p:cNvSpPr>
            <a:spLocks noChangeArrowheads="1"/>
          </p:cNvSpPr>
          <p:nvPr/>
        </p:nvSpPr>
        <p:spPr bwMode="auto">
          <a:xfrm>
            <a:off x="3848100" y="5924550"/>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Remote server disks</a:t>
            </a:r>
          </a:p>
        </p:txBody>
      </p:sp>
      <p:sp>
        <p:nvSpPr>
          <p:cNvPr id="37922" name="Rectangle 32"/>
          <p:cNvSpPr>
            <a:spLocks noChangeArrowheads="1"/>
          </p:cNvSpPr>
          <p:nvPr/>
        </p:nvSpPr>
        <p:spPr bwMode="auto">
          <a:xfrm>
            <a:off x="7658100" y="402907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OS</a:t>
            </a:r>
          </a:p>
        </p:txBody>
      </p:sp>
      <p:sp>
        <p:nvSpPr>
          <p:cNvPr id="37923" name="Rectangle 33"/>
          <p:cNvSpPr>
            <a:spLocks noChangeArrowheads="1"/>
          </p:cNvSpPr>
          <p:nvPr/>
        </p:nvSpPr>
        <p:spPr bwMode="auto">
          <a:xfrm>
            <a:off x="5905500" y="402907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24" name="Rectangle 34"/>
          <p:cNvSpPr>
            <a:spLocks noChangeArrowheads="1"/>
          </p:cNvSpPr>
          <p:nvPr/>
        </p:nvSpPr>
        <p:spPr bwMode="auto">
          <a:xfrm>
            <a:off x="3848100" y="402907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25" name="Rectangle 35"/>
          <p:cNvSpPr>
            <a:spLocks noChangeArrowheads="1"/>
          </p:cNvSpPr>
          <p:nvPr/>
        </p:nvSpPr>
        <p:spPr bwMode="auto">
          <a:xfrm>
            <a:off x="7658100" y="3014663"/>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6" name="Rectangle 36"/>
          <p:cNvSpPr>
            <a:spLocks noChangeArrowheads="1"/>
          </p:cNvSpPr>
          <p:nvPr/>
        </p:nvSpPr>
        <p:spPr bwMode="auto">
          <a:xfrm>
            <a:off x="5905500" y="3014663"/>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a:t>
            </a:r>
          </a:p>
        </p:txBody>
      </p:sp>
      <p:sp>
        <p:nvSpPr>
          <p:cNvPr id="37927" name="Rectangle 37"/>
          <p:cNvSpPr>
            <a:spLocks noChangeArrowheads="1"/>
          </p:cNvSpPr>
          <p:nvPr/>
        </p:nvSpPr>
        <p:spPr bwMode="auto">
          <a:xfrm>
            <a:off x="3848100" y="3014663"/>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L1</a:t>
            </a:r>
          </a:p>
        </p:txBody>
      </p:sp>
      <p:sp>
        <p:nvSpPr>
          <p:cNvPr id="37928" name="Rectangle 38"/>
          <p:cNvSpPr>
            <a:spLocks noChangeArrowheads="1"/>
          </p:cNvSpPr>
          <p:nvPr/>
        </p:nvSpPr>
        <p:spPr bwMode="auto">
          <a:xfrm>
            <a:off x="7658100" y="3352800"/>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9" name="Rectangle 39"/>
          <p:cNvSpPr>
            <a:spLocks noChangeArrowheads="1"/>
          </p:cNvSpPr>
          <p:nvPr/>
        </p:nvSpPr>
        <p:spPr bwMode="auto">
          <a:xfrm>
            <a:off x="5905500" y="3352800"/>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a:t>
            </a:r>
          </a:p>
        </p:txBody>
      </p:sp>
      <p:sp>
        <p:nvSpPr>
          <p:cNvPr id="37930" name="Rectangle 40"/>
          <p:cNvSpPr>
            <a:spLocks noChangeArrowheads="1"/>
          </p:cNvSpPr>
          <p:nvPr/>
        </p:nvSpPr>
        <p:spPr bwMode="auto">
          <a:xfrm>
            <a:off x="3848100" y="3352800"/>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On/Off</a:t>
            </a:r>
            <a:r>
              <a:rPr lang="en-GB" sz="1600" dirty="0">
                <a:solidFill>
                  <a:srgbClr val="000066"/>
                </a:solidFill>
                <a:latin typeface="Calibri" pitchFamily="34" charset="0"/>
              </a:rPr>
              <a:t>-Chip L2</a:t>
            </a:r>
          </a:p>
        </p:txBody>
      </p:sp>
      <p:sp>
        <p:nvSpPr>
          <p:cNvPr id="37931" name="Rectangle 41"/>
          <p:cNvSpPr>
            <a:spLocks noChangeArrowheads="1"/>
          </p:cNvSpPr>
          <p:nvPr/>
        </p:nvSpPr>
        <p:spPr bwMode="auto">
          <a:xfrm>
            <a:off x="7658100" y="47529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AFS/NFS client</a:t>
            </a:r>
          </a:p>
        </p:txBody>
      </p:sp>
      <p:sp>
        <p:nvSpPr>
          <p:cNvPr id="37932" name="Rectangle 42"/>
          <p:cNvSpPr>
            <a:spLocks noChangeArrowheads="1"/>
          </p:cNvSpPr>
          <p:nvPr/>
        </p:nvSpPr>
        <p:spPr bwMode="auto">
          <a:xfrm>
            <a:off x="5905500" y="47529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33" name="Rectangle 43"/>
          <p:cNvSpPr>
            <a:spLocks noChangeArrowheads="1"/>
          </p:cNvSpPr>
          <p:nvPr/>
        </p:nvSpPr>
        <p:spPr bwMode="auto">
          <a:xfrm>
            <a:off x="3848100" y="47529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34" name="Rectangle 44"/>
          <p:cNvSpPr>
            <a:spLocks noChangeArrowheads="1"/>
          </p:cNvSpPr>
          <p:nvPr/>
        </p:nvSpPr>
        <p:spPr bwMode="auto">
          <a:xfrm>
            <a:off x="7658100" y="3690938"/>
            <a:ext cx="1447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Hardware + OS</a:t>
            </a:r>
            <a:endParaRPr lang="en-GB" sz="1600" dirty="0">
              <a:solidFill>
                <a:srgbClr val="000066"/>
              </a:solidFill>
              <a:latin typeface="Calibri" pitchFamily="34" charset="0"/>
            </a:endParaRPr>
          </a:p>
        </p:txBody>
      </p:sp>
      <p:sp>
        <p:nvSpPr>
          <p:cNvPr id="37935" name="Rectangle 45"/>
          <p:cNvSpPr>
            <a:spLocks noChangeArrowheads="1"/>
          </p:cNvSpPr>
          <p:nvPr/>
        </p:nvSpPr>
        <p:spPr bwMode="auto">
          <a:xfrm>
            <a:off x="5905500" y="3690938"/>
            <a:ext cx="1752600" cy="338137"/>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36" name="Rectangle 46"/>
          <p:cNvSpPr>
            <a:spLocks noChangeArrowheads="1"/>
          </p:cNvSpPr>
          <p:nvPr/>
        </p:nvSpPr>
        <p:spPr bwMode="auto">
          <a:xfrm>
            <a:off x="3848100" y="3690938"/>
            <a:ext cx="20574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37" name="Rectangle 47"/>
          <p:cNvSpPr>
            <a:spLocks noChangeArrowheads="1"/>
          </p:cNvSpPr>
          <p:nvPr/>
        </p:nvSpPr>
        <p:spPr bwMode="auto">
          <a:xfrm>
            <a:off x="7658100" y="2078038"/>
            <a:ext cx="1447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Compiler</a:t>
            </a:r>
          </a:p>
        </p:txBody>
      </p:sp>
      <p:sp>
        <p:nvSpPr>
          <p:cNvPr id="37938" name="Rectangle 48"/>
          <p:cNvSpPr>
            <a:spLocks noChangeArrowheads="1"/>
          </p:cNvSpPr>
          <p:nvPr/>
        </p:nvSpPr>
        <p:spPr bwMode="auto">
          <a:xfrm>
            <a:off x="5905500" y="2078038"/>
            <a:ext cx="1752600" cy="3508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939" name="Rectangle 49"/>
          <p:cNvSpPr>
            <a:spLocks noChangeArrowheads="1"/>
          </p:cNvSpPr>
          <p:nvPr/>
        </p:nvSpPr>
        <p:spPr bwMode="auto">
          <a:xfrm>
            <a:off x="3848100" y="2078038"/>
            <a:ext cx="20574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 CPU core</a:t>
            </a:r>
          </a:p>
        </p:txBody>
      </p:sp>
      <p:sp>
        <p:nvSpPr>
          <p:cNvPr id="37940" name="Rectangle 50"/>
          <p:cNvSpPr>
            <a:spLocks noChangeArrowheads="1"/>
          </p:cNvSpPr>
          <p:nvPr/>
        </p:nvSpPr>
        <p:spPr bwMode="auto">
          <a:xfrm>
            <a:off x="7658100" y="1438275"/>
            <a:ext cx="1447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Managed By</a:t>
            </a:r>
          </a:p>
        </p:txBody>
      </p:sp>
      <p:sp>
        <p:nvSpPr>
          <p:cNvPr id="37941" name="Rectangle 51"/>
          <p:cNvSpPr>
            <a:spLocks noChangeArrowheads="1"/>
          </p:cNvSpPr>
          <p:nvPr/>
        </p:nvSpPr>
        <p:spPr bwMode="auto">
          <a:xfrm>
            <a:off x="5905500" y="1438275"/>
            <a:ext cx="1752600" cy="639763"/>
          </a:xfrm>
          <a:prstGeom prst="rect">
            <a:avLst/>
          </a:prstGeom>
          <a:solidFill>
            <a:schemeClr val="bg1">
              <a:lumMod val="85000"/>
            </a:schemeClr>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Latency (cycles)</a:t>
            </a:r>
          </a:p>
        </p:txBody>
      </p:sp>
      <p:sp>
        <p:nvSpPr>
          <p:cNvPr id="37942" name="Rectangle 52"/>
          <p:cNvSpPr>
            <a:spLocks noChangeArrowheads="1"/>
          </p:cNvSpPr>
          <p:nvPr/>
        </p:nvSpPr>
        <p:spPr bwMode="auto">
          <a:xfrm>
            <a:off x="3848100" y="1438275"/>
            <a:ext cx="20574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Where is it Cached?</a:t>
            </a:r>
          </a:p>
        </p:txBody>
      </p:sp>
      <p:sp>
        <p:nvSpPr>
          <p:cNvPr id="37948" name="Line 58"/>
          <p:cNvSpPr>
            <a:spLocks noChangeShapeType="1"/>
          </p:cNvSpPr>
          <p:nvPr/>
        </p:nvSpPr>
        <p:spPr bwMode="auto">
          <a:xfrm>
            <a:off x="114300" y="1438275"/>
            <a:ext cx="1588" cy="639763"/>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4300" y="439102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cache	</a:t>
            </a:r>
            <a:endParaRPr lang="en-GB" sz="1600" dirty="0">
              <a:solidFill>
                <a:srgbClr val="000066"/>
              </a:solidFill>
              <a:latin typeface="Calibri" pitchFamily="34" charset="0"/>
            </a:endParaRPr>
          </a:p>
        </p:txBody>
      </p:sp>
      <p:sp>
        <p:nvSpPr>
          <p:cNvPr id="57" name="Rectangle 23"/>
          <p:cNvSpPr>
            <a:spLocks noChangeArrowheads="1"/>
          </p:cNvSpPr>
          <p:nvPr/>
        </p:nvSpPr>
        <p:spPr bwMode="auto">
          <a:xfrm>
            <a:off x="1943100" y="439102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sectors</a:t>
            </a:r>
            <a:endParaRPr lang="en-GB" sz="1600" dirty="0">
              <a:solidFill>
                <a:srgbClr val="000066"/>
              </a:solidFill>
              <a:latin typeface="Calibri" pitchFamily="34" charset="0"/>
            </a:endParaRPr>
          </a:p>
        </p:txBody>
      </p:sp>
      <p:sp>
        <p:nvSpPr>
          <p:cNvPr id="58" name="Rectangle 34"/>
          <p:cNvSpPr>
            <a:spLocks noChangeArrowheads="1"/>
          </p:cNvSpPr>
          <p:nvPr/>
        </p:nvSpPr>
        <p:spPr bwMode="auto">
          <a:xfrm>
            <a:off x="3848100" y="439102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controller</a:t>
            </a:r>
            <a:endParaRPr lang="en-GB" sz="1600" dirty="0">
              <a:solidFill>
                <a:srgbClr val="000066"/>
              </a:solidFill>
              <a:latin typeface="Calibri" pitchFamily="34" charset="0"/>
            </a:endParaRPr>
          </a:p>
        </p:txBody>
      </p:sp>
      <p:sp>
        <p:nvSpPr>
          <p:cNvPr id="59" name="Rectangle 33"/>
          <p:cNvSpPr>
            <a:spLocks noChangeArrowheads="1"/>
          </p:cNvSpPr>
          <p:nvPr/>
        </p:nvSpPr>
        <p:spPr bwMode="auto">
          <a:xfrm>
            <a:off x="5905500" y="439102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100,000</a:t>
            </a:r>
            <a:endParaRPr lang="en-GB" sz="1600" dirty="0">
              <a:solidFill>
                <a:srgbClr val="000066"/>
              </a:solidFill>
              <a:latin typeface="Calibri" pitchFamily="34" charset="0"/>
            </a:endParaRPr>
          </a:p>
        </p:txBody>
      </p:sp>
      <p:sp>
        <p:nvSpPr>
          <p:cNvPr id="60" name="Rectangle 32"/>
          <p:cNvSpPr>
            <a:spLocks noChangeArrowheads="1"/>
          </p:cNvSpPr>
          <p:nvPr/>
        </p:nvSpPr>
        <p:spPr bwMode="auto">
          <a:xfrm>
            <a:off x="7658100" y="439102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firmware</a:t>
            </a:r>
            <a:endParaRPr lang="en-GB" sz="1600" dirty="0">
              <a:solidFill>
                <a:srgbClr val="000066"/>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smtClean="0"/>
              <a:t>Summary</a:t>
            </a:r>
            <a:endParaRPr lang="en-US"/>
          </a:p>
        </p:txBody>
      </p:sp>
      <p:sp>
        <p:nvSpPr>
          <p:cNvPr id="146435" name="Rectangle 3"/>
          <p:cNvSpPr>
            <a:spLocks noGrp="1" noChangeArrowheads="1"/>
          </p:cNvSpPr>
          <p:nvPr>
            <p:ph type="body" idx="1"/>
          </p:nvPr>
        </p:nvSpPr>
        <p:spPr/>
        <p:txBody>
          <a:bodyPr/>
          <a:lstStyle/>
          <a:p>
            <a:r>
              <a:rPr lang="en-US" dirty="0" smtClean="0"/>
              <a:t>The speed gap between CPU, memory and mass storage continues to widen.</a:t>
            </a:r>
          </a:p>
          <a:p>
            <a:endParaRPr lang="en-US" dirty="0" smtClean="0"/>
          </a:p>
          <a:p>
            <a:r>
              <a:rPr lang="en-US" dirty="0" smtClean="0"/>
              <a:t>Well-written programs exhibit a property called locality.</a:t>
            </a:r>
          </a:p>
          <a:p>
            <a:endParaRPr lang="en-US" dirty="0" smtClean="0"/>
          </a:p>
          <a:p>
            <a:r>
              <a:rPr lang="en-US" dirty="0" smtClean="0"/>
              <a:t>Memory hierarchies based on caching close the gap by exploiting locality.</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2516" name="Rectangle 52"/>
          <p:cNvSpPr>
            <a:spLocks noGrp="1" noChangeArrowheads="1"/>
          </p:cNvSpPr>
          <p:nvPr>
            <p:ph type="title"/>
          </p:nvPr>
        </p:nvSpPr>
        <p:spPr/>
        <p:txBody>
          <a:bodyPr/>
          <a:lstStyle/>
          <a:p>
            <a:r>
              <a:rPr lang="en-US"/>
              <a:t>Conventional DRAM Organization</a:t>
            </a:r>
          </a:p>
        </p:txBody>
      </p:sp>
      <p:sp>
        <p:nvSpPr>
          <p:cNvPr id="62517" name="Rectangle 53"/>
          <p:cNvSpPr>
            <a:spLocks noGrp="1" noChangeArrowheads="1"/>
          </p:cNvSpPr>
          <p:nvPr>
            <p:ph type="body" idx="1"/>
          </p:nvPr>
        </p:nvSpPr>
        <p:spPr/>
        <p:txBody>
          <a:bodyPr/>
          <a:lstStyle/>
          <a:p>
            <a:r>
              <a:rPr lang="en-US" dirty="0" err="1"/>
              <a:t>d</a:t>
            </a:r>
            <a:r>
              <a:rPr lang="en-US" dirty="0"/>
              <a:t> </a:t>
            </a:r>
            <a:r>
              <a:rPr lang="en-US" dirty="0" err="1"/>
              <a:t>x</a:t>
            </a:r>
            <a:r>
              <a:rPr lang="en-US" dirty="0"/>
              <a:t> </a:t>
            </a:r>
            <a:r>
              <a:rPr lang="en-US" dirty="0" err="1"/>
              <a:t>w</a:t>
            </a:r>
            <a:r>
              <a:rPr lang="en-US" dirty="0"/>
              <a:t> DRAM:</a:t>
            </a:r>
          </a:p>
          <a:p>
            <a:pPr lvl="1"/>
            <a:r>
              <a:rPr lang="en-US" dirty="0" err="1"/>
              <a:t>dw</a:t>
            </a:r>
            <a:r>
              <a:rPr lang="en-US" dirty="0"/>
              <a:t> total bits organized as </a:t>
            </a:r>
            <a:r>
              <a:rPr lang="en-US" dirty="0" err="1"/>
              <a:t>d</a:t>
            </a:r>
            <a:r>
              <a:rPr lang="en-US" dirty="0"/>
              <a:t> </a:t>
            </a:r>
            <a:r>
              <a:rPr lang="en-US" dirty="0" err="1">
                <a:solidFill>
                  <a:srgbClr val="FF0000"/>
                </a:solidFill>
              </a:rPr>
              <a:t>supercells</a:t>
            </a:r>
            <a:r>
              <a:rPr lang="en-US" dirty="0"/>
              <a:t> of size </a:t>
            </a:r>
            <a:r>
              <a:rPr lang="en-US" dirty="0" err="1"/>
              <a:t>w</a:t>
            </a:r>
            <a:r>
              <a:rPr lang="en-US" dirty="0"/>
              <a:t> bits</a:t>
            </a:r>
          </a:p>
        </p:txBody>
      </p:sp>
      <p:sp>
        <p:nvSpPr>
          <p:cNvPr id="62468" name="Text Box 4"/>
          <p:cNvSpPr txBox="1">
            <a:spLocks noChangeArrowheads="1"/>
          </p:cNvSpPr>
          <p:nvPr/>
        </p:nvSpPr>
        <p:spPr bwMode="auto">
          <a:xfrm>
            <a:off x="5805488" y="2740025"/>
            <a:ext cx="5905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cols</a:t>
            </a:r>
          </a:p>
        </p:txBody>
      </p:sp>
      <p:sp>
        <p:nvSpPr>
          <p:cNvPr id="62469" name="Text Box 5"/>
          <p:cNvSpPr txBox="1">
            <a:spLocks noChangeArrowheads="1"/>
          </p:cNvSpPr>
          <p:nvPr/>
        </p:nvSpPr>
        <p:spPr bwMode="auto">
          <a:xfrm>
            <a:off x="4000500" y="4143375"/>
            <a:ext cx="6651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rows</a:t>
            </a:r>
          </a:p>
        </p:txBody>
      </p:sp>
      <p:sp>
        <p:nvSpPr>
          <p:cNvPr id="62470" name="Rectangle 6"/>
          <p:cNvSpPr>
            <a:spLocks noChangeArrowheads="1"/>
          </p:cNvSpPr>
          <p:nvPr/>
        </p:nvSpPr>
        <p:spPr bwMode="auto">
          <a:xfrm>
            <a:off x="48672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1" name="Rectangle 7"/>
          <p:cNvSpPr>
            <a:spLocks noChangeArrowheads="1"/>
          </p:cNvSpPr>
          <p:nvPr/>
        </p:nvSpPr>
        <p:spPr bwMode="auto">
          <a:xfrm>
            <a:off x="54768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2" name="Rectangle 8"/>
          <p:cNvSpPr>
            <a:spLocks noChangeArrowheads="1"/>
          </p:cNvSpPr>
          <p:nvPr/>
        </p:nvSpPr>
        <p:spPr bwMode="auto">
          <a:xfrm>
            <a:off x="60864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3" name="Rectangle 9"/>
          <p:cNvSpPr>
            <a:spLocks noChangeArrowheads="1"/>
          </p:cNvSpPr>
          <p:nvPr/>
        </p:nvSpPr>
        <p:spPr bwMode="auto">
          <a:xfrm>
            <a:off x="66960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4" name="Rectangle 10"/>
          <p:cNvSpPr>
            <a:spLocks noChangeArrowheads="1"/>
          </p:cNvSpPr>
          <p:nvPr/>
        </p:nvSpPr>
        <p:spPr bwMode="auto">
          <a:xfrm>
            <a:off x="48672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5" name="Rectangle 11"/>
          <p:cNvSpPr>
            <a:spLocks noChangeArrowheads="1"/>
          </p:cNvSpPr>
          <p:nvPr/>
        </p:nvSpPr>
        <p:spPr bwMode="auto">
          <a:xfrm>
            <a:off x="54768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6" name="Rectangle 12"/>
          <p:cNvSpPr>
            <a:spLocks noChangeArrowheads="1"/>
          </p:cNvSpPr>
          <p:nvPr/>
        </p:nvSpPr>
        <p:spPr bwMode="auto">
          <a:xfrm>
            <a:off x="60864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7" name="Rectangle 13"/>
          <p:cNvSpPr>
            <a:spLocks noChangeArrowheads="1"/>
          </p:cNvSpPr>
          <p:nvPr/>
        </p:nvSpPr>
        <p:spPr bwMode="auto">
          <a:xfrm>
            <a:off x="66960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8" name="Rectangle 14"/>
          <p:cNvSpPr>
            <a:spLocks noChangeArrowheads="1"/>
          </p:cNvSpPr>
          <p:nvPr/>
        </p:nvSpPr>
        <p:spPr bwMode="auto">
          <a:xfrm>
            <a:off x="48672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9" name="Rectangle 15"/>
          <p:cNvSpPr>
            <a:spLocks noChangeArrowheads="1"/>
          </p:cNvSpPr>
          <p:nvPr/>
        </p:nvSpPr>
        <p:spPr bwMode="auto">
          <a:xfrm>
            <a:off x="5476875" y="4327525"/>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0" name="Rectangle 16"/>
          <p:cNvSpPr>
            <a:spLocks noChangeArrowheads="1"/>
          </p:cNvSpPr>
          <p:nvPr/>
        </p:nvSpPr>
        <p:spPr bwMode="auto">
          <a:xfrm>
            <a:off x="60864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1" name="Rectangle 17"/>
          <p:cNvSpPr>
            <a:spLocks noChangeArrowheads="1"/>
          </p:cNvSpPr>
          <p:nvPr/>
        </p:nvSpPr>
        <p:spPr bwMode="auto">
          <a:xfrm>
            <a:off x="66960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2" name="Rectangle 18"/>
          <p:cNvSpPr>
            <a:spLocks noChangeArrowheads="1"/>
          </p:cNvSpPr>
          <p:nvPr/>
        </p:nvSpPr>
        <p:spPr bwMode="auto">
          <a:xfrm>
            <a:off x="48672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3" name="Rectangle 19"/>
          <p:cNvSpPr>
            <a:spLocks noChangeArrowheads="1"/>
          </p:cNvSpPr>
          <p:nvPr/>
        </p:nvSpPr>
        <p:spPr bwMode="auto">
          <a:xfrm>
            <a:off x="54768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4" name="Rectangle 20"/>
          <p:cNvSpPr>
            <a:spLocks noChangeArrowheads="1"/>
          </p:cNvSpPr>
          <p:nvPr/>
        </p:nvSpPr>
        <p:spPr bwMode="auto">
          <a:xfrm>
            <a:off x="60864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5" name="Rectangle 21"/>
          <p:cNvSpPr>
            <a:spLocks noChangeArrowheads="1"/>
          </p:cNvSpPr>
          <p:nvPr/>
        </p:nvSpPr>
        <p:spPr bwMode="auto">
          <a:xfrm>
            <a:off x="66960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6" name="Text Box 22"/>
          <p:cNvSpPr txBox="1">
            <a:spLocks noChangeArrowheads="1"/>
          </p:cNvSpPr>
          <p:nvPr/>
        </p:nvSpPr>
        <p:spPr bwMode="auto">
          <a:xfrm>
            <a:off x="5019675"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87" name="Text Box 23"/>
          <p:cNvSpPr txBox="1">
            <a:spLocks noChangeArrowheads="1"/>
          </p:cNvSpPr>
          <p:nvPr/>
        </p:nvSpPr>
        <p:spPr bwMode="auto">
          <a:xfrm>
            <a:off x="5629275"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88" name="Text Box 24"/>
          <p:cNvSpPr txBox="1">
            <a:spLocks noChangeArrowheads="1"/>
          </p:cNvSpPr>
          <p:nvPr/>
        </p:nvSpPr>
        <p:spPr bwMode="auto">
          <a:xfrm>
            <a:off x="62468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89" name="Text Box 25"/>
          <p:cNvSpPr txBox="1">
            <a:spLocks noChangeArrowheads="1"/>
          </p:cNvSpPr>
          <p:nvPr/>
        </p:nvSpPr>
        <p:spPr bwMode="auto">
          <a:xfrm>
            <a:off x="68564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0" name="Text Box 26"/>
          <p:cNvSpPr txBox="1">
            <a:spLocks noChangeArrowheads="1"/>
          </p:cNvSpPr>
          <p:nvPr/>
        </p:nvSpPr>
        <p:spPr bwMode="auto">
          <a:xfrm>
            <a:off x="4562475"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91" name="Text Box 27"/>
          <p:cNvSpPr txBox="1">
            <a:spLocks noChangeArrowheads="1"/>
          </p:cNvSpPr>
          <p:nvPr/>
        </p:nvSpPr>
        <p:spPr bwMode="auto">
          <a:xfrm>
            <a:off x="4562475"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92" name="Text Box 28"/>
          <p:cNvSpPr txBox="1">
            <a:spLocks noChangeArrowheads="1"/>
          </p:cNvSpPr>
          <p:nvPr/>
        </p:nvSpPr>
        <p:spPr bwMode="auto">
          <a:xfrm>
            <a:off x="4562475"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93" name="Text Box 29"/>
          <p:cNvSpPr txBox="1">
            <a:spLocks noChangeArrowheads="1"/>
          </p:cNvSpPr>
          <p:nvPr/>
        </p:nvSpPr>
        <p:spPr bwMode="auto">
          <a:xfrm>
            <a:off x="4562475"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4" name="Rectangle 30"/>
          <p:cNvSpPr>
            <a:spLocks noChangeArrowheads="1"/>
          </p:cNvSpPr>
          <p:nvPr/>
        </p:nvSpPr>
        <p:spPr bwMode="auto">
          <a:xfrm>
            <a:off x="4864100"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495" name="Rectangle 31"/>
          <p:cNvSpPr>
            <a:spLocks noChangeArrowheads="1"/>
          </p:cNvSpPr>
          <p:nvPr/>
        </p:nvSpPr>
        <p:spPr bwMode="auto">
          <a:xfrm>
            <a:off x="48641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6" name="Rectangle 32"/>
          <p:cNvSpPr>
            <a:spLocks noChangeArrowheads="1"/>
          </p:cNvSpPr>
          <p:nvPr/>
        </p:nvSpPr>
        <p:spPr bwMode="auto">
          <a:xfrm>
            <a:off x="54737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7" name="Rectangle 33"/>
          <p:cNvSpPr>
            <a:spLocks noChangeArrowheads="1"/>
          </p:cNvSpPr>
          <p:nvPr/>
        </p:nvSpPr>
        <p:spPr bwMode="auto">
          <a:xfrm>
            <a:off x="60833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8" name="Rectangle 34"/>
          <p:cNvSpPr>
            <a:spLocks noChangeArrowheads="1"/>
          </p:cNvSpPr>
          <p:nvPr/>
        </p:nvSpPr>
        <p:spPr bwMode="auto">
          <a:xfrm>
            <a:off x="66929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9" name="Rectangle 35"/>
          <p:cNvSpPr>
            <a:spLocks noChangeArrowheads="1"/>
          </p:cNvSpPr>
          <p:nvPr/>
        </p:nvSpPr>
        <p:spPr bwMode="auto">
          <a:xfrm>
            <a:off x="4864100" y="5699125"/>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500" name="Text Box 36"/>
          <p:cNvSpPr txBox="1">
            <a:spLocks noChangeArrowheads="1"/>
          </p:cNvSpPr>
          <p:nvPr/>
        </p:nvSpPr>
        <p:spPr bwMode="auto">
          <a:xfrm>
            <a:off x="5303234"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2501" name="Rectangle 37"/>
          <p:cNvSpPr>
            <a:spLocks noChangeArrowheads="1"/>
          </p:cNvSpPr>
          <p:nvPr/>
        </p:nvSpPr>
        <p:spPr bwMode="auto">
          <a:xfrm>
            <a:off x="4029075" y="2667000"/>
            <a:ext cx="35052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2502" name="Text Box 38"/>
          <p:cNvSpPr txBox="1">
            <a:spLocks noChangeArrowheads="1"/>
          </p:cNvSpPr>
          <p:nvPr/>
        </p:nvSpPr>
        <p:spPr bwMode="auto">
          <a:xfrm>
            <a:off x="38925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2503" name="Line 39"/>
          <p:cNvSpPr>
            <a:spLocks noChangeShapeType="1"/>
          </p:cNvSpPr>
          <p:nvPr/>
        </p:nvSpPr>
        <p:spPr bwMode="auto">
          <a:xfrm flipV="1">
            <a:off x="2886075" y="37020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2504" name="Text Box 40"/>
          <p:cNvSpPr txBox="1">
            <a:spLocks noChangeArrowheads="1"/>
          </p:cNvSpPr>
          <p:nvPr/>
        </p:nvSpPr>
        <p:spPr bwMode="auto">
          <a:xfrm>
            <a:off x="3160713" y="37623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2505" name="Line 41"/>
          <p:cNvSpPr>
            <a:spLocks noChangeShapeType="1"/>
          </p:cNvSpPr>
          <p:nvPr/>
        </p:nvSpPr>
        <p:spPr bwMode="auto">
          <a:xfrm>
            <a:off x="2886075" y="54705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2506" name="Text Box 42"/>
          <p:cNvSpPr txBox="1">
            <a:spLocks noChangeArrowheads="1"/>
          </p:cNvSpPr>
          <p:nvPr/>
        </p:nvSpPr>
        <p:spPr bwMode="auto">
          <a:xfrm>
            <a:off x="3128963" y="55149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2507" name="Text Box 43"/>
          <p:cNvSpPr txBox="1">
            <a:spLocks noChangeArrowheads="1"/>
          </p:cNvSpPr>
          <p:nvPr/>
        </p:nvSpPr>
        <p:spPr bwMode="auto">
          <a:xfrm>
            <a:off x="7832912" y="4439950"/>
            <a:ext cx="923550" cy="584776"/>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t>supercell</a:t>
            </a:r>
            <a:endParaRPr lang="en-US" sz="1600" dirty="0"/>
          </a:p>
          <a:p>
            <a:pPr algn="ctr">
              <a:lnSpc>
                <a:spcPct val="100000"/>
              </a:lnSpc>
            </a:pPr>
            <a:r>
              <a:rPr lang="en-US" sz="1600" dirty="0"/>
              <a:t>(2,1)</a:t>
            </a:r>
          </a:p>
        </p:txBody>
      </p:sp>
      <p:sp>
        <p:nvSpPr>
          <p:cNvPr id="62508" name="Line 44"/>
          <p:cNvSpPr>
            <a:spLocks noChangeShapeType="1"/>
          </p:cNvSpPr>
          <p:nvPr/>
        </p:nvSpPr>
        <p:spPr bwMode="auto">
          <a:xfrm flipH="1" flipV="1">
            <a:off x="5857875" y="4632325"/>
            <a:ext cx="1981200" cy="152400"/>
          </a:xfrm>
          <a:prstGeom prst="line">
            <a:avLst/>
          </a:prstGeom>
          <a:noFill/>
          <a:ln w="28575">
            <a:solidFill>
              <a:schemeClr val="tx1"/>
            </a:solidFill>
            <a:round/>
            <a:headEnd/>
            <a:tailEnd type="triangle" w="med" len="med"/>
          </a:ln>
          <a:effectLst/>
        </p:spPr>
        <p:txBody>
          <a:bodyPr wrap="none" anchor="ctr">
            <a:prstTxWarp prst="textNoShape">
              <a:avLst/>
            </a:prstTxWarp>
          </a:bodyPr>
          <a:lstStyle/>
          <a:p>
            <a:endParaRPr lang="en-US"/>
          </a:p>
        </p:txBody>
      </p:sp>
      <p:sp>
        <p:nvSpPr>
          <p:cNvPr id="62509" name="Text Box 45"/>
          <p:cNvSpPr txBox="1">
            <a:spLocks noChangeArrowheads="1"/>
          </p:cNvSpPr>
          <p:nvPr/>
        </p:nvSpPr>
        <p:spPr bwMode="auto">
          <a:xfrm>
            <a:off x="3182938" y="3382963"/>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 bits</a:t>
            </a:r>
          </a:p>
          <a:p>
            <a:pPr>
              <a:lnSpc>
                <a:spcPct val="100000"/>
              </a:lnSpc>
            </a:pPr>
            <a:r>
              <a:rPr lang="en-US" sz="1200"/>
              <a:t>/</a:t>
            </a:r>
          </a:p>
        </p:txBody>
      </p:sp>
      <p:sp>
        <p:nvSpPr>
          <p:cNvPr id="62510" name="Text Box 46"/>
          <p:cNvSpPr txBox="1">
            <a:spLocks noChangeArrowheads="1"/>
          </p:cNvSpPr>
          <p:nvPr/>
        </p:nvSpPr>
        <p:spPr bwMode="auto">
          <a:xfrm>
            <a:off x="3189288" y="5165725"/>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 bits</a:t>
            </a:r>
          </a:p>
          <a:p>
            <a:pPr>
              <a:lnSpc>
                <a:spcPct val="100000"/>
              </a:lnSpc>
            </a:pPr>
            <a:r>
              <a:rPr lang="en-US" sz="1200"/>
              <a:t>/</a:t>
            </a:r>
          </a:p>
        </p:txBody>
      </p:sp>
      <p:sp>
        <p:nvSpPr>
          <p:cNvPr id="62511" name="Rectangle 47"/>
          <p:cNvSpPr>
            <a:spLocks noChangeArrowheads="1"/>
          </p:cNvSpPr>
          <p:nvPr/>
        </p:nvSpPr>
        <p:spPr bwMode="auto">
          <a:xfrm>
            <a:off x="1743075" y="30321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gn="ctr">
              <a:lnSpc>
                <a:spcPct val="100000"/>
              </a:lnSpc>
            </a:pPr>
            <a:r>
              <a:rPr lang="en-US" sz="1600" dirty="0"/>
              <a:t>controller</a:t>
            </a:r>
          </a:p>
        </p:txBody>
      </p:sp>
      <p:sp>
        <p:nvSpPr>
          <p:cNvPr id="62512" name="AutoShape 48"/>
          <p:cNvSpPr>
            <a:spLocks noChangeArrowheads="1"/>
          </p:cNvSpPr>
          <p:nvPr/>
        </p:nvSpPr>
        <p:spPr bwMode="auto">
          <a:xfrm>
            <a:off x="447675" y="4251325"/>
            <a:ext cx="1295400" cy="457200"/>
          </a:xfrm>
          <a:prstGeom prst="leftRightArrow">
            <a:avLst>
              <a:gd name="adj1" fmla="val 50000"/>
              <a:gd name="adj2" fmla="val 56667"/>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513" name="Text Box 49"/>
          <p:cNvSpPr txBox="1">
            <a:spLocks noChangeArrowheads="1"/>
          </p:cNvSpPr>
          <p:nvPr/>
        </p:nvSpPr>
        <p:spPr bwMode="auto">
          <a:xfrm>
            <a:off x="457200" y="4783723"/>
            <a:ext cx="127791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t>
            </a:r>
            <a:r>
              <a:rPr lang="en-US" sz="1600" dirty="0" smtClean="0"/>
              <a:t>to/from </a:t>
            </a:r>
            <a:r>
              <a:rPr lang="en-US" sz="1600" dirty="0"/>
              <a:t>CPU)</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63550" name="Rectangle 62"/>
          <p:cNvSpPr>
            <a:spLocks noChangeArrowheads="1"/>
          </p:cNvSpPr>
          <p:nvPr/>
        </p:nvSpPr>
        <p:spPr bwMode="auto">
          <a:xfrm>
            <a:off x="4714875" y="5715000"/>
            <a:ext cx="2438400" cy="533400"/>
          </a:xfrm>
          <a:prstGeom prst="rect">
            <a:avLst/>
          </a:prstGeom>
          <a:solidFill>
            <a:srgbClr val="FF99CC"/>
          </a:solidFill>
          <a:ln w="38100">
            <a:solidFill>
              <a:schemeClr val="tx1"/>
            </a:solidFill>
            <a:miter lim="800000"/>
            <a:headEnd/>
            <a:tailEnd/>
          </a:ln>
          <a:effectLst/>
        </p:spPr>
        <p:txBody>
          <a:bodyPr wrap="none" anchor="ctr">
            <a:prstTxWarp prst="textNoShape">
              <a:avLst/>
            </a:prstTxWarp>
          </a:bodyPr>
          <a:lstStyle/>
          <a:p>
            <a:endParaRPr lang="en-US"/>
          </a:p>
        </p:txBody>
      </p:sp>
      <p:sp>
        <p:nvSpPr>
          <p:cNvPr id="63540" name="Rectangle 52"/>
          <p:cNvSpPr>
            <a:spLocks noGrp="1" noChangeArrowheads="1"/>
          </p:cNvSpPr>
          <p:nvPr>
            <p:ph type="title"/>
          </p:nvPr>
        </p:nvSpPr>
        <p:spPr/>
        <p:txBody>
          <a:bodyPr/>
          <a:lstStyle/>
          <a:p>
            <a:r>
              <a:rPr lang="en-US"/>
              <a:t>Reading DRAM Supercell (2,1)</a:t>
            </a:r>
          </a:p>
        </p:txBody>
      </p:sp>
      <p:sp>
        <p:nvSpPr>
          <p:cNvPr id="63541" name="Rectangle 53"/>
          <p:cNvSpPr>
            <a:spLocks noGrp="1" noChangeArrowheads="1"/>
          </p:cNvSpPr>
          <p:nvPr>
            <p:ph type="body" idx="1"/>
          </p:nvPr>
        </p:nvSpPr>
        <p:spPr>
          <a:xfrm>
            <a:off x="519112" y="1219200"/>
            <a:ext cx="8167688" cy="990600"/>
          </a:xfrm>
        </p:spPr>
        <p:txBody>
          <a:bodyPr/>
          <a:lstStyle/>
          <a:p>
            <a:pPr>
              <a:buNone/>
            </a:pPr>
            <a:r>
              <a:rPr lang="en-US" sz="2000" dirty="0"/>
              <a:t>Step 1(a): Row access strobe (</a:t>
            </a:r>
            <a:r>
              <a:rPr lang="en-US" sz="2000" dirty="0">
                <a:solidFill>
                  <a:srgbClr val="FF0000"/>
                </a:solidFill>
              </a:rPr>
              <a:t>RAS</a:t>
            </a:r>
            <a:r>
              <a:rPr lang="en-US" sz="2000" dirty="0"/>
              <a:t>) selects row 2</a:t>
            </a:r>
            <a:r>
              <a:rPr lang="en-US" sz="2000" dirty="0" smtClean="0"/>
              <a:t>.</a:t>
            </a:r>
          </a:p>
          <a:p>
            <a:pPr>
              <a:buNone/>
            </a:pPr>
            <a:r>
              <a:rPr lang="en-US" sz="2000" dirty="0" smtClean="0">
                <a:solidFill>
                  <a:schemeClr val="tx2"/>
                </a:solidFill>
                <a:effectLst>
                  <a:outerShdw blurRad="38100" dist="38100" dir="2700000" algn="tl">
                    <a:srgbClr val="DDDDDD"/>
                  </a:outerShdw>
                </a:effectLst>
              </a:rPr>
              <a:t>Step 1(b): Row 2 copied from DRAM array to row buffer.</a:t>
            </a:r>
          </a:p>
          <a:p>
            <a:pPr>
              <a:buNone/>
            </a:pPr>
            <a:endParaRPr lang="en-US" sz="2000" dirty="0"/>
          </a:p>
        </p:txBody>
      </p:sp>
      <p:sp>
        <p:nvSpPr>
          <p:cNvPr id="63493" name="Text Box 5"/>
          <p:cNvSpPr txBox="1">
            <a:spLocks noChangeArrowheads="1"/>
          </p:cNvSpPr>
          <p:nvPr/>
        </p:nvSpPr>
        <p:spPr bwMode="auto">
          <a:xfrm>
            <a:off x="5643563" y="2739023"/>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3494" name="Text Box 6"/>
          <p:cNvSpPr txBox="1">
            <a:spLocks noChangeArrowheads="1"/>
          </p:cNvSpPr>
          <p:nvPr/>
        </p:nvSpPr>
        <p:spPr bwMode="auto">
          <a:xfrm>
            <a:off x="3838575" y="4142373"/>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3495" name="Rectangle 7"/>
          <p:cNvSpPr>
            <a:spLocks noChangeArrowheads="1"/>
          </p:cNvSpPr>
          <p:nvPr/>
        </p:nvSpPr>
        <p:spPr bwMode="auto">
          <a:xfrm>
            <a:off x="47053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496" name="Rectangle 8"/>
          <p:cNvSpPr>
            <a:spLocks noChangeArrowheads="1"/>
          </p:cNvSpPr>
          <p:nvPr/>
        </p:nvSpPr>
        <p:spPr bwMode="auto">
          <a:xfrm>
            <a:off x="53149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7" name="Rectangle 9"/>
          <p:cNvSpPr>
            <a:spLocks noChangeArrowheads="1"/>
          </p:cNvSpPr>
          <p:nvPr/>
        </p:nvSpPr>
        <p:spPr bwMode="auto">
          <a:xfrm>
            <a:off x="59245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8" name="Rectangle 10"/>
          <p:cNvSpPr>
            <a:spLocks noChangeArrowheads="1"/>
          </p:cNvSpPr>
          <p:nvPr/>
        </p:nvSpPr>
        <p:spPr bwMode="auto">
          <a:xfrm>
            <a:off x="65341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9" name="Rectangle 11"/>
          <p:cNvSpPr>
            <a:spLocks noChangeArrowheads="1"/>
          </p:cNvSpPr>
          <p:nvPr/>
        </p:nvSpPr>
        <p:spPr bwMode="auto">
          <a:xfrm>
            <a:off x="47053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0" name="Rectangle 12"/>
          <p:cNvSpPr>
            <a:spLocks noChangeArrowheads="1"/>
          </p:cNvSpPr>
          <p:nvPr/>
        </p:nvSpPr>
        <p:spPr bwMode="auto">
          <a:xfrm>
            <a:off x="53149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1" name="Rectangle 13"/>
          <p:cNvSpPr>
            <a:spLocks noChangeArrowheads="1"/>
          </p:cNvSpPr>
          <p:nvPr/>
        </p:nvSpPr>
        <p:spPr bwMode="auto">
          <a:xfrm>
            <a:off x="59245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2" name="Rectangle 14"/>
          <p:cNvSpPr>
            <a:spLocks noChangeArrowheads="1"/>
          </p:cNvSpPr>
          <p:nvPr/>
        </p:nvSpPr>
        <p:spPr bwMode="auto">
          <a:xfrm>
            <a:off x="65341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2" name="Text Box 4"/>
          <p:cNvSpPr txBox="1">
            <a:spLocks noChangeArrowheads="1"/>
          </p:cNvSpPr>
          <p:nvPr/>
        </p:nvSpPr>
        <p:spPr bwMode="auto">
          <a:xfrm>
            <a:off x="2760663" y="3076575"/>
            <a:ext cx="10398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solidFill>
                  <a:srgbClr val="FF0000"/>
                </a:solidFill>
                <a:latin typeface="Courier New" charset="0"/>
              </a:rPr>
              <a:t>RAS = 2</a:t>
            </a:r>
          </a:p>
        </p:txBody>
      </p:sp>
      <p:sp>
        <p:nvSpPr>
          <p:cNvPr id="63503" name="Rectangle 15"/>
          <p:cNvSpPr>
            <a:spLocks noChangeArrowheads="1"/>
          </p:cNvSpPr>
          <p:nvPr/>
        </p:nvSpPr>
        <p:spPr bwMode="auto">
          <a:xfrm>
            <a:off x="47053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4" name="Rectangle 16"/>
          <p:cNvSpPr>
            <a:spLocks noChangeArrowheads="1"/>
          </p:cNvSpPr>
          <p:nvPr/>
        </p:nvSpPr>
        <p:spPr bwMode="auto">
          <a:xfrm>
            <a:off x="53149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5" name="Rectangle 17"/>
          <p:cNvSpPr>
            <a:spLocks noChangeArrowheads="1"/>
          </p:cNvSpPr>
          <p:nvPr/>
        </p:nvSpPr>
        <p:spPr bwMode="auto">
          <a:xfrm>
            <a:off x="59245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06" name="Rectangle 18"/>
          <p:cNvSpPr>
            <a:spLocks noChangeArrowheads="1"/>
          </p:cNvSpPr>
          <p:nvPr/>
        </p:nvSpPr>
        <p:spPr bwMode="auto">
          <a:xfrm>
            <a:off x="65341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11" name="Text Box 23"/>
          <p:cNvSpPr txBox="1">
            <a:spLocks noChangeArrowheads="1"/>
          </p:cNvSpPr>
          <p:nvPr/>
        </p:nvSpPr>
        <p:spPr bwMode="auto">
          <a:xfrm>
            <a:off x="4857750"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2" name="Text Box 24"/>
          <p:cNvSpPr txBox="1">
            <a:spLocks noChangeArrowheads="1"/>
          </p:cNvSpPr>
          <p:nvPr/>
        </p:nvSpPr>
        <p:spPr bwMode="auto">
          <a:xfrm>
            <a:off x="5467350"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3" name="Text Box 25"/>
          <p:cNvSpPr txBox="1">
            <a:spLocks noChangeArrowheads="1"/>
          </p:cNvSpPr>
          <p:nvPr/>
        </p:nvSpPr>
        <p:spPr bwMode="auto">
          <a:xfrm>
            <a:off x="60848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14" name="Text Box 26"/>
          <p:cNvSpPr txBox="1">
            <a:spLocks noChangeArrowheads="1"/>
          </p:cNvSpPr>
          <p:nvPr/>
        </p:nvSpPr>
        <p:spPr bwMode="auto">
          <a:xfrm>
            <a:off x="66944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15" name="Text Box 27"/>
          <p:cNvSpPr txBox="1">
            <a:spLocks noChangeArrowheads="1"/>
          </p:cNvSpPr>
          <p:nvPr/>
        </p:nvSpPr>
        <p:spPr bwMode="auto">
          <a:xfrm>
            <a:off x="4400550"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6" name="Text Box 28"/>
          <p:cNvSpPr txBox="1">
            <a:spLocks noChangeArrowheads="1"/>
          </p:cNvSpPr>
          <p:nvPr/>
        </p:nvSpPr>
        <p:spPr bwMode="auto">
          <a:xfrm>
            <a:off x="4400550"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7" name="Text Box 29"/>
          <p:cNvSpPr txBox="1">
            <a:spLocks noChangeArrowheads="1"/>
          </p:cNvSpPr>
          <p:nvPr/>
        </p:nvSpPr>
        <p:spPr bwMode="auto">
          <a:xfrm>
            <a:off x="4400550"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25" name="Text Box 37"/>
          <p:cNvSpPr txBox="1">
            <a:spLocks noChangeArrowheads="1"/>
          </p:cNvSpPr>
          <p:nvPr/>
        </p:nvSpPr>
        <p:spPr bwMode="auto">
          <a:xfrm>
            <a:off x="5141309"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3526" name="Rectangle 38"/>
          <p:cNvSpPr>
            <a:spLocks noChangeArrowheads="1"/>
          </p:cNvSpPr>
          <p:nvPr/>
        </p:nvSpPr>
        <p:spPr bwMode="auto">
          <a:xfrm>
            <a:off x="3867150" y="2667000"/>
            <a:ext cx="3667125"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3527" name="Text Box 39"/>
          <p:cNvSpPr txBox="1">
            <a:spLocks noChangeArrowheads="1"/>
          </p:cNvSpPr>
          <p:nvPr/>
        </p:nvSpPr>
        <p:spPr bwMode="auto">
          <a:xfrm>
            <a:off x="37401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3507" name="Rectangle 19"/>
          <p:cNvSpPr>
            <a:spLocks noChangeArrowheads="1"/>
          </p:cNvSpPr>
          <p:nvPr/>
        </p:nvSpPr>
        <p:spPr bwMode="auto">
          <a:xfrm>
            <a:off x="47053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8" name="Rectangle 20"/>
          <p:cNvSpPr>
            <a:spLocks noChangeArrowheads="1"/>
          </p:cNvSpPr>
          <p:nvPr/>
        </p:nvSpPr>
        <p:spPr bwMode="auto">
          <a:xfrm>
            <a:off x="53149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9" name="Rectangle 21"/>
          <p:cNvSpPr>
            <a:spLocks noChangeArrowheads="1"/>
          </p:cNvSpPr>
          <p:nvPr/>
        </p:nvSpPr>
        <p:spPr bwMode="auto">
          <a:xfrm>
            <a:off x="59245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0" name="Rectangle 22"/>
          <p:cNvSpPr>
            <a:spLocks noChangeArrowheads="1"/>
          </p:cNvSpPr>
          <p:nvPr/>
        </p:nvSpPr>
        <p:spPr bwMode="auto">
          <a:xfrm>
            <a:off x="65341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8" name="Text Box 30"/>
          <p:cNvSpPr txBox="1">
            <a:spLocks noChangeArrowheads="1"/>
          </p:cNvSpPr>
          <p:nvPr/>
        </p:nvSpPr>
        <p:spPr bwMode="auto">
          <a:xfrm>
            <a:off x="4400550"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20" name="Rectangle 32"/>
          <p:cNvSpPr>
            <a:spLocks noChangeArrowheads="1"/>
          </p:cNvSpPr>
          <p:nvPr/>
        </p:nvSpPr>
        <p:spPr bwMode="auto">
          <a:xfrm>
            <a:off x="47021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1" name="Rectangle 33"/>
          <p:cNvSpPr>
            <a:spLocks noChangeArrowheads="1"/>
          </p:cNvSpPr>
          <p:nvPr/>
        </p:nvSpPr>
        <p:spPr bwMode="auto">
          <a:xfrm>
            <a:off x="53117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2" name="Rectangle 34"/>
          <p:cNvSpPr>
            <a:spLocks noChangeArrowheads="1"/>
          </p:cNvSpPr>
          <p:nvPr/>
        </p:nvSpPr>
        <p:spPr bwMode="auto">
          <a:xfrm>
            <a:off x="59213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23" name="Rectangle 35"/>
          <p:cNvSpPr>
            <a:spLocks noChangeArrowheads="1"/>
          </p:cNvSpPr>
          <p:nvPr/>
        </p:nvSpPr>
        <p:spPr bwMode="auto">
          <a:xfrm>
            <a:off x="65309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33" name="Line 45"/>
          <p:cNvSpPr>
            <a:spLocks noChangeShapeType="1"/>
          </p:cNvSpPr>
          <p:nvPr/>
        </p:nvSpPr>
        <p:spPr bwMode="auto">
          <a:xfrm flipV="1">
            <a:off x="2733675" y="36258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3534" name="Text Box 46"/>
          <p:cNvSpPr txBox="1">
            <a:spLocks noChangeArrowheads="1"/>
          </p:cNvSpPr>
          <p:nvPr/>
        </p:nvSpPr>
        <p:spPr bwMode="auto">
          <a:xfrm>
            <a:off x="3008313" y="36861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3535" name="Line 47"/>
          <p:cNvSpPr>
            <a:spLocks noChangeShapeType="1"/>
          </p:cNvSpPr>
          <p:nvPr/>
        </p:nvSpPr>
        <p:spPr bwMode="auto">
          <a:xfrm>
            <a:off x="2733675" y="53943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3536" name="Text Box 48"/>
          <p:cNvSpPr txBox="1">
            <a:spLocks noChangeArrowheads="1"/>
          </p:cNvSpPr>
          <p:nvPr/>
        </p:nvSpPr>
        <p:spPr bwMode="auto">
          <a:xfrm>
            <a:off x="2976563" y="54387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3537" name="Text Box 49"/>
          <p:cNvSpPr txBox="1">
            <a:spLocks noChangeArrowheads="1"/>
          </p:cNvSpPr>
          <p:nvPr/>
        </p:nvSpPr>
        <p:spPr bwMode="auto">
          <a:xfrm>
            <a:off x="3184525" y="3306763"/>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3538" name="Text Box 50"/>
          <p:cNvSpPr txBox="1">
            <a:spLocks noChangeArrowheads="1"/>
          </p:cNvSpPr>
          <p:nvPr/>
        </p:nvSpPr>
        <p:spPr bwMode="auto">
          <a:xfrm>
            <a:off x="3190875" y="5089525"/>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3539" name="Rectangle 51"/>
          <p:cNvSpPr>
            <a:spLocks noChangeArrowheads="1"/>
          </p:cNvSpPr>
          <p:nvPr/>
        </p:nvSpPr>
        <p:spPr bwMode="auto">
          <a:xfrm>
            <a:off x="1590675" y="29559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nSpc>
                <a:spcPct val="100000"/>
              </a:lnSpc>
            </a:pPr>
            <a:r>
              <a:rPr lang="en-US" sz="1600" dirty="0"/>
              <a:t>controller</a:t>
            </a:r>
          </a:p>
        </p:txBody>
      </p:sp>
      <p:grpSp>
        <p:nvGrpSpPr>
          <p:cNvPr id="2" name="Group 65"/>
          <p:cNvGrpSpPr>
            <a:grpSpLocks/>
          </p:cNvGrpSpPr>
          <p:nvPr/>
        </p:nvGrpSpPr>
        <p:grpSpPr bwMode="auto">
          <a:xfrm>
            <a:off x="4705350" y="4324350"/>
            <a:ext cx="2438400" cy="533400"/>
            <a:chOff x="3018" y="2582"/>
            <a:chExt cx="1536" cy="336"/>
          </a:xfrm>
        </p:grpSpPr>
        <p:sp>
          <p:nvSpPr>
            <p:cNvPr id="63554" name="Rectangle 66"/>
            <p:cNvSpPr>
              <a:spLocks noChangeArrowheads="1"/>
            </p:cNvSpPr>
            <p:nvPr/>
          </p:nvSpPr>
          <p:spPr bwMode="auto">
            <a:xfrm>
              <a:off x="3018"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5" name="Rectangle 67"/>
            <p:cNvSpPr>
              <a:spLocks noChangeArrowheads="1"/>
            </p:cNvSpPr>
            <p:nvPr/>
          </p:nvSpPr>
          <p:spPr bwMode="auto">
            <a:xfrm>
              <a:off x="3402"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6" name="Rectangle 68"/>
            <p:cNvSpPr>
              <a:spLocks noChangeArrowheads="1"/>
            </p:cNvSpPr>
            <p:nvPr/>
          </p:nvSpPr>
          <p:spPr bwMode="auto">
            <a:xfrm>
              <a:off x="3786"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57" name="Rectangle 69"/>
            <p:cNvSpPr>
              <a:spLocks noChangeArrowheads="1"/>
            </p:cNvSpPr>
            <p:nvPr/>
          </p:nvSpPr>
          <p:spPr bwMode="auto">
            <a:xfrm>
              <a:off x="4170"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3519" name="Rectangle 31"/>
          <p:cNvSpPr>
            <a:spLocks noChangeArrowheads="1"/>
          </p:cNvSpPr>
          <p:nvPr/>
        </p:nvSpPr>
        <p:spPr bwMode="auto">
          <a:xfrm>
            <a:off x="4702175"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nvGrpSpPr>
          <p:cNvPr id="3" name="Group 63"/>
          <p:cNvGrpSpPr>
            <a:grpSpLocks/>
          </p:cNvGrpSpPr>
          <p:nvPr/>
        </p:nvGrpSpPr>
        <p:grpSpPr bwMode="auto">
          <a:xfrm>
            <a:off x="4857750" y="4708525"/>
            <a:ext cx="2133600" cy="990600"/>
            <a:chOff x="3114" y="2822"/>
            <a:chExt cx="1344" cy="624"/>
          </a:xfrm>
        </p:grpSpPr>
        <p:sp>
          <p:nvSpPr>
            <p:cNvPr id="63528" name="AutoShape 40"/>
            <p:cNvSpPr>
              <a:spLocks noChangeArrowheads="1"/>
            </p:cNvSpPr>
            <p:nvPr/>
          </p:nvSpPr>
          <p:spPr bwMode="auto">
            <a:xfrm>
              <a:off x="3114"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29" name="AutoShape 41"/>
            <p:cNvSpPr>
              <a:spLocks noChangeArrowheads="1"/>
            </p:cNvSpPr>
            <p:nvPr/>
          </p:nvSpPr>
          <p:spPr bwMode="auto">
            <a:xfrm>
              <a:off x="3498"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0" name="AutoShape 42"/>
            <p:cNvSpPr>
              <a:spLocks noChangeArrowheads="1"/>
            </p:cNvSpPr>
            <p:nvPr/>
          </p:nvSpPr>
          <p:spPr bwMode="auto">
            <a:xfrm>
              <a:off x="3882"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1" name="AutoShape 43"/>
            <p:cNvSpPr>
              <a:spLocks noChangeArrowheads="1"/>
            </p:cNvSpPr>
            <p:nvPr/>
          </p:nvSpPr>
          <p:spPr bwMode="auto">
            <a:xfrm>
              <a:off x="4266"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50" grpId="0" animBg="1"/>
      <p:bldP spid="63492"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64562" name="Rectangle 50"/>
          <p:cNvSpPr>
            <a:spLocks noGrp="1" noChangeArrowheads="1"/>
          </p:cNvSpPr>
          <p:nvPr>
            <p:ph type="title"/>
          </p:nvPr>
        </p:nvSpPr>
        <p:spPr/>
        <p:txBody>
          <a:bodyPr/>
          <a:lstStyle/>
          <a:p>
            <a:r>
              <a:rPr lang="en-US"/>
              <a:t>Reading DRAM Supercell (2,1)</a:t>
            </a:r>
          </a:p>
        </p:txBody>
      </p:sp>
      <p:sp>
        <p:nvSpPr>
          <p:cNvPr id="64563" name="Rectangle 51"/>
          <p:cNvSpPr>
            <a:spLocks noGrp="1" noChangeArrowheads="1"/>
          </p:cNvSpPr>
          <p:nvPr>
            <p:ph type="body" idx="1"/>
          </p:nvPr>
        </p:nvSpPr>
        <p:spPr>
          <a:xfrm>
            <a:off x="519113" y="1219200"/>
            <a:ext cx="8091487" cy="1066800"/>
          </a:xfrm>
        </p:spPr>
        <p:txBody>
          <a:bodyPr/>
          <a:lstStyle/>
          <a:p>
            <a:pPr>
              <a:buNone/>
            </a:pPr>
            <a:r>
              <a:rPr lang="en-US" sz="2000" dirty="0"/>
              <a:t>Step 2(a): Column access strobe (</a:t>
            </a:r>
            <a:r>
              <a:rPr lang="en-US" sz="2000" dirty="0">
                <a:solidFill>
                  <a:srgbClr val="FF0000"/>
                </a:solidFill>
              </a:rPr>
              <a:t>CAS</a:t>
            </a:r>
            <a:r>
              <a:rPr lang="en-US" sz="2000" dirty="0"/>
              <a:t>) selects column 1</a:t>
            </a:r>
            <a:r>
              <a:rPr lang="en-US" sz="2000" dirty="0" smtClean="0"/>
              <a:t>.</a:t>
            </a:r>
          </a:p>
          <a:p>
            <a:pPr>
              <a:buNone/>
            </a:pPr>
            <a:r>
              <a:rPr lang="en-US" sz="2000" dirty="0" smtClean="0">
                <a:solidFill>
                  <a:schemeClr val="tx2"/>
                </a:solidFill>
                <a:effectLst>
                  <a:outerShdw blurRad="38100" dist="38100" dir="2700000" algn="tl">
                    <a:srgbClr val="DDDDDD"/>
                  </a:outerShdw>
                </a:effectLst>
              </a:rPr>
              <a:t>Step 2(b): </a:t>
            </a:r>
            <a:r>
              <a:rPr lang="en-US" sz="2000" dirty="0" err="1" smtClean="0">
                <a:solidFill>
                  <a:schemeClr val="tx2"/>
                </a:solidFill>
                <a:effectLst>
                  <a:outerShdw blurRad="38100" dist="38100" dir="2700000" algn="tl">
                    <a:srgbClr val="DDDDDD"/>
                  </a:outerShdw>
                </a:effectLst>
              </a:rPr>
              <a:t>Supercell</a:t>
            </a:r>
            <a:r>
              <a:rPr lang="en-US" sz="2000" dirty="0" smtClean="0">
                <a:solidFill>
                  <a:schemeClr val="tx2"/>
                </a:solidFill>
                <a:effectLst>
                  <a:outerShdw blurRad="38100" dist="38100" dir="2700000" algn="tl">
                    <a:srgbClr val="DDDDDD"/>
                  </a:outerShdw>
                </a:effectLst>
              </a:rPr>
              <a:t> (2,1) copied from buffer to data lines, and eventually back to the CPU.</a:t>
            </a:r>
          </a:p>
          <a:p>
            <a:pPr>
              <a:buNone/>
            </a:pPr>
            <a:endParaRPr lang="en-US" sz="2000" dirty="0" smtClean="0"/>
          </a:p>
          <a:p>
            <a:pPr>
              <a:buNone/>
            </a:pPr>
            <a:endParaRPr lang="en-US" sz="2000" dirty="0"/>
          </a:p>
        </p:txBody>
      </p:sp>
      <p:sp>
        <p:nvSpPr>
          <p:cNvPr id="64518" name="Text Box 6"/>
          <p:cNvSpPr txBox="1">
            <a:spLocks noChangeArrowheads="1"/>
          </p:cNvSpPr>
          <p:nvPr/>
        </p:nvSpPr>
        <p:spPr bwMode="auto">
          <a:xfrm>
            <a:off x="5654675" y="2748548"/>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4519" name="Text Box 7"/>
          <p:cNvSpPr txBox="1">
            <a:spLocks noChangeArrowheads="1"/>
          </p:cNvSpPr>
          <p:nvPr/>
        </p:nvSpPr>
        <p:spPr bwMode="auto">
          <a:xfrm>
            <a:off x="3849688" y="4151898"/>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4520" name="Rectangle 8"/>
          <p:cNvSpPr>
            <a:spLocks noChangeArrowheads="1"/>
          </p:cNvSpPr>
          <p:nvPr/>
        </p:nvSpPr>
        <p:spPr bwMode="auto">
          <a:xfrm>
            <a:off x="47164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1" name="Rectangle 9"/>
          <p:cNvSpPr>
            <a:spLocks noChangeArrowheads="1"/>
          </p:cNvSpPr>
          <p:nvPr/>
        </p:nvSpPr>
        <p:spPr bwMode="auto">
          <a:xfrm>
            <a:off x="53260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2" name="Rectangle 10"/>
          <p:cNvSpPr>
            <a:spLocks noChangeArrowheads="1"/>
          </p:cNvSpPr>
          <p:nvPr/>
        </p:nvSpPr>
        <p:spPr bwMode="auto">
          <a:xfrm>
            <a:off x="59356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3" name="Rectangle 11"/>
          <p:cNvSpPr>
            <a:spLocks noChangeArrowheads="1"/>
          </p:cNvSpPr>
          <p:nvPr/>
        </p:nvSpPr>
        <p:spPr bwMode="auto">
          <a:xfrm>
            <a:off x="65452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4" name="Rectangle 12"/>
          <p:cNvSpPr>
            <a:spLocks noChangeArrowheads="1"/>
          </p:cNvSpPr>
          <p:nvPr/>
        </p:nvSpPr>
        <p:spPr bwMode="auto">
          <a:xfrm>
            <a:off x="47164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5" name="Rectangle 13"/>
          <p:cNvSpPr>
            <a:spLocks noChangeArrowheads="1"/>
          </p:cNvSpPr>
          <p:nvPr/>
        </p:nvSpPr>
        <p:spPr bwMode="auto">
          <a:xfrm>
            <a:off x="53260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6" name="Rectangle 14"/>
          <p:cNvSpPr>
            <a:spLocks noChangeArrowheads="1"/>
          </p:cNvSpPr>
          <p:nvPr/>
        </p:nvSpPr>
        <p:spPr bwMode="auto">
          <a:xfrm>
            <a:off x="59356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7" name="Rectangle 15"/>
          <p:cNvSpPr>
            <a:spLocks noChangeArrowheads="1"/>
          </p:cNvSpPr>
          <p:nvPr/>
        </p:nvSpPr>
        <p:spPr bwMode="auto">
          <a:xfrm>
            <a:off x="65452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8" name="Rectangle 16"/>
          <p:cNvSpPr>
            <a:spLocks noChangeArrowheads="1"/>
          </p:cNvSpPr>
          <p:nvPr/>
        </p:nvSpPr>
        <p:spPr bwMode="auto">
          <a:xfrm>
            <a:off x="47164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9" name="Rectangle 17"/>
          <p:cNvSpPr>
            <a:spLocks noChangeArrowheads="1"/>
          </p:cNvSpPr>
          <p:nvPr/>
        </p:nvSpPr>
        <p:spPr bwMode="auto">
          <a:xfrm>
            <a:off x="53260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0" name="Rectangle 18"/>
          <p:cNvSpPr>
            <a:spLocks noChangeArrowheads="1"/>
          </p:cNvSpPr>
          <p:nvPr/>
        </p:nvSpPr>
        <p:spPr bwMode="auto">
          <a:xfrm>
            <a:off x="59356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1" name="Rectangle 19"/>
          <p:cNvSpPr>
            <a:spLocks noChangeArrowheads="1"/>
          </p:cNvSpPr>
          <p:nvPr/>
        </p:nvSpPr>
        <p:spPr bwMode="auto">
          <a:xfrm>
            <a:off x="65452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2" name="Rectangle 20"/>
          <p:cNvSpPr>
            <a:spLocks noChangeArrowheads="1"/>
          </p:cNvSpPr>
          <p:nvPr/>
        </p:nvSpPr>
        <p:spPr bwMode="auto">
          <a:xfrm>
            <a:off x="47164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3" name="Rectangle 21"/>
          <p:cNvSpPr>
            <a:spLocks noChangeArrowheads="1"/>
          </p:cNvSpPr>
          <p:nvPr/>
        </p:nvSpPr>
        <p:spPr bwMode="auto">
          <a:xfrm>
            <a:off x="53260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4" name="Rectangle 22"/>
          <p:cNvSpPr>
            <a:spLocks noChangeArrowheads="1"/>
          </p:cNvSpPr>
          <p:nvPr/>
        </p:nvSpPr>
        <p:spPr bwMode="auto">
          <a:xfrm>
            <a:off x="59356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5" name="Rectangle 23"/>
          <p:cNvSpPr>
            <a:spLocks noChangeArrowheads="1"/>
          </p:cNvSpPr>
          <p:nvPr/>
        </p:nvSpPr>
        <p:spPr bwMode="auto">
          <a:xfrm>
            <a:off x="65452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6" name="Text Box 24"/>
          <p:cNvSpPr txBox="1">
            <a:spLocks noChangeArrowheads="1"/>
          </p:cNvSpPr>
          <p:nvPr/>
        </p:nvSpPr>
        <p:spPr bwMode="auto">
          <a:xfrm>
            <a:off x="4868863" y="294957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37" name="Text Box 25"/>
          <p:cNvSpPr txBox="1">
            <a:spLocks noChangeArrowheads="1"/>
          </p:cNvSpPr>
          <p:nvPr/>
        </p:nvSpPr>
        <p:spPr bwMode="auto">
          <a:xfrm>
            <a:off x="5478463" y="296545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38" name="Text Box 26"/>
          <p:cNvSpPr txBox="1">
            <a:spLocks noChangeArrowheads="1"/>
          </p:cNvSpPr>
          <p:nvPr/>
        </p:nvSpPr>
        <p:spPr bwMode="auto">
          <a:xfrm>
            <a:off x="60960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39" name="Text Box 27"/>
          <p:cNvSpPr txBox="1">
            <a:spLocks noChangeArrowheads="1"/>
          </p:cNvSpPr>
          <p:nvPr/>
        </p:nvSpPr>
        <p:spPr bwMode="auto">
          <a:xfrm>
            <a:off x="67056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0" name="Text Box 28"/>
          <p:cNvSpPr txBox="1">
            <a:spLocks noChangeArrowheads="1"/>
          </p:cNvSpPr>
          <p:nvPr/>
        </p:nvSpPr>
        <p:spPr bwMode="auto">
          <a:xfrm>
            <a:off x="4411663" y="33909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41" name="Text Box 29"/>
          <p:cNvSpPr txBox="1">
            <a:spLocks noChangeArrowheads="1"/>
          </p:cNvSpPr>
          <p:nvPr/>
        </p:nvSpPr>
        <p:spPr bwMode="auto">
          <a:xfrm>
            <a:off x="4411663" y="39243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42" name="Text Box 30"/>
          <p:cNvSpPr txBox="1">
            <a:spLocks noChangeArrowheads="1"/>
          </p:cNvSpPr>
          <p:nvPr/>
        </p:nvSpPr>
        <p:spPr bwMode="auto">
          <a:xfrm>
            <a:off x="4411663" y="44577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43" name="Text Box 31"/>
          <p:cNvSpPr txBox="1">
            <a:spLocks noChangeArrowheads="1"/>
          </p:cNvSpPr>
          <p:nvPr/>
        </p:nvSpPr>
        <p:spPr bwMode="auto">
          <a:xfrm>
            <a:off x="4411663" y="49911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4" name="Rectangle 32"/>
          <p:cNvSpPr>
            <a:spLocks noChangeArrowheads="1"/>
          </p:cNvSpPr>
          <p:nvPr/>
        </p:nvSpPr>
        <p:spPr bwMode="auto">
          <a:xfrm>
            <a:off x="4713288" y="3270250"/>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47" name="Rectangle 35"/>
          <p:cNvSpPr>
            <a:spLocks noChangeArrowheads="1"/>
          </p:cNvSpPr>
          <p:nvPr/>
        </p:nvSpPr>
        <p:spPr bwMode="auto">
          <a:xfrm>
            <a:off x="59324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48" name="Rectangle 36"/>
          <p:cNvSpPr>
            <a:spLocks noChangeArrowheads="1"/>
          </p:cNvSpPr>
          <p:nvPr/>
        </p:nvSpPr>
        <p:spPr bwMode="auto">
          <a:xfrm>
            <a:off x="65420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50" name="Text Box 38"/>
          <p:cNvSpPr txBox="1">
            <a:spLocks noChangeArrowheads="1"/>
          </p:cNvSpPr>
          <p:nvPr/>
        </p:nvSpPr>
        <p:spPr bwMode="auto">
          <a:xfrm>
            <a:off x="5152421" y="6301373"/>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4551" name="Rectangle 39"/>
          <p:cNvSpPr>
            <a:spLocks noChangeArrowheads="1"/>
          </p:cNvSpPr>
          <p:nvPr/>
        </p:nvSpPr>
        <p:spPr bwMode="auto">
          <a:xfrm>
            <a:off x="3878263" y="2676525"/>
            <a:ext cx="36449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4552" name="Text Box 40"/>
          <p:cNvSpPr txBox="1">
            <a:spLocks noChangeArrowheads="1"/>
          </p:cNvSpPr>
          <p:nvPr/>
        </p:nvSpPr>
        <p:spPr bwMode="auto">
          <a:xfrm>
            <a:off x="3759200" y="2355850"/>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16 </a:t>
            </a:r>
            <a:r>
              <a:rPr lang="en-US" sz="1600" dirty="0" err="1"/>
              <a:t>x</a:t>
            </a:r>
            <a:r>
              <a:rPr lang="en-US" sz="1600" dirty="0"/>
              <a:t> 8 DRAM chip</a:t>
            </a:r>
          </a:p>
        </p:txBody>
      </p:sp>
      <p:sp>
        <p:nvSpPr>
          <p:cNvPr id="64554" name="Text Box 42"/>
          <p:cNvSpPr txBox="1">
            <a:spLocks noChangeArrowheads="1"/>
          </p:cNvSpPr>
          <p:nvPr/>
        </p:nvSpPr>
        <p:spPr bwMode="auto">
          <a:xfrm>
            <a:off x="2778125" y="3086100"/>
            <a:ext cx="10398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solidFill>
                  <a:srgbClr val="FF0000"/>
                </a:solidFill>
                <a:latin typeface="Courier New" charset="0"/>
              </a:rPr>
              <a:t>CAS = 1</a:t>
            </a:r>
          </a:p>
        </p:txBody>
      </p:sp>
      <p:sp>
        <p:nvSpPr>
          <p:cNvPr id="64555" name="Line 43"/>
          <p:cNvSpPr>
            <a:spLocks noChangeShapeType="1"/>
          </p:cNvSpPr>
          <p:nvPr/>
        </p:nvSpPr>
        <p:spPr bwMode="auto">
          <a:xfrm flipV="1">
            <a:off x="2697163" y="3635375"/>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4556" name="Text Box 44"/>
          <p:cNvSpPr txBox="1">
            <a:spLocks noChangeArrowheads="1"/>
          </p:cNvSpPr>
          <p:nvPr/>
        </p:nvSpPr>
        <p:spPr bwMode="auto">
          <a:xfrm>
            <a:off x="2971800" y="36957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4557" name="Line 45"/>
          <p:cNvSpPr>
            <a:spLocks noChangeShapeType="1"/>
          </p:cNvSpPr>
          <p:nvPr/>
        </p:nvSpPr>
        <p:spPr bwMode="auto">
          <a:xfrm>
            <a:off x="2697163" y="5403850"/>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4558" name="Text Box 46"/>
          <p:cNvSpPr txBox="1">
            <a:spLocks noChangeArrowheads="1"/>
          </p:cNvSpPr>
          <p:nvPr/>
        </p:nvSpPr>
        <p:spPr bwMode="auto">
          <a:xfrm>
            <a:off x="2940050" y="54483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4559" name="Text Box 47"/>
          <p:cNvSpPr txBox="1">
            <a:spLocks noChangeArrowheads="1"/>
          </p:cNvSpPr>
          <p:nvPr/>
        </p:nvSpPr>
        <p:spPr bwMode="auto">
          <a:xfrm>
            <a:off x="3148013" y="3316288"/>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4560" name="Text Box 48"/>
          <p:cNvSpPr txBox="1">
            <a:spLocks noChangeArrowheads="1"/>
          </p:cNvSpPr>
          <p:nvPr/>
        </p:nvSpPr>
        <p:spPr bwMode="auto">
          <a:xfrm>
            <a:off x="3154363" y="5099050"/>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4561" name="Rectangle 49"/>
          <p:cNvSpPr>
            <a:spLocks noChangeArrowheads="1"/>
          </p:cNvSpPr>
          <p:nvPr/>
        </p:nvSpPr>
        <p:spPr bwMode="auto">
          <a:xfrm>
            <a:off x="1554163" y="2965450"/>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Memory</a:t>
            </a:r>
            <a:endParaRPr lang="en-US" sz="1600" dirty="0"/>
          </a:p>
          <a:p>
            <a:pPr>
              <a:lnSpc>
                <a:spcPct val="100000"/>
              </a:lnSpc>
            </a:pPr>
            <a:r>
              <a:rPr lang="en-US" sz="1600" dirty="0"/>
              <a:t>controller</a:t>
            </a:r>
          </a:p>
        </p:txBody>
      </p:sp>
      <p:sp>
        <p:nvSpPr>
          <p:cNvPr id="64545" name="Rectangle 33"/>
          <p:cNvSpPr>
            <a:spLocks noChangeArrowheads="1"/>
          </p:cNvSpPr>
          <p:nvPr/>
        </p:nvSpPr>
        <p:spPr bwMode="auto">
          <a:xfrm>
            <a:off x="47132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66" name="Rectangle 54"/>
          <p:cNvSpPr>
            <a:spLocks noChangeArrowheads="1"/>
          </p:cNvSpPr>
          <p:nvPr/>
        </p:nvSpPr>
        <p:spPr bwMode="auto">
          <a:xfrm>
            <a:off x="5322888" y="568960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6" name="Rectangle 34"/>
          <p:cNvSpPr>
            <a:spLocks noChangeArrowheads="1"/>
          </p:cNvSpPr>
          <p:nvPr/>
        </p:nvSpPr>
        <p:spPr bwMode="auto">
          <a:xfrm>
            <a:off x="5311775" y="5708650"/>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9" name="Rectangle 37"/>
          <p:cNvSpPr>
            <a:spLocks noChangeArrowheads="1"/>
          </p:cNvSpPr>
          <p:nvPr/>
        </p:nvSpPr>
        <p:spPr bwMode="auto">
          <a:xfrm>
            <a:off x="4703763" y="5697538"/>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53" name="AutoShape 41"/>
          <p:cNvSpPr>
            <a:spLocks noChangeArrowheads="1"/>
          </p:cNvSpPr>
          <p:nvPr/>
        </p:nvSpPr>
        <p:spPr bwMode="auto">
          <a:xfrm rot="27982932">
            <a:off x="4505326" y="4778375"/>
            <a:ext cx="304800" cy="1724025"/>
          </a:xfrm>
          <a:prstGeom prst="downArrow">
            <a:avLst>
              <a:gd name="adj1" fmla="val 58333"/>
              <a:gd name="adj2" fmla="val 102677"/>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nvGrpSpPr>
          <p:cNvPr id="2" name="Group 57"/>
          <p:cNvGrpSpPr>
            <a:grpSpLocks/>
          </p:cNvGrpSpPr>
          <p:nvPr/>
        </p:nvGrpSpPr>
        <p:grpSpPr bwMode="auto">
          <a:xfrm>
            <a:off x="2852738" y="5748341"/>
            <a:ext cx="923925" cy="1020763"/>
            <a:chOff x="1797" y="3621"/>
            <a:chExt cx="582" cy="643"/>
          </a:xfrm>
        </p:grpSpPr>
        <p:sp>
          <p:nvSpPr>
            <p:cNvPr id="64517" name="Text Box 5"/>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67" name="Rectangle 55"/>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grpSp>
      <p:grpSp>
        <p:nvGrpSpPr>
          <p:cNvPr id="57" name="Group 56"/>
          <p:cNvGrpSpPr/>
          <p:nvPr/>
        </p:nvGrpSpPr>
        <p:grpSpPr>
          <a:xfrm>
            <a:off x="415925" y="3886200"/>
            <a:ext cx="1117600" cy="1603379"/>
            <a:chOff x="415925" y="3886200"/>
            <a:chExt cx="1117600" cy="1603379"/>
          </a:xfrm>
        </p:grpSpPr>
        <p:grpSp>
          <p:nvGrpSpPr>
            <p:cNvPr id="4" name="Group 58"/>
            <p:cNvGrpSpPr>
              <a:grpSpLocks/>
            </p:cNvGrpSpPr>
            <p:nvPr/>
          </p:nvGrpSpPr>
          <p:grpSpPr bwMode="auto">
            <a:xfrm>
              <a:off x="527050" y="4468816"/>
              <a:ext cx="923925" cy="1020763"/>
              <a:chOff x="1797" y="3621"/>
              <a:chExt cx="582" cy="643"/>
            </a:xfrm>
          </p:grpSpPr>
          <p:sp>
            <p:nvSpPr>
              <p:cNvPr id="64571" name="Text Box 59"/>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72" name="Rectangle 60"/>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gn="ctr">
                  <a:lnSpc>
                    <a:spcPct val="100000"/>
                  </a:lnSpc>
                </a:pPr>
                <a:endParaRPr lang="en-US" sz="1600"/>
              </a:p>
            </p:txBody>
          </p:sp>
        </p:grpSp>
        <p:sp>
          <p:nvSpPr>
            <p:cNvPr id="64573" name="Line 61"/>
            <p:cNvSpPr>
              <a:spLocks noChangeShapeType="1"/>
            </p:cNvSpPr>
            <p:nvPr/>
          </p:nvSpPr>
          <p:spPr bwMode="auto">
            <a:xfrm flipH="1">
              <a:off x="415925" y="4316413"/>
              <a:ext cx="1117600" cy="0"/>
            </a:xfrm>
            <a:prstGeom prst="line">
              <a:avLst/>
            </a:prstGeom>
            <a:noFill/>
            <a:ln w="19050">
              <a:solidFill>
                <a:schemeClr val="tx2"/>
              </a:solidFill>
              <a:round/>
              <a:headEnd/>
              <a:tailEnd type="triangle" w="sm" len="sm"/>
            </a:ln>
            <a:effectLst/>
          </p:spPr>
          <p:txBody>
            <a:bodyPr wrap="none" lIns="45720" rIns="45720" anchor="ctr">
              <a:prstTxWarp prst="textNoShape">
                <a:avLst/>
              </a:prstTxWarp>
              <a:spAutoFit/>
            </a:bodyPr>
            <a:lstStyle/>
            <a:p>
              <a:endParaRPr lang="en-US"/>
            </a:p>
          </p:txBody>
        </p:sp>
        <p:sp>
          <p:nvSpPr>
            <p:cNvPr id="64574" name="Text Box 62"/>
            <p:cNvSpPr txBox="1">
              <a:spLocks noChangeArrowheads="1"/>
            </p:cNvSpPr>
            <p:nvPr/>
          </p:nvSpPr>
          <p:spPr bwMode="auto">
            <a:xfrm>
              <a:off x="535373" y="3886200"/>
              <a:ext cx="836227" cy="400110"/>
            </a:xfrm>
            <a:prstGeom prst="rect">
              <a:avLst/>
            </a:prstGeom>
            <a:noFill/>
            <a:ln w="19050">
              <a:noFill/>
              <a:miter lim="800000"/>
              <a:headEnd/>
              <a:tailEnd type="none" w="sm" len="sm"/>
            </a:ln>
            <a:effectLst/>
          </p:spPr>
          <p:txBody>
            <a:bodyPr wrap="none" lIns="45720" rIns="45720">
              <a:prstTxWarp prst="textNoShape">
                <a:avLst/>
              </a:prstTxWarp>
              <a:spAutoFit/>
            </a:bodyPr>
            <a:lstStyle/>
            <a:p>
              <a:r>
                <a:rPr lang="en-US" sz="2000" dirty="0"/>
                <a:t>To CPU</a:t>
              </a:r>
            </a:p>
          </p:txBody>
        </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53"/>
                                        </p:tgtEl>
                                        <p:attrNameLst>
                                          <p:attrName>style.visibility</p:attrName>
                                        </p:attrNameLst>
                                      </p:cBhvr>
                                      <p:to>
                                        <p:strVal val="visible"/>
                                      </p:to>
                                    </p:set>
                                  </p:childTnLst>
                                  <p:subTnLst>
                                    <p:set>
                                      <p:cBhvr override="childStyle">
                                        <p:cTn dur="1" fill="hold" display="0" masterRel="nextClick" afterEffect="1"/>
                                        <p:tgtEl>
                                          <p:spTgt spid="6455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54" grpId="0" autoUpdateAnimBg="0"/>
      <p:bldP spid="64546" grpId="0" animBg="1" autoUpdateAnimBg="0"/>
      <p:bldP spid="6455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8812</TotalTime>
  <Words>3531</Words>
  <Application>Microsoft Office PowerPoint</Application>
  <PresentationFormat>On-screen Show (4:3)</PresentationFormat>
  <Paragraphs>1085</Paragraphs>
  <Slides>69</Slides>
  <Notes>64</Notes>
  <HiddenSlides>23</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69</vt:i4>
      </vt:variant>
    </vt:vector>
  </HeadingPairs>
  <TitlesOfParts>
    <vt:vector size="82" baseType="lpstr">
      <vt:lpstr>MS PGothic</vt:lpstr>
      <vt:lpstr>Arial</vt:lpstr>
      <vt:lpstr>Arial Narrow</vt:lpstr>
      <vt:lpstr>Calibri</vt:lpstr>
      <vt:lpstr>Courier New</vt:lpstr>
      <vt:lpstr>Helvetica</vt:lpstr>
      <vt:lpstr>StarSymbol</vt:lpstr>
      <vt:lpstr>Times</vt:lpstr>
      <vt:lpstr>Times New Roman</vt:lpstr>
      <vt:lpstr>Wingdings</vt:lpstr>
      <vt:lpstr>Wingdings 2</vt:lpstr>
      <vt:lpstr>template2007</vt:lpstr>
      <vt:lpstr>Default Design</vt:lpstr>
      <vt:lpstr>The Memory Hierarchy  </vt:lpstr>
      <vt:lpstr>Today</vt:lpstr>
      <vt:lpstr>Main Memory = DRAM</vt:lpstr>
      <vt:lpstr>Random-Access Memory (RAM)</vt:lpstr>
      <vt:lpstr>SRAM vs DRAM Summary</vt:lpstr>
      <vt:lpstr>The Memory Bottleneck</vt:lpstr>
      <vt:lpstr>Conventional DRAM Organization</vt:lpstr>
      <vt:lpstr>Reading DRAM Supercell (2,1)</vt:lpstr>
      <vt:lpstr>Reading DRAM Supercell (2,1)</vt:lpstr>
      <vt:lpstr>DRAM Access Time</vt:lpstr>
      <vt:lpstr>Memory Modules</vt:lpstr>
      <vt:lpstr>Enhanced DRAMs</vt:lpstr>
      <vt:lpstr>Better Memory System Performance</vt:lpstr>
      <vt:lpstr>Nonvolatile Memories</vt:lpstr>
      <vt:lpstr>Traditional Bus Structure Connecting  CPU and Memory</vt:lpstr>
      <vt:lpstr>Memory Read Transaction (1)</vt:lpstr>
      <vt:lpstr>Memory Read Transaction (2)</vt:lpstr>
      <vt:lpstr>Memory Read Transaction (3)</vt:lpstr>
      <vt:lpstr>Memory Write Transaction (1)</vt:lpstr>
      <vt:lpstr>Memory Write Transaction (2)</vt:lpstr>
      <vt:lpstr>Memory Write Transaction (3)</vt:lpstr>
      <vt:lpstr>What’s Inside A Disk Drive?</vt:lpstr>
      <vt:lpstr>Disk Geometry</vt:lpstr>
      <vt:lpstr>Disk Geometry (Muliple-Platter View)</vt:lpstr>
      <vt:lpstr>Disk Capacity</vt:lpstr>
      <vt:lpstr> Computing Disk Capacity</vt:lpstr>
      <vt:lpstr>Disk Operation (Single-Platter View)</vt:lpstr>
      <vt:lpstr>Disk Operation (Multi-Platter View)</vt:lpstr>
      <vt:lpstr>Disk Structure - top view of single platter</vt:lpstr>
      <vt:lpstr>Disk Access</vt:lpstr>
      <vt:lpstr>Disk Access</vt:lpstr>
      <vt:lpstr>Disk Access – Read</vt:lpstr>
      <vt:lpstr>Disk Access – Read</vt:lpstr>
      <vt:lpstr>Disk Access – Read</vt:lpstr>
      <vt:lpstr>Disk Access – Seek</vt:lpstr>
      <vt:lpstr>Disk Access – Rotational Latency</vt:lpstr>
      <vt:lpstr>Disk Access – Read</vt:lpstr>
      <vt:lpstr>Disk Access – Service Time Components</vt:lpstr>
      <vt:lpstr>Disk Access Time</vt:lpstr>
      <vt:lpstr>Disk Access Time Example</vt:lpstr>
      <vt:lpstr>Logical Disk Blocks</vt:lpstr>
      <vt:lpstr>I/O Bus</vt:lpstr>
      <vt:lpstr>Reading a Disk Sector (1)</vt:lpstr>
      <vt:lpstr>Reading a Disk Sector (2)</vt:lpstr>
      <vt:lpstr>Reading a Disk Sector (3)</vt:lpstr>
      <vt:lpstr>Solid State Disks (SSDs)</vt:lpstr>
      <vt:lpstr>SSD Performance Characteristics </vt:lpstr>
      <vt:lpstr>SSD Tradeoffs vs Rotating Disks</vt:lpstr>
      <vt:lpstr>Storage Trends</vt:lpstr>
      <vt:lpstr>CPU Clock Rates</vt:lpstr>
      <vt:lpstr>The CPU-Memory Gap</vt:lpstr>
      <vt:lpstr>The Memory Hierarchy</vt:lpstr>
      <vt:lpstr>Locality to the Rescue! </vt:lpstr>
      <vt:lpstr>Today</vt:lpstr>
      <vt:lpstr>Locality</vt:lpstr>
      <vt:lpstr>Locality Example</vt:lpstr>
      <vt:lpstr>Qualitative Estimates of Locality</vt:lpstr>
      <vt:lpstr>Locality Example</vt:lpstr>
      <vt:lpstr>Locality Example</vt:lpstr>
      <vt:lpstr>Memory Hierarchies</vt:lpstr>
      <vt:lpstr>Today</vt:lpstr>
      <vt:lpstr>An Example Memory Hierarchy</vt:lpstr>
      <vt:lpstr>Caches</vt:lpstr>
      <vt:lpstr>General Cache Concepts</vt:lpstr>
      <vt:lpstr>General Cache Concepts: Hit</vt:lpstr>
      <vt:lpstr>General Cache Concepts: Miss</vt:lpstr>
      <vt:lpstr>General Caching Concepts:  Types of Cache Misses</vt:lpstr>
      <vt:lpstr>Examples of Caching in the Hierarchy</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witchel</cp:lastModifiedBy>
  <cp:revision>468</cp:revision>
  <cp:lastPrinted>1999-09-20T15:19:18Z</cp:lastPrinted>
  <dcterms:created xsi:type="dcterms:W3CDTF">2011-01-05T22:48:58Z</dcterms:created>
  <dcterms:modified xsi:type="dcterms:W3CDTF">2014-04-03T08:24:15Z</dcterms:modified>
</cp:coreProperties>
</file>