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1426" r:id="rId2"/>
    <p:sldId id="1423" r:id="rId3"/>
    <p:sldId id="1389" r:id="rId4"/>
    <p:sldId id="1427" r:id="rId5"/>
    <p:sldId id="1391" r:id="rId6"/>
    <p:sldId id="1392" r:id="rId7"/>
    <p:sldId id="1393" r:id="rId8"/>
    <p:sldId id="1394" r:id="rId9"/>
    <p:sldId id="1395" r:id="rId10"/>
    <p:sldId id="1396" r:id="rId11"/>
    <p:sldId id="1397" r:id="rId12"/>
    <p:sldId id="1418" r:id="rId13"/>
    <p:sldId id="1398" r:id="rId14"/>
    <p:sldId id="1419" r:id="rId15"/>
    <p:sldId id="1428" r:id="rId16"/>
    <p:sldId id="1420" r:id="rId17"/>
    <p:sldId id="1421" r:id="rId18"/>
    <p:sldId id="1430" r:id="rId19"/>
    <p:sldId id="1403" r:id="rId20"/>
    <p:sldId id="1429" r:id="rId21"/>
    <p:sldId id="1404" r:id="rId22"/>
    <p:sldId id="1424" r:id="rId23"/>
    <p:sldId id="1407" r:id="rId24"/>
    <p:sldId id="1408" r:id="rId25"/>
    <p:sldId id="1409" r:id="rId26"/>
    <p:sldId id="1410" r:id="rId27"/>
    <p:sldId id="1411" r:id="rId28"/>
    <p:sldId id="1412" r:id="rId29"/>
    <p:sldId id="1413" r:id="rId30"/>
    <p:sldId id="1414" r:id="rId31"/>
    <p:sldId id="1425" r:id="rId32"/>
    <p:sldId id="1415" r:id="rId33"/>
    <p:sldId id="1416" r:id="rId34"/>
  </p:sldIdLst>
  <p:sldSz cx="9144000" cy="6858000" type="screen4x3"/>
  <p:notesSz cx="7302500" cy="9586913"/>
  <p:custDataLst>
    <p:tags r:id="rId3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7F5CD"/>
    <a:srgbClr val="990000"/>
    <a:srgbClr val="F6F5BD"/>
    <a:srgbClr val="D5F1CF"/>
    <a:srgbClr val="EBAFAF"/>
    <a:srgbClr val="F1C7C7"/>
    <a:srgbClr val="CCCCCC"/>
    <a:srgbClr val="8DBA84"/>
    <a:srgbClr val="8AD8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57" autoAdjust="0"/>
    <p:restoredTop sz="94649" autoAdjust="0"/>
  </p:normalViewPr>
  <p:slideViewPr>
    <p:cSldViewPr snapToObjects="1">
      <p:cViewPr varScale="1">
        <p:scale>
          <a:sx n="93" d="100"/>
          <a:sy n="93" d="100"/>
        </p:scale>
        <p:origin x="82" y="456"/>
      </p:cViewPr>
      <p:guideLst>
        <p:guide orient="horz" pos="259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22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03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2683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566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949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179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9484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263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069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02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838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1257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26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9042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346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722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681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813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691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406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550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606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5249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38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736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671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78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5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05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10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329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794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08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Dynamic Memory Allocation: </a:t>
            </a:r>
            <a:br>
              <a:rPr lang="en-US" dirty="0" smtClean="0"/>
            </a:br>
            <a:r>
              <a:rPr lang="en-US" dirty="0" smtClean="0"/>
              <a:t>Basic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000" b="0" dirty="0" smtClean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</a:t>
            </a:r>
            <a:r>
              <a:rPr lang="en-GB" dirty="0" smtClean="0"/>
              <a:t>Goal: </a:t>
            </a:r>
            <a:r>
              <a:rPr lang="en-GB" dirty="0"/>
              <a:t>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Goals: maximize throughput and peak memory utilization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These goals are often conflicting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5,000  </a:t>
            </a:r>
            <a:r>
              <a:rPr lang="en-GB" b="1" dirty="0" err="1" smtClean="0">
                <a:latin typeface="Courier New" pitchFamily="49" charset="0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calls and 5,000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calls in 10 seconds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 is 1,000 </a:t>
            </a:r>
            <a:r>
              <a:rPr lang="en-GB" dirty="0" smtClean="0"/>
              <a:t>operations/second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</a:t>
            </a:r>
            <a:r>
              <a:rPr lang="en-GB" dirty="0" smtClean="0"/>
              <a:t>Goal: Peak </a:t>
            </a:r>
            <a:r>
              <a:rPr lang="en-GB" dirty="0"/>
              <a:t>Memory Utilization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8300" y="1295400"/>
            <a:ext cx="8470900" cy="5216525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</a:t>
            </a:r>
            <a:r>
              <a:rPr lang="en-GB" i="1" dirty="0" smtClean="0"/>
              <a:t>R</a:t>
            </a:r>
            <a:r>
              <a:rPr lang="en-GB" i="1" baseline="-25000" dirty="0" smtClean="0"/>
              <a:t>n-1</a:t>
            </a:r>
            <a:endParaRPr lang="en-GB" sz="1200" i="1" dirty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Aggregate </a:t>
            </a:r>
            <a:r>
              <a:rPr lang="en-GB" i="1" dirty="0" smtClean="0"/>
              <a:t>payload </a:t>
            </a:r>
            <a:r>
              <a:rPr lang="en-GB" i="1" dirty="0" err="1" smtClean="0"/>
              <a:t>P</a:t>
            </a:r>
            <a:r>
              <a:rPr lang="en-GB" i="1" baseline="-25000" dirty="0" err="1" smtClean="0"/>
              <a:t>k</a:t>
            </a:r>
            <a:r>
              <a:rPr lang="en-GB" dirty="0" smtClean="0"/>
              <a:t> </a:t>
            </a:r>
            <a:endParaRPr lang="en-GB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(p)</a:t>
            </a:r>
            <a:r>
              <a:rPr lang="en-GB" dirty="0"/>
              <a:t> results in a block with a </a:t>
            </a:r>
            <a:r>
              <a:rPr lang="en-GB" b="1" i="1" dirty="0">
                <a:solidFill>
                  <a:srgbClr val="C00000"/>
                </a:solidFill>
              </a:rPr>
              <a:t>payload</a:t>
            </a:r>
            <a:r>
              <a:rPr lang="en-GB" dirty="0"/>
              <a:t> of </a:t>
            </a:r>
            <a:r>
              <a:rPr lang="en-GB" b="1" dirty="0">
                <a:latin typeface="Courier New" pitchFamily="49" charset="0"/>
              </a:rPr>
              <a:t>p</a:t>
            </a:r>
            <a:r>
              <a:rPr lang="en-GB" dirty="0"/>
              <a:t> bytes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After request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baseline="-25000" dirty="0"/>
              <a:t> </a:t>
            </a:r>
            <a:r>
              <a:rPr lang="en-GB" dirty="0"/>
              <a:t>has completed, the </a:t>
            </a:r>
            <a:r>
              <a:rPr lang="en-GB" b="1" i="1" dirty="0">
                <a:solidFill>
                  <a:srgbClr val="C00000"/>
                </a:solidFill>
              </a:rPr>
              <a:t>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i="1" baseline="-25000" dirty="0"/>
              <a:t>  </a:t>
            </a:r>
            <a:r>
              <a:rPr lang="en-GB" dirty="0"/>
              <a:t>is the sum of currently allocated payloads</a:t>
            </a:r>
            <a:endParaRPr lang="en-GB" dirty="0" smtClean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Def</a:t>
            </a:r>
            <a:r>
              <a:rPr lang="en-GB" i="1" dirty="0">
                <a:solidFill>
                  <a:srgbClr val="C00000"/>
                </a:solidFill>
              </a:rPr>
              <a:t>:</a:t>
            </a:r>
            <a:r>
              <a:rPr lang="en-GB" i="1" dirty="0"/>
              <a:t> Current heap size</a:t>
            </a:r>
            <a:r>
              <a:rPr lang="en-GB" i="1" dirty="0" smtClean="0"/>
              <a:t> </a:t>
            </a:r>
            <a:r>
              <a:rPr lang="en-GB" i="1" dirty="0" err="1" smtClean="0"/>
              <a:t>H</a:t>
            </a:r>
            <a:r>
              <a:rPr lang="en-GB" i="1" baseline="-25000" dirty="0" err="1" smtClean="0"/>
              <a:t>k</a:t>
            </a:r>
            <a:endParaRPr lang="en-GB" i="1" baseline="-25000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Assume </a:t>
            </a:r>
            <a:r>
              <a:rPr lang="en-GB" i="1" dirty="0" err="1" smtClean="0"/>
              <a:t>H</a:t>
            </a:r>
            <a:r>
              <a:rPr lang="en-GB" i="1" baseline="-25000" dirty="0" err="1" smtClean="0"/>
              <a:t>k</a:t>
            </a:r>
            <a:r>
              <a:rPr lang="en-GB" dirty="0" smtClean="0"/>
              <a:t> </a:t>
            </a:r>
            <a:r>
              <a:rPr lang="en-GB" dirty="0"/>
              <a:t>is monotonically </a:t>
            </a:r>
            <a:r>
              <a:rPr lang="en-GB" dirty="0" err="1"/>
              <a:t>nondecreasing</a:t>
            </a:r>
            <a:endParaRPr lang="en-GB" dirty="0" smtClean="0"/>
          </a:p>
          <a:p>
            <a:pPr lvl="2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i.e., heap only grows when </a:t>
            </a:r>
            <a:r>
              <a:rPr lang="en-GB" dirty="0"/>
              <a:t>allocator uses </a:t>
            </a:r>
            <a:r>
              <a:rPr lang="en-GB" b="1" dirty="0" err="1" smtClean="0">
                <a:latin typeface="Courier New" pitchFamily="49" charset="0"/>
              </a:rPr>
              <a:t>sbrk</a:t>
            </a:r>
            <a:endParaRPr lang="en-GB" b="1" dirty="0" smtClean="0">
              <a:latin typeface="Courier New" pitchFamily="49" charset="0"/>
            </a:endParaRP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Peak memory </a:t>
            </a:r>
            <a:r>
              <a:rPr lang="en-GB" i="1" dirty="0" smtClean="0"/>
              <a:t>utilization after k requests </a:t>
            </a:r>
            <a:endParaRPr lang="en-GB" i="1" dirty="0"/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err="1" smtClean="0"/>
              <a:t>U</a:t>
            </a:r>
            <a:r>
              <a:rPr lang="en-GB" i="1" baseline="-25000" dirty="0" err="1" smtClean="0"/>
              <a:t>k</a:t>
            </a:r>
            <a:r>
              <a:rPr lang="en-GB" i="1" dirty="0" smtClean="0"/>
              <a:t> </a:t>
            </a:r>
            <a:r>
              <a:rPr lang="en-GB" i="1" dirty="0"/>
              <a:t>= ( max</a:t>
            </a:r>
            <a:r>
              <a:rPr lang="en-GB" i="1" baseline="-25000" dirty="0"/>
              <a:t>i&lt;k</a:t>
            </a:r>
            <a:r>
              <a:rPr lang="en-GB" i="1" dirty="0"/>
              <a:t> P</a:t>
            </a:r>
            <a:r>
              <a:rPr lang="en-GB" i="1" baseline="-25000" dirty="0"/>
              <a:t>i </a:t>
            </a:r>
            <a:r>
              <a:rPr lang="en-GB" i="1" dirty="0"/>
              <a:t>)  / 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mtClean="0"/>
              <a:t>Poor memory utilization caused by </a:t>
            </a:r>
            <a:r>
              <a:rPr lang="en-GB" i="1" smtClean="0">
                <a:solidFill>
                  <a:srgbClr val="C00000"/>
                </a:solidFill>
              </a:rPr>
              <a:t>fragmentation</a:t>
            </a:r>
            <a:endParaRPr lang="en-GB" smtClean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smtClean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smtClean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smtClean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smtClean="0"/>
              <a:t> fragmentation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For </a:t>
            </a:r>
            <a:r>
              <a:rPr lang="en-GB" sz="2200" dirty="0"/>
              <a:t>a given block, </a:t>
            </a:r>
            <a:r>
              <a:rPr lang="en-GB" sz="2200" i="1" dirty="0" smtClean="0">
                <a:solidFill>
                  <a:srgbClr val="C00000"/>
                </a:solidFill>
              </a:rPr>
              <a:t>internal fragmentation </a:t>
            </a:r>
            <a:r>
              <a:rPr lang="en-GB" sz="2200" dirty="0" smtClean="0"/>
              <a:t>occurs if payload is smaller than block size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Caused </a:t>
            </a:r>
            <a:r>
              <a:rPr lang="en-GB" sz="2200" dirty="0"/>
              <a:t>by </a:t>
            </a:r>
            <a:endParaRPr lang="en-GB" sz="2200" dirty="0" smtClean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Explicit policy decisions </a:t>
            </a:r>
            <a:br>
              <a:rPr lang="en-GB" dirty="0" smtClean="0">
                <a:ea typeface="+mn-ea"/>
                <a:cs typeface="+mn-cs"/>
              </a:rPr>
            </a:br>
            <a:r>
              <a:rPr lang="en-GB" dirty="0" smtClean="0">
                <a:ea typeface="+mn-ea"/>
                <a:cs typeface="+mn-cs"/>
              </a:rPr>
              <a:t>(e.g., to return a big block to satisfy a small request)</a:t>
            </a:r>
            <a:endParaRPr lang="en-GB" sz="2200" dirty="0" smtClean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Depends </a:t>
            </a:r>
            <a:r>
              <a:rPr lang="en-GB" sz="2200" dirty="0"/>
              <a:t>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  <a:endParaRPr lang="en-GB" sz="2200" dirty="0" smtClean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</a:t>
            </a:r>
            <a:r>
              <a:rPr lang="en-GB" dirty="0" smtClean="0"/>
              <a:t>hus</a:t>
            </a:r>
            <a:r>
              <a:rPr lang="en-GB" dirty="0"/>
              <a:t>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 smtClean="0">
                <a:latin typeface="Calibri" pitchFamily="34" charset="0"/>
              </a:rPr>
              <a:t>lock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297237" y="2470150"/>
            <a:ext cx="5181600" cy="304800"/>
            <a:chOff x="3006724" y="1614488"/>
            <a:chExt cx="5181600" cy="3048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838200" y="2438400"/>
            <a:ext cx="2111773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p1 = malloc(4)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97237" y="3079751"/>
            <a:ext cx="5181600" cy="304800"/>
            <a:chOff x="3006724" y="2501901"/>
            <a:chExt cx="5181600" cy="304800"/>
          </a:xfrm>
        </p:grpSpPr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 Box 37"/>
          <p:cNvSpPr txBox="1">
            <a:spLocks noChangeArrowheads="1"/>
          </p:cNvSpPr>
          <p:nvPr/>
        </p:nvSpPr>
        <p:spPr bwMode="auto">
          <a:xfrm>
            <a:off x="838200" y="3048000"/>
            <a:ext cx="2111773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p2 = malloc(5)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3297237" y="3689350"/>
            <a:ext cx="5181600" cy="304800"/>
            <a:chOff x="3006724" y="3389313"/>
            <a:chExt cx="5181600" cy="304800"/>
          </a:xfrm>
        </p:grpSpPr>
        <p:sp>
          <p:nvSpPr>
            <p:cNvPr id="43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Text Box 55"/>
          <p:cNvSpPr txBox="1">
            <a:spLocks noChangeArrowheads="1"/>
          </p:cNvSpPr>
          <p:nvPr/>
        </p:nvSpPr>
        <p:spPr bwMode="auto">
          <a:xfrm>
            <a:off x="838200" y="3657600"/>
            <a:ext cx="2111773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p3 = malloc(6)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3297237" y="4298951"/>
            <a:ext cx="5181600" cy="304800"/>
            <a:chOff x="3036887" y="4276726"/>
            <a:chExt cx="5181600" cy="304800"/>
          </a:xfrm>
        </p:grpSpPr>
        <p:sp>
          <p:nvSpPr>
            <p:cNvPr id="62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" name="Text Box 73"/>
          <p:cNvSpPr txBox="1">
            <a:spLocks noChangeArrowheads="1"/>
          </p:cNvSpPr>
          <p:nvPr/>
        </p:nvSpPr>
        <p:spPr bwMode="auto">
          <a:xfrm>
            <a:off x="838200" y="4267200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838200" y="4876800"/>
            <a:ext cx="2111773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</a:t>
            </a:r>
            <a:r>
              <a:rPr lang="en-GB" sz="1800" b="1" dirty="0" err="1" smtClean="0">
                <a:latin typeface="Courier New" pitchFamily="49" charset="0"/>
              </a:rPr>
              <a:t>malloc</a:t>
            </a:r>
            <a:r>
              <a:rPr lang="en-GB" sz="1800" b="1" dirty="0" smtClean="0">
                <a:latin typeface="Courier New" pitchFamily="49" charset="0"/>
              </a:rPr>
              <a:t>(6)</a:t>
            </a:r>
            <a:endParaRPr lang="en-GB" sz="1800" b="1" dirty="0">
              <a:latin typeface="Courier New" pitchFamily="49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8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Oops! (what would happen now?)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Implementation Issues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do we know how much memory to free given just a pointer?</a:t>
            </a:r>
          </a:p>
          <a:p>
            <a:endParaRPr lang="en-US" dirty="0" smtClean="0"/>
          </a:p>
          <a:p>
            <a:r>
              <a:rPr lang="en-US" dirty="0" smtClean="0"/>
              <a:t>How do we keep track of the free blocks?</a:t>
            </a:r>
          </a:p>
          <a:p>
            <a:endParaRPr lang="en-US" dirty="0" smtClean="0"/>
          </a:p>
          <a:p>
            <a:r>
              <a:rPr lang="en-US" dirty="0" smtClean="0"/>
              <a:t>What do we do with the extra space when allocating a structure that is smaller than the free block it is placed in?</a:t>
            </a:r>
          </a:p>
          <a:p>
            <a:endParaRPr lang="en-US" dirty="0" smtClean="0"/>
          </a:p>
          <a:p>
            <a:r>
              <a:rPr lang="en-US" dirty="0" smtClean="0"/>
              <a:t>How do we pick a block to use for allocation -- many might fit?</a:t>
            </a:r>
          </a:p>
          <a:p>
            <a:endParaRPr lang="en-US" dirty="0" smtClean="0"/>
          </a:p>
          <a:p>
            <a:r>
              <a:rPr lang="en-US" dirty="0" smtClean="0"/>
              <a:t>How do we reinsert freed block?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Knowing How Much to Free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Keep the length of a block in the word preceding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This word is often called the </a:t>
            </a:r>
            <a:r>
              <a:rPr lang="en-GB" b="1" i="1" dirty="0" smtClean="0">
                <a:solidFill>
                  <a:srgbClr val="C00000"/>
                </a:solidFill>
              </a:rPr>
              <a:t>header field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or</a:t>
            </a:r>
            <a:r>
              <a:rPr lang="en-GB" i="1" dirty="0" smtClean="0"/>
              <a:t> </a:t>
            </a:r>
            <a:r>
              <a:rPr lang="en-GB" b="1" i="1" dirty="0" smtClean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09600" y="4563762"/>
            <a:ext cx="1909795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 = malloc(4)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9624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778625" y="43948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1358900" y="5334000"/>
            <a:ext cx="6334125" cy="766712"/>
            <a:chOff x="1358900" y="5334000"/>
            <a:chExt cx="6334125" cy="766712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358900" y="5774724"/>
              <a:ext cx="1169208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</a:rPr>
                <a:t>free(p0)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511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8162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1210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4258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3730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4035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43402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6450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49498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559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58642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61690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64738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6778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70834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73882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5254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Text Box 57"/>
            <p:cNvSpPr txBox="1">
              <a:spLocks noChangeArrowheads="1"/>
            </p:cNvSpPr>
            <p:nvPr/>
          </p:nvSpPr>
          <p:spPr bwMode="auto">
            <a:xfrm>
              <a:off x="4911810" y="5334000"/>
              <a:ext cx="995507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b</a:t>
              </a:r>
              <a:r>
                <a:rPr lang="en-GB" sz="1600" b="1" dirty="0" smtClean="0">
                  <a:latin typeface="Calibri" pitchFamily="34" charset="0"/>
                </a:rPr>
                <a:t>lock </a:t>
              </a:r>
              <a:r>
                <a:rPr lang="en-GB" sz="1600" b="1" dirty="0">
                  <a:latin typeface="Calibri" pitchFamily="34" charset="0"/>
                </a:rPr>
                <a:t>size</a:t>
              </a:r>
            </a:p>
          </p:txBody>
        </p:sp>
        <p:sp>
          <p:nvSpPr>
            <p:cNvPr id="60" name="Text Box 59"/>
            <p:cNvSpPr txBox="1">
              <a:spLocks noChangeArrowheads="1"/>
            </p:cNvSpPr>
            <p:nvPr/>
          </p:nvSpPr>
          <p:spPr bwMode="auto">
            <a:xfrm>
              <a:off x="6068436" y="5334000"/>
              <a:ext cx="56096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d</a:t>
              </a:r>
              <a:r>
                <a:rPr lang="en-GB" sz="1600" b="1" dirty="0" smtClean="0">
                  <a:latin typeface="Calibri" pitchFamily="34" charset="0"/>
                </a:rPr>
                <a:t>ata</a:t>
              </a:r>
              <a:endParaRPr lang="en-GB" sz="1600" b="1" dirty="0">
                <a:latin typeface="Calibri" pitchFamily="34" charset="0"/>
              </a:endParaRPr>
            </a:p>
          </p:txBody>
        </p:sp>
      </p:grp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2672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5720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5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3948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stCxn id="58" idx="0"/>
            <a:endCxn id="67" idx="2"/>
          </p:cNvCxnSpPr>
          <p:nvPr/>
        </p:nvCxnSpPr>
        <p:spPr bwMode="auto">
          <a:xfrm rot="16200000" flipV="1">
            <a:off x="5179695" y="51041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60" idx="0"/>
            <a:endCxn id="50" idx="2"/>
          </p:cNvCxnSpPr>
          <p:nvPr/>
        </p:nvCxnSpPr>
        <p:spPr bwMode="auto">
          <a:xfrm rot="16200000" flipV="1">
            <a:off x="5801772" y="4786853"/>
            <a:ext cx="457200" cy="637093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60" idx="0"/>
            <a:endCxn id="51" idx="2"/>
          </p:cNvCxnSpPr>
          <p:nvPr/>
        </p:nvCxnSpPr>
        <p:spPr bwMode="auto">
          <a:xfrm rot="16200000" flipV="1">
            <a:off x="5954172" y="4939253"/>
            <a:ext cx="457200" cy="332293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stCxn id="60" idx="0"/>
            <a:endCxn id="52" idx="2"/>
          </p:cNvCxnSpPr>
          <p:nvPr/>
        </p:nvCxnSpPr>
        <p:spPr bwMode="auto">
          <a:xfrm rot="16200000" flipV="1">
            <a:off x="6106572" y="5091653"/>
            <a:ext cx="457200" cy="27493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stCxn id="60" idx="0"/>
            <a:endCxn id="53" idx="2"/>
          </p:cNvCxnSpPr>
          <p:nvPr/>
        </p:nvCxnSpPr>
        <p:spPr bwMode="auto">
          <a:xfrm rot="5400000" flipH="1" flipV="1">
            <a:off x="6258971" y="4966747"/>
            <a:ext cx="457200" cy="277307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80613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438400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 smtClean="0"/>
              <a:t>Implicit free lists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Method 1: Implicit </a:t>
            </a:r>
            <a:r>
              <a:rPr lang="en-GB" dirty="0"/>
              <a:t>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Could </a:t>
            </a:r>
            <a:r>
              <a:rPr lang="en-GB" dirty="0"/>
              <a:t>store this information in two </a:t>
            </a:r>
            <a:r>
              <a:rPr lang="en-GB" dirty="0" smtClean="0"/>
              <a:t>words: wasteful</a:t>
            </a:r>
            <a:r>
              <a:rPr lang="en-GB" dirty="0"/>
              <a:t>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 smtClean="0">
                <a:latin typeface="Calibri" pitchFamily="34" charset="0"/>
              </a:rPr>
              <a:t>ptional</a:t>
            </a:r>
            <a:endParaRPr lang="en-GB" sz="1600" b="1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Implicit Free List Example</a:t>
            </a:r>
            <a:endParaRPr lang="en-US" dirty="0"/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76200" y="2057400"/>
            <a:ext cx="662561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Start </a:t>
            </a:r>
          </a:p>
          <a:p>
            <a:pPr algn="ctr"/>
            <a:r>
              <a:rPr lang="en-US" sz="1800" dirty="0">
                <a:latin typeface="+mn-lt"/>
              </a:rPr>
              <a:t>of </a:t>
            </a:r>
          </a:p>
          <a:p>
            <a:pPr algn="ctr"/>
            <a:r>
              <a:rPr lang="en-US" sz="1800" dirty="0">
                <a:latin typeface="+mn-lt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070975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3940314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n-lt"/>
              </a:rPr>
              <a:t>Double</a:t>
            </a:r>
            <a:r>
              <a:rPr lang="en-US" sz="2000" dirty="0" smtClean="0">
                <a:latin typeface="+mn-lt"/>
              </a:rPr>
              <a:t>-word</a:t>
            </a:r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8/0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32/0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+mn-lt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38200" y="1961886"/>
            <a:ext cx="835725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Unused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7" y="2308738"/>
            <a:ext cx="36819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3886200"/>
            <a:ext cx="52925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Allocated blocks: shaded</a:t>
            </a:r>
          </a:p>
          <a:p>
            <a:r>
              <a:rPr lang="en-US" sz="2000" dirty="0" smtClean="0">
                <a:latin typeface="Calibri" pitchFamily="34" charset="0"/>
              </a:rPr>
              <a:t>Free blocks: </a:t>
            </a:r>
            <a:r>
              <a:rPr lang="en-US" sz="2000" dirty="0" err="1" smtClean="0">
                <a:latin typeface="Calibri" pitchFamily="34" charset="0"/>
              </a:rPr>
              <a:t>unshaded</a:t>
            </a:r>
            <a:endParaRPr lang="en-US" sz="2000" dirty="0" smtClean="0">
              <a:latin typeface="Calibri" pitchFamily="34" charset="0"/>
            </a:endParaRPr>
          </a:p>
          <a:p>
            <a:r>
              <a:rPr lang="en-US" sz="2000" dirty="0" smtClean="0">
                <a:latin typeface="Calibri" pitchFamily="34" charset="0"/>
              </a:rPr>
              <a:t>Headers: labeled with size in bytes/allocated bit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</a:t>
            </a:r>
            <a:r>
              <a:rPr lang="en-GB" sz="1800" b="0" dirty="0" smtClean="0"/>
              <a:t>fits:</a:t>
            </a:r>
            <a:endParaRPr lang="en-GB" b="1" i="1" dirty="0" smtClean="0">
              <a:solidFill>
                <a:srgbClr val="C00000"/>
              </a:solidFill>
              <a:ea typeface="+mn-ea"/>
              <a:cs typeface="+mn-cs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</a:t>
            </a:r>
            <a:r>
              <a:rPr lang="en-GB" sz="1800" b="0" dirty="0" smtClean="0"/>
              <a:t>first fit</a:t>
            </a:r>
            <a:r>
              <a:rPr lang="en-GB" sz="1800" b="0" dirty="0"/>
              <a:t>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</a:t>
            </a:r>
            <a:r>
              <a:rPr lang="en-GB" sz="1800" dirty="0" smtClean="0"/>
              <a:t>first fit: avoids </a:t>
            </a:r>
            <a:r>
              <a:rPr lang="en-GB" sz="1800" dirty="0"/>
              <a:t>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</a:t>
            </a:r>
            <a:r>
              <a:rPr lang="en-GB" sz="1800" dirty="0" smtClean="0"/>
              <a:t>worse</a:t>
            </a:r>
            <a:endParaRPr lang="en-GB" sz="18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</a:t>
            </a:r>
            <a:r>
              <a:rPr lang="en-GB" sz="1800" b="0" dirty="0" smtClean="0"/>
              <a:t>small—usually </a:t>
            </a:r>
            <a:r>
              <a:rPr lang="en-GB" sz="1800" b="0" dirty="0"/>
              <a:t>helps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</a:t>
            </a:r>
            <a:r>
              <a:rPr lang="en-GB" sz="1800" b="0" dirty="0" smtClean="0"/>
              <a:t>first fit</a:t>
            </a:r>
            <a:endParaRPr lang="en-GB" sz="1800" b="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143000" y="1911265"/>
            <a:ext cx="7464201" cy="1251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 = start;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while ((p &lt; end) &amp;&amp;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not passed end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((*p &amp; 1) ||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already allocated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(*p &lt;= </a:t>
            </a:r>
            <a:r>
              <a:rPr lang="en-GB" sz="1600" b="1" dirty="0" err="1">
                <a:latin typeface="Courier New" pitchFamily="49" charset="0"/>
              </a:rPr>
              <a:t>len</a:t>
            </a:r>
            <a:r>
              <a:rPr lang="en-GB" sz="1600" b="1" dirty="0">
                <a:latin typeface="Courier New" pitchFamily="49" charset="0"/>
              </a:rPr>
              <a:t>)))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too small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p = p + (*p &amp; -2);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</a:rPr>
              <a:t>goto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next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block (word addressed)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</a:t>
            </a:r>
            <a:r>
              <a:rPr lang="en-GB" dirty="0" smtClean="0"/>
              <a:t>block: </a:t>
            </a:r>
            <a:r>
              <a:rPr lang="en-GB" i="1" dirty="0" smtClean="0">
                <a:solidFill>
                  <a:srgbClr val="C00000"/>
                </a:solidFill>
              </a:rPr>
              <a:t>splitting</a:t>
            </a:r>
            <a:endParaRPr lang="en-GB" i="1" dirty="0">
              <a:solidFill>
                <a:srgbClr val="C00000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13952" y="4910915"/>
            <a:ext cx="8328219" cy="171848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addblock(ptr p, int len)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newsize = ((len + 1) &gt;&gt; 1) &lt;&lt; 1;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round up to even</a:t>
            </a: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oldsize = *p &amp; -2;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mask out low bit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*p = newsize | 1;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new length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if (newsize &lt; oldsize)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*(p+newsize) = oldsize - newsize;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length in remaining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                  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  part of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31476" y="42362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688975" y="3685639"/>
            <a:ext cx="1820371" cy="30380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</a:rPr>
              <a:t>addblock</a:t>
            </a:r>
            <a:r>
              <a:rPr lang="en-GB" sz="1600" b="1" dirty="0">
                <a:latin typeface="Courier New" pitchFamily="49" charset="0"/>
              </a:rPr>
              <a:t>(p, </a:t>
            </a:r>
            <a:r>
              <a:rPr lang="en-GB" sz="1600" b="1" dirty="0" smtClean="0">
                <a:latin typeface="Courier New" pitchFamily="49" charset="0"/>
              </a:rPr>
              <a:t>4)</a:t>
            </a:r>
            <a:endParaRPr lang="en-GB" sz="1600" b="1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marL="1249363" lvl="2" indent="-341313">
              <a:lnSpc>
                <a:spcPct val="101000"/>
              </a:lnSpc>
              <a:spcBef>
                <a:spcPts val="200"/>
              </a:spcBef>
              <a:buSzPct val="90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>
                <a:latin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</a:rPr>
              <a:t>void </a:t>
            </a:r>
            <a:r>
              <a:rPr lang="en-GB" sz="1600" b="1" dirty="0" err="1">
                <a:latin typeface="Courier New" pitchFamily="49" charset="0"/>
              </a:rPr>
              <a:t>free_block(ptr</a:t>
            </a:r>
            <a:r>
              <a:rPr lang="en-GB" sz="1600" b="1" dirty="0">
                <a:latin typeface="Courier New" pitchFamily="49" charset="0"/>
              </a:rPr>
              <a:t> p)</a:t>
            </a:r>
            <a:r>
              <a:rPr lang="en-GB" sz="1600" b="1" dirty="0" smtClean="0">
                <a:latin typeface="Courier New" pitchFamily="49" charset="0"/>
              </a:rPr>
              <a:t> { </a:t>
            </a:r>
            <a:r>
              <a:rPr lang="en-GB" sz="1600" b="1" dirty="0">
                <a:latin typeface="Courier New" pitchFamily="49" charset="0"/>
              </a:rPr>
              <a:t>*p = *p &amp; -</a:t>
            </a:r>
            <a:r>
              <a:rPr lang="en-GB" sz="1600" b="1" dirty="0" smtClean="0">
                <a:latin typeface="Courier New" pitchFamily="49" charset="0"/>
              </a:rPr>
              <a:t>2 }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 smtClean="0"/>
              <a:t>But </a:t>
            </a:r>
            <a:r>
              <a:rPr lang="en-GB" dirty="0"/>
              <a:t>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66287"/>
            <a:chOff x="2133600" y="3167513"/>
            <a:chExt cx="4876800" cy="566287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5776913" y="33980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841375" y="4875668"/>
            <a:ext cx="2194263" cy="458332"/>
            <a:chOff x="841375" y="4875668"/>
            <a:chExt cx="2194263" cy="458332"/>
          </a:xfrm>
        </p:grpSpPr>
        <p:sp>
          <p:nvSpPr>
            <p:cNvPr id="24625" name="Text Box 49"/>
            <p:cNvSpPr txBox="1">
              <a:spLocks noChangeArrowheads="1"/>
            </p:cNvSpPr>
            <p:nvPr/>
          </p:nvSpPr>
          <p:spPr bwMode="auto">
            <a:xfrm>
              <a:off x="841375" y="4967828"/>
              <a:ext cx="1292639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 err="1">
                  <a:latin typeface="Courier New" pitchFamily="49" charset="0"/>
                </a:rPr>
                <a:t>malloc</a:t>
              </a:r>
              <a:r>
                <a:rPr lang="en-GB" sz="1600" b="1" dirty="0">
                  <a:latin typeface="Courier New" pitchFamily="49" charset="0"/>
                </a:rPr>
                <a:t>(5)</a:t>
              </a:r>
            </a:p>
          </p:txBody>
        </p:sp>
        <p:sp>
          <p:nvSpPr>
            <p:cNvPr id="24626" name="Text Box 50"/>
            <p:cNvSpPr txBox="1">
              <a:spLocks noChangeArrowheads="1"/>
            </p:cNvSpPr>
            <p:nvPr/>
          </p:nvSpPr>
          <p:spPr bwMode="auto">
            <a:xfrm>
              <a:off x="2092325" y="4875668"/>
              <a:ext cx="943313" cy="4583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2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 smtClean="0">
                  <a:solidFill>
                    <a:srgbClr val="C00000"/>
                  </a:solidFill>
                  <a:latin typeface="Calibri" pitchFamily="34" charset="0"/>
                </a:rPr>
                <a:t>Oops</a:t>
              </a:r>
              <a:r>
                <a:rPr lang="en-GB" b="1" i="1" dirty="0">
                  <a:solidFill>
                    <a:srgbClr val="C00000"/>
                  </a:solidFill>
                  <a:latin typeface="Calibri" pitchFamily="34" charset="0"/>
                </a:rPr>
                <a:t>!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90513" y="5802868"/>
            <a:ext cx="83504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 smtClean="0">
                <a:solidFill>
                  <a:srgbClr val="C00000"/>
                </a:solidFill>
              </a:rPr>
              <a:t>There is enough free space, but the allocator won’t be able to find it</a:t>
            </a: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</a:t>
            </a:r>
            <a:r>
              <a:rPr lang="en-GB" dirty="0" smtClean="0"/>
              <a:t>next/previous </a:t>
            </a:r>
            <a:r>
              <a:rPr lang="en-GB" dirty="0"/>
              <a:t>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9" name="Text Box 49"/>
          <p:cNvSpPr txBox="1">
            <a:spLocks noChangeArrowheads="1"/>
          </p:cNvSpPr>
          <p:nvPr/>
        </p:nvSpPr>
        <p:spPr bwMode="auto">
          <a:xfrm>
            <a:off x="887027" y="3999389"/>
            <a:ext cx="6353319" cy="148701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buClr>
                <a:srgbClr val="005400"/>
              </a:buClr>
              <a:buSzPct val="90000"/>
              <a:buFont typeface="Wingdings" pitchFamily="2" charset="2"/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free_block(ptr p) {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*p = *p &amp; -2;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clear allocated flag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next = p + *p;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find next block</a:t>
            </a:r>
            <a:r>
              <a:rPr lang="en-GB" sz="1600" dirty="0">
                <a:latin typeface="Courier New" pitchFamily="49" charset="0"/>
              </a:rPr>
              <a:t/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if ((*next &amp; 1) == 0)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  *p = *p + *next;    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add to this block if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}                         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//    not allocated</a:t>
            </a:r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6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543800" y="2535827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rot="10800000" flipV="1">
            <a:off x="6173204" y="2889769"/>
            <a:ext cx="1370596" cy="508231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Total </a:t>
            </a:r>
            <a:r>
              <a:rPr lang="en-GB" sz="1600" b="1" dirty="0">
                <a:latin typeface="Calibri" pitchFamily="34" charset="0"/>
              </a:rPr>
              <a:t>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Application </a:t>
            </a:r>
            <a:r>
              <a:rPr lang="en-GB" sz="1600" b="1" dirty="0">
                <a:latin typeface="Calibri" pitchFamily="34" charset="0"/>
              </a:rPr>
              <a:t>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(</a:t>
            </a:r>
            <a:r>
              <a:rPr lang="en-GB" sz="1600" b="1" dirty="0">
                <a:latin typeface="Calibri" pitchFamily="34" charset="0"/>
              </a:rPr>
              <a:t>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 smtClean="0">
                <a:latin typeface="Calibri" pitchFamily="34" charset="0"/>
              </a:rPr>
              <a:t>lock </a:t>
            </a:r>
            <a:r>
              <a:rPr lang="en-GB" sz="1800" b="1" dirty="0">
                <a:latin typeface="Calibri" pitchFamily="34" charset="0"/>
              </a:rPr>
              <a:t>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4419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0" name="Rectangle 28"/>
          <p:cNvSpPr>
            <a:spLocks noChangeArrowheads="1"/>
          </p:cNvSpPr>
          <p:nvPr/>
        </p:nvSpPr>
        <p:spPr bwMode="auto">
          <a:xfrm>
            <a:off x="4419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701" name="Rectangle 29"/>
          <p:cNvSpPr>
            <a:spLocks noChangeArrowheads="1"/>
          </p:cNvSpPr>
          <p:nvPr/>
        </p:nvSpPr>
        <p:spPr bwMode="auto">
          <a:xfrm>
            <a:off x="5715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02" name="Rectangle 30"/>
          <p:cNvSpPr>
            <a:spLocks noChangeArrowheads="1"/>
          </p:cNvSpPr>
          <p:nvPr/>
        </p:nvSpPr>
        <p:spPr bwMode="auto">
          <a:xfrm>
            <a:off x="4419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>
            <a:off x="5257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04" name="Rectangle 32"/>
          <p:cNvSpPr>
            <a:spLocks noChangeArrowheads="1"/>
          </p:cNvSpPr>
          <p:nvPr/>
        </p:nvSpPr>
        <p:spPr bwMode="auto">
          <a:xfrm>
            <a:off x="4419600" y="2819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705" name="Rectangle 33"/>
          <p:cNvSpPr>
            <a:spLocks noChangeArrowheads="1"/>
          </p:cNvSpPr>
          <p:nvPr/>
        </p:nvSpPr>
        <p:spPr bwMode="auto">
          <a:xfrm>
            <a:off x="5715000" y="2819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4419600" y="31242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4419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44196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709" name="Rectangle 37"/>
          <p:cNvSpPr>
            <a:spLocks noChangeArrowheads="1"/>
          </p:cNvSpPr>
          <p:nvPr/>
        </p:nvSpPr>
        <p:spPr bwMode="auto">
          <a:xfrm>
            <a:off x="57150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8710" name="Rectangle 38"/>
          <p:cNvSpPr>
            <a:spLocks noChangeArrowheads="1"/>
          </p:cNvSpPr>
          <p:nvPr/>
        </p:nvSpPr>
        <p:spPr bwMode="auto">
          <a:xfrm>
            <a:off x="4419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1" name="Rectangle 39"/>
          <p:cNvSpPr>
            <a:spLocks noChangeArrowheads="1"/>
          </p:cNvSpPr>
          <p:nvPr/>
        </p:nvSpPr>
        <p:spPr bwMode="auto">
          <a:xfrm>
            <a:off x="4419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5715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4419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4" name="Rectangle 42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5" name="Rectangle 43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716" name="Rectangle 44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17" name="Rectangle 45"/>
          <p:cNvSpPr>
            <a:spLocks noChangeArrowheads="1"/>
          </p:cNvSpPr>
          <p:nvPr/>
        </p:nvSpPr>
        <p:spPr bwMode="auto">
          <a:xfrm>
            <a:off x="4419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8" name="Line 46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6" grpId="0" animBg="1"/>
      <p:bldP spid="28697" grpId="0" animBg="1"/>
      <p:bldP spid="28698" grpId="0" animBg="1"/>
      <p:bldP spid="28699" grpId="0" animBg="1"/>
      <p:bldP spid="28700" grpId="0" animBg="1"/>
      <p:bldP spid="28701" grpId="0" animBg="1"/>
      <p:bldP spid="28702" grpId="0" animBg="1"/>
      <p:bldP spid="28703" grpId="0" animBg="1"/>
      <p:bldP spid="28704" grpId="0" animBg="1"/>
      <p:bldP spid="28705" grpId="0" animBg="1"/>
      <p:bldP spid="28706" grpId="0" animBg="1"/>
      <p:bldP spid="28707" grpId="0" animBg="1"/>
      <p:bldP spid="28708" grpId="0" animBg="1"/>
      <p:bldP spid="28709" grpId="0" animBg="1"/>
      <p:bldP spid="28710" grpId="0" animBg="1"/>
      <p:bldP spid="28711" grpId="0" animBg="1"/>
      <p:bldP spid="28712" grpId="0" animBg="1"/>
      <p:bldP spid="28713" grpId="0" animBg="1"/>
      <p:bldP spid="28714" grpId="0" animBg="1"/>
      <p:bldP spid="28715" grpId="0" animBg="1"/>
      <p:bldP spid="28716" grpId="0" animBg="1"/>
      <p:bldP spid="2871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5720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58674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45720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5720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8674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45720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4572000" y="2819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n+m2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5867400" y="2819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45720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45720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n+m2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8674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37338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3" name="Rectangle 37"/>
          <p:cNvSpPr>
            <a:spLocks noChangeArrowheads="1"/>
          </p:cNvSpPr>
          <p:nvPr/>
        </p:nvSpPr>
        <p:spPr bwMode="auto">
          <a:xfrm>
            <a:off x="4572000" y="31242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34" name="Rectangle 38"/>
          <p:cNvSpPr>
            <a:spLocks noChangeArrowheads="1"/>
          </p:cNvSpPr>
          <p:nvPr/>
        </p:nvSpPr>
        <p:spPr bwMode="auto">
          <a:xfrm>
            <a:off x="4572000" y="28194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7" grpId="0" animBg="1"/>
      <p:bldP spid="29698" grpId="0" animBg="1"/>
      <p:bldP spid="29699" grpId="0" animBg="1"/>
      <p:bldP spid="29701" grpId="0" animBg="1"/>
      <p:bldP spid="29702" grpId="0" animBg="1"/>
      <p:bldP spid="29703" grpId="0" animBg="1"/>
      <p:bldP spid="29704" grpId="0" animBg="1"/>
      <p:bldP spid="29705" grpId="0" animBg="1"/>
      <p:bldP spid="29706" grpId="0" animBg="1"/>
      <p:bldP spid="29707" grpId="0" animBg="1"/>
      <p:bldP spid="29708" grpId="0" animBg="1"/>
      <p:bldP spid="29709" grpId="0" animBg="1"/>
      <p:bldP spid="29733" grpId="0" animBg="1"/>
      <p:bldP spid="2973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Line 27"/>
          <p:cNvSpPr>
            <a:spLocks noChangeShapeType="1"/>
          </p:cNvSpPr>
          <p:nvPr/>
        </p:nvSpPr>
        <p:spPr bwMode="auto">
          <a:xfrm>
            <a:off x="5257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4419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44196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57150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4419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5715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4419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4419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44196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7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3" grpId="0" animBg="1"/>
      <p:bldP spid="30754" grpId="0" animBg="1"/>
      <p:bldP spid="30755" grpId="0" animBg="1"/>
      <p:bldP spid="30756" grpId="0" animBg="1"/>
      <p:bldP spid="30757" grpId="0" animBg="1"/>
      <p:bldP spid="307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Dynamic Memory Allocation	</a:t>
            </a:r>
            <a:endParaRPr lang="en-GB" dirty="0"/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396875" y="1362075"/>
            <a:ext cx="3788103" cy="4972050"/>
          </a:xfrm>
        </p:spPr>
        <p:txBody>
          <a:bodyPr/>
          <a:lstStyle/>
          <a:p>
            <a:r>
              <a:rPr lang="en-US" dirty="0" smtClean="0"/>
              <a:t>Programmers use </a:t>
            </a:r>
            <a:r>
              <a:rPr lang="en-US" i="1" dirty="0" smtClean="0">
                <a:solidFill>
                  <a:srgbClr val="990000"/>
                </a:solidFill>
              </a:rPr>
              <a:t>dynamic memory allocators </a:t>
            </a:r>
            <a:r>
              <a:rPr lang="en-US" dirty="0" smtClean="0"/>
              <a:t>(such as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) to acquire VM at run time. </a:t>
            </a:r>
          </a:p>
          <a:p>
            <a:pPr lvl="1"/>
            <a:r>
              <a:rPr lang="en-US" dirty="0" smtClean="0"/>
              <a:t>For data structures whose size is only known at runtime.</a:t>
            </a:r>
          </a:p>
          <a:p>
            <a:r>
              <a:rPr lang="en-US" dirty="0" smtClean="0"/>
              <a:t>Dynamic memory allocators manage an area of process virtual memory known as the </a:t>
            </a:r>
            <a:r>
              <a:rPr lang="en-US" i="1" dirty="0" smtClean="0">
                <a:solidFill>
                  <a:srgbClr val="990000"/>
                </a:solidFill>
              </a:rPr>
              <a:t>heap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189412" y="3733800"/>
            <a:ext cx="3200400" cy="609600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189412" y="4343400"/>
            <a:ext cx="3200400" cy="65405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Heap </a:t>
            </a:r>
            <a:r>
              <a:rPr lang="en-GB" sz="1800" b="1" dirty="0" smtClean="0">
                <a:latin typeface="Calibri" pitchFamily="34" charset="0"/>
              </a:rPr>
              <a:t>(</a:t>
            </a:r>
            <a:r>
              <a:rPr lang="en-GB" sz="1800" b="1" dirty="0">
                <a:latin typeface="Calibri" pitchFamily="34" charset="0"/>
              </a:rPr>
              <a:t>via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189412" y="5743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P</a:t>
            </a:r>
            <a:r>
              <a:rPr lang="en-GB" sz="1800" b="1" dirty="0" smtClean="0">
                <a:latin typeface="Calibri" pitchFamily="34" charset="0"/>
              </a:rPr>
              <a:t>rogram </a:t>
            </a:r>
            <a:r>
              <a:rPr lang="en-GB" sz="1800" b="1" dirty="0">
                <a:latin typeface="Calibri" pitchFamily="34" charset="0"/>
              </a:rPr>
              <a:t>text (</a:t>
            </a:r>
            <a:r>
              <a:rPr lang="en-GB" sz="1800" b="1" dirty="0">
                <a:latin typeface="Courier New"/>
                <a:cs typeface="Courier New"/>
              </a:rPr>
              <a:t>.text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4189412" y="5362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I</a:t>
            </a:r>
            <a:r>
              <a:rPr lang="en-GB" sz="1800" b="1" dirty="0" smtClean="0">
                <a:latin typeface="Calibri" pitchFamily="34" charset="0"/>
              </a:rPr>
              <a:t>nitialized </a:t>
            </a:r>
            <a:r>
              <a:rPr lang="en-GB" sz="1800" b="1" dirty="0">
                <a:latin typeface="Calibri" pitchFamily="34" charset="0"/>
              </a:rPr>
              <a:t>data (</a:t>
            </a:r>
            <a:r>
              <a:rPr lang="en-GB" sz="1800" b="1" dirty="0">
                <a:latin typeface="Courier New"/>
                <a:cs typeface="Courier New"/>
              </a:rPr>
              <a:t>.data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189412" y="4981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U</a:t>
            </a:r>
            <a:r>
              <a:rPr lang="en-GB" sz="1800" b="1" dirty="0" smtClean="0">
                <a:latin typeface="Calibri" pitchFamily="34" charset="0"/>
              </a:rPr>
              <a:t>ninitialized </a:t>
            </a:r>
            <a:r>
              <a:rPr lang="en-GB" sz="1800" b="1" dirty="0">
                <a:latin typeface="Calibri" pitchFamily="34" charset="0"/>
              </a:rPr>
              <a:t>data (.</a:t>
            </a:r>
            <a:r>
              <a:rPr lang="en-GB" sz="1800" b="1" dirty="0" err="1">
                <a:latin typeface="Courier New"/>
                <a:cs typeface="Courier New"/>
              </a:rPr>
              <a:t>bss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189412" y="3413820"/>
            <a:ext cx="3200400" cy="334962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User s</a:t>
            </a:r>
            <a:r>
              <a:rPr lang="en-GB" sz="1800" b="1" dirty="0" smtClean="0">
                <a:latin typeface="Calibri" pitchFamily="34" charset="0"/>
              </a:rPr>
              <a:t>tack</a:t>
            </a:r>
            <a:endParaRPr lang="en-GB" sz="1800" b="1" dirty="0">
              <a:latin typeface="Calibri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4189412" y="6124575"/>
            <a:ext cx="3200400" cy="396875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886200" y="6339601"/>
            <a:ext cx="298778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0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7397160" y="4025900"/>
            <a:ext cx="1800227" cy="698500"/>
            <a:chOff x="4175" y="2483"/>
            <a:chExt cx="1134" cy="440"/>
          </a:xfrm>
        </p:grpSpPr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4409" y="2483"/>
              <a:ext cx="900" cy="4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dirty="0" smtClean="0">
                  <a:latin typeface="Calibri" pitchFamily="34" charset="0"/>
                </a:rPr>
                <a:t>Top of heap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smtClean="0">
                  <a:latin typeface="Calibri" pitchFamily="34" charset="0"/>
                </a:rPr>
                <a:t> (</a:t>
              </a:r>
              <a:r>
                <a:rPr lang="en-GB" sz="2000" b="1" dirty="0" err="1" smtClean="0">
                  <a:latin typeface="Courier New"/>
                  <a:cs typeface="Courier New"/>
                </a:rPr>
                <a:t>brk</a:t>
              </a:r>
              <a:r>
                <a:rPr lang="en-GB" sz="2000" b="1" dirty="0" smtClean="0">
                  <a:latin typeface="Courier New"/>
                  <a:cs typeface="Courier New"/>
                </a:rPr>
                <a:t> </a:t>
              </a:r>
              <a:r>
                <a:rPr lang="en-GB" sz="2000" b="1" dirty="0" err="1" smtClean="0">
                  <a:latin typeface="Calibri" pitchFamily="34" charset="0"/>
                </a:rPr>
                <a:t>ptr</a:t>
              </a:r>
              <a:r>
                <a:rPr lang="en-GB" sz="2000" b="1" dirty="0" smtClean="0">
                  <a:latin typeface="Calibri" pitchFamily="34" charset="0"/>
                </a:rPr>
                <a:t>)</a:t>
              </a:r>
              <a:endParaRPr lang="en-GB" sz="2000" b="1" dirty="0">
                <a:latin typeface="Calibri" pitchFamily="34" charset="0"/>
              </a:endParaRPr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 flipH="1">
              <a:off x="4175" y="2716"/>
              <a:ext cx="242" cy="1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Down Arrow 24"/>
          <p:cNvSpPr/>
          <p:nvPr/>
        </p:nvSpPr>
        <p:spPr bwMode="auto">
          <a:xfrm>
            <a:off x="6248400" y="37555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6" name="Down Arrow 25"/>
          <p:cNvSpPr/>
          <p:nvPr/>
        </p:nvSpPr>
        <p:spPr bwMode="auto">
          <a:xfrm flipV="1">
            <a:off x="4953000" y="39079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189412" y="13620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Application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189412" y="1819275"/>
            <a:ext cx="3505200" cy="4572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Dynamic Memory Allocator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189412" y="22764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+mn-lt"/>
              </a:rPr>
              <a:t>Heap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n+m1+m2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21336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n+m1+m2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4419600" y="1905000"/>
            <a:ext cx="1676400" cy="27432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8" grpId="0" animBg="1"/>
      <p:bldP spid="31769" grpId="0" animBg="1"/>
      <p:bldP spid="31770" grpId="0" animBg="1"/>
      <p:bldP spid="31771" grpId="0" animBg="1"/>
      <p:bldP spid="31772" grpId="0" animBg="1"/>
      <p:bldP spid="31773" grpId="0" animBg="1"/>
      <p:bldP spid="3177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Boundary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 smtClean="0"/>
              <a:t>Internal fragmentation</a:t>
            </a:r>
          </a:p>
          <a:p>
            <a:endParaRPr lang="en-US" dirty="0" smtClean="0"/>
          </a:p>
          <a:p>
            <a:r>
              <a:rPr lang="en-US" dirty="0" smtClean="0"/>
              <a:t>Can it be optimized?</a:t>
            </a:r>
          </a:p>
          <a:p>
            <a:pPr lvl="1"/>
            <a:r>
              <a:rPr lang="en-US" dirty="0" smtClean="0"/>
              <a:t>Which blocks need the footer tag?</a:t>
            </a:r>
          </a:p>
          <a:p>
            <a:pPr lvl="1"/>
            <a:r>
              <a:rPr lang="en-US" dirty="0" smtClean="0"/>
              <a:t>What does that mean?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1430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by deferring coalescing until needed. </a:t>
            </a:r>
            <a:r>
              <a:rPr lang="en-GB" dirty="0" smtClean="0"/>
              <a:t>Examples:</a:t>
            </a:r>
            <a:endParaRPr lang="en-GB" dirty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as you scan the free list for </a:t>
            </a:r>
            <a:r>
              <a:rPr lang="en-GB" b="1" dirty="0" err="1" smtClean="0">
                <a:latin typeface="Courier New" pitchFamily="49" charset="0"/>
              </a:rPr>
              <a:t>malloc</a:t>
            </a:r>
            <a:endParaRPr lang="en-GB" b="1" dirty="0" smtClean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when the amount of external fragmentation reaches some threshold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linear </a:t>
            </a:r>
            <a:r>
              <a:rPr lang="en-GB" dirty="0"/>
              <a:t>time worst case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constant </a:t>
            </a:r>
            <a:r>
              <a:rPr lang="en-GB" dirty="0"/>
              <a:t>time worst case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usage: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will </a:t>
            </a:r>
            <a:r>
              <a:rPr lang="en-GB" dirty="0"/>
              <a:t>depend on placement policy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 smtClean="0">
                <a:latin typeface="Courier New" pitchFamily="49" charset="0"/>
              </a:rPr>
              <a:t>malloc</a:t>
            </a:r>
            <a:r>
              <a:rPr lang="en-GB" dirty="0" smtClean="0">
                <a:latin typeface="Courier New" pitchFamily="49" charset="0"/>
              </a:rPr>
              <a:t>/free </a:t>
            </a:r>
            <a:r>
              <a:rPr lang="en-GB" dirty="0" smtClean="0"/>
              <a:t>because </a:t>
            </a:r>
            <a:r>
              <a:rPr lang="en-GB" dirty="0"/>
              <a:t>of linear-time allocation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Memory Allocation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 smtClean="0"/>
              <a:t>Allocator maintains heap as collection of variable sized </a:t>
            </a:r>
            <a:r>
              <a:rPr lang="en-US" i="1" dirty="0" smtClean="0">
                <a:solidFill>
                  <a:srgbClr val="990000"/>
                </a:solidFill>
              </a:rPr>
              <a:t>blocks</a:t>
            </a:r>
            <a:r>
              <a:rPr lang="en-US" dirty="0" smtClean="0">
                <a:solidFill>
                  <a:srgbClr val="000000"/>
                </a:solidFill>
              </a:rPr>
              <a:t>, which are either </a:t>
            </a:r>
            <a:r>
              <a:rPr lang="en-US" i="1" dirty="0" smtClean="0">
                <a:solidFill>
                  <a:srgbClr val="990000"/>
                </a:solidFill>
              </a:rPr>
              <a:t>allocated</a:t>
            </a:r>
            <a:r>
              <a:rPr lang="en-US" dirty="0" smtClean="0">
                <a:solidFill>
                  <a:srgbClr val="000000"/>
                </a:solidFill>
              </a:rPr>
              <a:t> or </a:t>
            </a:r>
            <a:r>
              <a:rPr lang="en-US" i="1" dirty="0" smtClean="0">
                <a:solidFill>
                  <a:srgbClr val="990000"/>
                </a:solidFill>
              </a:rPr>
              <a:t>free</a:t>
            </a:r>
          </a:p>
          <a:p>
            <a:r>
              <a:rPr lang="en-US" dirty="0" smtClean="0"/>
              <a:t>Types of allocators</a:t>
            </a:r>
          </a:p>
          <a:p>
            <a:pPr lvl="1"/>
            <a:r>
              <a:rPr lang="en-US" b="1" i="1" dirty="0" smtClean="0">
                <a:solidFill>
                  <a:srgbClr val="990000"/>
                </a:solidFill>
              </a:rPr>
              <a:t>Explicit allocator</a:t>
            </a:r>
            <a:r>
              <a:rPr lang="en-US" b="1" dirty="0" smtClean="0"/>
              <a:t>:  </a:t>
            </a:r>
            <a:r>
              <a:rPr lang="en-US" dirty="0" smtClean="0"/>
              <a:t>application allocates and frees space </a:t>
            </a:r>
          </a:p>
          <a:p>
            <a:pPr lvl="2"/>
            <a:r>
              <a:rPr lang="en-US" dirty="0" smtClean="0"/>
              <a:t>E.g., 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free</a:t>
            </a:r>
            <a:r>
              <a:rPr lang="en-US" dirty="0" smtClean="0"/>
              <a:t> in C</a:t>
            </a:r>
          </a:p>
          <a:p>
            <a:pPr lvl="1"/>
            <a:r>
              <a:rPr lang="en-US" b="1" i="1" dirty="0" smtClean="0">
                <a:solidFill>
                  <a:srgbClr val="990000"/>
                </a:solidFill>
              </a:rPr>
              <a:t>Implicit allocator:</a:t>
            </a:r>
            <a:r>
              <a:rPr lang="en-US" dirty="0" smtClean="0"/>
              <a:t> application allocates, but does not free space</a:t>
            </a:r>
          </a:p>
          <a:p>
            <a:pPr lvl="2"/>
            <a:r>
              <a:rPr lang="en-US" dirty="0" smtClean="0"/>
              <a:t>E.g. garbage collection in Java, ML, and Lisp</a:t>
            </a:r>
          </a:p>
          <a:p>
            <a:endParaRPr lang="en-US" dirty="0" smtClean="0"/>
          </a:p>
          <a:p>
            <a:r>
              <a:rPr lang="en-US" dirty="0" smtClean="0"/>
              <a:t>Will discuss simple explicit memory allocation today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The </a:t>
            </a:r>
            <a:r>
              <a:rPr lang="en-GB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 smtClean="0"/>
              <a:t>Successful</a:t>
            </a:r>
            <a:r>
              <a:rPr lang="en-GB" dirty="0"/>
              <a:t>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</a:t>
            </a:r>
            <a:r>
              <a:rPr lang="en-GB" dirty="0" smtClean="0"/>
              <a:t>bytes</a:t>
            </a:r>
            <a:br>
              <a:rPr lang="en-GB" dirty="0" smtClean="0"/>
            </a:br>
            <a:r>
              <a:rPr lang="en-GB" dirty="0" smtClean="0"/>
              <a:t>(typically</a:t>
            </a:r>
            <a:r>
              <a:rPr lang="en-GB" dirty="0"/>
              <a:t>) aligned to 8-byte boundary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 smtClean="0"/>
              <a:t>Unsuccessful</a:t>
            </a:r>
            <a:r>
              <a:rPr lang="en-GB" dirty="0"/>
              <a:t>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b="1" dirty="0">
              <a:latin typeface="Courier New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 smtClean="0"/>
              <a:t>or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 smtClean="0">
                <a:latin typeface="+mn-lt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calloc</a:t>
            </a:r>
            <a:r>
              <a:rPr lang="en-GB" b="1" dirty="0" smtClean="0"/>
              <a:t>:</a:t>
            </a:r>
            <a:r>
              <a:rPr lang="en-GB" dirty="0" smtClean="0"/>
              <a:t> Version of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that initializes allocated block to zero.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realloc</a:t>
            </a:r>
            <a:r>
              <a:rPr lang="en-GB" b="1" dirty="0" smtClean="0">
                <a:latin typeface="Courier New"/>
                <a:cs typeface="Courier New"/>
              </a:rPr>
              <a:t>:</a:t>
            </a:r>
            <a:r>
              <a:rPr lang="en-GB" dirty="0" smtClean="0"/>
              <a:t> Changes the size of a previously allocated block.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sbrk</a:t>
            </a:r>
            <a:r>
              <a:rPr lang="en-GB" b="1" dirty="0" smtClean="0"/>
              <a:t>:</a:t>
            </a:r>
            <a:r>
              <a:rPr lang="en-GB" dirty="0" smtClean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</a:t>
            </a:r>
            <a:r>
              <a:rPr lang="en-GB" dirty="0" err="1" smtClean="0">
                <a:latin typeface="Courier New"/>
                <a:cs typeface="Courier New"/>
              </a:rPr>
              <a:t>alloc</a:t>
            </a:r>
            <a:r>
              <a:rPr lang="en-GB" dirty="0" smtClean="0"/>
              <a:t> </a:t>
            </a:r>
            <a:r>
              <a:rPr lang="en-GB" dirty="0"/>
              <a:t>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375759"/>
            <a:ext cx="8077200" cy="426304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void </a:t>
            </a:r>
            <a:r>
              <a:rPr lang="en-GB" sz="1600" b="1" dirty="0" err="1">
                <a:latin typeface="Courier New" pitchFamily="49" charset="0"/>
              </a:rPr>
              <a:t>foo</a:t>
            </a:r>
            <a:r>
              <a:rPr lang="en-GB" sz="1600" b="1" dirty="0">
                <a:latin typeface="Courier New" pitchFamily="49" charset="0"/>
              </a:rPr>
              <a:t>(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n, 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m)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, *p;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 Allocate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a block of n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</a:rPr>
              <a:t>ints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>
                <a:latin typeface="Courier New" pitchFamily="49" charset="0"/>
              </a:rPr>
              <a:t>= (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*</a:t>
            </a:r>
            <a:r>
              <a:rPr lang="en-GB" sz="1600" b="1" dirty="0" smtClean="0">
                <a:latin typeface="Courier New" pitchFamily="49" charset="0"/>
              </a:rPr>
              <a:t>) </a:t>
            </a:r>
            <a:r>
              <a:rPr lang="en-GB" sz="1600" b="1" dirty="0" err="1" smtClean="0">
                <a:latin typeface="Courier New" pitchFamily="49" charset="0"/>
              </a:rPr>
              <a:t>malloc</a:t>
            </a:r>
            <a:r>
              <a:rPr lang="en-GB" sz="1600" b="1" dirty="0" err="1">
                <a:latin typeface="Courier New" pitchFamily="49" charset="0"/>
              </a:rPr>
              <a:t>(n</a:t>
            </a:r>
            <a:r>
              <a:rPr lang="en-GB" sz="1600" b="1" dirty="0">
                <a:latin typeface="Courier New" pitchFamily="49" charset="0"/>
              </a:rPr>
              <a:t> * </a:t>
            </a:r>
            <a:r>
              <a:rPr lang="en-GB" sz="1600" b="1" dirty="0" err="1">
                <a:latin typeface="Courier New" pitchFamily="49" charset="0"/>
              </a:rPr>
              <a:t>sizeof(int</a:t>
            </a:r>
            <a:r>
              <a:rPr lang="en-GB" sz="1600" b="1" dirty="0">
                <a:latin typeface="Courier New" pitchFamily="49" charset="0"/>
              </a:rPr>
              <a:t>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if </a:t>
            </a:r>
            <a:r>
              <a:rPr lang="en-GB" sz="1600" b="1" dirty="0">
                <a:latin typeface="Courier New" pitchFamily="49" charset="0"/>
              </a:rPr>
              <a:t>(p == NULL)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</a:t>
            </a:r>
            <a:r>
              <a:rPr lang="en-GB" sz="1600" b="1" dirty="0" smtClean="0">
                <a:latin typeface="Courier New" pitchFamily="49" charset="0"/>
              </a:rPr>
              <a:t>     </a:t>
            </a:r>
            <a:r>
              <a:rPr lang="en-GB" sz="1600" b="1" dirty="0" err="1" smtClean="0">
                <a:latin typeface="Courier New" pitchFamily="49" charset="0"/>
              </a:rPr>
              <a:t>perror</a:t>
            </a:r>
            <a:r>
              <a:rPr lang="en-GB" sz="1600" b="1" dirty="0" err="1">
                <a:latin typeface="Courier New" pitchFamily="49" charset="0"/>
              </a:rPr>
              <a:t>("malloc</a:t>
            </a:r>
            <a:r>
              <a:rPr lang="en-GB" sz="1600" b="1" dirty="0">
                <a:latin typeface="Courier New" pitchFamily="49" charset="0"/>
              </a:rPr>
              <a:t>");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</a:t>
            </a:r>
            <a:r>
              <a:rPr lang="en-GB" sz="1600" b="1" dirty="0" smtClean="0">
                <a:latin typeface="Courier New" pitchFamily="49" charset="0"/>
              </a:rPr>
              <a:t>     exit</a:t>
            </a:r>
            <a:r>
              <a:rPr lang="en-GB" sz="1600" b="1" dirty="0">
                <a:latin typeface="Courier New" pitchFamily="49" charset="0"/>
              </a:rPr>
              <a:t>(0);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}</a:t>
            </a:r>
            <a:endParaRPr lang="en-GB" sz="1600" b="1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</a:rPr>
              <a:t>   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Initialize allocated block */</a:t>
            </a:r>
            <a:endParaRPr lang="en-GB" sz="1600" b="1" dirty="0" smtClean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</a:t>
            </a:r>
            <a:r>
              <a:rPr lang="en-GB" sz="1600" b="1" dirty="0" smtClean="0">
                <a:latin typeface="Courier New" pitchFamily="49" charset="0"/>
              </a:rPr>
              <a:t>for </a:t>
            </a:r>
            <a:r>
              <a:rPr lang="en-GB" sz="1600" b="1" dirty="0">
                <a:latin typeface="Courier New" pitchFamily="49" charset="0"/>
              </a:rPr>
              <a:t>(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=0;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&lt;n;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++)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    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err="1">
                <a:latin typeface="Courier New" pitchFamily="49" charset="0"/>
              </a:rPr>
              <a:t>[i</a:t>
            </a:r>
            <a:r>
              <a:rPr lang="en-GB" sz="1600" b="1" dirty="0">
                <a:latin typeface="Courier New" pitchFamily="49" charset="0"/>
              </a:rPr>
              <a:t>] =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;</a:t>
            </a:r>
            <a:endParaRPr lang="en-GB" sz="1600" b="1" dirty="0" smtClean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    /* Return </a:t>
            </a:r>
            <a:r>
              <a:rPr lang="en-GB" sz="1600" dirty="0" err="1" smtClean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 to the heap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free</a:t>
            </a:r>
            <a:r>
              <a:rPr lang="en-GB" sz="1600" b="1" dirty="0" err="1">
                <a:latin typeface="Courier New" pitchFamily="49" charset="0"/>
              </a:rPr>
              <a:t>(p</a:t>
            </a:r>
            <a:r>
              <a:rPr lang="en-GB" sz="1600" b="1" dirty="0">
                <a:latin typeface="Courier New" pitchFamily="49" charset="0"/>
              </a:rPr>
              <a:t>);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endParaRPr lang="en-GB" sz="1600" b="1" dirty="0" smtClean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Assumptions Made in This Lecture</a:t>
            </a:r>
            <a:endParaRPr lang="en-GB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Memory is word addressed (each word can hold a pointer)</a:t>
            </a:r>
            <a:endParaRPr lang="en-GB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3548882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267200" y="3548882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(3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3822683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4203683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3822683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4203683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2743200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716780" y="2901182"/>
            <a:ext cx="182880" cy="86868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</a:t>
            </a:r>
            <a:r>
              <a:rPr lang="en-GB" dirty="0" smtClean="0"/>
              <a:t>Example</a:t>
            </a:r>
            <a:endParaRPr lang="en-GB" dirty="0"/>
          </a:p>
        </p:txBody>
      </p:sp>
      <p:grpSp>
        <p:nvGrpSpPr>
          <p:cNvPr id="98" name="Group 97"/>
          <p:cNvGrpSpPr/>
          <p:nvPr/>
        </p:nvGrpSpPr>
        <p:grpSpPr>
          <a:xfrm>
            <a:off x="2992437" y="1614488"/>
            <a:ext cx="5181600" cy="304800"/>
            <a:chOff x="3006724" y="1614488"/>
            <a:chExt cx="5181600" cy="304800"/>
          </a:xfrm>
        </p:grpSpPr>
        <p:sp>
          <p:nvSpPr>
            <p:cNvPr id="11266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33400" y="1582738"/>
            <a:ext cx="2111773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p1 = malloc(4)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2992437" y="2501901"/>
            <a:ext cx="5181600" cy="304800"/>
            <a:chOff x="3006724" y="2501901"/>
            <a:chExt cx="51816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533400" y="2470150"/>
            <a:ext cx="2111773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p2 = malloc(5)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2992437" y="3389313"/>
            <a:ext cx="5181600" cy="304800"/>
            <a:chOff x="3006724" y="3389313"/>
            <a:chExt cx="51816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533400" y="3357563"/>
            <a:ext cx="2111773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p3 = malloc(6)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2992437" y="4276726"/>
            <a:ext cx="5181600" cy="304800"/>
            <a:chOff x="3036887" y="4276726"/>
            <a:chExt cx="5181600" cy="304800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2992437" y="5164138"/>
            <a:ext cx="5181600" cy="304800"/>
            <a:chOff x="2992437" y="5164138"/>
            <a:chExt cx="51816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533400" y="5132388"/>
            <a:ext cx="2111773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p4 = malloc(2)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Applications</a:t>
            </a:r>
            <a:endParaRPr lang="en-GB" dirty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en-GB" b="1" dirty="0" smtClean="0">
                <a:latin typeface="Courier New"/>
                <a:cs typeface="Courier New"/>
              </a:rPr>
              <a:t>free</a:t>
            </a:r>
            <a:r>
              <a:rPr lang="en-GB" dirty="0" smtClean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 smtClean="0">
                <a:latin typeface="Courier New"/>
                <a:cs typeface="Courier New"/>
              </a:rPr>
              <a:t>free</a:t>
            </a:r>
            <a:r>
              <a:rPr lang="en-GB" dirty="0" smtClean="0">
                <a:cs typeface="Courier New"/>
              </a:rPr>
              <a:t> </a:t>
            </a:r>
            <a:r>
              <a:rPr lang="en-GB" dirty="0" smtClean="0"/>
              <a:t>request </a:t>
            </a:r>
            <a:r>
              <a:rPr lang="en-GB" dirty="0"/>
              <a:t>must </a:t>
            </a:r>
            <a:r>
              <a:rPr lang="en-GB" dirty="0" smtClean="0"/>
              <a:t>be to </a:t>
            </a:r>
            <a:r>
              <a:rPr lang="en-GB" dirty="0"/>
              <a:t>a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err="1" smtClean="0">
                <a:cs typeface="Courier New"/>
              </a:rPr>
              <a:t>’d</a:t>
            </a:r>
            <a:r>
              <a:rPr lang="en-GB" dirty="0" smtClean="0">
                <a:cs typeface="Courier New"/>
              </a:rPr>
              <a:t> </a:t>
            </a:r>
            <a:r>
              <a:rPr lang="en-GB" dirty="0" smtClean="0"/>
              <a:t> </a:t>
            </a:r>
            <a:r>
              <a:rPr lang="en-GB" dirty="0"/>
              <a:t>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Allocators</a:t>
            </a:r>
            <a:endParaRPr lang="en-GB" dirty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b="1" dirty="0" smtClean="0">
                <a:cs typeface="Courier New"/>
              </a:rPr>
              <a:t> </a:t>
            </a:r>
            <a:r>
              <a:rPr lang="en-GB" dirty="0" smtClean="0"/>
              <a:t>requests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8 byte alignment for GNU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(</a:t>
            </a:r>
            <a:r>
              <a:rPr lang="en-GB" b="1" dirty="0" err="1">
                <a:latin typeface="Courier New" pitchFamily="49" charset="0"/>
              </a:rPr>
              <a:t>libc</a:t>
            </a:r>
            <a:r>
              <a:rPr lang="en-GB" dirty="0"/>
              <a:t>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) on Linux boxes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err="1" smtClean="0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12452</TotalTime>
  <Words>1793</Words>
  <Application>Microsoft Office PowerPoint</Application>
  <PresentationFormat>On-screen Show (4:3)</PresentationFormat>
  <Paragraphs>511</Paragraphs>
  <Slides>33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ＭＳ Ｐゴシック</vt:lpstr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template2007</vt:lpstr>
      <vt:lpstr>Dynamic Memory Allocation:  Basic Concepts  </vt:lpstr>
      <vt:lpstr>Today</vt:lpstr>
      <vt:lpstr>Dynamic Memory Allocation </vt:lpstr>
      <vt:lpstr>Dynamic Memory Allocation</vt:lpstr>
      <vt:lpstr>The malloc Package</vt:lpstr>
      <vt:lpstr>malloc Example</vt:lpstr>
      <vt:lpstr>Assumptions Made in This Lecture</vt:lpstr>
      <vt:lpstr>Allocation Example</vt:lpstr>
      <vt:lpstr>Constraints</vt:lpstr>
      <vt:lpstr>Performance Goal: Throughput</vt:lpstr>
      <vt:lpstr>Performance Goal: Peak Memory Utilization</vt:lpstr>
      <vt:lpstr>Fragmentation</vt:lpstr>
      <vt:lpstr>Internal Fragmentation</vt:lpstr>
      <vt:lpstr>External Fragmentation</vt:lpstr>
      <vt:lpstr>Implementation Issues</vt:lpstr>
      <vt:lpstr>Knowing How Much to Free</vt:lpstr>
      <vt:lpstr>Keeping Track of Free Blocks</vt:lpstr>
      <vt:lpstr>Today</vt:lpstr>
      <vt:lpstr>Method 1: Implicit List</vt:lpstr>
      <vt:lpstr>Detailed Implicit Free List Example</vt:lpstr>
      <vt:lpstr>Implicit List: Finding a Free Block</vt:lpstr>
      <vt:lpstr>Implicit List: Allocating in Free Block</vt:lpstr>
      <vt:lpstr>Implicit List: Freeing a Block</vt:lpstr>
      <vt:lpstr>Implicit List: Coalescing</vt:lpstr>
      <vt:lpstr>Implicit List: Bidirectional Coalescing 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Disadvantages of Boundary Tags</vt:lpstr>
      <vt:lpstr>Summary of Key Allocator Policies</vt:lpstr>
      <vt:lpstr>Implicit Lists: Summary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witchel</cp:lastModifiedBy>
  <cp:revision>626</cp:revision>
  <cp:lastPrinted>1999-09-20T15:19:18Z</cp:lastPrinted>
  <dcterms:created xsi:type="dcterms:W3CDTF">2011-01-05T23:23:55Z</dcterms:created>
  <dcterms:modified xsi:type="dcterms:W3CDTF">2014-04-10T06:56:36Z</dcterms:modified>
</cp:coreProperties>
</file>