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98" r:id="rId5"/>
    <p:sldId id="313" r:id="rId6"/>
    <p:sldId id="272" r:id="rId7"/>
    <p:sldId id="340" r:id="rId8"/>
    <p:sldId id="325" r:id="rId9"/>
    <p:sldId id="315" r:id="rId10"/>
    <p:sldId id="326" r:id="rId11"/>
    <p:sldId id="333" r:id="rId12"/>
    <p:sldId id="321" r:id="rId13"/>
    <p:sldId id="329" r:id="rId14"/>
    <p:sldId id="322" r:id="rId15"/>
    <p:sldId id="334" r:id="rId16"/>
    <p:sldId id="335" r:id="rId17"/>
    <p:sldId id="341" r:id="rId18"/>
    <p:sldId id="342" r:id="rId19"/>
    <p:sldId id="343" r:id="rId20"/>
    <p:sldId id="344" r:id="rId21"/>
    <p:sldId id="345" r:id="rId22"/>
    <p:sldId id="346" r:id="rId23"/>
    <p:sldId id="338" r:id="rId24"/>
    <p:sldId id="339" r:id="rId25"/>
    <p:sldId id="331" r:id="rId26"/>
    <p:sldId id="312" r:id="rId2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789">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FFC000"/>
    <a:srgbClr val="F8A4A7"/>
    <a:srgbClr val="73E1E7"/>
    <a:srgbClr val="F26522"/>
    <a:srgbClr val="767DC5"/>
    <a:srgbClr val="A6CE39"/>
    <a:srgbClr val="00AAB5"/>
    <a:srgbClr val="F1FCFD"/>
    <a:srgbClr val="D6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77199" autoAdjust="0"/>
  </p:normalViewPr>
  <p:slideViewPr>
    <p:cSldViewPr snapToGrid="0" snapToObjects="1" showGuides="1">
      <p:cViewPr varScale="1">
        <p:scale>
          <a:sx n="57" d="100"/>
          <a:sy n="57" d="100"/>
        </p:scale>
        <p:origin x="1542" y="78"/>
      </p:cViewPr>
      <p:guideLst>
        <p:guide orient="horz" pos="432"/>
        <p:guide pos="2789"/>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Performance of </a:t>
            </a:r>
            <a:r>
              <a:rPr lang="en-US" dirty="0" err="1"/>
              <a:t>Cholesky</a:t>
            </a:r>
            <a:r>
              <a:rPr lang="en-US" dirty="0"/>
              <a:t> Factorization A = LL</a:t>
            </a:r>
            <a:r>
              <a:rPr lang="en-US" baseline="30000" dirty="0"/>
              <a:t>H</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2"/>
          <c:order val="0"/>
          <c:tx>
            <c:strRef>
              <c:f>Cholesky!$C$4</c:f>
              <c:strCache>
                <c:ptCount val="1"/>
                <c:pt idx="0">
                  <c:v>libFLAME + blis</c:v>
                </c:pt>
              </c:strCache>
            </c:strRef>
          </c:tx>
          <c:spPr>
            <a:solidFill>
              <a:srgbClr val="6BAE3E"/>
            </a:solidFill>
            <a:ln>
              <a:noFill/>
            </a:ln>
            <a:effectLst>
              <a:outerShdw blurRad="57150" dist="19050" dir="5400000" algn="ctr" rotWithShape="0">
                <a:srgbClr val="000000">
                  <a:alpha val="63000"/>
                </a:srgbClr>
              </a:outerShdw>
            </a:effectLst>
          </c:spPr>
          <c:invertIfNegative val="0"/>
          <c:cat>
            <c:numRef>
              <c:f>Cholesky!$B$5:$B$13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Cholesky!$C$5:$C$13</c:f>
              <c:numCache>
                <c:formatCode>General</c:formatCode>
                <c:ptCount val="9"/>
                <c:pt idx="0">
                  <c:v>2.2309999999999999</c:v>
                </c:pt>
                <c:pt idx="1">
                  <c:v>9.9629999999999992</c:v>
                </c:pt>
                <c:pt idx="2">
                  <c:v>15.012</c:v>
                </c:pt>
                <c:pt idx="3">
                  <c:v>18.718</c:v>
                </c:pt>
                <c:pt idx="4">
                  <c:v>21.600999999999999</c:v>
                </c:pt>
                <c:pt idx="5">
                  <c:v>23.641999999999999</c:v>
                </c:pt>
                <c:pt idx="6">
                  <c:v>25.317</c:v>
                </c:pt>
                <c:pt idx="7">
                  <c:v>26.530999999999999</c:v>
                </c:pt>
                <c:pt idx="8">
                  <c:v>27.603000000000002</c:v>
                </c:pt>
              </c:numCache>
            </c:numRef>
          </c:val>
        </c:ser>
        <c:ser>
          <c:idx val="1"/>
          <c:order val="1"/>
          <c:tx>
            <c:strRef>
              <c:f>Cholesky!$D$4</c:f>
              <c:strCache>
                <c:ptCount val="1"/>
                <c:pt idx="0">
                  <c:v>libFLAME + OpenBLAS</c:v>
                </c:pt>
              </c:strCache>
            </c:strRef>
          </c:tx>
          <c:spPr>
            <a:solidFill>
              <a:srgbClr val="FFC000"/>
            </a:solidFill>
            <a:ln>
              <a:noFill/>
            </a:ln>
            <a:effectLst>
              <a:outerShdw blurRad="57150" dist="19050" dir="5400000" algn="ctr" rotWithShape="0">
                <a:srgbClr val="000000">
                  <a:alpha val="63000"/>
                </a:srgbClr>
              </a:outerShdw>
            </a:effectLst>
          </c:spPr>
          <c:invertIfNegative val="0"/>
          <c:cat>
            <c:numRef>
              <c:f>Cholesky!$B$5:$B$13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Cholesky!$D$5:$D$13</c:f>
              <c:numCache>
                <c:formatCode>General</c:formatCode>
                <c:ptCount val="9"/>
                <c:pt idx="0">
                  <c:v>4.6319999999999997</c:v>
                </c:pt>
                <c:pt idx="1">
                  <c:v>15.013</c:v>
                </c:pt>
                <c:pt idx="2">
                  <c:v>19.388999999999999</c:v>
                </c:pt>
                <c:pt idx="3">
                  <c:v>22.286999999999999</c:v>
                </c:pt>
                <c:pt idx="4">
                  <c:v>24.009</c:v>
                </c:pt>
                <c:pt idx="5">
                  <c:v>25.925000000000001</c:v>
                </c:pt>
                <c:pt idx="6">
                  <c:v>27.186</c:v>
                </c:pt>
                <c:pt idx="7">
                  <c:v>28.204000000000001</c:v>
                </c:pt>
                <c:pt idx="8">
                  <c:v>29.050999999999998</c:v>
                </c:pt>
              </c:numCache>
            </c:numRef>
          </c:val>
        </c:ser>
        <c:dLbls>
          <c:showLegendKey val="0"/>
          <c:showVal val="0"/>
          <c:showCatName val="0"/>
          <c:showSerName val="0"/>
          <c:showPercent val="0"/>
          <c:showBubbleSize val="0"/>
        </c:dLbls>
        <c:gapWidth val="100"/>
        <c:overlap val="-24"/>
        <c:axId val="508399696"/>
        <c:axId val="508399304"/>
      </c:barChart>
      <c:catAx>
        <c:axId val="50839969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8399304"/>
        <c:crosses val="autoZero"/>
        <c:auto val="1"/>
        <c:lblAlgn val="ctr"/>
        <c:lblOffset val="100"/>
        <c:noMultiLvlLbl val="0"/>
      </c:catAx>
      <c:valAx>
        <c:axId val="50839930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8399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With TRSM Optimization</a:t>
            </a:r>
            <a:endParaRPr lang="en-US" baseline="30000"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2"/>
          <c:order val="0"/>
          <c:tx>
            <c:strRef>
              <c:f>Cholesky!$C$4</c:f>
              <c:strCache>
                <c:ptCount val="1"/>
                <c:pt idx="0">
                  <c:v>libFLAME + blis</c:v>
                </c:pt>
              </c:strCache>
            </c:strRef>
          </c:tx>
          <c:spPr>
            <a:solidFill>
              <a:srgbClr val="6BAE3E"/>
            </a:solidFill>
            <a:ln>
              <a:noFill/>
            </a:ln>
            <a:effectLst>
              <a:outerShdw blurRad="57150" dist="19050" dir="5400000" algn="ctr" rotWithShape="0">
                <a:srgbClr val="000000">
                  <a:alpha val="63000"/>
                </a:srgbClr>
              </a:outerShdw>
            </a:effectLst>
          </c:spPr>
          <c:invertIfNegative val="0"/>
          <c:cat>
            <c:numRef>
              <c:f>Cholesky!$B$5:$B$13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Cholesky!$C$5:$C$13</c:f>
              <c:numCache>
                <c:formatCode>General</c:formatCode>
                <c:ptCount val="9"/>
                <c:pt idx="0">
                  <c:v>2.3050000000000002</c:v>
                </c:pt>
                <c:pt idx="1">
                  <c:v>10.746</c:v>
                </c:pt>
                <c:pt idx="2">
                  <c:v>16.373999999999999</c:v>
                </c:pt>
                <c:pt idx="3">
                  <c:v>20.381</c:v>
                </c:pt>
                <c:pt idx="4">
                  <c:v>23.344999999999999</c:v>
                </c:pt>
                <c:pt idx="5">
                  <c:v>25.46</c:v>
                </c:pt>
                <c:pt idx="6">
                  <c:v>27.042000000000002</c:v>
                </c:pt>
                <c:pt idx="7">
                  <c:v>28.132000000000001</c:v>
                </c:pt>
                <c:pt idx="8">
                  <c:v>29.231999999999999</c:v>
                </c:pt>
              </c:numCache>
            </c:numRef>
          </c:val>
        </c:ser>
        <c:ser>
          <c:idx val="1"/>
          <c:order val="1"/>
          <c:tx>
            <c:strRef>
              <c:f>Cholesky!$D$4</c:f>
              <c:strCache>
                <c:ptCount val="1"/>
                <c:pt idx="0">
                  <c:v>libFLAME + OpenBLAS</c:v>
                </c:pt>
              </c:strCache>
            </c:strRef>
          </c:tx>
          <c:spPr>
            <a:solidFill>
              <a:srgbClr val="FFC000"/>
            </a:solidFill>
            <a:ln>
              <a:noFill/>
            </a:ln>
            <a:effectLst>
              <a:outerShdw blurRad="57150" dist="19050" dir="5400000" algn="ctr" rotWithShape="0">
                <a:srgbClr val="000000">
                  <a:alpha val="63000"/>
                </a:srgbClr>
              </a:outerShdw>
            </a:effectLst>
          </c:spPr>
          <c:invertIfNegative val="0"/>
          <c:cat>
            <c:numRef>
              <c:f>Cholesky!$B$5:$B$13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Cholesky!$D$5:$D$13</c:f>
              <c:numCache>
                <c:formatCode>General</c:formatCode>
                <c:ptCount val="9"/>
                <c:pt idx="0">
                  <c:v>4.6319999999999997</c:v>
                </c:pt>
                <c:pt idx="1">
                  <c:v>15.013</c:v>
                </c:pt>
                <c:pt idx="2">
                  <c:v>19.388999999999999</c:v>
                </c:pt>
                <c:pt idx="3">
                  <c:v>22.286999999999999</c:v>
                </c:pt>
                <c:pt idx="4">
                  <c:v>24.009</c:v>
                </c:pt>
                <c:pt idx="5">
                  <c:v>25.925000000000001</c:v>
                </c:pt>
                <c:pt idx="6">
                  <c:v>27.186</c:v>
                </c:pt>
                <c:pt idx="7">
                  <c:v>28.204000000000001</c:v>
                </c:pt>
                <c:pt idx="8">
                  <c:v>29.050999999999998</c:v>
                </c:pt>
              </c:numCache>
            </c:numRef>
          </c:val>
        </c:ser>
        <c:dLbls>
          <c:showLegendKey val="0"/>
          <c:showVal val="0"/>
          <c:showCatName val="0"/>
          <c:showSerName val="0"/>
          <c:showPercent val="0"/>
          <c:showBubbleSize val="0"/>
        </c:dLbls>
        <c:gapWidth val="100"/>
        <c:overlap val="-24"/>
        <c:axId val="382014984"/>
        <c:axId val="382015376"/>
      </c:barChart>
      <c:catAx>
        <c:axId val="38201498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5376"/>
        <c:crosses val="autoZero"/>
        <c:auto val="1"/>
        <c:lblAlgn val="ctr"/>
        <c:lblOffset val="100"/>
        <c:noMultiLvlLbl val="0"/>
      </c:catAx>
      <c:valAx>
        <c:axId val="3820153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4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LU (Baseline) </a:t>
            </a:r>
            <a:r>
              <a:rPr lang="en-US" dirty="0"/>
              <a:t>A = LU</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LU!$D$4</c:f>
              <c:strCache>
                <c:ptCount val="1"/>
                <c:pt idx="0">
                  <c:v>libFLAME +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LU!$C$5:$C$13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LU!$D$5:$D$13</c:f>
              <c:numCache>
                <c:formatCode>General</c:formatCode>
                <c:ptCount val="9"/>
                <c:pt idx="0">
                  <c:v>3.89</c:v>
                </c:pt>
                <c:pt idx="1">
                  <c:v>9.5359999999999996</c:v>
                </c:pt>
                <c:pt idx="2">
                  <c:v>14.146000000000001</c:v>
                </c:pt>
                <c:pt idx="3">
                  <c:v>17.664999999999999</c:v>
                </c:pt>
                <c:pt idx="4">
                  <c:v>20.324999999999999</c:v>
                </c:pt>
                <c:pt idx="5">
                  <c:v>22.34</c:v>
                </c:pt>
                <c:pt idx="6">
                  <c:v>23.855</c:v>
                </c:pt>
                <c:pt idx="7">
                  <c:v>24.751000000000001</c:v>
                </c:pt>
                <c:pt idx="8">
                  <c:v>25.446000000000002</c:v>
                </c:pt>
              </c:numCache>
            </c:numRef>
          </c:val>
        </c:ser>
        <c:ser>
          <c:idx val="2"/>
          <c:order val="1"/>
          <c:tx>
            <c:strRef>
              <c:f>LU!$E$4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LU!$C$5:$C$13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LU!$E$5:$E$13</c:f>
              <c:numCache>
                <c:formatCode>General</c:formatCode>
                <c:ptCount val="9"/>
                <c:pt idx="0">
                  <c:v>6.9610000000000003</c:v>
                </c:pt>
                <c:pt idx="1">
                  <c:v>13.069000000000001</c:v>
                </c:pt>
                <c:pt idx="2">
                  <c:v>17.202999999999999</c:v>
                </c:pt>
                <c:pt idx="3">
                  <c:v>20.204999999999998</c:v>
                </c:pt>
                <c:pt idx="4">
                  <c:v>21.81</c:v>
                </c:pt>
                <c:pt idx="5">
                  <c:v>24.058</c:v>
                </c:pt>
                <c:pt idx="6">
                  <c:v>25.215</c:v>
                </c:pt>
                <c:pt idx="7">
                  <c:v>24.513000000000002</c:v>
                </c:pt>
                <c:pt idx="8">
                  <c:v>26.201000000000001</c:v>
                </c:pt>
              </c:numCache>
            </c:numRef>
          </c:val>
        </c:ser>
        <c:dLbls>
          <c:showLegendKey val="0"/>
          <c:showVal val="0"/>
          <c:showCatName val="0"/>
          <c:showSerName val="0"/>
          <c:showPercent val="0"/>
          <c:showBubbleSize val="0"/>
        </c:dLbls>
        <c:gapWidth val="100"/>
        <c:overlap val="-24"/>
        <c:axId val="439048680"/>
        <c:axId val="439049072"/>
      </c:barChart>
      <c:catAx>
        <c:axId val="43904868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9049072"/>
        <c:crosses val="autoZero"/>
        <c:auto val="1"/>
        <c:lblAlgn val="ctr"/>
        <c:lblOffset val="100"/>
        <c:noMultiLvlLbl val="0"/>
      </c:catAx>
      <c:valAx>
        <c:axId val="4390490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9048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With</a:t>
            </a:r>
            <a:r>
              <a:rPr lang="en-US" baseline="0" dirty="0" smtClean="0"/>
              <a:t> </a:t>
            </a:r>
            <a:r>
              <a:rPr lang="en-US" baseline="0" dirty="0" err="1" smtClean="0"/>
              <a:t>amaxv</a:t>
            </a:r>
            <a:r>
              <a:rPr lang="en-US" baseline="0" dirty="0" smtClean="0"/>
              <a:t> Optimization</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LU!$D$4</c:f>
              <c:strCache>
                <c:ptCount val="1"/>
                <c:pt idx="0">
                  <c:v>libFLAME +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LU!$C$5:$C$13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LU!$D$5:$D$13</c:f>
              <c:numCache>
                <c:formatCode>General</c:formatCode>
                <c:ptCount val="9"/>
                <c:pt idx="0">
                  <c:v>4.5140000000000002</c:v>
                </c:pt>
                <c:pt idx="1">
                  <c:v>11.444000000000001</c:v>
                </c:pt>
                <c:pt idx="2">
                  <c:v>16.907</c:v>
                </c:pt>
                <c:pt idx="3">
                  <c:v>20.734999999999999</c:v>
                </c:pt>
                <c:pt idx="4">
                  <c:v>23.510999999999999</c:v>
                </c:pt>
                <c:pt idx="5">
                  <c:v>25.448</c:v>
                </c:pt>
                <c:pt idx="6">
                  <c:v>26.79</c:v>
                </c:pt>
                <c:pt idx="7">
                  <c:v>27.515999999999998</c:v>
                </c:pt>
                <c:pt idx="8">
                  <c:v>27.198</c:v>
                </c:pt>
              </c:numCache>
            </c:numRef>
          </c:val>
        </c:ser>
        <c:ser>
          <c:idx val="2"/>
          <c:order val="1"/>
          <c:tx>
            <c:strRef>
              <c:f>LU!$E$4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LU!$C$5:$C$13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LU!$E$5:$E$13</c:f>
              <c:numCache>
                <c:formatCode>General</c:formatCode>
                <c:ptCount val="9"/>
                <c:pt idx="0">
                  <c:v>6.9610000000000003</c:v>
                </c:pt>
                <c:pt idx="1">
                  <c:v>13.069000000000001</c:v>
                </c:pt>
                <c:pt idx="2">
                  <c:v>17.202999999999999</c:v>
                </c:pt>
                <c:pt idx="3">
                  <c:v>20.204999999999998</c:v>
                </c:pt>
                <c:pt idx="4">
                  <c:v>21.81</c:v>
                </c:pt>
                <c:pt idx="5">
                  <c:v>24.058</c:v>
                </c:pt>
                <c:pt idx="6">
                  <c:v>25.215</c:v>
                </c:pt>
                <c:pt idx="7">
                  <c:v>24.513000000000002</c:v>
                </c:pt>
                <c:pt idx="8">
                  <c:v>26.201000000000001</c:v>
                </c:pt>
              </c:numCache>
            </c:numRef>
          </c:val>
        </c:ser>
        <c:dLbls>
          <c:showLegendKey val="0"/>
          <c:showVal val="0"/>
          <c:showCatName val="0"/>
          <c:showSerName val="0"/>
          <c:showPercent val="0"/>
          <c:showBubbleSize val="0"/>
        </c:dLbls>
        <c:gapWidth val="100"/>
        <c:overlap val="-24"/>
        <c:axId val="439049856"/>
        <c:axId val="439050248"/>
      </c:barChart>
      <c:catAx>
        <c:axId val="43904985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9050248"/>
        <c:crosses val="autoZero"/>
        <c:auto val="1"/>
        <c:lblAlgn val="ctr"/>
        <c:lblOffset val="100"/>
        <c:noMultiLvlLbl val="0"/>
      </c:catAx>
      <c:valAx>
        <c:axId val="43905024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3904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Performance of QR Factorization A = QR</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QR!$D$4</c:f>
              <c:strCache>
                <c:ptCount val="1"/>
                <c:pt idx="0">
                  <c:v>libFLAME +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QR!$D$5:$D$13</c:f>
              <c:numCache>
                <c:formatCode>General</c:formatCode>
                <c:ptCount val="9"/>
                <c:pt idx="0">
                  <c:v>2.8519999999999999</c:v>
                </c:pt>
                <c:pt idx="1">
                  <c:v>5.4930000000000003</c:v>
                </c:pt>
                <c:pt idx="2">
                  <c:v>7.6829999999999998</c:v>
                </c:pt>
                <c:pt idx="3">
                  <c:v>9.5069999999999997</c:v>
                </c:pt>
                <c:pt idx="4">
                  <c:v>11.053000000000001</c:v>
                </c:pt>
                <c:pt idx="5">
                  <c:v>12.327999999999999</c:v>
                </c:pt>
                <c:pt idx="6">
                  <c:v>13.452999999999999</c:v>
                </c:pt>
                <c:pt idx="7">
                  <c:v>14.368</c:v>
                </c:pt>
                <c:pt idx="8">
                  <c:v>15.206</c:v>
                </c:pt>
              </c:numCache>
            </c:numRef>
          </c:val>
        </c:ser>
        <c:ser>
          <c:idx val="2"/>
          <c:order val="1"/>
          <c:tx>
            <c:strRef>
              <c:f>QR!$E$4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QR!$E$5:$E$13</c:f>
              <c:numCache>
                <c:formatCode>General</c:formatCode>
                <c:ptCount val="9"/>
                <c:pt idx="0">
                  <c:v>12.164999999999999</c:v>
                </c:pt>
                <c:pt idx="1">
                  <c:v>18.574000000000002</c:v>
                </c:pt>
                <c:pt idx="2">
                  <c:v>21.908999999999999</c:v>
                </c:pt>
                <c:pt idx="3">
                  <c:v>23.893999999999998</c:v>
                </c:pt>
                <c:pt idx="4">
                  <c:v>25.238</c:v>
                </c:pt>
                <c:pt idx="5">
                  <c:v>26.102</c:v>
                </c:pt>
                <c:pt idx="6">
                  <c:v>26.629000000000001</c:v>
                </c:pt>
                <c:pt idx="7">
                  <c:v>27.126000000000001</c:v>
                </c:pt>
                <c:pt idx="8">
                  <c:v>27.303000000000001</c:v>
                </c:pt>
              </c:numCache>
            </c:numRef>
          </c:val>
        </c:ser>
        <c:dLbls>
          <c:showLegendKey val="0"/>
          <c:showVal val="0"/>
          <c:showCatName val="0"/>
          <c:showSerName val="0"/>
          <c:showPercent val="0"/>
          <c:showBubbleSize val="0"/>
        </c:dLbls>
        <c:gapWidth val="100"/>
        <c:overlap val="-24"/>
        <c:axId val="508398912"/>
        <c:axId val="508401264"/>
      </c:barChart>
      <c:catAx>
        <c:axId val="50839891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8401264"/>
        <c:crosses val="autoZero"/>
        <c:auto val="1"/>
        <c:lblAlgn val="ctr"/>
        <c:lblOffset val="100"/>
        <c:noMultiLvlLbl val="0"/>
      </c:catAx>
      <c:valAx>
        <c:axId val="5084012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839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Performance of LU Factorization A = LU</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LU!$D$4</c:f>
              <c:strCache>
                <c:ptCount val="1"/>
                <c:pt idx="0">
                  <c:v>libFLAME +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LU!$C$5:$C$13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LU!$D$5:$D$13</c:f>
              <c:numCache>
                <c:formatCode>General</c:formatCode>
                <c:ptCount val="9"/>
                <c:pt idx="0">
                  <c:v>3.89</c:v>
                </c:pt>
                <c:pt idx="1">
                  <c:v>9.5359999999999996</c:v>
                </c:pt>
                <c:pt idx="2">
                  <c:v>14.146000000000001</c:v>
                </c:pt>
                <c:pt idx="3">
                  <c:v>17.664999999999999</c:v>
                </c:pt>
                <c:pt idx="4">
                  <c:v>20.324999999999999</c:v>
                </c:pt>
                <c:pt idx="5">
                  <c:v>22.34</c:v>
                </c:pt>
                <c:pt idx="6">
                  <c:v>23.855</c:v>
                </c:pt>
                <c:pt idx="7">
                  <c:v>24.751000000000001</c:v>
                </c:pt>
                <c:pt idx="8">
                  <c:v>25.446000000000002</c:v>
                </c:pt>
              </c:numCache>
            </c:numRef>
          </c:val>
        </c:ser>
        <c:ser>
          <c:idx val="2"/>
          <c:order val="1"/>
          <c:tx>
            <c:strRef>
              <c:f>LU!$E$4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LU!$C$5:$C$13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LU!$E$5:$E$13</c:f>
              <c:numCache>
                <c:formatCode>General</c:formatCode>
                <c:ptCount val="9"/>
                <c:pt idx="0">
                  <c:v>6.9610000000000003</c:v>
                </c:pt>
                <c:pt idx="1">
                  <c:v>13.069000000000001</c:v>
                </c:pt>
                <c:pt idx="2">
                  <c:v>17.202999999999999</c:v>
                </c:pt>
                <c:pt idx="3">
                  <c:v>20.204999999999998</c:v>
                </c:pt>
                <c:pt idx="4">
                  <c:v>21.81</c:v>
                </c:pt>
                <c:pt idx="5">
                  <c:v>24.058</c:v>
                </c:pt>
                <c:pt idx="6">
                  <c:v>25.215</c:v>
                </c:pt>
                <c:pt idx="7">
                  <c:v>24.513000000000002</c:v>
                </c:pt>
                <c:pt idx="8">
                  <c:v>26.201000000000001</c:v>
                </c:pt>
              </c:numCache>
            </c:numRef>
          </c:val>
        </c:ser>
        <c:dLbls>
          <c:showLegendKey val="0"/>
          <c:showVal val="0"/>
          <c:showCatName val="0"/>
          <c:showSerName val="0"/>
          <c:showPercent val="0"/>
          <c:showBubbleSize val="0"/>
        </c:dLbls>
        <c:gapWidth val="100"/>
        <c:overlap val="-24"/>
        <c:axId val="508400088"/>
        <c:axId val="508400480"/>
      </c:barChart>
      <c:catAx>
        <c:axId val="50840008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8400480"/>
        <c:crosses val="autoZero"/>
        <c:auto val="1"/>
        <c:lblAlgn val="ctr"/>
        <c:lblOffset val="100"/>
        <c:noMultiLvlLbl val="0"/>
      </c:catAx>
      <c:valAx>
        <c:axId val="5084004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8400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Cholesky</a:t>
            </a:r>
            <a:r>
              <a:rPr lang="en-US" baseline="0" dirty="0" smtClean="0"/>
              <a:t> Factorization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Without L1 and L2</c:v>
                </c:pt>
              </c:strCache>
            </c:strRef>
          </c:tx>
          <c:spPr>
            <a:solidFill>
              <a:schemeClr val="accent1"/>
            </a:solidFill>
            <a:ln>
              <a:noFill/>
            </a:ln>
            <a:effectLst/>
          </c:spPr>
          <c:invertIfNegative val="0"/>
          <c:cat>
            <c:numRef>
              <c:f>Sheet1!$A$2:$A$11</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Sheet1!$B$2:$B$11</c:f>
              <c:numCache>
                <c:formatCode>General</c:formatCode>
                <c:ptCount val="10"/>
                <c:pt idx="0">
                  <c:v>2.3580000000000001</c:v>
                </c:pt>
                <c:pt idx="1">
                  <c:v>6.9169999999999998</c:v>
                </c:pt>
                <c:pt idx="2">
                  <c:v>14.938000000000001</c:v>
                </c:pt>
                <c:pt idx="3">
                  <c:v>26.143000000000001</c:v>
                </c:pt>
                <c:pt idx="4">
                  <c:v>40.564999999999998</c:v>
                </c:pt>
                <c:pt idx="5">
                  <c:v>50.960999999999999</c:v>
                </c:pt>
                <c:pt idx="6">
                  <c:v>54.991999999999997</c:v>
                </c:pt>
                <c:pt idx="7">
                  <c:v>57.084000000000003</c:v>
                </c:pt>
                <c:pt idx="8">
                  <c:v>59.975999999999999</c:v>
                </c:pt>
                <c:pt idx="9">
                  <c:v>61.701999999999998</c:v>
                </c:pt>
              </c:numCache>
            </c:numRef>
          </c:val>
        </c:ser>
        <c:ser>
          <c:idx val="1"/>
          <c:order val="1"/>
          <c:tx>
            <c:strRef>
              <c:f>Sheet1!$C$1</c:f>
              <c:strCache>
                <c:ptCount val="1"/>
                <c:pt idx="0">
                  <c:v>with L1 and L2</c:v>
                </c:pt>
              </c:strCache>
            </c:strRef>
          </c:tx>
          <c:spPr>
            <a:solidFill>
              <a:schemeClr val="accent2"/>
            </a:solidFill>
            <a:ln>
              <a:noFill/>
            </a:ln>
            <a:effectLst/>
          </c:spPr>
          <c:invertIfNegative val="0"/>
          <c:cat>
            <c:numRef>
              <c:f>Sheet1!$A$2:$A$11</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Sheet1!$C$2:$C$11</c:f>
              <c:numCache>
                <c:formatCode>General</c:formatCode>
                <c:ptCount val="10"/>
                <c:pt idx="0">
                  <c:v>1.5429999999999999</c:v>
                </c:pt>
                <c:pt idx="1">
                  <c:v>6.6260000000000003</c:v>
                </c:pt>
                <c:pt idx="2">
                  <c:v>15.85</c:v>
                </c:pt>
                <c:pt idx="3">
                  <c:v>29.157</c:v>
                </c:pt>
                <c:pt idx="4">
                  <c:v>42.173999999999999</c:v>
                </c:pt>
                <c:pt idx="5">
                  <c:v>46.988</c:v>
                </c:pt>
                <c:pt idx="6">
                  <c:v>51.625999999999998</c:v>
                </c:pt>
                <c:pt idx="7">
                  <c:v>54.286999999999999</c:v>
                </c:pt>
                <c:pt idx="8">
                  <c:v>57.209000000000003</c:v>
                </c:pt>
                <c:pt idx="9">
                  <c:v>59.642000000000003</c:v>
                </c:pt>
              </c:numCache>
            </c:numRef>
          </c:val>
        </c:ser>
        <c:dLbls>
          <c:showLegendKey val="0"/>
          <c:showVal val="0"/>
          <c:showCatName val="0"/>
          <c:showSerName val="0"/>
          <c:showPercent val="0"/>
          <c:showBubbleSize val="0"/>
        </c:dLbls>
        <c:gapWidth val="219"/>
        <c:overlap val="-27"/>
        <c:axId val="388000176"/>
        <c:axId val="382007928"/>
      </c:barChart>
      <c:catAx>
        <c:axId val="38800017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Matrix</a:t>
                </a:r>
                <a:r>
                  <a:rPr lang="en-US" baseline="0" dirty="0" smtClean="0"/>
                  <a:t> Size</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007928"/>
        <c:crosses val="autoZero"/>
        <c:auto val="1"/>
        <c:lblAlgn val="ctr"/>
        <c:lblOffset val="100"/>
        <c:noMultiLvlLbl val="0"/>
      </c:catAx>
      <c:valAx>
        <c:axId val="382007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err="1" smtClean="0"/>
                  <a:t>GFlops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000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Impact</a:t>
            </a:r>
            <a:r>
              <a:rPr lang="en-US" baseline="0" dirty="0" smtClean="0"/>
              <a:t> of BLAS calls on </a:t>
            </a:r>
            <a:r>
              <a:rPr lang="en-US" dirty="0" smtClean="0"/>
              <a:t>QR</a:t>
            </a:r>
            <a:r>
              <a:rPr lang="en-US" baseline="0" dirty="0" smtClean="0"/>
              <a:t> Factorization performance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Without BLAS Level 1 and Level 2</c:v>
                </c:pt>
              </c:strCache>
            </c:strRef>
          </c:tx>
          <c:spPr>
            <a:solidFill>
              <a:schemeClr val="accent1"/>
            </a:solidFill>
            <a:ln>
              <a:noFill/>
            </a:ln>
            <a:effectLst/>
          </c:spPr>
          <c:invertIfNegative val="0"/>
          <c:cat>
            <c:numRef>
              <c:f>Sheet1!$A$2:$A$11</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Sheet1!$B$2:$B$11</c:f>
              <c:numCache>
                <c:formatCode>General</c:formatCode>
                <c:ptCount val="10"/>
                <c:pt idx="0">
                  <c:v>8.1669999999999998</c:v>
                </c:pt>
                <c:pt idx="1">
                  <c:v>22.315999999999999</c:v>
                </c:pt>
                <c:pt idx="2">
                  <c:v>45.523000000000003</c:v>
                </c:pt>
                <c:pt idx="3">
                  <c:v>48.389000000000003</c:v>
                </c:pt>
                <c:pt idx="4">
                  <c:v>50.231000000000002</c:v>
                </c:pt>
                <c:pt idx="5">
                  <c:v>50.957999999999998</c:v>
                </c:pt>
                <c:pt idx="6">
                  <c:v>51.341000000000001</c:v>
                </c:pt>
                <c:pt idx="7">
                  <c:v>48.664000000000001</c:v>
                </c:pt>
                <c:pt idx="8">
                  <c:v>50.932000000000002</c:v>
                </c:pt>
                <c:pt idx="9">
                  <c:v>50.646000000000001</c:v>
                </c:pt>
              </c:numCache>
            </c:numRef>
          </c:val>
        </c:ser>
        <c:ser>
          <c:idx val="1"/>
          <c:order val="1"/>
          <c:tx>
            <c:strRef>
              <c:f>Sheet1!$C$1</c:f>
              <c:strCache>
                <c:ptCount val="1"/>
                <c:pt idx="0">
                  <c:v>With BLAS Level 1 Level 2</c:v>
                </c:pt>
              </c:strCache>
            </c:strRef>
          </c:tx>
          <c:spPr>
            <a:solidFill>
              <a:schemeClr val="accent2"/>
            </a:solidFill>
            <a:ln>
              <a:noFill/>
            </a:ln>
            <a:effectLst/>
          </c:spPr>
          <c:invertIfNegative val="0"/>
          <c:cat>
            <c:numRef>
              <c:f>Sheet1!$A$2:$A$11</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Sheet1!$C$2:$C$11</c:f>
              <c:numCache>
                <c:formatCode>General</c:formatCode>
                <c:ptCount val="10"/>
                <c:pt idx="0">
                  <c:v>2.5529999999999999</c:v>
                </c:pt>
                <c:pt idx="1">
                  <c:v>9.5050000000000008</c:v>
                </c:pt>
                <c:pt idx="2">
                  <c:v>13.254</c:v>
                </c:pt>
                <c:pt idx="3">
                  <c:v>16.417000000000002</c:v>
                </c:pt>
                <c:pt idx="4">
                  <c:v>19.170999999999999</c:v>
                </c:pt>
                <c:pt idx="5">
                  <c:v>21.442</c:v>
                </c:pt>
                <c:pt idx="6">
                  <c:v>23.39</c:v>
                </c:pt>
                <c:pt idx="7">
                  <c:v>24.654</c:v>
                </c:pt>
                <c:pt idx="8">
                  <c:v>26.423999999999999</c:v>
                </c:pt>
                <c:pt idx="9">
                  <c:v>27.584</c:v>
                </c:pt>
              </c:numCache>
            </c:numRef>
          </c:val>
        </c:ser>
        <c:dLbls>
          <c:showLegendKey val="0"/>
          <c:showVal val="0"/>
          <c:showCatName val="0"/>
          <c:showSerName val="0"/>
          <c:showPercent val="0"/>
          <c:showBubbleSize val="0"/>
        </c:dLbls>
        <c:gapWidth val="219"/>
        <c:overlap val="-27"/>
        <c:axId val="382008712"/>
        <c:axId val="382009104"/>
      </c:barChart>
      <c:catAx>
        <c:axId val="3820087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Matrix</a:t>
                </a:r>
                <a:r>
                  <a:rPr lang="en-US" baseline="0" dirty="0" smtClean="0"/>
                  <a:t> Size</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009104"/>
        <c:crosses val="autoZero"/>
        <c:auto val="1"/>
        <c:lblAlgn val="ctr"/>
        <c:lblOffset val="100"/>
        <c:noMultiLvlLbl val="0"/>
      </c:catAx>
      <c:valAx>
        <c:axId val="38200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GFLOPS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008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Baseline</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QR!$D$4</c:f>
              <c:strCache>
                <c:ptCount val="1"/>
                <c:pt idx="0">
                  <c:v>libFLAME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QR!$D$5:$D$13</c:f>
              <c:numCache>
                <c:formatCode>General</c:formatCode>
                <c:ptCount val="9"/>
                <c:pt idx="0">
                  <c:v>2.8519999999999999</c:v>
                </c:pt>
                <c:pt idx="1">
                  <c:v>5.4930000000000003</c:v>
                </c:pt>
                <c:pt idx="2">
                  <c:v>7.6829999999999998</c:v>
                </c:pt>
                <c:pt idx="3">
                  <c:v>9.5069999999999997</c:v>
                </c:pt>
                <c:pt idx="4">
                  <c:v>11.053000000000001</c:v>
                </c:pt>
                <c:pt idx="5">
                  <c:v>12.327999999999999</c:v>
                </c:pt>
                <c:pt idx="6">
                  <c:v>13.452999999999999</c:v>
                </c:pt>
                <c:pt idx="7">
                  <c:v>14.368</c:v>
                </c:pt>
                <c:pt idx="8">
                  <c:v>15.206</c:v>
                </c:pt>
              </c:numCache>
            </c:numRef>
          </c:val>
        </c:ser>
        <c:ser>
          <c:idx val="2"/>
          <c:order val="1"/>
          <c:tx>
            <c:strRef>
              <c:f>QR!$E$4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QR!$E$5:$E$13</c:f>
              <c:numCache>
                <c:formatCode>General</c:formatCode>
                <c:ptCount val="9"/>
                <c:pt idx="0">
                  <c:v>12.164999999999999</c:v>
                </c:pt>
                <c:pt idx="1">
                  <c:v>18.574000000000002</c:v>
                </c:pt>
                <c:pt idx="2">
                  <c:v>21.908999999999999</c:v>
                </c:pt>
                <c:pt idx="3">
                  <c:v>23.893999999999998</c:v>
                </c:pt>
                <c:pt idx="4">
                  <c:v>25.238</c:v>
                </c:pt>
                <c:pt idx="5">
                  <c:v>26.102</c:v>
                </c:pt>
                <c:pt idx="6">
                  <c:v>26.629000000000001</c:v>
                </c:pt>
                <c:pt idx="7">
                  <c:v>27.126000000000001</c:v>
                </c:pt>
                <c:pt idx="8">
                  <c:v>27.303000000000001</c:v>
                </c:pt>
              </c:numCache>
            </c:numRef>
          </c:val>
        </c:ser>
        <c:dLbls>
          <c:showLegendKey val="0"/>
          <c:showVal val="0"/>
          <c:showCatName val="0"/>
          <c:showSerName val="0"/>
          <c:showPercent val="0"/>
          <c:showBubbleSize val="0"/>
        </c:dLbls>
        <c:gapWidth val="100"/>
        <c:overlap val="-24"/>
        <c:axId val="382009888"/>
        <c:axId val="382010280"/>
      </c:barChart>
      <c:catAx>
        <c:axId val="38200988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0280"/>
        <c:crosses val="autoZero"/>
        <c:auto val="1"/>
        <c:lblAlgn val="ctr"/>
        <c:lblOffset val="100"/>
        <c:noMultiLvlLbl val="0"/>
      </c:catAx>
      <c:valAx>
        <c:axId val="3820102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09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With GEMV Optimization</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QR!$D$4</c:f>
              <c:strCache>
                <c:ptCount val="1"/>
                <c:pt idx="0">
                  <c:v>libFLAME +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QR!$D$5:$D$13</c:f>
              <c:numCache>
                <c:formatCode>General</c:formatCode>
                <c:ptCount val="9"/>
                <c:pt idx="0">
                  <c:v>7.0119999999999996</c:v>
                </c:pt>
                <c:pt idx="1">
                  <c:v>12.638</c:v>
                </c:pt>
                <c:pt idx="2">
                  <c:v>16.149000000000001</c:v>
                </c:pt>
                <c:pt idx="3">
                  <c:v>18.46</c:v>
                </c:pt>
                <c:pt idx="4">
                  <c:v>20.085999999999999</c:v>
                </c:pt>
                <c:pt idx="5">
                  <c:v>21.192</c:v>
                </c:pt>
                <c:pt idx="6">
                  <c:v>21.98</c:v>
                </c:pt>
                <c:pt idx="7">
                  <c:v>22.617999999999999</c:v>
                </c:pt>
                <c:pt idx="8">
                  <c:v>23.161000000000001</c:v>
                </c:pt>
              </c:numCache>
            </c:numRef>
          </c:val>
        </c:ser>
        <c:ser>
          <c:idx val="2"/>
          <c:order val="1"/>
          <c:tx>
            <c:strRef>
              <c:f>QR!$E$4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QR!$E$5:$E$13</c:f>
              <c:numCache>
                <c:formatCode>General</c:formatCode>
                <c:ptCount val="9"/>
                <c:pt idx="0">
                  <c:v>12.164999999999999</c:v>
                </c:pt>
                <c:pt idx="1">
                  <c:v>18.574000000000002</c:v>
                </c:pt>
                <c:pt idx="2">
                  <c:v>21.908999999999999</c:v>
                </c:pt>
                <c:pt idx="3">
                  <c:v>23.893999999999998</c:v>
                </c:pt>
                <c:pt idx="4">
                  <c:v>25.238</c:v>
                </c:pt>
                <c:pt idx="5">
                  <c:v>26.102</c:v>
                </c:pt>
                <c:pt idx="6">
                  <c:v>26.629000000000001</c:v>
                </c:pt>
                <c:pt idx="7">
                  <c:v>27.126000000000001</c:v>
                </c:pt>
                <c:pt idx="8">
                  <c:v>27.303000000000001</c:v>
                </c:pt>
              </c:numCache>
            </c:numRef>
          </c:val>
        </c:ser>
        <c:dLbls>
          <c:showLegendKey val="0"/>
          <c:showVal val="0"/>
          <c:showCatName val="0"/>
          <c:showSerName val="0"/>
          <c:showPercent val="0"/>
          <c:showBubbleSize val="0"/>
        </c:dLbls>
        <c:gapWidth val="100"/>
        <c:overlap val="-24"/>
        <c:axId val="382011064"/>
        <c:axId val="382011456"/>
      </c:barChart>
      <c:catAx>
        <c:axId val="38201106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1456"/>
        <c:crosses val="autoZero"/>
        <c:auto val="1"/>
        <c:lblAlgn val="ctr"/>
        <c:lblOffset val="100"/>
        <c:noMultiLvlLbl val="0"/>
      </c:catAx>
      <c:valAx>
        <c:axId val="3820114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1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 GEMV + norm2 Optimization</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QR!$D$4</c:f>
              <c:strCache>
                <c:ptCount val="1"/>
                <c:pt idx="0">
                  <c:v>libFLAME + BLIS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QR!$D$5:$D$13</c:f>
              <c:numCache>
                <c:formatCode>General</c:formatCode>
                <c:ptCount val="9"/>
                <c:pt idx="0">
                  <c:v>8.1769999999999996</c:v>
                </c:pt>
                <c:pt idx="1">
                  <c:v>14.675000000000001</c:v>
                </c:pt>
                <c:pt idx="2">
                  <c:v>18.395</c:v>
                </c:pt>
                <c:pt idx="3">
                  <c:v>20.658000000000001</c:v>
                </c:pt>
                <c:pt idx="4">
                  <c:v>22.15</c:v>
                </c:pt>
                <c:pt idx="5">
                  <c:v>23.117000000000001</c:v>
                </c:pt>
                <c:pt idx="6">
                  <c:v>23.742999999999999</c:v>
                </c:pt>
                <c:pt idx="7">
                  <c:v>24.23</c:v>
                </c:pt>
                <c:pt idx="8">
                  <c:v>24.651</c:v>
                </c:pt>
              </c:numCache>
            </c:numRef>
          </c:val>
        </c:ser>
        <c:ser>
          <c:idx val="2"/>
          <c:order val="1"/>
          <c:tx>
            <c:strRef>
              <c:f>QR!$E$4</c:f>
              <c:strCache>
                <c:ptCount val="1"/>
                <c:pt idx="0">
                  <c:v>libFLAME + OpenBLAS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QR!$C$5:$C$13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QR!$E$5:$E$13</c:f>
              <c:numCache>
                <c:formatCode>General</c:formatCode>
                <c:ptCount val="9"/>
                <c:pt idx="0">
                  <c:v>12.164999999999999</c:v>
                </c:pt>
                <c:pt idx="1">
                  <c:v>18.574000000000002</c:v>
                </c:pt>
                <c:pt idx="2">
                  <c:v>21.908999999999999</c:v>
                </c:pt>
                <c:pt idx="3">
                  <c:v>23.893999999999998</c:v>
                </c:pt>
                <c:pt idx="4">
                  <c:v>25.238</c:v>
                </c:pt>
                <c:pt idx="5">
                  <c:v>26.102</c:v>
                </c:pt>
                <c:pt idx="6">
                  <c:v>26.629000000000001</c:v>
                </c:pt>
                <c:pt idx="7">
                  <c:v>27.126000000000001</c:v>
                </c:pt>
                <c:pt idx="8">
                  <c:v>27.303000000000001</c:v>
                </c:pt>
              </c:numCache>
            </c:numRef>
          </c:val>
        </c:ser>
        <c:dLbls>
          <c:showLegendKey val="0"/>
          <c:showVal val="0"/>
          <c:showCatName val="0"/>
          <c:showSerName val="0"/>
          <c:showPercent val="0"/>
          <c:showBubbleSize val="0"/>
        </c:dLbls>
        <c:gapWidth val="100"/>
        <c:overlap val="-24"/>
        <c:axId val="382012240"/>
        <c:axId val="382012632"/>
      </c:barChart>
      <c:catAx>
        <c:axId val="38201224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2632"/>
        <c:crosses val="autoZero"/>
        <c:auto val="1"/>
        <c:lblAlgn val="ctr"/>
        <c:lblOffset val="100"/>
        <c:noMultiLvlLbl val="0"/>
      </c:catAx>
      <c:valAx>
        <c:axId val="38201263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err="1" smtClean="0"/>
              <a:t>Cholesky</a:t>
            </a:r>
            <a:r>
              <a:rPr lang="en-US" dirty="0" smtClean="0"/>
              <a:t> (Baseline) A </a:t>
            </a:r>
            <a:r>
              <a:rPr lang="en-US" dirty="0"/>
              <a:t>= LL</a:t>
            </a:r>
            <a:r>
              <a:rPr lang="en-US" baseline="30000" dirty="0"/>
              <a:t>H</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2"/>
          <c:order val="0"/>
          <c:tx>
            <c:strRef>
              <c:f>Cholesky!$C$4</c:f>
              <c:strCache>
                <c:ptCount val="1"/>
                <c:pt idx="0">
                  <c:v>libFLAME + blis</c:v>
                </c:pt>
              </c:strCache>
            </c:strRef>
          </c:tx>
          <c:spPr>
            <a:solidFill>
              <a:srgbClr val="6BAE3E"/>
            </a:solidFill>
            <a:ln>
              <a:noFill/>
            </a:ln>
            <a:effectLst>
              <a:outerShdw blurRad="57150" dist="19050" dir="5400000" algn="ctr" rotWithShape="0">
                <a:srgbClr val="000000">
                  <a:alpha val="63000"/>
                </a:srgbClr>
              </a:outerShdw>
            </a:effectLst>
          </c:spPr>
          <c:invertIfNegative val="0"/>
          <c:cat>
            <c:numRef>
              <c:f>Cholesky!$B$5:$B$13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Cholesky!$C$5:$C$13</c:f>
              <c:numCache>
                <c:formatCode>General</c:formatCode>
                <c:ptCount val="9"/>
                <c:pt idx="0">
                  <c:v>2.2309999999999999</c:v>
                </c:pt>
                <c:pt idx="1">
                  <c:v>9.9629999999999992</c:v>
                </c:pt>
                <c:pt idx="2">
                  <c:v>15.012</c:v>
                </c:pt>
                <c:pt idx="3">
                  <c:v>18.718</c:v>
                </c:pt>
                <c:pt idx="4">
                  <c:v>21.600999999999999</c:v>
                </c:pt>
                <c:pt idx="5">
                  <c:v>23.641999999999999</c:v>
                </c:pt>
                <c:pt idx="6">
                  <c:v>25.317</c:v>
                </c:pt>
                <c:pt idx="7">
                  <c:v>26.530999999999999</c:v>
                </c:pt>
                <c:pt idx="8">
                  <c:v>27.603000000000002</c:v>
                </c:pt>
              </c:numCache>
            </c:numRef>
          </c:val>
        </c:ser>
        <c:ser>
          <c:idx val="1"/>
          <c:order val="1"/>
          <c:tx>
            <c:strRef>
              <c:f>Cholesky!$D$4</c:f>
              <c:strCache>
                <c:ptCount val="1"/>
                <c:pt idx="0">
                  <c:v>libFLAME + OpenBLAS</c:v>
                </c:pt>
              </c:strCache>
            </c:strRef>
          </c:tx>
          <c:spPr>
            <a:solidFill>
              <a:srgbClr val="FFC000"/>
            </a:solidFill>
            <a:ln>
              <a:noFill/>
            </a:ln>
            <a:effectLst>
              <a:outerShdw blurRad="57150" dist="19050" dir="5400000" algn="ctr" rotWithShape="0">
                <a:srgbClr val="000000">
                  <a:alpha val="63000"/>
                </a:srgbClr>
              </a:outerShdw>
            </a:effectLst>
          </c:spPr>
          <c:invertIfNegative val="0"/>
          <c:cat>
            <c:numRef>
              <c:f>Cholesky!$B$5:$B$13</c:f>
              <c:numCache>
                <c:formatCode>General</c:formatCode>
                <c:ptCount val="9"/>
                <c:pt idx="0">
                  <c:v>160</c:v>
                </c:pt>
                <c:pt idx="1">
                  <c:v>320</c:v>
                </c:pt>
                <c:pt idx="2">
                  <c:v>480</c:v>
                </c:pt>
                <c:pt idx="3">
                  <c:v>640</c:v>
                </c:pt>
                <c:pt idx="4">
                  <c:v>800</c:v>
                </c:pt>
                <c:pt idx="5">
                  <c:v>960</c:v>
                </c:pt>
                <c:pt idx="6">
                  <c:v>1120</c:v>
                </c:pt>
                <c:pt idx="7">
                  <c:v>1280</c:v>
                </c:pt>
                <c:pt idx="8">
                  <c:v>1440</c:v>
                </c:pt>
              </c:numCache>
            </c:numRef>
          </c:cat>
          <c:val>
            <c:numRef>
              <c:f>Cholesky!$D$5:$D$13</c:f>
              <c:numCache>
                <c:formatCode>General</c:formatCode>
                <c:ptCount val="9"/>
                <c:pt idx="0">
                  <c:v>4.6319999999999997</c:v>
                </c:pt>
                <c:pt idx="1">
                  <c:v>15.013</c:v>
                </c:pt>
                <c:pt idx="2">
                  <c:v>19.388999999999999</c:v>
                </c:pt>
                <c:pt idx="3">
                  <c:v>22.286999999999999</c:v>
                </c:pt>
                <c:pt idx="4">
                  <c:v>24.009</c:v>
                </c:pt>
                <c:pt idx="5">
                  <c:v>25.925000000000001</c:v>
                </c:pt>
                <c:pt idx="6">
                  <c:v>27.186</c:v>
                </c:pt>
                <c:pt idx="7">
                  <c:v>28.204000000000001</c:v>
                </c:pt>
                <c:pt idx="8">
                  <c:v>29.050999999999998</c:v>
                </c:pt>
              </c:numCache>
            </c:numRef>
          </c:val>
        </c:ser>
        <c:dLbls>
          <c:showLegendKey val="0"/>
          <c:showVal val="0"/>
          <c:showCatName val="0"/>
          <c:showSerName val="0"/>
          <c:showPercent val="0"/>
          <c:showBubbleSize val="0"/>
        </c:dLbls>
        <c:gapWidth val="100"/>
        <c:overlap val="-24"/>
        <c:axId val="382013808"/>
        <c:axId val="382014200"/>
      </c:barChart>
      <c:catAx>
        <c:axId val="38201380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Square Matrix Dimension</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4200"/>
        <c:crosses val="autoZero"/>
        <c:auto val="1"/>
        <c:lblAlgn val="ctr"/>
        <c:lblOffset val="100"/>
        <c:noMultiLvlLbl val="0"/>
      </c:catAx>
      <c:valAx>
        <c:axId val="3820142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013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AECEF-8203-4501-8897-58BB30CC841B}" type="doc">
      <dgm:prSet loTypeId="urn:microsoft.com/office/officeart/2008/layout/RadialCluster" loCatId="cycle" qsTypeId="urn:microsoft.com/office/officeart/2005/8/quickstyle/simple2" qsCatId="simple" csTypeId="urn:microsoft.com/office/officeart/2005/8/colors/colorful2" csCatId="colorful" phldr="1"/>
      <dgm:spPr/>
      <dgm:t>
        <a:bodyPr/>
        <a:lstStyle/>
        <a:p>
          <a:endParaRPr lang="en-US"/>
        </a:p>
      </dgm:t>
    </dgm:pt>
    <dgm:pt modelId="{F507C7B6-6D54-4277-A2F1-7370132CF6C3}">
      <dgm:prSet phldrT="[Text]"/>
      <dgm:spPr/>
      <dgm:t>
        <a:bodyPr/>
        <a:lstStyle/>
        <a:p>
          <a:r>
            <a:rPr lang="en-US" b="1" dirty="0" err="1" smtClean="0"/>
            <a:t>libFLAME</a:t>
          </a:r>
          <a:endParaRPr lang="en-US" b="1" dirty="0"/>
        </a:p>
      </dgm:t>
    </dgm:pt>
    <dgm:pt modelId="{73FEE7D0-F14C-4D1C-846B-E498014C2595}" type="parTrans" cxnId="{EFE59561-DBCE-47A8-8E1C-F6DD7EDF8004}">
      <dgm:prSet/>
      <dgm:spPr/>
      <dgm:t>
        <a:bodyPr/>
        <a:lstStyle/>
        <a:p>
          <a:endParaRPr lang="en-US"/>
        </a:p>
      </dgm:t>
    </dgm:pt>
    <dgm:pt modelId="{9B58F09A-01AB-4FBC-9DAB-263DDC5E7CF9}" type="sibTrans" cxnId="{EFE59561-DBCE-47A8-8E1C-F6DD7EDF8004}">
      <dgm:prSet/>
      <dgm:spPr/>
      <dgm:t>
        <a:bodyPr/>
        <a:lstStyle/>
        <a:p>
          <a:endParaRPr lang="en-US"/>
        </a:p>
      </dgm:t>
    </dgm:pt>
    <dgm:pt modelId="{3AFAF900-7A9C-4DB1-88F6-623836EB9D9F}">
      <dgm:prSet phldrT="[Text]"/>
      <dgm:spPr/>
      <dgm:t>
        <a:bodyPr/>
        <a:lstStyle/>
        <a:p>
          <a:r>
            <a:rPr lang="en-US" dirty="0" smtClean="0"/>
            <a:t>MKL</a:t>
          </a:r>
          <a:endParaRPr lang="en-US" dirty="0"/>
        </a:p>
      </dgm:t>
    </dgm:pt>
    <dgm:pt modelId="{0359D77D-0632-413B-A714-E85760F4433D}" type="parTrans" cxnId="{6A3B729C-4333-4036-A360-C029B8333472}">
      <dgm:prSet/>
      <dgm:spPr/>
      <dgm:t>
        <a:bodyPr/>
        <a:lstStyle/>
        <a:p>
          <a:endParaRPr lang="en-US"/>
        </a:p>
      </dgm:t>
    </dgm:pt>
    <dgm:pt modelId="{D67F2950-69F9-4130-B86C-3BFDF946DB1E}" type="sibTrans" cxnId="{6A3B729C-4333-4036-A360-C029B8333472}">
      <dgm:prSet/>
      <dgm:spPr/>
      <dgm:t>
        <a:bodyPr/>
        <a:lstStyle/>
        <a:p>
          <a:endParaRPr lang="en-US"/>
        </a:p>
      </dgm:t>
    </dgm:pt>
    <dgm:pt modelId="{3C0F3848-ED51-4833-8D05-D87629087FDA}">
      <dgm:prSet phldrT="[Text]"/>
      <dgm:spPr/>
      <dgm:t>
        <a:bodyPr/>
        <a:lstStyle/>
        <a:p>
          <a:r>
            <a:rPr lang="en-US" dirty="0" smtClean="0"/>
            <a:t>BLIS</a:t>
          </a:r>
          <a:endParaRPr lang="en-US" dirty="0"/>
        </a:p>
      </dgm:t>
    </dgm:pt>
    <dgm:pt modelId="{58193427-8AF7-4CE8-B606-0C5F5D73111E}" type="parTrans" cxnId="{EC1E4799-4F34-4F0C-9DB1-446DF642681D}">
      <dgm:prSet/>
      <dgm:spPr/>
      <dgm:t>
        <a:bodyPr/>
        <a:lstStyle/>
        <a:p>
          <a:endParaRPr lang="en-US"/>
        </a:p>
      </dgm:t>
    </dgm:pt>
    <dgm:pt modelId="{7C199916-B5AB-42D8-96E8-94BC8EF191C4}" type="sibTrans" cxnId="{EC1E4799-4F34-4F0C-9DB1-446DF642681D}">
      <dgm:prSet/>
      <dgm:spPr/>
      <dgm:t>
        <a:bodyPr/>
        <a:lstStyle/>
        <a:p>
          <a:endParaRPr lang="en-US"/>
        </a:p>
      </dgm:t>
    </dgm:pt>
    <dgm:pt modelId="{2EB916B0-AE15-4DD8-B99A-9D427086AE45}">
      <dgm:prSet phldrT="[Text]"/>
      <dgm:spPr/>
      <dgm:t>
        <a:bodyPr/>
        <a:lstStyle/>
        <a:p>
          <a:r>
            <a:rPr lang="en-US" smtClean="0"/>
            <a:t>OpenBLAS</a:t>
          </a:r>
          <a:endParaRPr lang="en-US" dirty="0"/>
        </a:p>
      </dgm:t>
    </dgm:pt>
    <dgm:pt modelId="{D60F3808-A12E-48D4-BA49-1DE8F726763B}" type="parTrans" cxnId="{FF13612D-5AFB-4D55-84C3-BCF7CF047B1B}">
      <dgm:prSet/>
      <dgm:spPr/>
      <dgm:t>
        <a:bodyPr/>
        <a:lstStyle/>
        <a:p>
          <a:endParaRPr lang="en-US"/>
        </a:p>
      </dgm:t>
    </dgm:pt>
    <dgm:pt modelId="{F5A4FBF8-EAA0-40C4-9BBE-322DCE76BB0C}" type="sibTrans" cxnId="{FF13612D-5AFB-4D55-84C3-BCF7CF047B1B}">
      <dgm:prSet/>
      <dgm:spPr/>
      <dgm:t>
        <a:bodyPr/>
        <a:lstStyle/>
        <a:p>
          <a:endParaRPr lang="en-US"/>
        </a:p>
      </dgm:t>
    </dgm:pt>
    <dgm:pt modelId="{9444CAF2-A2E9-4B11-893B-7BAA93DE97E0}">
      <dgm:prSet phldrT="[Text]"/>
      <dgm:spPr/>
      <dgm:t>
        <a:bodyPr/>
        <a:lstStyle/>
        <a:p>
          <a:r>
            <a:rPr lang="en-US" dirty="0" smtClean="0"/>
            <a:t>…</a:t>
          </a:r>
          <a:endParaRPr lang="en-US" dirty="0"/>
        </a:p>
      </dgm:t>
    </dgm:pt>
    <dgm:pt modelId="{D6202A98-CEA3-476D-B1A7-DD33C9A0B392}" type="parTrans" cxnId="{B0548C53-5EBD-42C3-88E1-647FE5AF977D}">
      <dgm:prSet/>
      <dgm:spPr/>
      <dgm:t>
        <a:bodyPr/>
        <a:lstStyle/>
        <a:p>
          <a:endParaRPr lang="en-US"/>
        </a:p>
      </dgm:t>
    </dgm:pt>
    <dgm:pt modelId="{B488B7C3-7BEE-40FA-B940-9FE4DD03E2D3}" type="sibTrans" cxnId="{B0548C53-5EBD-42C3-88E1-647FE5AF977D}">
      <dgm:prSet/>
      <dgm:spPr/>
      <dgm:t>
        <a:bodyPr/>
        <a:lstStyle/>
        <a:p>
          <a:endParaRPr lang="en-US"/>
        </a:p>
      </dgm:t>
    </dgm:pt>
    <dgm:pt modelId="{0161929F-93A2-420F-86CC-6FF72FE4A920}" type="pres">
      <dgm:prSet presAssocID="{2A7AECEF-8203-4501-8897-58BB30CC841B}" presName="Name0" presStyleCnt="0">
        <dgm:presLayoutVars>
          <dgm:chMax val="1"/>
          <dgm:chPref val="1"/>
          <dgm:dir val="rev"/>
          <dgm:animOne val="branch"/>
          <dgm:animLvl val="lvl"/>
        </dgm:presLayoutVars>
      </dgm:prSet>
      <dgm:spPr/>
      <dgm:t>
        <a:bodyPr/>
        <a:lstStyle/>
        <a:p>
          <a:endParaRPr lang="en-US"/>
        </a:p>
      </dgm:t>
    </dgm:pt>
    <dgm:pt modelId="{65348484-0280-4A4E-8951-44C2E1E4B5EA}" type="pres">
      <dgm:prSet presAssocID="{F507C7B6-6D54-4277-A2F1-7370132CF6C3}" presName="singleCycle" presStyleCnt="0"/>
      <dgm:spPr/>
      <dgm:t>
        <a:bodyPr/>
        <a:lstStyle/>
        <a:p>
          <a:endParaRPr lang="en-US"/>
        </a:p>
      </dgm:t>
    </dgm:pt>
    <dgm:pt modelId="{034C842C-20EE-44EB-AC7B-2367BD15C4FF}" type="pres">
      <dgm:prSet presAssocID="{F507C7B6-6D54-4277-A2F1-7370132CF6C3}" presName="singleCenter" presStyleLbl="node1" presStyleIdx="0" presStyleCnt="5" custLinFactNeighborX="-4103" custLinFactNeighborY="-43814">
        <dgm:presLayoutVars>
          <dgm:chMax val="7"/>
          <dgm:chPref val="7"/>
        </dgm:presLayoutVars>
      </dgm:prSet>
      <dgm:spPr/>
      <dgm:t>
        <a:bodyPr/>
        <a:lstStyle/>
        <a:p>
          <a:endParaRPr lang="en-US"/>
        </a:p>
      </dgm:t>
    </dgm:pt>
    <dgm:pt modelId="{703DFE5B-ED26-474F-9493-65BC1EFB4124}" type="pres">
      <dgm:prSet presAssocID="{0359D77D-0632-413B-A714-E85760F4433D}" presName="Name56" presStyleLbl="parChTrans1D2" presStyleIdx="0" presStyleCnt="4"/>
      <dgm:spPr/>
      <dgm:t>
        <a:bodyPr/>
        <a:lstStyle/>
        <a:p>
          <a:endParaRPr lang="en-US"/>
        </a:p>
      </dgm:t>
    </dgm:pt>
    <dgm:pt modelId="{41CBB73D-9FDD-490D-997C-991846BCCB1A}" type="pres">
      <dgm:prSet presAssocID="{3AFAF900-7A9C-4DB1-88F6-623836EB9D9F}" presName="text0" presStyleLbl="node1" presStyleIdx="1" presStyleCnt="5" custRadScaleRad="119363" custRadScaleInc="-262625">
        <dgm:presLayoutVars>
          <dgm:bulletEnabled val="1"/>
        </dgm:presLayoutVars>
      </dgm:prSet>
      <dgm:spPr/>
      <dgm:t>
        <a:bodyPr/>
        <a:lstStyle/>
        <a:p>
          <a:endParaRPr lang="en-US"/>
        </a:p>
      </dgm:t>
    </dgm:pt>
    <dgm:pt modelId="{5196758B-DB1D-44E7-8650-8FA46CE3D492}" type="pres">
      <dgm:prSet presAssocID="{58193427-8AF7-4CE8-B606-0C5F5D73111E}" presName="Name56" presStyleLbl="parChTrans1D2" presStyleIdx="1" presStyleCnt="4"/>
      <dgm:spPr/>
      <dgm:t>
        <a:bodyPr/>
        <a:lstStyle/>
        <a:p>
          <a:endParaRPr lang="en-US"/>
        </a:p>
      </dgm:t>
    </dgm:pt>
    <dgm:pt modelId="{FE15F65D-2F3A-42FE-ABDB-9952ACB9FB17}" type="pres">
      <dgm:prSet presAssocID="{3C0F3848-ED51-4833-8D05-D87629087FDA}" presName="text0" presStyleLbl="node1" presStyleIdx="2" presStyleCnt="5" custRadScaleRad="70759" custRadScaleInc="-117835">
        <dgm:presLayoutVars>
          <dgm:bulletEnabled val="1"/>
        </dgm:presLayoutVars>
      </dgm:prSet>
      <dgm:spPr/>
      <dgm:t>
        <a:bodyPr/>
        <a:lstStyle/>
        <a:p>
          <a:endParaRPr lang="en-US"/>
        </a:p>
      </dgm:t>
    </dgm:pt>
    <dgm:pt modelId="{CBA9431D-E8C2-42B8-A850-9095864F8AFB}" type="pres">
      <dgm:prSet presAssocID="{D60F3808-A12E-48D4-BA49-1DE8F726763B}" presName="Name56" presStyleLbl="parChTrans1D2" presStyleIdx="2" presStyleCnt="4"/>
      <dgm:spPr/>
      <dgm:t>
        <a:bodyPr/>
        <a:lstStyle/>
        <a:p>
          <a:endParaRPr lang="en-US"/>
        </a:p>
      </dgm:t>
    </dgm:pt>
    <dgm:pt modelId="{F9E3DD14-8EB7-4C25-BE35-68F44693F0B3}" type="pres">
      <dgm:prSet presAssocID="{2EB916B0-AE15-4DD8-B99A-9D427086AE45}" presName="text0" presStyleLbl="node1" presStyleIdx="3" presStyleCnt="5" custScaleX="119338" custRadScaleRad="63063" custRadScaleInc="-51060">
        <dgm:presLayoutVars>
          <dgm:bulletEnabled val="1"/>
        </dgm:presLayoutVars>
      </dgm:prSet>
      <dgm:spPr/>
      <dgm:t>
        <a:bodyPr/>
        <a:lstStyle/>
        <a:p>
          <a:endParaRPr lang="en-US"/>
        </a:p>
      </dgm:t>
    </dgm:pt>
    <dgm:pt modelId="{821C7E4D-6C35-4D38-8CE2-9669002AF3E5}" type="pres">
      <dgm:prSet presAssocID="{D6202A98-CEA3-476D-B1A7-DD33C9A0B392}" presName="Name56" presStyleLbl="parChTrans1D2" presStyleIdx="3" presStyleCnt="4"/>
      <dgm:spPr/>
      <dgm:t>
        <a:bodyPr/>
        <a:lstStyle/>
        <a:p>
          <a:endParaRPr lang="en-US"/>
        </a:p>
      </dgm:t>
    </dgm:pt>
    <dgm:pt modelId="{FF992A7F-9851-472A-8C15-61859A4B4CC0}" type="pres">
      <dgm:prSet presAssocID="{9444CAF2-A2E9-4B11-893B-7BAA93DE97E0}" presName="text0" presStyleLbl="node1" presStyleIdx="4" presStyleCnt="5" custRadScaleRad="112020" custRadScaleInc="72652">
        <dgm:presLayoutVars>
          <dgm:bulletEnabled val="1"/>
        </dgm:presLayoutVars>
      </dgm:prSet>
      <dgm:spPr/>
      <dgm:t>
        <a:bodyPr/>
        <a:lstStyle/>
        <a:p>
          <a:endParaRPr lang="en-US"/>
        </a:p>
      </dgm:t>
    </dgm:pt>
  </dgm:ptLst>
  <dgm:cxnLst>
    <dgm:cxn modelId="{87EFFCC8-B5B4-486A-9A72-6F699DC07E88}" type="presOf" srcId="{D60F3808-A12E-48D4-BA49-1DE8F726763B}" destId="{CBA9431D-E8C2-42B8-A850-9095864F8AFB}" srcOrd="0" destOrd="0" presId="urn:microsoft.com/office/officeart/2008/layout/RadialCluster"/>
    <dgm:cxn modelId="{6A3B729C-4333-4036-A360-C029B8333472}" srcId="{F507C7B6-6D54-4277-A2F1-7370132CF6C3}" destId="{3AFAF900-7A9C-4DB1-88F6-623836EB9D9F}" srcOrd="0" destOrd="0" parTransId="{0359D77D-0632-413B-A714-E85760F4433D}" sibTransId="{D67F2950-69F9-4130-B86C-3BFDF946DB1E}"/>
    <dgm:cxn modelId="{EC1E4799-4F34-4F0C-9DB1-446DF642681D}" srcId="{F507C7B6-6D54-4277-A2F1-7370132CF6C3}" destId="{3C0F3848-ED51-4833-8D05-D87629087FDA}" srcOrd="1" destOrd="0" parTransId="{58193427-8AF7-4CE8-B606-0C5F5D73111E}" sibTransId="{7C199916-B5AB-42D8-96E8-94BC8EF191C4}"/>
    <dgm:cxn modelId="{EFE59561-DBCE-47A8-8E1C-F6DD7EDF8004}" srcId="{2A7AECEF-8203-4501-8897-58BB30CC841B}" destId="{F507C7B6-6D54-4277-A2F1-7370132CF6C3}" srcOrd="0" destOrd="0" parTransId="{73FEE7D0-F14C-4D1C-846B-E498014C2595}" sibTransId="{9B58F09A-01AB-4FBC-9DAB-263DDC5E7CF9}"/>
    <dgm:cxn modelId="{4EA09476-C627-4242-8302-1592D34BCF6B}" type="presOf" srcId="{3AFAF900-7A9C-4DB1-88F6-623836EB9D9F}" destId="{41CBB73D-9FDD-490D-997C-991846BCCB1A}" srcOrd="0" destOrd="0" presId="urn:microsoft.com/office/officeart/2008/layout/RadialCluster"/>
    <dgm:cxn modelId="{8CE1B4D3-B011-4923-9BDB-ED03D29D4273}" type="presOf" srcId="{F507C7B6-6D54-4277-A2F1-7370132CF6C3}" destId="{034C842C-20EE-44EB-AC7B-2367BD15C4FF}" srcOrd="0" destOrd="0" presId="urn:microsoft.com/office/officeart/2008/layout/RadialCluster"/>
    <dgm:cxn modelId="{8405E1D6-924F-43EA-B2CC-F297307A91D6}" type="presOf" srcId="{2A7AECEF-8203-4501-8897-58BB30CC841B}" destId="{0161929F-93A2-420F-86CC-6FF72FE4A920}" srcOrd="0" destOrd="0" presId="urn:microsoft.com/office/officeart/2008/layout/RadialCluster"/>
    <dgm:cxn modelId="{B0548C53-5EBD-42C3-88E1-647FE5AF977D}" srcId="{F507C7B6-6D54-4277-A2F1-7370132CF6C3}" destId="{9444CAF2-A2E9-4B11-893B-7BAA93DE97E0}" srcOrd="3" destOrd="0" parTransId="{D6202A98-CEA3-476D-B1A7-DD33C9A0B392}" sibTransId="{B488B7C3-7BEE-40FA-B940-9FE4DD03E2D3}"/>
    <dgm:cxn modelId="{A11D539C-38E7-4965-B6FD-56E3E80E6CD1}" type="presOf" srcId="{D6202A98-CEA3-476D-B1A7-DD33C9A0B392}" destId="{821C7E4D-6C35-4D38-8CE2-9669002AF3E5}" srcOrd="0" destOrd="0" presId="urn:microsoft.com/office/officeart/2008/layout/RadialCluster"/>
    <dgm:cxn modelId="{B123499B-DCF9-4828-A393-22341B3ADBAC}" type="presOf" srcId="{2EB916B0-AE15-4DD8-B99A-9D427086AE45}" destId="{F9E3DD14-8EB7-4C25-BE35-68F44693F0B3}" srcOrd="0" destOrd="0" presId="urn:microsoft.com/office/officeart/2008/layout/RadialCluster"/>
    <dgm:cxn modelId="{7CE14B5D-3C90-4D2A-AD4B-1CC7D3D1FC76}" type="presOf" srcId="{0359D77D-0632-413B-A714-E85760F4433D}" destId="{703DFE5B-ED26-474F-9493-65BC1EFB4124}" srcOrd="0" destOrd="0" presId="urn:microsoft.com/office/officeart/2008/layout/RadialCluster"/>
    <dgm:cxn modelId="{22E4DE2C-2373-4541-991A-CF1A2F4464C9}" type="presOf" srcId="{9444CAF2-A2E9-4B11-893B-7BAA93DE97E0}" destId="{FF992A7F-9851-472A-8C15-61859A4B4CC0}" srcOrd="0" destOrd="0" presId="urn:microsoft.com/office/officeart/2008/layout/RadialCluster"/>
    <dgm:cxn modelId="{FF13612D-5AFB-4D55-84C3-BCF7CF047B1B}" srcId="{F507C7B6-6D54-4277-A2F1-7370132CF6C3}" destId="{2EB916B0-AE15-4DD8-B99A-9D427086AE45}" srcOrd="2" destOrd="0" parTransId="{D60F3808-A12E-48D4-BA49-1DE8F726763B}" sibTransId="{F5A4FBF8-EAA0-40C4-9BBE-322DCE76BB0C}"/>
    <dgm:cxn modelId="{F1DB4FAD-F0F5-4328-8641-6CFEEC51BBCD}" type="presOf" srcId="{3C0F3848-ED51-4833-8D05-D87629087FDA}" destId="{FE15F65D-2F3A-42FE-ABDB-9952ACB9FB17}" srcOrd="0" destOrd="0" presId="urn:microsoft.com/office/officeart/2008/layout/RadialCluster"/>
    <dgm:cxn modelId="{016DF4E5-78C0-4864-A598-A0348F0F0909}" type="presOf" srcId="{58193427-8AF7-4CE8-B606-0C5F5D73111E}" destId="{5196758B-DB1D-44E7-8650-8FA46CE3D492}" srcOrd="0" destOrd="0" presId="urn:microsoft.com/office/officeart/2008/layout/RadialCluster"/>
    <dgm:cxn modelId="{D926603D-FB8E-4898-9EC7-4E706B5873F6}" type="presParOf" srcId="{0161929F-93A2-420F-86CC-6FF72FE4A920}" destId="{65348484-0280-4A4E-8951-44C2E1E4B5EA}" srcOrd="0" destOrd="0" presId="urn:microsoft.com/office/officeart/2008/layout/RadialCluster"/>
    <dgm:cxn modelId="{8E01EB1A-43F4-40C7-B287-881B458D80A9}" type="presParOf" srcId="{65348484-0280-4A4E-8951-44C2E1E4B5EA}" destId="{034C842C-20EE-44EB-AC7B-2367BD15C4FF}" srcOrd="0" destOrd="0" presId="urn:microsoft.com/office/officeart/2008/layout/RadialCluster"/>
    <dgm:cxn modelId="{06EB8987-956A-448E-AE9F-1E859C0EA335}" type="presParOf" srcId="{65348484-0280-4A4E-8951-44C2E1E4B5EA}" destId="{703DFE5B-ED26-474F-9493-65BC1EFB4124}" srcOrd="1" destOrd="0" presId="urn:microsoft.com/office/officeart/2008/layout/RadialCluster"/>
    <dgm:cxn modelId="{54FB2F74-297E-4D37-8D58-68878A08F3CA}" type="presParOf" srcId="{65348484-0280-4A4E-8951-44C2E1E4B5EA}" destId="{41CBB73D-9FDD-490D-997C-991846BCCB1A}" srcOrd="2" destOrd="0" presId="urn:microsoft.com/office/officeart/2008/layout/RadialCluster"/>
    <dgm:cxn modelId="{886DB067-8E99-4CDC-830F-0D76E67396BE}" type="presParOf" srcId="{65348484-0280-4A4E-8951-44C2E1E4B5EA}" destId="{5196758B-DB1D-44E7-8650-8FA46CE3D492}" srcOrd="3" destOrd="0" presId="urn:microsoft.com/office/officeart/2008/layout/RadialCluster"/>
    <dgm:cxn modelId="{270A873C-4D10-4DC0-9D96-30498C13C0A0}" type="presParOf" srcId="{65348484-0280-4A4E-8951-44C2E1E4B5EA}" destId="{FE15F65D-2F3A-42FE-ABDB-9952ACB9FB17}" srcOrd="4" destOrd="0" presId="urn:microsoft.com/office/officeart/2008/layout/RadialCluster"/>
    <dgm:cxn modelId="{93C7A0D6-AE95-455D-BAFC-4AE10A9008EB}" type="presParOf" srcId="{65348484-0280-4A4E-8951-44C2E1E4B5EA}" destId="{CBA9431D-E8C2-42B8-A850-9095864F8AFB}" srcOrd="5" destOrd="0" presId="urn:microsoft.com/office/officeart/2008/layout/RadialCluster"/>
    <dgm:cxn modelId="{4291BDDF-00E0-4858-BC78-0C514D0DD3BD}" type="presParOf" srcId="{65348484-0280-4A4E-8951-44C2E1E4B5EA}" destId="{F9E3DD14-8EB7-4C25-BE35-68F44693F0B3}" srcOrd="6" destOrd="0" presId="urn:microsoft.com/office/officeart/2008/layout/RadialCluster"/>
    <dgm:cxn modelId="{434C83D5-7DA7-4C57-811D-446E6BFEEC3E}" type="presParOf" srcId="{65348484-0280-4A4E-8951-44C2E1E4B5EA}" destId="{821C7E4D-6C35-4D38-8CE2-9669002AF3E5}" srcOrd="7" destOrd="0" presId="urn:microsoft.com/office/officeart/2008/layout/RadialCluster"/>
    <dgm:cxn modelId="{6A88AB99-D99B-40D1-8C10-D7AD677CF51A}" type="presParOf" srcId="{65348484-0280-4A4E-8951-44C2E1E4B5EA}" destId="{FF992A7F-9851-472A-8C15-61859A4B4CC0}"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9588-F584-42FF-A9B8-F011904DBC4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642347-195A-407E-A841-4DF9FEE584F7}">
      <dgm:prSet phldrT="[Text]"/>
      <dgm:spPr/>
      <dgm:t>
        <a:bodyPr/>
        <a:lstStyle/>
        <a:p>
          <a:r>
            <a:rPr lang="en-US" dirty="0" smtClean="0"/>
            <a:t>Decomposition/Factorizations</a:t>
          </a:r>
          <a:endParaRPr lang="en-US" dirty="0"/>
        </a:p>
      </dgm:t>
    </dgm:pt>
    <dgm:pt modelId="{EC0680DE-6E4D-4632-9EA6-77C41627079C}" type="parTrans" cxnId="{1872BC18-D793-48C1-8808-5C4F3E37B664}">
      <dgm:prSet/>
      <dgm:spPr/>
      <dgm:t>
        <a:bodyPr/>
        <a:lstStyle/>
        <a:p>
          <a:endParaRPr lang="en-US"/>
        </a:p>
      </dgm:t>
    </dgm:pt>
    <dgm:pt modelId="{E777F782-569B-4153-85DF-CF71A9F6AF8A}" type="sibTrans" cxnId="{1872BC18-D793-48C1-8808-5C4F3E37B664}">
      <dgm:prSet/>
      <dgm:spPr/>
      <dgm:t>
        <a:bodyPr/>
        <a:lstStyle/>
        <a:p>
          <a:endParaRPr lang="en-US"/>
        </a:p>
      </dgm:t>
    </dgm:pt>
    <dgm:pt modelId="{A218BC63-9DC4-49D0-8E74-75A023279A1F}">
      <dgm:prSet phldrT="[Text]"/>
      <dgm:spPr/>
      <dgm:t>
        <a:bodyPr/>
        <a:lstStyle/>
        <a:p>
          <a:r>
            <a:rPr lang="en-US" dirty="0" smtClean="0"/>
            <a:t>LU</a:t>
          </a:r>
          <a:endParaRPr lang="en-US" dirty="0"/>
        </a:p>
      </dgm:t>
    </dgm:pt>
    <dgm:pt modelId="{F9383C76-6A32-4262-A382-E3E1C789EE73}" type="parTrans" cxnId="{D4576EFE-D31C-47C7-9A68-556EBF7C6CA9}">
      <dgm:prSet/>
      <dgm:spPr/>
      <dgm:t>
        <a:bodyPr/>
        <a:lstStyle/>
        <a:p>
          <a:endParaRPr lang="en-US"/>
        </a:p>
      </dgm:t>
    </dgm:pt>
    <dgm:pt modelId="{6655F154-5214-4E25-B830-49142A2924C4}" type="sibTrans" cxnId="{D4576EFE-D31C-47C7-9A68-556EBF7C6CA9}">
      <dgm:prSet/>
      <dgm:spPr/>
      <dgm:t>
        <a:bodyPr/>
        <a:lstStyle/>
        <a:p>
          <a:endParaRPr lang="en-US"/>
        </a:p>
      </dgm:t>
    </dgm:pt>
    <dgm:pt modelId="{7AFE04FE-0BA0-4664-BF66-0C6D8CA29516}">
      <dgm:prSet phldrT="[Text]"/>
      <dgm:spPr/>
      <dgm:t>
        <a:bodyPr/>
        <a:lstStyle/>
        <a:p>
          <a:r>
            <a:rPr lang="en-US" dirty="0" smtClean="0"/>
            <a:t>Matrix Inversions</a:t>
          </a:r>
          <a:endParaRPr lang="en-US" dirty="0"/>
        </a:p>
      </dgm:t>
    </dgm:pt>
    <dgm:pt modelId="{137D1D28-A16D-4AE1-BB46-2E542C1AFDEB}" type="parTrans" cxnId="{E6B2A0D5-9F7A-44E4-A104-ACDC58BCAE03}">
      <dgm:prSet/>
      <dgm:spPr/>
      <dgm:t>
        <a:bodyPr/>
        <a:lstStyle/>
        <a:p>
          <a:endParaRPr lang="en-US"/>
        </a:p>
      </dgm:t>
    </dgm:pt>
    <dgm:pt modelId="{EBA1EC20-881E-492F-99BD-DF659770CEEC}" type="sibTrans" cxnId="{E6B2A0D5-9F7A-44E4-A104-ACDC58BCAE03}">
      <dgm:prSet/>
      <dgm:spPr/>
      <dgm:t>
        <a:bodyPr/>
        <a:lstStyle/>
        <a:p>
          <a:endParaRPr lang="en-US"/>
        </a:p>
      </dgm:t>
    </dgm:pt>
    <dgm:pt modelId="{BA04CE13-CEE5-445D-92A9-DCAA76339986}">
      <dgm:prSet phldrT="[Text]"/>
      <dgm:spPr/>
      <dgm:t>
        <a:bodyPr/>
        <a:lstStyle/>
        <a:p>
          <a:r>
            <a:rPr lang="en-US" dirty="0" err="1" smtClean="0"/>
            <a:t>Cholesky</a:t>
          </a:r>
          <a:endParaRPr lang="en-US" dirty="0"/>
        </a:p>
      </dgm:t>
    </dgm:pt>
    <dgm:pt modelId="{48483913-C4BA-40E9-83E1-BB32BCBB8D7C}" type="parTrans" cxnId="{F69765CB-39A2-42FC-99F5-9221C80BFCEA}">
      <dgm:prSet/>
      <dgm:spPr/>
      <dgm:t>
        <a:bodyPr/>
        <a:lstStyle/>
        <a:p>
          <a:endParaRPr lang="en-US"/>
        </a:p>
      </dgm:t>
    </dgm:pt>
    <dgm:pt modelId="{6501D283-9A3F-42AD-B9C9-E86BAB85B0D6}" type="sibTrans" cxnId="{F69765CB-39A2-42FC-99F5-9221C80BFCEA}">
      <dgm:prSet/>
      <dgm:spPr/>
      <dgm:t>
        <a:bodyPr/>
        <a:lstStyle/>
        <a:p>
          <a:endParaRPr lang="en-US"/>
        </a:p>
      </dgm:t>
    </dgm:pt>
    <dgm:pt modelId="{BEA5EB16-A86E-49D6-B486-68F1CB9725B7}">
      <dgm:prSet phldrT="[Text]"/>
      <dgm:spPr/>
      <dgm:t>
        <a:bodyPr/>
        <a:lstStyle/>
        <a:p>
          <a:r>
            <a:rPr lang="en-US" dirty="0" smtClean="0"/>
            <a:t>QR</a:t>
          </a:r>
          <a:endParaRPr lang="en-US" dirty="0"/>
        </a:p>
      </dgm:t>
    </dgm:pt>
    <dgm:pt modelId="{5BCC2B87-BA2C-4B0C-9787-7A29908D4408}" type="parTrans" cxnId="{041D206C-176D-46BB-AC5D-0C0A524CD0FD}">
      <dgm:prSet/>
      <dgm:spPr/>
      <dgm:t>
        <a:bodyPr/>
        <a:lstStyle/>
        <a:p>
          <a:endParaRPr lang="en-US"/>
        </a:p>
      </dgm:t>
    </dgm:pt>
    <dgm:pt modelId="{D4DAA9B9-F465-4CD8-BA6F-B05D7B338AAE}" type="sibTrans" cxnId="{041D206C-176D-46BB-AC5D-0C0A524CD0FD}">
      <dgm:prSet/>
      <dgm:spPr/>
      <dgm:t>
        <a:bodyPr/>
        <a:lstStyle/>
        <a:p>
          <a:endParaRPr lang="en-US"/>
        </a:p>
      </dgm:t>
    </dgm:pt>
    <dgm:pt modelId="{3D25A213-C980-4A0A-BD41-EEE96A21395C}">
      <dgm:prSet phldrT="[Text]"/>
      <dgm:spPr/>
      <dgm:t>
        <a:bodyPr/>
        <a:lstStyle/>
        <a:p>
          <a:r>
            <a:rPr lang="en-US" dirty="0" smtClean="0"/>
            <a:t>Eigen (Symmetric, Hermitian,…)</a:t>
          </a:r>
          <a:endParaRPr lang="en-US" dirty="0"/>
        </a:p>
      </dgm:t>
    </dgm:pt>
    <dgm:pt modelId="{9BC61420-5E8E-439F-9EFF-D1BD2C66A30A}" type="parTrans" cxnId="{0A6E1BBB-EDD6-4312-8ACA-E8023595E62B}">
      <dgm:prSet/>
      <dgm:spPr/>
      <dgm:t>
        <a:bodyPr/>
        <a:lstStyle/>
        <a:p>
          <a:endParaRPr lang="en-US"/>
        </a:p>
      </dgm:t>
    </dgm:pt>
    <dgm:pt modelId="{00454A32-4924-4D79-A23F-1753982EABEF}" type="sibTrans" cxnId="{0A6E1BBB-EDD6-4312-8ACA-E8023595E62B}">
      <dgm:prSet/>
      <dgm:spPr/>
      <dgm:t>
        <a:bodyPr/>
        <a:lstStyle/>
        <a:p>
          <a:endParaRPr lang="en-US"/>
        </a:p>
      </dgm:t>
    </dgm:pt>
    <dgm:pt modelId="{20D18C8F-DBAE-4A3B-9FBF-5B7786315031}">
      <dgm:prSet phldrT="[Text]"/>
      <dgm:spPr/>
      <dgm:t>
        <a:bodyPr/>
        <a:lstStyle/>
        <a:p>
          <a:r>
            <a:rPr lang="en-US" dirty="0" smtClean="0"/>
            <a:t>Singular Value</a:t>
          </a:r>
          <a:endParaRPr lang="en-US" dirty="0"/>
        </a:p>
      </dgm:t>
    </dgm:pt>
    <dgm:pt modelId="{853C8D69-5ABC-49D6-AB28-8DBD9F380433}" type="parTrans" cxnId="{1E0BAB95-807D-4750-AC9B-D03933CC363D}">
      <dgm:prSet/>
      <dgm:spPr/>
      <dgm:t>
        <a:bodyPr/>
        <a:lstStyle/>
        <a:p>
          <a:endParaRPr lang="en-US"/>
        </a:p>
      </dgm:t>
    </dgm:pt>
    <dgm:pt modelId="{95EA9E4F-7645-43E6-89BB-969810029881}" type="sibTrans" cxnId="{1E0BAB95-807D-4750-AC9B-D03933CC363D}">
      <dgm:prSet/>
      <dgm:spPr/>
      <dgm:t>
        <a:bodyPr/>
        <a:lstStyle/>
        <a:p>
          <a:endParaRPr lang="en-US"/>
        </a:p>
      </dgm:t>
    </dgm:pt>
    <dgm:pt modelId="{A0B65FB2-3620-40CF-8A73-C0A9B51E6854}">
      <dgm:prSet phldrT="[Text]"/>
      <dgm:spPr/>
      <dgm:t>
        <a:bodyPr/>
        <a:lstStyle/>
        <a:p>
          <a:r>
            <a:rPr lang="en-US" dirty="0" smtClean="0"/>
            <a:t>Triangular matrix inversion</a:t>
          </a:r>
          <a:endParaRPr lang="en-US" dirty="0"/>
        </a:p>
      </dgm:t>
    </dgm:pt>
    <dgm:pt modelId="{0C301F81-5166-419C-9916-1B94E9355A95}" type="parTrans" cxnId="{A009E7A6-5318-45C7-9D93-A0AF3E5073E0}">
      <dgm:prSet/>
      <dgm:spPr/>
      <dgm:t>
        <a:bodyPr/>
        <a:lstStyle/>
        <a:p>
          <a:endParaRPr lang="en-US"/>
        </a:p>
      </dgm:t>
    </dgm:pt>
    <dgm:pt modelId="{E5D7780E-0D13-406D-841A-EE17C7A5282D}" type="sibTrans" cxnId="{A009E7A6-5318-45C7-9D93-A0AF3E5073E0}">
      <dgm:prSet/>
      <dgm:spPr/>
      <dgm:t>
        <a:bodyPr/>
        <a:lstStyle/>
        <a:p>
          <a:endParaRPr lang="en-US"/>
        </a:p>
      </dgm:t>
    </dgm:pt>
    <dgm:pt modelId="{B031A130-E501-4D31-813E-10F08806E120}">
      <dgm:prSet phldrT="[Text]"/>
      <dgm:spPr/>
      <dgm:t>
        <a:bodyPr/>
        <a:lstStyle/>
        <a:p>
          <a:r>
            <a:rPr lang="en-US" dirty="0" smtClean="0"/>
            <a:t>Symmetric positive definite matrix inversion</a:t>
          </a:r>
          <a:endParaRPr lang="en-US" dirty="0"/>
        </a:p>
      </dgm:t>
    </dgm:pt>
    <dgm:pt modelId="{C77C2383-53C1-4CB4-B917-B532DED9E37E}" type="parTrans" cxnId="{4F2B1B29-1826-4DA6-8A64-8BB9ACA66C61}">
      <dgm:prSet/>
      <dgm:spPr/>
      <dgm:t>
        <a:bodyPr/>
        <a:lstStyle/>
        <a:p>
          <a:endParaRPr lang="en-US"/>
        </a:p>
      </dgm:t>
    </dgm:pt>
    <dgm:pt modelId="{778E4097-2350-42D6-83B1-11DAF886EDE5}" type="sibTrans" cxnId="{4F2B1B29-1826-4DA6-8A64-8BB9ACA66C61}">
      <dgm:prSet/>
      <dgm:spPr/>
      <dgm:t>
        <a:bodyPr/>
        <a:lstStyle/>
        <a:p>
          <a:endParaRPr lang="en-US"/>
        </a:p>
      </dgm:t>
    </dgm:pt>
    <dgm:pt modelId="{433115BC-64C8-47C0-BE8D-AB94E2C03298}">
      <dgm:prSet phldrT="[Text]"/>
      <dgm:spPr/>
      <dgm:t>
        <a:bodyPr/>
        <a:lstStyle/>
        <a:p>
          <a:r>
            <a:rPr lang="en-US" dirty="0" smtClean="0"/>
            <a:t>Hermitian Positive inversion</a:t>
          </a:r>
          <a:endParaRPr lang="en-US" dirty="0"/>
        </a:p>
      </dgm:t>
    </dgm:pt>
    <dgm:pt modelId="{A2D63081-0E72-4A61-9C50-E5A8EEA0F12D}" type="parTrans" cxnId="{704CBC80-90AC-4540-9C27-8E516C62F772}">
      <dgm:prSet/>
      <dgm:spPr/>
      <dgm:t>
        <a:bodyPr/>
        <a:lstStyle/>
        <a:p>
          <a:endParaRPr lang="en-US"/>
        </a:p>
      </dgm:t>
    </dgm:pt>
    <dgm:pt modelId="{594850ED-5F48-48BA-84FD-E5A768087716}" type="sibTrans" cxnId="{704CBC80-90AC-4540-9C27-8E516C62F772}">
      <dgm:prSet/>
      <dgm:spPr/>
      <dgm:t>
        <a:bodyPr/>
        <a:lstStyle/>
        <a:p>
          <a:endParaRPr lang="en-US"/>
        </a:p>
      </dgm:t>
    </dgm:pt>
    <dgm:pt modelId="{F206CF64-7F48-482B-AB5E-F9A6D7A0BF5F}">
      <dgm:prSet phldrT="[Text]"/>
      <dgm:spPr/>
      <dgm:t>
        <a:bodyPr/>
        <a:lstStyle/>
        <a:p>
          <a:r>
            <a:rPr lang="en-US" dirty="0" smtClean="0"/>
            <a:t>Solvers</a:t>
          </a:r>
          <a:endParaRPr lang="en-US" dirty="0"/>
        </a:p>
      </dgm:t>
    </dgm:pt>
    <dgm:pt modelId="{CE8D9D79-AD3A-46C9-93C1-EB57ACBE76A1}" type="parTrans" cxnId="{75207ED5-972A-4D5D-87E8-4F313DDE9D49}">
      <dgm:prSet/>
      <dgm:spPr/>
      <dgm:t>
        <a:bodyPr/>
        <a:lstStyle/>
        <a:p>
          <a:endParaRPr lang="en-US"/>
        </a:p>
      </dgm:t>
    </dgm:pt>
    <dgm:pt modelId="{39EB2573-B04A-4696-B935-B944B2C39907}" type="sibTrans" cxnId="{75207ED5-972A-4D5D-87E8-4F313DDE9D49}">
      <dgm:prSet/>
      <dgm:spPr/>
      <dgm:t>
        <a:bodyPr/>
        <a:lstStyle/>
        <a:p>
          <a:endParaRPr lang="en-US"/>
        </a:p>
      </dgm:t>
    </dgm:pt>
    <dgm:pt modelId="{C4B7DDFA-8B8A-48D8-85D4-60F6AB9EAE87}">
      <dgm:prSet phldrT="[Text]"/>
      <dgm:spPr/>
      <dgm:t>
        <a:bodyPr/>
        <a:lstStyle/>
        <a:p>
          <a:r>
            <a:rPr lang="en-US" dirty="0" smtClean="0"/>
            <a:t>Triangular Sylvester equations</a:t>
          </a:r>
          <a:endParaRPr lang="en-US" dirty="0"/>
        </a:p>
      </dgm:t>
    </dgm:pt>
    <dgm:pt modelId="{9160BAAF-850E-4F6E-818A-3C857F5B3E2B}" type="parTrans" cxnId="{D8B62D12-364C-4936-BE1E-296E9D63B44A}">
      <dgm:prSet/>
      <dgm:spPr/>
      <dgm:t>
        <a:bodyPr/>
        <a:lstStyle/>
        <a:p>
          <a:endParaRPr lang="en-US"/>
        </a:p>
      </dgm:t>
    </dgm:pt>
    <dgm:pt modelId="{C12843FA-67FF-4BDB-8CFF-3B8C6EC81CBF}" type="sibTrans" cxnId="{D8B62D12-364C-4936-BE1E-296E9D63B44A}">
      <dgm:prSet/>
      <dgm:spPr/>
      <dgm:t>
        <a:bodyPr/>
        <a:lstStyle/>
        <a:p>
          <a:endParaRPr lang="en-US"/>
        </a:p>
      </dgm:t>
    </dgm:pt>
    <dgm:pt modelId="{A01AD476-15B7-4A9F-95C2-F3581102824E}">
      <dgm:prSet phldrT="[Text]"/>
      <dgm:spPr/>
      <dgm:t>
        <a:bodyPr/>
        <a:lstStyle/>
        <a:p>
          <a:r>
            <a:rPr lang="en-US" dirty="0" smtClean="0"/>
            <a:t>Triangular </a:t>
          </a:r>
          <a:r>
            <a:rPr lang="en-US" dirty="0" err="1" smtClean="0"/>
            <a:t>Lyapunov</a:t>
          </a:r>
          <a:r>
            <a:rPr lang="en-US" dirty="0" smtClean="0"/>
            <a:t> equations</a:t>
          </a:r>
          <a:endParaRPr lang="en-US" dirty="0"/>
        </a:p>
      </dgm:t>
    </dgm:pt>
    <dgm:pt modelId="{EE10CF2B-B0E7-4EEF-A9AF-C8871BA09CBD}" type="parTrans" cxnId="{E1AE770E-25FE-41A0-B3BD-47DB16B2745E}">
      <dgm:prSet/>
      <dgm:spPr/>
      <dgm:t>
        <a:bodyPr/>
        <a:lstStyle/>
        <a:p>
          <a:endParaRPr lang="en-US"/>
        </a:p>
      </dgm:t>
    </dgm:pt>
    <dgm:pt modelId="{95DC3014-5094-426A-A2B7-B94B72C45DA0}" type="sibTrans" cxnId="{E1AE770E-25FE-41A0-B3BD-47DB16B2745E}">
      <dgm:prSet/>
      <dgm:spPr/>
      <dgm:t>
        <a:bodyPr/>
        <a:lstStyle/>
        <a:p>
          <a:endParaRPr lang="en-US"/>
        </a:p>
      </dgm:t>
    </dgm:pt>
    <dgm:pt modelId="{E1E4D58A-4177-479C-98FC-352136529DD5}">
      <dgm:prSet phldrT="[Text]"/>
      <dgm:spPr/>
      <dgm:t>
        <a:bodyPr/>
        <a:lstStyle/>
        <a:p>
          <a:r>
            <a:rPr lang="en-US" dirty="0" smtClean="0"/>
            <a:t>Reductions</a:t>
          </a:r>
          <a:endParaRPr lang="en-US" dirty="0"/>
        </a:p>
      </dgm:t>
    </dgm:pt>
    <dgm:pt modelId="{0BA06CAF-4E53-43F3-89B8-1BA92125D53D}" type="parTrans" cxnId="{4F646FAC-8728-497F-BA4E-456081A97091}">
      <dgm:prSet/>
      <dgm:spPr/>
      <dgm:t>
        <a:bodyPr/>
        <a:lstStyle/>
        <a:p>
          <a:endParaRPr lang="en-US"/>
        </a:p>
      </dgm:t>
    </dgm:pt>
    <dgm:pt modelId="{E9BEBE67-6520-4F2A-9DDF-D0980C58A1D4}" type="sibTrans" cxnId="{4F646FAC-8728-497F-BA4E-456081A97091}">
      <dgm:prSet/>
      <dgm:spPr/>
      <dgm:t>
        <a:bodyPr/>
        <a:lstStyle/>
        <a:p>
          <a:endParaRPr lang="en-US"/>
        </a:p>
      </dgm:t>
    </dgm:pt>
    <dgm:pt modelId="{5B5A927A-982D-4651-B19C-0FDB9BCF38B5}">
      <dgm:prSet phldrT="[Text]"/>
      <dgm:spPr/>
      <dgm:t>
        <a:bodyPr/>
        <a:lstStyle/>
        <a:p>
          <a:r>
            <a:rPr lang="en-US" dirty="0" smtClean="0"/>
            <a:t>To </a:t>
          </a:r>
          <a:r>
            <a:rPr lang="en-US" dirty="0" err="1" smtClean="0"/>
            <a:t>tridiagonal</a:t>
          </a:r>
          <a:r>
            <a:rPr lang="en-US" dirty="0" smtClean="0"/>
            <a:t> form</a:t>
          </a:r>
          <a:endParaRPr lang="en-US" dirty="0"/>
        </a:p>
      </dgm:t>
    </dgm:pt>
    <dgm:pt modelId="{A9EACD44-6099-435D-A58A-D2D0E60877DF}" type="parTrans" cxnId="{79C360A0-0E8D-4EE3-8F27-BA89FCB92455}">
      <dgm:prSet/>
      <dgm:spPr/>
      <dgm:t>
        <a:bodyPr/>
        <a:lstStyle/>
        <a:p>
          <a:endParaRPr lang="en-US"/>
        </a:p>
      </dgm:t>
    </dgm:pt>
    <dgm:pt modelId="{152EF7A2-D68C-49F8-BFF7-B8D56A1FA285}" type="sibTrans" cxnId="{79C360A0-0E8D-4EE3-8F27-BA89FCB92455}">
      <dgm:prSet/>
      <dgm:spPr/>
      <dgm:t>
        <a:bodyPr/>
        <a:lstStyle/>
        <a:p>
          <a:endParaRPr lang="en-US"/>
        </a:p>
      </dgm:t>
    </dgm:pt>
    <dgm:pt modelId="{801EED9B-B896-4C4F-AF50-C5BD73C0635C}">
      <dgm:prSet phldrT="[Text]"/>
      <dgm:spPr/>
      <dgm:t>
        <a:bodyPr/>
        <a:lstStyle/>
        <a:p>
          <a:r>
            <a:rPr lang="en-US" dirty="0" smtClean="0"/>
            <a:t>To </a:t>
          </a:r>
          <a:r>
            <a:rPr lang="en-US" dirty="0" err="1" smtClean="0"/>
            <a:t>bidiagonal</a:t>
          </a:r>
          <a:r>
            <a:rPr lang="en-US" dirty="0" smtClean="0"/>
            <a:t> form</a:t>
          </a:r>
          <a:endParaRPr lang="en-US" dirty="0"/>
        </a:p>
      </dgm:t>
    </dgm:pt>
    <dgm:pt modelId="{F35E8585-6A71-4E58-B413-48D7DE36B44B}" type="parTrans" cxnId="{8DA0B291-5080-4146-B1E9-94ECC4717C6D}">
      <dgm:prSet/>
      <dgm:spPr/>
      <dgm:t>
        <a:bodyPr/>
        <a:lstStyle/>
        <a:p>
          <a:endParaRPr lang="en-US"/>
        </a:p>
      </dgm:t>
    </dgm:pt>
    <dgm:pt modelId="{75D4AE07-D4D8-4BA2-85C1-537225624ACD}" type="sibTrans" cxnId="{8DA0B291-5080-4146-B1E9-94ECC4717C6D}">
      <dgm:prSet/>
      <dgm:spPr/>
      <dgm:t>
        <a:bodyPr/>
        <a:lstStyle/>
        <a:p>
          <a:endParaRPr lang="en-US"/>
        </a:p>
      </dgm:t>
    </dgm:pt>
    <dgm:pt modelId="{00368E1B-2512-43D0-8552-6ECED12BAD32}">
      <dgm:prSet phldrT="[Text]"/>
      <dgm:spPr/>
      <dgm:t>
        <a:bodyPr/>
        <a:lstStyle/>
        <a:p>
          <a:r>
            <a:rPr lang="en-US" dirty="0" smtClean="0"/>
            <a:t>Upper </a:t>
          </a:r>
          <a:r>
            <a:rPr lang="en-US" dirty="0" err="1" smtClean="0"/>
            <a:t>Hessenberg</a:t>
          </a:r>
          <a:r>
            <a:rPr lang="en-US" dirty="0" smtClean="0"/>
            <a:t> form</a:t>
          </a:r>
          <a:endParaRPr lang="en-US" dirty="0"/>
        </a:p>
      </dgm:t>
    </dgm:pt>
    <dgm:pt modelId="{8ADC8E2B-A9B3-4994-8989-BA22707C50C7}" type="parTrans" cxnId="{F9AF55EB-4D24-42C3-8F1B-C81117784314}">
      <dgm:prSet/>
      <dgm:spPr/>
      <dgm:t>
        <a:bodyPr/>
        <a:lstStyle/>
        <a:p>
          <a:endParaRPr lang="en-US"/>
        </a:p>
      </dgm:t>
    </dgm:pt>
    <dgm:pt modelId="{8D413652-C1D3-46E7-A8B1-EE9B5CE02972}" type="sibTrans" cxnId="{F9AF55EB-4D24-42C3-8F1B-C81117784314}">
      <dgm:prSet/>
      <dgm:spPr/>
      <dgm:t>
        <a:bodyPr/>
        <a:lstStyle/>
        <a:p>
          <a:endParaRPr lang="en-US"/>
        </a:p>
      </dgm:t>
    </dgm:pt>
    <dgm:pt modelId="{3BE253B6-E938-4895-9BB0-CC26F385DF68}">
      <dgm:prSet phldrT="[Text]"/>
      <dgm:spPr/>
      <dgm:t>
        <a:bodyPr/>
        <a:lstStyle/>
        <a:p>
          <a:r>
            <a:rPr lang="en-US" dirty="0" smtClean="0"/>
            <a:t>Standard form</a:t>
          </a:r>
          <a:endParaRPr lang="en-US" dirty="0"/>
        </a:p>
      </dgm:t>
    </dgm:pt>
    <dgm:pt modelId="{951B90BA-FEEE-4229-9BD3-5EAA3D314B88}" type="parTrans" cxnId="{D97DE7B9-8A5B-4D3A-9021-10EE2CDE9C13}">
      <dgm:prSet/>
      <dgm:spPr/>
      <dgm:t>
        <a:bodyPr/>
        <a:lstStyle/>
        <a:p>
          <a:endParaRPr lang="en-US"/>
        </a:p>
      </dgm:t>
    </dgm:pt>
    <dgm:pt modelId="{BBD0A6A2-95F7-4AF8-A2C9-91893F75053D}" type="sibTrans" cxnId="{D97DE7B9-8A5B-4D3A-9021-10EE2CDE9C13}">
      <dgm:prSet/>
      <dgm:spPr/>
      <dgm:t>
        <a:bodyPr/>
        <a:lstStyle/>
        <a:p>
          <a:endParaRPr lang="en-US"/>
        </a:p>
      </dgm:t>
    </dgm:pt>
    <dgm:pt modelId="{3F2F7B70-0E3B-425E-A711-1C9B95D9B5F6}" type="pres">
      <dgm:prSet presAssocID="{9C4C9588-F584-42FF-A9B8-F011904DBC4A}" presName="Name0" presStyleCnt="0">
        <dgm:presLayoutVars>
          <dgm:dir/>
          <dgm:animLvl val="lvl"/>
          <dgm:resizeHandles val="exact"/>
        </dgm:presLayoutVars>
      </dgm:prSet>
      <dgm:spPr/>
      <dgm:t>
        <a:bodyPr/>
        <a:lstStyle/>
        <a:p>
          <a:endParaRPr lang="en-US"/>
        </a:p>
      </dgm:t>
    </dgm:pt>
    <dgm:pt modelId="{568AFDA0-9F7E-440B-B0A0-4EF99014F83C}" type="pres">
      <dgm:prSet presAssocID="{A3642347-195A-407E-A841-4DF9FEE584F7}" presName="composite" presStyleCnt="0"/>
      <dgm:spPr/>
    </dgm:pt>
    <dgm:pt modelId="{F6147A94-346C-4C64-99F6-144BC803482F}" type="pres">
      <dgm:prSet presAssocID="{A3642347-195A-407E-A841-4DF9FEE584F7}" presName="parTx" presStyleLbl="alignNode1" presStyleIdx="0" presStyleCnt="4">
        <dgm:presLayoutVars>
          <dgm:chMax val="0"/>
          <dgm:chPref val="0"/>
          <dgm:bulletEnabled val="1"/>
        </dgm:presLayoutVars>
      </dgm:prSet>
      <dgm:spPr/>
      <dgm:t>
        <a:bodyPr/>
        <a:lstStyle/>
        <a:p>
          <a:endParaRPr lang="en-US"/>
        </a:p>
      </dgm:t>
    </dgm:pt>
    <dgm:pt modelId="{79C789A3-FE36-4C7A-B7FB-89A93CF71DE9}" type="pres">
      <dgm:prSet presAssocID="{A3642347-195A-407E-A841-4DF9FEE584F7}" presName="desTx" presStyleLbl="alignAccFollowNode1" presStyleIdx="0" presStyleCnt="4">
        <dgm:presLayoutVars>
          <dgm:bulletEnabled val="1"/>
        </dgm:presLayoutVars>
      </dgm:prSet>
      <dgm:spPr/>
      <dgm:t>
        <a:bodyPr/>
        <a:lstStyle/>
        <a:p>
          <a:endParaRPr lang="en-US"/>
        </a:p>
      </dgm:t>
    </dgm:pt>
    <dgm:pt modelId="{49C5E429-D28A-43C8-B713-30AAF81BFD91}" type="pres">
      <dgm:prSet presAssocID="{E777F782-569B-4153-85DF-CF71A9F6AF8A}" presName="space" presStyleCnt="0"/>
      <dgm:spPr/>
    </dgm:pt>
    <dgm:pt modelId="{119817AF-A059-42FE-B276-40B772D0F516}" type="pres">
      <dgm:prSet presAssocID="{7AFE04FE-0BA0-4664-BF66-0C6D8CA29516}" presName="composite" presStyleCnt="0"/>
      <dgm:spPr/>
    </dgm:pt>
    <dgm:pt modelId="{43748B1C-1CA9-440F-AD80-344E0C241DD4}" type="pres">
      <dgm:prSet presAssocID="{7AFE04FE-0BA0-4664-BF66-0C6D8CA29516}" presName="parTx" presStyleLbl="alignNode1" presStyleIdx="1" presStyleCnt="4">
        <dgm:presLayoutVars>
          <dgm:chMax val="0"/>
          <dgm:chPref val="0"/>
          <dgm:bulletEnabled val="1"/>
        </dgm:presLayoutVars>
      </dgm:prSet>
      <dgm:spPr/>
      <dgm:t>
        <a:bodyPr/>
        <a:lstStyle/>
        <a:p>
          <a:endParaRPr lang="en-US"/>
        </a:p>
      </dgm:t>
    </dgm:pt>
    <dgm:pt modelId="{A2D7B234-2601-4438-9154-51F0193300D7}" type="pres">
      <dgm:prSet presAssocID="{7AFE04FE-0BA0-4664-BF66-0C6D8CA29516}" presName="desTx" presStyleLbl="alignAccFollowNode1" presStyleIdx="1" presStyleCnt="4">
        <dgm:presLayoutVars>
          <dgm:bulletEnabled val="1"/>
        </dgm:presLayoutVars>
      </dgm:prSet>
      <dgm:spPr/>
      <dgm:t>
        <a:bodyPr/>
        <a:lstStyle/>
        <a:p>
          <a:endParaRPr lang="en-US"/>
        </a:p>
      </dgm:t>
    </dgm:pt>
    <dgm:pt modelId="{DE3F1077-4178-4904-8F08-A5CBA05DBC01}" type="pres">
      <dgm:prSet presAssocID="{EBA1EC20-881E-492F-99BD-DF659770CEEC}" presName="space" presStyleCnt="0"/>
      <dgm:spPr/>
    </dgm:pt>
    <dgm:pt modelId="{FA15AC22-9142-443F-9623-649476325937}" type="pres">
      <dgm:prSet presAssocID="{F206CF64-7F48-482B-AB5E-F9A6D7A0BF5F}" presName="composite" presStyleCnt="0"/>
      <dgm:spPr/>
    </dgm:pt>
    <dgm:pt modelId="{E1A2636F-60ED-4FEA-A29E-BF9815A640C0}" type="pres">
      <dgm:prSet presAssocID="{F206CF64-7F48-482B-AB5E-F9A6D7A0BF5F}" presName="parTx" presStyleLbl="alignNode1" presStyleIdx="2" presStyleCnt="4">
        <dgm:presLayoutVars>
          <dgm:chMax val="0"/>
          <dgm:chPref val="0"/>
          <dgm:bulletEnabled val="1"/>
        </dgm:presLayoutVars>
      </dgm:prSet>
      <dgm:spPr/>
      <dgm:t>
        <a:bodyPr/>
        <a:lstStyle/>
        <a:p>
          <a:endParaRPr lang="en-US"/>
        </a:p>
      </dgm:t>
    </dgm:pt>
    <dgm:pt modelId="{6FE99FBC-CBD4-43A1-9EC5-6EADA53F5F7A}" type="pres">
      <dgm:prSet presAssocID="{F206CF64-7F48-482B-AB5E-F9A6D7A0BF5F}" presName="desTx" presStyleLbl="alignAccFollowNode1" presStyleIdx="2" presStyleCnt="4">
        <dgm:presLayoutVars>
          <dgm:bulletEnabled val="1"/>
        </dgm:presLayoutVars>
      </dgm:prSet>
      <dgm:spPr/>
      <dgm:t>
        <a:bodyPr/>
        <a:lstStyle/>
        <a:p>
          <a:endParaRPr lang="en-US"/>
        </a:p>
      </dgm:t>
    </dgm:pt>
    <dgm:pt modelId="{18174A0D-6D40-4B60-A837-B5F71BAB6468}" type="pres">
      <dgm:prSet presAssocID="{39EB2573-B04A-4696-B935-B944B2C39907}" presName="space" presStyleCnt="0"/>
      <dgm:spPr/>
    </dgm:pt>
    <dgm:pt modelId="{7E48BA38-80EB-4595-8F6B-487C3CFD556A}" type="pres">
      <dgm:prSet presAssocID="{E1E4D58A-4177-479C-98FC-352136529DD5}" presName="composite" presStyleCnt="0"/>
      <dgm:spPr/>
    </dgm:pt>
    <dgm:pt modelId="{7EFC2AC3-7FD6-4536-88F7-6BA9240C25C5}" type="pres">
      <dgm:prSet presAssocID="{E1E4D58A-4177-479C-98FC-352136529DD5}" presName="parTx" presStyleLbl="alignNode1" presStyleIdx="3" presStyleCnt="4">
        <dgm:presLayoutVars>
          <dgm:chMax val="0"/>
          <dgm:chPref val="0"/>
          <dgm:bulletEnabled val="1"/>
        </dgm:presLayoutVars>
      </dgm:prSet>
      <dgm:spPr/>
      <dgm:t>
        <a:bodyPr/>
        <a:lstStyle/>
        <a:p>
          <a:endParaRPr lang="en-US"/>
        </a:p>
      </dgm:t>
    </dgm:pt>
    <dgm:pt modelId="{FB682FD3-8AB2-43BE-BE5E-89E933B49588}" type="pres">
      <dgm:prSet presAssocID="{E1E4D58A-4177-479C-98FC-352136529DD5}" presName="desTx" presStyleLbl="alignAccFollowNode1" presStyleIdx="3" presStyleCnt="4">
        <dgm:presLayoutVars>
          <dgm:bulletEnabled val="1"/>
        </dgm:presLayoutVars>
      </dgm:prSet>
      <dgm:spPr/>
      <dgm:t>
        <a:bodyPr/>
        <a:lstStyle/>
        <a:p>
          <a:endParaRPr lang="en-US"/>
        </a:p>
      </dgm:t>
    </dgm:pt>
  </dgm:ptLst>
  <dgm:cxnLst>
    <dgm:cxn modelId="{D4576EFE-D31C-47C7-9A68-556EBF7C6CA9}" srcId="{A3642347-195A-407E-A841-4DF9FEE584F7}" destId="{A218BC63-9DC4-49D0-8E74-75A023279A1F}" srcOrd="0" destOrd="0" parTransId="{F9383C76-6A32-4262-A382-E3E1C789EE73}" sibTransId="{6655F154-5214-4E25-B830-49142A2924C4}"/>
    <dgm:cxn modelId="{D97DE7B9-8A5B-4D3A-9021-10EE2CDE9C13}" srcId="{E1E4D58A-4177-479C-98FC-352136529DD5}" destId="{3BE253B6-E938-4895-9BB0-CC26F385DF68}" srcOrd="3" destOrd="0" parTransId="{951B90BA-FEEE-4229-9BD3-5EAA3D314B88}" sibTransId="{BBD0A6A2-95F7-4AF8-A2C9-91893F75053D}"/>
    <dgm:cxn modelId="{E34CC126-7796-4DCA-A5DA-A6320248DF56}" type="presOf" srcId="{3D25A213-C980-4A0A-BD41-EEE96A21395C}" destId="{79C789A3-FE36-4C7A-B7FB-89A93CF71DE9}" srcOrd="0" destOrd="3" presId="urn:microsoft.com/office/officeart/2005/8/layout/hList1"/>
    <dgm:cxn modelId="{9D459B93-1764-4C66-BB9A-31391B718342}" type="presOf" srcId="{801EED9B-B896-4C4F-AF50-C5BD73C0635C}" destId="{FB682FD3-8AB2-43BE-BE5E-89E933B49588}" srcOrd="0" destOrd="1" presId="urn:microsoft.com/office/officeart/2005/8/layout/hList1"/>
    <dgm:cxn modelId="{75207ED5-972A-4D5D-87E8-4F313DDE9D49}" srcId="{9C4C9588-F584-42FF-A9B8-F011904DBC4A}" destId="{F206CF64-7F48-482B-AB5E-F9A6D7A0BF5F}" srcOrd="2" destOrd="0" parTransId="{CE8D9D79-AD3A-46C9-93C1-EB57ACBE76A1}" sibTransId="{39EB2573-B04A-4696-B935-B944B2C39907}"/>
    <dgm:cxn modelId="{4F2B1B29-1826-4DA6-8A64-8BB9ACA66C61}" srcId="{7AFE04FE-0BA0-4664-BF66-0C6D8CA29516}" destId="{B031A130-E501-4D31-813E-10F08806E120}" srcOrd="1" destOrd="0" parTransId="{C77C2383-53C1-4CB4-B917-B532DED9E37E}" sibTransId="{778E4097-2350-42D6-83B1-11DAF886EDE5}"/>
    <dgm:cxn modelId="{E6B2A0D5-9F7A-44E4-A104-ACDC58BCAE03}" srcId="{9C4C9588-F584-42FF-A9B8-F011904DBC4A}" destId="{7AFE04FE-0BA0-4664-BF66-0C6D8CA29516}" srcOrd="1" destOrd="0" parTransId="{137D1D28-A16D-4AE1-BB46-2E542C1AFDEB}" sibTransId="{EBA1EC20-881E-492F-99BD-DF659770CEEC}"/>
    <dgm:cxn modelId="{9D8E2B8F-DE94-4C57-AC10-D0D02D51B484}" type="presOf" srcId="{C4B7DDFA-8B8A-48D8-85D4-60F6AB9EAE87}" destId="{6FE99FBC-CBD4-43A1-9EC5-6EADA53F5F7A}" srcOrd="0" destOrd="0" presId="urn:microsoft.com/office/officeart/2005/8/layout/hList1"/>
    <dgm:cxn modelId="{A009E7A6-5318-45C7-9D93-A0AF3E5073E0}" srcId="{7AFE04FE-0BA0-4664-BF66-0C6D8CA29516}" destId="{A0B65FB2-3620-40CF-8A73-C0A9B51E6854}" srcOrd="0" destOrd="0" parTransId="{0C301F81-5166-419C-9916-1B94E9355A95}" sibTransId="{E5D7780E-0D13-406D-841A-EE17C7A5282D}"/>
    <dgm:cxn modelId="{99ABC846-5C67-4313-B95D-B98320203CBE}" type="presOf" srcId="{9C4C9588-F584-42FF-A9B8-F011904DBC4A}" destId="{3F2F7B70-0E3B-425E-A711-1C9B95D9B5F6}" srcOrd="0" destOrd="0" presId="urn:microsoft.com/office/officeart/2005/8/layout/hList1"/>
    <dgm:cxn modelId="{F69765CB-39A2-42FC-99F5-9221C80BFCEA}" srcId="{A3642347-195A-407E-A841-4DF9FEE584F7}" destId="{BA04CE13-CEE5-445D-92A9-DCAA76339986}" srcOrd="1" destOrd="0" parTransId="{48483913-C4BA-40E9-83E1-BB32BCBB8D7C}" sibTransId="{6501D283-9A3F-42AD-B9C9-E86BAB85B0D6}"/>
    <dgm:cxn modelId="{704CBC80-90AC-4540-9C27-8E516C62F772}" srcId="{7AFE04FE-0BA0-4664-BF66-0C6D8CA29516}" destId="{433115BC-64C8-47C0-BE8D-AB94E2C03298}" srcOrd="2" destOrd="0" parTransId="{A2D63081-0E72-4A61-9C50-E5A8EEA0F12D}" sibTransId="{594850ED-5F48-48BA-84FD-E5A768087716}"/>
    <dgm:cxn modelId="{1C83882C-66A5-40B2-8C43-968047F7553D}" type="presOf" srcId="{BEA5EB16-A86E-49D6-B486-68F1CB9725B7}" destId="{79C789A3-FE36-4C7A-B7FB-89A93CF71DE9}" srcOrd="0" destOrd="2" presId="urn:microsoft.com/office/officeart/2005/8/layout/hList1"/>
    <dgm:cxn modelId="{041D206C-176D-46BB-AC5D-0C0A524CD0FD}" srcId="{A3642347-195A-407E-A841-4DF9FEE584F7}" destId="{BEA5EB16-A86E-49D6-B486-68F1CB9725B7}" srcOrd="2" destOrd="0" parTransId="{5BCC2B87-BA2C-4B0C-9787-7A29908D4408}" sibTransId="{D4DAA9B9-F465-4CD8-BA6F-B05D7B338AAE}"/>
    <dgm:cxn modelId="{4F646FAC-8728-497F-BA4E-456081A97091}" srcId="{9C4C9588-F584-42FF-A9B8-F011904DBC4A}" destId="{E1E4D58A-4177-479C-98FC-352136529DD5}" srcOrd="3" destOrd="0" parTransId="{0BA06CAF-4E53-43F3-89B8-1BA92125D53D}" sibTransId="{E9BEBE67-6520-4F2A-9DDF-D0980C58A1D4}"/>
    <dgm:cxn modelId="{57B0034D-7631-49D6-8CB6-CFA53FD12107}" type="presOf" srcId="{A218BC63-9DC4-49D0-8E74-75A023279A1F}" destId="{79C789A3-FE36-4C7A-B7FB-89A93CF71DE9}" srcOrd="0" destOrd="0" presId="urn:microsoft.com/office/officeart/2005/8/layout/hList1"/>
    <dgm:cxn modelId="{E1AE770E-25FE-41A0-B3BD-47DB16B2745E}" srcId="{F206CF64-7F48-482B-AB5E-F9A6D7A0BF5F}" destId="{A01AD476-15B7-4A9F-95C2-F3581102824E}" srcOrd="1" destOrd="0" parTransId="{EE10CF2B-B0E7-4EEF-A9AF-C8871BA09CBD}" sibTransId="{95DC3014-5094-426A-A2B7-B94B72C45DA0}"/>
    <dgm:cxn modelId="{0884BE59-A313-411D-81CA-3274AC58A744}" type="presOf" srcId="{A3642347-195A-407E-A841-4DF9FEE584F7}" destId="{F6147A94-346C-4C64-99F6-144BC803482F}" srcOrd="0" destOrd="0" presId="urn:microsoft.com/office/officeart/2005/8/layout/hList1"/>
    <dgm:cxn modelId="{E496F332-3875-4D53-B5D0-A94B72FDAB78}" type="presOf" srcId="{A01AD476-15B7-4A9F-95C2-F3581102824E}" destId="{6FE99FBC-CBD4-43A1-9EC5-6EADA53F5F7A}" srcOrd="0" destOrd="1" presId="urn:microsoft.com/office/officeart/2005/8/layout/hList1"/>
    <dgm:cxn modelId="{F589F50C-427E-496B-B53A-B530388648B9}" type="presOf" srcId="{5B5A927A-982D-4651-B19C-0FDB9BCF38B5}" destId="{FB682FD3-8AB2-43BE-BE5E-89E933B49588}" srcOrd="0" destOrd="0" presId="urn:microsoft.com/office/officeart/2005/8/layout/hList1"/>
    <dgm:cxn modelId="{79C360A0-0E8D-4EE3-8F27-BA89FCB92455}" srcId="{E1E4D58A-4177-479C-98FC-352136529DD5}" destId="{5B5A927A-982D-4651-B19C-0FDB9BCF38B5}" srcOrd="0" destOrd="0" parTransId="{A9EACD44-6099-435D-A58A-D2D0E60877DF}" sibTransId="{152EF7A2-D68C-49F8-BFF7-B8D56A1FA285}"/>
    <dgm:cxn modelId="{6DFE5175-92BB-4972-9E63-49F3D0EF3CD8}" type="presOf" srcId="{433115BC-64C8-47C0-BE8D-AB94E2C03298}" destId="{A2D7B234-2601-4438-9154-51F0193300D7}" srcOrd="0" destOrd="2" presId="urn:microsoft.com/office/officeart/2005/8/layout/hList1"/>
    <dgm:cxn modelId="{73399089-F83A-4884-8D58-D17F315B6667}" type="presOf" srcId="{3BE253B6-E938-4895-9BB0-CC26F385DF68}" destId="{FB682FD3-8AB2-43BE-BE5E-89E933B49588}" srcOrd="0" destOrd="3" presId="urn:microsoft.com/office/officeart/2005/8/layout/hList1"/>
    <dgm:cxn modelId="{D3F2F144-916A-4A29-ACB3-7DFD0E644C10}" type="presOf" srcId="{F206CF64-7F48-482B-AB5E-F9A6D7A0BF5F}" destId="{E1A2636F-60ED-4FEA-A29E-BF9815A640C0}" srcOrd="0" destOrd="0" presId="urn:microsoft.com/office/officeart/2005/8/layout/hList1"/>
    <dgm:cxn modelId="{F9AF55EB-4D24-42C3-8F1B-C81117784314}" srcId="{E1E4D58A-4177-479C-98FC-352136529DD5}" destId="{00368E1B-2512-43D0-8552-6ECED12BAD32}" srcOrd="2" destOrd="0" parTransId="{8ADC8E2B-A9B3-4994-8989-BA22707C50C7}" sibTransId="{8D413652-C1D3-46E7-A8B1-EE9B5CE02972}"/>
    <dgm:cxn modelId="{B10C18D2-FA1E-4EAD-974A-D3B0EF6CC660}" type="presOf" srcId="{00368E1B-2512-43D0-8552-6ECED12BAD32}" destId="{FB682FD3-8AB2-43BE-BE5E-89E933B49588}" srcOrd="0" destOrd="2" presId="urn:microsoft.com/office/officeart/2005/8/layout/hList1"/>
    <dgm:cxn modelId="{1872BC18-D793-48C1-8808-5C4F3E37B664}" srcId="{9C4C9588-F584-42FF-A9B8-F011904DBC4A}" destId="{A3642347-195A-407E-A841-4DF9FEE584F7}" srcOrd="0" destOrd="0" parTransId="{EC0680DE-6E4D-4632-9EA6-77C41627079C}" sibTransId="{E777F782-569B-4153-85DF-CF71A9F6AF8A}"/>
    <dgm:cxn modelId="{1E0BAB95-807D-4750-AC9B-D03933CC363D}" srcId="{A3642347-195A-407E-A841-4DF9FEE584F7}" destId="{20D18C8F-DBAE-4A3B-9FBF-5B7786315031}" srcOrd="4" destOrd="0" parTransId="{853C8D69-5ABC-49D6-AB28-8DBD9F380433}" sibTransId="{95EA9E4F-7645-43E6-89BB-969810029881}"/>
    <dgm:cxn modelId="{D8B62D12-364C-4936-BE1E-296E9D63B44A}" srcId="{F206CF64-7F48-482B-AB5E-F9A6D7A0BF5F}" destId="{C4B7DDFA-8B8A-48D8-85D4-60F6AB9EAE87}" srcOrd="0" destOrd="0" parTransId="{9160BAAF-850E-4F6E-818A-3C857F5B3E2B}" sibTransId="{C12843FA-67FF-4BDB-8CFF-3B8C6EC81CBF}"/>
    <dgm:cxn modelId="{4F15BA29-AD75-4885-B402-5610454BAFCF}" type="presOf" srcId="{7AFE04FE-0BA0-4664-BF66-0C6D8CA29516}" destId="{43748B1C-1CA9-440F-AD80-344E0C241DD4}" srcOrd="0" destOrd="0" presId="urn:microsoft.com/office/officeart/2005/8/layout/hList1"/>
    <dgm:cxn modelId="{89D32947-7EBC-49C4-A821-BC0E10C77397}" type="presOf" srcId="{E1E4D58A-4177-479C-98FC-352136529DD5}" destId="{7EFC2AC3-7FD6-4536-88F7-6BA9240C25C5}" srcOrd="0" destOrd="0" presId="urn:microsoft.com/office/officeart/2005/8/layout/hList1"/>
    <dgm:cxn modelId="{8209CF3A-F42E-4E3F-8F64-D6D8A4E16292}" type="presOf" srcId="{A0B65FB2-3620-40CF-8A73-C0A9B51E6854}" destId="{A2D7B234-2601-4438-9154-51F0193300D7}" srcOrd="0" destOrd="0" presId="urn:microsoft.com/office/officeart/2005/8/layout/hList1"/>
    <dgm:cxn modelId="{8DA0B291-5080-4146-B1E9-94ECC4717C6D}" srcId="{E1E4D58A-4177-479C-98FC-352136529DD5}" destId="{801EED9B-B896-4C4F-AF50-C5BD73C0635C}" srcOrd="1" destOrd="0" parTransId="{F35E8585-6A71-4E58-B413-48D7DE36B44B}" sibTransId="{75D4AE07-D4D8-4BA2-85C1-537225624ACD}"/>
    <dgm:cxn modelId="{0A6E1BBB-EDD6-4312-8ACA-E8023595E62B}" srcId="{A3642347-195A-407E-A841-4DF9FEE584F7}" destId="{3D25A213-C980-4A0A-BD41-EEE96A21395C}" srcOrd="3" destOrd="0" parTransId="{9BC61420-5E8E-439F-9EFF-D1BD2C66A30A}" sibTransId="{00454A32-4924-4D79-A23F-1753982EABEF}"/>
    <dgm:cxn modelId="{C56C4EDB-43E0-46A1-935F-5EA95D3266D7}" type="presOf" srcId="{BA04CE13-CEE5-445D-92A9-DCAA76339986}" destId="{79C789A3-FE36-4C7A-B7FB-89A93CF71DE9}" srcOrd="0" destOrd="1" presId="urn:microsoft.com/office/officeart/2005/8/layout/hList1"/>
    <dgm:cxn modelId="{704CDF09-22BF-406C-892F-B62F74BD73F4}" type="presOf" srcId="{B031A130-E501-4D31-813E-10F08806E120}" destId="{A2D7B234-2601-4438-9154-51F0193300D7}" srcOrd="0" destOrd="1" presId="urn:microsoft.com/office/officeart/2005/8/layout/hList1"/>
    <dgm:cxn modelId="{2D047F06-B6A6-4DE7-B921-80B1B135437D}" type="presOf" srcId="{20D18C8F-DBAE-4A3B-9FBF-5B7786315031}" destId="{79C789A3-FE36-4C7A-B7FB-89A93CF71DE9}" srcOrd="0" destOrd="4" presId="urn:microsoft.com/office/officeart/2005/8/layout/hList1"/>
    <dgm:cxn modelId="{905D58F0-2BBB-4BF6-A388-05850695E873}" type="presParOf" srcId="{3F2F7B70-0E3B-425E-A711-1C9B95D9B5F6}" destId="{568AFDA0-9F7E-440B-B0A0-4EF99014F83C}" srcOrd="0" destOrd="0" presId="urn:microsoft.com/office/officeart/2005/8/layout/hList1"/>
    <dgm:cxn modelId="{DC272F2D-13FD-4E13-8A8F-E794FEB5A4D3}" type="presParOf" srcId="{568AFDA0-9F7E-440B-B0A0-4EF99014F83C}" destId="{F6147A94-346C-4C64-99F6-144BC803482F}" srcOrd="0" destOrd="0" presId="urn:microsoft.com/office/officeart/2005/8/layout/hList1"/>
    <dgm:cxn modelId="{36EFF556-EDF8-4ABD-B0C5-EEA41576BC42}" type="presParOf" srcId="{568AFDA0-9F7E-440B-B0A0-4EF99014F83C}" destId="{79C789A3-FE36-4C7A-B7FB-89A93CF71DE9}" srcOrd="1" destOrd="0" presId="urn:microsoft.com/office/officeart/2005/8/layout/hList1"/>
    <dgm:cxn modelId="{28138D92-D182-476F-8F0D-E5B4A1C26F8F}" type="presParOf" srcId="{3F2F7B70-0E3B-425E-A711-1C9B95D9B5F6}" destId="{49C5E429-D28A-43C8-B713-30AAF81BFD91}" srcOrd="1" destOrd="0" presId="urn:microsoft.com/office/officeart/2005/8/layout/hList1"/>
    <dgm:cxn modelId="{12FA433E-8D9C-4EF6-B689-2682E326C70D}" type="presParOf" srcId="{3F2F7B70-0E3B-425E-A711-1C9B95D9B5F6}" destId="{119817AF-A059-42FE-B276-40B772D0F516}" srcOrd="2" destOrd="0" presId="urn:microsoft.com/office/officeart/2005/8/layout/hList1"/>
    <dgm:cxn modelId="{15C73928-6891-4BF9-8073-017B1346A39D}" type="presParOf" srcId="{119817AF-A059-42FE-B276-40B772D0F516}" destId="{43748B1C-1CA9-440F-AD80-344E0C241DD4}" srcOrd="0" destOrd="0" presId="urn:microsoft.com/office/officeart/2005/8/layout/hList1"/>
    <dgm:cxn modelId="{39C0E302-4DCF-4E12-9D07-E7373FC06C4E}" type="presParOf" srcId="{119817AF-A059-42FE-B276-40B772D0F516}" destId="{A2D7B234-2601-4438-9154-51F0193300D7}" srcOrd="1" destOrd="0" presId="urn:microsoft.com/office/officeart/2005/8/layout/hList1"/>
    <dgm:cxn modelId="{0E364764-CC0E-4529-8724-71891140BF6B}" type="presParOf" srcId="{3F2F7B70-0E3B-425E-A711-1C9B95D9B5F6}" destId="{DE3F1077-4178-4904-8F08-A5CBA05DBC01}" srcOrd="3" destOrd="0" presId="urn:microsoft.com/office/officeart/2005/8/layout/hList1"/>
    <dgm:cxn modelId="{0E7FD05E-8609-491F-915A-C5FE19847F40}" type="presParOf" srcId="{3F2F7B70-0E3B-425E-A711-1C9B95D9B5F6}" destId="{FA15AC22-9142-443F-9623-649476325937}" srcOrd="4" destOrd="0" presId="urn:microsoft.com/office/officeart/2005/8/layout/hList1"/>
    <dgm:cxn modelId="{8CB62C04-64F8-438A-8168-742065F9DFA6}" type="presParOf" srcId="{FA15AC22-9142-443F-9623-649476325937}" destId="{E1A2636F-60ED-4FEA-A29E-BF9815A640C0}" srcOrd="0" destOrd="0" presId="urn:microsoft.com/office/officeart/2005/8/layout/hList1"/>
    <dgm:cxn modelId="{0DE18CC7-9DA6-44EC-A5F6-5F3145853229}" type="presParOf" srcId="{FA15AC22-9142-443F-9623-649476325937}" destId="{6FE99FBC-CBD4-43A1-9EC5-6EADA53F5F7A}" srcOrd="1" destOrd="0" presId="urn:microsoft.com/office/officeart/2005/8/layout/hList1"/>
    <dgm:cxn modelId="{2BE3AEE2-7584-4BE0-80A5-DCED478D96FD}" type="presParOf" srcId="{3F2F7B70-0E3B-425E-A711-1C9B95D9B5F6}" destId="{18174A0D-6D40-4B60-A837-B5F71BAB6468}" srcOrd="5" destOrd="0" presId="urn:microsoft.com/office/officeart/2005/8/layout/hList1"/>
    <dgm:cxn modelId="{92BB8BC8-C7EA-4D7C-845D-AF13DDC47AA7}" type="presParOf" srcId="{3F2F7B70-0E3B-425E-A711-1C9B95D9B5F6}" destId="{7E48BA38-80EB-4595-8F6B-487C3CFD556A}" srcOrd="6" destOrd="0" presId="urn:microsoft.com/office/officeart/2005/8/layout/hList1"/>
    <dgm:cxn modelId="{72FB34C5-D98C-4868-A0E8-094D6761E4F6}" type="presParOf" srcId="{7E48BA38-80EB-4595-8F6B-487C3CFD556A}" destId="{7EFC2AC3-7FD6-4536-88F7-6BA9240C25C5}" srcOrd="0" destOrd="0" presId="urn:microsoft.com/office/officeart/2005/8/layout/hList1"/>
    <dgm:cxn modelId="{369AD601-C964-43BD-A03D-45BBE58328A9}" type="presParOf" srcId="{7E48BA38-80EB-4595-8F6B-487C3CFD556A}" destId="{FB682FD3-8AB2-43BE-BE5E-89E933B495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842C-20EE-44EB-AC7B-2367BD15C4FF}">
      <dsp:nvSpPr>
        <dsp:cNvPr id="0" name=""/>
        <dsp:cNvSpPr/>
      </dsp:nvSpPr>
      <dsp:spPr>
        <a:xfrm>
          <a:off x="1266558" y="5"/>
          <a:ext cx="1124287" cy="112428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err="1" smtClean="0"/>
            <a:t>libFLAME</a:t>
          </a:r>
          <a:endParaRPr lang="en-US" sz="1800" b="1" kern="1200" dirty="0"/>
        </a:p>
      </dsp:txBody>
      <dsp:txXfrm>
        <a:off x="1321441" y="54888"/>
        <a:ext cx="1014521" cy="1014521"/>
      </dsp:txXfrm>
    </dsp:sp>
    <dsp:sp modelId="{703DFE5B-ED26-474F-9493-65BC1EFB4124}">
      <dsp:nvSpPr>
        <dsp:cNvPr id="0" name=""/>
        <dsp:cNvSpPr/>
      </dsp:nvSpPr>
      <dsp:spPr>
        <a:xfrm rot="7438016">
          <a:off x="306687" y="1732627"/>
          <a:ext cx="1466997" cy="0"/>
        </a:xfrm>
        <a:custGeom>
          <a:avLst/>
          <a:gdLst/>
          <a:ahLst/>
          <a:cxnLst/>
          <a:rect l="0" t="0" r="0" b="0"/>
          <a:pathLst>
            <a:path>
              <a:moveTo>
                <a:pt x="0" y="0"/>
              </a:moveTo>
              <a:lnTo>
                <a:pt x="146699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BB73D-9FDD-490D-997C-991846BCCB1A}">
      <dsp:nvSpPr>
        <dsp:cNvPr id="0" name=""/>
        <dsp:cNvSpPr/>
      </dsp:nvSpPr>
      <dsp:spPr>
        <a:xfrm>
          <a:off x="5" y="2340961"/>
          <a:ext cx="753272" cy="753272"/>
        </a:xfrm>
        <a:prstGeom prst="roundRect">
          <a:avLst/>
        </a:prstGeom>
        <a:solidFill>
          <a:schemeClr val="accent2">
            <a:hueOff val="-2610850"/>
            <a:satOff val="3673"/>
            <a:lumOff val="-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MKL</a:t>
          </a:r>
          <a:endParaRPr lang="en-US" sz="2400" kern="1200" dirty="0"/>
        </a:p>
      </dsp:txBody>
      <dsp:txXfrm>
        <a:off x="36777" y="2377733"/>
        <a:ext cx="679728" cy="679728"/>
      </dsp:txXfrm>
    </dsp:sp>
    <dsp:sp modelId="{5196758B-DB1D-44E7-8650-8FA46CE3D492}">
      <dsp:nvSpPr>
        <dsp:cNvPr id="0" name=""/>
        <dsp:cNvSpPr/>
      </dsp:nvSpPr>
      <dsp:spPr>
        <a:xfrm rot="6204208">
          <a:off x="922903" y="1733818"/>
          <a:ext cx="1253185" cy="0"/>
        </a:xfrm>
        <a:custGeom>
          <a:avLst/>
          <a:gdLst/>
          <a:ahLst/>
          <a:cxnLst/>
          <a:rect l="0" t="0" r="0" b="0"/>
          <a:pathLst>
            <a:path>
              <a:moveTo>
                <a:pt x="0" y="0"/>
              </a:moveTo>
              <a:lnTo>
                <a:pt x="125318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5F65D-2F3A-42FE-ABDB-9952ACB9FB17}">
      <dsp:nvSpPr>
        <dsp:cNvPr id="0" name=""/>
        <dsp:cNvSpPr/>
      </dsp:nvSpPr>
      <dsp:spPr>
        <a:xfrm>
          <a:off x="937860" y="2343343"/>
          <a:ext cx="753272" cy="753272"/>
        </a:xfrm>
        <a:prstGeom prst="roundRect">
          <a:avLst/>
        </a:prstGeom>
        <a:solidFill>
          <a:schemeClr val="accent2">
            <a:hueOff val="-5221700"/>
            <a:satOff val="7347"/>
            <a:lumOff val="-82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BLIS</a:t>
          </a:r>
          <a:endParaRPr lang="en-US" sz="2500" kern="1200" dirty="0"/>
        </a:p>
      </dsp:txBody>
      <dsp:txXfrm>
        <a:off x="974632" y="2380115"/>
        <a:ext cx="679728" cy="679728"/>
      </dsp:txXfrm>
    </dsp:sp>
    <dsp:sp modelId="{CBA9431D-E8C2-42B8-A850-9095864F8AFB}">
      <dsp:nvSpPr>
        <dsp:cNvPr id="0" name=""/>
        <dsp:cNvSpPr/>
      </dsp:nvSpPr>
      <dsp:spPr>
        <a:xfrm rot="4638197">
          <a:off x="1458717" y="1745268"/>
          <a:ext cx="1273082" cy="0"/>
        </a:xfrm>
        <a:custGeom>
          <a:avLst/>
          <a:gdLst/>
          <a:ahLst/>
          <a:cxnLst/>
          <a:rect l="0" t="0" r="0" b="0"/>
          <a:pathLst>
            <a:path>
              <a:moveTo>
                <a:pt x="0" y="0"/>
              </a:moveTo>
              <a:lnTo>
                <a:pt x="127308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3DD14-8EB7-4C25-BE35-68F44693F0B3}">
      <dsp:nvSpPr>
        <dsp:cNvPr id="0" name=""/>
        <dsp:cNvSpPr/>
      </dsp:nvSpPr>
      <dsp:spPr>
        <a:xfrm>
          <a:off x="1870549" y="2366244"/>
          <a:ext cx="898940" cy="753272"/>
        </a:xfrm>
        <a:prstGeom prst="roundRect">
          <a:avLst/>
        </a:prstGeom>
        <a:solidFill>
          <a:schemeClr val="accent2">
            <a:hueOff val="-7832551"/>
            <a:satOff val="11020"/>
            <a:lumOff val="-123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smtClean="0"/>
            <a:t>OpenBLAS</a:t>
          </a:r>
          <a:endParaRPr lang="en-US" sz="1400" kern="1200" dirty="0"/>
        </a:p>
      </dsp:txBody>
      <dsp:txXfrm>
        <a:off x="1907321" y="2403016"/>
        <a:ext cx="825396" cy="679728"/>
      </dsp:txXfrm>
    </dsp:sp>
    <dsp:sp modelId="{821C7E4D-6C35-4D38-8CE2-9669002AF3E5}">
      <dsp:nvSpPr>
        <dsp:cNvPr id="0" name=""/>
        <dsp:cNvSpPr/>
      </dsp:nvSpPr>
      <dsp:spPr>
        <a:xfrm rot="3319482">
          <a:off x="1882490" y="1763583"/>
          <a:ext cx="1554716" cy="0"/>
        </a:xfrm>
        <a:custGeom>
          <a:avLst/>
          <a:gdLst/>
          <a:ahLst/>
          <a:cxnLst/>
          <a:rect l="0" t="0" r="0" b="0"/>
          <a:pathLst>
            <a:path>
              <a:moveTo>
                <a:pt x="0" y="0"/>
              </a:moveTo>
              <a:lnTo>
                <a:pt x="155471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92A7F-9851-472A-8C15-61859A4B4CC0}">
      <dsp:nvSpPr>
        <dsp:cNvPr id="0" name=""/>
        <dsp:cNvSpPr/>
      </dsp:nvSpPr>
      <dsp:spPr>
        <a:xfrm>
          <a:off x="2986026" y="2402875"/>
          <a:ext cx="753272" cy="753272"/>
        </a:xfrm>
        <a:prstGeom prst="roundRect">
          <a:avLst/>
        </a:prstGeom>
        <a:solidFill>
          <a:schemeClr val="accent2">
            <a:hueOff val="-10443400"/>
            <a:satOff val="14694"/>
            <a:lumOff val="-164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a:t>
          </a:r>
          <a:endParaRPr lang="en-US" sz="3500" kern="1200" dirty="0"/>
        </a:p>
      </dsp:txBody>
      <dsp:txXfrm>
        <a:off x="3022798" y="2439647"/>
        <a:ext cx="679728" cy="679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47A94-346C-4C64-99F6-144BC803482F}">
      <dsp:nvSpPr>
        <dsp:cNvPr id="0" name=""/>
        <dsp:cNvSpPr/>
      </dsp:nvSpPr>
      <dsp:spPr>
        <a:xfrm>
          <a:off x="3270" y="1279769"/>
          <a:ext cx="1966796"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Decomposition/Factorizations</a:t>
          </a:r>
          <a:endParaRPr lang="en-US" sz="1100" kern="1200" dirty="0"/>
        </a:p>
      </dsp:txBody>
      <dsp:txXfrm>
        <a:off x="3270" y="1279769"/>
        <a:ext cx="1966796" cy="316800"/>
      </dsp:txXfrm>
    </dsp:sp>
    <dsp:sp modelId="{79C789A3-FE36-4C7A-B7FB-89A93CF71DE9}">
      <dsp:nvSpPr>
        <dsp:cNvPr id="0" name=""/>
        <dsp:cNvSpPr/>
      </dsp:nvSpPr>
      <dsp:spPr>
        <a:xfrm>
          <a:off x="3270" y="1596569"/>
          <a:ext cx="1966796" cy="1177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LU</a:t>
          </a:r>
          <a:endParaRPr lang="en-US" sz="1100" kern="1200" dirty="0"/>
        </a:p>
        <a:p>
          <a:pPr marL="57150" lvl="1" indent="-57150" algn="l" defTabSz="488950">
            <a:lnSpc>
              <a:spcPct val="90000"/>
            </a:lnSpc>
            <a:spcBef>
              <a:spcPct val="0"/>
            </a:spcBef>
            <a:spcAft>
              <a:spcPct val="15000"/>
            </a:spcAft>
            <a:buChar char="••"/>
          </a:pPr>
          <a:r>
            <a:rPr lang="en-US" sz="1100" kern="1200" dirty="0" err="1" smtClean="0"/>
            <a:t>Cholesky</a:t>
          </a:r>
          <a:endParaRPr lang="en-US" sz="1100" kern="1200" dirty="0"/>
        </a:p>
        <a:p>
          <a:pPr marL="57150" lvl="1" indent="-57150" algn="l" defTabSz="488950">
            <a:lnSpc>
              <a:spcPct val="90000"/>
            </a:lnSpc>
            <a:spcBef>
              <a:spcPct val="0"/>
            </a:spcBef>
            <a:spcAft>
              <a:spcPct val="15000"/>
            </a:spcAft>
            <a:buChar char="••"/>
          </a:pPr>
          <a:r>
            <a:rPr lang="en-US" sz="1100" kern="1200" dirty="0" smtClean="0"/>
            <a:t>QR</a:t>
          </a:r>
          <a:endParaRPr lang="en-US" sz="1100" kern="1200" dirty="0"/>
        </a:p>
        <a:p>
          <a:pPr marL="57150" lvl="1" indent="-57150" algn="l" defTabSz="488950">
            <a:lnSpc>
              <a:spcPct val="90000"/>
            </a:lnSpc>
            <a:spcBef>
              <a:spcPct val="0"/>
            </a:spcBef>
            <a:spcAft>
              <a:spcPct val="15000"/>
            </a:spcAft>
            <a:buChar char="••"/>
          </a:pPr>
          <a:r>
            <a:rPr lang="en-US" sz="1100" kern="1200" dirty="0" smtClean="0"/>
            <a:t>Eigen (Symmetric, Hermitian,…)</a:t>
          </a:r>
          <a:endParaRPr lang="en-US" sz="1100" kern="1200" dirty="0"/>
        </a:p>
        <a:p>
          <a:pPr marL="57150" lvl="1" indent="-57150" algn="l" defTabSz="488950">
            <a:lnSpc>
              <a:spcPct val="90000"/>
            </a:lnSpc>
            <a:spcBef>
              <a:spcPct val="0"/>
            </a:spcBef>
            <a:spcAft>
              <a:spcPct val="15000"/>
            </a:spcAft>
            <a:buChar char="••"/>
          </a:pPr>
          <a:r>
            <a:rPr lang="en-US" sz="1100" kern="1200" dirty="0" smtClean="0"/>
            <a:t>Singular Value</a:t>
          </a:r>
          <a:endParaRPr lang="en-US" sz="1100" kern="1200" dirty="0"/>
        </a:p>
      </dsp:txBody>
      <dsp:txXfrm>
        <a:off x="3270" y="1596569"/>
        <a:ext cx="1966796" cy="1177604"/>
      </dsp:txXfrm>
    </dsp:sp>
    <dsp:sp modelId="{43748B1C-1CA9-440F-AD80-344E0C241DD4}">
      <dsp:nvSpPr>
        <dsp:cNvPr id="0" name=""/>
        <dsp:cNvSpPr/>
      </dsp:nvSpPr>
      <dsp:spPr>
        <a:xfrm>
          <a:off x="2245418" y="1279769"/>
          <a:ext cx="1966796"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Matrix Inversions</a:t>
          </a:r>
          <a:endParaRPr lang="en-US" sz="1100" kern="1200" dirty="0"/>
        </a:p>
      </dsp:txBody>
      <dsp:txXfrm>
        <a:off x="2245418" y="1279769"/>
        <a:ext cx="1966796" cy="316800"/>
      </dsp:txXfrm>
    </dsp:sp>
    <dsp:sp modelId="{A2D7B234-2601-4438-9154-51F0193300D7}">
      <dsp:nvSpPr>
        <dsp:cNvPr id="0" name=""/>
        <dsp:cNvSpPr/>
      </dsp:nvSpPr>
      <dsp:spPr>
        <a:xfrm>
          <a:off x="2245418" y="1596569"/>
          <a:ext cx="1966796" cy="1177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Triangular matrix inversion</a:t>
          </a:r>
          <a:endParaRPr lang="en-US" sz="1100" kern="1200" dirty="0"/>
        </a:p>
        <a:p>
          <a:pPr marL="57150" lvl="1" indent="-57150" algn="l" defTabSz="488950">
            <a:lnSpc>
              <a:spcPct val="90000"/>
            </a:lnSpc>
            <a:spcBef>
              <a:spcPct val="0"/>
            </a:spcBef>
            <a:spcAft>
              <a:spcPct val="15000"/>
            </a:spcAft>
            <a:buChar char="••"/>
          </a:pPr>
          <a:r>
            <a:rPr lang="en-US" sz="1100" kern="1200" dirty="0" smtClean="0"/>
            <a:t>Symmetric positive definite matrix inversion</a:t>
          </a:r>
          <a:endParaRPr lang="en-US" sz="1100" kern="1200" dirty="0"/>
        </a:p>
        <a:p>
          <a:pPr marL="57150" lvl="1" indent="-57150" algn="l" defTabSz="488950">
            <a:lnSpc>
              <a:spcPct val="90000"/>
            </a:lnSpc>
            <a:spcBef>
              <a:spcPct val="0"/>
            </a:spcBef>
            <a:spcAft>
              <a:spcPct val="15000"/>
            </a:spcAft>
            <a:buChar char="••"/>
          </a:pPr>
          <a:r>
            <a:rPr lang="en-US" sz="1100" kern="1200" dirty="0" smtClean="0"/>
            <a:t>Hermitian Positive inversion</a:t>
          </a:r>
          <a:endParaRPr lang="en-US" sz="1100" kern="1200" dirty="0"/>
        </a:p>
      </dsp:txBody>
      <dsp:txXfrm>
        <a:off x="2245418" y="1596569"/>
        <a:ext cx="1966796" cy="1177604"/>
      </dsp:txXfrm>
    </dsp:sp>
    <dsp:sp modelId="{E1A2636F-60ED-4FEA-A29E-BF9815A640C0}">
      <dsp:nvSpPr>
        <dsp:cNvPr id="0" name=""/>
        <dsp:cNvSpPr/>
      </dsp:nvSpPr>
      <dsp:spPr>
        <a:xfrm>
          <a:off x="4487566" y="1279769"/>
          <a:ext cx="1966796"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Solvers</a:t>
          </a:r>
          <a:endParaRPr lang="en-US" sz="1100" kern="1200" dirty="0"/>
        </a:p>
      </dsp:txBody>
      <dsp:txXfrm>
        <a:off x="4487566" y="1279769"/>
        <a:ext cx="1966796" cy="316800"/>
      </dsp:txXfrm>
    </dsp:sp>
    <dsp:sp modelId="{6FE99FBC-CBD4-43A1-9EC5-6EADA53F5F7A}">
      <dsp:nvSpPr>
        <dsp:cNvPr id="0" name=""/>
        <dsp:cNvSpPr/>
      </dsp:nvSpPr>
      <dsp:spPr>
        <a:xfrm>
          <a:off x="4487566" y="1596569"/>
          <a:ext cx="1966796" cy="1177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Triangular Sylvester equations</a:t>
          </a:r>
          <a:endParaRPr lang="en-US" sz="1100" kern="1200" dirty="0"/>
        </a:p>
        <a:p>
          <a:pPr marL="57150" lvl="1" indent="-57150" algn="l" defTabSz="488950">
            <a:lnSpc>
              <a:spcPct val="90000"/>
            </a:lnSpc>
            <a:spcBef>
              <a:spcPct val="0"/>
            </a:spcBef>
            <a:spcAft>
              <a:spcPct val="15000"/>
            </a:spcAft>
            <a:buChar char="••"/>
          </a:pPr>
          <a:r>
            <a:rPr lang="en-US" sz="1100" kern="1200" dirty="0" smtClean="0"/>
            <a:t>Triangular </a:t>
          </a:r>
          <a:r>
            <a:rPr lang="en-US" sz="1100" kern="1200" dirty="0" err="1" smtClean="0"/>
            <a:t>Lyapunov</a:t>
          </a:r>
          <a:r>
            <a:rPr lang="en-US" sz="1100" kern="1200" dirty="0" smtClean="0"/>
            <a:t> equations</a:t>
          </a:r>
          <a:endParaRPr lang="en-US" sz="1100" kern="1200" dirty="0"/>
        </a:p>
      </dsp:txBody>
      <dsp:txXfrm>
        <a:off x="4487566" y="1596569"/>
        <a:ext cx="1966796" cy="1177604"/>
      </dsp:txXfrm>
    </dsp:sp>
    <dsp:sp modelId="{7EFC2AC3-7FD6-4536-88F7-6BA9240C25C5}">
      <dsp:nvSpPr>
        <dsp:cNvPr id="0" name=""/>
        <dsp:cNvSpPr/>
      </dsp:nvSpPr>
      <dsp:spPr>
        <a:xfrm>
          <a:off x="6729714" y="1279769"/>
          <a:ext cx="1966796"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Reductions</a:t>
          </a:r>
          <a:endParaRPr lang="en-US" sz="1100" kern="1200" dirty="0"/>
        </a:p>
      </dsp:txBody>
      <dsp:txXfrm>
        <a:off x="6729714" y="1279769"/>
        <a:ext cx="1966796" cy="316800"/>
      </dsp:txXfrm>
    </dsp:sp>
    <dsp:sp modelId="{FB682FD3-8AB2-43BE-BE5E-89E933B49588}">
      <dsp:nvSpPr>
        <dsp:cNvPr id="0" name=""/>
        <dsp:cNvSpPr/>
      </dsp:nvSpPr>
      <dsp:spPr>
        <a:xfrm>
          <a:off x="6729714" y="1596569"/>
          <a:ext cx="1966796" cy="1177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To </a:t>
          </a:r>
          <a:r>
            <a:rPr lang="en-US" sz="1100" kern="1200" dirty="0" err="1" smtClean="0"/>
            <a:t>tridiagonal</a:t>
          </a:r>
          <a:r>
            <a:rPr lang="en-US" sz="1100" kern="1200" dirty="0" smtClean="0"/>
            <a:t> form</a:t>
          </a:r>
          <a:endParaRPr lang="en-US" sz="1100" kern="1200" dirty="0"/>
        </a:p>
        <a:p>
          <a:pPr marL="57150" lvl="1" indent="-57150" algn="l" defTabSz="488950">
            <a:lnSpc>
              <a:spcPct val="90000"/>
            </a:lnSpc>
            <a:spcBef>
              <a:spcPct val="0"/>
            </a:spcBef>
            <a:spcAft>
              <a:spcPct val="15000"/>
            </a:spcAft>
            <a:buChar char="••"/>
          </a:pPr>
          <a:r>
            <a:rPr lang="en-US" sz="1100" kern="1200" dirty="0" smtClean="0"/>
            <a:t>To </a:t>
          </a:r>
          <a:r>
            <a:rPr lang="en-US" sz="1100" kern="1200" dirty="0" err="1" smtClean="0"/>
            <a:t>bidiagonal</a:t>
          </a:r>
          <a:r>
            <a:rPr lang="en-US" sz="1100" kern="1200" dirty="0" smtClean="0"/>
            <a:t> form</a:t>
          </a:r>
          <a:endParaRPr lang="en-US" sz="1100" kern="1200" dirty="0"/>
        </a:p>
        <a:p>
          <a:pPr marL="57150" lvl="1" indent="-57150" algn="l" defTabSz="488950">
            <a:lnSpc>
              <a:spcPct val="90000"/>
            </a:lnSpc>
            <a:spcBef>
              <a:spcPct val="0"/>
            </a:spcBef>
            <a:spcAft>
              <a:spcPct val="15000"/>
            </a:spcAft>
            <a:buChar char="••"/>
          </a:pPr>
          <a:r>
            <a:rPr lang="en-US" sz="1100" kern="1200" dirty="0" smtClean="0"/>
            <a:t>Upper </a:t>
          </a:r>
          <a:r>
            <a:rPr lang="en-US" sz="1100" kern="1200" dirty="0" err="1" smtClean="0"/>
            <a:t>Hessenberg</a:t>
          </a:r>
          <a:r>
            <a:rPr lang="en-US" sz="1100" kern="1200" dirty="0" smtClean="0"/>
            <a:t> form</a:t>
          </a:r>
          <a:endParaRPr lang="en-US" sz="1100" kern="1200" dirty="0"/>
        </a:p>
        <a:p>
          <a:pPr marL="57150" lvl="1" indent="-57150" algn="l" defTabSz="488950">
            <a:lnSpc>
              <a:spcPct val="90000"/>
            </a:lnSpc>
            <a:spcBef>
              <a:spcPct val="0"/>
            </a:spcBef>
            <a:spcAft>
              <a:spcPct val="15000"/>
            </a:spcAft>
            <a:buChar char="••"/>
          </a:pPr>
          <a:r>
            <a:rPr lang="en-US" sz="1100" kern="1200" dirty="0" smtClean="0"/>
            <a:t>Standard form</a:t>
          </a:r>
          <a:endParaRPr lang="en-US" sz="1100" kern="1200" dirty="0"/>
        </a:p>
      </dsp:txBody>
      <dsp:txXfrm>
        <a:off x="6729714" y="1596569"/>
        <a:ext cx="1966796" cy="117760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9/27/2016</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9/27/2016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eveloper.amd.com/community/blog/2015/08/07/open-source-strikes-again-accelerated-math-libraries-at-am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F31239-CA9B-4993-AF4C-DE7DBECEE8DF}" type="slidenum">
              <a:rPr lang="en-US" smtClean="0">
                <a:latin typeface="Arial" charset="0"/>
              </a:rPr>
              <a:pPr fontAlgn="base">
                <a:spcBef>
                  <a:spcPct val="0"/>
                </a:spcBef>
                <a:spcAft>
                  <a:spcPct val="0"/>
                </a:spcAft>
                <a:defRPr/>
              </a:pPr>
              <a:t>1</a:t>
            </a:fld>
            <a:endParaRPr lang="en-US" smtClean="0">
              <a:latin typeface="Arial" charset="0"/>
            </a:endParaRPr>
          </a:p>
        </p:txBody>
      </p:sp>
    </p:spTree>
    <p:extLst>
      <p:ext uri="{BB962C8B-B14F-4D97-AF65-F5344CB8AC3E}">
        <p14:creationId xmlns:p14="http://schemas.microsoft.com/office/powerpoint/2010/main" val="166657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http://gpuopen.com/professional-compute/</a:t>
            </a:r>
          </a:p>
          <a:p>
            <a:r>
              <a:rPr lang="en-US" dirty="0" smtClean="0">
                <a:hlinkClick r:id="rId3"/>
              </a:rPr>
              <a:t>http://developer.amd.com/community/blog/2015/08/07/open-source-strikes-again-accelerated-math-libraries-at-amd/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a:t>
            </a:fld>
            <a:endParaRPr lang="en-US"/>
          </a:p>
        </p:txBody>
      </p:sp>
    </p:spTree>
    <p:extLst>
      <p:ext uri="{BB962C8B-B14F-4D97-AF65-F5344CB8AC3E}">
        <p14:creationId xmlns:p14="http://schemas.microsoft.com/office/powerpoint/2010/main" val="12401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Libflame</a:t>
            </a:r>
            <a:r>
              <a:rPr lang="en-US" baseline="0" dirty="0" smtClean="0"/>
              <a:t> can be configured to use external high performance </a:t>
            </a:r>
            <a:r>
              <a:rPr lang="en-US" baseline="0" dirty="0" err="1" smtClean="0"/>
              <a:t>lapack</a:t>
            </a:r>
            <a:r>
              <a:rPr lang="en-US" baseline="0" dirty="0" smtClean="0"/>
              <a:t> kind of library which </a:t>
            </a:r>
            <a:r>
              <a:rPr lang="en-US" baseline="0" dirty="0" err="1" smtClean="0"/>
              <a:t>adhere’s</a:t>
            </a:r>
            <a:r>
              <a:rPr lang="en-US" baseline="0" dirty="0" smtClean="0"/>
              <a:t> to LAPACK interface.</a:t>
            </a:r>
          </a:p>
          <a:p>
            <a:r>
              <a:rPr lang="en-US" baseline="0" dirty="0" smtClean="0"/>
              <a:t>Any BLAS library which </a:t>
            </a:r>
            <a:r>
              <a:rPr lang="en-US" baseline="0" dirty="0" err="1" smtClean="0"/>
              <a:t>adhere’s</a:t>
            </a:r>
            <a:r>
              <a:rPr lang="en-US" baseline="0" dirty="0" smtClean="0"/>
              <a:t> to BLAS interface can be used as BLAS library.</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p14="http://schemas.microsoft.com/office/powerpoint/2010/main" val="41662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Precision – Column Major</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blis</a:t>
            </a:r>
            <a:r>
              <a:rPr lang="en-US" sz="1000" kern="1200" baseline="0" dirty="0" smtClean="0">
                <a:solidFill>
                  <a:schemeClr val="tx1"/>
                </a:solidFill>
                <a:effectLst/>
                <a:latin typeface="+mn-lt"/>
                <a:ea typeface="+mn-ea"/>
                <a:cs typeface="+mn-cs"/>
              </a:rPr>
              <a:t> library # </a:t>
            </a:r>
            <a:r>
              <a:rPr lang="en-US" sz="1000" kern="1200" dirty="0" smtClean="0">
                <a:solidFill>
                  <a:schemeClr val="tx1"/>
                </a:solidFill>
                <a:effectLst/>
                <a:latin typeface="+mn-lt"/>
                <a:ea typeface="+mn-ea"/>
                <a:cs typeface="+mn-cs"/>
              </a:rPr>
              <a:t>commit a017062fdf763037da9d971a028bb07d47aa1c8a</a:t>
            </a:r>
          </a:p>
          <a:p>
            <a:r>
              <a:rPr lang="en-US" sz="1000" kern="1200" dirty="0" smtClean="0">
                <a:solidFill>
                  <a:schemeClr val="tx1"/>
                </a:solidFill>
                <a:effectLst/>
                <a:latin typeface="+mn-lt"/>
                <a:ea typeface="+mn-ea"/>
                <a:cs typeface="+mn-cs"/>
              </a:rPr>
              <a:t>Date:   Fri Jul 22 17:02:59 2016</a:t>
            </a:r>
          </a:p>
          <a:p>
            <a:endParaRPr lang="en-US" dirty="0"/>
          </a:p>
        </p:txBody>
      </p:sp>
      <p:sp>
        <p:nvSpPr>
          <p:cNvPr id="4" name="Slide Number Placeholder 3"/>
          <p:cNvSpPr>
            <a:spLocks noGrp="1"/>
          </p:cNvSpPr>
          <p:nvPr>
            <p:ph type="sldNum" sz="quarter" idx="10"/>
          </p:nvPr>
        </p:nvSpPr>
        <p:spPr/>
        <p:txBody>
          <a:bodyPr/>
          <a:lstStyle/>
          <a:p>
            <a:fld id="{F6B533AB-20F6-4D8F-B4ED-513640875C59}" type="slidenum">
              <a:rPr lang="en-US" smtClean="0"/>
              <a:t>7</a:t>
            </a:fld>
            <a:endParaRPr lang="en-US" dirty="0"/>
          </a:p>
        </p:txBody>
      </p:sp>
    </p:spTree>
    <p:extLst>
      <p:ext uri="{BB962C8B-B14F-4D97-AF65-F5344CB8AC3E}">
        <p14:creationId xmlns:p14="http://schemas.microsoft.com/office/powerpoint/2010/main" val="207194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lvl="1"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dirty="0" smtClean="0"/>
              <a:t>Most important for smaller block sizes less than 128.</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9</a:t>
            </a:fld>
            <a:endParaRPr lang="en-US"/>
          </a:p>
        </p:txBody>
      </p:sp>
    </p:spTree>
    <p:extLst>
      <p:ext uri="{BB962C8B-B14F-4D97-AF65-F5344CB8AC3E}">
        <p14:creationId xmlns:p14="http://schemas.microsoft.com/office/powerpoint/2010/main" val="32668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Commented  FLA_QR_UT_opt_var2( A, T ); to comment Level 1 &amp; 2 routines used in QR Factorization.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86554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1.11x ~</a:t>
            </a:r>
            <a:r>
              <a:rPr lang="en-US" baseline="0" dirty="0" smtClean="0"/>
              <a:t> 11% improvement</a:t>
            </a:r>
          </a:p>
          <a:p>
            <a:r>
              <a:rPr lang="en-US" baseline="0" dirty="0" smtClean="0"/>
              <a:t>1.8x ~89.67%</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13</a:t>
            </a:fld>
            <a:endParaRPr lang="en-US"/>
          </a:p>
        </p:txBody>
      </p:sp>
    </p:spTree>
    <p:extLst>
      <p:ext uri="{BB962C8B-B14F-4D97-AF65-F5344CB8AC3E}">
        <p14:creationId xmlns:p14="http://schemas.microsoft.com/office/powerpoint/2010/main" val="340938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val="3286337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288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dirty="0"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5817869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43094402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324251"/>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3822816"/>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387204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172616" y="6400800"/>
            <a:ext cx="1161797" cy="276228"/>
          </a:xfrm>
          <a:prstGeom prst="rect">
            <a:avLst/>
          </a:prstGeom>
        </p:spPr>
        <p:txBody>
          <a:bodyPr/>
          <a:lstStyle/>
          <a:p>
            <a:fld id="{03F41C87-7AD9-4845-A077-840E4A0F3F06}" type="datetimeFigureOut">
              <a:rPr lang="en-US"/>
              <a:t>9/27/2016</a:t>
            </a:fld>
            <a:endParaRPr/>
          </a:p>
        </p:txBody>
      </p:sp>
      <p:sp>
        <p:nvSpPr>
          <p:cNvPr id="5" name="Footer Placeholder 4"/>
          <p:cNvSpPr>
            <a:spLocks noGrp="1"/>
          </p:cNvSpPr>
          <p:nvPr>
            <p:ph type="ftr" sz="quarter" idx="11"/>
          </p:nvPr>
        </p:nvSpPr>
        <p:spPr>
          <a:xfrm>
            <a:off x="1485095" y="6400800"/>
            <a:ext cx="4467289" cy="276228"/>
          </a:xfrm>
          <a:prstGeom prst="rect">
            <a:avLst/>
          </a:prstGeom>
        </p:spPr>
        <p:txBody>
          <a:bodyPr/>
          <a:lstStyle/>
          <a:p>
            <a:endParaRPr dirty="0"/>
          </a:p>
        </p:txBody>
      </p:sp>
      <p:sp>
        <p:nvSpPr>
          <p:cNvPr id="6" name="Slide Number Placeholder 5"/>
          <p:cNvSpPr>
            <a:spLocks noGrp="1"/>
          </p:cNvSpPr>
          <p:nvPr>
            <p:ph type="sldNum" sz="quarter" idx="12"/>
          </p:nvPr>
        </p:nvSpPr>
        <p:spPr>
          <a:xfrm>
            <a:off x="7544573" y="6400800"/>
            <a:ext cx="800310" cy="276228"/>
          </a:xfrm>
          <a:prstGeom prst="rect">
            <a:avLst/>
          </a:prstGeom>
        </p:spPr>
        <p:txBody>
          <a:bodyPr/>
          <a:lstStyle/>
          <a:p>
            <a:fld id="{2A013F82-EE5E-44EE-A61D-E31C6657F26F}" type="slidenum">
              <a:rPr/>
              <a:t>‹#›</a:t>
            </a:fld>
            <a:endParaRPr/>
          </a:p>
        </p:txBody>
      </p:sp>
    </p:spTree>
    <p:extLst>
      <p:ext uri="{BB962C8B-B14F-4D97-AF65-F5344CB8AC3E}">
        <p14:creationId xmlns:p14="http://schemas.microsoft.com/office/powerpoint/2010/main" val="28328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85097" y="1828800"/>
            <a:ext cx="3315563" cy="4419600"/>
          </a:xfrm>
        </p:spPr>
        <p:txBody>
          <a:bodyPr>
            <a:normAutofit/>
          </a:bodyPr>
          <a:lstStyle>
            <a:lvl1pPr>
              <a:defRPr sz="1800"/>
            </a:lvl1pPr>
            <a:lvl2pPr>
              <a:defRPr sz="1500"/>
            </a:lvl2pPr>
            <a:lvl3pPr>
              <a:defRPr sz="1350"/>
            </a:lvl3pPr>
            <a:lvl4pPr>
              <a:defRPr sz="1200"/>
            </a:lvl4pPr>
            <a:lvl5pPr>
              <a:defRPr sz="1200"/>
            </a:lvl5pPr>
            <a:lvl6pPr marL="1543461">
              <a:defRPr sz="1200"/>
            </a:lvl6pPr>
            <a:lvl7pPr marL="1543461">
              <a:defRPr sz="1200"/>
            </a:lvl7pPr>
            <a:lvl8pPr marL="1543461">
              <a:defRPr sz="1200"/>
            </a:lvl8pPr>
            <a:lvl9pPr marL="1543461">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321" y="1828800"/>
            <a:ext cx="3315563" cy="4419600"/>
          </a:xfrm>
        </p:spPr>
        <p:txBody>
          <a:bodyPr>
            <a:normAutofit/>
          </a:bodyPr>
          <a:lstStyle>
            <a:lvl1pPr>
              <a:defRPr sz="1800"/>
            </a:lvl1pPr>
            <a:lvl2pPr>
              <a:defRPr sz="1500"/>
            </a:lvl2pPr>
            <a:lvl3pPr>
              <a:defRPr sz="1350"/>
            </a:lvl3pPr>
            <a:lvl4pPr>
              <a:defRPr sz="1200"/>
            </a:lvl4pPr>
            <a:lvl5pPr>
              <a:defRPr sz="1200"/>
            </a:lvl5pPr>
            <a:lvl6pPr marL="1543461">
              <a:defRPr sz="1200"/>
            </a:lvl6pPr>
            <a:lvl7pPr marL="1543461">
              <a:defRPr sz="1200"/>
            </a:lvl7pPr>
            <a:lvl8pPr marL="1543461">
              <a:defRPr sz="1200"/>
            </a:lvl8pPr>
            <a:lvl9pPr marL="1543461">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172616" y="6400800"/>
            <a:ext cx="1161797" cy="276228"/>
          </a:xfrm>
          <a:prstGeom prst="rect">
            <a:avLst/>
          </a:prstGeom>
        </p:spPr>
        <p:txBody>
          <a:bodyPr/>
          <a:lstStyle/>
          <a:p>
            <a:fld id="{03F41C87-7AD9-4845-A077-840E4A0F3F06}" type="datetimeFigureOut">
              <a:rPr lang="en-US"/>
              <a:t>9/27/2016</a:t>
            </a:fld>
            <a:endParaRPr/>
          </a:p>
        </p:txBody>
      </p:sp>
      <p:sp>
        <p:nvSpPr>
          <p:cNvPr id="6" name="Footer Placeholder 5"/>
          <p:cNvSpPr>
            <a:spLocks noGrp="1"/>
          </p:cNvSpPr>
          <p:nvPr>
            <p:ph type="ftr" sz="quarter" idx="11"/>
          </p:nvPr>
        </p:nvSpPr>
        <p:spPr>
          <a:xfrm>
            <a:off x="1485095" y="6400800"/>
            <a:ext cx="4467289" cy="276228"/>
          </a:xfrm>
          <a:prstGeom prst="rect">
            <a:avLst/>
          </a:prstGeom>
        </p:spPr>
        <p:txBody>
          <a:bodyPr/>
          <a:lstStyle/>
          <a:p>
            <a:endParaRPr dirty="0"/>
          </a:p>
        </p:txBody>
      </p:sp>
      <p:sp>
        <p:nvSpPr>
          <p:cNvPr id="7" name="Slide Number Placeholder 6"/>
          <p:cNvSpPr>
            <a:spLocks noGrp="1"/>
          </p:cNvSpPr>
          <p:nvPr>
            <p:ph type="sldNum" sz="quarter" idx="12"/>
          </p:nvPr>
        </p:nvSpPr>
        <p:spPr>
          <a:xfrm>
            <a:off x="7544573" y="6400800"/>
            <a:ext cx="800310" cy="276228"/>
          </a:xfrm>
          <a:prstGeom prst="rect">
            <a:avLst/>
          </a:prstGeom>
        </p:spPr>
        <p:txBody>
          <a:bodyPr/>
          <a:lstStyle/>
          <a:p>
            <a:fld id="{2A013F82-EE5E-44EE-A61D-E31C6657F26F}" type="slidenum">
              <a:rPr/>
              <a:t>‹#›</a:t>
            </a:fld>
            <a:endParaRPr/>
          </a:p>
        </p:txBody>
      </p:sp>
    </p:spTree>
    <p:extLst>
      <p:ext uri="{BB962C8B-B14F-4D97-AF65-F5344CB8AC3E}">
        <p14:creationId xmlns:p14="http://schemas.microsoft.com/office/powerpoint/2010/main" val="403955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33719931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202228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34561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844932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937867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292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08191296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3101811"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none" dirty="0" smtClean="0">
                <a:cs typeface="Arial" pitchFamily="34" charset="0"/>
              </a:rPr>
              <a:t>libFLAME</a:t>
            </a:r>
            <a:r>
              <a:rPr lang="en-US" sz="1000" cap="none" baseline="0" dirty="0" smtClean="0">
                <a:cs typeface="Arial" pitchFamily="34" charset="0"/>
              </a:rPr>
              <a:t> Optimizations with BLIS</a:t>
            </a:r>
            <a:r>
              <a:rPr lang="en-US" sz="1000" cap="none" dirty="0" smtClean="0">
                <a:cs typeface="Arial" pitchFamily="34" charset="0"/>
              </a:rPr>
              <a:t>   </a:t>
            </a:r>
            <a:r>
              <a:rPr lang="en-US" sz="1000" cap="all" dirty="0" smtClean="0">
                <a:cs typeface="Arial" pitchFamily="34" charset="0"/>
              </a:rPr>
              <a:t>|   </a:t>
            </a:r>
            <a:fld id="{F9649FD6-C0F2-4A33-9D42-84E368792D73}" type="datetime4">
              <a:rPr lang="en-US" sz="1000" cap="all">
                <a:cs typeface="Arial" pitchFamily="34" charset="0"/>
              </a:rPr>
              <a:pPr fontAlgn="auto">
                <a:spcBef>
                  <a:spcPts val="0"/>
                </a:spcBef>
                <a:spcAft>
                  <a:spcPts val="0"/>
                </a:spcAft>
                <a:defRPr/>
              </a:pPr>
              <a:t>September 27, 2016</a:t>
            </a:fld>
            <a:r>
              <a:rPr lang="en-US" sz="1000" cap="all" dirty="0">
                <a:cs typeface="Arial" pitchFamily="34" charset="0"/>
              </a:rPr>
              <a:t>  </a:t>
            </a: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24" r:id="rId11"/>
    <p:sldLayoutId id="2147483825" r:id="rId12"/>
    <p:sldLayoutId id="2147483826" r:id="rId13"/>
    <p:sldLayoutId id="2147483841" r:id="rId14"/>
    <p:sldLayoutId id="2147483842" r:id="rId15"/>
    <p:sldLayoutId id="2147483843" r:id="rId16"/>
    <p:sldLayoutId id="2147483844" r:id="rId17"/>
    <p:sldLayoutId id="2147483846" r:id="rId1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gpuopen.com/professional-comput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cap="none" dirty="0" smtClean="0"/>
              <a:t>lib</a:t>
            </a:r>
            <a:r>
              <a:rPr lang="en-US" dirty="0" smtClean="0"/>
              <a:t>flame optimizations </a:t>
            </a:r>
            <a:r>
              <a:rPr lang="en-US" cap="none" dirty="0" smtClean="0"/>
              <a:t>with</a:t>
            </a:r>
            <a:r>
              <a:rPr lang="en-US" dirty="0" smtClean="0"/>
              <a:t> </a:t>
            </a:r>
            <a:r>
              <a:rPr lang="en-US" cap="none" dirty="0" smtClean="0"/>
              <a:t>BLIS</a:t>
            </a:r>
            <a:endParaRPr lang="en-US" dirty="0"/>
          </a:p>
        </p:txBody>
      </p:sp>
      <p:sp>
        <p:nvSpPr>
          <p:cNvPr id="10" name="Subtitle 9"/>
          <p:cNvSpPr>
            <a:spLocks noGrp="1"/>
          </p:cNvSpPr>
          <p:nvPr>
            <p:ph type="subTitle" idx="1"/>
          </p:nvPr>
        </p:nvSpPr>
        <p:spPr/>
        <p:txBody>
          <a:bodyPr/>
          <a:lstStyle/>
          <a:p>
            <a:r>
              <a:rPr lang="en-US" dirty="0" smtClean="0"/>
              <a:t>Kiran </a:t>
            </a:r>
            <a:r>
              <a:rPr lang="en-US" dirty="0" err="1" smtClean="0"/>
              <a:t>varaganti</a:t>
            </a:r>
            <a:endParaRPr lang="en-US" dirty="0" smtClean="0"/>
          </a:p>
          <a:p>
            <a:r>
              <a:rPr lang="en-US" dirty="0" smtClean="0"/>
              <a:t>19 September 2016</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sizes LU &amp; QR</a:t>
            </a:r>
            <a:endParaRPr lang="en-US" dirty="0"/>
          </a:p>
        </p:txBody>
      </p:sp>
      <p:sp>
        <p:nvSpPr>
          <p:cNvPr id="3" name="Content Placeholder 2"/>
          <p:cNvSpPr>
            <a:spLocks noGrp="1"/>
          </p:cNvSpPr>
          <p:nvPr>
            <p:ph sz="half" idx="1"/>
          </p:nvPr>
        </p:nvSpPr>
        <p:spPr>
          <a:xfrm>
            <a:off x="573208" y="1599722"/>
            <a:ext cx="3858964" cy="4419600"/>
          </a:xfrm>
        </p:spPr>
        <p:txBody>
          <a:bodyPr/>
          <a:lstStyle/>
          <a:p>
            <a:r>
              <a:rPr lang="en-US" dirty="0" smtClean="0"/>
              <a:t>LU with pivoting</a:t>
            </a:r>
          </a:p>
          <a:p>
            <a:pPr lvl="1"/>
            <a:r>
              <a:rPr lang="en-US" dirty="0" smtClean="0"/>
              <a:t>128 x 128, 16 x 16 (Level 1 &amp; Level 2)</a:t>
            </a:r>
          </a:p>
          <a:p>
            <a:endParaRPr lang="en-US" dirty="0"/>
          </a:p>
          <a:p>
            <a:r>
              <a:rPr lang="en-US" dirty="0" smtClean="0"/>
              <a:t>QR </a:t>
            </a:r>
          </a:p>
          <a:p>
            <a:pPr lvl="1"/>
            <a:r>
              <a:rPr lang="en-US" dirty="0" smtClean="0"/>
              <a:t>Level 1 &amp; Level 2 works on all higher block sizes as well. </a:t>
            </a:r>
          </a:p>
          <a:p>
            <a:pPr lvl="1"/>
            <a:r>
              <a:rPr lang="en-US" b="1" i="1" dirty="0" smtClean="0">
                <a:solidFill>
                  <a:srgbClr val="FFC000"/>
                </a:solidFill>
              </a:rPr>
              <a:t>It has high impact on the performance of QR</a:t>
            </a:r>
            <a:endParaRPr lang="en-US" b="1" i="1" dirty="0">
              <a:solidFill>
                <a:srgbClr val="FFC000"/>
              </a:solidFill>
            </a:endParaRPr>
          </a:p>
        </p:txBody>
      </p:sp>
      <p:graphicFrame>
        <p:nvGraphicFramePr>
          <p:cNvPr id="5" name="Content Placeholder 12"/>
          <p:cNvGraphicFramePr>
            <a:graphicFrameLocks noGrp="1"/>
          </p:cNvGraphicFramePr>
          <p:nvPr>
            <p:ph sz="quarter" idx="11"/>
            <p:extLst>
              <p:ext uri="{D42A27DB-BD31-4B8C-83A1-F6EECF244321}">
                <p14:modId xmlns:p14="http://schemas.microsoft.com/office/powerpoint/2010/main" val="2940928026"/>
              </p:ext>
            </p:extLst>
          </p:nvPr>
        </p:nvGraphicFramePr>
        <p:xfrm>
          <a:off x="4572000" y="1599722"/>
          <a:ext cx="4331431" cy="4065853"/>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3428702" y="3723774"/>
            <a:ext cx="1371957" cy="171495"/>
          </a:xfrm>
          <a:prstGeom prst="rightArrow">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fontAlgn="auto">
              <a:spcBef>
                <a:spcPts val="0"/>
              </a:spcBef>
              <a:spcAft>
                <a:spcPts val="0"/>
              </a:spcAft>
            </a:pPr>
            <a:endParaRPr lang="en-US" sz="2401" dirty="0">
              <a:solidFill>
                <a:schemeClr val="tx2"/>
              </a:solidFill>
            </a:endParaRPr>
          </a:p>
        </p:txBody>
      </p:sp>
    </p:spTree>
    <p:extLst>
      <p:ext uri="{BB962C8B-B14F-4D97-AF65-F5344CB8AC3E}">
        <p14:creationId xmlns:p14="http://schemas.microsoft.com/office/powerpoint/2010/main" val="137460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 Dependencies</a:t>
            </a:r>
            <a:endParaRPr lang="en-US" dirty="0"/>
          </a:p>
        </p:txBody>
      </p:sp>
      <p:sp>
        <p:nvSpPr>
          <p:cNvPr id="3" name="Content Placeholder 2"/>
          <p:cNvSpPr>
            <a:spLocks noGrp="1"/>
          </p:cNvSpPr>
          <p:nvPr>
            <p:ph idx="1"/>
          </p:nvPr>
        </p:nvSpPr>
        <p:spPr>
          <a:ln>
            <a:solidFill>
              <a:schemeClr val="accent1"/>
            </a:solidFill>
          </a:ln>
        </p:spPr>
        <p:txBody>
          <a:bodyPr/>
          <a:lstStyle/>
          <a:p>
            <a:r>
              <a:rPr lang="en-US" dirty="0" smtClean="0"/>
              <a:t>LU with Pivot</a:t>
            </a:r>
          </a:p>
          <a:p>
            <a:pPr lvl="1"/>
            <a:r>
              <a:rPr lang="en-US" dirty="0" smtClean="0"/>
              <a:t>Level 1</a:t>
            </a:r>
          </a:p>
          <a:p>
            <a:pPr lvl="2"/>
            <a:r>
              <a:rPr lang="en-US" dirty="0" smtClean="0"/>
              <a:t>Dot</a:t>
            </a:r>
          </a:p>
          <a:p>
            <a:pPr lvl="2"/>
            <a:r>
              <a:rPr lang="en-US" dirty="0" smtClean="0"/>
              <a:t>Amax</a:t>
            </a:r>
          </a:p>
          <a:p>
            <a:pPr lvl="2"/>
            <a:r>
              <a:rPr lang="en-US" dirty="0" err="1" smtClean="0"/>
              <a:t>scalv</a:t>
            </a:r>
            <a:endParaRPr lang="en-US" dirty="0" smtClean="0"/>
          </a:p>
          <a:p>
            <a:pPr lvl="1"/>
            <a:r>
              <a:rPr lang="en-US" dirty="0" smtClean="0"/>
              <a:t>Level 2</a:t>
            </a:r>
          </a:p>
          <a:p>
            <a:pPr lvl="2"/>
            <a:r>
              <a:rPr lang="en-US" dirty="0" smtClean="0"/>
              <a:t>GEMV</a:t>
            </a:r>
          </a:p>
          <a:p>
            <a:pPr lvl="1"/>
            <a:r>
              <a:rPr lang="en-US" dirty="0" smtClean="0"/>
              <a:t>Level 3</a:t>
            </a:r>
          </a:p>
          <a:p>
            <a:pPr lvl="2"/>
            <a:r>
              <a:rPr lang="en-US" dirty="0" smtClean="0"/>
              <a:t>TRSM</a:t>
            </a:r>
          </a:p>
          <a:p>
            <a:pPr lvl="2"/>
            <a:r>
              <a:rPr lang="en-US" dirty="0" smtClean="0"/>
              <a:t>GEMM</a:t>
            </a:r>
            <a:endParaRPr lang="en-US" dirty="0"/>
          </a:p>
        </p:txBody>
      </p:sp>
      <p:sp>
        <p:nvSpPr>
          <p:cNvPr id="5" name="Content Placeholder 4"/>
          <p:cNvSpPr>
            <a:spLocks noGrp="1"/>
          </p:cNvSpPr>
          <p:nvPr>
            <p:ph sz="quarter" idx="11"/>
          </p:nvPr>
        </p:nvSpPr>
        <p:spPr>
          <a:ln>
            <a:solidFill>
              <a:schemeClr val="accent1"/>
            </a:solidFill>
          </a:ln>
        </p:spPr>
        <p:txBody>
          <a:bodyPr/>
          <a:lstStyle/>
          <a:p>
            <a:r>
              <a:rPr lang="en-US" dirty="0" smtClean="0"/>
              <a:t>QR Factorization</a:t>
            </a:r>
          </a:p>
          <a:p>
            <a:pPr lvl="1"/>
            <a:r>
              <a:rPr lang="en-US" dirty="0" smtClean="0"/>
              <a:t>Level 1</a:t>
            </a:r>
          </a:p>
          <a:p>
            <a:pPr lvl="2"/>
            <a:r>
              <a:rPr lang="en-US" dirty="0" err="1" smtClean="0"/>
              <a:t>Copyv</a:t>
            </a:r>
            <a:endParaRPr lang="en-US" dirty="0" smtClean="0"/>
          </a:p>
          <a:p>
            <a:pPr lvl="2"/>
            <a:r>
              <a:rPr lang="en-US" dirty="0" err="1" smtClean="0"/>
              <a:t>Scalv</a:t>
            </a:r>
            <a:endParaRPr lang="en-US" dirty="0" smtClean="0"/>
          </a:p>
          <a:p>
            <a:pPr lvl="2"/>
            <a:r>
              <a:rPr lang="en-US" dirty="0" err="1" smtClean="0"/>
              <a:t>Axpyv</a:t>
            </a:r>
            <a:endParaRPr lang="en-US" dirty="0" smtClean="0"/>
          </a:p>
          <a:p>
            <a:pPr lvl="2"/>
            <a:r>
              <a:rPr lang="en-US" dirty="0" err="1" smtClean="0"/>
              <a:t>Axpyt</a:t>
            </a:r>
            <a:endParaRPr lang="en-US" dirty="0" smtClean="0"/>
          </a:p>
          <a:p>
            <a:pPr lvl="1"/>
            <a:r>
              <a:rPr lang="en-US" dirty="0" smtClean="0"/>
              <a:t>Level 2</a:t>
            </a:r>
          </a:p>
          <a:p>
            <a:pPr lvl="2"/>
            <a:r>
              <a:rPr lang="en-US" dirty="0" err="1" smtClean="0"/>
              <a:t>Ger</a:t>
            </a:r>
            <a:r>
              <a:rPr lang="en-US" dirty="0" smtClean="0"/>
              <a:t> (General rank-1 update)</a:t>
            </a:r>
          </a:p>
          <a:p>
            <a:pPr lvl="2"/>
            <a:r>
              <a:rPr lang="en-US" dirty="0" smtClean="0"/>
              <a:t>GEMV</a:t>
            </a:r>
          </a:p>
          <a:p>
            <a:pPr lvl="1"/>
            <a:r>
              <a:rPr lang="en-US" dirty="0" smtClean="0"/>
              <a:t>Level 3</a:t>
            </a:r>
          </a:p>
          <a:p>
            <a:pPr lvl="2"/>
            <a:r>
              <a:rPr lang="en-US" dirty="0" smtClean="0"/>
              <a:t>TRMM</a:t>
            </a:r>
          </a:p>
          <a:p>
            <a:pPr lvl="2"/>
            <a:r>
              <a:rPr lang="en-US" dirty="0" smtClean="0"/>
              <a:t>GEMM</a:t>
            </a:r>
          </a:p>
          <a:p>
            <a:pPr lvl="2"/>
            <a:r>
              <a:rPr lang="en-US" dirty="0" smtClean="0"/>
              <a:t>TRSM</a:t>
            </a:r>
          </a:p>
          <a:p>
            <a:pPr lvl="2"/>
            <a:endParaRPr lang="en-US" dirty="0" smtClean="0"/>
          </a:p>
          <a:p>
            <a:pPr marL="284636" lvl="1" indent="0">
              <a:buNone/>
            </a:pPr>
            <a:endParaRPr lang="en-US" dirty="0"/>
          </a:p>
        </p:txBody>
      </p:sp>
    </p:spTree>
    <p:extLst>
      <p:ext uri="{BB962C8B-B14F-4D97-AF65-F5344CB8AC3E}">
        <p14:creationId xmlns:p14="http://schemas.microsoft.com/office/powerpoint/2010/main" val="28957072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Blis optimizations</a:t>
            </a:r>
            <a:endParaRPr lang="en-US" dirty="0"/>
          </a:p>
        </p:txBody>
      </p:sp>
      <p:sp>
        <p:nvSpPr>
          <p:cNvPr id="4" name="Content Placeholder 3"/>
          <p:cNvSpPr>
            <a:spLocks noGrp="1"/>
          </p:cNvSpPr>
          <p:nvPr>
            <p:ph idx="1"/>
          </p:nvPr>
        </p:nvSpPr>
        <p:spPr>
          <a:xfrm>
            <a:off x="274388" y="1381123"/>
            <a:ext cx="8595360" cy="1288104"/>
          </a:xfrm>
        </p:spPr>
        <p:txBody>
          <a:bodyPr/>
          <a:lstStyle/>
          <a:p>
            <a:r>
              <a:rPr lang="en-US" dirty="0" smtClean="0"/>
              <a:t>AVX x86 SIMD Optimization</a:t>
            </a:r>
          </a:p>
          <a:p>
            <a:pPr lvl="1"/>
            <a:r>
              <a:rPr lang="en-US" dirty="0" err="1"/>
              <a:t>a</a:t>
            </a:r>
            <a:r>
              <a:rPr lang="en-US" dirty="0" err="1" smtClean="0"/>
              <a:t>xpyf</a:t>
            </a:r>
            <a:r>
              <a:rPr lang="en-US" dirty="0" smtClean="0"/>
              <a:t> – which in turn optimizes GEMV (Column Major)</a:t>
            </a:r>
          </a:p>
          <a:p>
            <a:pPr lvl="1"/>
            <a:r>
              <a:rPr lang="en-US" dirty="0" err="1"/>
              <a:t>d</a:t>
            </a:r>
            <a:r>
              <a:rPr lang="en-US" dirty="0" err="1" smtClean="0"/>
              <a:t>otxf</a:t>
            </a:r>
            <a:r>
              <a:rPr lang="en-US" dirty="0" smtClean="0"/>
              <a:t>  - which in turn optimizes GEMV (row major)</a:t>
            </a:r>
          </a:p>
          <a:p>
            <a:pPr lvl="1"/>
            <a:r>
              <a:rPr lang="en-US" dirty="0" err="1"/>
              <a:t>a</a:t>
            </a:r>
            <a:r>
              <a:rPr lang="en-US" dirty="0" err="1" smtClean="0"/>
              <a:t>xpyv</a:t>
            </a:r>
            <a:endParaRPr lang="en-US" dirty="0" smtClean="0"/>
          </a:p>
          <a:p>
            <a:endParaRPr lang="en-US" dirty="0" smtClean="0"/>
          </a:p>
          <a:p>
            <a:endParaRPr lang="en-US" dirty="0" smtClean="0"/>
          </a:p>
          <a:p>
            <a:endParaRPr lang="en-US" dirty="0"/>
          </a:p>
        </p:txBody>
      </p:sp>
      <p:grpSp>
        <p:nvGrpSpPr>
          <p:cNvPr id="73" name="Group 72"/>
          <p:cNvGrpSpPr/>
          <p:nvPr/>
        </p:nvGrpSpPr>
        <p:grpSpPr>
          <a:xfrm>
            <a:off x="3957848" y="2815980"/>
            <a:ext cx="3853213" cy="1307254"/>
            <a:chOff x="4285394" y="3198118"/>
            <a:chExt cx="3853213" cy="1307254"/>
          </a:xfrm>
        </p:grpSpPr>
        <p:grpSp>
          <p:nvGrpSpPr>
            <p:cNvPr id="32" name="Group 31"/>
            <p:cNvGrpSpPr/>
            <p:nvPr/>
          </p:nvGrpSpPr>
          <p:grpSpPr>
            <a:xfrm>
              <a:off x="4285394" y="3198118"/>
              <a:ext cx="3794077" cy="238934"/>
              <a:chOff x="4967786" y="3211766"/>
              <a:chExt cx="1421646" cy="397300"/>
            </a:xfrm>
          </p:grpSpPr>
          <p:sp>
            <p:nvSpPr>
              <p:cNvPr id="26" name="Rectangle 25"/>
              <p:cNvSpPr/>
              <p:nvPr/>
            </p:nvSpPr>
            <p:spPr>
              <a:xfrm>
                <a:off x="4967786" y="3211766"/>
                <a:ext cx="354842" cy="397300"/>
              </a:xfrm>
              <a:prstGeom prst="rect">
                <a:avLst/>
              </a:prstGeom>
              <a:solidFill>
                <a:srgbClr val="F8A4A7"/>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accent2"/>
                    </a:solidFill>
                  </a:rPr>
                  <a:t>3</a:t>
                </a:r>
                <a:endParaRPr lang="en-US" sz="1600" dirty="0">
                  <a:solidFill>
                    <a:schemeClr val="accent2"/>
                  </a:solidFill>
                </a:endParaRPr>
              </a:p>
            </p:txBody>
          </p:sp>
          <p:sp>
            <p:nvSpPr>
              <p:cNvPr id="28" name="Rectangle 27"/>
              <p:cNvSpPr/>
              <p:nvPr/>
            </p:nvSpPr>
            <p:spPr>
              <a:xfrm>
                <a:off x="5322628" y="3211766"/>
                <a:ext cx="354842" cy="397300"/>
              </a:xfrm>
              <a:prstGeom prst="rect">
                <a:avLst/>
              </a:prstGeom>
              <a:solidFill>
                <a:srgbClr val="F8A4A7"/>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accent2"/>
                    </a:solidFill>
                  </a:rPr>
                  <a:t>1</a:t>
                </a:r>
                <a:endParaRPr lang="en-US" sz="1600" dirty="0">
                  <a:solidFill>
                    <a:schemeClr val="accent2"/>
                  </a:solidFill>
                </a:endParaRPr>
              </a:p>
            </p:txBody>
          </p:sp>
          <p:grpSp>
            <p:nvGrpSpPr>
              <p:cNvPr id="31" name="Group 30"/>
              <p:cNvGrpSpPr/>
              <p:nvPr/>
            </p:nvGrpSpPr>
            <p:grpSpPr>
              <a:xfrm>
                <a:off x="5679748" y="3211766"/>
                <a:ext cx="709684" cy="397300"/>
                <a:chOff x="5693396" y="3214038"/>
                <a:chExt cx="709684" cy="397300"/>
              </a:xfrm>
            </p:grpSpPr>
            <p:sp>
              <p:nvSpPr>
                <p:cNvPr id="29" name="Rectangle 28"/>
                <p:cNvSpPr/>
                <p:nvPr/>
              </p:nvSpPr>
              <p:spPr>
                <a:xfrm>
                  <a:off x="5693396" y="3214038"/>
                  <a:ext cx="354842" cy="397300"/>
                </a:xfrm>
                <a:prstGeom prst="rect">
                  <a:avLst/>
                </a:prstGeom>
                <a:solidFill>
                  <a:srgbClr val="F8A4A7"/>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accent2"/>
                      </a:solidFill>
                    </a:rPr>
                    <a:t>9</a:t>
                  </a:r>
                </a:p>
              </p:txBody>
            </p:sp>
            <p:sp>
              <p:nvSpPr>
                <p:cNvPr id="30" name="Rectangle 29"/>
                <p:cNvSpPr/>
                <p:nvPr/>
              </p:nvSpPr>
              <p:spPr>
                <a:xfrm>
                  <a:off x="6048238" y="3214038"/>
                  <a:ext cx="354842" cy="397300"/>
                </a:xfrm>
                <a:prstGeom prst="rect">
                  <a:avLst/>
                </a:prstGeom>
                <a:solidFill>
                  <a:srgbClr val="F8A4A7"/>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accent2"/>
                      </a:solidFill>
                    </a:rPr>
                    <a:t>7</a:t>
                  </a:r>
                </a:p>
              </p:txBody>
            </p:sp>
          </p:grpSp>
        </p:grpSp>
        <p:grpSp>
          <p:nvGrpSpPr>
            <p:cNvPr id="33" name="Group 32"/>
            <p:cNvGrpSpPr/>
            <p:nvPr/>
          </p:nvGrpSpPr>
          <p:grpSpPr>
            <a:xfrm>
              <a:off x="4321025" y="3727009"/>
              <a:ext cx="3794077" cy="238934"/>
              <a:chOff x="4967786" y="3211766"/>
              <a:chExt cx="1421646" cy="397300"/>
            </a:xfrm>
            <a:solidFill>
              <a:srgbClr val="00B050"/>
            </a:solidFill>
          </p:grpSpPr>
          <p:sp>
            <p:nvSpPr>
              <p:cNvPr id="34" name="Rectangle 33"/>
              <p:cNvSpPr/>
              <p:nvPr/>
            </p:nvSpPr>
            <p:spPr>
              <a:xfrm>
                <a:off x="4967786"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a:t>
                </a:r>
                <a:endParaRPr lang="en-US" sz="1600" b="1" dirty="0">
                  <a:solidFill>
                    <a:schemeClr val="bg1">
                      <a:lumMod val="95000"/>
                    </a:schemeClr>
                  </a:solidFill>
                </a:endParaRPr>
              </a:p>
            </p:txBody>
          </p:sp>
          <p:sp>
            <p:nvSpPr>
              <p:cNvPr id="35" name="Rectangle 34"/>
              <p:cNvSpPr/>
              <p:nvPr/>
            </p:nvSpPr>
            <p:spPr>
              <a:xfrm>
                <a:off x="5322628"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a:t>
                </a:r>
                <a:endParaRPr lang="en-US" sz="1600" b="1" dirty="0">
                  <a:solidFill>
                    <a:schemeClr val="bg1">
                      <a:lumMod val="95000"/>
                    </a:schemeClr>
                  </a:solidFill>
                </a:endParaRPr>
              </a:p>
            </p:txBody>
          </p:sp>
          <p:grpSp>
            <p:nvGrpSpPr>
              <p:cNvPr id="36" name="Group 35"/>
              <p:cNvGrpSpPr/>
              <p:nvPr/>
            </p:nvGrpSpPr>
            <p:grpSpPr>
              <a:xfrm>
                <a:off x="5679748" y="3211766"/>
                <a:ext cx="709684" cy="397300"/>
                <a:chOff x="5693396" y="3214038"/>
                <a:chExt cx="709684" cy="397300"/>
              </a:xfrm>
              <a:grpFill/>
            </p:grpSpPr>
            <p:sp>
              <p:nvSpPr>
                <p:cNvPr id="37" name="Rectangle 36"/>
                <p:cNvSpPr/>
                <p:nvPr/>
              </p:nvSpPr>
              <p:spPr>
                <a:xfrm>
                  <a:off x="5693396"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a:t>
                  </a:r>
                  <a:endParaRPr lang="en-US" sz="1600" b="1" dirty="0">
                    <a:solidFill>
                      <a:schemeClr val="bg1">
                        <a:lumMod val="95000"/>
                      </a:schemeClr>
                    </a:solidFill>
                  </a:endParaRPr>
                </a:p>
              </p:txBody>
            </p:sp>
            <p:sp>
              <p:nvSpPr>
                <p:cNvPr id="38" name="Rectangle 37"/>
                <p:cNvSpPr/>
                <p:nvPr/>
              </p:nvSpPr>
              <p:spPr>
                <a:xfrm>
                  <a:off x="6048238"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a:t>
                  </a:r>
                  <a:endParaRPr lang="en-US" sz="1600" b="1" dirty="0">
                    <a:solidFill>
                      <a:schemeClr val="bg1">
                        <a:lumMod val="95000"/>
                      </a:schemeClr>
                    </a:solidFill>
                  </a:endParaRPr>
                </a:p>
              </p:txBody>
            </p:sp>
          </p:grpSp>
        </p:grpSp>
        <p:grpSp>
          <p:nvGrpSpPr>
            <p:cNvPr id="56" name="Group 55"/>
            <p:cNvGrpSpPr/>
            <p:nvPr/>
          </p:nvGrpSpPr>
          <p:grpSpPr>
            <a:xfrm>
              <a:off x="4344530" y="4266438"/>
              <a:ext cx="3794077" cy="238934"/>
              <a:chOff x="4967786" y="3211766"/>
              <a:chExt cx="1421646" cy="397300"/>
            </a:xfrm>
            <a:solidFill>
              <a:srgbClr val="0070C0"/>
            </a:solidFill>
          </p:grpSpPr>
          <p:sp>
            <p:nvSpPr>
              <p:cNvPr id="57" name="Rectangle 56"/>
              <p:cNvSpPr/>
              <p:nvPr/>
            </p:nvSpPr>
            <p:spPr>
              <a:xfrm>
                <a:off x="4967786"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9</a:t>
                </a:r>
              </a:p>
            </p:txBody>
          </p:sp>
          <p:sp>
            <p:nvSpPr>
              <p:cNvPr id="58" name="Rectangle 57"/>
              <p:cNvSpPr/>
              <p:nvPr/>
            </p:nvSpPr>
            <p:spPr>
              <a:xfrm>
                <a:off x="5322628"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a:t>
                </a:r>
                <a:endParaRPr lang="en-US" sz="1600" b="1" dirty="0">
                  <a:solidFill>
                    <a:schemeClr val="bg1">
                      <a:lumMod val="95000"/>
                    </a:schemeClr>
                  </a:solidFill>
                </a:endParaRPr>
              </a:p>
            </p:txBody>
          </p:sp>
          <p:grpSp>
            <p:nvGrpSpPr>
              <p:cNvPr id="59" name="Group 58"/>
              <p:cNvGrpSpPr/>
              <p:nvPr/>
            </p:nvGrpSpPr>
            <p:grpSpPr>
              <a:xfrm>
                <a:off x="5679748" y="3211766"/>
                <a:ext cx="709684" cy="397300"/>
                <a:chOff x="5693396" y="3214038"/>
                <a:chExt cx="709684" cy="397300"/>
              </a:xfrm>
              <a:grpFill/>
            </p:grpSpPr>
            <p:sp>
              <p:nvSpPr>
                <p:cNvPr id="60" name="Rectangle 59"/>
                <p:cNvSpPr/>
                <p:nvPr/>
              </p:nvSpPr>
              <p:spPr>
                <a:xfrm>
                  <a:off x="5693396"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27</a:t>
                  </a:r>
                  <a:endParaRPr lang="en-US" sz="1600" b="1" dirty="0">
                    <a:solidFill>
                      <a:schemeClr val="bg1">
                        <a:lumMod val="95000"/>
                      </a:schemeClr>
                    </a:solidFill>
                  </a:endParaRPr>
                </a:p>
              </p:txBody>
            </p:sp>
            <p:sp>
              <p:nvSpPr>
                <p:cNvPr id="61" name="Rectangle 60"/>
                <p:cNvSpPr/>
                <p:nvPr/>
              </p:nvSpPr>
              <p:spPr>
                <a:xfrm>
                  <a:off x="6048238"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21</a:t>
                  </a:r>
                  <a:endParaRPr lang="en-US" sz="1600" b="1" dirty="0">
                    <a:solidFill>
                      <a:schemeClr val="bg1">
                        <a:lumMod val="95000"/>
                      </a:schemeClr>
                    </a:solidFill>
                  </a:endParaRPr>
                </a:p>
              </p:txBody>
            </p:sp>
          </p:grpSp>
        </p:grpSp>
        <p:grpSp>
          <p:nvGrpSpPr>
            <p:cNvPr id="65" name="Group 64"/>
            <p:cNvGrpSpPr/>
            <p:nvPr/>
          </p:nvGrpSpPr>
          <p:grpSpPr>
            <a:xfrm>
              <a:off x="6045959" y="3452878"/>
              <a:ext cx="225945" cy="276999"/>
              <a:chOff x="6045959" y="5213446"/>
              <a:chExt cx="225945" cy="276999"/>
            </a:xfrm>
          </p:grpSpPr>
          <p:sp>
            <p:nvSpPr>
              <p:cNvPr id="64" name="Oval 63"/>
              <p:cNvSpPr/>
              <p:nvPr/>
            </p:nvSpPr>
            <p:spPr>
              <a:xfrm>
                <a:off x="6045959" y="5227094"/>
                <a:ext cx="225945" cy="2320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 name="TextBox 62"/>
              <p:cNvSpPr txBox="1"/>
              <p:nvPr/>
            </p:nvSpPr>
            <p:spPr>
              <a:xfrm>
                <a:off x="6110495" y="5213446"/>
                <a:ext cx="110608" cy="276999"/>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u="none" strike="noStrike" kern="1200" cap="none" spc="0" normalizeH="0" baseline="0" noProof="0" dirty="0" smtClean="0">
                    <a:ln>
                      <a:noFill/>
                    </a:ln>
                    <a:solidFill>
                      <a:schemeClr val="tx1"/>
                    </a:solidFill>
                    <a:effectLst/>
                    <a:uLnTx/>
                    <a:uFillTx/>
                    <a:ea typeface="MS PGothic" pitchFamily="34" charset="-128"/>
                    <a:cs typeface="+mn-cs"/>
                  </a:rPr>
                  <a:t>x</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66" name="Group 65"/>
            <p:cNvGrpSpPr/>
            <p:nvPr/>
          </p:nvGrpSpPr>
          <p:grpSpPr>
            <a:xfrm>
              <a:off x="6102825" y="4014716"/>
              <a:ext cx="225945" cy="317943"/>
              <a:chOff x="6045959" y="5227094"/>
              <a:chExt cx="225945" cy="317943"/>
            </a:xfrm>
          </p:grpSpPr>
          <p:sp>
            <p:nvSpPr>
              <p:cNvPr id="67" name="Oval 66"/>
              <p:cNvSpPr/>
              <p:nvPr/>
            </p:nvSpPr>
            <p:spPr>
              <a:xfrm>
                <a:off x="6045959" y="5227094"/>
                <a:ext cx="225945" cy="2320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 name="TextBox 67"/>
              <p:cNvSpPr txBox="1"/>
              <p:nvPr/>
            </p:nvSpPr>
            <p:spPr>
              <a:xfrm>
                <a:off x="6096847" y="5268038"/>
                <a:ext cx="128240" cy="276999"/>
              </a:xfrm>
              <a:prstGeom prst="rect">
                <a:avLst/>
              </a:prstGeom>
            </p:spPr>
            <p:txBody>
              <a:bodyPr vert="vert"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a:ea typeface="MS PGothic" pitchFamily="34" charset="-128"/>
                    <a:cs typeface="+mn-cs"/>
                  </a:rPr>
                  <a:t>=</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sp>
        <p:nvSpPr>
          <p:cNvPr id="69" name="TextBox 68"/>
          <p:cNvSpPr txBox="1"/>
          <p:nvPr/>
        </p:nvSpPr>
        <p:spPr>
          <a:xfrm>
            <a:off x="4529184" y="2422805"/>
            <a:ext cx="2647296"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256 bit YMM Registers</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129" name="Group 128"/>
          <p:cNvGrpSpPr/>
          <p:nvPr/>
        </p:nvGrpSpPr>
        <p:grpSpPr>
          <a:xfrm>
            <a:off x="122828" y="2970239"/>
            <a:ext cx="3004782" cy="2231011"/>
            <a:chOff x="122828" y="2970239"/>
            <a:chExt cx="3004782" cy="2231011"/>
          </a:xfrm>
        </p:grpSpPr>
        <p:grpSp>
          <p:nvGrpSpPr>
            <p:cNvPr id="41" name="Group 40"/>
            <p:cNvGrpSpPr/>
            <p:nvPr/>
          </p:nvGrpSpPr>
          <p:grpSpPr>
            <a:xfrm>
              <a:off x="122828" y="2970239"/>
              <a:ext cx="2852382" cy="1836045"/>
              <a:chOff x="764275" y="2970239"/>
              <a:chExt cx="2852382" cy="1836045"/>
            </a:xfrm>
          </p:grpSpPr>
          <p:grpSp>
            <p:nvGrpSpPr>
              <p:cNvPr id="19" name="Group 18"/>
              <p:cNvGrpSpPr/>
              <p:nvPr/>
            </p:nvGrpSpPr>
            <p:grpSpPr>
              <a:xfrm>
                <a:off x="764275" y="3200390"/>
                <a:ext cx="1821972" cy="1594518"/>
                <a:chOff x="764275" y="3200390"/>
                <a:chExt cx="1821972" cy="1594518"/>
              </a:xfrm>
            </p:grpSpPr>
            <p:grpSp>
              <p:nvGrpSpPr>
                <p:cNvPr id="17" name="Group 16"/>
                <p:cNvGrpSpPr/>
                <p:nvPr/>
              </p:nvGrpSpPr>
              <p:grpSpPr>
                <a:xfrm>
                  <a:off x="2010766" y="3200390"/>
                  <a:ext cx="575481" cy="1553574"/>
                  <a:chOff x="2488445" y="3186742"/>
                  <a:chExt cx="575481" cy="1553574"/>
                </a:xfrm>
              </p:grpSpPr>
              <p:sp>
                <p:nvSpPr>
                  <p:cNvPr id="14" name="Rectangle 13"/>
                  <p:cNvSpPr/>
                  <p:nvPr/>
                </p:nvSpPr>
                <p:spPr>
                  <a:xfrm>
                    <a:off x="2488445" y="3198118"/>
                    <a:ext cx="518615" cy="15421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accent2"/>
                        </a:solidFill>
                      </a:rPr>
                      <a:t>....</a:t>
                    </a:r>
                    <a:endParaRPr lang="en-US" sz="1600" b="1" dirty="0">
                      <a:solidFill>
                        <a:schemeClr val="accent2"/>
                      </a:solidFill>
                    </a:endParaRPr>
                  </a:p>
                </p:txBody>
              </p:sp>
              <p:sp>
                <p:nvSpPr>
                  <p:cNvPr id="15" name="Rectangle 14"/>
                  <p:cNvSpPr/>
                  <p:nvPr/>
                </p:nvSpPr>
                <p:spPr>
                  <a:xfrm>
                    <a:off x="2545311" y="3186742"/>
                    <a:ext cx="518615" cy="15421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accent2"/>
                        </a:solidFill>
                      </a:rPr>
                      <a:t>....</a:t>
                    </a:r>
                    <a:endParaRPr lang="en-US" sz="1600" b="1" dirty="0">
                      <a:solidFill>
                        <a:schemeClr val="accent2"/>
                      </a:solidFill>
                    </a:endParaRPr>
                  </a:p>
                </p:txBody>
              </p:sp>
            </p:grpSp>
            <p:grpSp>
              <p:nvGrpSpPr>
                <p:cNvPr id="18" name="Group 17"/>
                <p:cNvGrpSpPr/>
                <p:nvPr/>
              </p:nvGrpSpPr>
              <p:grpSpPr>
                <a:xfrm>
                  <a:off x="764275" y="3248166"/>
                  <a:ext cx="1533101" cy="1546742"/>
                  <a:chOff x="764275" y="3248166"/>
                  <a:chExt cx="1533101" cy="1546742"/>
                </a:xfrm>
              </p:grpSpPr>
              <p:sp>
                <p:nvSpPr>
                  <p:cNvPr id="10" name="Rectangle 9"/>
                  <p:cNvSpPr/>
                  <p:nvPr/>
                </p:nvSpPr>
                <p:spPr>
                  <a:xfrm>
                    <a:off x="764275" y="3248166"/>
                    <a:ext cx="518615" cy="1542198"/>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accent2"/>
                        </a:solidFill>
                      </a:rPr>
                      <a:t>3197</a:t>
                    </a:r>
                    <a:endParaRPr lang="en-US" sz="1600" b="1" dirty="0">
                      <a:solidFill>
                        <a:schemeClr val="accent2"/>
                      </a:solidFill>
                    </a:endParaRPr>
                  </a:p>
                </p:txBody>
              </p:sp>
              <p:sp>
                <p:nvSpPr>
                  <p:cNvPr id="12" name="Rectangle 11"/>
                  <p:cNvSpPr/>
                  <p:nvPr/>
                </p:nvSpPr>
                <p:spPr>
                  <a:xfrm>
                    <a:off x="1121392" y="3250438"/>
                    <a:ext cx="454930" cy="1542198"/>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accent2"/>
                        </a:solidFill>
                      </a:rPr>
                      <a:t>1201</a:t>
                    </a:r>
                    <a:endParaRPr lang="en-US" sz="1600" b="1" dirty="0">
                      <a:solidFill>
                        <a:schemeClr val="accent2"/>
                      </a:solidFill>
                    </a:endParaRPr>
                  </a:p>
                </p:txBody>
              </p:sp>
              <p:sp>
                <p:nvSpPr>
                  <p:cNvPr id="13" name="Rectangle 12"/>
                  <p:cNvSpPr/>
                  <p:nvPr/>
                </p:nvSpPr>
                <p:spPr>
                  <a:xfrm>
                    <a:off x="1503528" y="3250438"/>
                    <a:ext cx="420808" cy="1542198"/>
                  </a:xfrm>
                  <a:prstGeom prst="rect">
                    <a:avLst/>
                  </a:prstGeom>
                  <a:solidFill>
                    <a:schemeClr val="bg2">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accent2"/>
                        </a:solidFill>
                      </a:rPr>
                      <a:t>2220</a:t>
                    </a:r>
                    <a:endParaRPr lang="en-US" sz="1600" b="1" dirty="0">
                      <a:solidFill>
                        <a:schemeClr val="accent2"/>
                      </a:solidFill>
                    </a:endParaRPr>
                  </a:p>
                </p:txBody>
              </p:sp>
              <p:sp>
                <p:nvSpPr>
                  <p:cNvPr id="16" name="Rectangle 15"/>
                  <p:cNvSpPr/>
                  <p:nvPr/>
                </p:nvSpPr>
                <p:spPr>
                  <a:xfrm>
                    <a:off x="1778761" y="3252710"/>
                    <a:ext cx="518615" cy="15421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accent2"/>
                        </a:solidFill>
                      </a:rPr>
                      <a:t>8654</a:t>
                    </a:r>
                    <a:endParaRPr lang="en-US" sz="1600" b="1" dirty="0">
                      <a:solidFill>
                        <a:schemeClr val="accent2"/>
                      </a:solidFill>
                    </a:endParaRPr>
                  </a:p>
                </p:txBody>
              </p:sp>
            </p:grpSp>
          </p:grpSp>
          <p:sp>
            <p:nvSpPr>
              <p:cNvPr id="20" name="Double Bracket 19"/>
              <p:cNvSpPr/>
              <p:nvPr/>
            </p:nvSpPr>
            <p:spPr>
              <a:xfrm>
                <a:off x="764275" y="3252710"/>
                <a:ext cx="1765106" cy="1537654"/>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1" name="Rectangle 20"/>
              <p:cNvSpPr/>
              <p:nvPr/>
            </p:nvSpPr>
            <p:spPr>
              <a:xfrm>
                <a:off x="2977487" y="3264086"/>
                <a:ext cx="518615" cy="154219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301..</a:t>
                </a:r>
                <a:endParaRPr lang="en-US" sz="1600" b="1" dirty="0">
                  <a:solidFill>
                    <a:schemeClr val="bg1">
                      <a:lumMod val="95000"/>
                    </a:schemeClr>
                  </a:solidFill>
                </a:endParaRPr>
              </a:p>
            </p:txBody>
          </p:sp>
          <p:sp>
            <p:nvSpPr>
              <p:cNvPr id="22" name="Double Bracket 21"/>
              <p:cNvSpPr/>
              <p:nvPr/>
            </p:nvSpPr>
            <p:spPr>
              <a:xfrm>
                <a:off x="2879678" y="3211766"/>
                <a:ext cx="736979" cy="1594518"/>
              </a:xfrm>
              <a:prstGeom prst="bracket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3" name="TextBox 22"/>
              <p:cNvSpPr txBox="1"/>
              <p:nvPr/>
            </p:nvSpPr>
            <p:spPr>
              <a:xfrm>
                <a:off x="2682639" y="3896685"/>
                <a:ext cx="110608" cy="276999"/>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u="none" strike="noStrike" kern="1200" cap="none" spc="0" normalizeH="0" baseline="0" noProof="0" dirty="0" smtClean="0">
                    <a:ln>
                      <a:noFill/>
                    </a:ln>
                    <a:solidFill>
                      <a:schemeClr val="tx1"/>
                    </a:solidFill>
                    <a:effectLst/>
                    <a:uLnTx/>
                    <a:uFillTx/>
                    <a:ea typeface="MS PGothic" pitchFamily="34" charset="-128"/>
                    <a:cs typeface="+mn-cs"/>
                  </a:rPr>
                  <a:t>x</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Left Brace 23"/>
              <p:cNvSpPr/>
              <p:nvPr/>
            </p:nvSpPr>
            <p:spPr>
              <a:xfrm rot="5400000">
                <a:off x="1130445" y="3037334"/>
                <a:ext cx="194855" cy="611980"/>
              </a:xfrm>
              <a:prstGeom prst="lef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5" name="TextBox 24"/>
              <p:cNvSpPr txBox="1"/>
              <p:nvPr/>
            </p:nvSpPr>
            <p:spPr>
              <a:xfrm>
                <a:off x="1194842" y="2970239"/>
                <a:ext cx="41787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f</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mc:AlternateContent xmlns:mc="http://schemas.openxmlformats.org/markup-compatibility/2006" xmlns:a14="http://schemas.microsoft.com/office/drawing/2010/main">
          <mc:Choice Requires="a14">
            <p:sp>
              <p:nvSpPr>
                <p:cNvPr id="71" name="TextBox 70"/>
                <p:cNvSpPr txBox="1"/>
                <p:nvPr/>
              </p:nvSpPr>
              <p:spPr>
                <a:xfrm>
                  <a:off x="359390" y="4791173"/>
                  <a:ext cx="1155504" cy="407804"/>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dirty="0" smtClean="0">
                            <a:ln>
                              <a:noFill/>
                            </a:ln>
                            <a:solidFill>
                              <a:schemeClr val="tx1"/>
                            </a:solidFill>
                            <a:effectLst/>
                            <a:uLnTx/>
                            <a:uFillTx/>
                            <a:latin typeface="Cambria Math" panose="02040503050406030204" pitchFamily="18" charset="0"/>
                            <a:ea typeface="MS PGothic" pitchFamily="34" charset="-128"/>
                            <a:cs typeface="+mn-cs"/>
                          </a:rPr>
                          <m:t>𝑨</m:t>
                        </m:r>
                      </m:oMath>
                    </m:oMathPara>
                  </a14:m>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59390" y="4791173"/>
                  <a:ext cx="1155504" cy="40780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972106" y="4793446"/>
                  <a:ext cx="1155504" cy="407804"/>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𝒙</m:t>
                        </m:r>
                      </m:oMath>
                    </m:oMathPara>
                  </a14:m>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972106" y="4793446"/>
                  <a:ext cx="1155504" cy="407804"/>
                </a:xfrm>
                <a:prstGeom prst="rect">
                  <a:avLst/>
                </a:prstGeom>
                <a:blipFill rotWithShape="0">
                  <a:blip r:embed="rId3"/>
                  <a:stretch>
                    <a:fillRect/>
                  </a:stretch>
                </a:blipFill>
              </p:spPr>
              <p:txBody>
                <a:bodyPr/>
                <a:lstStyle/>
                <a:p>
                  <a:r>
                    <a:rPr lang="en-US">
                      <a:noFill/>
                    </a:rPr>
                    <a:t> </a:t>
                  </a:r>
                </a:p>
              </p:txBody>
            </p:sp>
          </mc:Fallback>
        </mc:AlternateContent>
      </p:grpSp>
      <p:grpSp>
        <p:nvGrpSpPr>
          <p:cNvPr id="99" name="Group 98"/>
          <p:cNvGrpSpPr/>
          <p:nvPr/>
        </p:nvGrpSpPr>
        <p:grpSpPr>
          <a:xfrm>
            <a:off x="4072558" y="5629698"/>
            <a:ext cx="3658876" cy="238934"/>
            <a:chOff x="4967786" y="3211766"/>
            <a:chExt cx="1421646" cy="397300"/>
          </a:xfrm>
        </p:grpSpPr>
        <p:sp>
          <p:nvSpPr>
            <p:cNvPr id="118" name="Rectangle 117"/>
            <p:cNvSpPr/>
            <p:nvPr/>
          </p:nvSpPr>
          <p:spPr>
            <a:xfrm>
              <a:off x="4967786" y="3211766"/>
              <a:ext cx="354842" cy="397300"/>
            </a:xfrm>
            <a:prstGeom prst="rect">
              <a:avLst/>
            </a:prstGeom>
            <a:solidFill>
              <a:srgbClr val="FFC00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accent2"/>
                  </a:solidFill>
                </a:rPr>
                <a:t>1</a:t>
              </a:r>
            </a:p>
          </p:txBody>
        </p:sp>
        <p:sp>
          <p:nvSpPr>
            <p:cNvPr id="119" name="Rectangle 118"/>
            <p:cNvSpPr/>
            <p:nvPr/>
          </p:nvSpPr>
          <p:spPr>
            <a:xfrm>
              <a:off x="5322628" y="3211766"/>
              <a:ext cx="354842" cy="397300"/>
            </a:xfrm>
            <a:prstGeom prst="rect">
              <a:avLst/>
            </a:prstGeom>
            <a:solidFill>
              <a:srgbClr val="FFC00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accent2"/>
                  </a:solidFill>
                </a:rPr>
                <a:t>2</a:t>
              </a:r>
            </a:p>
          </p:txBody>
        </p:sp>
        <p:grpSp>
          <p:nvGrpSpPr>
            <p:cNvPr id="120" name="Group 119"/>
            <p:cNvGrpSpPr/>
            <p:nvPr/>
          </p:nvGrpSpPr>
          <p:grpSpPr>
            <a:xfrm>
              <a:off x="5679748" y="3211766"/>
              <a:ext cx="709684" cy="397300"/>
              <a:chOff x="5693396" y="3214038"/>
              <a:chExt cx="709684" cy="397300"/>
            </a:xfrm>
          </p:grpSpPr>
          <p:sp>
            <p:nvSpPr>
              <p:cNvPr id="121" name="Rectangle 120"/>
              <p:cNvSpPr/>
              <p:nvPr/>
            </p:nvSpPr>
            <p:spPr>
              <a:xfrm>
                <a:off x="5693396" y="3214038"/>
                <a:ext cx="354842" cy="397300"/>
              </a:xfrm>
              <a:prstGeom prst="rect">
                <a:avLst/>
              </a:prstGeom>
              <a:solidFill>
                <a:srgbClr val="FFC00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accent2"/>
                    </a:solidFill>
                  </a:rPr>
                  <a:t>0</a:t>
                </a:r>
                <a:endParaRPr lang="en-US" sz="1600" dirty="0">
                  <a:solidFill>
                    <a:schemeClr val="accent2"/>
                  </a:solidFill>
                </a:endParaRPr>
              </a:p>
            </p:txBody>
          </p:sp>
          <p:sp>
            <p:nvSpPr>
              <p:cNvPr id="122" name="Rectangle 121"/>
              <p:cNvSpPr/>
              <p:nvPr/>
            </p:nvSpPr>
            <p:spPr>
              <a:xfrm>
                <a:off x="6048238" y="3214038"/>
                <a:ext cx="354842" cy="397300"/>
              </a:xfrm>
              <a:prstGeom prst="rect">
                <a:avLst/>
              </a:prstGeom>
              <a:solidFill>
                <a:srgbClr val="FFC00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accent2"/>
                    </a:solidFill>
                  </a:rPr>
                  <a:t>1</a:t>
                </a:r>
                <a:endParaRPr lang="en-US" sz="1600" dirty="0">
                  <a:solidFill>
                    <a:schemeClr val="accent2"/>
                  </a:solidFill>
                </a:endParaRPr>
              </a:p>
            </p:txBody>
          </p:sp>
        </p:grpSp>
      </p:grpSp>
      <p:grpSp>
        <p:nvGrpSpPr>
          <p:cNvPr id="100" name="Group 99"/>
          <p:cNvGrpSpPr/>
          <p:nvPr/>
        </p:nvGrpSpPr>
        <p:grpSpPr>
          <a:xfrm>
            <a:off x="4110355" y="6158589"/>
            <a:ext cx="3658876" cy="238934"/>
            <a:chOff x="4967786" y="3211766"/>
            <a:chExt cx="1421646" cy="397300"/>
          </a:xfrm>
          <a:solidFill>
            <a:srgbClr val="00B050"/>
          </a:solidFill>
        </p:grpSpPr>
        <p:sp>
          <p:nvSpPr>
            <p:cNvPr id="113" name="Rectangle 112"/>
            <p:cNvSpPr/>
            <p:nvPr/>
          </p:nvSpPr>
          <p:spPr>
            <a:xfrm>
              <a:off x="4967786"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sp>
          <p:nvSpPr>
            <p:cNvPr id="114" name="Rectangle 113"/>
            <p:cNvSpPr/>
            <p:nvPr/>
          </p:nvSpPr>
          <p:spPr>
            <a:xfrm>
              <a:off x="5322628"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grpSp>
          <p:nvGrpSpPr>
            <p:cNvPr id="115" name="Group 114"/>
            <p:cNvGrpSpPr/>
            <p:nvPr/>
          </p:nvGrpSpPr>
          <p:grpSpPr>
            <a:xfrm>
              <a:off x="5679748" y="3211766"/>
              <a:ext cx="709684" cy="397300"/>
              <a:chOff x="5693396" y="3214038"/>
              <a:chExt cx="709684" cy="397300"/>
            </a:xfrm>
            <a:grpFill/>
          </p:grpSpPr>
          <p:sp>
            <p:nvSpPr>
              <p:cNvPr id="116" name="Rectangle 115"/>
              <p:cNvSpPr/>
              <p:nvPr/>
            </p:nvSpPr>
            <p:spPr>
              <a:xfrm>
                <a:off x="5693396"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sp>
            <p:nvSpPr>
              <p:cNvPr id="117" name="Rectangle 116"/>
              <p:cNvSpPr/>
              <p:nvPr/>
            </p:nvSpPr>
            <p:spPr>
              <a:xfrm>
                <a:off x="6048238"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grpSp>
      </p:grpSp>
      <p:grpSp>
        <p:nvGrpSpPr>
          <p:cNvPr id="101" name="Group 100"/>
          <p:cNvGrpSpPr/>
          <p:nvPr/>
        </p:nvGrpSpPr>
        <p:grpSpPr>
          <a:xfrm>
            <a:off x="4039754" y="5060283"/>
            <a:ext cx="3658876" cy="238934"/>
            <a:chOff x="4967786" y="3211766"/>
            <a:chExt cx="1421646" cy="397300"/>
          </a:xfrm>
          <a:solidFill>
            <a:srgbClr val="0070C0"/>
          </a:solidFill>
        </p:grpSpPr>
        <p:sp>
          <p:nvSpPr>
            <p:cNvPr id="108" name="Rectangle 107"/>
            <p:cNvSpPr/>
            <p:nvPr/>
          </p:nvSpPr>
          <p:spPr>
            <a:xfrm>
              <a:off x="4967786"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0</a:t>
              </a:r>
              <a:endParaRPr lang="en-US" sz="1600" b="1" dirty="0">
                <a:solidFill>
                  <a:schemeClr val="bg1">
                    <a:lumMod val="95000"/>
                  </a:schemeClr>
                </a:solidFill>
              </a:endParaRPr>
            </a:p>
          </p:txBody>
        </p:sp>
        <p:sp>
          <p:nvSpPr>
            <p:cNvPr id="109" name="Rectangle 108"/>
            <p:cNvSpPr/>
            <p:nvPr/>
          </p:nvSpPr>
          <p:spPr>
            <a:xfrm>
              <a:off x="5322628" y="3211766"/>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grpSp>
          <p:nvGrpSpPr>
            <p:cNvPr id="110" name="Group 109"/>
            <p:cNvGrpSpPr/>
            <p:nvPr/>
          </p:nvGrpSpPr>
          <p:grpSpPr>
            <a:xfrm>
              <a:off x="5679748" y="3211766"/>
              <a:ext cx="709684" cy="397300"/>
              <a:chOff x="5693396" y="3214038"/>
              <a:chExt cx="709684" cy="397300"/>
            </a:xfrm>
            <a:grpFill/>
          </p:grpSpPr>
          <p:sp>
            <p:nvSpPr>
              <p:cNvPr id="111" name="Rectangle 110"/>
              <p:cNvSpPr/>
              <p:nvPr/>
            </p:nvSpPr>
            <p:spPr>
              <a:xfrm>
                <a:off x="5693396"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sp>
            <p:nvSpPr>
              <p:cNvPr id="112" name="Rectangle 111"/>
              <p:cNvSpPr/>
              <p:nvPr/>
            </p:nvSpPr>
            <p:spPr>
              <a:xfrm>
                <a:off x="6048238" y="3214038"/>
                <a:ext cx="354842" cy="3973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chemeClr val="bg1">
                        <a:lumMod val="95000"/>
                      </a:schemeClr>
                    </a:solidFill>
                  </a:rPr>
                  <a:t>0</a:t>
                </a:r>
              </a:p>
            </p:txBody>
          </p:sp>
        </p:grpSp>
      </p:grpSp>
      <p:grpSp>
        <p:nvGrpSpPr>
          <p:cNvPr id="102" name="Group 101"/>
          <p:cNvGrpSpPr/>
          <p:nvPr/>
        </p:nvGrpSpPr>
        <p:grpSpPr>
          <a:xfrm>
            <a:off x="5768119" y="5884458"/>
            <a:ext cx="217894" cy="276999"/>
            <a:chOff x="6045959" y="5213446"/>
            <a:chExt cx="225945" cy="276999"/>
          </a:xfrm>
        </p:grpSpPr>
        <p:sp>
          <p:nvSpPr>
            <p:cNvPr id="106" name="Oval 105"/>
            <p:cNvSpPr/>
            <p:nvPr/>
          </p:nvSpPr>
          <p:spPr>
            <a:xfrm>
              <a:off x="6045959" y="5227094"/>
              <a:ext cx="225945" cy="2320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7" name="TextBox 106"/>
            <p:cNvSpPr txBox="1"/>
            <p:nvPr/>
          </p:nvSpPr>
          <p:spPr>
            <a:xfrm>
              <a:off x="6110495" y="5213446"/>
              <a:ext cx="110608" cy="276999"/>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u="none" strike="noStrike" kern="1200" cap="none" spc="0" normalizeH="0" baseline="0" noProof="0" dirty="0" smtClean="0">
                  <a:ln>
                    <a:noFill/>
                  </a:ln>
                  <a:solidFill>
                    <a:schemeClr val="tx1"/>
                  </a:solidFill>
                  <a:effectLst/>
                  <a:uLnTx/>
                  <a:uFillTx/>
                  <a:ea typeface="MS PGothic" pitchFamily="34" charset="-128"/>
                  <a:cs typeface="+mn-cs"/>
                </a:rPr>
                <a:t>x</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03" name="Group 102"/>
          <p:cNvGrpSpPr/>
          <p:nvPr/>
        </p:nvGrpSpPr>
        <p:grpSpPr>
          <a:xfrm>
            <a:off x="5789049" y="5344156"/>
            <a:ext cx="217894" cy="317943"/>
            <a:chOff x="6045959" y="5227094"/>
            <a:chExt cx="225945" cy="317943"/>
          </a:xfrm>
        </p:grpSpPr>
        <p:sp>
          <p:nvSpPr>
            <p:cNvPr id="104" name="Oval 103"/>
            <p:cNvSpPr/>
            <p:nvPr/>
          </p:nvSpPr>
          <p:spPr>
            <a:xfrm>
              <a:off x="6045959" y="5227094"/>
              <a:ext cx="225945" cy="2320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5" name="TextBox 104"/>
            <p:cNvSpPr txBox="1"/>
            <p:nvPr/>
          </p:nvSpPr>
          <p:spPr>
            <a:xfrm>
              <a:off x="6096847" y="5268038"/>
              <a:ext cx="128240" cy="276999"/>
            </a:xfrm>
            <a:prstGeom prst="rect">
              <a:avLst/>
            </a:prstGeom>
          </p:spPr>
          <p:txBody>
            <a:bodyPr vert="vert"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a:ea typeface="MS PGothic" pitchFamily="34" charset="-128"/>
                  <a:cs typeface="+mn-cs"/>
                </a:rPr>
                <a:t>=</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23" name="Group 122"/>
          <p:cNvGrpSpPr/>
          <p:nvPr/>
        </p:nvGrpSpPr>
        <p:grpSpPr>
          <a:xfrm rot="5400000">
            <a:off x="6894414" y="4448402"/>
            <a:ext cx="3658876" cy="238934"/>
            <a:chOff x="4967786" y="3211766"/>
            <a:chExt cx="1421646" cy="397300"/>
          </a:xfrm>
          <a:solidFill>
            <a:srgbClr val="0070C0"/>
          </a:solidFill>
        </p:grpSpPr>
        <p:sp>
          <p:nvSpPr>
            <p:cNvPr id="124" name="Rectangle 123"/>
            <p:cNvSpPr/>
            <p:nvPr/>
          </p:nvSpPr>
          <p:spPr>
            <a:xfrm>
              <a:off x="4967786" y="3211766"/>
              <a:ext cx="354842" cy="397300"/>
            </a:xfrm>
            <a:prstGeom prst="rect">
              <a:avLst/>
            </a:prstGeom>
            <a:solidFill>
              <a:srgbClr val="92D05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9</a:t>
              </a:r>
              <a:endParaRPr lang="en-US" sz="1600" b="1" dirty="0">
                <a:solidFill>
                  <a:schemeClr val="bg1">
                    <a:lumMod val="95000"/>
                  </a:schemeClr>
                </a:solidFill>
              </a:endParaRPr>
            </a:p>
          </p:txBody>
        </p:sp>
        <p:sp>
          <p:nvSpPr>
            <p:cNvPr id="125" name="Rectangle 124"/>
            <p:cNvSpPr/>
            <p:nvPr/>
          </p:nvSpPr>
          <p:spPr>
            <a:xfrm>
              <a:off x="5322628" y="3211766"/>
              <a:ext cx="354842" cy="397300"/>
            </a:xfrm>
            <a:prstGeom prst="rect">
              <a:avLst/>
            </a:prstGeom>
            <a:solidFill>
              <a:srgbClr val="92D05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3</a:t>
              </a:r>
              <a:endParaRPr lang="en-US" sz="1600" b="1" dirty="0">
                <a:solidFill>
                  <a:schemeClr val="bg1">
                    <a:lumMod val="95000"/>
                  </a:schemeClr>
                </a:solidFill>
              </a:endParaRPr>
            </a:p>
          </p:txBody>
        </p:sp>
        <p:grpSp>
          <p:nvGrpSpPr>
            <p:cNvPr id="126" name="Group 125"/>
            <p:cNvGrpSpPr/>
            <p:nvPr/>
          </p:nvGrpSpPr>
          <p:grpSpPr>
            <a:xfrm>
              <a:off x="5679748" y="3211766"/>
              <a:ext cx="709684" cy="397300"/>
              <a:chOff x="5693396" y="3214038"/>
              <a:chExt cx="709684" cy="397300"/>
            </a:xfrm>
            <a:grpFill/>
          </p:grpSpPr>
          <p:sp>
            <p:nvSpPr>
              <p:cNvPr id="127" name="Rectangle 126"/>
              <p:cNvSpPr/>
              <p:nvPr/>
            </p:nvSpPr>
            <p:spPr>
              <a:xfrm>
                <a:off x="5693396" y="3214038"/>
                <a:ext cx="354842" cy="397300"/>
              </a:xfrm>
              <a:prstGeom prst="rect">
                <a:avLst/>
              </a:prstGeom>
              <a:solidFill>
                <a:srgbClr val="92D05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27</a:t>
                </a:r>
                <a:endParaRPr lang="en-US" sz="1600" b="1" dirty="0">
                  <a:solidFill>
                    <a:schemeClr val="bg1">
                      <a:lumMod val="95000"/>
                    </a:schemeClr>
                  </a:solidFill>
                </a:endParaRPr>
              </a:p>
            </p:txBody>
          </p:sp>
          <p:sp>
            <p:nvSpPr>
              <p:cNvPr id="128" name="Rectangle 127"/>
              <p:cNvSpPr/>
              <p:nvPr/>
            </p:nvSpPr>
            <p:spPr>
              <a:xfrm>
                <a:off x="6048238" y="3214038"/>
                <a:ext cx="354842" cy="397300"/>
              </a:xfrm>
              <a:prstGeom prst="rect">
                <a:avLst/>
              </a:prstGeom>
              <a:solidFill>
                <a:srgbClr val="92D050"/>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smtClean="0">
                    <a:solidFill>
                      <a:schemeClr val="bg1">
                        <a:lumMod val="95000"/>
                      </a:schemeClr>
                    </a:solidFill>
                  </a:rPr>
                  <a:t>21</a:t>
                </a:r>
                <a:endParaRPr lang="en-US" sz="1600" b="1" dirty="0">
                  <a:solidFill>
                    <a:schemeClr val="bg1">
                      <a:lumMod val="95000"/>
                    </a:schemeClr>
                  </a:solidFill>
                </a:endParaRPr>
              </a:p>
            </p:txBody>
          </p:sp>
        </p:grpSp>
      </p:grpSp>
      <p:sp>
        <p:nvSpPr>
          <p:cNvPr id="131" name="Rectangle 130"/>
          <p:cNvSpPr/>
          <p:nvPr/>
        </p:nvSpPr>
        <p:spPr>
          <a:xfrm>
            <a:off x="-1" y="2784144"/>
            <a:ext cx="3127611" cy="238835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2" name="TextBox 131"/>
          <p:cNvSpPr txBox="1"/>
          <p:nvPr/>
        </p:nvSpPr>
        <p:spPr>
          <a:xfrm>
            <a:off x="5730630" y="4215997"/>
            <a:ext cx="344646" cy="747897"/>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5400" b="1" dirty="0">
                <a:ea typeface="MS PGothic" pitchFamily="34" charset="-128"/>
                <a:cs typeface="+mn-cs"/>
              </a:rPr>
              <a:t>+</a:t>
            </a:r>
            <a:endParaRPr kumimoji="0" lang="en-US" sz="5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3" name="Right Arrow 132"/>
          <p:cNvSpPr/>
          <p:nvPr/>
        </p:nvSpPr>
        <p:spPr>
          <a:xfrm>
            <a:off x="6368434" y="4314962"/>
            <a:ext cx="2206382" cy="539748"/>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9131347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Blis optimizations Impact – QR Factorization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3033135"/>
              </p:ext>
            </p:extLst>
          </p:nvPr>
        </p:nvGraphicFramePr>
        <p:xfrm>
          <a:off x="120095" y="1224158"/>
          <a:ext cx="3830047" cy="2057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097113216"/>
              </p:ext>
            </p:extLst>
          </p:nvPr>
        </p:nvGraphicFramePr>
        <p:xfrm>
          <a:off x="5089484" y="1206370"/>
          <a:ext cx="3830047" cy="2057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450582278"/>
              </p:ext>
            </p:extLst>
          </p:nvPr>
        </p:nvGraphicFramePr>
        <p:xfrm>
          <a:off x="2192224" y="4104768"/>
          <a:ext cx="3830047" cy="205793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6975925" y="6314056"/>
            <a:ext cx="1943606" cy="507831"/>
          </a:xfrm>
          <a:prstGeom prst="rect">
            <a:avLst/>
          </a:prstGeom>
        </p:spPr>
        <p:txBody>
          <a:bodyPr wrap="square" rtlCol="0" anchor="ctr" anchorCtr="0">
            <a:spAutoFit/>
          </a:bodyPr>
          <a:lstStyle/>
          <a:p>
            <a:pPr>
              <a:lnSpc>
                <a:spcPct val="90000"/>
              </a:lnSpc>
              <a:spcBef>
                <a:spcPts val="225"/>
              </a:spcBef>
              <a:spcAft>
                <a:spcPts val="225"/>
              </a:spcAft>
              <a:buClr>
                <a:srgbClr val="FFFFFF"/>
              </a:buClr>
            </a:pPr>
            <a:r>
              <a:rPr lang="en-US" sz="1500" b="1" dirty="0" smtClean="0">
                <a:latin typeface="+mj-lt"/>
                <a:ea typeface="MS PGothic" pitchFamily="34" charset="-128"/>
                <a:cs typeface="+mn-cs"/>
              </a:rPr>
              <a:t>Ubuntu </a:t>
            </a:r>
            <a:r>
              <a:rPr lang="en-US" sz="1500" b="1" dirty="0">
                <a:latin typeface="+mj-lt"/>
                <a:ea typeface="MS PGothic" pitchFamily="34" charset="-128"/>
                <a:cs typeface="+mn-cs"/>
              </a:rPr>
              <a:t>14.04 LTS 64-bit OS</a:t>
            </a:r>
          </a:p>
        </p:txBody>
      </p:sp>
      <p:sp>
        <p:nvSpPr>
          <p:cNvPr id="10" name="TextBox 9"/>
          <p:cNvSpPr txBox="1"/>
          <p:nvPr/>
        </p:nvSpPr>
        <p:spPr>
          <a:xfrm>
            <a:off x="4031302" y="2028798"/>
            <a:ext cx="131862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1" i="1" u="none" strike="noStrike" kern="1200" cap="none" spc="0" normalizeH="0" baseline="0" noProof="0" dirty="0" smtClean="0">
                <a:ln>
                  <a:noFill/>
                </a:ln>
                <a:solidFill>
                  <a:srgbClr val="002060"/>
                </a:solidFill>
                <a:effectLst/>
                <a:uLnTx/>
                <a:uFillTx/>
                <a:latin typeface="+mj-lt"/>
                <a:ea typeface="MS PGothic" pitchFamily="34" charset="-128"/>
                <a:cs typeface="+mn-cs"/>
              </a:rPr>
              <a:t>1.9x improvement</a:t>
            </a:r>
            <a:endParaRPr kumimoji="0" lang="en-US" sz="1200" b="1" i="1" u="none" strike="noStrike" kern="1200" cap="none" spc="0" normalizeH="0" baseline="0" noProof="0" dirty="0">
              <a:ln>
                <a:noFill/>
              </a:ln>
              <a:solidFill>
                <a:srgbClr val="002060"/>
              </a:solidFill>
              <a:effectLst/>
              <a:uLnTx/>
              <a:uFillTx/>
              <a:latin typeface="+mj-lt"/>
              <a:ea typeface="MS PGothic" pitchFamily="34" charset="-128"/>
              <a:cs typeface="+mn-cs"/>
            </a:endParaRPr>
          </a:p>
        </p:txBody>
      </p:sp>
      <p:cxnSp>
        <p:nvCxnSpPr>
          <p:cNvPr id="13" name="Straight Arrow Connector 12"/>
          <p:cNvCxnSpPr/>
          <p:nvPr/>
        </p:nvCxnSpPr>
        <p:spPr>
          <a:xfrm flipH="1">
            <a:off x="6155140" y="3507475"/>
            <a:ext cx="1792588" cy="144666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a:off x="3950142" y="2430550"/>
            <a:ext cx="113934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6316613" y="3726977"/>
            <a:ext cx="131862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1" i="1" u="none" strike="noStrike" kern="1200" cap="none" spc="0" normalizeH="0" baseline="0" noProof="0" dirty="0" smtClean="0">
                <a:ln>
                  <a:noFill/>
                </a:ln>
                <a:solidFill>
                  <a:srgbClr val="002060"/>
                </a:solidFill>
                <a:effectLst/>
                <a:uLnTx/>
                <a:uFillTx/>
                <a:latin typeface="+mj-lt"/>
                <a:ea typeface="MS PGothic" pitchFamily="34" charset="-128"/>
                <a:cs typeface="+mn-cs"/>
              </a:rPr>
              <a:t>1.11x improvement</a:t>
            </a:r>
            <a:endParaRPr kumimoji="0" lang="en-US" sz="1200" b="1" i="1" u="none" strike="noStrike" kern="1200" cap="none" spc="0" normalizeH="0" baseline="0" noProof="0" dirty="0">
              <a:ln>
                <a:noFill/>
              </a:ln>
              <a:solidFill>
                <a:srgbClr val="002060"/>
              </a:solidFill>
              <a:effectLst/>
              <a:uLnTx/>
              <a:uFillTx/>
              <a:latin typeface="+mj-lt"/>
              <a:ea typeface="MS PGothic" pitchFamily="34" charset="-128"/>
              <a:cs typeface="+mn-cs"/>
            </a:endParaRPr>
          </a:p>
        </p:txBody>
      </p:sp>
      <p:sp>
        <p:nvSpPr>
          <p:cNvPr id="21" name="TextBox 20"/>
          <p:cNvSpPr txBox="1"/>
          <p:nvPr/>
        </p:nvSpPr>
        <p:spPr>
          <a:xfrm>
            <a:off x="6155140" y="4997440"/>
            <a:ext cx="2988860" cy="923330"/>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sz="2000" dirty="0" smtClean="0">
                <a:solidFill>
                  <a:srgbClr val="002060"/>
                </a:solidFill>
                <a:latin typeface="+mj-lt"/>
                <a:ea typeface="MS PGothic" pitchFamily="34" charset="-128"/>
                <a:cs typeface="+mn-cs"/>
              </a:rPr>
              <a:t>bli_ssumsqv_unb_var1() is replaced with </a:t>
            </a:r>
            <a:r>
              <a:rPr lang="en-US" sz="2000" dirty="0" err="1" smtClean="0">
                <a:solidFill>
                  <a:srgbClr val="002060"/>
                </a:solidFill>
                <a:latin typeface="+mj-lt"/>
                <a:ea typeface="MS PGothic" pitchFamily="34" charset="-128"/>
                <a:cs typeface="+mn-cs"/>
              </a:rPr>
              <a:t>dotv</a:t>
            </a:r>
            <a:r>
              <a:rPr lang="en-US" sz="2000" dirty="0" smtClean="0">
                <a:solidFill>
                  <a:srgbClr val="002060"/>
                </a:solidFill>
                <a:latin typeface="+mj-lt"/>
                <a:ea typeface="MS PGothic" pitchFamily="34" charset="-128"/>
                <a:cs typeface="+mn-cs"/>
              </a:rPr>
              <a:t> for norm2 calculation </a:t>
            </a:r>
            <a:endParaRPr kumimoji="0" lang="en-US" sz="2000" b="0" i="0" u="none" strike="noStrike" kern="1200" cap="none" spc="0" normalizeH="0" baseline="0" noProof="0" dirty="0">
              <a:ln>
                <a:noFill/>
              </a:ln>
              <a:solidFill>
                <a:srgbClr val="002060"/>
              </a:solidFill>
              <a:effectLst/>
              <a:uLnTx/>
              <a:uFillTx/>
              <a:latin typeface="+mj-lt"/>
              <a:ea typeface="MS PGothic" pitchFamily="34" charset="-128"/>
              <a:cs typeface="+mn-cs"/>
            </a:endParaRPr>
          </a:p>
        </p:txBody>
      </p:sp>
      <p:sp>
        <p:nvSpPr>
          <p:cNvPr id="26" name="TextBox 25"/>
          <p:cNvSpPr txBox="1"/>
          <p:nvPr/>
        </p:nvSpPr>
        <p:spPr>
          <a:xfrm>
            <a:off x="274388" y="4967537"/>
            <a:ext cx="1543185" cy="590931"/>
          </a:xfrm>
          <a:prstGeom prst="rect">
            <a:avLst/>
          </a:prstGeom>
          <a:solidFill>
            <a:srgbClr val="00B050"/>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b="1" i="1" dirty="0" smtClean="0">
                <a:solidFill>
                  <a:srgbClr val="002060"/>
                </a:solidFill>
                <a:latin typeface="+mj-lt"/>
                <a:ea typeface="MS PGothic" pitchFamily="34" charset="-128"/>
                <a:cs typeface="+mn-cs"/>
              </a:rPr>
              <a:t>2</a:t>
            </a:r>
            <a:r>
              <a:rPr kumimoji="0" lang="en-US" b="1" i="1" u="none" strike="noStrike" kern="1200" cap="none" spc="0" normalizeH="0" baseline="0" noProof="0" dirty="0" smtClean="0">
                <a:ln>
                  <a:noFill/>
                </a:ln>
                <a:solidFill>
                  <a:srgbClr val="002060"/>
                </a:solidFill>
                <a:effectLst/>
                <a:uLnTx/>
                <a:uFillTx/>
                <a:latin typeface="+mj-lt"/>
                <a:ea typeface="MS PGothic" pitchFamily="34" charset="-128"/>
                <a:cs typeface="+mn-cs"/>
              </a:rPr>
              <a:t>.12x improvement</a:t>
            </a:r>
            <a:endParaRPr kumimoji="0" lang="en-US" b="1" i="1" u="none" strike="noStrike" kern="1200" cap="none" spc="0" normalizeH="0" baseline="0" noProof="0" dirty="0">
              <a:ln>
                <a:noFill/>
              </a:ln>
              <a:solidFill>
                <a:srgbClr val="002060"/>
              </a:solidFill>
              <a:effectLst/>
              <a:uLnTx/>
              <a:uFillTx/>
              <a:latin typeface="+mj-lt"/>
              <a:ea typeface="MS PGothic" pitchFamily="34" charset="-128"/>
              <a:cs typeface="+mn-cs"/>
            </a:endParaRPr>
          </a:p>
        </p:txBody>
      </p:sp>
      <p:sp>
        <p:nvSpPr>
          <p:cNvPr id="14" name="Text Placeholder 2"/>
          <p:cNvSpPr>
            <a:spLocks noGrp="1"/>
          </p:cNvSpPr>
          <p:nvPr>
            <p:ph type="body" sz="quarter" idx="10"/>
          </p:nvPr>
        </p:nvSpPr>
        <p:spPr>
          <a:xfrm>
            <a:off x="274388" y="752474"/>
            <a:ext cx="7680960" cy="285750"/>
          </a:xfrm>
        </p:spPr>
        <p:txBody>
          <a:bodyPr/>
          <a:lstStyle/>
          <a:p>
            <a:r>
              <a:rPr lang="en-US" dirty="0" smtClean="0"/>
              <a:t>AMD Reference </a:t>
            </a:r>
            <a:r>
              <a:rPr lang="en-US" dirty="0" err="1" smtClean="0"/>
              <a:t>cpu</a:t>
            </a:r>
            <a:endParaRPr lang="en-US" dirty="0"/>
          </a:p>
        </p:txBody>
      </p:sp>
    </p:spTree>
    <p:extLst>
      <p:ext uri="{BB962C8B-B14F-4D97-AF65-F5344CB8AC3E}">
        <p14:creationId xmlns:p14="http://schemas.microsoft.com/office/powerpoint/2010/main" val="624270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par>
                          <p:cTn id="35" fill="hold">
                            <p:stCondLst>
                              <p:cond delay="500"/>
                            </p:stCondLst>
                            <p:childTnLst>
                              <p:par>
                                <p:cTn id="36" presetID="26" presetClass="emph" presetSubtype="0" fill="hold" grpId="1" nodeType="afterEffect">
                                  <p:stCondLst>
                                    <p:cond delay="0"/>
                                  </p:stCondLst>
                                  <p:childTnLst>
                                    <p:animEffect transition="out" filter="fade">
                                      <p:cBhvr>
                                        <p:cTn id="37" dur="500" tmFilter="0, 0; .2, .5; .8, .5; 1, 0"/>
                                        <p:tgtEl>
                                          <p:spTgt spid="26"/>
                                        </p:tgtEl>
                                      </p:cBhvr>
                                    </p:animEffect>
                                    <p:animScale>
                                      <p:cBhvr>
                                        <p:cTn id="3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7" grpId="0">
        <p:bldAsOne/>
      </p:bldGraphic>
      <p:bldP spid="10" grpId="0"/>
      <p:bldP spid="20" grpId="0"/>
      <p:bldP spid="21" grpId="0"/>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Data – </a:t>
            </a:r>
            <a:r>
              <a:rPr lang="en-US" dirty="0" err="1" smtClean="0"/>
              <a:t>Cholesky</a:t>
            </a:r>
            <a:r>
              <a:rPr lang="en-US" dirty="0" smtClean="0"/>
              <a:t>, LU &amp; QR </a:t>
            </a:r>
            <a:endParaRPr lang="en-US" dirty="0"/>
          </a:p>
        </p:txBody>
      </p:sp>
      <p:sp>
        <p:nvSpPr>
          <p:cNvPr id="4" name="Rectangle 3"/>
          <p:cNvSpPr/>
          <p:nvPr/>
        </p:nvSpPr>
        <p:spPr>
          <a:xfrm>
            <a:off x="274388" y="1078169"/>
            <a:ext cx="5827594" cy="1678676"/>
          </a:xfrm>
          <a:prstGeom prst="rect">
            <a:avLst/>
          </a:prstGeom>
          <a:blipFill>
            <a:blip r:embed="rId2"/>
            <a:stretch>
              <a:fillRect/>
            </a:stretch>
          </a:blip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Rectangle 5"/>
          <p:cNvSpPr/>
          <p:nvPr/>
        </p:nvSpPr>
        <p:spPr>
          <a:xfrm>
            <a:off x="303956" y="2895591"/>
            <a:ext cx="5827594" cy="1678676"/>
          </a:xfrm>
          <a:prstGeom prst="rect">
            <a:avLst/>
          </a:prstGeom>
          <a:blipFill>
            <a:blip r:embed="rId3"/>
            <a:stretch>
              <a:fillRect/>
            </a:stretch>
          </a:blip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Rectangle 6"/>
          <p:cNvSpPr/>
          <p:nvPr/>
        </p:nvSpPr>
        <p:spPr>
          <a:xfrm>
            <a:off x="303956" y="4713013"/>
            <a:ext cx="5827594" cy="1678676"/>
          </a:xfrm>
          <a:prstGeom prst="rect">
            <a:avLst/>
          </a:prstGeom>
          <a:blipFill>
            <a:blip r:embed="rId4"/>
            <a:stretch>
              <a:fillRect/>
            </a:stretch>
          </a:blip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6455391" y="1297503"/>
            <a:ext cx="2047164" cy="646331"/>
          </a:xfrm>
          <a:prstGeom prst="rect">
            <a:avLst/>
          </a:prstGeom>
          <a:ln>
            <a:solidFill>
              <a:schemeClr val="accent1"/>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Cholesky</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Factorization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 name="TextBox 8"/>
          <p:cNvSpPr txBox="1"/>
          <p:nvPr/>
        </p:nvSpPr>
        <p:spPr>
          <a:xfrm>
            <a:off x="6607791" y="5205068"/>
            <a:ext cx="2047164" cy="369332"/>
          </a:xfrm>
          <a:prstGeom prst="rect">
            <a:avLst/>
          </a:prstGeom>
          <a:ln>
            <a:solidFill>
              <a:srgbClr val="7030A0"/>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QR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Factorization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6607791" y="3389785"/>
            <a:ext cx="2047164" cy="369332"/>
          </a:xfrm>
          <a:prstGeom prst="rect">
            <a:avLst/>
          </a:prstGeom>
          <a:ln>
            <a:solidFill>
              <a:srgbClr val="ED1C24"/>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LU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Factorization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Oval 10"/>
          <p:cNvSpPr/>
          <p:nvPr/>
        </p:nvSpPr>
        <p:spPr>
          <a:xfrm>
            <a:off x="266768" y="1620668"/>
            <a:ext cx="5835214" cy="296839"/>
          </a:xfrm>
          <a:prstGeom prst="ellipse">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2" name="Oval 11"/>
          <p:cNvSpPr/>
          <p:nvPr/>
        </p:nvSpPr>
        <p:spPr>
          <a:xfrm>
            <a:off x="282688" y="3356216"/>
            <a:ext cx="5835214" cy="296839"/>
          </a:xfrm>
          <a:prstGeom prst="ellipse">
            <a:avLst/>
          </a:prstGeom>
          <a:solidFill>
            <a:schemeClr val="accent2">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 name="Oval 12"/>
          <p:cNvSpPr/>
          <p:nvPr/>
        </p:nvSpPr>
        <p:spPr>
          <a:xfrm>
            <a:off x="298608" y="5119056"/>
            <a:ext cx="5835214" cy="296839"/>
          </a:xfrm>
          <a:prstGeom prst="ellipse">
            <a:avLst/>
          </a:prstGeom>
          <a:solidFill>
            <a:schemeClr val="accent5">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3396996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50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25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Data – </a:t>
            </a:r>
            <a:r>
              <a:rPr lang="en-US" dirty="0" err="1" smtClean="0"/>
              <a:t>Cholesky</a:t>
            </a:r>
            <a:r>
              <a:rPr lang="en-US" dirty="0" smtClean="0"/>
              <a:t>, LU &amp; QR </a:t>
            </a:r>
            <a:endParaRPr lang="en-US" dirty="0"/>
          </a:p>
        </p:txBody>
      </p:sp>
      <p:sp>
        <p:nvSpPr>
          <p:cNvPr id="4" name="Rectangle 3"/>
          <p:cNvSpPr/>
          <p:nvPr/>
        </p:nvSpPr>
        <p:spPr>
          <a:xfrm>
            <a:off x="274388" y="1078169"/>
            <a:ext cx="5827594" cy="1678676"/>
          </a:xfrm>
          <a:prstGeom prst="rect">
            <a:avLst/>
          </a:prstGeom>
          <a:blipFill>
            <a:blip r:embed="rId2"/>
            <a:stretch>
              <a:fillRect/>
            </a:stretch>
          </a:blip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Rectangle 5"/>
          <p:cNvSpPr/>
          <p:nvPr/>
        </p:nvSpPr>
        <p:spPr>
          <a:xfrm>
            <a:off x="303956" y="2895591"/>
            <a:ext cx="5827594" cy="1678676"/>
          </a:xfrm>
          <a:prstGeom prst="rect">
            <a:avLst/>
          </a:prstGeom>
          <a:blipFill>
            <a:blip r:embed="rId3"/>
            <a:stretch>
              <a:fillRect/>
            </a:stretch>
          </a:blip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Rectangle 6"/>
          <p:cNvSpPr/>
          <p:nvPr/>
        </p:nvSpPr>
        <p:spPr>
          <a:xfrm>
            <a:off x="303956" y="4713013"/>
            <a:ext cx="5827594" cy="1678676"/>
          </a:xfrm>
          <a:prstGeom prst="rect">
            <a:avLst/>
          </a:prstGeom>
          <a:blipFill>
            <a:blip r:embed="rId4"/>
            <a:stretch>
              <a:fillRect/>
            </a:stretch>
          </a:blip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6455391" y="1297503"/>
            <a:ext cx="2047164" cy="646331"/>
          </a:xfrm>
          <a:prstGeom prst="rect">
            <a:avLst/>
          </a:prstGeom>
          <a:ln>
            <a:solidFill>
              <a:schemeClr val="accent1"/>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Cholesky</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Factorization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 name="TextBox 8"/>
          <p:cNvSpPr txBox="1"/>
          <p:nvPr/>
        </p:nvSpPr>
        <p:spPr>
          <a:xfrm>
            <a:off x="6607791" y="5205068"/>
            <a:ext cx="2047164" cy="369332"/>
          </a:xfrm>
          <a:prstGeom prst="rect">
            <a:avLst/>
          </a:prstGeom>
          <a:ln>
            <a:solidFill>
              <a:srgbClr val="7030A0"/>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QR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Factorization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6607791" y="3389785"/>
            <a:ext cx="2047164" cy="369332"/>
          </a:xfrm>
          <a:prstGeom prst="rect">
            <a:avLst/>
          </a:prstGeom>
          <a:ln>
            <a:solidFill>
              <a:srgbClr val="ED1C24"/>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LU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Factorization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Oval 10"/>
          <p:cNvSpPr/>
          <p:nvPr/>
        </p:nvSpPr>
        <p:spPr>
          <a:xfrm>
            <a:off x="266768" y="1809353"/>
            <a:ext cx="5835214" cy="296839"/>
          </a:xfrm>
          <a:prstGeom prst="ellipse">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2" name="Oval 11"/>
          <p:cNvSpPr/>
          <p:nvPr/>
        </p:nvSpPr>
        <p:spPr>
          <a:xfrm>
            <a:off x="282688" y="3719070"/>
            <a:ext cx="5835214" cy="296839"/>
          </a:xfrm>
          <a:prstGeom prst="ellipse">
            <a:avLst/>
          </a:prstGeom>
          <a:solidFill>
            <a:schemeClr val="accent2">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136683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1" presetClass="emph" presetSubtype="0" fill="hold" grpId="1" nodeType="afterEffect">
                                  <p:stCondLst>
                                    <p:cond delay="0"/>
                                  </p:stCondLst>
                                  <p:childTnLst>
                                    <p:animClr clrSpc="hsl" dir="cw">
                                      <p:cBhvr override="childStyle">
                                        <p:cTn id="9" dur="500" fill="hold"/>
                                        <p:tgtEl>
                                          <p:spTgt spid="12"/>
                                        </p:tgtEl>
                                        <p:attrNameLst>
                                          <p:attrName>style.color</p:attrName>
                                        </p:attrNameLst>
                                      </p:cBhvr>
                                      <p:by>
                                        <p:hsl h="7200000" s="0" l="0"/>
                                      </p:by>
                                    </p:animClr>
                                    <p:animClr clrSpc="hsl" dir="cw">
                                      <p:cBhvr>
                                        <p:cTn id="10" dur="500" fill="hold"/>
                                        <p:tgtEl>
                                          <p:spTgt spid="12"/>
                                        </p:tgtEl>
                                        <p:attrNameLst>
                                          <p:attrName>fillcolor</p:attrName>
                                        </p:attrNameLst>
                                      </p:cBhvr>
                                      <p:by>
                                        <p:hsl h="7200000" s="0" l="0"/>
                                      </p:by>
                                    </p:animClr>
                                    <p:animClr clrSpc="hsl" dir="cw">
                                      <p:cBhvr>
                                        <p:cTn id="11" dur="500" fill="hold"/>
                                        <p:tgtEl>
                                          <p:spTgt spid="12"/>
                                        </p:tgtEl>
                                        <p:attrNameLst>
                                          <p:attrName>stroke.color</p:attrName>
                                        </p:attrNameLst>
                                      </p:cBhvr>
                                      <p:by>
                                        <p:hsl h="7200000" s="0" l="0"/>
                                      </p:by>
                                    </p:animClr>
                                    <p:set>
                                      <p:cBhvr>
                                        <p:cTn id="12" dur="500" fill="hold"/>
                                        <p:tgtEl>
                                          <p:spTgt spid="12"/>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21" presetClass="emph" presetSubtype="0" fill="hold" grpId="1" nodeType="afterEffect">
                                  <p:stCondLst>
                                    <p:cond delay="0"/>
                                  </p:stCondLst>
                                  <p:childTnLst>
                                    <p:animClr clrSpc="hsl" dir="cw">
                                      <p:cBhvr override="childStyle">
                                        <p:cTn id="19" dur="500" fill="hold"/>
                                        <p:tgtEl>
                                          <p:spTgt spid="11"/>
                                        </p:tgtEl>
                                        <p:attrNameLst>
                                          <p:attrName>style.color</p:attrName>
                                        </p:attrNameLst>
                                      </p:cBhvr>
                                      <p:by>
                                        <p:hsl h="7200000" s="0" l="0"/>
                                      </p:by>
                                    </p:animClr>
                                    <p:animClr clrSpc="hsl" dir="cw">
                                      <p:cBhvr>
                                        <p:cTn id="20" dur="500" fill="hold"/>
                                        <p:tgtEl>
                                          <p:spTgt spid="11"/>
                                        </p:tgtEl>
                                        <p:attrNameLst>
                                          <p:attrName>fillcolor</p:attrName>
                                        </p:attrNameLst>
                                      </p:cBhvr>
                                      <p:by>
                                        <p:hsl h="7200000" s="0" l="0"/>
                                      </p:by>
                                    </p:animClr>
                                    <p:animClr clrSpc="hsl" dir="cw">
                                      <p:cBhvr>
                                        <p:cTn id="21" dur="500" fill="hold"/>
                                        <p:tgtEl>
                                          <p:spTgt spid="11"/>
                                        </p:tgtEl>
                                        <p:attrNameLst>
                                          <p:attrName>stroke.color</p:attrName>
                                        </p:attrNameLst>
                                      </p:cBhvr>
                                      <p:by>
                                        <p:hsl h="7200000" s="0" l="0"/>
                                      </p:by>
                                    </p:animClr>
                                    <p:set>
                                      <p:cBhvr>
                                        <p:cTn id="22"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Blis optimizations Impact – </a:t>
            </a:r>
            <a:r>
              <a:rPr lang="en-US" dirty="0" err="1" smtClean="0"/>
              <a:t>Cholesky</a:t>
            </a:r>
            <a:r>
              <a:rPr lang="en-US" dirty="0" smtClean="0"/>
              <a:t> &amp; LU Factorization</a:t>
            </a:r>
            <a:endParaRPr lang="en-US" dirty="0"/>
          </a:p>
        </p:txBody>
      </p:sp>
      <p:sp>
        <p:nvSpPr>
          <p:cNvPr id="8" name="TextBox 7"/>
          <p:cNvSpPr txBox="1"/>
          <p:nvPr/>
        </p:nvSpPr>
        <p:spPr>
          <a:xfrm>
            <a:off x="6975925" y="6314056"/>
            <a:ext cx="1943606" cy="507831"/>
          </a:xfrm>
          <a:prstGeom prst="rect">
            <a:avLst/>
          </a:prstGeom>
        </p:spPr>
        <p:txBody>
          <a:bodyPr wrap="square" rtlCol="0" anchor="ctr" anchorCtr="0">
            <a:spAutoFit/>
          </a:bodyPr>
          <a:lstStyle/>
          <a:p>
            <a:pPr>
              <a:lnSpc>
                <a:spcPct val="90000"/>
              </a:lnSpc>
              <a:spcBef>
                <a:spcPts val="225"/>
              </a:spcBef>
              <a:spcAft>
                <a:spcPts val="225"/>
              </a:spcAft>
              <a:buClr>
                <a:srgbClr val="FFFFFF"/>
              </a:buClr>
            </a:pPr>
            <a:r>
              <a:rPr lang="en-US" sz="1500" b="1" dirty="0" smtClean="0">
                <a:latin typeface="+mj-lt"/>
                <a:ea typeface="MS PGothic" pitchFamily="34" charset="-128"/>
                <a:cs typeface="+mn-cs"/>
              </a:rPr>
              <a:t>Ubuntu </a:t>
            </a:r>
            <a:r>
              <a:rPr lang="en-US" sz="1500" b="1" dirty="0">
                <a:latin typeface="+mj-lt"/>
                <a:ea typeface="MS PGothic" pitchFamily="34" charset="-128"/>
                <a:cs typeface="+mn-cs"/>
              </a:rPr>
              <a:t>14.04 LTS 64-bit OS</a:t>
            </a:r>
          </a:p>
        </p:txBody>
      </p:sp>
      <p:sp>
        <p:nvSpPr>
          <p:cNvPr id="10" name="TextBox 9"/>
          <p:cNvSpPr txBox="1"/>
          <p:nvPr/>
        </p:nvSpPr>
        <p:spPr>
          <a:xfrm>
            <a:off x="3860501" y="2038941"/>
            <a:ext cx="131862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1" i="1" u="none" strike="noStrike" kern="1200" cap="none" spc="0" normalizeH="0" baseline="0" noProof="0" dirty="0" smtClean="0">
                <a:ln>
                  <a:noFill/>
                </a:ln>
                <a:solidFill>
                  <a:srgbClr val="002060"/>
                </a:solidFill>
                <a:effectLst/>
                <a:uLnTx/>
                <a:uFillTx/>
                <a:latin typeface="+mj-lt"/>
                <a:ea typeface="MS PGothic" pitchFamily="34" charset="-128"/>
                <a:cs typeface="+mn-cs"/>
              </a:rPr>
              <a:t>~7% improvement</a:t>
            </a:r>
            <a:endParaRPr kumimoji="0" lang="en-US" sz="1200" b="1" i="1" u="none" strike="noStrike" kern="1200" cap="none" spc="0" normalizeH="0" baseline="0" noProof="0" dirty="0">
              <a:ln>
                <a:noFill/>
              </a:ln>
              <a:solidFill>
                <a:srgbClr val="002060"/>
              </a:solidFill>
              <a:effectLst/>
              <a:uLnTx/>
              <a:uFillTx/>
              <a:latin typeface="+mj-lt"/>
              <a:ea typeface="MS PGothic" pitchFamily="34" charset="-128"/>
              <a:cs typeface="+mn-cs"/>
            </a:endParaRPr>
          </a:p>
        </p:txBody>
      </p:sp>
      <p:cxnSp>
        <p:nvCxnSpPr>
          <p:cNvPr id="18" name="Straight Arrow Connector 17"/>
          <p:cNvCxnSpPr/>
          <p:nvPr/>
        </p:nvCxnSpPr>
        <p:spPr>
          <a:xfrm>
            <a:off x="3950142" y="2430550"/>
            <a:ext cx="113934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 Placeholder 2"/>
          <p:cNvSpPr>
            <a:spLocks noGrp="1"/>
          </p:cNvSpPr>
          <p:nvPr>
            <p:ph type="body" sz="quarter" idx="10"/>
          </p:nvPr>
        </p:nvSpPr>
        <p:spPr>
          <a:xfrm>
            <a:off x="274388" y="752474"/>
            <a:ext cx="7680960" cy="285750"/>
          </a:xfrm>
        </p:spPr>
        <p:txBody>
          <a:bodyPr/>
          <a:lstStyle/>
          <a:p>
            <a:r>
              <a:rPr lang="en-US" dirty="0" smtClean="0"/>
              <a:t>AMD Reference </a:t>
            </a:r>
            <a:r>
              <a:rPr lang="en-US" dirty="0" err="1" smtClean="0"/>
              <a:t>cpu</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045118172"/>
              </p:ext>
            </p:extLst>
          </p:nvPr>
        </p:nvGraphicFramePr>
        <p:xfrm>
          <a:off x="259808" y="1206370"/>
          <a:ext cx="3429893" cy="2057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3814517439"/>
              </p:ext>
            </p:extLst>
          </p:nvPr>
        </p:nvGraphicFramePr>
        <p:xfrm>
          <a:off x="5170644" y="1221213"/>
          <a:ext cx="3429893" cy="2057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178072380"/>
              </p:ext>
            </p:extLst>
          </p:nvPr>
        </p:nvGraphicFramePr>
        <p:xfrm>
          <a:off x="266768" y="4148025"/>
          <a:ext cx="3758591" cy="19150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2875809667"/>
              </p:ext>
            </p:extLst>
          </p:nvPr>
        </p:nvGraphicFramePr>
        <p:xfrm>
          <a:off x="5006294" y="4148025"/>
          <a:ext cx="3758591" cy="1915024"/>
        </p:xfrm>
        <a:graphic>
          <a:graphicData uri="http://schemas.openxmlformats.org/drawingml/2006/chart">
            <c:chart xmlns:c="http://schemas.openxmlformats.org/drawingml/2006/chart" xmlns:r="http://schemas.openxmlformats.org/officeDocument/2006/relationships" r:id="rId6"/>
          </a:graphicData>
        </a:graphic>
      </p:graphicFrame>
      <p:cxnSp>
        <p:nvCxnSpPr>
          <p:cNvPr id="22" name="Straight Arrow Connector 21"/>
          <p:cNvCxnSpPr/>
          <p:nvPr/>
        </p:nvCxnSpPr>
        <p:spPr>
          <a:xfrm>
            <a:off x="4061598" y="5285210"/>
            <a:ext cx="94469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4094789" y="4840882"/>
            <a:ext cx="131862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1" i="1" u="none" strike="noStrike" kern="1200" cap="none" spc="0" normalizeH="0" baseline="0" noProof="0" dirty="0" smtClean="0">
                <a:ln>
                  <a:noFill/>
                </a:ln>
                <a:solidFill>
                  <a:srgbClr val="002060"/>
                </a:solidFill>
                <a:effectLst/>
                <a:uLnTx/>
                <a:uFillTx/>
                <a:latin typeface="+mj-lt"/>
                <a:ea typeface="MS PGothic" pitchFamily="34" charset="-128"/>
                <a:cs typeface="+mn-cs"/>
              </a:rPr>
              <a:t>~14% improvement</a:t>
            </a:r>
            <a:endParaRPr kumimoji="0" lang="en-US" sz="1200" b="1" i="1" u="none" strike="noStrike" kern="1200" cap="none" spc="0" normalizeH="0" baseline="0" noProof="0" dirty="0">
              <a:ln>
                <a:noFill/>
              </a:ln>
              <a:solidFill>
                <a:srgbClr val="002060"/>
              </a:solidFill>
              <a:effectLst/>
              <a:uLnTx/>
              <a:uFillTx/>
              <a:latin typeface="+mj-lt"/>
              <a:ea typeface="MS PGothic" pitchFamily="34" charset="-128"/>
              <a:cs typeface="+mn-cs"/>
            </a:endParaRPr>
          </a:p>
        </p:txBody>
      </p:sp>
      <p:sp>
        <p:nvSpPr>
          <p:cNvPr id="4" name="Oval Callout 3"/>
          <p:cNvSpPr/>
          <p:nvPr/>
        </p:nvSpPr>
        <p:spPr>
          <a:xfrm>
            <a:off x="7723259" y="700296"/>
            <a:ext cx="1196272" cy="863849"/>
          </a:xfrm>
          <a:prstGeom prst="wedgeEllipseCallout">
            <a:avLst>
              <a:gd name="adj1" fmla="val -35664"/>
              <a:gd name="adj2" fmla="val 81459"/>
            </a:avLst>
          </a:prstGeom>
          <a:solidFill>
            <a:srgbClr val="00B050">
              <a:alpha val="4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smtClean="0">
                <a:solidFill>
                  <a:schemeClr val="tx1"/>
                </a:solidFill>
              </a:rPr>
              <a:t>Better</a:t>
            </a:r>
            <a:r>
              <a:rPr lang="en-US" sz="1200" dirty="0" smtClean="0">
                <a:solidFill>
                  <a:schemeClr val="tx2"/>
                </a:solidFill>
              </a:rPr>
              <a:t> </a:t>
            </a:r>
            <a:r>
              <a:rPr lang="en-US" sz="1200" dirty="0" smtClean="0">
                <a:solidFill>
                  <a:schemeClr val="tx1"/>
                </a:solidFill>
              </a:rPr>
              <a:t>than </a:t>
            </a:r>
            <a:r>
              <a:rPr lang="en-US" sz="1200" dirty="0" err="1" smtClean="0">
                <a:solidFill>
                  <a:schemeClr val="tx1"/>
                </a:solidFill>
              </a:rPr>
              <a:t>OpenBLAS</a:t>
            </a:r>
            <a:endParaRPr lang="en-US" sz="1200" dirty="0">
              <a:solidFill>
                <a:schemeClr val="tx1"/>
              </a:solidFill>
            </a:endParaRPr>
          </a:p>
        </p:txBody>
      </p:sp>
      <p:sp>
        <p:nvSpPr>
          <p:cNvPr id="20" name="Oval Callout 19"/>
          <p:cNvSpPr/>
          <p:nvPr/>
        </p:nvSpPr>
        <p:spPr>
          <a:xfrm>
            <a:off x="5581934" y="595616"/>
            <a:ext cx="1483775" cy="863849"/>
          </a:xfrm>
          <a:prstGeom prst="wedgeEllipseCallout">
            <a:avLst>
              <a:gd name="adj1" fmla="val -22972"/>
              <a:gd name="adj2" fmla="val 136754"/>
            </a:avLst>
          </a:prstGeom>
          <a:solidFill>
            <a:schemeClr val="accent2">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smtClean="0">
                <a:solidFill>
                  <a:schemeClr val="tx1"/>
                </a:solidFill>
              </a:rPr>
              <a:t>Needs</a:t>
            </a:r>
            <a:r>
              <a:rPr lang="en-US" sz="1200" dirty="0" smtClean="0">
                <a:solidFill>
                  <a:schemeClr val="tx2"/>
                </a:solidFill>
              </a:rPr>
              <a:t> </a:t>
            </a:r>
            <a:r>
              <a:rPr lang="en-US" sz="1200" dirty="0" smtClean="0">
                <a:solidFill>
                  <a:schemeClr val="tx1"/>
                </a:solidFill>
              </a:rPr>
              <a:t>improvement</a:t>
            </a:r>
            <a:endParaRPr lang="en-US" sz="1200" dirty="0">
              <a:solidFill>
                <a:schemeClr val="tx1"/>
              </a:solidFill>
            </a:endParaRPr>
          </a:p>
        </p:txBody>
      </p:sp>
      <p:sp>
        <p:nvSpPr>
          <p:cNvPr id="21" name="Oval Callout 20"/>
          <p:cNvSpPr/>
          <p:nvPr/>
        </p:nvSpPr>
        <p:spPr>
          <a:xfrm>
            <a:off x="7984843" y="3418478"/>
            <a:ext cx="1196272" cy="863849"/>
          </a:xfrm>
          <a:prstGeom prst="wedgeEllipseCallout">
            <a:avLst>
              <a:gd name="adj1" fmla="val -35664"/>
              <a:gd name="adj2" fmla="val 81459"/>
            </a:avLst>
          </a:prstGeom>
          <a:solidFill>
            <a:srgbClr val="00B050">
              <a:alpha val="4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smtClean="0">
                <a:solidFill>
                  <a:schemeClr val="tx1"/>
                </a:solidFill>
              </a:rPr>
              <a:t>Better</a:t>
            </a:r>
            <a:r>
              <a:rPr lang="en-US" sz="1200" dirty="0" smtClean="0">
                <a:solidFill>
                  <a:schemeClr val="tx2"/>
                </a:solidFill>
              </a:rPr>
              <a:t> </a:t>
            </a:r>
            <a:r>
              <a:rPr lang="en-US" sz="1200" dirty="0" smtClean="0">
                <a:solidFill>
                  <a:schemeClr val="tx1"/>
                </a:solidFill>
              </a:rPr>
              <a:t>than </a:t>
            </a:r>
            <a:r>
              <a:rPr lang="en-US" sz="1200" dirty="0" err="1" smtClean="0">
                <a:solidFill>
                  <a:schemeClr val="tx1"/>
                </a:solidFill>
              </a:rPr>
              <a:t>OpenBLAS</a:t>
            </a:r>
            <a:endParaRPr lang="en-US" sz="1200" dirty="0">
              <a:solidFill>
                <a:schemeClr val="tx1"/>
              </a:solidFill>
            </a:endParaRPr>
          </a:p>
        </p:txBody>
      </p:sp>
      <p:sp>
        <p:nvSpPr>
          <p:cNvPr id="24" name="Oval Callout 23"/>
          <p:cNvSpPr/>
          <p:nvPr/>
        </p:nvSpPr>
        <p:spPr>
          <a:xfrm>
            <a:off x="5515966" y="3286508"/>
            <a:ext cx="1483775" cy="863849"/>
          </a:xfrm>
          <a:prstGeom prst="wedgeEllipseCallout">
            <a:avLst>
              <a:gd name="adj1" fmla="val -22972"/>
              <a:gd name="adj2" fmla="val 136754"/>
            </a:avLst>
          </a:prstGeom>
          <a:solidFill>
            <a:schemeClr val="accent2">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smtClean="0">
                <a:solidFill>
                  <a:schemeClr val="tx1"/>
                </a:solidFill>
              </a:rPr>
              <a:t>Needs</a:t>
            </a:r>
            <a:r>
              <a:rPr lang="en-US" sz="1200" dirty="0" smtClean="0">
                <a:solidFill>
                  <a:schemeClr val="tx2"/>
                </a:solidFill>
              </a:rPr>
              <a:t> </a:t>
            </a:r>
            <a:r>
              <a:rPr lang="en-US" sz="1200" dirty="0" smtClean="0">
                <a:solidFill>
                  <a:schemeClr val="tx1"/>
                </a:solidFill>
              </a:rPr>
              <a:t>improvement</a:t>
            </a:r>
            <a:endParaRPr lang="en-US" sz="1200" dirty="0">
              <a:solidFill>
                <a:schemeClr val="tx1"/>
              </a:solidFill>
            </a:endParaRPr>
          </a:p>
        </p:txBody>
      </p:sp>
    </p:spTree>
    <p:extLst>
      <p:ext uri="{BB962C8B-B14F-4D97-AF65-F5344CB8AC3E}">
        <p14:creationId xmlns:p14="http://schemas.microsoft.com/office/powerpoint/2010/main" val="27442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5" grpId="0">
        <p:bldAsOne/>
      </p:bldGraphic>
      <p:bldGraphic spid="16" grpId="0">
        <p:bldAsOne/>
      </p:bldGraphic>
      <p:bldGraphic spid="17" grpId="0">
        <p:bldAsOne/>
      </p:bldGraphic>
      <p:bldGraphic spid="19" grpId="0">
        <p:bldAsOne/>
      </p:bldGraphic>
      <p:bldP spid="23" grpId="0"/>
      <p:bldP spid="4" grpId="0" animBg="1"/>
      <p:bldP spid="4" grpId="1" animBg="1"/>
      <p:bldP spid="20" grpId="0" animBg="1"/>
      <p:bldP spid="21" grpId="0" animBg="1"/>
      <p:bldP spid="21" grpId="1"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Data – </a:t>
            </a:r>
            <a:r>
              <a:rPr lang="en-US" dirty="0" err="1" smtClean="0"/>
              <a:t>Cholesky</a:t>
            </a:r>
            <a:r>
              <a:rPr lang="en-US" dirty="0" smtClean="0"/>
              <a:t> </a:t>
            </a:r>
            <a:endParaRPr lang="en-US" dirty="0"/>
          </a:p>
        </p:txBody>
      </p:sp>
      <p:sp>
        <p:nvSpPr>
          <p:cNvPr id="4" name="Rectangle 3"/>
          <p:cNvSpPr/>
          <p:nvPr/>
        </p:nvSpPr>
        <p:spPr>
          <a:xfrm>
            <a:off x="274388" y="1078169"/>
            <a:ext cx="5827594" cy="1005414"/>
          </a:xfrm>
          <a:prstGeom prst="rect">
            <a:avLst/>
          </a:prstGeom>
          <a:blipFill>
            <a:blip r:embed="rId2"/>
            <a:stretch>
              <a:fillRect/>
            </a:stretch>
          </a:blip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6455391" y="1297503"/>
            <a:ext cx="2047164" cy="646331"/>
          </a:xfrm>
          <a:prstGeom prst="rect">
            <a:avLst/>
          </a:prstGeom>
          <a:ln>
            <a:solidFill>
              <a:schemeClr val="accent1"/>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128</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Oval 10"/>
          <p:cNvSpPr/>
          <p:nvPr/>
        </p:nvSpPr>
        <p:spPr>
          <a:xfrm>
            <a:off x="143938" y="1580876"/>
            <a:ext cx="5835214" cy="296839"/>
          </a:xfrm>
          <a:prstGeom prst="ellipse">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nvSpPr>
        <p:spPr>
          <a:xfrm>
            <a:off x="298608" y="2235983"/>
            <a:ext cx="5827594" cy="1005414"/>
          </a:xfrm>
          <a:prstGeom prst="rect">
            <a:avLst/>
          </a:prstGeom>
          <a:blipFill>
            <a:blip r:embed="rId3"/>
            <a:stretch>
              <a:fillRect/>
            </a:stretch>
          </a:blip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306228" y="3458535"/>
            <a:ext cx="5827594" cy="1005414"/>
          </a:xfrm>
          <a:prstGeom prst="rect">
            <a:avLst/>
          </a:prstGeom>
          <a:blipFill>
            <a:blip r:embed="rId4"/>
            <a:stretch>
              <a:fillRect/>
            </a:stretch>
          </a:blip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TextBox 15"/>
          <p:cNvSpPr txBox="1"/>
          <p:nvPr/>
        </p:nvSpPr>
        <p:spPr>
          <a:xfrm>
            <a:off x="6455391" y="2415524"/>
            <a:ext cx="2047164" cy="646331"/>
          </a:xfrm>
          <a:prstGeom prst="rect">
            <a:avLst/>
          </a:prstGeom>
          <a:ln>
            <a:solidFill>
              <a:schemeClr val="accent1"/>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160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7" name="TextBox 16"/>
          <p:cNvSpPr txBox="1"/>
          <p:nvPr/>
        </p:nvSpPr>
        <p:spPr>
          <a:xfrm>
            <a:off x="6455391" y="3550566"/>
            <a:ext cx="2047164" cy="646331"/>
          </a:xfrm>
          <a:prstGeom prst="rect">
            <a:avLst/>
          </a:prstGeom>
          <a:ln>
            <a:solidFill>
              <a:schemeClr val="accent1"/>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640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 name="Rectangle 17"/>
          <p:cNvSpPr/>
          <p:nvPr/>
        </p:nvSpPr>
        <p:spPr>
          <a:xfrm>
            <a:off x="298608" y="4682572"/>
            <a:ext cx="5827594" cy="1005414"/>
          </a:xfrm>
          <a:prstGeom prst="rect">
            <a:avLst/>
          </a:prstGeom>
          <a:blipFill>
            <a:blip r:embed="rId5"/>
            <a:stretch>
              <a:fillRect/>
            </a:stretch>
          </a:blip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TextBox 18"/>
          <p:cNvSpPr txBox="1"/>
          <p:nvPr/>
        </p:nvSpPr>
        <p:spPr>
          <a:xfrm>
            <a:off x="6455391" y="4862113"/>
            <a:ext cx="2047164" cy="646331"/>
          </a:xfrm>
          <a:prstGeom prst="rect">
            <a:avLst/>
          </a:prstGeom>
          <a:ln>
            <a:solidFill>
              <a:schemeClr val="accent1"/>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1600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nvSpPr>
        <p:spPr>
          <a:xfrm>
            <a:off x="274388" y="5956826"/>
            <a:ext cx="671326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To improve performance for small matrices – Optimize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dotxv</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0" name="Oval 19"/>
          <p:cNvSpPr/>
          <p:nvPr/>
        </p:nvSpPr>
        <p:spPr>
          <a:xfrm>
            <a:off x="290988" y="3941918"/>
            <a:ext cx="5835214" cy="296839"/>
          </a:xfrm>
          <a:prstGeom prst="ellipse">
            <a:avLst/>
          </a:prstGeom>
          <a:solidFill>
            <a:schemeClr val="accent2">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1" name="Oval 20"/>
          <p:cNvSpPr/>
          <p:nvPr/>
        </p:nvSpPr>
        <p:spPr>
          <a:xfrm>
            <a:off x="266768" y="5185278"/>
            <a:ext cx="5835214" cy="296839"/>
          </a:xfrm>
          <a:prstGeom prst="ellipse">
            <a:avLst/>
          </a:prstGeom>
          <a:solidFill>
            <a:schemeClr val="accent5">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4116498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 calcmode="lin" valueType="num">
                                      <p:cBhvr>
                                        <p:cTn id="44" dur="1000" fill="hold"/>
                                        <p:tgtEl>
                                          <p:spTgt spid="17"/>
                                        </p:tgtEl>
                                        <p:attrNameLst>
                                          <p:attrName>style.rotation</p:attrName>
                                        </p:attrNameLst>
                                      </p:cBhvr>
                                      <p:tavLst>
                                        <p:tav tm="0">
                                          <p:val>
                                            <p:fltVal val="90"/>
                                          </p:val>
                                        </p:tav>
                                        <p:tav tm="100000">
                                          <p:val>
                                            <p:fltVal val="0"/>
                                          </p:val>
                                        </p:tav>
                                      </p:tavLst>
                                    </p:anim>
                                    <p:animEffect transition="in" filter="fade">
                                      <p:cBhvr>
                                        <p:cTn id="45" dur="1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4" grpId="0" animBg="1"/>
      <p:bldP spid="15" grpId="0" animBg="1"/>
      <p:bldP spid="16" grpId="0" animBg="1"/>
      <p:bldP spid="17" grpId="0" animBg="1"/>
      <p:bldP spid="18" grpId="0" animBg="1"/>
      <p:bldP spid="19" grpId="0" animBg="1"/>
      <p:bldP spid="3"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Data – LU  </a:t>
            </a:r>
            <a:endParaRPr lang="en-US" dirty="0"/>
          </a:p>
        </p:txBody>
      </p:sp>
      <p:sp>
        <p:nvSpPr>
          <p:cNvPr id="4" name="Rectangle 3"/>
          <p:cNvSpPr/>
          <p:nvPr/>
        </p:nvSpPr>
        <p:spPr>
          <a:xfrm>
            <a:off x="274388" y="1078169"/>
            <a:ext cx="5827594" cy="1005414"/>
          </a:xfrm>
          <a:prstGeom prst="rect">
            <a:avLst/>
          </a:prstGeom>
          <a:blipFill>
            <a:blip r:embed="rId2"/>
            <a:stretch>
              <a:fillRect/>
            </a:stretch>
          </a:blip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6455391" y="1297503"/>
            <a:ext cx="2047164" cy="646331"/>
          </a:xfrm>
          <a:prstGeom prst="rect">
            <a:avLst/>
          </a:prstGeom>
          <a:ln>
            <a:solidFill>
              <a:schemeClr val="accent2"/>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128</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Oval 10"/>
          <p:cNvSpPr/>
          <p:nvPr/>
        </p:nvSpPr>
        <p:spPr>
          <a:xfrm>
            <a:off x="143938" y="1432456"/>
            <a:ext cx="5835214" cy="296839"/>
          </a:xfrm>
          <a:prstGeom prst="ellipse">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nvSpPr>
        <p:spPr>
          <a:xfrm>
            <a:off x="298608" y="2235983"/>
            <a:ext cx="5827594" cy="1005414"/>
          </a:xfrm>
          <a:prstGeom prst="rect">
            <a:avLst/>
          </a:prstGeom>
          <a:blipFill>
            <a:blip r:embed="rId3"/>
            <a:stretch>
              <a:fillRect/>
            </a:stretch>
          </a:blip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306228" y="3458535"/>
            <a:ext cx="5827594" cy="1005414"/>
          </a:xfrm>
          <a:prstGeom prst="rect">
            <a:avLst/>
          </a:prstGeom>
          <a:blipFill>
            <a:blip r:embed="rId4"/>
            <a:stretch>
              <a:fillRect/>
            </a:stretch>
          </a:blip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TextBox 15"/>
          <p:cNvSpPr txBox="1"/>
          <p:nvPr/>
        </p:nvSpPr>
        <p:spPr>
          <a:xfrm>
            <a:off x="6455391" y="2415524"/>
            <a:ext cx="2047164" cy="646331"/>
          </a:xfrm>
          <a:prstGeom prst="rect">
            <a:avLst/>
          </a:prstGeom>
          <a:ln>
            <a:solidFill>
              <a:schemeClr val="accent2"/>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320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7" name="TextBox 16"/>
          <p:cNvSpPr txBox="1"/>
          <p:nvPr/>
        </p:nvSpPr>
        <p:spPr>
          <a:xfrm>
            <a:off x="6455391" y="3550566"/>
            <a:ext cx="2047164" cy="646331"/>
          </a:xfrm>
          <a:prstGeom prst="rect">
            <a:avLst/>
          </a:prstGeom>
          <a:ln>
            <a:solidFill>
              <a:schemeClr val="accent2"/>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640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 name="Rectangle 17"/>
          <p:cNvSpPr/>
          <p:nvPr/>
        </p:nvSpPr>
        <p:spPr>
          <a:xfrm>
            <a:off x="298608" y="4682572"/>
            <a:ext cx="5827594" cy="1005414"/>
          </a:xfrm>
          <a:prstGeom prst="rect">
            <a:avLst/>
          </a:prstGeom>
          <a:blipFill>
            <a:blip r:embed="rId5"/>
            <a:stretch>
              <a:fillRect/>
            </a:stretch>
          </a:blip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TextBox 18"/>
          <p:cNvSpPr txBox="1"/>
          <p:nvPr/>
        </p:nvSpPr>
        <p:spPr>
          <a:xfrm>
            <a:off x="6455391" y="4862113"/>
            <a:ext cx="2047164" cy="646331"/>
          </a:xfrm>
          <a:prstGeom prst="rect">
            <a:avLst/>
          </a:prstGeom>
          <a:ln>
            <a:solidFill>
              <a:schemeClr val="accent2"/>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1600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nvSpPr>
        <p:spPr>
          <a:xfrm>
            <a:off x="274388" y="5818327"/>
            <a:ext cx="6713266" cy="6463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To improve performance for small matrices – Optimize Framework</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code. </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39427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4" grpId="0" animBg="1"/>
      <p:bldP spid="15" grpId="0" animBg="1"/>
      <p:bldP spid="16" grpId="0" animBg="1"/>
      <p:bldP spid="17" grpId="0" animBg="1"/>
      <p:bldP spid="18" grpId="0" animBg="1"/>
      <p:bldP spid="1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Data – QR  </a:t>
            </a:r>
            <a:endParaRPr lang="en-US" dirty="0"/>
          </a:p>
        </p:txBody>
      </p:sp>
      <p:sp>
        <p:nvSpPr>
          <p:cNvPr id="4" name="Rectangle 3"/>
          <p:cNvSpPr/>
          <p:nvPr/>
        </p:nvSpPr>
        <p:spPr>
          <a:xfrm>
            <a:off x="274388" y="1078169"/>
            <a:ext cx="5827594" cy="1005414"/>
          </a:xfrm>
          <a:prstGeom prst="rect">
            <a:avLst/>
          </a:prstGeom>
          <a:blipFill>
            <a:blip r:embed="rId2"/>
            <a:stretch>
              <a:fillRect/>
            </a:stretch>
          </a:blip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6455391" y="1297503"/>
            <a:ext cx="2047164" cy="646331"/>
          </a:xfrm>
          <a:prstGeom prst="rect">
            <a:avLst/>
          </a:prstGeom>
          <a:ln>
            <a:solidFill>
              <a:schemeClr val="accent5"/>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160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Oval 10"/>
          <p:cNvSpPr/>
          <p:nvPr/>
        </p:nvSpPr>
        <p:spPr>
          <a:xfrm>
            <a:off x="143938" y="1432456"/>
            <a:ext cx="5835214" cy="296839"/>
          </a:xfrm>
          <a:prstGeom prst="ellipse">
            <a:avLst/>
          </a:prstGeom>
          <a:solidFill>
            <a:schemeClr val="accent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Rectangle 13"/>
          <p:cNvSpPr/>
          <p:nvPr/>
        </p:nvSpPr>
        <p:spPr>
          <a:xfrm>
            <a:off x="298608" y="2235983"/>
            <a:ext cx="5827594" cy="1005414"/>
          </a:xfrm>
          <a:prstGeom prst="rect">
            <a:avLst/>
          </a:prstGeom>
          <a:blipFill>
            <a:blip r:embed="rId3"/>
            <a:stretch>
              <a:fillRect/>
            </a:stretch>
          </a:blip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306228" y="3458535"/>
            <a:ext cx="5827594" cy="1005414"/>
          </a:xfrm>
          <a:prstGeom prst="rect">
            <a:avLst/>
          </a:prstGeom>
          <a:blipFill>
            <a:blip r:embed="rId4"/>
            <a:stretch>
              <a:fillRect/>
            </a:stretch>
          </a:blip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TextBox 15"/>
          <p:cNvSpPr txBox="1"/>
          <p:nvPr/>
        </p:nvSpPr>
        <p:spPr>
          <a:xfrm>
            <a:off x="6455391" y="2415524"/>
            <a:ext cx="2047164" cy="646331"/>
          </a:xfrm>
          <a:prstGeom prst="rect">
            <a:avLst/>
          </a:prstGeom>
          <a:ln>
            <a:solidFill>
              <a:schemeClr val="accent5"/>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480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7" name="TextBox 16"/>
          <p:cNvSpPr txBox="1"/>
          <p:nvPr/>
        </p:nvSpPr>
        <p:spPr>
          <a:xfrm>
            <a:off x="6455391" y="3550566"/>
            <a:ext cx="2047164" cy="646331"/>
          </a:xfrm>
          <a:prstGeom prst="rect">
            <a:avLst/>
          </a:prstGeom>
          <a:ln>
            <a:solidFill>
              <a:schemeClr val="accent5"/>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640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 name="Rectangle 17"/>
          <p:cNvSpPr/>
          <p:nvPr/>
        </p:nvSpPr>
        <p:spPr>
          <a:xfrm>
            <a:off x="298608" y="4682572"/>
            <a:ext cx="5827594" cy="1005414"/>
          </a:xfrm>
          <a:prstGeom prst="rect">
            <a:avLst/>
          </a:prstGeom>
          <a:blipFill>
            <a:blip r:embed="rId5"/>
            <a:stretch>
              <a:fillRect/>
            </a:stretch>
          </a:blip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TextBox 18"/>
          <p:cNvSpPr txBox="1"/>
          <p:nvPr/>
        </p:nvSpPr>
        <p:spPr>
          <a:xfrm>
            <a:off x="6455391" y="4862113"/>
            <a:ext cx="2047164" cy="646331"/>
          </a:xfrm>
          <a:prstGeom prst="rect">
            <a:avLst/>
          </a:prstGeom>
          <a:ln>
            <a:solidFill>
              <a:schemeClr val="accent5"/>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Square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Matrix Size = 1600</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nvSpPr>
        <p:spPr>
          <a:xfrm>
            <a:off x="274388" y="5956826"/>
            <a:ext cx="671326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Small matrices – L1 routines are dominating</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4702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4" grpId="0" animBg="1"/>
      <p:bldP spid="15" grpId="0" animBg="1"/>
      <p:bldP spid="16" grpId="0" animBg="1"/>
      <p:bldP spid="17" grpId="0" animBg="1"/>
      <p:bldP spid="18" grpId="0" animBg="1"/>
      <p:bldP spid="19"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err="1" smtClean="0"/>
              <a:t>libFLAME</a:t>
            </a:r>
            <a:r>
              <a:rPr lang="en-US" dirty="0" smtClean="0"/>
              <a:t> Baseline Performance</a:t>
            </a:r>
          </a:p>
          <a:p>
            <a:pPr lvl="1"/>
            <a:r>
              <a:rPr lang="en-US" dirty="0" err="1" smtClean="0"/>
              <a:t>Cholesky</a:t>
            </a:r>
            <a:endParaRPr lang="en-US" dirty="0"/>
          </a:p>
          <a:p>
            <a:pPr lvl="1"/>
            <a:r>
              <a:rPr lang="en-US" dirty="0" smtClean="0"/>
              <a:t>QR</a:t>
            </a:r>
          </a:p>
          <a:p>
            <a:pPr lvl="1"/>
            <a:r>
              <a:rPr lang="en-US" dirty="0" smtClean="0"/>
              <a:t>LU factorization</a:t>
            </a:r>
          </a:p>
          <a:p>
            <a:r>
              <a:rPr lang="en-US" dirty="0" smtClean="0"/>
              <a:t>Analysis</a:t>
            </a:r>
          </a:p>
          <a:p>
            <a:r>
              <a:rPr lang="en-US" dirty="0" smtClean="0"/>
              <a:t>Optimizations </a:t>
            </a:r>
          </a:p>
          <a:p>
            <a:r>
              <a:rPr lang="en-US" dirty="0" smtClean="0"/>
              <a:t>Summary</a:t>
            </a:r>
          </a:p>
        </p:txBody>
      </p:sp>
    </p:spTree>
    <p:extLst>
      <p:ext uri="{BB962C8B-B14F-4D97-AF65-F5344CB8AC3E}">
        <p14:creationId xmlns:p14="http://schemas.microsoft.com/office/powerpoint/2010/main" val="6841595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smtClean="0"/>
              <a:t>For larger matrix sizes, </a:t>
            </a:r>
            <a:r>
              <a:rPr lang="en-US" dirty="0" err="1" smtClean="0"/>
              <a:t>Cholesky</a:t>
            </a:r>
            <a:r>
              <a:rPr lang="en-US" dirty="0" smtClean="0"/>
              <a:t> factorization performance is better than </a:t>
            </a:r>
            <a:r>
              <a:rPr lang="en-US" dirty="0" err="1" smtClean="0"/>
              <a:t>OpenBLAS</a:t>
            </a:r>
            <a:endParaRPr lang="en-US" dirty="0" smtClean="0"/>
          </a:p>
          <a:p>
            <a:r>
              <a:rPr lang="en-US" dirty="0" smtClean="0"/>
              <a:t>To improve performance of </a:t>
            </a:r>
            <a:r>
              <a:rPr lang="en-US" dirty="0" err="1" smtClean="0"/>
              <a:t>Cholesky</a:t>
            </a:r>
            <a:r>
              <a:rPr lang="en-US" dirty="0" smtClean="0"/>
              <a:t> for smaller matrices, optimize </a:t>
            </a:r>
            <a:r>
              <a:rPr lang="en-US" dirty="0" err="1" smtClean="0"/>
              <a:t>dotxv</a:t>
            </a:r>
            <a:r>
              <a:rPr lang="en-US" dirty="0" smtClean="0"/>
              <a:t> routine &amp; framework code</a:t>
            </a:r>
          </a:p>
          <a:p>
            <a:r>
              <a:rPr lang="en-US" dirty="0" smtClean="0"/>
              <a:t>LU performance is better than </a:t>
            </a:r>
            <a:r>
              <a:rPr lang="en-US" dirty="0" err="1" smtClean="0"/>
              <a:t>OpenBLAS</a:t>
            </a:r>
            <a:r>
              <a:rPr lang="en-US" dirty="0" smtClean="0"/>
              <a:t> for matrices greater 320 </a:t>
            </a:r>
          </a:p>
          <a:p>
            <a:r>
              <a:rPr lang="en-US" dirty="0" smtClean="0"/>
              <a:t>Performance of QR factorization is improved by more than 2x, but still falling short in performance compared to </a:t>
            </a:r>
            <a:r>
              <a:rPr lang="en-US" dirty="0" err="1" smtClean="0"/>
              <a:t>OpenBLAS</a:t>
            </a:r>
            <a:r>
              <a:rPr lang="en-US" dirty="0"/>
              <a:t> </a:t>
            </a:r>
            <a:r>
              <a:rPr lang="en-US" dirty="0" smtClean="0"/>
              <a:t>for all </a:t>
            </a:r>
            <a:r>
              <a:rPr lang="en-US" smtClean="0"/>
              <a:t>matrix sizes</a:t>
            </a:r>
            <a:endParaRPr lang="en-US" dirty="0" smtClean="0"/>
          </a:p>
        </p:txBody>
      </p:sp>
    </p:spTree>
    <p:extLst>
      <p:ext uri="{BB962C8B-B14F-4D97-AF65-F5344CB8AC3E}">
        <p14:creationId xmlns:p14="http://schemas.microsoft.com/office/powerpoint/2010/main" val="8025380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7200" dirty="0" smtClean="0"/>
              <a:t>Thank You</a:t>
            </a:r>
            <a:endParaRPr lang="en-US" sz="7200" dirty="0"/>
          </a:p>
        </p:txBody>
      </p:sp>
    </p:spTree>
    <p:extLst>
      <p:ext uri="{BB962C8B-B14F-4D97-AF65-F5344CB8AC3E}">
        <p14:creationId xmlns:p14="http://schemas.microsoft.com/office/powerpoint/2010/main" val="29510610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cap="none" dirty="0" smtClean="0"/>
              <a:t>lib</a:t>
            </a:r>
            <a:r>
              <a:rPr lang="en-US" dirty="0" smtClean="0"/>
              <a:t>flame - Parameters</a:t>
            </a:r>
            <a:endParaRPr lang="en-US" dirty="0"/>
          </a:p>
        </p:txBody>
      </p:sp>
      <p:sp>
        <p:nvSpPr>
          <p:cNvPr id="5" name="Rectangle 4"/>
          <p:cNvSpPr/>
          <p:nvPr/>
        </p:nvSpPr>
        <p:spPr>
          <a:xfrm>
            <a:off x="887104" y="1596788"/>
            <a:ext cx="7457779" cy="417426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70" indent="-214370">
              <a:buFont typeface="Arial" panose="020B0604020202020204" pitchFamily="34" charset="0"/>
              <a:buChar char="•"/>
            </a:pPr>
            <a:r>
              <a:rPr lang="en-US" dirty="0"/>
              <a:t>3</a:t>
            </a:r>
            <a:r>
              <a:rPr lang="en-US" dirty="0" smtClean="0"/>
              <a:t>              </a:t>
            </a:r>
            <a:r>
              <a:rPr lang="en-US" dirty="0"/>
              <a:t>Number of repeats per experiment</a:t>
            </a:r>
          </a:p>
          <a:p>
            <a:pPr marL="214370" indent="-214370">
              <a:buFont typeface="Arial" panose="020B0604020202020204" pitchFamily="34" charset="0"/>
              <a:buChar char="•"/>
            </a:pPr>
            <a:r>
              <a:rPr lang="en-US" dirty="0"/>
              <a:t>c</a:t>
            </a:r>
            <a:r>
              <a:rPr lang="en-US" dirty="0" smtClean="0"/>
              <a:t>              </a:t>
            </a:r>
            <a:r>
              <a:rPr lang="en-US" dirty="0"/>
              <a:t>Flat matrix storage scheme(s) to test ('c' = col-major; 'r' = row-major; 'g' = general; 'm' = mixed)</a:t>
            </a:r>
          </a:p>
          <a:p>
            <a:pPr marL="214370" indent="-214370">
              <a:buFont typeface="Arial" panose="020B0604020202020204" pitchFamily="34" charset="0"/>
              <a:buChar char="•"/>
            </a:pPr>
            <a:r>
              <a:rPr lang="en-US" dirty="0"/>
              <a:t>s           Datatype(s) to test</a:t>
            </a:r>
          </a:p>
          <a:p>
            <a:pPr marL="214370" indent="-214370">
              <a:buFont typeface="Arial" panose="020B0604020202020204" pitchFamily="34" charset="0"/>
              <a:buChar char="•"/>
            </a:pPr>
            <a:r>
              <a:rPr lang="en-US" dirty="0"/>
              <a:t>40             Algorithmic </a:t>
            </a:r>
            <a:r>
              <a:rPr lang="en-US" dirty="0" err="1"/>
              <a:t>blocksize</a:t>
            </a:r>
            <a:r>
              <a:rPr lang="en-US" dirty="0"/>
              <a:t> for blocked algorithms</a:t>
            </a:r>
          </a:p>
          <a:p>
            <a:pPr marL="214370" indent="-214370">
              <a:buFont typeface="Arial" panose="020B0604020202020204" pitchFamily="34" charset="0"/>
              <a:buChar char="•"/>
            </a:pPr>
            <a:r>
              <a:rPr lang="en-US" dirty="0"/>
              <a:t>10             Algorithmic </a:t>
            </a:r>
            <a:r>
              <a:rPr lang="en-US" dirty="0" err="1"/>
              <a:t>blocksize</a:t>
            </a:r>
            <a:r>
              <a:rPr lang="en-US" dirty="0"/>
              <a:t> for algorithms-by-blocks</a:t>
            </a:r>
          </a:p>
          <a:p>
            <a:pPr marL="214370" indent="-214370">
              <a:buFont typeface="Arial" panose="020B0604020202020204" pitchFamily="34" charset="0"/>
              <a:buChar char="•"/>
            </a:pPr>
            <a:r>
              <a:rPr lang="en-US" dirty="0"/>
              <a:t>40             Storage </a:t>
            </a:r>
            <a:r>
              <a:rPr lang="en-US" dirty="0" err="1"/>
              <a:t>blocksize</a:t>
            </a:r>
            <a:r>
              <a:rPr lang="en-US" dirty="0"/>
              <a:t> for algorithms-by-blocks</a:t>
            </a:r>
          </a:p>
          <a:p>
            <a:pPr marL="214370" indent="-214370">
              <a:buFont typeface="Arial" panose="020B0604020202020204" pitchFamily="34" charset="0"/>
              <a:buChar char="•"/>
            </a:pPr>
            <a:r>
              <a:rPr lang="en-US" dirty="0"/>
              <a:t>160             Problem size: first to test</a:t>
            </a:r>
          </a:p>
          <a:p>
            <a:pPr marL="214370" indent="-214370">
              <a:buFont typeface="Arial" panose="020B0604020202020204" pitchFamily="34" charset="0"/>
              <a:buChar char="•"/>
            </a:pPr>
            <a:r>
              <a:rPr lang="en-US" dirty="0"/>
              <a:t>1600            Problem size: maximum to test</a:t>
            </a:r>
          </a:p>
          <a:p>
            <a:pPr marL="214370" indent="-214370">
              <a:buFont typeface="Arial" panose="020B0604020202020204" pitchFamily="34" charset="0"/>
              <a:buChar char="•"/>
            </a:pPr>
            <a:r>
              <a:rPr lang="en-US" dirty="0"/>
              <a:t>160             Problem size: increment between experiments</a:t>
            </a:r>
          </a:p>
          <a:p>
            <a:pPr marL="214370" indent="-214370">
              <a:buFont typeface="Arial" panose="020B0604020202020204" pitchFamily="34" charset="0"/>
              <a:buChar char="•"/>
            </a:pPr>
            <a:r>
              <a:rPr lang="en-US" dirty="0"/>
              <a:t>0              Number of </a:t>
            </a:r>
            <a:r>
              <a:rPr lang="en-US" dirty="0" err="1"/>
              <a:t>SuperMatrix</a:t>
            </a:r>
            <a:r>
              <a:rPr lang="en-US" dirty="0"/>
              <a:t> threads (0 = disable </a:t>
            </a:r>
            <a:r>
              <a:rPr lang="en-US" dirty="0" err="1"/>
              <a:t>SuperMatrix</a:t>
            </a:r>
            <a:r>
              <a:rPr lang="en-US" dirty="0"/>
              <a:t> in FLASH front-ends)</a:t>
            </a:r>
          </a:p>
          <a:p>
            <a:pPr marL="214370" indent="-214370">
              <a:buFont typeface="Arial" panose="020B0604020202020204" pitchFamily="34" charset="0"/>
              <a:buChar char="•"/>
            </a:pPr>
            <a:r>
              <a:rPr lang="en-US" dirty="0" err="1"/>
              <a:t>i</a:t>
            </a:r>
            <a:r>
              <a:rPr lang="en-US" dirty="0"/>
              <a:t>              Reaction to test failure ('</a:t>
            </a:r>
            <a:r>
              <a:rPr lang="en-US" dirty="0" err="1"/>
              <a:t>i</a:t>
            </a:r>
            <a:r>
              <a:rPr lang="en-US" dirty="0"/>
              <a:t>' = ignore; 's' = sleep() and continue; 'a' = abort)</a:t>
            </a:r>
          </a:p>
          <a:p>
            <a:pPr algn="ctr"/>
            <a:endParaRPr lang="en-US" b="1" dirty="0"/>
          </a:p>
        </p:txBody>
      </p:sp>
    </p:spTree>
    <p:extLst>
      <p:ext uri="{BB962C8B-B14F-4D97-AF65-F5344CB8AC3E}">
        <p14:creationId xmlns:p14="http://schemas.microsoft.com/office/powerpoint/2010/main" val="474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a:t>© </a:t>
            </a:r>
            <a:r>
              <a:rPr lang="en-US" sz="1200" smtClean="0"/>
              <a:t>2016 </a:t>
            </a:r>
            <a:r>
              <a:rPr lang="en-US" sz="1200" dirty="0"/>
              <a:t>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786269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Introduction</a:t>
            </a:r>
            <a:endParaRPr lang="en-US" dirty="0"/>
          </a:p>
        </p:txBody>
      </p:sp>
      <p:sp>
        <p:nvSpPr>
          <p:cNvPr id="22531" name="Content Placeholder 11"/>
          <p:cNvSpPr>
            <a:spLocks noGrp="1"/>
          </p:cNvSpPr>
          <p:nvPr>
            <p:ph idx="1"/>
          </p:nvPr>
        </p:nvSpPr>
        <p:spPr/>
        <p:txBody>
          <a:bodyPr/>
          <a:lstStyle/>
          <a:p>
            <a:r>
              <a:rPr lang="en-US" dirty="0" smtClean="0"/>
              <a:t>AMD provides high-performance computing libraries for various verticals:</a:t>
            </a:r>
          </a:p>
          <a:p>
            <a:pPr lvl="1"/>
            <a:r>
              <a:rPr lang="en-US" dirty="0" smtClean="0"/>
              <a:t>Oil &amp; Gas Exploration</a:t>
            </a:r>
          </a:p>
          <a:p>
            <a:pPr lvl="1"/>
            <a:r>
              <a:rPr lang="en-US" dirty="0" smtClean="0"/>
              <a:t>Computer Vision</a:t>
            </a:r>
          </a:p>
          <a:p>
            <a:pPr lvl="1"/>
            <a:r>
              <a:rPr lang="en-US" dirty="0" smtClean="0"/>
              <a:t>Machine Learning</a:t>
            </a:r>
          </a:p>
          <a:p>
            <a:pPr lvl="1"/>
            <a:r>
              <a:rPr lang="en-US" dirty="0" smtClean="0"/>
              <a:t>…</a:t>
            </a:r>
          </a:p>
          <a:p>
            <a:pPr marL="0" indent="0">
              <a:buNone/>
            </a:pPr>
            <a:endParaRPr lang="en-US" dirty="0" smtClean="0"/>
          </a:p>
          <a:p>
            <a:r>
              <a:rPr lang="en-US" dirty="0" smtClean="0"/>
              <a:t>We will provide BLAS &amp; LAPACK functionalities through </a:t>
            </a:r>
            <a:r>
              <a:rPr lang="en-US" b="1" dirty="0" smtClean="0"/>
              <a:t>BLIS </a:t>
            </a:r>
            <a:r>
              <a:rPr lang="en-US" dirty="0" smtClean="0"/>
              <a:t>&amp; </a:t>
            </a:r>
            <a:r>
              <a:rPr lang="en-US" b="1" dirty="0" smtClean="0"/>
              <a:t>libFLAME</a:t>
            </a:r>
            <a:r>
              <a:rPr lang="en-US" dirty="0" smtClean="0"/>
              <a:t> respectively</a:t>
            </a:r>
          </a:p>
          <a:p>
            <a:endParaRPr lang="en-US" dirty="0" smtClean="0"/>
          </a:p>
          <a:p>
            <a:r>
              <a:rPr lang="en-US" dirty="0" smtClean="0"/>
              <a:t>Basically optimize these open source libraries for AMD architectures</a:t>
            </a:r>
            <a:endParaRPr lang="en-US" dirty="0"/>
          </a:p>
          <a:p>
            <a:pPr marL="0" indent="0">
              <a:buNone/>
            </a:pPr>
            <a:endParaRPr lang="en-US" dirty="0" smtClean="0"/>
          </a:p>
          <a:p>
            <a:pPr lvl="1"/>
            <a:endParaRPr lang="en-US" dirty="0" smtClean="0">
              <a:hlinkClick r:id="rId3"/>
            </a:endParaRPr>
          </a:p>
          <a:p>
            <a:pPr lvl="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BLIS &amp; </a:t>
            </a:r>
            <a:r>
              <a:rPr lang="en-US" cap="none" dirty="0" err="1" smtClean="0"/>
              <a:t>libFLAME</a:t>
            </a:r>
            <a:endParaRPr lang="en-US" dirty="0"/>
          </a:p>
        </p:txBody>
      </p:sp>
      <p:sp>
        <p:nvSpPr>
          <p:cNvPr id="3" name="Content Placeholder 2"/>
          <p:cNvSpPr>
            <a:spLocks noGrp="1"/>
          </p:cNvSpPr>
          <p:nvPr>
            <p:ph idx="1"/>
          </p:nvPr>
        </p:nvSpPr>
        <p:spPr/>
        <p:txBody>
          <a:bodyPr/>
          <a:lstStyle/>
          <a:p>
            <a:pPr lvl="0"/>
            <a:r>
              <a:rPr lang="en-US" dirty="0" smtClean="0"/>
              <a:t>The benefits are enormous, but to name a few:</a:t>
            </a:r>
          </a:p>
          <a:p>
            <a:pPr lvl="1"/>
            <a:r>
              <a:rPr lang="en-US" dirty="0"/>
              <a:t>Removed the inconvenient dependencies on the Fortran runtime.  The source for both BLIS and </a:t>
            </a:r>
            <a:r>
              <a:rPr lang="en-US" dirty="0" smtClean="0"/>
              <a:t>libFLAME </a:t>
            </a:r>
            <a:r>
              <a:rPr lang="en-US" dirty="0"/>
              <a:t>is written in C, or in assembly where performance </a:t>
            </a:r>
            <a:r>
              <a:rPr lang="en-US" dirty="0" smtClean="0"/>
              <a:t>requires.</a:t>
            </a:r>
            <a:endParaRPr lang="en-US" dirty="0"/>
          </a:p>
          <a:p>
            <a:pPr lvl="1"/>
            <a:endParaRPr lang="en-US" dirty="0" smtClean="0"/>
          </a:p>
          <a:p>
            <a:pPr lvl="1"/>
            <a:r>
              <a:rPr lang="en-US" dirty="0" smtClean="0"/>
              <a:t>Object-Based </a:t>
            </a:r>
            <a:r>
              <a:rPr lang="en-US" dirty="0"/>
              <a:t>Abstractions and </a:t>
            </a:r>
            <a:r>
              <a:rPr lang="en-US" dirty="0" smtClean="0"/>
              <a:t>API </a:t>
            </a:r>
          </a:p>
          <a:p>
            <a:pPr lvl="2"/>
            <a:r>
              <a:rPr lang="en-US" dirty="0" smtClean="0"/>
              <a:t>Built </a:t>
            </a:r>
            <a:r>
              <a:rPr lang="en-US" dirty="0"/>
              <a:t>around opaque structures that hide matrices implementation details (data-layout</a:t>
            </a:r>
            <a:r>
              <a:rPr lang="en-US" dirty="0" smtClean="0"/>
              <a:t>) </a:t>
            </a:r>
            <a:endParaRPr lang="en-US" dirty="0"/>
          </a:p>
          <a:p>
            <a:pPr lvl="2"/>
            <a:r>
              <a:rPr lang="en-US" dirty="0"/>
              <a:t>Exports object-based programming interfaces to operate on these </a:t>
            </a:r>
            <a:r>
              <a:rPr lang="en-US" dirty="0" smtClean="0"/>
              <a:t>objects</a:t>
            </a:r>
          </a:p>
          <a:p>
            <a:pPr lvl="1"/>
            <a:endParaRPr lang="en-US" dirty="0" smtClean="0"/>
          </a:p>
          <a:p>
            <a:pPr lvl="1"/>
            <a:r>
              <a:rPr lang="en-US" dirty="0" smtClean="0"/>
              <a:t>An </a:t>
            </a:r>
            <a:r>
              <a:rPr lang="en-US" dirty="0"/>
              <a:t>expanded API that is a strict superset of the traditional BLAS and LAPACK </a:t>
            </a:r>
            <a:r>
              <a:rPr lang="en-US" dirty="0" smtClean="0"/>
              <a:t>libraries</a:t>
            </a:r>
            <a:endParaRPr lang="en-US" dirty="0"/>
          </a:p>
          <a:p>
            <a:pPr lvl="1"/>
            <a:r>
              <a:rPr lang="en-US" dirty="0" smtClean="0"/>
              <a:t>High-performance </a:t>
            </a:r>
            <a:r>
              <a:rPr lang="en-US" dirty="0"/>
              <a:t>dense linear algebra library </a:t>
            </a:r>
            <a:r>
              <a:rPr lang="en-US" dirty="0" smtClean="0"/>
              <a:t>framework</a:t>
            </a:r>
            <a:endParaRPr lang="en-US" dirty="0"/>
          </a:p>
          <a:p>
            <a:pPr lvl="1"/>
            <a:r>
              <a:rPr lang="en-US" dirty="0"/>
              <a:t>Abstraction facilitates programming without array or loop indices, which allows the user to avoid painful index-related programming </a:t>
            </a:r>
            <a:r>
              <a:rPr lang="en-US" dirty="0" smtClean="0"/>
              <a:t>errors </a:t>
            </a:r>
          </a:p>
          <a:p>
            <a:pPr lvl="1"/>
            <a:r>
              <a:rPr lang="en-US" dirty="0" smtClean="0"/>
              <a:t>Provides </a:t>
            </a:r>
            <a:r>
              <a:rPr lang="en-US" dirty="0"/>
              <a:t>algorithm families for each operation</a:t>
            </a:r>
            <a:r>
              <a:rPr lang="en-US" dirty="0" smtClean="0"/>
              <a:t>, so </a:t>
            </a:r>
            <a:r>
              <a:rPr lang="en-US" dirty="0"/>
              <a:t>developers can choose the one that </a:t>
            </a:r>
            <a:r>
              <a:rPr lang="en-US" dirty="0" smtClean="0"/>
              <a:t>best suits </a:t>
            </a:r>
            <a:r>
              <a:rPr lang="en-US" dirty="0"/>
              <a:t>their </a:t>
            </a:r>
            <a:r>
              <a:rPr lang="en-US" dirty="0" smtClean="0"/>
              <a:t>needs</a:t>
            </a:r>
          </a:p>
          <a:p>
            <a:pPr lvl="1"/>
            <a:r>
              <a:rPr lang="en-US" dirty="0" smtClean="0"/>
              <a:t>Provides </a:t>
            </a:r>
            <a:r>
              <a:rPr lang="en-US" dirty="0"/>
              <a:t>a </a:t>
            </a:r>
            <a:r>
              <a:rPr lang="en-US" dirty="0" smtClean="0"/>
              <a:t>framework for </a:t>
            </a:r>
            <a:r>
              <a:rPr lang="en-US" dirty="0"/>
              <a:t>building complete custom linear algebra </a:t>
            </a:r>
            <a:r>
              <a:rPr lang="en-US" dirty="0" smtClean="0"/>
              <a:t>codes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4530041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9" y="958048"/>
            <a:ext cx="7680960" cy="355851"/>
          </a:xfrm>
          <a:solidFill>
            <a:srgbClr val="F26522"/>
          </a:solidFill>
        </p:spPr>
        <p:txBody>
          <a:bodyPr/>
          <a:lstStyle/>
          <a:p>
            <a:r>
              <a:rPr lang="en-US" cap="none" dirty="0" err="1" smtClean="0"/>
              <a:t>lib</a:t>
            </a:r>
            <a:r>
              <a:rPr lang="en-US" dirty="0" err="1" smtClean="0"/>
              <a:t>FLAME</a:t>
            </a:r>
            <a:endParaRPr lang="en-US" dirty="0"/>
          </a:p>
        </p:txBody>
      </p:sp>
      <p:graphicFrame>
        <p:nvGraphicFramePr>
          <p:cNvPr id="5" name="Diagram 4"/>
          <p:cNvGraphicFramePr/>
          <p:nvPr>
            <p:extLst>
              <p:ext uri="{D42A27DB-BD31-4B8C-83A1-F6EECF244321}">
                <p14:modId xmlns:p14="http://schemas.microsoft.com/office/powerpoint/2010/main" val="2904568852"/>
              </p:ext>
            </p:extLst>
          </p:nvPr>
        </p:nvGraphicFramePr>
        <p:xfrm>
          <a:off x="266769" y="1457681"/>
          <a:ext cx="3903068" cy="374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36478" y="5670223"/>
            <a:ext cx="8761862" cy="369332"/>
          </a:xfrm>
          <a:prstGeom prst="rect">
            <a:avLst/>
          </a:prstGeom>
          <a:solidFill>
            <a:srgbClr val="00B050"/>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Goal: Optimize</a:t>
            </a:r>
            <a:r>
              <a:rPr kumimoji="0" lang="en-US" sz="2000" b="1"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libFLAME</a:t>
            </a: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 using</a:t>
            </a:r>
            <a:r>
              <a:rPr kumimoji="0" lang="en-US" sz="2000" b="1" i="0" u="none" strike="noStrike" kern="1200" cap="none" spc="0" normalizeH="0" noProof="0" dirty="0" smtClean="0">
                <a:ln>
                  <a:noFill/>
                </a:ln>
                <a:solidFill>
                  <a:schemeClr val="tx1"/>
                </a:solidFill>
                <a:effectLst/>
                <a:uLnTx/>
                <a:uFillTx/>
                <a:latin typeface="+mj-lt"/>
                <a:ea typeface="MS PGothic" pitchFamily="34" charset="-128"/>
                <a:cs typeface="+mn-cs"/>
              </a:rPr>
              <a:t> BLIS as the BLAS library</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 name="Rectangle 7"/>
          <p:cNvSpPr/>
          <p:nvPr/>
        </p:nvSpPr>
        <p:spPr>
          <a:xfrm>
            <a:off x="4517410" y="1778817"/>
            <a:ext cx="3430320" cy="3426488"/>
          </a:xfrm>
          <a:prstGeom prst="rect">
            <a:avLst/>
          </a:prstGeom>
          <a:solidFill>
            <a:srgbClr val="767D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fontAlgn="auto">
              <a:spcBef>
                <a:spcPts val="0"/>
              </a:spcBef>
              <a:spcAft>
                <a:spcPts val="0"/>
              </a:spcAft>
              <a:buFont typeface="Arial" panose="020B0604020202020204" pitchFamily="34" charset="0"/>
              <a:buChar char="•"/>
            </a:pPr>
            <a:r>
              <a:rPr lang="en-US" dirty="0" smtClean="0">
                <a:solidFill>
                  <a:schemeClr val="tx2"/>
                </a:solidFill>
              </a:rPr>
              <a:t>LAPACK functionalities are implemented on top of BLAS routines</a:t>
            </a:r>
          </a:p>
          <a:p>
            <a:pPr marL="285750" indent="-285750" algn="ctr" fontAlgn="auto">
              <a:spcBef>
                <a:spcPts val="0"/>
              </a:spcBef>
              <a:spcAft>
                <a:spcPts val="0"/>
              </a:spcAft>
              <a:buFont typeface="Arial" panose="020B0604020202020204" pitchFamily="34" charset="0"/>
              <a:buChar char="•"/>
            </a:pPr>
            <a:r>
              <a:rPr lang="en-US" dirty="0" err="1" smtClean="0">
                <a:solidFill>
                  <a:schemeClr val="tx2"/>
                </a:solidFill>
              </a:rPr>
              <a:t>libFLAME</a:t>
            </a:r>
            <a:r>
              <a:rPr lang="en-US" dirty="0" smtClean="0">
                <a:solidFill>
                  <a:schemeClr val="tx2"/>
                </a:solidFill>
              </a:rPr>
              <a:t> can be configured to use any external BLAS compatible libraries</a:t>
            </a:r>
            <a:endParaRPr lang="en-US" dirty="0">
              <a:solidFill>
                <a:schemeClr val="tx2"/>
              </a:solidFill>
            </a:endParaRPr>
          </a:p>
        </p:txBody>
      </p:sp>
      <p:sp>
        <p:nvSpPr>
          <p:cNvPr id="3" name="TextBox 2"/>
          <p:cNvSpPr txBox="1"/>
          <p:nvPr/>
        </p:nvSpPr>
        <p:spPr>
          <a:xfrm>
            <a:off x="266769" y="4708478"/>
            <a:ext cx="3840480" cy="368489"/>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BLAS Compatible libraries</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550164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lib</a:t>
            </a:r>
            <a:r>
              <a:rPr lang="en-US" dirty="0" smtClean="0"/>
              <a:t>flame functionalities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9189018"/>
              </p:ext>
            </p:extLst>
          </p:nvPr>
        </p:nvGraphicFramePr>
        <p:xfrm>
          <a:off x="170304" y="0"/>
          <a:ext cx="8699782" cy="4053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1095612" y="3416110"/>
            <a:ext cx="2470244" cy="1446663"/>
            <a:chOff x="873457" y="4380931"/>
            <a:chExt cx="2470244" cy="1446663"/>
          </a:xfrm>
        </p:grpSpPr>
        <p:sp>
          <p:nvSpPr>
            <p:cNvPr id="7" name="Rectangle 6"/>
            <p:cNvSpPr/>
            <p:nvPr/>
          </p:nvSpPr>
          <p:spPr>
            <a:xfrm>
              <a:off x="873457" y="4380931"/>
              <a:ext cx="2470244" cy="35484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smtClean="0">
                  <a:solidFill>
                    <a:schemeClr val="tx2"/>
                  </a:solidFill>
                </a:rPr>
                <a:t>Currently Focusing on</a:t>
              </a:r>
              <a:endParaRPr lang="en-US" sz="1200" dirty="0">
                <a:solidFill>
                  <a:schemeClr val="tx2"/>
                </a:solidFill>
              </a:endParaRPr>
            </a:p>
          </p:txBody>
        </p:sp>
        <p:sp>
          <p:nvSpPr>
            <p:cNvPr id="8" name="Rectangle 7"/>
            <p:cNvSpPr/>
            <p:nvPr/>
          </p:nvSpPr>
          <p:spPr>
            <a:xfrm>
              <a:off x="873457" y="4735773"/>
              <a:ext cx="2470244" cy="1091821"/>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400" b="1" dirty="0" err="1" smtClean="0">
                  <a:solidFill>
                    <a:schemeClr val="tx2"/>
                  </a:solidFill>
                </a:rPr>
                <a:t>Cholesky</a:t>
              </a:r>
              <a:endParaRPr lang="en-US" sz="1400" b="1" dirty="0" smtClean="0">
                <a:solidFill>
                  <a:schemeClr val="tx2"/>
                </a:solidFill>
              </a:endParaRPr>
            </a:p>
            <a:p>
              <a:pPr algn="ctr" fontAlgn="auto">
                <a:spcBef>
                  <a:spcPts val="0"/>
                </a:spcBef>
                <a:spcAft>
                  <a:spcPts val="0"/>
                </a:spcAft>
              </a:pPr>
              <a:r>
                <a:rPr lang="en-US" sz="1400" b="1" dirty="0" smtClean="0">
                  <a:solidFill>
                    <a:schemeClr val="tx2"/>
                  </a:solidFill>
                </a:rPr>
                <a:t>LU</a:t>
              </a:r>
            </a:p>
            <a:p>
              <a:pPr algn="ctr" fontAlgn="auto">
                <a:spcBef>
                  <a:spcPts val="0"/>
                </a:spcBef>
                <a:spcAft>
                  <a:spcPts val="0"/>
                </a:spcAft>
              </a:pPr>
              <a:r>
                <a:rPr lang="en-US" sz="1400" b="1" dirty="0" smtClean="0">
                  <a:solidFill>
                    <a:schemeClr val="tx2"/>
                  </a:solidFill>
                </a:rPr>
                <a:t>QR</a:t>
              </a:r>
              <a:endParaRPr lang="en-US" sz="1400" b="1" dirty="0">
                <a:solidFill>
                  <a:schemeClr val="tx2"/>
                </a:solidFill>
              </a:endParaRPr>
            </a:p>
          </p:txBody>
        </p:sp>
      </p:grpSp>
      <p:sp>
        <p:nvSpPr>
          <p:cNvPr id="3" name="TextBox 2"/>
          <p:cNvSpPr txBox="1"/>
          <p:nvPr/>
        </p:nvSpPr>
        <p:spPr>
          <a:xfrm>
            <a:off x="3261815" y="5629280"/>
            <a:ext cx="518614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Very useful in solving linear equations</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082862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4879" y="191665"/>
            <a:ext cx="7680960" cy="730524"/>
          </a:xfrm>
        </p:spPr>
        <p:txBody>
          <a:bodyPr/>
          <a:lstStyle/>
          <a:p>
            <a:r>
              <a:rPr lang="en-US" dirty="0" err="1"/>
              <a:t>Cholesky</a:t>
            </a:r>
            <a:r>
              <a:rPr lang="en-US" dirty="0"/>
              <a:t>, LU, QR benchmarking on AMD reference CPU</a:t>
            </a:r>
          </a:p>
        </p:txBody>
      </p:sp>
      <p:graphicFrame>
        <p:nvGraphicFramePr>
          <p:cNvPr id="7" name="Chart 6"/>
          <p:cNvGraphicFramePr>
            <a:graphicFrameLocks/>
          </p:cNvGraphicFramePr>
          <p:nvPr>
            <p:extLst>
              <p:ext uri="{D42A27DB-BD31-4B8C-83A1-F6EECF244321}">
                <p14:modId xmlns:p14="http://schemas.microsoft.com/office/powerpoint/2010/main" val="1418132113"/>
              </p:ext>
            </p:extLst>
          </p:nvPr>
        </p:nvGraphicFramePr>
        <p:xfrm>
          <a:off x="266768" y="1438381"/>
          <a:ext cx="3429893" cy="2057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772284243"/>
              </p:ext>
            </p:extLst>
          </p:nvPr>
        </p:nvGraphicFramePr>
        <p:xfrm>
          <a:off x="4229011" y="1442522"/>
          <a:ext cx="3830047" cy="2057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942178918"/>
              </p:ext>
            </p:extLst>
          </p:nvPr>
        </p:nvGraphicFramePr>
        <p:xfrm>
          <a:off x="266768" y="4148025"/>
          <a:ext cx="3758591" cy="191502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975925" y="6184533"/>
            <a:ext cx="1943606" cy="766877"/>
          </a:xfrm>
          <a:prstGeom prst="rect">
            <a:avLst/>
          </a:prstGeom>
        </p:spPr>
        <p:txBody>
          <a:bodyPr wrap="square" rtlCol="0" anchor="ctr" anchorCtr="0">
            <a:spAutoFit/>
          </a:bodyPr>
          <a:lstStyle/>
          <a:p>
            <a:pPr>
              <a:lnSpc>
                <a:spcPct val="90000"/>
              </a:lnSpc>
              <a:spcBef>
                <a:spcPts val="225"/>
              </a:spcBef>
              <a:spcAft>
                <a:spcPts val="225"/>
              </a:spcAft>
              <a:buClr>
                <a:srgbClr val="FFFFFF"/>
              </a:buClr>
            </a:pPr>
            <a:r>
              <a:rPr lang="en-US" sz="1500" b="1" dirty="0" smtClean="0">
                <a:latin typeface="+mj-lt"/>
                <a:ea typeface="MS PGothic" pitchFamily="34" charset="-128"/>
                <a:cs typeface="+mn-cs"/>
              </a:rPr>
              <a:t>Ubuntu </a:t>
            </a:r>
            <a:r>
              <a:rPr lang="en-US" sz="1500" b="1" dirty="0">
                <a:latin typeface="+mj-lt"/>
                <a:ea typeface="MS PGothic" pitchFamily="34" charset="-128"/>
                <a:cs typeface="+mn-cs"/>
              </a:rPr>
              <a:t>14.04 LTS 64-bit </a:t>
            </a:r>
            <a:r>
              <a:rPr lang="en-US" sz="1500" b="1" dirty="0" smtClean="0">
                <a:latin typeface="+mj-lt"/>
                <a:ea typeface="MS PGothic" pitchFamily="34" charset="-128"/>
                <a:cs typeface="+mn-cs"/>
              </a:rPr>
              <a:t>OS</a:t>
            </a:r>
          </a:p>
          <a:p>
            <a:pPr>
              <a:lnSpc>
                <a:spcPct val="90000"/>
              </a:lnSpc>
              <a:spcBef>
                <a:spcPts val="225"/>
              </a:spcBef>
              <a:spcAft>
                <a:spcPts val="225"/>
              </a:spcAft>
              <a:buClr>
                <a:srgbClr val="FFFFFF"/>
              </a:buClr>
            </a:pPr>
            <a:endParaRPr lang="en-US" sz="1500" b="1" dirty="0">
              <a:latin typeface="+mj-lt"/>
              <a:ea typeface="MS PGothic" pitchFamily="34" charset="-128"/>
              <a:cs typeface="+mn-cs"/>
            </a:endParaRPr>
          </a:p>
        </p:txBody>
      </p:sp>
      <p:sp>
        <p:nvSpPr>
          <p:cNvPr id="2" name="TextBox 1"/>
          <p:cNvSpPr txBox="1"/>
          <p:nvPr/>
        </p:nvSpPr>
        <p:spPr>
          <a:xfrm>
            <a:off x="4437089" y="4328401"/>
            <a:ext cx="4482441" cy="1554272"/>
          </a:xfrm>
          <a:prstGeom prst="rect">
            <a:avLst/>
          </a:prstGeom>
          <a:ln>
            <a:solidFill>
              <a:schemeClr val="accent1"/>
            </a:solidFill>
          </a:ln>
        </p:spPr>
        <p:txBody>
          <a:bodyPr wrap="square" rtlCol="0" anchor="ctr" anchorCtr="0">
            <a:spAutoFit/>
          </a:bodyPr>
          <a:lstStyle/>
          <a:p>
            <a:pPr marL="457200" marR="0" indent="-457200" algn="l" defTabSz="914400" rtl="0" eaLnBrk="1" fontAlgn="auto" latinLnBrk="0" hangingPunct="1">
              <a:lnSpc>
                <a:spcPct val="90000"/>
              </a:lnSpc>
              <a:spcBef>
                <a:spcPts val="300"/>
              </a:spcBef>
              <a:spcAft>
                <a:spcPts val="300"/>
              </a:spcAft>
              <a:buSzTx/>
              <a:buFont typeface="Arial" panose="020B0604020202020204" pitchFamily="34" charset="0"/>
              <a:buChar char="•"/>
              <a:tabLst/>
            </a:pP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Cholesky</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&amp; LU performance is comparable with </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OpenBLAS</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except for small dimensions</a:t>
            </a:r>
          </a:p>
          <a:p>
            <a:pPr marL="457200" marR="0" indent="-457200" algn="l" defTabSz="914400" rtl="0" eaLnBrk="1" fontAlgn="auto" latinLnBrk="0" hangingPunct="1">
              <a:lnSpc>
                <a:spcPct val="90000"/>
              </a:lnSpc>
              <a:spcBef>
                <a:spcPts val="300"/>
              </a:spcBef>
              <a:spcAft>
                <a:spcPts val="300"/>
              </a:spcAft>
              <a:buSzTx/>
              <a:buFont typeface="Arial" panose="020B0604020202020204" pitchFamily="34" charset="0"/>
              <a:buChar char="•"/>
              <a:tabLst/>
            </a:pPr>
            <a:r>
              <a:rPr lang="en-US" sz="2000" noProof="0" dirty="0" smtClean="0">
                <a:latin typeface="+mj-lt"/>
                <a:ea typeface="MS PGothic" pitchFamily="34" charset="-128"/>
                <a:cs typeface="+mn-cs"/>
              </a:rPr>
              <a:t>QR needs to be improved for all dimensions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 name="TextBox 3"/>
          <p:cNvSpPr txBox="1"/>
          <p:nvPr/>
        </p:nvSpPr>
        <p:spPr>
          <a:xfrm>
            <a:off x="3889612" y="6345787"/>
            <a:ext cx="293426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No</a:t>
            </a:r>
            <a:r>
              <a:rPr kumimoji="0" lang="en-US" sz="2000" b="1" i="0" u="none" strike="noStrike" kern="1200" cap="none" spc="0" normalizeH="0" noProof="0" dirty="0" smtClean="0">
                <a:ln>
                  <a:noFill/>
                </a:ln>
                <a:solidFill>
                  <a:schemeClr val="tx1"/>
                </a:solidFill>
                <a:effectLst/>
                <a:uLnTx/>
                <a:uFillTx/>
                <a:latin typeface="+mj-lt"/>
                <a:ea typeface="MS PGothic" pitchFamily="34" charset="-128"/>
                <a:cs typeface="+mn-cs"/>
              </a:rPr>
              <a:t> Optimizations</a:t>
            </a:r>
            <a:endParaRPr kumimoji="0" lang="en-US" sz="20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7767393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Sizes - </a:t>
            </a:r>
            <a:r>
              <a:rPr lang="en-US" dirty="0" err="1" smtClean="0"/>
              <a:t>Cholesky</a:t>
            </a:r>
            <a:endParaRPr lang="en-US" dirty="0"/>
          </a:p>
        </p:txBody>
      </p:sp>
      <p:grpSp>
        <p:nvGrpSpPr>
          <p:cNvPr id="40" name="Group 39"/>
          <p:cNvGrpSpPr/>
          <p:nvPr/>
        </p:nvGrpSpPr>
        <p:grpSpPr>
          <a:xfrm>
            <a:off x="693584" y="1338856"/>
            <a:ext cx="4275934" cy="2000771"/>
            <a:chOff x="1674812" y="1752600"/>
            <a:chExt cx="5181601" cy="2667000"/>
          </a:xfrm>
        </p:grpSpPr>
        <p:grpSp>
          <p:nvGrpSpPr>
            <p:cNvPr id="14" name="Group 13"/>
            <p:cNvGrpSpPr/>
            <p:nvPr/>
          </p:nvGrpSpPr>
          <p:grpSpPr>
            <a:xfrm>
              <a:off x="1674812" y="2133600"/>
              <a:ext cx="2743200" cy="2286000"/>
              <a:chOff x="1674812" y="2133600"/>
              <a:chExt cx="2743200" cy="2286000"/>
            </a:xfrm>
          </p:grpSpPr>
          <p:sp>
            <p:nvSpPr>
              <p:cNvPr id="5" name="Rectangle 4"/>
              <p:cNvSpPr/>
              <p:nvPr/>
            </p:nvSpPr>
            <p:spPr>
              <a:xfrm>
                <a:off x="1674812" y="2133600"/>
                <a:ext cx="2743200" cy="2286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84596" y="2133600"/>
                <a:ext cx="685801"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solidFill>
                  </a:rPr>
                  <a:t>b x b</a:t>
                </a:r>
              </a:p>
            </p:txBody>
          </p:sp>
          <p:cxnSp>
            <p:nvCxnSpPr>
              <p:cNvPr id="11" name="Straight Connector 10"/>
              <p:cNvCxnSpPr/>
              <p:nvPr/>
            </p:nvCxnSpPr>
            <p:spPr>
              <a:xfrm>
                <a:off x="2370397" y="2743200"/>
                <a:ext cx="2047615"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1684597" y="2743200"/>
                <a:ext cx="685801" cy="1676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(m-128) x 128</a:t>
                </a:r>
                <a:endParaRPr lang="en-US" dirty="0"/>
              </a:p>
            </p:txBody>
          </p:sp>
          <p:sp>
            <p:nvSpPr>
              <p:cNvPr id="13" name="Rectangle 12"/>
              <p:cNvSpPr/>
              <p:nvPr/>
            </p:nvSpPr>
            <p:spPr>
              <a:xfrm>
                <a:off x="2370397" y="2133600"/>
                <a:ext cx="2047615" cy="609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solidFill>
                  </a:rPr>
                  <a:t>******</a:t>
                </a:r>
                <a:endParaRPr lang="en-US" dirty="0">
                  <a:solidFill>
                    <a:schemeClr val="accent5"/>
                  </a:solidFill>
                </a:endParaRPr>
              </a:p>
            </p:txBody>
          </p:sp>
        </p:grpSp>
        <p:sp>
          <p:nvSpPr>
            <p:cNvPr id="15" name="Rectangle 14"/>
            <p:cNvSpPr/>
            <p:nvPr/>
          </p:nvSpPr>
          <p:spPr>
            <a:xfrm>
              <a:off x="2370397" y="2743200"/>
              <a:ext cx="2047615"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200" dirty="0">
                  <a:solidFill>
                    <a:schemeClr val="accent2"/>
                  </a:solidFill>
                </a:rPr>
                <a:t>(m-128) x (m-128)</a:t>
              </a:r>
            </a:p>
          </p:txBody>
        </p:sp>
        <p:sp>
          <p:nvSpPr>
            <p:cNvPr id="16" name="TextBox 15"/>
            <p:cNvSpPr txBox="1"/>
            <p:nvPr/>
          </p:nvSpPr>
          <p:spPr>
            <a:xfrm>
              <a:off x="1684595" y="1752600"/>
              <a:ext cx="1280380" cy="492314"/>
            </a:xfrm>
            <a:prstGeom prst="rect">
              <a:avLst/>
            </a:prstGeom>
            <a:noFill/>
          </p:spPr>
          <p:txBody>
            <a:bodyPr wrap="square" rtlCol="0">
              <a:spAutoFit/>
            </a:bodyPr>
            <a:lstStyle/>
            <a:p>
              <a:r>
                <a:rPr lang="en-US" dirty="0"/>
                <a:t>b</a:t>
              </a:r>
              <a:r>
                <a:rPr lang="en-US" dirty="0" smtClean="0"/>
                <a:t> = 128</a:t>
              </a:r>
              <a:endParaRPr lang="en-US" dirty="0"/>
            </a:p>
          </p:txBody>
        </p:sp>
        <p:grpSp>
          <p:nvGrpSpPr>
            <p:cNvPr id="27" name="Group 26"/>
            <p:cNvGrpSpPr/>
            <p:nvPr/>
          </p:nvGrpSpPr>
          <p:grpSpPr>
            <a:xfrm>
              <a:off x="5103812" y="2209800"/>
              <a:ext cx="1752601" cy="1524000"/>
              <a:chOff x="6475411" y="2057400"/>
              <a:chExt cx="1752601" cy="1524000"/>
            </a:xfrm>
          </p:grpSpPr>
          <p:sp>
            <p:nvSpPr>
              <p:cNvPr id="17" name="Rectangle 16"/>
              <p:cNvSpPr/>
              <p:nvPr/>
            </p:nvSpPr>
            <p:spPr>
              <a:xfrm>
                <a:off x="6475411" y="2057400"/>
                <a:ext cx="1752601"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4"/>
                  </a:solidFill>
                </a:endParaRPr>
              </a:p>
            </p:txBody>
          </p:sp>
          <p:sp>
            <p:nvSpPr>
              <p:cNvPr id="24" name="Rectangle 23"/>
              <p:cNvSpPr/>
              <p:nvPr/>
            </p:nvSpPr>
            <p:spPr>
              <a:xfrm>
                <a:off x="6475411" y="2057400"/>
                <a:ext cx="609601"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32 x 32</a:t>
                </a:r>
              </a:p>
            </p:txBody>
          </p:sp>
          <p:sp>
            <p:nvSpPr>
              <p:cNvPr id="25" name="Rectangle 24"/>
              <p:cNvSpPr/>
              <p:nvPr/>
            </p:nvSpPr>
            <p:spPr>
              <a:xfrm>
                <a:off x="7085012" y="2057400"/>
                <a:ext cx="1143000" cy="609600"/>
              </a:xfrm>
              <a:prstGeom prst="rect">
                <a:avLst/>
              </a:prstGeom>
              <a:solidFill>
                <a:srgbClr val="CCE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75411" y="2667000"/>
                <a:ext cx="609601"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t>96 x 32</a:t>
                </a:r>
                <a:endParaRPr lang="en-US" sz="1400" dirty="0"/>
              </a:p>
            </p:txBody>
          </p:sp>
        </p:grpSp>
        <p:sp>
          <p:nvSpPr>
            <p:cNvPr id="28" name="Rectangle 27"/>
            <p:cNvSpPr/>
            <p:nvPr/>
          </p:nvSpPr>
          <p:spPr>
            <a:xfrm>
              <a:off x="5713413" y="2819400"/>
              <a:ext cx="1143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96 x 96</a:t>
              </a:r>
              <a:endParaRPr lang="en-US" dirty="0">
                <a:solidFill>
                  <a:schemeClr val="accent2"/>
                </a:solidFill>
              </a:endParaRPr>
            </a:p>
          </p:txBody>
        </p:sp>
        <p:grpSp>
          <p:nvGrpSpPr>
            <p:cNvPr id="35" name="Group 34"/>
            <p:cNvGrpSpPr/>
            <p:nvPr/>
          </p:nvGrpSpPr>
          <p:grpSpPr>
            <a:xfrm>
              <a:off x="2027497" y="1828799"/>
              <a:ext cx="3076315" cy="381001"/>
              <a:chOff x="2027496" y="1828799"/>
              <a:chExt cx="4447913" cy="381001"/>
            </a:xfrm>
          </p:grpSpPr>
          <p:cxnSp>
            <p:nvCxnSpPr>
              <p:cNvPr id="32" name="Elbow Connector 31"/>
              <p:cNvCxnSpPr/>
              <p:nvPr/>
            </p:nvCxnSpPr>
            <p:spPr>
              <a:xfrm rot="5400000" flipH="1" flipV="1">
                <a:off x="3527554" y="328742"/>
                <a:ext cx="381000" cy="3381115"/>
              </a:xfrm>
              <a:prstGeom prst="bentConnector2">
                <a:avLst/>
              </a:prstGeom>
              <a:ln w="444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08612" y="1828799"/>
                <a:ext cx="1066797" cy="381000"/>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1" name="TextBox 40"/>
          <p:cNvSpPr txBox="1"/>
          <p:nvPr/>
        </p:nvSpPr>
        <p:spPr>
          <a:xfrm>
            <a:off x="1991765" y="5185731"/>
            <a:ext cx="2541085" cy="830997"/>
          </a:xfrm>
          <a:prstGeom prst="rect">
            <a:avLst/>
          </a:prstGeom>
          <a:noFill/>
        </p:spPr>
        <p:txBody>
          <a:bodyPr wrap="square" rtlCol="0">
            <a:spAutoFit/>
          </a:bodyPr>
          <a:lstStyle/>
          <a:p>
            <a:r>
              <a:rPr lang="en-US" sz="1200" dirty="0"/>
              <a:t>m x m = input matrix size</a:t>
            </a:r>
          </a:p>
          <a:p>
            <a:r>
              <a:rPr lang="en-US" sz="1200" dirty="0"/>
              <a:t>128 x 128 = Block size</a:t>
            </a:r>
          </a:p>
          <a:p>
            <a:r>
              <a:rPr lang="en-US" sz="1200" dirty="0"/>
              <a:t>32  X 32 = sub-block size (</a:t>
            </a:r>
            <a:r>
              <a:rPr lang="en-US" sz="1200" dirty="0" err="1"/>
              <a:t>Cholesky</a:t>
            </a:r>
            <a:r>
              <a:rPr lang="en-US" sz="1200" dirty="0"/>
              <a:t> using Level-1 &amp; Level-2 BLAS</a:t>
            </a:r>
          </a:p>
        </p:txBody>
      </p:sp>
      <p:sp>
        <p:nvSpPr>
          <p:cNvPr id="44" name="TextBox 43"/>
          <p:cNvSpPr txBox="1"/>
          <p:nvPr/>
        </p:nvSpPr>
        <p:spPr>
          <a:xfrm>
            <a:off x="3394625" y="2882308"/>
            <a:ext cx="1446272" cy="369332"/>
          </a:xfrm>
          <a:prstGeom prst="rect">
            <a:avLst/>
          </a:prstGeom>
          <a:noFill/>
        </p:spPr>
        <p:txBody>
          <a:bodyPr wrap="square" rtlCol="0">
            <a:spAutoFit/>
          </a:bodyPr>
          <a:lstStyle/>
          <a:p>
            <a:pPr algn="ctr"/>
            <a:r>
              <a:rPr lang="en-US" dirty="0" smtClean="0"/>
              <a:t>128 x 128</a:t>
            </a:r>
            <a:endParaRPr lang="en-US" dirty="0"/>
          </a:p>
        </p:txBody>
      </p:sp>
      <p:sp>
        <p:nvSpPr>
          <p:cNvPr id="45" name="TextBox 44"/>
          <p:cNvSpPr txBox="1"/>
          <p:nvPr/>
        </p:nvSpPr>
        <p:spPr>
          <a:xfrm>
            <a:off x="1108029" y="3396792"/>
            <a:ext cx="1446272" cy="369332"/>
          </a:xfrm>
          <a:prstGeom prst="rect">
            <a:avLst/>
          </a:prstGeom>
          <a:noFill/>
        </p:spPr>
        <p:txBody>
          <a:bodyPr wrap="square" rtlCol="0">
            <a:spAutoFit/>
          </a:bodyPr>
          <a:lstStyle/>
          <a:p>
            <a:pPr algn="ctr"/>
            <a:r>
              <a:rPr lang="en-US" dirty="0"/>
              <a:t>m</a:t>
            </a:r>
            <a:r>
              <a:rPr lang="en-US" dirty="0" smtClean="0"/>
              <a:t> x m</a:t>
            </a:r>
            <a:endParaRPr lang="en-US" dirty="0"/>
          </a:p>
        </p:txBody>
      </p:sp>
      <p:grpSp>
        <p:nvGrpSpPr>
          <p:cNvPr id="52" name="Group 51"/>
          <p:cNvGrpSpPr/>
          <p:nvPr/>
        </p:nvGrpSpPr>
        <p:grpSpPr>
          <a:xfrm>
            <a:off x="5052407" y="1796176"/>
            <a:ext cx="1446272" cy="1283970"/>
            <a:chOff x="8532811" y="2362200"/>
            <a:chExt cx="1752601" cy="1711514"/>
          </a:xfrm>
        </p:grpSpPr>
        <p:sp>
          <p:nvSpPr>
            <p:cNvPr id="43" name="Rectangle 42"/>
            <p:cNvSpPr/>
            <p:nvPr/>
          </p:nvSpPr>
          <p:spPr>
            <a:xfrm>
              <a:off x="8685212" y="2362200"/>
              <a:ext cx="12954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532811" y="3581400"/>
              <a:ext cx="1752601" cy="492314"/>
            </a:xfrm>
            <a:prstGeom prst="rect">
              <a:avLst/>
            </a:prstGeom>
            <a:noFill/>
          </p:spPr>
          <p:txBody>
            <a:bodyPr wrap="square" rtlCol="0">
              <a:spAutoFit/>
            </a:bodyPr>
            <a:lstStyle/>
            <a:p>
              <a:pPr algn="ctr"/>
              <a:r>
                <a:rPr lang="en-US" dirty="0" smtClean="0"/>
                <a:t>96 x 96</a:t>
              </a:r>
              <a:endParaRPr lang="en-US" dirty="0"/>
            </a:p>
          </p:txBody>
        </p:sp>
        <p:sp>
          <p:nvSpPr>
            <p:cNvPr id="48" name="Rectangle 47"/>
            <p:cNvSpPr/>
            <p:nvPr/>
          </p:nvSpPr>
          <p:spPr>
            <a:xfrm>
              <a:off x="8685213" y="2362200"/>
              <a:ext cx="5334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32 x 32</a:t>
              </a:r>
            </a:p>
          </p:txBody>
        </p:sp>
        <p:sp>
          <p:nvSpPr>
            <p:cNvPr id="49" name="Rectangle 48"/>
            <p:cNvSpPr/>
            <p:nvPr/>
          </p:nvSpPr>
          <p:spPr>
            <a:xfrm>
              <a:off x="8685212" y="2819400"/>
              <a:ext cx="533401"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a:t>64 x 32</a:t>
              </a:r>
            </a:p>
          </p:txBody>
        </p:sp>
        <p:sp>
          <p:nvSpPr>
            <p:cNvPr id="50" name="Rectangle 49"/>
            <p:cNvSpPr/>
            <p:nvPr/>
          </p:nvSpPr>
          <p:spPr>
            <a:xfrm>
              <a:off x="9218613" y="2362200"/>
              <a:ext cx="761999" cy="457200"/>
            </a:xfrm>
            <a:prstGeom prst="rect">
              <a:avLst/>
            </a:prstGeom>
            <a:solidFill>
              <a:srgbClr val="CCE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218613" y="2819400"/>
              <a:ext cx="761999"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2"/>
                  </a:solidFill>
                </a:rPr>
                <a:t>64 x 64</a:t>
              </a:r>
            </a:p>
          </p:txBody>
        </p:sp>
      </p:grpSp>
      <p:sp>
        <p:nvSpPr>
          <p:cNvPr id="68" name="TextBox 67"/>
          <p:cNvSpPr txBox="1"/>
          <p:nvPr/>
        </p:nvSpPr>
        <p:spPr>
          <a:xfrm>
            <a:off x="6541552" y="2623705"/>
            <a:ext cx="1383391" cy="369332"/>
          </a:xfrm>
          <a:prstGeom prst="rect">
            <a:avLst/>
          </a:prstGeom>
          <a:noFill/>
        </p:spPr>
        <p:txBody>
          <a:bodyPr wrap="square" rtlCol="0">
            <a:spAutoFit/>
          </a:bodyPr>
          <a:lstStyle/>
          <a:p>
            <a:pPr algn="ctr"/>
            <a:r>
              <a:rPr lang="en-US" dirty="0" smtClean="0"/>
              <a:t>64 x 64</a:t>
            </a:r>
            <a:endParaRPr lang="en-US" dirty="0"/>
          </a:p>
        </p:txBody>
      </p:sp>
      <p:sp>
        <p:nvSpPr>
          <p:cNvPr id="69" name="Rectangle 68"/>
          <p:cNvSpPr/>
          <p:nvPr/>
        </p:nvSpPr>
        <p:spPr>
          <a:xfrm>
            <a:off x="6789073" y="1796175"/>
            <a:ext cx="445636" cy="3429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32 x 32</a:t>
            </a:r>
          </a:p>
        </p:txBody>
      </p:sp>
      <p:sp>
        <p:nvSpPr>
          <p:cNvPr id="73" name="Rectangle 72"/>
          <p:cNvSpPr/>
          <p:nvPr/>
        </p:nvSpPr>
        <p:spPr>
          <a:xfrm>
            <a:off x="7180550" y="1796175"/>
            <a:ext cx="445636" cy="342989"/>
          </a:xfrm>
          <a:prstGeom prst="rect">
            <a:avLst/>
          </a:prstGeom>
          <a:solidFill>
            <a:srgbClr val="CCE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a:t>
            </a:r>
          </a:p>
        </p:txBody>
      </p:sp>
      <p:sp>
        <p:nvSpPr>
          <p:cNvPr id="74" name="Rectangle 73"/>
          <p:cNvSpPr/>
          <p:nvPr/>
        </p:nvSpPr>
        <p:spPr>
          <a:xfrm>
            <a:off x="6794044" y="2139164"/>
            <a:ext cx="445636" cy="3429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32 x 32</a:t>
            </a:r>
          </a:p>
        </p:txBody>
      </p:sp>
      <p:sp>
        <p:nvSpPr>
          <p:cNvPr id="75" name="Rectangle 74"/>
          <p:cNvSpPr/>
          <p:nvPr/>
        </p:nvSpPr>
        <p:spPr>
          <a:xfrm>
            <a:off x="7180550" y="2139165"/>
            <a:ext cx="445636" cy="3429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accent2"/>
                </a:solidFill>
              </a:rPr>
              <a:t>32 x 32</a:t>
            </a:r>
          </a:p>
        </p:txBody>
      </p:sp>
      <p:cxnSp>
        <p:nvCxnSpPr>
          <p:cNvPr id="77" name="Elbow Connector 76"/>
          <p:cNvCxnSpPr/>
          <p:nvPr/>
        </p:nvCxnSpPr>
        <p:spPr>
          <a:xfrm flipV="1">
            <a:off x="5938960" y="1784741"/>
            <a:ext cx="806523" cy="525918"/>
          </a:xfrm>
          <a:prstGeom prst="bentConnector3">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flipV="1">
            <a:off x="4512199" y="1796175"/>
            <a:ext cx="754577" cy="514483"/>
          </a:xfrm>
          <a:prstGeom prst="bentConnector3">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389132" y="1624680"/>
            <a:ext cx="1953644" cy="2286595"/>
            <a:chOff x="1364776" y="2133600"/>
            <a:chExt cx="2367436" cy="3048000"/>
          </a:xfrm>
        </p:grpSpPr>
        <p:cxnSp>
          <p:nvCxnSpPr>
            <p:cNvPr id="85" name="Elbow Connector 84"/>
            <p:cNvCxnSpPr/>
            <p:nvPr/>
          </p:nvCxnSpPr>
          <p:spPr>
            <a:xfrm rot="10800000" flipV="1">
              <a:off x="1370012" y="4190999"/>
              <a:ext cx="2362200" cy="990601"/>
            </a:xfrm>
            <a:prstGeom prst="bentConnector3">
              <a:avLst>
                <a:gd name="adj1" fmla="val -265"/>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1364776" y="2133600"/>
              <a:ext cx="357922" cy="9099"/>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364776" y="2142699"/>
              <a:ext cx="0" cy="3038901"/>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496365" y="3625451"/>
            <a:ext cx="2326611" cy="1477328"/>
          </a:xfrm>
          <a:prstGeom prst="rect">
            <a:avLst/>
          </a:prstGeom>
          <a:noFill/>
        </p:spPr>
        <p:txBody>
          <a:bodyPr wrap="square" rtlCol="0">
            <a:spAutoFit/>
          </a:bodyPr>
          <a:lstStyle/>
          <a:p>
            <a:r>
              <a:rPr lang="en-US" dirty="0" smtClean="0"/>
              <a:t>Repeat sub-block partitioning after HERK update for (m-128) x (m-128) matrix</a:t>
            </a:r>
            <a:endParaRPr lang="en-US" dirty="0"/>
          </a:p>
        </p:txBody>
      </p:sp>
      <p:grpSp>
        <p:nvGrpSpPr>
          <p:cNvPr id="61" name="Group 60"/>
          <p:cNvGrpSpPr/>
          <p:nvPr/>
        </p:nvGrpSpPr>
        <p:grpSpPr>
          <a:xfrm>
            <a:off x="5257978" y="4580876"/>
            <a:ext cx="3715718" cy="1963887"/>
            <a:chOff x="5257978" y="4458044"/>
            <a:chExt cx="3715718" cy="1963887"/>
          </a:xfrm>
        </p:grpSpPr>
        <p:sp>
          <p:nvSpPr>
            <p:cNvPr id="62" name="TextBox 61"/>
            <p:cNvSpPr txBox="1"/>
            <p:nvPr/>
          </p:nvSpPr>
          <p:spPr>
            <a:xfrm>
              <a:off x="6511950" y="4458044"/>
              <a:ext cx="2004253" cy="369332"/>
            </a:xfrm>
            <a:prstGeom prst="rect">
              <a:avLst/>
            </a:prstGeom>
            <a:noFill/>
          </p:spPr>
          <p:txBody>
            <a:bodyPr wrap="square" rtlCol="0">
              <a:spAutoFit/>
            </a:bodyPr>
            <a:lstStyle/>
            <a:p>
              <a:r>
                <a:rPr lang="en-US" dirty="0" smtClean="0"/>
                <a:t>BLAS Operations</a:t>
              </a:r>
              <a:endParaRPr lang="en-US" dirty="0"/>
            </a:p>
          </p:txBody>
        </p:sp>
        <p:grpSp>
          <p:nvGrpSpPr>
            <p:cNvPr id="63" name="Group 62"/>
            <p:cNvGrpSpPr/>
            <p:nvPr/>
          </p:nvGrpSpPr>
          <p:grpSpPr>
            <a:xfrm>
              <a:off x="5257978" y="4478324"/>
              <a:ext cx="3715718" cy="1943607"/>
              <a:chOff x="5257978" y="4027944"/>
              <a:chExt cx="3715718" cy="1943607"/>
            </a:xfrm>
          </p:grpSpPr>
          <p:sp>
            <p:nvSpPr>
              <p:cNvPr id="64" name="Rectangle 63"/>
              <p:cNvSpPr/>
              <p:nvPr/>
            </p:nvSpPr>
            <p:spPr>
              <a:xfrm>
                <a:off x="5405826" y="5515937"/>
                <a:ext cx="304376" cy="257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accent4"/>
                  </a:solidFill>
                </a:endParaRPr>
              </a:p>
            </p:txBody>
          </p:sp>
          <p:sp>
            <p:nvSpPr>
              <p:cNvPr id="65" name="Rectangle 64"/>
              <p:cNvSpPr/>
              <p:nvPr/>
            </p:nvSpPr>
            <p:spPr>
              <a:xfrm>
                <a:off x="5403107" y="4992951"/>
                <a:ext cx="304376" cy="2576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66" name="Rectangle 65"/>
              <p:cNvSpPr/>
              <p:nvPr/>
            </p:nvSpPr>
            <p:spPr>
              <a:xfrm>
                <a:off x="5360591" y="4470788"/>
                <a:ext cx="334814" cy="2834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67" name="Rectangle 66"/>
              <p:cNvSpPr/>
              <p:nvPr/>
            </p:nvSpPr>
            <p:spPr>
              <a:xfrm>
                <a:off x="5257978" y="4027944"/>
                <a:ext cx="3715718" cy="1943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659928" y="4481714"/>
                <a:ext cx="2370740" cy="261610"/>
              </a:xfrm>
              <a:prstGeom prst="rect">
                <a:avLst/>
              </a:prstGeom>
              <a:noFill/>
            </p:spPr>
            <p:txBody>
              <a:bodyPr wrap="square" rtlCol="0">
                <a:spAutoFit/>
              </a:bodyPr>
              <a:lstStyle/>
              <a:p>
                <a:r>
                  <a:rPr lang="en-US" sz="1100" dirty="0"/>
                  <a:t>- Level 1 &amp; 2 , block size &lt; 32</a:t>
                </a:r>
              </a:p>
            </p:txBody>
          </p:sp>
          <p:sp>
            <p:nvSpPr>
              <p:cNvPr id="71" name="TextBox 70"/>
              <p:cNvSpPr txBox="1"/>
              <p:nvPr/>
            </p:nvSpPr>
            <p:spPr>
              <a:xfrm>
                <a:off x="5687218" y="4963752"/>
                <a:ext cx="3286477" cy="261610"/>
              </a:xfrm>
              <a:prstGeom prst="rect">
                <a:avLst/>
              </a:prstGeom>
              <a:noFill/>
            </p:spPr>
            <p:txBody>
              <a:bodyPr wrap="square" rtlCol="0">
                <a:spAutoFit/>
              </a:bodyPr>
              <a:lstStyle>
                <a:defPPr>
                  <a:defRPr lang="en-US"/>
                </a:defPPr>
                <a:lvl1pPr>
                  <a:defRPr sz="1100"/>
                </a:lvl1pPr>
              </a:lstStyle>
              <a:p>
                <a:r>
                  <a:rPr lang="en-US" dirty="0"/>
                  <a:t>- Level 3  TRSM, 32 x 32 &lt;= block size &lt;= (m-128) x 128</a:t>
                </a:r>
              </a:p>
            </p:txBody>
          </p:sp>
          <p:sp>
            <p:nvSpPr>
              <p:cNvPr id="72" name="TextBox 71"/>
              <p:cNvSpPr txBox="1"/>
              <p:nvPr/>
            </p:nvSpPr>
            <p:spPr>
              <a:xfrm>
                <a:off x="5710201" y="5511461"/>
                <a:ext cx="3263493" cy="430887"/>
              </a:xfrm>
              <a:prstGeom prst="rect">
                <a:avLst/>
              </a:prstGeom>
              <a:noFill/>
            </p:spPr>
            <p:txBody>
              <a:bodyPr wrap="square" rtlCol="0">
                <a:spAutoFit/>
              </a:bodyPr>
              <a:lstStyle>
                <a:defPPr>
                  <a:defRPr lang="en-US"/>
                </a:defPPr>
                <a:lvl1pPr>
                  <a:defRPr sz="1100"/>
                </a:lvl1pPr>
              </a:lstStyle>
              <a:p>
                <a:r>
                  <a:rPr lang="en-US" dirty="0"/>
                  <a:t>- Level 3  HERK , 32 x 32 &lt;= block size &lt;= (m-128) x  (m-128)</a:t>
                </a:r>
              </a:p>
            </p:txBody>
          </p:sp>
        </p:grpSp>
      </p:grpSp>
    </p:spTree>
    <p:extLst>
      <p:ext uri="{BB962C8B-B14F-4D97-AF65-F5344CB8AC3E}">
        <p14:creationId xmlns:p14="http://schemas.microsoft.com/office/powerpoint/2010/main" val="13540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 Dependencies</a:t>
            </a:r>
            <a:endParaRPr lang="en-US" dirty="0"/>
          </a:p>
        </p:txBody>
      </p:sp>
      <p:sp>
        <p:nvSpPr>
          <p:cNvPr id="3" name="Content Placeholder 2"/>
          <p:cNvSpPr>
            <a:spLocks noGrp="1"/>
          </p:cNvSpPr>
          <p:nvPr>
            <p:ph idx="1"/>
          </p:nvPr>
        </p:nvSpPr>
        <p:spPr/>
        <p:txBody>
          <a:bodyPr/>
          <a:lstStyle/>
          <a:p>
            <a:r>
              <a:rPr lang="en-US" b="1" dirty="0" err="1" smtClean="0"/>
              <a:t>Cholesky</a:t>
            </a:r>
            <a:endParaRPr lang="en-US" b="1" dirty="0" smtClean="0"/>
          </a:p>
          <a:p>
            <a:pPr lvl="1"/>
            <a:r>
              <a:rPr lang="en-US" dirty="0" smtClean="0"/>
              <a:t>Level 1</a:t>
            </a:r>
          </a:p>
          <a:p>
            <a:pPr lvl="2"/>
            <a:r>
              <a:rPr lang="en-US" dirty="0" smtClean="0"/>
              <a:t>DOT   (Data Size &lt; 32)</a:t>
            </a:r>
          </a:p>
          <a:p>
            <a:pPr lvl="2"/>
            <a:r>
              <a:rPr lang="en-US" dirty="0" err="1" smtClean="0"/>
              <a:t>Scalv</a:t>
            </a:r>
            <a:r>
              <a:rPr lang="en-US" dirty="0" smtClean="0"/>
              <a:t> </a:t>
            </a:r>
            <a:r>
              <a:rPr lang="en-US" dirty="0"/>
              <a:t>(Data Size &lt; 32</a:t>
            </a:r>
            <a:r>
              <a:rPr lang="en-US" dirty="0" smtClean="0"/>
              <a:t>)</a:t>
            </a:r>
          </a:p>
          <a:p>
            <a:pPr lvl="1"/>
            <a:r>
              <a:rPr lang="en-US" dirty="0" smtClean="0"/>
              <a:t>Level 2</a:t>
            </a:r>
          </a:p>
          <a:p>
            <a:pPr lvl="2"/>
            <a:r>
              <a:rPr lang="en-US" dirty="0" smtClean="0"/>
              <a:t>GEMV </a:t>
            </a:r>
            <a:r>
              <a:rPr lang="en-US" dirty="0"/>
              <a:t>(Data Size &lt; 32</a:t>
            </a:r>
            <a:r>
              <a:rPr lang="en-US" dirty="0" smtClean="0"/>
              <a:t>)</a:t>
            </a:r>
          </a:p>
          <a:p>
            <a:pPr lvl="1"/>
            <a:r>
              <a:rPr lang="en-US" dirty="0" smtClean="0"/>
              <a:t>Level 3</a:t>
            </a:r>
          </a:p>
          <a:p>
            <a:pPr lvl="2"/>
            <a:r>
              <a:rPr lang="en-US" dirty="0" smtClean="0"/>
              <a:t>TRSM (Data Size &lt; input Matrix Size)</a:t>
            </a:r>
          </a:p>
          <a:p>
            <a:pPr lvl="2"/>
            <a:r>
              <a:rPr lang="en-US" dirty="0" smtClean="0"/>
              <a:t>HERK  (Data Size &lt; input Matrix Size)</a:t>
            </a:r>
          </a:p>
          <a:p>
            <a:pPr lvl="1"/>
            <a:endParaRPr lang="en-US" dirty="0"/>
          </a:p>
          <a:p>
            <a:pPr marL="275108" lvl="1" indent="0">
              <a:buNone/>
            </a:pPr>
            <a:r>
              <a:rPr lang="en-US" b="1" dirty="0" smtClean="0"/>
              <a:t>Summary</a:t>
            </a:r>
            <a:r>
              <a:rPr lang="en-US" dirty="0" smtClean="0"/>
              <a:t>: The impact of L1 &amp; L2 routines is less compared to Level-3 BLAS routines. </a:t>
            </a:r>
          </a:p>
          <a:p>
            <a:pPr marL="275108" lvl="1" indent="0">
              <a:buNone/>
            </a:pPr>
            <a:r>
              <a:rPr lang="en-US" b="1" dirty="0" smtClean="0"/>
              <a:t>Optimization: </a:t>
            </a:r>
            <a:r>
              <a:rPr lang="en-US" dirty="0" smtClean="0"/>
              <a:t>Improve TRSM &amp; HERK for all block sizes. </a:t>
            </a:r>
            <a:endParaRPr lang="en-US" dirty="0"/>
          </a:p>
        </p:txBody>
      </p:sp>
      <p:graphicFrame>
        <p:nvGraphicFramePr>
          <p:cNvPr id="13" name="Content Placeholder 12"/>
          <p:cNvGraphicFramePr>
            <a:graphicFrameLocks noGrp="1"/>
          </p:cNvGraphicFramePr>
          <p:nvPr>
            <p:ph sz="quarter" idx="11"/>
            <p:extLst>
              <p:ext uri="{D42A27DB-BD31-4B8C-83A1-F6EECF244321}">
                <p14:modId xmlns:p14="http://schemas.microsoft.com/office/powerpoint/2010/main" val="2836750726"/>
              </p:ext>
            </p:extLst>
          </p:nvPr>
        </p:nvGraphicFramePr>
        <p:xfrm>
          <a:off x="4731586" y="1892693"/>
          <a:ext cx="4114681" cy="3772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3074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MD STANDARD WHT - ver6">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6DFB5B-3CE5-4F36-9A18-D858D970B2D2}">
  <ds:schemaRefs>
    <ds:schemaRef ds:uri="http://schemas.microsoft.com/sharepoint/v3/contenttype/forms"/>
  </ds:schemaRefs>
</ds:datastoreItem>
</file>

<file path=customXml/itemProps2.xml><?xml version="1.0" encoding="utf-8"?>
<ds:datastoreItem xmlns:ds="http://schemas.openxmlformats.org/officeDocument/2006/customXml" ds:itemID="{4D8D01F3-E723-4B44-9196-AD3829F28A44}">
  <ds:schemaRefs>
    <ds:schemaRef ds:uri="http://purl.org/dc/dcmitype/"/>
    <ds:schemaRef ds:uri="http://schemas.microsoft.com/office/2006/documentManagement/types"/>
    <ds:schemaRef ds:uri="http://www.w3.org/XML/1998/namespace"/>
    <ds:schemaRef ds:uri="http://purl.org/dc/terms/"/>
    <ds:schemaRef ds:uri="http://purl.org/dc/elements/1.1/"/>
    <ds:schemaRef ds:uri="http://schemas.microsoft.com/sharepoint/v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1934334-9118-40FD-BB00-C6FAD8B32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27099</TotalTime>
  <Words>1326</Words>
  <Application>Microsoft Office PowerPoint</Application>
  <PresentationFormat>On-screen Show (4:3)</PresentationFormat>
  <Paragraphs>325</Paragraphs>
  <Slides>23</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Arial</vt:lpstr>
      <vt:lpstr>Calibri</vt:lpstr>
      <vt:lpstr>Cambria Math</vt:lpstr>
      <vt:lpstr>Wingdings 3</vt:lpstr>
      <vt:lpstr>AMD STANDARD WHT - ver6</vt:lpstr>
      <vt:lpstr>libflame optimizations with BLIS</vt:lpstr>
      <vt:lpstr>Contents</vt:lpstr>
      <vt:lpstr>Introduction</vt:lpstr>
      <vt:lpstr>benefits of BLIS &amp; libFLAME</vt:lpstr>
      <vt:lpstr>libFLAME</vt:lpstr>
      <vt:lpstr>libflame functionalities</vt:lpstr>
      <vt:lpstr>Cholesky, LU, QR benchmarking on AMD reference CPU</vt:lpstr>
      <vt:lpstr>Block Sizes - Cholesky</vt:lpstr>
      <vt:lpstr>BLAS Dependencies</vt:lpstr>
      <vt:lpstr>Block sizes LU &amp; QR</vt:lpstr>
      <vt:lpstr>BLAS Dependencies</vt:lpstr>
      <vt:lpstr>Blis optimizations</vt:lpstr>
      <vt:lpstr>Blis optimizations Impact – QR Factorization</vt:lpstr>
      <vt:lpstr>Profile Data – Cholesky, LU &amp; QR </vt:lpstr>
      <vt:lpstr>Profile Data – Cholesky, LU &amp; QR </vt:lpstr>
      <vt:lpstr>Blis optimizations Impact – Cholesky &amp; LU Factorization</vt:lpstr>
      <vt:lpstr>Profile Data – Cholesky </vt:lpstr>
      <vt:lpstr>Profile Data – LU  </vt:lpstr>
      <vt:lpstr>Profile Data – QR  </vt:lpstr>
      <vt:lpstr>Summary</vt:lpstr>
      <vt:lpstr>PowerPoint Presentation</vt:lpstr>
      <vt:lpstr>libflame - Parameters</vt:lpstr>
      <vt:lpstr>Disclaimer &amp; Attribution</vt:lpstr>
    </vt:vector>
  </TitlesOfParts>
  <Company>Advanced Micro Devices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Varaganti, Kiran</cp:lastModifiedBy>
  <cp:revision>248</cp:revision>
  <cp:lastPrinted>2013-07-20T14:31:32Z</cp:lastPrinted>
  <dcterms:created xsi:type="dcterms:W3CDTF">2013-07-23T04:15:07Z</dcterms:created>
  <dcterms:modified xsi:type="dcterms:W3CDTF">2016-09-27T05:24:08Z</dcterms:modified>
</cp:coreProperties>
</file>