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652" r:id="rId2"/>
    <p:sldId id="714" r:id="rId3"/>
    <p:sldId id="737" r:id="rId4"/>
    <p:sldId id="734" r:id="rId5"/>
    <p:sldId id="736" r:id="rId6"/>
    <p:sldId id="738" r:id="rId7"/>
    <p:sldId id="719" r:id="rId8"/>
    <p:sldId id="723" r:id="rId9"/>
    <p:sldId id="724" r:id="rId10"/>
    <p:sldId id="739" r:id="rId11"/>
    <p:sldId id="740" r:id="rId12"/>
    <p:sldId id="731" r:id="rId13"/>
    <p:sldId id="741" r:id="rId14"/>
    <p:sldId id="742" r:id="rId15"/>
    <p:sldId id="746" r:id="rId16"/>
    <p:sldId id="743" r:id="rId17"/>
    <p:sldId id="733" r:id="rId18"/>
    <p:sldId id="745" r:id="rId19"/>
    <p:sldId id="701" r:id="rId20"/>
    <p:sldId id="71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E6E6"/>
    <a:srgbClr val="66FF66"/>
    <a:srgbClr val="FFFF66"/>
    <a:srgbClr val="FF6666"/>
    <a:srgbClr val="66CCFF"/>
    <a:srgbClr val="800080"/>
    <a:srgbClr val="00FF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676" autoAdjust="0"/>
  </p:normalViewPr>
  <p:slideViewPr>
    <p:cSldViewPr snapToGrid="0" snapToObjects="1">
      <p:cViewPr varScale="1">
        <p:scale>
          <a:sx n="165" d="100"/>
          <a:sy n="165" d="100"/>
        </p:scale>
        <p:origin x="-19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86841-AEFD-394C-9759-E452F5DADB1C}" type="datetimeFigureOut">
              <a:rPr lang="en-US" smtClean="0"/>
              <a:t>9/22/2016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C0229-80B8-A74A-8854-8B079F27470E}" type="slidenum">
              <a:rPr lang="en-US" smtClean="0"/>
              <a:t>‹#›</a:t>
            </a:fld>
            <a:endParaRPr lang="en-US"/>
          </a:p>
        </p:txBody>
      </p:sp>
    </p:spTree>
    <p:extLst>
      <p:ext uri="{BB962C8B-B14F-4D97-AF65-F5344CB8AC3E}">
        <p14:creationId xmlns:p14="http://schemas.microsoft.com/office/powerpoint/2010/main" val="1708921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DCBE40-DDEB-D74A-8376-58449AE3CCB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8347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BE40-DDEB-D74A-8376-58449AE3CCB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327739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BE40-DDEB-D74A-8376-58449AE3CCB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262735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BE40-DDEB-D74A-8376-58449AE3CCB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306380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CBE40-DDEB-D74A-8376-58449AE3CCBA}"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398337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DCBE40-DDEB-D74A-8376-58449AE3CCB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203552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CBE40-DDEB-D74A-8376-58449AE3CCBA}"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81195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CBE40-DDEB-D74A-8376-58449AE3CCBA}"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20175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CBE40-DDEB-D74A-8376-58449AE3CCBA}"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2945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CBE40-DDEB-D74A-8376-58449AE3CCB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156914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CBE40-DDEB-D74A-8376-58449AE3CCBA}"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02050-5F97-D74B-BC9A-05571DDDF953}" type="slidenum">
              <a:rPr lang="en-US" smtClean="0"/>
              <a:t>‹#›</a:t>
            </a:fld>
            <a:endParaRPr lang="en-US"/>
          </a:p>
        </p:txBody>
      </p:sp>
    </p:spTree>
    <p:extLst>
      <p:ext uri="{BB962C8B-B14F-4D97-AF65-F5344CB8AC3E}">
        <p14:creationId xmlns:p14="http://schemas.microsoft.com/office/powerpoint/2010/main" val="412257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CBE40-DDEB-D74A-8376-58449AE3CCBA}" type="datetimeFigureOut">
              <a:rPr lang="en-US" smtClean="0"/>
              <a:t>9/22/2016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02050-5F97-D74B-BC9A-05571DDDF953}" type="slidenum">
              <a:rPr lang="en-US" smtClean="0"/>
              <a:t>‹#›</a:t>
            </a:fld>
            <a:endParaRPr lang="en-US"/>
          </a:p>
        </p:txBody>
      </p:sp>
    </p:spTree>
    <p:extLst>
      <p:ext uri="{BB962C8B-B14F-4D97-AF65-F5344CB8AC3E}">
        <p14:creationId xmlns:p14="http://schemas.microsoft.com/office/powerpoint/2010/main" val="253570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14201"/>
            <a:ext cx="9134863" cy="3890900"/>
          </a:xfrm>
        </p:spPr>
        <p:txBody>
          <a:bodyPr>
            <a:normAutofit/>
          </a:bodyPr>
          <a:lstStyle/>
          <a:p>
            <a:r>
              <a:rPr lang="en-US" sz="4900" dirty="0" smtClean="0">
                <a:solidFill>
                  <a:srgbClr val="FF0000"/>
                </a:solidFill>
                <a:cs typeface="Calibri"/>
              </a:rPr>
              <a:t>An Implementation of GEMM </a:t>
            </a:r>
            <a:br>
              <a:rPr lang="en-US" sz="4900" dirty="0" smtClean="0">
                <a:solidFill>
                  <a:srgbClr val="FF0000"/>
                </a:solidFill>
                <a:cs typeface="Calibri"/>
              </a:rPr>
            </a:br>
            <a:r>
              <a:rPr lang="en-US" sz="4900" dirty="0" smtClean="0">
                <a:solidFill>
                  <a:srgbClr val="FF0000"/>
                </a:solidFill>
                <a:cs typeface="Calibri"/>
              </a:rPr>
              <a:t>for DMA-enabled Architectures</a:t>
            </a:r>
            <a:br>
              <a:rPr lang="en-US" sz="4900" dirty="0" smtClean="0">
                <a:solidFill>
                  <a:srgbClr val="FF0000"/>
                </a:solidFill>
                <a:cs typeface="Calibri"/>
              </a:rPr>
            </a:br>
            <a:r>
              <a:rPr lang="en-US" sz="2000" dirty="0" smtClean="0">
                <a:solidFill>
                  <a:srgbClr val="FF0000"/>
                </a:solidFill>
                <a:latin typeface="Calibri"/>
                <a:cs typeface="Calibri"/>
              </a:rPr>
              <a:t/>
            </a:r>
            <a:br>
              <a:rPr lang="en-US" sz="2000" dirty="0" smtClean="0">
                <a:solidFill>
                  <a:srgbClr val="FF0000"/>
                </a:solidFill>
                <a:latin typeface="Calibri"/>
                <a:cs typeface="Calibri"/>
              </a:rPr>
            </a:br>
            <a:r>
              <a:rPr lang="en-US" sz="1800" dirty="0" smtClean="0">
                <a:solidFill>
                  <a:srgbClr val="FF0000"/>
                </a:solidFill>
              </a:rPr>
              <a:t/>
            </a:r>
            <a:br>
              <a:rPr lang="en-US" sz="1800" dirty="0" smtClean="0">
                <a:solidFill>
                  <a:srgbClr val="FF0000"/>
                </a:solidFill>
              </a:rPr>
            </a:br>
            <a:r>
              <a:rPr lang="en-US" sz="1800" dirty="0" smtClean="0">
                <a:solidFill>
                  <a:srgbClr val="0000FF"/>
                </a:solidFill>
              </a:rPr>
              <a:t>Devangi Parikh</a:t>
            </a:r>
            <a:br>
              <a:rPr lang="en-US" sz="1800" dirty="0" smtClean="0">
                <a:solidFill>
                  <a:srgbClr val="0000FF"/>
                </a:solidFill>
              </a:rPr>
            </a:br>
            <a:r>
              <a:rPr lang="en-US" sz="1800" dirty="0" smtClean="0">
                <a:solidFill>
                  <a:srgbClr val="0000FF"/>
                </a:solidFill>
              </a:rPr>
              <a:t>Will Leven </a:t>
            </a:r>
            <a:br>
              <a:rPr lang="en-US" sz="1800" dirty="0" smtClean="0">
                <a:solidFill>
                  <a:srgbClr val="0000FF"/>
                </a:solidFill>
              </a:rPr>
            </a:br>
            <a:r>
              <a:rPr lang="en-US" sz="1800" dirty="0" smtClean="0">
                <a:solidFill>
                  <a:srgbClr val="0000FF"/>
                </a:solidFill>
                <a:latin typeface="Calibri"/>
                <a:cs typeface="Calibri"/>
              </a:rPr>
              <a:t>Sep 19, 2016</a:t>
            </a:r>
            <a:br>
              <a:rPr lang="en-US" sz="1800" dirty="0" smtClean="0">
                <a:solidFill>
                  <a:srgbClr val="0000FF"/>
                </a:solidFill>
                <a:latin typeface="Calibri"/>
                <a:cs typeface="Calibri"/>
              </a:rPr>
            </a:br>
            <a:r>
              <a:rPr lang="en-US" sz="1800" dirty="0" smtClean="0">
                <a:solidFill>
                  <a:srgbClr val="0000FF"/>
                </a:solidFill>
                <a:latin typeface="Calibri"/>
                <a:cs typeface="Calibri"/>
              </a:rPr>
              <a:t/>
            </a:r>
            <a:br>
              <a:rPr lang="en-US" sz="1800" dirty="0" smtClean="0">
                <a:solidFill>
                  <a:srgbClr val="0000FF"/>
                </a:solidFill>
                <a:latin typeface="Calibri"/>
                <a:cs typeface="Calibri"/>
              </a:rPr>
            </a:br>
            <a:r>
              <a:rPr lang="en-US" sz="1800" dirty="0" smtClean="0">
                <a:cs typeface="Calibri"/>
              </a:rPr>
              <a:t>TI </a:t>
            </a:r>
            <a:r>
              <a:rPr lang="en-US" sz="1800" dirty="0">
                <a:cs typeface="Calibri"/>
              </a:rPr>
              <a:t>/ Embedded Processing / </a:t>
            </a:r>
            <a:r>
              <a:rPr lang="en-US" sz="1800" dirty="0" smtClean="0">
                <a:cs typeface="Calibri"/>
              </a:rPr>
              <a:t>Processors / Silicon Development / Machine Learning Lab</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a:t>
            </a:r>
            <a:r>
              <a:rPr lang="en-US" sz="1000" dirty="0" smtClean="0">
                <a:cs typeface="Calibri"/>
              </a:rPr>
              <a:t>Information – Selective Disclosure</a:t>
            </a:r>
            <a:endParaRPr lang="en-US" sz="1000" dirty="0"/>
          </a:p>
        </p:txBody>
      </p:sp>
    </p:spTree>
    <p:extLst>
      <p:ext uri="{BB962C8B-B14F-4D97-AF65-F5344CB8AC3E}">
        <p14:creationId xmlns:p14="http://schemas.microsoft.com/office/powerpoint/2010/main" val="241750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Application Use Case</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281274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CNN Applications</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2" y="1110357"/>
            <a:ext cx="3038474" cy="57476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a:spcBef>
                <a:spcPts val="400"/>
              </a:spcBef>
            </a:pP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94" y="1376835"/>
            <a:ext cx="5484585" cy="4433193"/>
          </a:xfrm>
          <a:prstGeom prst="rect">
            <a:avLst/>
          </a:prstGeom>
        </p:spPr>
      </p:pic>
    </p:spTree>
    <p:extLst>
      <p:ext uri="{BB962C8B-B14F-4D97-AF65-F5344CB8AC3E}">
        <p14:creationId xmlns:p14="http://schemas.microsoft.com/office/powerpoint/2010/main" val="194895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Extended BLAS for TIML</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1" y="1110357"/>
            <a:ext cx="8556229" cy="57476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a:spcBef>
                <a:spcPts val="400"/>
              </a:spcBef>
            </a:pPr>
            <a:r>
              <a:rPr lang="en-US" sz="1600" dirty="0" smtClean="0"/>
              <a:t>Input </a:t>
            </a:r>
            <a:r>
              <a:rPr lang="en-US" sz="1600" dirty="0"/>
              <a:t>and output final locations (any permutation for the </a:t>
            </a:r>
            <a:r>
              <a:rPr lang="en-US" sz="1600" dirty="0" smtClean="0"/>
              <a:t>parameters </a:t>
            </a:r>
            <a:r>
              <a:rPr lang="en-US" sz="1600" dirty="0"/>
              <a:t>can be provided</a:t>
            </a:r>
            <a:r>
              <a:rPr lang="en-US" sz="1600" dirty="0" smtClean="0"/>
              <a:t>)</a:t>
            </a:r>
            <a:endParaRPr lang="en-US" sz="1600" dirty="0"/>
          </a:p>
          <a:p>
            <a:pPr marL="457200" lvl="1" indent="-231775">
              <a:spcBef>
                <a:spcPts val="400"/>
              </a:spcBef>
              <a:buFont typeface="Arial" panose="020B0604020202020204" pitchFamily="34" charset="0"/>
              <a:buChar char="•"/>
            </a:pPr>
            <a:r>
              <a:rPr lang="en-US" sz="1400" dirty="0"/>
              <a:t>DRAM</a:t>
            </a:r>
          </a:p>
          <a:p>
            <a:pPr marL="457200" lvl="1" indent="-231775">
              <a:spcBef>
                <a:spcPts val="400"/>
              </a:spcBef>
              <a:buFont typeface="Arial" panose="020B0604020202020204" pitchFamily="34" charset="0"/>
              <a:buChar char="•"/>
            </a:pPr>
            <a:r>
              <a:rPr lang="en-US" sz="1400" dirty="0"/>
              <a:t>MSMC / L3</a:t>
            </a:r>
          </a:p>
          <a:p>
            <a:pPr marL="457200" lvl="1" indent="-231775">
              <a:spcBef>
                <a:spcPts val="400"/>
              </a:spcBef>
              <a:buFont typeface="Arial" panose="020B0604020202020204" pitchFamily="34" charset="0"/>
              <a:buChar char="•"/>
            </a:pPr>
            <a:r>
              <a:rPr lang="en-US" sz="1400" dirty="0" smtClean="0"/>
              <a:t>L2</a:t>
            </a:r>
          </a:p>
          <a:p>
            <a:pPr marL="228600">
              <a:spcBef>
                <a:spcPts val="400"/>
              </a:spcBef>
            </a:pPr>
            <a:r>
              <a:rPr lang="en-US" sz="1600" dirty="0" smtClean="0"/>
              <a:t>Fuse GEMM/GEMV with other operations</a:t>
            </a:r>
            <a:endParaRPr lang="en-US" sz="1600" dirty="0"/>
          </a:p>
          <a:p>
            <a:pPr marL="457200" lvl="1" indent="-231775">
              <a:spcBef>
                <a:spcPts val="400"/>
              </a:spcBef>
              <a:buFont typeface="Arial" panose="020B0604020202020204" pitchFamily="34" charset="0"/>
              <a:buChar char="•"/>
            </a:pPr>
            <a:r>
              <a:rPr lang="en-US" sz="1400" dirty="0"/>
              <a:t>Fully connected layer (with or without H pre packed / stored optimally, with or without V special structure)</a:t>
            </a:r>
          </a:p>
          <a:p>
            <a:pPr marL="454025" lvl="1" indent="0">
              <a:spcBef>
                <a:spcPts val="400"/>
              </a:spcBef>
              <a:buNone/>
            </a:pPr>
            <a:r>
              <a:rPr lang="en-US" sz="1400" dirty="0"/>
              <a:t>Y = </a:t>
            </a:r>
            <a:r>
              <a:rPr lang="en-US" sz="1400" dirty="0" err="1"/>
              <a:t>ReLU</a:t>
            </a:r>
            <a:r>
              <a:rPr lang="en-US" sz="1400" dirty="0"/>
              <a:t>(H*X + V)</a:t>
            </a:r>
          </a:p>
          <a:p>
            <a:pPr marL="454025" lvl="1" indent="0">
              <a:spcBef>
                <a:spcPts val="400"/>
              </a:spcBef>
              <a:buNone/>
            </a:pPr>
            <a:r>
              <a:rPr lang="en-US" sz="1400" dirty="0"/>
              <a:t>y = </a:t>
            </a:r>
            <a:r>
              <a:rPr lang="en-US" sz="1400" dirty="0" err="1"/>
              <a:t>ReLU</a:t>
            </a:r>
            <a:r>
              <a:rPr lang="en-US" sz="1400" dirty="0"/>
              <a:t>(H*x + v)</a:t>
            </a:r>
          </a:p>
          <a:p>
            <a:pPr marL="457200" lvl="1" indent="-231775">
              <a:spcBef>
                <a:spcPts val="400"/>
              </a:spcBef>
              <a:buFont typeface="Arial" panose="020B0604020202020204" pitchFamily="34" charset="0"/>
              <a:buChar char="•"/>
            </a:pPr>
            <a:r>
              <a:rPr lang="en-US" sz="1400" dirty="0"/>
              <a:t>Convolutional layer (with or without H pre packed / stored optimally, with or without V special structure, need to form </a:t>
            </a:r>
            <a:r>
              <a:rPr lang="en-US" sz="1400" dirty="0" err="1"/>
              <a:t>Xfilter</a:t>
            </a:r>
            <a:r>
              <a:rPr lang="en-US" sz="1400" dirty="0"/>
              <a:t>)</a:t>
            </a:r>
          </a:p>
          <a:p>
            <a:pPr marL="454025" lvl="1" indent="0">
              <a:spcBef>
                <a:spcPts val="400"/>
              </a:spcBef>
              <a:buNone/>
            </a:pPr>
            <a:r>
              <a:rPr lang="en-US" sz="1400" dirty="0"/>
              <a:t>Y = </a:t>
            </a:r>
            <a:r>
              <a:rPr lang="en-US" sz="1400" dirty="0" err="1"/>
              <a:t>ReLU</a:t>
            </a:r>
            <a:r>
              <a:rPr lang="en-US" sz="1400" dirty="0"/>
              <a:t>(H*</a:t>
            </a:r>
            <a:r>
              <a:rPr lang="en-US" sz="1400" dirty="0" err="1"/>
              <a:t>Xfilter</a:t>
            </a:r>
            <a:r>
              <a:rPr lang="en-US" sz="1400" dirty="0"/>
              <a:t> + V)</a:t>
            </a:r>
          </a:p>
          <a:p>
            <a:pPr marL="454025" lvl="1" indent="0">
              <a:spcBef>
                <a:spcPts val="400"/>
              </a:spcBef>
              <a:buNone/>
            </a:pPr>
            <a:r>
              <a:rPr lang="en-US" sz="1400" dirty="0"/>
              <a:t>Y = pool(</a:t>
            </a:r>
            <a:r>
              <a:rPr lang="en-US" sz="1400" dirty="0" err="1"/>
              <a:t>ReLU</a:t>
            </a:r>
            <a:r>
              <a:rPr lang="en-US" sz="1400" dirty="0"/>
              <a:t>(H*</a:t>
            </a:r>
            <a:r>
              <a:rPr lang="en-US" sz="1400" dirty="0" err="1"/>
              <a:t>Xfilter</a:t>
            </a:r>
            <a:r>
              <a:rPr lang="en-US" sz="1400" dirty="0"/>
              <a:t> + V</a:t>
            </a:r>
            <a:r>
              <a:rPr lang="en-US" sz="1400" dirty="0" smtClean="0"/>
              <a:t>))</a:t>
            </a:r>
          </a:p>
          <a:p>
            <a:pPr marL="228600" indent="-228600">
              <a:spcBef>
                <a:spcPts val="400"/>
              </a:spcBef>
            </a:pPr>
            <a:r>
              <a:rPr lang="en-US" sz="1600" dirty="0" smtClean="0"/>
              <a:t>Data movement</a:t>
            </a:r>
          </a:p>
          <a:p>
            <a:pPr marL="457200" lvl="1" indent="-231775">
              <a:spcBef>
                <a:spcPts val="400"/>
              </a:spcBef>
              <a:buFont typeface="Arial" panose="020B0604020202020204" pitchFamily="34" charset="0"/>
              <a:buChar char="•"/>
            </a:pPr>
            <a:r>
              <a:rPr lang="en-US" sz="1400" dirty="0" smtClean="0"/>
              <a:t>EDMA</a:t>
            </a:r>
          </a:p>
          <a:p>
            <a:pPr marL="228600" indent="-228600">
              <a:spcBef>
                <a:spcPts val="400"/>
              </a:spcBef>
            </a:pPr>
            <a:r>
              <a:rPr lang="en-US" sz="1600" dirty="0" smtClean="0"/>
              <a:t>Working </a:t>
            </a:r>
            <a:r>
              <a:rPr lang="en-US" sz="1600" dirty="0"/>
              <a:t>space</a:t>
            </a:r>
          </a:p>
          <a:p>
            <a:pPr marL="457200" lvl="1" indent="-231775">
              <a:spcBef>
                <a:spcPts val="400"/>
              </a:spcBef>
              <a:buFont typeface="Arial" panose="020B0604020202020204" pitchFamily="34" charset="0"/>
              <a:buChar char="•"/>
            </a:pPr>
            <a:r>
              <a:rPr lang="en-US" sz="1400" dirty="0" smtClean="0"/>
              <a:t>May </a:t>
            </a:r>
            <a:r>
              <a:rPr lang="en-US" sz="1400" dirty="0"/>
              <a:t>assume </a:t>
            </a:r>
            <a:r>
              <a:rPr lang="en-US" sz="1400" dirty="0" smtClean="0"/>
              <a:t>only L1 is available for scratchpad buffers</a:t>
            </a:r>
            <a:endParaRPr lang="en-US" sz="1400" dirty="0"/>
          </a:p>
        </p:txBody>
      </p:sp>
    </p:spTree>
    <p:extLst>
      <p:ext uri="{BB962C8B-B14F-4D97-AF65-F5344CB8AC3E}">
        <p14:creationId xmlns:p14="http://schemas.microsoft.com/office/powerpoint/2010/main" val="273829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GEMM On C66x</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93713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GEMM Building Blocks</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0" y="1110357"/>
            <a:ext cx="3058902" cy="47062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a:spcBef>
                <a:spcPts val="400"/>
              </a:spcBef>
              <a:buFont typeface="Arial" panose="020B0604020202020204" pitchFamily="34" charset="0"/>
              <a:buChar char="•"/>
            </a:pPr>
            <a:r>
              <a:rPr lang="en-US" sz="1600" dirty="0" smtClean="0"/>
              <a:t>C66x </a:t>
            </a:r>
            <a:r>
              <a:rPr lang="en-US" sz="1600" dirty="0"/>
              <a:t>SGEMM </a:t>
            </a:r>
            <a:r>
              <a:rPr lang="en-US" sz="1600" dirty="0" err="1" smtClean="0"/>
              <a:t>ukernel</a:t>
            </a:r>
            <a:endParaRPr lang="en-US" sz="1600" dirty="0" smtClean="0"/>
          </a:p>
          <a:p>
            <a:pPr marL="461963" lvl="1">
              <a:spcBef>
                <a:spcPts val="400"/>
              </a:spcBef>
              <a:buFont typeface="Arial" panose="020B0604020202020204" pitchFamily="34" charset="0"/>
              <a:buChar char="•"/>
            </a:pPr>
            <a:r>
              <a:rPr lang="en-US" sz="1400" dirty="0" smtClean="0"/>
              <a:t>MR_S = 4</a:t>
            </a:r>
          </a:p>
          <a:p>
            <a:pPr marL="461963" lvl="1">
              <a:spcBef>
                <a:spcPts val="400"/>
              </a:spcBef>
              <a:buFont typeface="Arial" panose="020B0604020202020204" pitchFamily="34" charset="0"/>
              <a:buChar char="•"/>
            </a:pPr>
            <a:r>
              <a:rPr lang="en-US" sz="1400" dirty="0" smtClean="0"/>
              <a:t>NR_S = 8</a:t>
            </a:r>
          </a:p>
          <a:p>
            <a:pPr marL="461963" lvl="1">
              <a:spcBef>
                <a:spcPts val="400"/>
              </a:spcBef>
              <a:buFont typeface="Arial" panose="020B0604020202020204" pitchFamily="34" charset="0"/>
              <a:buChar char="•"/>
            </a:pPr>
            <a:r>
              <a:rPr lang="en-US" sz="1400" dirty="0" smtClean="0"/>
              <a:t>KC_S &gt; 384 (to get &gt; 90% performance from the </a:t>
            </a:r>
            <a:r>
              <a:rPr lang="en-US" sz="1400" dirty="0" err="1" smtClean="0"/>
              <a:t>ukernel</a:t>
            </a:r>
            <a:r>
              <a:rPr lang="en-US" sz="1400" dirty="0" smtClean="0"/>
              <a:t>)</a:t>
            </a:r>
          </a:p>
          <a:p>
            <a:pPr marL="114301">
              <a:spcBef>
                <a:spcPts val="400"/>
              </a:spcBef>
              <a:buFont typeface="Arial" panose="020B0604020202020204" pitchFamily="34" charset="0"/>
              <a:buChar char="•"/>
            </a:pPr>
            <a:r>
              <a:rPr lang="en-US" sz="1600" dirty="0" smtClean="0"/>
              <a:t>Packing Routines</a:t>
            </a:r>
          </a:p>
          <a:p>
            <a:pPr marL="461963" lvl="1">
              <a:spcBef>
                <a:spcPts val="400"/>
              </a:spcBef>
              <a:buFont typeface="Arial" panose="020B0604020202020204" pitchFamily="34" charset="0"/>
              <a:buChar char="•"/>
            </a:pPr>
            <a:r>
              <a:rPr lang="en-US" sz="1400" dirty="0" smtClean="0"/>
              <a:t>8xK to pack Matrix B</a:t>
            </a:r>
          </a:p>
          <a:p>
            <a:pPr marL="461963" lvl="1">
              <a:spcBef>
                <a:spcPts val="400"/>
              </a:spcBef>
              <a:buFont typeface="Arial" panose="020B0604020202020204" pitchFamily="34" charset="0"/>
              <a:buChar char="•"/>
            </a:pPr>
            <a:r>
              <a:rPr lang="en-US" sz="1400" dirty="0" smtClean="0"/>
              <a:t>4xK to pack Matrix A</a:t>
            </a:r>
          </a:p>
          <a:p>
            <a:pPr marL="228600">
              <a:spcBef>
                <a:spcPts val="400"/>
              </a:spcBef>
              <a:buFont typeface="Arial" panose="020B0604020202020204" pitchFamily="34" charset="0"/>
              <a:buChar char="•"/>
            </a:pPr>
            <a:r>
              <a:rPr lang="en-US" sz="1600" dirty="0" smtClean="0"/>
              <a:t>Memory </a:t>
            </a:r>
            <a:r>
              <a:rPr lang="en-US" sz="1600" dirty="0"/>
              <a:t>required for packing</a:t>
            </a:r>
          </a:p>
          <a:p>
            <a:pPr marL="461963" lvl="1">
              <a:spcBef>
                <a:spcPts val="400"/>
              </a:spcBef>
              <a:buFont typeface="Arial" panose="020B0604020202020204" pitchFamily="34" charset="0"/>
              <a:buChar char="•"/>
            </a:pPr>
            <a:r>
              <a:rPr lang="en-US" sz="1400" dirty="0" smtClean="0"/>
              <a:t>Available working space 28 KB of L1</a:t>
            </a:r>
          </a:p>
          <a:p>
            <a:pPr marL="461963" lvl="1">
              <a:spcBef>
                <a:spcPts val="400"/>
              </a:spcBef>
              <a:buFont typeface="Arial" panose="020B0604020202020204" pitchFamily="34" charset="0"/>
              <a:buChar char="•"/>
            </a:pPr>
            <a:r>
              <a:rPr lang="en-US" sz="1400" dirty="0" smtClean="0"/>
              <a:t>1 micro-panel of B = 12 KB</a:t>
            </a:r>
          </a:p>
          <a:p>
            <a:pPr marL="461963" lvl="1">
              <a:spcBef>
                <a:spcPts val="400"/>
              </a:spcBef>
              <a:buFont typeface="Arial" panose="020B0604020202020204" pitchFamily="34" charset="0"/>
              <a:buChar char="•"/>
            </a:pPr>
            <a:r>
              <a:rPr lang="en-US" sz="1400" dirty="0"/>
              <a:t>1 micro-panel of A = </a:t>
            </a:r>
            <a:r>
              <a:rPr lang="en-US" sz="1400" dirty="0" smtClean="0"/>
              <a:t>6 KB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902" y="1777785"/>
            <a:ext cx="5553824" cy="2743200"/>
          </a:xfrm>
          <a:prstGeom prst="rect">
            <a:avLst/>
          </a:prstGeom>
        </p:spPr>
      </p:pic>
    </p:spTree>
    <p:extLst>
      <p:ext uri="{BB962C8B-B14F-4D97-AF65-F5344CB8AC3E}">
        <p14:creationId xmlns:p14="http://schemas.microsoft.com/office/powerpoint/2010/main" val="103877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Performance Analysis</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0" y="1110357"/>
            <a:ext cx="4222897" cy="5586777"/>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171450" lvl="1" indent="-171450">
              <a:spcBef>
                <a:spcPts val="400"/>
              </a:spcBef>
              <a:buFont typeface="Arial" panose="020B0604020202020204" pitchFamily="34" charset="0"/>
              <a:buChar char="•"/>
            </a:pPr>
            <a:r>
              <a:rPr lang="en-US" sz="1600" dirty="0" smtClean="0"/>
              <a:t>Performance Limitations</a:t>
            </a:r>
          </a:p>
          <a:p>
            <a:pPr marL="457200" lvl="2" indent="-228600">
              <a:spcBef>
                <a:spcPts val="400"/>
              </a:spcBef>
              <a:buFont typeface="Arial" panose="020B0604020202020204" pitchFamily="34" charset="0"/>
              <a:buChar char="•"/>
            </a:pPr>
            <a:r>
              <a:rPr lang="en-US" sz="1400" dirty="0" smtClean="0"/>
              <a:t>MC and NC have to be very small to fit panels of A and B in L1</a:t>
            </a:r>
          </a:p>
          <a:p>
            <a:pPr marL="457200" lvl="2" indent="-228600">
              <a:spcBef>
                <a:spcPts val="400"/>
              </a:spcBef>
              <a:buFont typeface="Arial" panose="020B0604020202020204" pitchFamily="34" charset="0"/>
              <a:buChar char="•"/>
            </a:pPr>
            <a:r>
              <a:rPr lang="en-US" sz="1400" dirty="0" smtClean="0"/>
              <a:t>KC has to be reduced to fit more micro-panels of A and B</a:t>
            </a:r>
          </a:p>
          <a:p>
            <a:pPr marL="457200" lvl="2" indent="-228600">
              <a:spcBef>
                <a:spcPts val="400"/>
              </a:spcBef>
              <a:buFont typeface="Arial" panose="020B0604020202020204" pitchFamily="34" charset="0"/>
              <a:buChar char="•"/>
            </a:pPr>
            <a:r>
              <a:rPr lang="en-US" sz="1400" dirty="0" smtClean="0"/>
              <a:t>Expensive loops (5</a:t>
            </a:r>
            <a:r>
              <a:rPr lang="en-US" sz="1400" baseline="30000" dirty="0" smtClean="0"/>
              <a:t>th</a:t>
            </a:r>
            <a:r>
              <a:rPr lang="en-US" sz="1400" dirty="0" smtClean="0"/>
              <a:t> loop and 3</a:t>
            </a:r>
            <a:r>
              <a:rPr lang="en-US" sz="1400" baseline="30000" dirty="0" smtClean="0"/>
              <a:t>rd</a:t>
            </a:r>
            <a:r>
              <a:rPr lang="en-US" sz="1400" dirty="0" smtClean="0"/>
              <a:t> loop around </a:t>
            </a:r>
            <a:r>
              <a:rPr lang="en-US" sz="1400" dirty="0" err="1" smtClean="0"/>
              <a:t>ukernel</a:t>
            </a:r>
            <a:r>
              <a:rPr lang="en-US" sz="1400" dirty="0" smtClean="0"/>
              <a:t>) iterate large number of times</a:t>
            </a:r>
          </a:p>
          <a:p>
            <a:pPr marL="457200" lvl="2" indent="-228600">
              <a:spcBef>
                <a:spcPts val="400"/>
              </a:spcBef>
              <a:buFont typeface="Arial" panose="020B0604020202020204" pitchFamily="34" charset="0"/>
              <a:buChar char="•"/>
            </a:pPr>
            <a:endParaRPr lang="en-US" sz="1400" dirty="0" smtClean="0"/>
          </a:p>
          <a:p>
            <a:pPr marL="177800" lvl="1" indent="-228600">
              <a:spcBef>
                <a:spcPts val="400"/>
              </a:spcBef>
              <a:buFont typeface="Arial" panose="020B0604020202020204" pitchFamily="34" charset="0"/>
              <a:buChar char="•"/>
            </a:pPr>
            <a:r>
              <a:rPr lang="en-US" sz="1600" dirty="0" smtClean="0"/>
              <a:t>Custom Implementation</a:t>
            </a:r>
          </a:p>
          <a:p>
            <a:pPr marL="457200" lvl="2" indent="-228600">
              <a:spcBef>
                <a:spcPts val="400"/>
              </a:spcBef>
              <a:buFont typeface="Arial" panose="020B0604020202020204" pitchFamily="34" charset="0"/>
              <a:buChar char="•"/>
            </a:pPr>
            <a:r>
              <a:rPr lang="en-US" sz="1400" dirty="0" smtClean="0"/>
              <a:t>GEMM building blocks</a:t>
            </a:r>
          </a:p>
          <a:p>
            <a:pPr marL="685800" lvl="3" indent="-228600">
              <a:spcBef>
                <a:spcPts val="400"/>
              </a:spcBef>
              <a:buFont typeface="Arial" panose="020B0604020202020204" pitchFamily="34" charset="0"/>
              <a:buChar char="•"/>
            </a:pPr>
            <a:r>
              <a:rPr lang="en-US" sz="1200" dirty="0" err="1"/>
              <a:t>Ukernel</a:t>
            </a:r>
            <a:r>
              <a:rPr lang="en-US" sz="1200" dirty="0"/>
              <a:t> (&gt; 90% performance)</a:t>
            </a:r>
          </a:p>
          <a:p>
            <a:pPr marL="457200" lvl="2" indent="-228600">
              <a:spcBef>
                <a:spcPts val="400"/>
              </a:spcBef>
              <a:buFont typeface="Arial" panose="020B0604020202020204" pitchFamily="34" charset="0"/>
              <a:buChar char="•"/>
            </a:pPr>
            <a:r>
              <a:rPr lang="en-US" sz="1400" dirty="0" smtClean="0"/>
              <a:t>Streamlined Implementation</a:t>
            </a:r>
          </a:p>
          <a:p>
            <a:pPr marL="685800" lvl="3" indent="-228600">
              <a:spcBef>
                <a:spcPts val="400"/>
              </a:spcBef>
              <a:buFont typeface="Arial" panose="020B0604020202020204" pitchFamily="34" charset="0"/>
              <a:buChar char="•"/>
            </a:pPr>
            <a:r>
              <a:rPr lang="en-US" sz="1200" dirty="0" smtClean="0"/>
              <a:t>Aim to reduce functions calls, and other code generalization</a:t>
            </a:r>
          </a:p>
          <a:p>
            <a:pPr marL="457200" lvl="2" indent="-228600">
              <a:spcBef>
                <a:spcPts val="400"/>
              </a:spcBef>
              <a:buFont typeface="Arial" panose="020B0604020202020204" pitchFamily="34" charset="0"/>
              <a:buChar char="•"/>
            </a:pPr>
            <a:r>
              <a:rPr lang="en-US" sz="1400" dirty="0" smtClean="0"/>
              <a:t>Use DMA to pack A</a:t>
            </a:r>
          </a:p>
          <a:p>
            <a:pPr marL="685800" lvl="3" indent="-228600">
              <a:spcBef>
                <a:spcPts val="400"/>
              </a:spcBef>
              <a:buFont typeface="Arial" panose="020B0604020202020204" pitchFamily="34" charset="0"/>
              <a:buChar char="•"/>
            </a:pPr>
            <a:r>
              <a:rPr lang="en-US" sz="1200" dirty="0" smtClean="0"/>
              <a:t>Pack the next micro-panel while computing on current micro-panel</a:t>
            </a:r>
          </a:p>
          <a:p>
            <a:pPr marL="457200" lvl="2" indent="-228600">
              <a:spcBef>
                <a:spcPts val="400"/>
              </a:spcBef>
              <a:buFont typeface="Arial" panose="020B0604020202020204" pitchFamily="34" charset="0"/>
              <a:buChar char="•"/>
            </a:pPr>
            <a:endParaRPr lang="en-US" sz="1600" dirty="0"/>
          </a:p>
          <a:p>
            <a:pPr marL="457200" lvl="2" indent="-228600">
              <a:spcBef>
                <a:spcPts val="400"/>
              </a:spcBef>
              <a:buFont typeface="Arial" panose="020B0604020202020204" pitchFamily="34" charset="0"/>
              <a:buChar char="•"/>
            </a:pPr>
            <a:endParaRPr 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2986557232"/>
              </p:ext>
            </p:extLst>
          </p:nvPr>
        </p:nvGraphicFramePr>
        <p:xfrm>
          <a:off x="5109337" y="1706034"/>
          <a:ext cx="3613151" cy="2582333"/>
        </p:xfrm>
        <a:graphic>
          <a:graphicData uri="http://schemas.openxmlformats.org/drawingml/2006/table">
            <a:tbl>
              <a:tblPr>
                <a:tableStyleId>{5C22544A-7EE6-4342-B048-85BDC9FD1C3A}</a:tableStyleId>
              </a:tblPr>
              <a:tblGrid>
                <a:gridCol w="1142831"/>
                <a:gridCol w="1066772"/>
                <a:gridCol w="361496"/>
                <a:gridCol w="1042052"/>
              </a:tblGrid>
              <a:tr h="419100">
                <a:tc>
                  <a:txBody>
                    <a:bodyPr/>
                    <a:lstStyle/>
                    <a:p>
                      <a:pPr marL="0" algn="ctr" defTabSz="457200" rtl="0" eaLnBrk="1" fontAlgn="b" latinLnBrk="0" hangingPunct="1"/>
                      <a:r>
                        <a:rPr lang="en-US" sz="1300" b="1" kern="1200" dirty="0" smtClean="0">
                          <a:solidFill>
                            <a:schemeClr val="tx1"/>
                          </a:solidFill>
                          <a:latin typeface="+mn-lt"/>
                          <a:ea typeface="+mn-ea"/>
                          <a:cs typeface="+mn-cs"/>
                        </a:rPr>
                        <a:t>Operations</a:t>
                      </a:r>
                      <a:endParaRPr lang="en-US" sz="1300" b="1"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 of total </a:t>
                      </a:r>
                    </a:p>
                    <a:p>
                      <a:pPr marL="0" marR="0" indent="0" algn="r"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cycles</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algn="l" defTabSz="457200" rtl="0" eaLnBrk="1" fontAlgn="b" latinLnBrk="0" hangingPunct="1"/>
                      <a:r>
                        <a:rPr lang="en-US" sz="1300" b="1" kern="1200" dirty="0" err="1" smtClean="0">
                          <a:solidFill>
                            <a:schemeClr val="tx1"/>
                          </a:solidFill>
                          <a:latin typeface="+mn-lt"/>
                          <a:ea typeface="+mn-ea"/>
                          <a:cs typeface="+mn-cs"/>
                        </a:rPr>
                        <a:t>Ukernel</a:t>
                      </a:r>
                      <a:endParaRPr lang="en-US" sz="1300" b="1"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~42.5</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Packing A</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~17.2</a:t>
                      </a:r>
                      <a:endParaRPr lang="en-US" sz="1300"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Packing B</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~2.0</a:t>
                      </a:r>
                      <a:endParaRPr lang="en-US" sz="1300"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Overhead</a:t>
                      </a:r>
                      <a:endParaRPr lang="en-US" sz="1300" b="1"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~38.3</a:t>
                      </a:r>
                      <a:endParaRPr lang="en-US" sz="1300"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en-US" sz="1300"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M</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256</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MC</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16</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N</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256</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NC</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16</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K</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198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KC</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198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MR</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4</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133">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NR</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3282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GEMM on C66x</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1" y="1110357"/>
            <a:ext cx="8556229" cy="57476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a:spcBef>
                <a:spcPts val="400"/>
              </a:spcBef>
            </a:pPr>
            <a:endParaRPr lang="en-US"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47" y="952457"/>
            <a:ext cx="7920136" cy="5486400"/>
          </a:xfrm>
          <a:prstGeom prst="rect">
            <a:avLst/>
          </a:prstGeom>
        </p:spPr>
      </p:pic>
    </p:spTree>
    <p:extLst>
      <p:ext uri="{BB962C8B-B14F-4D97-AF65-F5344CB8AC3E}">
        <p14:creationId xmlns:p14="http://schemas.microsoft.com/office/powerpoint/2010/main" val="251014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a:solidFill>
                  <a:srgbClr val="FF0000"/>
                </a:solidFill>
              </a:rPr>
              <a:t>Single Precision GEMM </a:t>
            </a:r>
            <a:r>
              <a:rPr lang="en-US" sz="4000" dirty="0" smtClean="0">
                <a:solidFill>
                  <a:srgbClr val="FF0000"/>
                </a:solidFill>
              </a:rPr>
              <a:t>Performance </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8" name="Text Placeholder 3"/>
          <p:cNvSpPr txBox="1">
            <a:spLocks/>
          </p:cNvSpPr>
          <p:nvPr/>
        </p:nvSpPr>
        <p:spPr>
          <a:xfrm>
            <a:off x="381001" y="1110357"/>
            <a:ext cx="4785360" cy="57476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indent="-228600">
              <a:spcBef>
                <a:spcPts val="400"/>
              </a:spcBef>
              <a:buFont typeface="Arial"/>
              <a:buChar char="•"/>
            </a:pPr>
            <a:r>
              <a:rPr lang="en-US" sz="1600" dirty="0" smtClean="0"/>
              <a:t>Preliminary Results:</a:t>
            </a:r>
          </a:p>
          <a:p>
            <a:pPr marL="228600" indent="-228600">
              <a:spcBef>
                <a:spcPts val="400"/>
              </a:spcBef>
              <a:buFont typeface="Arial"/>
              <a:buChar char="•"/>
            </a:pPr>
            <a:r>
              <a:rPr lang="en-US" sz="1600" dirty="0" smtClean="0"/>
              <a:t>Performance </a:t>
            </a:r>
            <a:r>
              <a:rPr lang="en-US" sz="1600" dirty="0"/>
              <a:t>(Clock 983 MHz)</a:t>
            </a:r>
          </a:p>
          <a:p>
            <a:pPr marL="457200" lvl="1" indent="-228600">
              <a:spcBef>
                <a:spcPts val="400"/>
              </a:spcBef>
              <a:buFont typeface="Arial"/>
              <a:buChar char="•"/>
            </a:pPr>
            <a:r>
              <a:rPr lang="en-US" sz="1400" dirty="0"/>
              <a:t>L2 – 11.03 GFLOPS (70 %)</a:t>
            </a:r>
          </a:p>
          <a:p>
            <a:pPr marL="457200" lvl="1" indent="-228600">
              <a:spcBef>
                <a:spcPts val="400"/>
              </a:spcBef>
              <a:buFont typeface="Arial"/>
              <a:buChar char="•"/>
            </a:pPr>
            <a:r>
              <a:rPr lang="en-US" sz="1400" dirty="0"/>
              <a:t>MSMC – 9.49 GFLOPS (59 </a:t>
            </a:r>
            <a:r>
              <a:rPr lang="en-US" sz="1400" dirty="0" smtClean="0"/>
              <a:t>%)</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3073474732"/>
              </p:ext>
            </p:extLst>
          </p:nvPr>
        </p:nvGraphicFramePr>
        <p:xfrm>
          <a:off x="540993" y="3790778"/>
          <a:ext cx="3613151" cy="2146300"/>
        </p:xfrm>
        <a:graphic>
          <a:graphicData uri="http://schemas.openxmlformats.org/drawingml/2006/table">
            <a:tbl>
              <a:tblPr>
                <a:tableStyleId>{5C22544A-7EE6-4342-B048-85BDC9FD1C3A}</a:tableStyleId>
              </a:tblPr>
              <a:tblGrid>
                <a:gridCol w="1142831"/>
                <a:gridCol w="1066772"/>
                <a:gridCol w="361496"/>
                <a:gridCol w="1042052"/>
              </a:tblGrid>
              <a:tr h="419100">
                <a:tc>
                  <a:txBody>
                    <a:bodyPr/>
                    <a:lstStyle/>
                    <a:p>
                      <a:pPr marL="0" algn="ctr" defTabSz="457200" rtl="0" eaLnBrk="1" fontAlgn="b" latinLnBrk="0" hangingPunct="1"/>
                      <a:r>
                        <a:rPr lang="en-US" sz="1300" b="1" kern="1200" dirty="0" smtClean="0">
                          <a:solidFill>
                            <a:schemeClr val="tx1"/>
                          </a:solidFill>
                          <a:latin typeface="+mn-lt"/>
                          <a:ea typeface="+mn-ea"/>
                          <a:cs typeface="+mn-cs"/>
                        </a:rPr>
                        <a:t>Operations</a:t>
                      </a:r>
                      <a:endParaRPr lang="en-US" sz="1300" b="1"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 of total </a:t>
                      </a:r>
                    </a:p>
                    <a:p>
                      <a:pPr marL="0" marR="0" indent="0" algn="r"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cycles</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algn="l" defTabSz="457200" rtl="0" eaLnBrk="1" fontAlgn="b" latinLnBrk="0" hangingPunct="1"/>
                      <a:r>
                        <a:rPr lang="en-US" sz="1300" b="1" kern="1200" dirty="0" err="1" smtClean="0">
                          <a:solidFill>
                            <a:schemeClr val="tx1"/>
                          </a:solidFill>
                          <a:latin typeface="+mn-lt"/>
                          <a:ea typeface="+mn-ea"/>
                          <a:cs typeface="+mn-cs"/>
                        </a:rPr>
                        <a:t>Ukernel</a:t>
                      </a:r>
                      <a:endParaRPr lang="en-US" sz="1300" b="1"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~84.0</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Packing A</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~7.7</a:t>
                      </a:r>
                      <a:endParaRPr lang="en-US" sz="1300"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Packing B</a:t>
                      </a: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~2.7</a:t>
                      </a:r>
                      <a:endParaRPr lang="en-US" sz="1300" kern="1200" dirty="0">
                        <a:solidFill>
                          <a:schemeClr val="tx1"/>
                        </a:solidFill>
                        <a:latin typeface="+mn-lt"/>
                        <a:ea typeface="+mn-ea"/>
                        <a:cs typeface="+mn-cs"/>
                      </a:endParaRPr>
                    </a:p>
                  </a:txBody>
                  <a:tcPr marL="9525" marR="9525" marT="1270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Overhead</a:t>
                      </a:r>
                      <a:endParaRPr lang="en-US" sz="1300" b="1"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1300" kern="1200" dirty="0" smtClean="0">
                          <a:solidFill>
                            <a:schemeClr val="tx1"/>
                          </a:solidFill>
                          <a:latin typeface="+mn-lt"/>
                          <a:ea typeface="+mn-ea"/>
                          <a:cs typeface="+mn-cs"/>
                        </a:rPr>
                        <a:t>~5.6</a:t>
                      </a:r>
                      <a:endParaRPr lang="en-US" sz="1300"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en-US" sz="1300" kern="1200" dirty="0">
                        <a:solidFill>
                          <a:schemeClr val="tx1"/>
                        </a:solidFill>
                        <a:latin typeface="+mn-lt"/>
                        <a:ea typeface="+mn-ea"/>
                        <a:cs typeface="+mn-cs"/>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M</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smtClean="0">
                          <a:effectLst/>
                        </a:rPr>
                        <a:t>224</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KC</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smtClean="0">
                          <a:effectLst/>
                        </a:rPr>
                        <a:t>398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N</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b="0" i="0" u="none" strike="noStrike" dirty="0" smtClean="0">
                          <a:effectLst/>
                          <a:latin typeface="+mn-lt"/>
                        </a:rPr>
                        <a:t>224</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MR</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4</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a:txBody>
                    <a:bodyPr/>
                    <a:lstStyle/>
                    <a:p>
                      <a:pPr algn="r" fontAlgn="b"/>
                      <a:r>
                        <a:rPr lang="en-US" sz="1300" b="1" u="none" strike="noStrike" dirty="0">
                          <a:effectLst/>
                        </a:rPr>
                        <a:t>K</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smtClean="0">
                          <a:effectLst/>
                        </a:rPr>
                        <a:t>398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300" b="1" u="none" strike="noStrike" dirty="0">
                          <a:effectLst/>
                        </a:rPr>
                        <a:t>NR</a:t>
                      </a:r>
                      <a:endParaRPr lang="en-US" sz="1300" b="1"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300" u="none" strike="noStrike" dirty="0">
                          <a:effectLst/>
                        </a:rPr>
                        <a:t>8</a:t>
                      </a:r>
                      <a:endParaRPr lang="en-US" sz="1300" b="0" i="0" u="none" strike="noStrike" dirty="0">
                        <a:effectLst/>
                        <a:latin typeface="Arial"/>
                      </a:endParaRPr>
                    </a:p>
                  </a:txBody>
                  <a:tcPr marL="9525" marR="9525"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144" y="1254888"/>
            <a:ext cx="483958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623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Thank you!</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4170231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Backup</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315608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rmAutofit/>
          </a:bodyPr>
          <a:lstStyle/>
          <a:p>
            <a:r>
              <a:rPr lang="en-US" dirty="0" smtClean="0">
                <a:solidFill>
                  <a:srgbClr val="FF0000"/>
                </a:solidFill>
                <a:latin typeface="Calibri"/>
                <a:cs typeface="Calibri"/>
              </a:rPr>
              <a:t>Outline</a:t>
            </a:r>
            <a:endParaRPr lang="en-US"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0" y="1280161"/>
            <a:ext cx="6492748" cy="5225027"/>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85750" indent="-285750">
              <a:spcBef>
                <a:spcPts val="400"/>
              </a:spcBef>
              <a:buFont typeface="Arial"/>
              <a:buChar char="•"/>
            </a:pPr>
            <a:r>
              <a:rPr lang="en-US" sz="2400" dirty="0"/>
              <a:t>TI Embedded Processors</a:t>
            </a:r>
          </a:p>
          <a:p>
            <a:pPr marL="285750" indent="-285750">
              <a:spcBef>
                <a:spcPts val="400"/>
              </a:spcBef>
              <a:buFont typeface="Arial"/>
              <a:buChar char="•"/>
            </a:pPr>
            <a:r>
              <a:rPr lang="en-US" sz="2400" dirty="0" smtClean="0"/>
              <a:t>TI </a:t>
            </a:r>
            <a:r>
              <a:rPr lang="en-US" sz="2400" dirty="0"/>
              <a:t>LINALG </a:t>
            </a:r>
            <a:r>
              <a:rPr lang="en-US" sz="2400" dirty="0" smtClean="0"/>
              <a:t>Library</a:t>
            </a:r>
            <a:endParaRPr lang="en-US" sz="2400" dirty="0"/>
          </a:p>
          <a:p>
            <a:pPr marL="285750" indent="-285750">
              <a:spcBef>
                <a:spcPts val="400"/>
              </a:spcBef>
              <a:buFont typeface="Arial"/>
              <a:buChar char="•"/>
            </a:pPr>
            <a:r>
              <a:rPr lang="en-US" sz="2400" dirty="0" smtClean="0"/>
              <a:t>Application Use Case</a:t>
            </a:r>
            <a:endParaRPr lang="en-US" sz="2400" dirty="0"/>
          </a:p>
          <a:p>
            <a:pPr marL="285750" indent="-285750">
              <a:spcBef>
                <a:spcPts val="400"/>
              </a:spcBef>
              <a:buFont typeface="Arial"/>
              <a:buChar char="•"/>
            </a:pPr>
            <a:r>
              <a:rPr lang="en-US" sz="2400" dirty="0" smtClean="0"/>
              <a:t>GEMM On C66x</a:t>
            </a:r>
            <a:endParaRPr lang="en-US" sz="2400" dirty="0"/>
          </a:p>
          <a:p>
            <a:pPr marL="285750" indent="-285750">
              <a:spcBef>
                <a:spcPts val="400"/>
              </a:spcBef>
              <a:buFont typeface="Arial"/>
              <a:buChar char="•"/>
            </a:pPr>
            <a:r>
              <a:rPr lang="en-US" sz="2400" dirty="0"/>
              <a:t>Performance</a:t>
            </a:r>
            <a:endParaRPr lang="en-US" sz="1400" dirty="0"/>
          </a:p>
        </p:txBody>
      </p:sp>
    </p:spTree>
    <p:extLst>
      <p:ext uri="{BB962C8B-B14F-4D97-AF65-F5344CB8AC3E}">
        <p14:creationId xmlns:p14="http://schemas.microsoft.com/office/powerpoint/2010/main" val="1626217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latin typeface="Calibri"/>
                <a:cs typeface="Calibri"/>
              </a:rPr>
              <a:t>Summary</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1" y="1110357"/>
            <a:ext cx="4416002" cy="5138585"/>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0" indent="0">
              <a:spcBef>
                <a:spcPts val="400"/>
              </a:spcBef>
              <a:buNone/>
            </a:pPr>
            <a:endParaRPr lang="en-US" sz="1000" b="1" dirty="0">
              <a:solidFill>
                <a:srgbClr val="0000FF"/>
              </a:solidFill>
            </a:endParaRPr>
          </a:p>
        </p:txBody>
      </p:sp>
      <p:sp>
        <p:nvSpPr>
          <p:cNvPr id="8" name="Text Placeholder 3"/>
          <p:cNvSpPr txBox="1">
            <a:spLocks/>
          </p:cNvSpPr>
          <p:nvPr/>
        </p:nvSpPr>
        <p:spPr>
          <a:xfrm>
            <a:off x="381001" y="1110357"/>
            <a:ext cx="4785360" cy="5747644"/>
          </a:xfrm>
          <a:prstGeom prst="rect">
            <a:avLst/>
          </a:prstGeom>
        </p:spPr>
        <p:txBody>
          <a:bodyPr numCol="1">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0" indent="0">
              <a:spcBef>
                <a:spcPts val="400"/>
              </a:spcBef>
              <a:buNone/>
            </a:pPr>
            <a:r>
              <a:rPr lang="en-US" sz="1400" dirty="0" smtClean="0"/>
              <a:t>Our previous implementation of Dense Linear Algebra libraries  for TI DSP processors assumes all on-chip memory is available as working space to efficiently move data through the various levels of memory using DMA and packing routines. However, this assumption prevents applications from using any on-chip memory to store data that the application may be using frequently. In this talk, we will describe an implementation of GEMM that uses a limited amount of working space, and DMAs to pack matrices freeing up most of the on-chip memory for </a:t>
            </a:r>
            <a:r>
              <a:rPr lang="en-US" sz="1400" smtClean="0"/>
              <a:t>the applications’ use.</a:t>
            </a:r>
            <a:endParaRPr lang="en-US" sz="1400" dirty="0"/>
          </a:p>
        </p:txBody>
      </p:sp>
    </p:spTree>
    <p:extLst>
      <p:ext uri="{BB962C8B-B14F-4D97-AF65-F5344CB8AC3E}">
        <p14:creationId xmlns:p14="http://schemas.microsoft.com/office/powerpoint/2010/main" val="4092729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TI Embedded Processors</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863265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1KeystoneHistor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05" y="1464233"/>
            <a:ext cx="7772400" cy="4862071"/>
          </a:xfrm>
          <a:prstGeom prst="rect">
            <a:avLst/>
          </a:prstGeom>
        </p:spPr>
      </p:pic>
      <p:sp>
        <p:nvSpPr>
          <p:cNvPr id="3" name="Content Placeholder 2"/>
          <p:cNvSpPr>
            <a:spLocks noGrp="1"/>
          </p:cNvSpPr>
          <p:nvPr>
            <p:ph idx="1"/>
          </p:nvPr>
        </p:nvSpPr>
        <p:spPr>
          <a:xfrm>
            <a:off x="457201" y="1173418"/>
            <a:ext cx="3267567" cy="5310620"/>
          </a:xfrm>
        </p:spPr>
        <p:txBody>
          <a:bodyPr>
            <a:noAutofit/>
          </a:bodyPr>
          <a:lstStyle/>
          <a:p>
            <a:pPr marL="228600" indent="-228600"/>
            <a:r>
              <a:rPr lang="en-US" sz="1800" dirty="0" smtClean="0">
                <a:latin typeface="Calibri"/>
                <a:cs typeface="Calibri"/>
              </a:rPr>
              <a:t>Keystone architecture</a:t>
            </a:r>
          </a:p>
          <a:p>
            <a:pPr marL="457200" lvl="1" indent="-228600">
              <a:buFont typeface="Arial" panose="020B0604020202020204" pitchFamily="34" charset="0"/>
              <a:buChar char="•"/>
            </a:pPr>
            <a:r>
              <a:rPr lang="en-US" sz="1600" dirty="0" smtClean="0">
                <a:cs typeface="Calibri"/>
              </a:rPr>
              <a:t>Lowers development effort</a:t>
            </a:r>
          </a:p>
          <a:p>
            <a:pPr marL="457200" lvl="1" indent="-228600">
              <a:buFont typeface="Arial" panose="020B0604020202020204" pitchFamily="34" charset="0"/>
              <a:buChar char="•"/>
            </a:pPr>
            <a:r>
              <a:rPr lang="en-US" sz="1600" dirty="0" smtClean="0">
                <a:cs typeface="Calibri"/>
              </a:rPr>
              <a:t>Speeds time to market</a:t>
            </a:r>
          </a:p>
          <a:p>
            <a:pPr marL="457200" lvl="1" indent="-228600">
              <a:buFont typeface="Arial" panose="020B0604020202020204" pitchFamily="34" charset="0"/>
              <a:buChar char="•"/>
            </a:pPr>
            <a:r>
              <a:rPr lang="en-US" sz="1600" dirty="0" smtClean="0">
                <a:cs typeface="Calibri"/>
              </a:rPr>
              <a:t>Leverages TI’s investment</a:t>
            </a:r>
          </a:p>
          <a:p>
            <a:pPr marL="457200" lvl="1" indent="-228600">
              <a:buFont typeface="Arial" panose="020B0604020202020204" pitchFamily="34" charset="0"/>
              <a:buChar char="•"/>
            </a:pPr>
            <a:r>
              <a:rPr lang="en-US" sz="1600" dirty="0" smtClean="0">
                <a:cs typeface="Calibri"/>
              </a:rPr>
              <a:t>Optimal software reuse</a:t>
            </a:r>
          </a:p>
        </p:txBody>
      </p:sp>
      <p:sp>
        <p:nvSpPr>
          <p:cNvPr id="4" name="Title 1"/>
          <p:cNvSpPr>
            <a:spLocks noGrp="1"/>
          </p:cNvSpPr>
          <p:nvPr>
            <p:ph type="title"/>
          </p:nvPr>
        </p:nvSpPr>
        <p:spPr>
          <a:xfrm>
            <a:off x="92752" y="30419"/>
            <a:ext cx="8954039" cy="1143000"/>
          </a:xfrm>
        </p:spPr>
        <p:txBody>
          <a:bodyPr>
            <a:normAutofit fontScale="90000"/>
          </a:bodyPr>
          <a:lstStyle/>
          <a:p>
            <a:r>
              <a:rPr lang="en-US" dirty="0" smtClean="0">
                <a:solidFill>
                  <a:srgbClr val="FF0000"/>
                </a:solidFill>
                <a:cs typeface="Calibri"/>
              </a:rPr>
              <a:t>5 Generations of TI Multicore Processors</a:t>
            </a:r>
            <a:endParaRPr lang="en-US" dirty="0">
              <a:solidFill>
                <a:srgbClr val="FF0000"/>
              </a:solidFill>
              <a:latin typeface="Calibri"/>
              <a:cs typeface="Calibri"/>
            </a:endParaRPr>
          </a:p>
        </p:txBody>
      </p:sp>
      <p:sp>
        <p:nvSpPr>
          <p:cNvPr id="7" name="TextBox 6"/>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1571475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a:solidFill>
                  <a:srgbClr val="FF0000"/>
                </a:solidFill>
                <a:cs typeface="Calibri"/>
              </a:rPr>
              <a:t>TI 66AK2H12 </a:t>
            </a:r>
            <a:r>
              <a:rPr lang="en-US" sz="4000" dirty="0" err="1">
                <a:solidFill>
                  <a:srgbClr val="FF0000"/>
                </a:solidFill>
                <a:cs typeface="Calibri"/>
              </a:rPr>
              <a:t>SoC</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1" y="1110357"/>
            <a:ext cx="3790477" cy="5138585"/>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r>
              <a:rPr lang="en-US" sz="1800" dirty="0">
                <a:cs typeface="Calibri"/>
              </a:rPr>
              <a:t>Keystone II </a:t>
            </a:r>
            <a:r>
              <a:rPr lang="en-US" sz="1800" dirty="0" smtClean="0">
                <a:cs typeface="Calibri"/>
              </a:rPr>
              <a:t>architecture</a:t>
            </a:r>
          </a:p>
          <a:p>
            <a:r>
              <a:rPr lang="en-US" sz="1800" dirty="0" smtClean="0">
                <a:cs typeface="Calibri"/>
              </a:rPr>
              <a:t>Cores</a:t>
            </a:r>
            <a:endParaRPr lang="en-US" sz="1800" dirty="0">
              <a:cs typeface="Calibri"/>
            </a:endParaRPr>
          </a:p>
          <a:p>
            <a:pPr marL="461963" lvl="1" indent="-230188">
              <a:buFont typeface="Arial" panose="020B0604020202020204" pitchFamily="34" charset="0"/>
              <a:buChar char="•"/>
            </a:pPr>
            <a:r>
              <a:rPr lang="en-US" sz="1600" dirty="0">
                <a:cs typeface="Calibri"/>
              </a:rPr>
              <a:t>4 ARM A15s at 1.0 GHz</a:t>
            </a:r>
          </a:p>
          <a:p>
            <a:pPr marL="687388" lvl="2" indent="-223838">
              <a:buFont typeface="Arial" panose="020B0604020202020204" pitchFamily="34" charset="0"/>
              <a:buChar char="•"/>
            </a:pPr>
            <a:r>
              <a:rPr lang="en-US" sz="1400" dirty="0">
                <a:cs typeface="Calibri"/>
              </a:rPr>
              <a:t>4 MB shared L2 cache</a:t>
            </a:r>
          </a:p>
          <a:p>
            <a:pPr marL="687388" lvl="2" indent="-223838">
              <a:buFont typeface="Arial" panose="020B0604020202020204" pitchFamily="34" charset="0"/>
              <a:buChar char="•"/>
            </a:pPr>
            <a:r>
              <a:rPr lang="en-US" sz="1400" dirty="0">
                <a:cs typeface="Calibri"/>
              </a:rPr>
              <a:t>32 </a:t>
            </a:r>
            <a:r>
              <a:rPr lang="en-US" sz="1400" dirty="0" err="1">
                <a:cs typeface="Calibri"/>
              </a:rPr>
              <a:t>Gflops</a:t>
            </a:r>
            <a:r>
              <a:rPr lang="en-US" sz="1400" dirty="0">
                <a:cs typeface="Calibri"/>
              </a:rPr>
              <a:t> single precision</a:t>
            </a:r>
          </a:p>
          <a:p>
            <a:pPr marL="687388" lvl="2" indent="-223838">
              <a:buFont typeface="Arial" panose="020B0604020202020204" pitchFamily="34" charset="0"/>
              <a:buChar char="•"/>
            </a:pPr>
            <a:r>
              <a:rPr lang="en-US" sz="1400" dirty="0">
                <a:cs typeface="Calibri"/>
              </a:rPr>
              <a:t>8 </a:t>
            </a:r>
            <a:r>
              <a:rPr lang="en-US" sz="1400" dirty="0" err="1">
                <a:cs typeface="Calibri"/>
              </a:rPr>
              <a:t>Gflops</a:t>
            </a:r>
            <a:r>
              <a:rPr lang="en-US" sz="1400" dirty="0">
                <a:cs typeface="Calibri"/>
              </a:rPr>
              <a:t> double precision</a:t>
            </a:r>
          </a:p>
          <a:p>
            <a:pPr marL="461963" lvl="1" indent="-230188">
              <a:buFont typeface="Arial" panose="020B0604020202020204" pitchFamily="34" charset="0"/>
              <a:buChar char="•"/>
            </a:pPr>
            <a:r>
              <a:rPr lang="en-US" sz="1600" dirty="0">
                <a:cs typeface="Calibri"/>
              </a:rPr>
              <a:t>8 C66x DSPs at 1.0 GHz</a:t>
            </a:r>
          </a:p>
          <a:p>
            <a:pPr marL="687388" lvl="2" indent="-223838"/>
            <a:r>
              <a:rPr lang="en-US" sz="1400" dirty="0">
                <a:cs typeface="Calibri"/>
              </a:rPr>
              <a:t>32 kB L1 scratch / cache each</a:t>
            </a:r>
          </a:p>
          <a:p>
            <a:pPr marL="687388" lvl="2" indent="-223838"/>
            <a:r>
              <a:rPr lang="en-US" sz="1400" dirty="0">
                <a:cs typeface="Calibri"/>
              </a:rPr>
              <a:t>1 MB L2 scratch / cache each</a:t>
            </a:r>
          </a:p>
          <a:p>
            <a:pPr marL="687388" lvl="2" indent="-223838"/>
            <a:r>
              <a:rPr lang="en-US" sz="1400" dirty="0">
                <a:cs typeface="Calibri"/>
              </a:rPr>
              <a:t>128 </a:t>
            </a:r>
            <a:r>
              <a:rPr lang="en-US" sz="1400" dirty="0" err="1">
                <a:cs typeface="Calibri"/>
              </a:rPr>
              <a:t>Gflops</a:t>
            </a:r>
            <a:r>
              <a:rPr lang="en-US" sz="1400" dirty="0">
                <a:cs typeface="Calibri"/>
              </a:rPr>
              <a:t> single precision </a:t>
            </a:r>
          </a:p>
          <a:p>
            <a:pPr marL="687388" lvl="2" indent="-223838"/>
            <a:r>
              <a:rPr lang="en-US" sz="1400" dirty="0">
                <a:cs typeface="Calibri"/>
              </a:rPr>
              <a:t>32 </a:t>
            </a:r>
            <a:r>
              <a:rPr lang="en-US" sz="1400" dirty="0" err="1">
                <a:cs typeface="Calibri"/>
              </a:rPr>
              <a:t>Gflops</a:t>
            </a:r>
            <a:r>
              <a:rPr lang="en-US" sz="1400" dirty="0">
                <a:cs typeface="Calibri"/>
              </a:rPr>
              <a:t> double precision</a:t>
            </a:r>
          </a:p>
          <a:p>
            <a:r>
              <a:rPr lang="en-US" sz="1800" dirty="0">
                <a:cs typeface="Calibri"/>
              </a:rPr>
              <a:t>Memory</a:t>
            </a:r>
          </a:p>
          <a:p>
            <a:pPr marL="461963" lvl="1" indent="-230188">
              <a:buFont typeface="Arial" panose="020B0604020202020204" pitchFamily="34" charset="0"/>
              <a:buChar char="•"/>
            </a:pPr>
            <a:r>
              <a:rPr lang="en-US" sz="1600" dirty="0">
                <a:cs typeface="Calibri"/>
              </a:rPr>
              <a:t>8 GB DDR3 DRAM (external)</a:t>
            </a:r>
          </a:p>
          <a:p>
            <a:pPr marL="461963" lvl="1" indent="-230188">
              <a:buFont typeface="Arial" panose="020B0604020202020204" pitchFamily="34" charset="0"/>
              <a:buChar char="•"/>
            </a:pPr>
            <a:r>
              <a:rPr lang="en-US" sz="1600" dirty="0">
                <a:cs typeface="Calibri"/>
              </a:rPr>
              <a:t>6 MB shared SRAM/L3</a:t>
            </a:r>
          </a:p>
          <a:p>
            <a:r>
              <a:rPr lang="en-US" sz="1800" dirty="0" smtClean="0">
                <a:cs typeface="Calibri"/>
              </a:rPr>
              <a:t>Interfaces</a:t>
            </a:r>
            <a:endParaRPr lang="en-US" sz="1800" dirty="0"/>
          </a:p>
        </p:txBody>
      </p:sp>
      <p:pic>
        <p:nvPicPr>
          <p:cNvPr id="7" name="Picture 6" descr="33Hawk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98" y="1314992"/>
            <a:ext cx="5607228" cy="4572000"/>
          </a:xfrm>
          <a:prstGeom prst="rect">
            <a:avLst/>
          </a:prstGeom>
        </p:spPr>
      </p:pic>
    </p:spTree>
    <p:extLst>
      <p:ext uri="{BB962C8B-B14F-4D97-AF65-F5344CB8AC3E}">
        <p14:creationId xmlns:p14="http://schemas.microsoft.com/office/powerpoint/2010/main" val="241438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930505"/>
            <a:ext cx="9134863" cy="2796891"/>
          </a:xfrm>
        </p:spPr>
        <p:txBody>
          <a:bodyPr>
            <a:normAutofit/>
          </a:bodyPr>
          <a:lstStyle/>
          <a:p>
            <a:r>
              <a:rPr lang="en-US" dirty="0" smtClean="0">
                <a:solidFill>
                  <a:srgbClr val="FF0000"/>
                </a:solidFill>
                <a:latin typeface="Calibri"/>
                <a:cs typeface="Calibri"/>
              </a:rPr>
              <a:t>TI LINALG Library</a:t>
            </a:r>
            <a:endParaRPr lang="en-US" sz="1800" dirty="0">
              <a:latin typeface="Calibri"/>
              <a:cs typeface="Calibri"/>
            </a:endParaRPr>
          </a:p>
        </p:txBody>
      </p:sp>
      <p:sp>
        <p:nvSpPr>
          <p:cNvPr id="6" name="TextBox 5"/>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Tree>
    <p:extLst>
      <p:ext uri="{BB962C8B-B14F-4D97-AF65-F5344CB8AC3E}">
        <p14:creationId xmlns:p14="http://schemas.microsoft.com/office/powerpoint/2010/main" val="11644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latin typeface="Calibri"/>
                <a:cs typeface="Calibri"/>
              </a:rPr>
              <a:t>Dense Linear Algebra</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1" y="1110357"/>
            <a:ext cx="4416002" cy="5138585"/>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85750" indent="-285750">
              <a:spcBef>
                <a:spcPts val="400"/>
              </a:spcBef>
              <a:buFont typeface="Arial"/>
              <a:buChar char="•"/>
            </a:pPr>
            <a:r>
              <a:rPr lang="en-US" sz="1800" dirty="0" smtClean="0"/>
              <a:t>LINALG</a:t>
            </a:r>
          </a:p>
          <a:p>
            <a:pPr lvl="1">
              <a:buFont typeface="Arial" pitchFamily="34" charset="0"/>
              <a:buChar char="•"/>
            </a:pPr>
            <a:r>
              <a:rPr lang="en-US" sz="1600" dirty="0"/>
              <a:t>Support for the standard CBLAS and CLAPACK APIs</a:t>
            </a:r>
          </a:p>
          <a:p>
            <a:pPr lvl="1">
              <a:buFont typeface="Arial" pitchFamily="34" charset="0"/>
              <a:buChar char="•"/>
            </a:pPr>
            <a:r>
              <a:rPr lang="en-US" sz="1600" dirty="0"/>
              <a:t>CBLAS runs on either the available ARM or DSP cores</a:t>
            </a:r>
          </a:p>
          <a:p>
            <a:pPr marL="571500" lvl="1" indent="-225425">
              <a:spcBef>
                <a:spcPts val="400"/>
              </a:spcBef>
              <a:buFont typeface="Arial"/>
              <a:buChar char="•"/>
            </a:pPr>
            <a:r>
              <a:rPr lang="en-US" sz="1600" dirty="0" smtClean="0">
                <a:cs typeface="Calibri"/>
              </a:rPr>
              <a:t>Uses </a:t>
            </a:r>
            <a:r>
              <a:rPr lang="en-US" sz="1600" dirty="0">
                <a:cs typeface="Calibri"/>
              </a:rPr>
              <a:t>BLIS (BLAS-like Library Instantiation Software) for underlying BLAS computations</a:t>
            </a:r>
          </a:p>
          <a:p>
            <a:pPr marL="633412" lvl="1" indent="-285750">
              <a:spcBef>
                <a:spcPts val="400"/>
              </a:spcBef>
              <a:buFont typeface="Arial"/>
              <a:buChar char="•"/>
            </a:pPr>
            <a:endParaRPr lang="en-US" sz="1600" dirty="0"/>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4797003" y="1110356"/>
            <a:ext cx="3926812" cy="4928494"/>
          </a:xfrm>
          <a:prstGeom prst="rect">
            <a:avLst/>
          </a:prstGeom>
        </p:spPr>
      </p:pic>
    </p:spTree>
    <p:extLst>
      <p:ext uri="{BB962C8B-B14F-4D97-AF65-F5344CB8AC3E}">
        <p14:creationId xmlns:p14="http://schemas.microsoft.com/office/powerpoint/2010/main" val="1414831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Data </a:t>
            </a:r>
            <a:r>
              <a:rPr lang="en-US" sz="4000" dirty="0">
                <a:solidFill>
                  <a:srgbClr val="FF0000"/>
                </a:solidFill>
              </a:rPr>
              <a:t>Movement for Level 3 </a:t>
            </a:r>
            <a:r>
              <a:rPr lang="en-US" sz="4000" dirty="0" smtClean="0">
                <a:solidFill>
                  <a:srgbClr val="FF0000"/>
                </a:solidFill>
              </a:rPr>
              <a:t>BLAS on C66x</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1" y="1110357"/>
            <a:ext cx="3733799" cy="5138585"/>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pPr marL="228600" indent="-228600">
              <a:spcBef>
                <a:spcPts val="400"/>
              </a:spcBef>
              <a:buFont typeface="Arial"/>
              <a:buChar char="•"/>
            </a:pPr>
            <a:r>
              <a:rPr lang="en-US" sz="1800" dirty="0" smtClean="0"/>
              <a:t>Efficiently moves </a:t>
            </a:r>
            <a:r>
              <a:rPr lang="en-US" sz="1800" dirty="0"/>
              <a:t>the input and output matrices through the different levels of memory using </a:t>
            </a:r>
            <a:r>
              <a:rPr lang="en-US" sz="1800" dirty="0" smtClean="0"/>
              <a:t>DMA, </a:t>
            </a:r>
            <a:r>
              <a:rPr lang="en-US" sz="1800" dirty="0"/>
              <a:t>and </a:t>
            </a:r>
            <a:r>
              <a:rPr lang="en-US" sz="1800" dirty="0" smtClean="0"/>
              <a:t>packing routines to ensure efficient computations</a:t>
            </a:r>
          </a:p>
          <a:p>
            <a:pPr marL="228600" indent="-228600">
              <a:spcBef>
                <a:spcPts val="400"/>
              </a:spcBef>
              <a:buFont typeface="Arial"/>
              <a:buChar char="•"/>
            </a:pPr>
            <a:r>
              <a:rPr lang="en-US" sz="1800" dirty="0" smtClean="0"/>
              <a:t>Level 3 BLAS computations require</a:t>
            </a:r>
          </a:p>
          <a:p>
            <a:pPr marL="457200" lvl="1" indent="-228600">
              <a:spcBef>
                <a:spcPts val="400"/>
              </a:spcBef>
              <a:buFont typeface="Arial"/>
              <a:buChar char="•"/>
            </a:pPr>
            <a:r>
              <a:rPr lang="en-US" sz="1600" dirty="0" smtClean="0"/>
              <a:t>4.5 MB MSMC memory</a:t>
            </a:r>
          </a:p>
          <a:p>
            <a:pPr marL="457200" lvl="1" indent="-228600">
              <a:spcBef>
                <a:spcPts val="400"/>
              </a:spcBef>
              <a:buFont typeface="Arial"/>
              <a:buChar char="•"/>
            </a:pPr>
            <a:r>
              <a:rPr lang="en-US" sz="1600" dirty="0" smtClean="0"/>
              <a:t>768 KB L2 Scratchpad memory</a:t>
            </a:r>
          </a:p>
          <a:p>
            <a:pPr marL="457200" lvl="1" indent="-228600">
              <a:spcBef>
                <a:spcPts val="400"/>
              </a:spcBef>
              <a:buFont typeface="Arial"/>
              <a:buChar char="•"/>
            </a:pPr>
            <a:r>
              <a:rPr lang="en-US" sz="1600" dirty="0" smtClean="0"/>
              <a:t>28 KB L1D Scratchpad memory</a:t>
            </a:r>
          </a:p>
        </p:txBody>
      </p:sp>
      <p:pic>
        <p:nvPicPr>
          <p:cNvPr id="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0" y="1977131"/>
            <a:ext cx="4700016" cy="3730752"/>
          </a:xfrm>
        </p:spPr>
      </p:pic>
      <p:sp>
        <p:nvSpPr>
          <p:cNvPr id="13" name="TextBox 12"/>
          <p:cNvSpPr txBox="1"/>
          <p:nvPr/>
        </p:nvSpPr>
        <p:spPr>
          <a:xfrm>
            <a:off x="5486220" y="4662347"/>
            <a:ext cx="240764" cy="307777"/>
          </a:xfrm>
          <a:prstGeom prst="rect">
            <a:avLst/>
          </a:prstGeom>
          <a:noFill/>
        </p:spPr>
        <p:txBody>
          <a:bodyPr wrap="square" rtlCol="0">
            <a:spAutoFit/>
          </a:bodyPr>
          <a:lstStyle/>
          <a:p>
            <a:r>
              <a:rPr lang="en-US" sz="1400" b="1" dirty="0" smtClean="0"/>
              <a:t>A</a:t>
            </a:r>
            <a:endParaRPr lang="en-US" sz="1400" b="1" dirty="0"/>
          </a:p>
        </p:txBody>
      </p:sp>
      <p:sp>
        <p:nvSpPr>
          <p:cNvPr id="14" name="TextBox 13"/>
          <p:cNvSpPr txBox="1"/>
          <p:nvPr/>
        </p:nvSpPr>
        <p:spPr>
          <a:xfrm>
            <a:off x="6654161" y="4662346"/>
            <a:ext cx="240764" cy="307777"/>
          </a:xfrm>
          <a:prstGeom prst="rect">
            <a:avLst/>
          </a:prstGeom>
          <a:noFill/>
        </p:spPr>
        <p:txBody>
          <a:bodyPr wrap="square" rtlCol="0">
            <a:spAutoFit/>
          </a:bodyPr>
          <a:lstStyle/>
          <a:p>
            <a:r>
              <a:rPr lang="en-US" sz="1400" b="1" dirty="0" smtClean="0"/>
              <a:t>B</a:t>
            </a:r>
            <a:endParaRPr lang="en-US" sz="1400" b="1" dirty="0"/>
          </a:p>
        </p:txBody>
      </p:sp>
      <p:sp>
        <p:nvSpPr>
          <p:cNvPr id="15" name="TextBox 14"/>
          <p:cNvSpPr txBox="1"/>
          <p:nvPr/>
        </p:nvSpPr>
        <p:spPr>
          <a:xfrm>
            <a:off x="7774381" y="4662347"/>
            <a:ext cx="240764" cy="307777"/>
          </a:xfrm>
          <a:prstGeom prst="rect">
            <a:avLst/>
          </a:prstGeom>
          <a:noFill/>
        </p:spPr>
        <p:txBody>
          <a:bodyPr wrap="square" rtlCol="0">
            <a:spAutoFit/>
          </a:bodyPr>
          <a:lstStyle/>
          <a:p>
            <a:r>
              <a:rPr lang="en-US" sz="1400" b="1" dirty="0" smtClean="0"/>
              <a:t>C</a:t>
            </a:r>
            <a:endParaRPr lang="en-US" sz="1400" b="1" dirty="0"/>
          </a:p>
        </p:txBody>
      </p:sp>
    </p:spTree>
    <p:extLst>
      <p:ext uri="{BB962C8B-B14F-4D97-AF65-F5344CB8AC3E}">
        <p14:creationId xmlns:p14="http://schemas.microsoft.com/office/powerpoint/2010/main" val="304322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0417"/>
            <a:ext cx="9144000" cy="922040"/>
          </a:xfrm>
        </p:spPr>
        <p:txBody>
          <a:bodyPr>
            <a:noAutofit/>
          </a:bodyPr>
          <a:lstStyle/>
          <a:p>
            <a:r>
              <a:rPr lang="en-US" sz="4000" dirty="0" smtClean="0">
                <a:solidFill>
                  <a:srgbClr val="FF0000"/>
                </a:solidFill>
              </a:rPr>
              <a:t>Single Precision GEMM Performance</a:t>
            </a:r>
            <a:endParaRPr lang="en-US" sz="4000" dirty="0">
              <a:solidFill>
                <a:srgbClr val="FF0000"/>
              </a:solidFill>
              <a:latin typeface="Calibri"/>
              <a:cs typeface="Calibri"/>
            </a:endParaRPr>
          </a:p>
        </p:txBody>
      </p:sp>
      <p:sp>
        <p:nvSpPr>
          <p:cNvPr id="5" name="TextBox 4"/>
          <p:cNvSpPr txBox="1"/>
          <p:nvPr/>
        </p:nvSpPr>
        <p:spPr>
          <a:xfrm>
            <a:off x="6915914" y="27501"/>
            <a:ext cx="2077812" cy="246221"/>
          </a:xfrm>
          <a:prstGeom prst="rect">
            <a:avLst/>
          </a:prstGeom>
          <a:noFill/>
        </p:spPr>
        <p:txBody>
          <a:bodyPr wrap="none" rtlCol="0">
            <a:spAutoFit/>
          </a:bodyPr>
          <a:lstStyle/>
          <a:p>
            <a:pPr algn="r"/>
            <a:r>
              <a:rPr lang="en-US" sz="1000" dirty="0">
                <a:cs typeface="Calibri"/>
              </a:rPr>
              <a:t>TI Information – Selective Disclosure</a:t>
            </a:r>
            <a:endParaRPr lang="en-US" sz="1000" dirty="0"/>
          </a:p>
        </p:txBody>
      </p:sp>
      <p:sp>
        <p:nvSpPr>
          <p:cNvPr id="6" name="Text Placeholder 3"/>
          <p:cNvSpPr txBox="1">
            <a:spLocks/>
          </p:cNvSpPr>
          <p:nvPr/>
        </p:nvSpPr>
        <p:spPr>
          <a:xfrm>
            <a:off x="381002" y="1110357"/>
            <a:ext cx="2745519" cy="5138585"/>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a:solidFill>
                  <a:schemeClr val="tx1"/>
                </a:solidFill>
                <a:latin typeface="+mn-lt"/>
              </a:defRPr>
            </a:lvl3pPr>
            <a:lvl4pPr marL="1201738" indent="-233363" algn="l" rtl="0" eaLnBrk="0" fontAlgn="base" hangingPunct="0">
              <a:spcBef>
                <a:spcPct val="5000"/>
              </a:spcBef>
              <a:spcAft>
                <a:spcPct val="0"/>
              </a:spcAft>
              <a:buChar char="–"/>
              <a:defRPr>
                <a:solidFill>
                  <a:schemeClr val="tx1"/>
                </a:solidFill>
                <a:latin typeface="+mn-lt"/>
              </a:defRPr>
            </a:lvl4pPr>
            <a:lvl5pPr marL="1489075" indent="-173038" algn="l" rtl="0" eaLnBrk="0" fontAlgn="base" hangingPunct="0">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a:lstStyle>
          <a:p>
            <a:r>
              <a:rPr lang="en-US" sz="1600" dirty="0"/>
              <a:t>Single precision general matrix-matrix multiplication</a:t>
            </a:r>
          </a:p>
          <a:p>
            <a:r>
              <a:rPr lang="en-US" sz="1600" dirty="0"/>
              <a:t>Obtained using a TI 66AK2H12 </a:t>
            </a:r>
            <a:r>
              <a:rPr lang="en-US" sz="1600" dirty="0" err="1"/>
              <a:t>SoC</a:t>
            </a:r>
            <a:r>
              <a:rPr lang="en-US" sz="1600" dirty="0"/>
              <a:t> at a 1 GHz clock </a:t>
            </a:r>
          </a:p>
          <a:p>
            <a:r>
              <a:rPr lang="en-US" sz="1600" dirty="0"/>
              <a:t>Theoretical peak DSP performance = 128 GFLOPS </a:t>
            </a:r>
          </a:p>
          <a:p>
            <a:r>
              <a:rPr lang="en-US" sz="1600" dirty="0"/>
              <a:t>Theoretical peak ARM performance = 32 GFLOPS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521" y="1110356"/>
            <a:ext cx="5957999" cy="4471294"/>
          </a:xfrm>
          <a:prstGeom prst="rect">
            <a:avLst/>
          </a:prstGeom>
        </p:spPr>
      </p:pic>
    </p:spTree>
    <p:extLst>
      <p:ext uri="{BB962C8B-B14F-4D97-AF65-F5344CB8AC3E}">
        <p14:creationId xmlns:p14="http://schemas.microsoft.com/office/powerpoint/2010/main" val="1156062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33291</TotalTime>
  <Words>802</Words>
  <Application>Microsoft Office PowerPoint</Application>
  <PresentationFormat>On-screen Show (4:3)</PresentationFormat>
  <Paragraphs>174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An Implementation of GEMM  for DMA-enabled Architectures   Devangi Parikh Will Leven  Sep 19, 2016  TI / Embedded Processing / Processors / Silicon Development / Machine Learning Lab</vt:lpstr>
      <vt:lpstr>Outline</vt:lpstr>
      <vt:lpstr>TI Embedded Processors</vt:lpstr>
      <vt:lpstr>5 Generations of TI Multicore Processors</vt:lpstr>
      <vt:lpstr>TI 66AK2H12 SoC</vt:lpstr>
      <vt:lpstr>TI LINALG Library</vt:lpstr>
      <vt:lpstr>Dense Linear Algebra</vt:lpstr>
      <vt:lpstr>Data Movement for Level 3 BLAS on C66x</vt:lpstr>
      <vt:lpstr>Single Precision GEMM Performance</vt:lpstr>
      <vt:lpstr>Application Use Case</vt:lpstr>
      <vt:lpstr>CNN Applications</vt:lpstr>
      <vt:lpstr>Extended BLAS for TIML</vt:lpstr>
      <vt:lpstr>GEMM On C66x</vt:lpstr>
      <vt:lpstr>GEMM Building Blocks</vt:lpstr>
      <vt:lpstr>Performance Analysis</vt:lpstr>
      <vt:lpstr>GEMM on C66x</vt:lpstr>
      <vt:lpstr>Single Precision GEMM Performance </vt:lpstr>
      <vt:lpstr>Thank you!</vt:lpstr>
      <vt:lpstr>Backup</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An Appropriate Title</dc:title>
  <dc:creator>Arthur</dc:creator>
  <cp:lastModifiedBy>a0132717</cp:lastModifiedBy>
  <cp:revision>2594</cp:revision>
  <cp:lastPrinted>2016-03-17T19:48:23Z</cp:lastPrinted>
  <dcterms:created xsi:type="dcterms:W3CDTF">2013-04-25T01:33:39Z</dcterms:created>
  <dcterms:modified xsi:type="dcterms:W3CDTF">2016-09-22T15:01:46Z</dcterms:modified>
</cp:coreProperties>
</file>