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963" r:id="rId4"/>
  </p:sldMasterIdLst>
  <p:notesMasterIdLst>
    <p:notesMasterId r:id="rId41"/>
  </p:notesMasterIdLst>
  <p:handoutMasterIdLst>
    <p:handoutMasterId r:id="rId42"/>
  </p:handoutMasterIdLst>
  <p:sldIdLst>
    <p:sldId id="1105" r:id="rId5"/>
    <p:sldId id="1130" r:id="rId6"/>
    <p:sldId id="1131" r:id="rId7"/>
    <p:sldId id="1149" r:id="rId8"/>
    <p:sldId id="1150" r:id="rId9"/>
    <p:sldId id="1194" r:id="rId10"/>
    <p:sldId id="1141" r:id="rId11"/>
    <p:sldId id="1162" r:id="rId12"/>
    <p:sldId id="1163" r:id="rId13"/>
    <p:sldId id="1143" r:id="rId14"/>
    <p:sldId id="1151" r:id="rId15"/>
    <p:sldId id="1193" r:id="rId16"/>
    <p:sldId id="1168" r:id="rId17"/>
    <p:sldId id="1169" r:id="rId18"/>
    <p:sldId id="1170" r:id="rId19"/>
    <p:sldId id="1171" r:id="rId20"/>
    <p:sldId id="1172" r:id="rId21"/>
    <p:sldId id="1173" r:id="rId22"/>
    <p:sldId id="1174" r:id="rId23"/>
    <p:sldId id="1184" r:id="rId24"/>
    <p:sldId id="1185" r:id="rId25"/>
    <p:sldId id="1186" r:id="rId26"/>
    <p:sldId id="1187" r:id="rId27"/>
    <p:sldId id="1182" r:id="rId28"/>
    <p:sldId id="1188" r:id="rId29"/>
    <p:sldId id="1155" r:id="rId30"/>
    <p:sldId id="1189" r:id="rId31"/>
    <p:sldId id="1190" r:id="rId32"/>
    <p:sldId id="1191" r:id="rId33"/>
    <p:sldId id="1161" r:id="rId34"/>
    <p:sldId id="1175" r:id="rId35"/>
    <p:sldId id="1192" r:id="rId36"/>
    <p:sldId id="1160" r:id="rId37"/>
    <p:sldId id="1159" r:id="rId38"/>
    <p:sldId id="1158" r:id="rId39"/>
    <p:sldId id="1128" r:id="rId4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56C0"/>
    <a:srgbClr val="0E4999"/>
    <a:srgbClr val="0855BD"/>
    <a:srgbClr val="0857C3"/>
    <a:srgbClr val="FF9039"/>
    <a:srgbClr val="997C5D"/>
    <a:srgbClr val="A88D6F"/>
    <a:srgbClr val="CE900B"/>
    <a:srgbClr val="0953BC"/>
    <a:srgbClr val="0856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67" autoAdjust="0"/>
    <p:restoredTop sz="84241" autoAdjust="0"/>
  </p:normalViewPr>
  <p:slideViewPr>
    <p:cSldViewPr>
      <p:cViewPr varScale="1">
        <p:scale>
          <a:sx n="82" d="100"/>
          <a:sy n="82" d="100"/>
        </p:scale>
        <p:origin x="-96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62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240" y="-11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IN" dirty="0" smtClean="0"/>
              <a:t>Master failure </a:t>
            </a:r>
            <a:r>
              <a:rPr lang="en-IN" dirty="0"/>
              <a:t>(B_TIMEOUT=8, </a:t>
            </a:r>
            <a:r>
              <a:rPr lang="en-IN" dirty="0" smtClean="0"/>
              <a:t>R_TIMEOUT=12)</a:t>
            </a:r>
            <a:endParaRPr lang="en-IN" dirty="0"/>
          </a:p>
        </c:rich>
      </c:tx>
      <c:layout>
        <c:manualLayout>
          <c:xMode val="edge"/>
          <c:yMode val="edge"/>
          <c:x val="0.23138375731879665"/>
          <c:y val="3.0723972003499564E-2"/>
        </c:manualLayout>
      </c:layout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clk</c:v>
                </c:pt>
              </c:strCache>
            </c:strRef>
          </c:tx>
          <c:marker>
            <c:symbol val="none"/>
          </c:marker>
          <c:xVal>
            <c:numRef>
              <c:f>Sheet1!$A$2:$A$41</c:f>
              <c:numCache>
                <c:formatCode>General</c:formatCode>
                <c:ptCount val="4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4</c:v>
                </c:pt>
                <c:pt idx="9">
                  <c:v>5</c:v>
                </c:pt>
                <c:pt idx="10">
                  <c:v>5</c:v>
                </c:pt>
                <c:pt idx="11">
                  <c:v>6</c:v>
                </c:pt>
                <c:pt idx="12">
                  <c:v>6</c:v>
                </c:pt>
                <c:pt idx="13">
                  <c:v>7</c:v>
                </c:pt>
                <c:pt idx="14">
                  <c:v>7</c:v>
                </c:pt>
                <c:pt idx="15">
                  <c:v>8</c:v>
                </c:pt>
                <c:pt idx="16">
                  <c:v>8</c:v>
                </c:pt>
                <c:pt idx="17">
                  <c:v>9</c:v>
                </c:pt>
                <c:pt idx="18">
                  <c:v>9</c:v>
                </c:pt>
                <c:pt idx="19">
                  <c:v>10</c:v>
                </c:pt>
                <c:pt idx="20">
                  <c:v>10</c:v>
                </c:pt>
                <c:pt idx="21">
                  <c:v>11</c:v>
                </c:pt>
                <c:pt idx="22">
                  <c:v>11</c:v>
                </c:pt>
                <c:pt idx="23">
                  <c:v>12</c:v>
                </c:pt>
                <c:pt idx="24">
                  <c:v>12</c:v>
                </c:pt>
                <c:pt idx="25">
                  <c:v>13</c:v>
                </c:pt>
                <c:pt idx="26">
                  <c:v>13</c:v>
                </c:pt>
                <c:pt idx="27">
                  <c:v>14</c:v>
                </c:pt>
                <c:pt idx="28">
                  <c:v>14</c:v>
                </c:pt>
                <c:pt idx="29">
                  <c:v>15</c:v>
                </c:pt>
                <c:pt idx="30">
                  <c:v>15</c:v>
                </c:pt>
                <c:pt idx="31">
                  <c:v>16</c:v>
                </c:pt>
                <c:pt idx="32">
                  <c:v>16</c:v>
                </c:pt>
                <c:pt idx="33">
                  <c:v>17</c:v>
                </c:pt>
                <c:pt idx="34">
                  <c:v>17</c:v>
                </c:pt>
                <c:pt idx="35">
                  <c:v>18</c:v>
                </c:pt>
                <c:pt idx="36">
                  <c:v>18</c:v>
                </c:pt>
                <c:pt idx="37">
                  <c:v>19</c:v>
                </c:pt>
                <c:pt idx="38">
                  <c:v>19</c:v>
                </c:pt>
                <c:pt idx="39">
                  <c:v>20</c:v>
                </c:pt>
              </c:numCache>
            </c:numRef>
          </c:xVal>
          <c:yVal>
            <c:numRef>
              <c:f>Sheet1!$B$2:$B$41</c:f>
              <c:numCache>
                <c:formatCode>General</c:formatCode>
                <c:ptCount val="40"/>
                <c:pt idx="0">
                  <c:v>11</c:v>
                </c:pt>
                <c:pt idx="1">
                  <c:v>11</c:v>
                </c:pt>
                <c:pt idx="2">
                  <c:v>12</c:v>
                </c:pt>
                <c:pt idx="3">
                  <c:v>12</c:v>
                </c:pt>
                <c:pt idx="4">
                  <c:v>11</c:v>
                </c:pt>
                <c:pt idx="5">
                  <c:v>11</c:v>
                </c:pt>
                <c:pt idx="6">
                  <c:v>12</c:v>
                </c:pt>
                <c:pt idx="7">
                  <c:v>12</c:v>
                </c:pt>
                <c:pt idx="8">
                  <c:v>11</c:v>
                </c:pt>
                <c:pt idx="9">
                  <c:v>11</c:v>
                </c:pt>
                <c:pt idx="10">
                  <c:v>12</c:v>
                </c:pt>
                <c:pt idx="11">
                  <c:v>12</c:v>
                </c:pt>
                <c:pt idx="12">
                  <c:v>11</c:v>
                </c:pt>
                <c:pt idx="13">
                  <c:v>11</c:v>
                </c:pt>
                <c:pt idx="14">
                  <c:v>12</c:v>
                </c:pt>
                <c:pt idx="15">
                  <c:v>12</c:v>
                </c:pt>
                <c:pt idx="16">
                  <c:v>11</c:v>
                </c:pt>
                <c:pt idx="17">
                  <c:v>11</c:v>
                </c:pt>
                <c:pt idx="18">
                  <c:v>12</c:v>
                </c:pt>
                <c:pt idx="19">
                  <c:v>12</c:v>
                </c:pt>
                <c:pt idx="20">
                  <c:v>11</c:v>
                </c:pt>
                <c:pt idx="21">
                  <c:v>11</c:v>
                </c:pt>
                <c:pt idx="22">
                  <c:v>12</c:v>
                </c:pt>
                <c:pt idx="23">
                  <c:v>12</c:v>
                </c:pt>
                <c:pt idx="24">
                  <c:v>11</c:v>
                </c:pt>
                <c:pt idx="25">
                  <c:v>11</c:v>
                </c:pt>
                <c:pt idx="26">
                  <c:v>12</c:v>
                </c:pt>
                <c:pt idx="27">
                  <c:v>12</c:v>
                </c:pt>
                <c:pt idx="28">
                  <c:v>11</c:v>
                </c:pt>
                <c:pt idx="29">
                  <c:v>11</c:v>
                </c:pt>
                <c:pt idx="30">
                  <c:v>12</c:v>
                </c:pt>
                <c:pt idx="31">
                  <c:v>12</c:v>
                </c:pt>
                <c:pt idx="32">
                  <c:v>11</c:v>
                </c:pt>
                <c:pt idx="33">
                  <c:v>11</c:v>
                </c:pt>
                <c:pt idx="34">
                  <c:v>12</c:v>
                </c:pt>
                <c:pt idx="35">
                  <c:v>12</c:v>
                </c:pt>
                <c:pt idx="36">
                  <c:v>11</c:v>
                </c:pt>
                <c:pt idx="37">
                  <c:v>11</c:v>
                </c:pt>
                <c:pt idx="38">
                  <c:v>12</c:v>
                </c:pt>
                <c:pt idx="39">
                  <c:v>12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bvalid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Sheet1!$A$2:$A$41</c:f>
              <c:numCache>
                <c:formatCode>General</c:formatCode>
                <c:ptCount val="4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4</c:v>
                </c:pt>
                <c:pt idx="9">
                  <c:v>5</c:v>
                </c:pt>
                <c:pt idx="10">
                  <c:v>5</c:v>
                </c:pt>
                <c:pt idx="11">
                  <c:v>6</c:v>
                </c:pt>
                <c:pt idx="12">
                  <c:v>6</c:v>
                </c:pt>
                <c:pt idx="13">
                  <c:v>7</c:v>
                </c:pt>
                <c:pt idx="14">
                  <c:v>7</c:v>
                </c:pt>
                <c:pt idx="15">
                  <c:v>8</c:v>
                </c:pt>
                <c:pt idx="16">
                  <c:v>8</c:v>
                </c:pt>
                <c:pt idx="17">
                  <c:v>9</c:v>
                </c:pt>
                <c:pt idx="18">
                  <c:v>9</c:v>
                </c:pt>
                <c:pt idx="19">
                  <c:v>10</c:v>
                </c:pt>
                <c:pt idx="20">
                  <c:v>10</c:v>
                </c:pt>
                <c:pt idx="21">
                  <c:v>11</c:v>
                </c:pt>
                <c:pt idx="22">
                  <c:v>11</c:v>
                </c:pt>
                <c:pt idx="23">
                  <c:v>12</c:v>
                </c:pt>
                <c:pt idx="24">
                  <c:v>12</c:v>
                </c:pt>
                <c:pt idx="25">
                  <c:v>13</c:v>
                </c:pt>
                <c:pt idx="26">
                  <c:v>13</c:v>
                </c:pt>
                <c:pt idx="27">
                  <c:v>14</c:v>
                </c:pt>
                <c:pt idx="28">
                  <c:v>14</c:v>
                </c:pt>
                <c:pt idx="29">
                  <c:v>15</c:v>
                </c:pt>
                <c:pt idx="30">
                  <c:v>15</c:v>
                </c:pt>
                <c:pt idx="31">
                  <c:v>16</c:v>
                </c:pt>
                <c:pt idx="32">
                  <c:v>16</c:v>
                </c:pt>
                <c:pt idx="33">
                  <c:v>17</c:v>
                </c:pt>
                <c:pt idx="34">
                  <c:v>17</c:v>
                </c:pt>
                <c:pt idx="35">
                  <c:v>18</c:v>
                </c:pt>
                <c:pt idx="36">
                  <c:v>18</c:v>
                </c:pt>
                <c:pt idx="37">
                  <c:v>19</c:v>
                </c:pt>
                <c:pt idx="38">
                  <c:v>19</c:v>
                </c:pt>
                <c:pt idx="39">
                  <c:v>20</c:v>
                </c:pt>
              </c:numCache>
            </c:numRef>
          </c:xVal>
          <c:yVal>
            <c:numRef>
              <c:f>Sheet1!$C$2:$C$41</c:f>
              <c:numCache>
                <c:formatCode>General</c:formatCode>
                <c:ptCount val="40"/>
                <c:pt idx="0">
                  <c:v>9</c:v>
                </c:pt>
                <c:pt idx="1">
                  <c:v>9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  <c:pt idx="15">
                  <c:v>10</c:v>
                </c:pt>
                <c:pt idx="16">
                  <c:v>10</c:v>
                </c:pt>
                <c:pt idx="17">
                  <c:v>10</c:v>
                </c:pt>
                <c:pt idx="18">
                  <c:v>10</c:v>
                </c:pt>
                <c:pt idx="19">
                  <c:v>10</c:v>
                </c:pt>
                <c:pt idx="20">
                  <c:v>10</c:v>
                </c:pt>
                <c:pt idx="21">
                  <c:v>10</c:v>
                </c:pt>
                <c:pt idx="22">
                  <c:v>10</c:v>
                </c:pt>
                <c:pt idx="23">
                  <c:v>10</c:v>
                </c:pt>
                <c:pt idx="24">
                  <c:v>10</c:v>
                </c:pt>
                <c:pt idx="25">
                  <c:v>10</c:v>
                </c:pt>
                <c:pt idx="26">
                  <c:v>10</c:v>
                </c:pt>
                <c:pt idx="27">
                  <c:v>10</c:v>
                </c:pt>
                <c:pt idx="28">
                  <c:v>10</c:v>
                </c:pt>
                <c:pt idx="29">
                  <c:v>10</c:v>
                </c:pt>
                <c:pt idx="30">
                  <c:v>10</c:v>
                </c:pt>
                <c:pt idx="31">
                  <c:v>10</c:v>
                </c:pt>
                <c:pt idx="32">
                  <c:v>10</c:v>
                </c:pt>
                <c:pt idx="33">
                  <c:v>10</c:v>
                </c:pt>
                <c:pt idx="34">
                  <c:v>10</c:v>
                </c:pt>
                <c:pt idx="35">
                  <c:v>10</c:v>
                </c:pt>
                <c:pt idx="36">
                  <c:v>10</c:v>
                </c:pt>
                <c:pt idx="37">
                  <c:v>10</c:v>
                </c:pt>
                <c:pt idx="38">
                  <c:v>10</c:v>
                </c:pt>
                <c:pt idx="39">
                  <c:v>10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bready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Sheet1!$A$2:$A$41</c:f>
              <c:numCache>
                <c:formatCode>General</c:formatCode>
                <c:ptCount val="4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4</c:v>
                </c:pt>
                <c:pt idx="9">
                  <c:v>5</c:v>
                </c:pt>
                <c:pt idx="10">
                  <c:v>5</c:v>
                </c:pt>
                <c:pt idx="11">
                  <c:v>6</c:v>
                </c:pt>
                <c:pt idx="12">
                  <c:v>6</c:v>
                </c:pt>
                <c:pt idx="13">
                  <c:v>7</c:v>
                </c:pt>
                <c:pt idx="14">
                  <c:v>7</c:v>
                </c:pt>
                <c:pt idx="15">
                  <c:v>8</c:v>
                </c:pt>
                <c:pt idx="16">
                  <c:v>8</c:v>
                </c:pt>
                <c:pt idx="17">
                  <c:v>9</c:v>
                </c:pt>
                <c:pt idx="18">
                  <c:v>9</c:v>
                </c:pt>
                <c:pt idx="19">
                  <c:v>10</c:v>
                </c:pt>
                <c:pt idx="20">
                  <c:v>10</c:v>
                </c:pt>
                <c:pt idx="21">
                  <c:v>11</c:v>
                </c:pt>
                <c:pt idx="22">
                  <c:v>11</c:v>
                </c:pt>
                <c:pt idx="23">
                  <c:v>12</c:v>
                </c:pt>
                <c:pt idx="24">
                  <c:v>12</c:v>
                </c:pt>
                <c:pt idx="25">
                  <c:v>13</c:v>
                </c:pt>
                <c:pt idx="26">
                  <c:v>13</c:v>
                </c:pt>
                <c:pt idx="27">
                  <c:v>14</c:v>
                </c:pt>
                <c:pt idx="28">
                  <c:v>14</c:v>
                </c:pt>
                <c:pt idx="29">
                  <c:v>15</c:v>
                </c:pt>
                <c:pt idx="30">
                  <c:v>15</c:v>
                </c:pt>
                <c:pt idx="31">
                  <c:v>16</c:v>
                </c:pt>
                <c:pt idx="32">
                  <c:v>16</c:v>
                </c:pt>
                <c:pt idx="33">
                  <c:v>17</c:v>
                </c:pt>
                <c:pt idx="34">
                  <c:v>17</c:v>
                </c:pt>
                <c:pt idx="35">
                  <c:v>18</c:v>
                </c:pt>
                <c:pt idx="36">
                  <c:v>18</c:v>
                </c:pt>
                <c:pt idx="37">
                  <c:v>19</c:v>
                </c:pt>
                <c:pt idx="38">
                  <c:v>19</c:v>
                </c:pt>
                <c:pt idx="39">
                  <c:v>20</c:v>
                </c:pt>
              </c:numCache>
            </c:numRef>
          </c:xVal>
          <c:yVal>
            <c:numRef>
              <c:f>Sheet1!$D$2:$D$41</c:f>
              <c:numCache>
                <c:formatCode>General</c:formatCode>
                <c:ptCount val="40"/>
                <c:pt idx="0">
                  <c:v>7</c:v>
                </c:pt>
                <c:pt idx="1">
                  <c:v>7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8</c:v>
                </c:pt>
                <c:pt idx="6">
                  <c:v>8</c:v>
                </c:pt>
                <c:pt idx="7">
                  <c:v>8</c:v>
                </c:pt>
                <c:pt idx="8">
                  <c:v>8</c:v>
                </c:pt>
                <c:pt idx="9">
                  <c:v>8</c:v>
                </c:pt>
                <c:pt idx="10">
                  <c:v>7</c:v>
                </c:pt>
                <c:pt idx="11">
                  <c:v>7</c:v>
                </c:pt>
                <c:pt idx="12">
                  <c:v>7</c:v>
                </c:pt>
                <c:pt idx="13">
                  <c:v>7</c:v>
                </c:pt>
                <c:pt idx="14">
                  <c:v>7</c:v>
                </c:pt>
                <c:pt idx="15">
                  <c:v>7</c:v>
                </c:pt>
                <c:pt idx="16">
                  <c:v>7</c:v>
                </c:pt>
                <c:pt idx="17">
                  <c:v>7</c:v>
                </c:pt>
                <c:pt idx="18">
                  <c:v>7</c:v>
                </c:pt>
                <c:pt idx="19">
                  <c:v>7</c:v>
                </c:pt>
                <c:pt idx="20">
                  <c:v>7</c:v>
                </c:pt>
                <c:pt idx="21">
                  <c:v>7</c:v>
                </c:pt>
                <c:pt idx="22">
                  <c:v>7</c:v>
                </c:pt>
                <c:pt idx="23">
                  <c:v>7</c:v>
                </c:pt>
                <c:pt idx="24">
                  <c:v>7</c:v>
                </c:pt>
                <c:pt idx="25">
                  <c:v>7</c:v>
                </c:pt>
                <c:pt idx="26">
                  <c:v>7</c:v>
                </c:pt>
                <c:pt idx="27">
                  <c:v>7</c:v>
                </c:pt>
                <c:pt idx="28">
                  <c:v>7</c:v>
                </c:pt>
                <c:pt idx="29">
                  <c:v>7</c:v>
                </c:pt>
                <c:pt idx="30">
                  <c:v>7</c:v>
                </c:pt>
                <c:pt idx="31">
                  <c:v>7</c:v>
                </c:pt>
                <c:pt idx="32">
                  <c:v>7</c:v>
                </c:pt>
                <c:pt idx="33">
                  <c:v>7</c:v>
                </c:pt>
                <c:pt idx="34">
                  <c:v>7</c:v>
                </c:pt>
                <c:pt idx="35">
                  <c:v>7</c:v>
                </c:pt>
                <c:pt idx="36">
                  <c:v>7</c:v>
                </c:pt>
                <c:pt idx="37">
                  <c:v>7</c:v>
                </c:pt>
                <c:pt idx="38">
                  <c:v>7</c:v>
                </c:pt>
                <c:pt idx="39">
                  <c:v>7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rvalid</c:v>
                </c:pt>
              </c:strCache>
            </c:strRef>
          </c:tx>
          <c:spPr>
            <a:ln>
              <a:solidFill>
                <a:schemeClr val="accent1">
                  <a:lumMod val="50000"/>
                  <a:lumOff val="50000"/>
                </a:schemeClr>
              </a:solidFill>
            </a:ln>
          </c:spPr>
          <c:marker>
            <c:symbol val="none"/>
          </c:marker>
          <c:xVal>
            <c:numRef>
              <c:f>Sheet1!$A$2:$A$41</c:f>
              <c:numCache>
                <c:formatCode>General</c:formatCode>
                <c:ptCount val="4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4</c:v>
                </c:pt>
                <c:pt idx="9">
                  <c:v>5</c:v>
                </c:pt>
                <c:pt idx="10">
                  <c:v>5</c:v>
                </c:pt>
                <c:pt idx="11">
                  <c:v>6</c:v>
                </c:pt>
                <c:pt idx="12">
                  <c:v>6</c:v>
                </c:pt>
                <c:pt idx="13">
                  <c:v>7</c:v>
                </c:pt>
                <c:pt idx="14">
                  <c:v>7</c:v>
                </c:pt>
                <c:pt idx="15">
                  <c:v>8</c:v>
                </c:pt>
                <c:pt idx="16">
                  <c:v>8</c:v>
                </c:pt>
                <c:pt idx="17">
                  <c:v>9</c:v>
                </c:pt>
                <c:pt idx="18">
                  <c:v>9</c:v>
                </c:pt>
                <c:pt idx="19">
                  <c:v>10</c:v>
                </c:pt>
                <c:pt idx="20">
                  <c:v>10</c:v>
                </c:pt>
                <c:pt idx="21">
                  <c:v>11</c:v>
                </c:pt>
                <c:pt idx="22">
                  <c:v>11</c:v>
                </c:pt>
                <c:pt idx="23">
                  <c:v>12</c:v>
                </c:pt>
                <c:pt idx="24">
                  <c:v>12</c:v>
                </c:pt>
                <c:pt idx="25">
                  <c:v>13</c:v>
                </c:pt>
                <c:pt idx="26">
                  <c:v>13</c:v>
                </c:pt>
                <c:pt idx="27">
                  <c:v>14</c:v>
                </c:pt>
                <c:pt idx="28">
                  <c:v>14</c:v>
                </c:pt>
                <c:pt idx="29">
                  <c:v>15</c:v>
                </c:pt>
                <c:pt idx="30">
                  <c:v>15</c:v>
                </c:pt>
                <c:pt idx="31">
                  <c:v>16</c:v>
                </c:pt>
                <c:pt idx="32">
                  <c:v>16</c:v>
                </c:pt>
                <c:pt idx="33">
                  <c:v>17</c:v>
                </c:pt>
                <c:pt idx="34">
                  <c:v>17</c:v>
                </c:pt>
                <c:pt idx="35">
                  <c:v>18</c:v>
                </c:pt>
                <c:pt idx="36">
                  <c:v>18</c:v>
                </c:pt>
                <c:pt idx="37">
                  <c:v>19</c:v>
                </c:pt>
                <c:pt idx="38">
                  <c:v>19</c:v>
                </c:pt>
                <c:pt idx="39">
                  <c:v>20</c:v>
                </c:pt>
              </c:numCache>
            </c:numRef>
          </c:xVal>
          <c:yVal>
            <c:numRef>
              <c:f>Sheet1!$E$2:$E$41</c:f>
              <c:numCache>
                <c:formatCode>General</c:formatCode>
                <c:ptCount val="40"/>
                <c:pt idx="0">
                  <c:v>5</c:v>
                </c:pt>
                <c:pt idx="1">
                  <c:v>5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  <c:pt idx="18">
                  <c:v>5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5</c:v>
                </c:pt>
                <c:pt idx="24">
                  <c:v>5</c:v>
                </c:pt>
                <c:pt idx="25">
                  <c:v>5</c:v>
                </c:pt>
                <c:pt idx="26">
                  <c:v>5</c:v>
                </c:pt>
                <c:pt idx="27">
                  <c:v>5</c:v>
                </c:pt>
                <c:pt idx="28">
                  <c:v>5</c:v>
                </c:pt>
                <c:pt idx="29">
                  <c:v>5</c:v>
                </c:pt>
                <c:pt idx="30">
                  <c:v>5</c:v>
                </c:pt>
                <c:pt idx="31">
                  <c:v>5</c:v>
                </c:pt>
                <c:pt idx="32">
                  <c:v>5</c:v>
                </c:pt>
                <c:pt idx="33">
                  <c:v>5</c:v>
                </c:pt>
                <c:pt idx="34">
                  <c:v>5</c:v>
                </c:pt>
                <c:pt idx="35">
                  <c:v>5</c:v>
                </c:pt>
                <c:pt idx="36">
                  <c:v>6</c:v>
                </c:pt>
                <c:pt idx="37">
                  <c:v>6</c:v>
                </c:pt>
                <c:pt idx="38">
                  <c:v>6</c:v>
                </c:pt>
                <c:pt idx="39">
                  <c:v>6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rlast</c:v>
                </c:pt>
              </c:strCache>
            </c:strRef>
          </c:tx>
          <c:spPr>
            <a:ln>
              <a:solidFill>
                <a:schemeClr val="accent1">
                  <a:lumMod val="50000"/>
                  <a:lumOff val="50000"/>
                </a:schemeClr>
              </a:solidFill>
            </a:ln>
          </c:spPr>
          <c:marker>
            <c:symbol val="none"/>
          </c:marker>
          <c:xVal>
            <c:numRef>
              <c:f>Sheet1!$A$2:$A$41</c:f>
              <c:numCache>
                <c:formatCode>General</c:formatCode>
                <c:ptCount val="4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4</c:v>
                </c:pt>
                <c:pt idx="9">
                  <c:v>5</c:v>
                </c:pt>
                <c:pt idx="10">
                  <c:v>5</c:v>
                </c:pt>
                <c:pt idx="11">
                  <c:v>6</c:v>
                </c:pt>
                <c:pt idx="12">
                  <c:v>6</c:v>
                </c:pt>
                <c:pt idx="13">
                  <c:v>7</c:v>
                </c:pt>
                <c:pt idx="14">
                  <c:v>7</c:v>
                </c:pt>
                <c:pt idx="15">
                  <c:v>8</c:v>
                </c:pt>
                <c:pt idx="16">
                  <c:v>8</c:v>
                </c:pt>
                <c:pt idx="17">
                  <c:v>9</c:v>
                </c:pt>
                <c:pt idx="18">
                  <c:v>9</c:v>
                </c:pt>
                <c:pt idx="19">
                  <c:v>10</c:v>
                </c:pt>
                <c:pt idx="20">
                  <c:v>10</c:v>
                </c:pt>
                <c:pt idx="21">
                  <c:v>11</c:v>
                </c:pt>
                <c:pt idx="22">
                  <c:v>11</c:v>
                </c:pt>
                <c:pt idx="23">
                  <c:v>12</c:v>
                </c:pt>
                <c:pt idx="24">
                  <c:v>12</c:v>
                </c:pt>
                <c:pt idx="25">
                  <c:v>13</c:v>
                </c:pt>
                <c:pt idx="26">
                  <c:v>13</c:v>
                </c:pt>
                <c:pt idx="27">
                  <c:v>14</c:v>
                </c:pt>
                <c:pt idx="28">
                  <c:v>14</c:v>
                </c:pt>
                <c:pt idx="29">
                  <c:v>15</c:v>
                </c:pt>
                <c:pt idx="30">
                  <c:v>15</c:v>
                </c:pt>
                <c:pt idx="31">
                  <c:v>16</c:v>
                </c:pt>
                <c:pt idx="32">
                  <c:v>16</c:v>
                </c:pt>
                <c:pt idx="33">
                  <c:v>17</c:v>
                </c:pt>
                <c:pt idx="34">
                  <c:v>17</c:v>
                </c:pt>
                <c:pt idx="35">
                  <c:v>18</c:v>
                </c:pt>
                <c:pt idx="36">
                  <c:v>18</c:v>
                </c:pt>
                <c:pt idx="37">
                  <c:v>19</c:v>
                </c:pt>
                <c:pt idx="38">
                  <c:v>19</c:v>
                </c:pt>
                <c:pt idx="39">
                  <c:v>20</c:v>
                </c:pt>
              </c:numCache>
            </c:numRef>
          </c:xVal>
          <c:yVal>
            <c:numRef>
              <c:f>Sheet1!$F$2:$F$41</c:f>
              <c:numCache>
                <c:formatCode>General</c:formatCode>
                <c:ptCount val="40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  <c:pt idx="20">
                  <c:v>3</c:v>
                </c:pt>
                <c:pt idx="21">
                  <c:v>3</c:v>
                </c:pt>
                <c:pt idx="22">
                  <c:v>3</c:v>
                </c:pt>
                <c:pt idx="23">
                  <c:v>3</c:v>
                </c:pt>
                <c:pt idx="24">
                  <c:v>3</c:v>
                </c:pt>
                <c:pt idx="25">
                  <c:v>3</c:v>
                </c:pt>
                <c:pt idx="26">
                  <c:v>3</c:v>
                </c:pt>
                <c:pt idx="27">
                  <c:v>3</c:v>
                </c:pt>
                <c:pt idx="28">
                  <c:v>3</c:v>
                </c:pt>
                <c:pt idx="29">
                  <c:v>3</c:v>
                </c:pt>
                <c:pt idx="30">
                  <c:v>3</c:v>
                </c:pt>
                <c:pt idx="31">
                  <c:v>3</c:v>
                </c:pt>
                <c:pt idx="32">
                  <c:v>3</c:v>
                </c:pt>
                <c:pt idx="33">
                  <c:v>3</c:v>
                </c:pt>
                <c:pt idx="34">
                  <c:v>3</c:v>
                </c:pt>
                <c:pt idx="35">
                  <c:v>3</c:v>
                </c:pt>
                <c:pt idx="36">
                  <c:v>4</c:v>
                </c:pt>
                <c:pt idx="37">
                  <c:v>4</c:v>
                </c:pt>
                <c:pt idx="38">
                  <c:v>4</c:v>
                </c:pt>
                <c:pt idx="39">
                  <c:v>4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rready</c:v>
                </c:pt>
              </c:strCache>
            </c:strRef>
          </c:tx>
          <c:spPr>
            <a:ln>
              <a:solidFill>
                <a:schemeClr val="accent1">
                  <a:lumMod val="50000"/>
                  <a:lumOff val="50000"/>
                </a:schemeClr>
              </a:solidFill>
            </a:ln>
          </c:spPr>
          <c:marker>
            <c:symbol val="none"/>
          </c:marker>
          <c:xVal>
            <c:numRef>
              <c:f>Sheet1!$A$2:$A$41</c:f>
              <c:numCache>
                <c:formatCode>General</c:formatCode>
                <c:ptCount val="4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4</c:v>
                </c:pt>
                <c:pt idx="9">
                  <c:v>5</c:v>
                </c:pt>
                <c:pt idx="10">
                  <c:v>5</c:v>
                </c:pt>
                <c:pt idx="11">
                  <c:v>6</c:v>
                </c:pt>
                <c:pt idx="12">
                  <c:v>6</c:v>
                </c:pt>
                <c:pt idx="13">
                  <c:v>7</c:v>
                </c:pt>
                <c:pt idx="14">
                  <c:v>7</c:v>
                </c:pt>
                <c:pt idx="15">
                  <c:v>8</c:v>
                </c:pt>
                <c:pt idx="16">
                  <c:v>8</c:v>
                </c:pt>
                <c:pt idx="17">
                  <c:v>9</c:v>
                </c:pt>
                <c:pt idx="18">
                  <c:v>9</c:v>
                </c:pt>
                <c:pt idx="19">
                  <c:v>10</c:v>
                </c:pt>
                <c:pt idx="20">
                  <c:v>10</c:v>
                </c:pt>
                <c:pt idx="21">
                  <c:v>11</c:v>
                </c:pt>
                <c:pt idx="22">
                  <c:v>11</c:v>
                </c:pt>
                <c:pt idx="23">
                  <c:v>12</c:v>
                </c:pt>
                <c:pt idx="24">
                  <c:v>12</c:v>
                </c:pt>
                <c:pt idx="25">
                  <c:v>13</c:v>
                </c:pt>
                <c:pt idx="26">
                  <c:v>13</c:v>
                </c:pt>
                <c:pt idx="27">
                  <c:v>14</c:v>
                </c:pt>
                <c:pt idx="28">
                  <c:v>14</c:v>
                </c:pt>
                <c:pt idx="29">
                  <c:v>15</c:v>
                </c:pt>
                <c:pt idx="30">
                  <c:v>15</c:v>
                </c:pt>
                <c:pt idx="31">
                  <c:v>16</c:v>
                </c:pt>
                <c:pt idx="32">
                  <c:v>16</c:v>
                </c:pt>
                <c:pt idx="33">
                  <c:v>17</c:v>
                </c:pt>
                <c:pt idx="34">
                  <c:v>17</c:v>
                </c:pt>
                <c:pt idx="35">
                  <c:v>18</c:v>
                </c:pt>
                <c:pt idx="36">
                  <c:v>18</c:v>
                </c:pt>
                <c:pt idx="37">
                  <c:v>19</c:v>
                </c:pt>
                <c:pt idx="38">
                  <c:v>19</c:v>
                </c:pt>
                <c:pt idx="39">
                  <c:v>20</c:v>
                </c:pt>
              </c:numCache>
            </c:numRef>
          </c:xVal>
          <c:yVal>
            <c:numRef>
              <c:f>Sheet1!$G$2:$G$41</c:f>
              <c:numCache>
                <c:formatCode>General</c:formatCode>
                <c:ptCount val="40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2</c:v>
                </c:pt>
                <c:pt idx="33">
                  <c:v>2</c:v>
                </c:pt>
                <c:pt idx="34">
                  <c:v>2</c:v>
                </c:pt>
                <c:pt idx="35">
                  <c:v>2</c:v>
                </c:pt>
                <c:pt idx="36">
                  <c:v>2</c:v>
                </c:pt>
                <c:pt idx="37">
                  <c:v>2</c:v>
                </c:pt>
                <c:pt idx="38">
                  <c:v>2</c:v>
                </c:pt>
                <c:pt idx="39">
                  <c:v>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6180352"/>
        <c:axId val="126198912"/>
      </c:scatterChart>
      <c:valAx>
        <c:axId val="126180352"/>
        <c:scaling>
          <c:orientation val="minMax"/>
          <c:max val="20"/>
          <c:min val="0"/>
        </c:scaling>
        <c:delete val="1"/>
        <c:axPos val="b"/>
        <c:majorGridlines>
          <c:spPr>
            <a:ln w="12700">
              <a:solidFill>
                <a:schemeClr val="tx1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IN" dirty="0" smtClean="0"/>
                  <a:t>Clock cycles</a:t>
                </a:r>
                <a:endParaRPr lang="en-IN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26198912"/>
        <c:crosses val="autoZero"/>
        <c:crossBetween val="midCat"/>
        <c:majorUnit val="1"/>
      </c:valAx>
      <c:valAx>
        <c:axId val="126198912"/>
        <c:scaling>
          <c:orientation val="minMax"/>
        </c:scaling>
        <c:delete val="1"/>
        <c:axPos val="l"/>
        <c:majorGridlines>
          <c:spPr>
            <a:ln w="12700">
              <a:solidFill>
                <a:schemeClr val="tx1"/>
              </a:solidFill>
              <a:prstDash val="sysDash"/>
            </a:ln>
          </c:spPr>
        </c:majorGridlines>
        <c:numFmt formatCode="General" sourceLinked="1"/>
        <c:majorTickMark val="none"/>
        <c:minorTickMark val="none"/>
        <c:tickLblPos val="nextTo"/>
        <c:crossAx val="12618035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9246555118110227"/>
          <c:y val="0.10400388539207729"/>
          <c:w val="9.2956036745406825E-2"/>
          <c:h val="0.7505415466411107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100">
          <a:latin typeface="Candara" panose="020E0502030303020204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IN"/>
              <a:t>Slave failure (B_TIMEOUT=8, R_TIMEOUT=8)</a:t>
            </a:r>
          </a:p>
        </c:rich>
      </c:tx>
      <c:layout>
        <c:manualLayout>
          <c:xMode val="edge"/>
          <c:yMode val="edge"/>
          <c:x val="0.23891744902079545"/>
          <c:y val="3.0723972003499564E-2"/>
        </c:manualLayout>
      </c:layout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clk</c:v>
                </c:pt>
              </c:strCache>
            </c:strRef>
          </c:tx>
          <c:marker>
            <c:symbol val="none"/>
          </c:marker>
          <c:xVal>
            <c:numRef>
              <c:f>Sheet1!$A$2:$A$41</c:f>
              <c:numCache>
                <c:formatCode>General</c:formatCode>
                <c:ptCount val="4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4</c:v>
                </c:pt>
                <c:pt idx="9">
                  <c:v>5</c:v>
                </c:pt>
                <c:pt idx="10">
                  <c:v>5</c:v>
                </c:pt>
                <c:pt idx="11">
                  <c:v>6</c:v>
                </c:pt>
                <c:pt idx="12">
                  <c:v>6</c:v>
                </c:pt>
                <c:pt idx="13">
                  <c:v>7</c:v>
                </c:pt>
                <c:pt idx="14">
                  <c:v>7</c:v>
                </c:pt>
                <c:pt idx="15">
                  <c:v>8</c:v>
                </c:pt>
                <c:pt idx="16">
                  <c:v>8</c:v>
                </c:pt>
                <c:pt idx="17">
                  <c:v>9</c:v>
                </c:pt>
                <c:pt idx="18">
                  <c:v>9</c:v>
                </c:pt>
                <c:pt idx="19">
                  <c:v>10</c:v>
                </c:pt>
                <c:pt idx="20">
                  <c:v>10</c:v>
                </c:pt>
                <c:pt idx="21">
                  <c:v>11</c:v>
                </c:pt>
                <c:pt idx="22">
                  <c:v>11</c:v>
                </c:pt>
                <c:pt idx="23">
                  <c:v>12</c:v>
                </c:pt>
                <c:pt idx="24">
                  <c:v>12</c:v>
                </c:pt>
                <c:pt idx="25">
                  <c:v>13</c:v>
                </c:pt>
                <c:pt idx="26">
                  <c:v>13</c:v>
                </c:pt>
                <c:pt idx="27">
                  <c:v>14</c:v>
                </c:pt>
                <c:pt idx="28">
                  <c:v>14</c:v>
                </c:pt>
                <c:pt idx="29">
                  <c:v>15</c:v>
                </c:pt>
                <c:pt idx="30">
                  <c:v>15</c:v>
                </c:pt>
                <c:pt idx="31">
                  <c:v>16</c:v>
                </c:pt>
                <c:pt idx="32">
                  <c:v>16</c:v>
                </c:pt>
                <c:pt idx="33">
                  <c:v>17</c:v>
                </c:pt>
                <c:pt idx="34">
                  <c:v>17</c:v>
                </c:pt>
                <c:pt idx="35">
                  <c:v>18</c:v>
                </c:pt>
                <c:pt idx="36">
                  <c:v>18</c:v>
                </c:pt>
                <c:pt idx="37">
                  <c:v>19</c:v>
                </c:pt>
                <c:pt idx="38">
                  <c:v>19</c:v>
                </c:pt>
                <c:pt idx="39">
                  <c:v>20</c:v>
                </c:pt>
              </c:numCache>
            </c:numRef>
          </c:xVal>
          <c:yVal>
            <c:numRef>
              <c:f>Sheet1!$B$2:$B$41</c:f>
              <c:numCache>
                <c:formatCode>General</c:formatCode>
                <c:ptCount val="40"/>
                <c:pt idx="0">
                  <c:v>11</c:v>
                </c:pt>
                <c:pt idx="1">
                  <c:v>11</c:v>
                </c:pt>
                <c:pt idx="2">
                  <c:v>12</c:v>
                </c:pt>
                <c:pt idx="3">
                  <c:v>12</c:v>
                </c:pt>
                <c:pt idx="4">
                  <c:v>11</c:v>
                </c:pt>
                <c:pt idx="5">
                  <c:v>11</c:v>
                </c:pt>
                <c:pt idx="6">
                  <c:v>12</c:v>
                </c:pt>
                <c:pt idx="7">
                  <c:v>12</c:v>
                </c:pt>
                <c:pt idx="8">
                  <c:v>11</c:v>
                </c:pt>
                <c:pt idx="9">
                  <c:v>11</c:v>
                </c:pt>
                <c:pt idx="10">
                  <c:v>12</c:v>
                </c:pt>
                <c:pt idx="11">
                  <c:v>12</c:v>
                </c:pt>
                <c:pt idx="12">
                  <c:v>11</c:v>
                </c:pt>
                <c:pt idx="13">
                  <c:v>11</c:v>
                </c:pt>
                <c:pt idx="14">
                  <c:v>12</c:v>
                </c:pt>
                <c:pt idx="15">
                  <c:v>12</c:v>
                </c:pt>
                <c:pt idx="16">
                  <c:v>11</c:v>
                </c:pt>
                <c:pt idx="17">
                  <c:v>11</c:v>
                </c:pt>
                <c:pt idx="18">
                  <c:v>12</c:v>
                </c:pt>
                <c:pt idx="19">
                  <c:v>12</c:v>
                </c:pt>
                <c:pt idx="20">
                  <c:v>11</c:v>
                </c:pt>
                <c:pt idx="21">
                  <c:v>11</c:v>
                </c:pt>
                <c:pt idx="22">
                  <c:v>12</c:v>
                </c:pt>
                <c:pt idx="23">
                  <c:v>12</c:v>
                </c:pt>
                <c:pt idx="24">
                  <c:v>11</c:v>
                </c:pt>
                <c:pt idx="25">
                  <c:v>11</c:v>
                </c:pt>
                <c:pt idx="26">
                  <c:v>12</c:v>
                </c:pt>
                <c:pt idx="27">
                  <c:v>12</c:v>
                </c:pt>
                <c:pt idx="28">
                  <c:v>11</c:v>
                </c:pt>
                <c:pt idx="29">
                  <c:v>11</c:v>
                </c:pt>
                <c:pt idx="30">
                  <c:v>12</c:v>
                </c:pt>
                <c:pt idx="31">
                  <c:v>12</c:v>
                </c:pt>
                <c:pt idx="32">
                  <c:v>11</c:v>
                </c:pt>
                <c:pt idx="33">
                  <c:v>11</c:v>
                </c:pt>
                <c:pt idx="34">
                  <c:v>12</c:v>
                </c:pt>
                <c:pt idx="35">
                  <c:v>12</c:v>
                </c:pt>
                <c:pt idx="36">
                  <c:v>11</c:v>
                </c:pt>
                <c:pt idx="37">
                  <c:v>11</c:v>
                </c:pt>
                <c:pt idx="38">
                  <c:v>12</c:v>
                </c:pt>
                <c:pt idx="39">
                  <c:v>12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bvalid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Sheet1!$A$2:$A$41</c:f>
              <c:numCache>
                <c:formatCode>General</c:formatCode>
                <c:ptCount val="4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4</c:v>
                </c:pt>
                <c:pt idx="9">
                  <c:v>5</c:v>
                </c:pt>
                <c:pt idx="10">
                  <c:v>5</c:v>
                </c:pt>
                <c:pt idx="11">
                  <c:v>6</c:v>
                </c:pt>
                <c:pt idx="12">
                  <c:v>6</c:v>
                </c:pt>
                <c:pt idx="13">
                  <c:v>7</c:v>
                </c:pt>
                <c:pt idx="14">
                  <c:v>7</c:v>
                </c:pt>
                <c:pt idx="15">
                  <c:v>8</c:v>
                </c:pt>
                <c:pt idx="16">
                  <c:v>8</c:v>
                </c:pt>
                <c:pt idx="17">
                  <c:v>9</c:v>
                </c:pt>
                <c:pt idx="18">
                  <c:v>9</c:v>
                </c:pt>
                <c:pt idx="19">
                  <c:v>10</c:v>
                </c:pt>
                <c:pt idx="20">
                  <c:v>10</c:v>
                </c:pt>
                <c:pt idx="21">
                  <c:v>11</c:v>
                </c:pt>
                <c:pt idx="22">
                  <c:v>11</c:v>
                </c:pt>
                <c:pt idx="23">
                  <c:v>12</c:v>
                </c:pt>
                <c:pt idx="24">
                  <c:v>12</c:v>
                </c:pt>
                <c:pt idx="25">
                  <c:v>13</c:v>
                </c:pt>
                <c:pt idx="26">
                  <c:v>13</c:v>
                </c:pt>
                <c:pt idx="27">
                  <c:v>14</c:v>
                </c:pt>
                <c:pt idx="28">
                  <c:v>14</c:v>
                </c:pt>
                <c:pt idx="29">
                  <c:v>15</c:v>
                </c:pt>
                <c:pt idx="30">
                  <c:v>15</c:v>
                </c:pt>
                <c:pt idx="31">
                  <c:v>16</c:v>
                </c:pt>
                <c:pt idx="32">
                  <c:v>16</c:v>
                </c:pt>
                <c:pt idx="33">
                  <c:v>17</c:v>
                </c:pt>
                <c:pt idx="34">
                  <c:v>17</c:v>
                </c:pt>
                <c:pt idx="35">
                  <c:v>18</c:v>
                </c:pt>
                <c:pt idx="36">
                  <c:v>18</c:v>
                </c:pt>
                <c:pt idx="37">
                  <c:v>19</c:v>
                </c:pt>
                <c:pt idx="38">
                  <c:v>19</c:v>
                </c:pt>
                <c:pt idx="39">
                  <c:v>20</c:v>
                </c:pt>
              </c:numCache>
            </c:numRef>
          </c:xVal>
          <c:yVal>
            <c:numRef>
              <c:f>Sheet1!$C$2:$C$41</c:f>
              <c:numCache>
                <c:formatCode>General</c:formatCode>
                <c:ptCount val="40"/>
                <c:pt idx="0">
                  <c:v>9</c:v>
                </c:pt>
                <c:pt idx="1">
                  <c:v>9</c:v>
                </c:pt>
                <c:pt idx="2">
                  <c:v>9</c:v>
                </c:pt>
                <c:pt idx="3">
                  <c:v>9</c:v>
                </c:pt>
                <c:pt idx="4">
                  <c:v>9</c:v>
                </c:pt>
                <c:pt idx="5">
                  <c:v>9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  <c:pt idx="15">
                  <c:v>10</c:v>
                </c:pt>
                <c:pt idx="16">
                  <c:v>10</c:v>
                </c:pt>
                <c:pt idx="17">
                  <c:v>10</c:v>
                </c:pt>
                <c:pt idx="18">
                  <c:v>10</c:v>
                </c:pt>
                <c:pt idx="19">
                  <c:v>10</c:v>
                </c:pt>
                <c:pt idx="20">
                  <c:v>10</c:v>
                </c:pt>
                <c:pt idx="21">
                  <c:v>10</c:v>
                </c:pt>
                <c:pt idx="22">
                  <c:v>10</c:v>
                </c:pt>
                <c:pt idx="23">
                  <c:v>10</c:v>
                </c:pt>
                <c:pt idx="24">
                  <c:v>10</c:v>
                </c:pt>
                <c:pt idx="25">
                  <c:v>10</c:v>
                </c:pt>
                <c:pt idx="26">
                  <c:v>10</c:v>
                </c:pt>
                <c:pt idx="27">
                  <c:v>10</c:v>
                </c:pt>
                <c:pt idx="28">
                  <c:v>10</c:v>
                </c:pt>
                <c:pt idx="29">
                  <c:v>10</c:v>
                </c:pt>
                <c:pt idx="30">
                  <c:v>10</c:v>
                </c:pt>
                <c:pt idx="31">
                  <c:v>10</c:v>
                </c:pt>
                <c:pt idx="32">
                  <c:v>10</c:v>
                </c:pt>
                <c:pt idx="33">
                  <c:v>10</c:v>
                </c:pt>
                <c:pt idx="34">
                  <c:v>10</c:v>
                </c:pt>
                <c:pt idx="35">
                  <c:v>10</c:v>
                </c:pt>
                <c:pt idx="36">
                  <c:v>10</c:v>
                </c:pt>
                <c:pt idx="37">
                  <c:v>10</c:v>
                </c:pt>
                <c:pt idx="38">
                  <c:v>10</c:v>
                </c:pt>
                <c:pt idx="39">
                  <c:v>10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bready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Sheet1!$A$2:$A$41</c:f>
              <c:numCache>
                <c:formatCode>General</c:formatCode>
                <c:ptCount val="4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4</c:v>
                </c:pt>
                <c:pt idx="9">
                  <c:v>5</c:v>
                </c:pt>
                <c:pt idx="10">
                  <c:v>5</c:v>
                </c:pt>
                <c:pt idx="11">
                  <c:v>6</c:v>
                </c:pt>
                <c:pt idx="12">
                  <c:v>6</c:v>
                </c:pt>
                <c:pt idx="13">
                  <c:v>7</c:v>
                </c:pt>
                <c:pt idx="14">
                  <c:v>7</c:v>
                </c:pt>
                <c:pt idx="15">
                  <c:v>8</c:v>
                </c:pt>
                <c:pt idx="16">
                  <c:v>8</c:v>
                </c:pt>
                <c:pt idx="17">
                  <c:v>9</c:v>
                </c:pt>
                <c:pt idx="18">
                  <c:v>9</c:v>
                </c:pt>
                <c:pt idx="19">
                  <c:v>10</c:v>
                </c:pt>
                <c:pt idx="20">
                  <c:v>10</c:v>
                </c:pt>
                <c:pt idx="21">
                  <c:v>11</c:v>
                </c:pt>
                <c:pt idx="22">
                  <c:v>11</c:v>
                </c:pt>
                <c:pt idx="23">
                  <c:v>12</c:v>
                </c:pt>
                <c:pt idx="24">
                  <c:v>12</c:v>
                </c:pt>
                <c:pt idx="25">
                  <c:v>13</c:v>
                </c:pt>
                <c:pt idx="26">
                  <c:v>13</c:v>
                </c:pt>
                <c:pt idx="27">
                  <c:v>14</c:v>
                </c:pt>
                <c:pt idx="28">
                  <c:v>14</c:v>
                </c:pt>
                <c:pt idx="29">
                  <c:v>15</c:v>
                </c:pt>
                <c:pt idx="30">
                  <c:v>15</c:v>
                </c:pt>
                <c:pt idx="31">
                  <c:v>16</c:v>
                </c:pt>
                <c:pt idx="32">
                  <c:v>16</c:v>
                </c:pt>
                <c:pt idx="33">
                  <c:v>17</c:v>
                </c:pt>
                <c:pt idx="34">
                  <c:v>17</c:v>
                </c:pt>
                <c:pt idx="35">
                  <c:v>18</c:v>
                </c:pt>
                <c:pt idx="36">
                  <c:v>18</c:v>
                </c:pt>
                <c:pt idx="37">
                  <c:v>19</c:v>
                </c:pt>
                <c:pt idx="38">
                  <c:v>19</c:v>
                </c:pt>
                <c:pt idx="39">
                  <c:v>20</c:v>
                </c:pt>
              </c:numCache>
            </c:numRef>
          </c:xVal>
          <c:yVal>
            <c:numRef>
              <c:f>Sheet1!$D$2:$D$41</c:f>
              <c:numCache>
                <c:formatCode>General</c:formatCode>
                <c:ptCount val="40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8</c:v>
                </c:pt>
                <c:pt idx="7">
                  <c:v>8</c:v>
                </c:pt>
                <c:pt idx="8">
                  <c:v>8</c:v>
                </c:pt>
                <c:pt idx="9">
                  <c:v>8</c:v>
                </c:pt>
                <c:pt idx="10">
                  <c:v>7</c:v>
                </c:pt>
                <c:pt idx="11">
                  <c:v>7</c:v>
                </c:pt>
                <c:pt idx="12">
                  <c:v>7</c:v>
                </c:pt>
                <c:pt idx="13">
                  <c:v>7</c:v>
                </c:pt>
                <c:pt idx="14">
                  <c:v>7</c:v>
                </c:pt>
                <c:pt idx="15">
                  <c:v>7</c:v>
                </c:pt>
                <c:pt idx="16">
                  <c:v>7</c:v>
                </c:pt>
                <c:pt idx="17">
                  <c:v>7</c:v>
                </c:pt>
                <c:pt idx="18">
                  <c:v>7</c:v>
                </c:pt>
                <c:pt idx="19">
                  <c:v>7</c:v>
                </c:pt>
                <c:pt idx="20">
                  <c:v>7</c:v>
                </c:pt>
                <c:pt idx="21">
                  <c:v>7</c:v>
                </c:pt>
                <c:pt idx="22">
                  <c:v>7</c:v>
                </c:pt>
                <c:pt idx="23">
                  <c:v>7</c:v>
                </c:pt>
                <c:pt idx="24">
                  <c:v>7</c:v>
                </c:pt>
                <c:pt idx="25">
                  <c:v>7</c:v>
                </c:pt>
                <c:pt idx="26">
                  <c:v>7</c:v>
                </c:pt>
                <c:pt idx="27">
                  <c:v>7</c:v>
                </c:pt>
                <c:pt idx="28">
                  <c:v>7</c:v>
                </c:pt>
                <c:pt idx="29">
                  <c:v>7</c:v>
                </c:pt>
                <c:pt idx="30">
                  <c:v>7</c:v>
                </c:pt>
                <c:pt idx="31">
                  <c:v>7</c:v>
                </c:pt>
                <c:pt idx="32">
                  <c:v>7</c:v>
                </c:pt>
                <c:pt idx="33">
                  <c:v>7</c:v>
                </c:pt>
                <c:pt idx="34">
                  <c:v>7</c:v>
                </c:pt>
                <c:pt idx="35">
                  <c:v>7</c:v>
                </c:pt>
                <c:pt idx="36">
                  <c:v>7</c:v>
                </c:pt>
                <c:pt idx="37">
                  <c:v>7</c:v>
                </c:pt>
                <c:pt idx="38">
                  <c:v>7</c:v>
                </c:pt>
                <c:pt idx="39">
                  <c:v>7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rvalid</c:v>
                </c:pt>
              </c:strCache>
            </c:strRef>
          </c:tx>
          <c:spPr>
            <a:ln>
              <a:solidFill>
                <a:schemeClr val="accent1">
                  <a:lumMod val="50000"/>
                  <a:lumOff val="50000"/>
                </a:schemeClr>
              </a:solidFill>
            </a:ln>
          </c:spPr>
          <c:marker>
            <c:symbol val="none"/>
          </c:marker>
          <c:xVal>
            <c:numRef>
              <c:f>Sheet1!$A$2:$A$41</c:f>
              <c:numCache>
                <c:formatCode>General</c:formatCode>
                <c:ptCount val="4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4</c:v>
                </c:pt>
                <c:pt idx="9">
                  <c:v>5</c:v>
                </c:pt>
                <c:pt idx="10">
                  <c:v>5</c:v>
                </c:pt>
                <c:pt idx="11">
                  <c:v>6</c:v>
                </c:pt>
                <c:pt idx="12">
                  <c:v>6</c:v>
                </c:pt>
                <c:pt idx="13">
                  <c:v>7</c:v>
                </c:pt>
                <c:pt idx="14">
                  <c:v>7</c:v>
                </c:pt>
                <c:pt idx="15">
                  <c:v>8</c:v>
                </c:pt>
                <c:pt idx="16">
                  <c:v>8</c:v>
                </c:pt>
                <c:pt idx="17">
                  <c:v>9</c:v>
                </c:pt>
                <c:pt idx="18">
                  <c:v>9</c:v>
                </c:pt>
                <c:pt idx="19">
                  <c:v>10</c:v>
                </c:pt>
                <c:pt idx="20">
                  <c:v>10</c:v>
                </c:pt>
                <c:pt idx="21">
                  <c:v>11</c:v>
                </c:pt>
                <c:pt idx="22">
                  <c:v>11</c:v>
                </c:pt>
                <c:pt idx="23">
                  <c:v>12</c:v>
                </c:pt>
                <c:pt idx="24">
                  <c:v>12</c:v>
                </c:pt>
                <c:pt idx="25">
                  <c:v>13</c:v>
                </c:pt>
                <c:pt idx="26">
                  <c:v>13</c:v>
                </c:pt>
                <c:pt idx="27">
                  <c:v>14</c:v>
                </c:pt>
                <c:pt idx="28">
                  <c:v>14</c:v>
                </c:pt>
                <c:pt idx="29">
                  <c:v>15</c:v>
                </c:pt>
                <c:pt idx="30">
                  <c:v>15</c:v>
                </c:pt>
                <c:pt idx="31">
                  <c:v>16</c:v>
                </c:pt>
                <c:pt idx="32">
                  <c:v>16</c:v>
                </c:pt>
                <c:pt idx="33">
                  <c:v>17</c:v>
                </c:pt>
                <c:pt idx="34">
                  <c:v>17</c:v>
                </c:pt>
                <c:pt idx="35">
                  <c:v>18</c:v>
                </c:pt>
                <c:pt idx="36">
                  <c:v>18</c:v>
                </c:pt>
                <c:pt idx="37">
                  <c:v>19</c:v>
                </c:pt>
                <c:pt idx="38">
                  <c:v>19</c:v>
                </c:pt>
                <c:pt idx="39">
                  <c:v>20</c:v>
                </c:pt>
              </c:numCache>
            </c:numRef>
          </c:xVal>
          <c:yVal>
            <c:numRef>
              <c:f>Sheet1!$E$2:$E$41</c:f>
              <c:numCache>
                <c:formatCode>General</c:formatCode>
                <c:ptCount val="40"/>
                <c:pt idx="0">
                  <c:v>5</c:v>
                </c:pt>
                <c:pt idx="1">
                  <c:v>5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  <c:pt idx="18">
                  <c:v>5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5</c:v>
                </c:pt>
                <c:pt idx="24">
                  <c:v>5</c:v>
                </c:pt>
                <c:pt idx="25">
                  <c:v>5</c:v>
                </c:pt>
                <c:pt idx="26">
                  <c:v>5</c:v>
                </c:pt>
                <c:pt idx="27">
                  <c:v>5</c:v>
                </c:pt>
                <c:pt idx="28">
                  <c:v>5</c:v>
                </c:pt>
                <c:pt idx="29">
                  <c:v>5</c:v>
                </c:pt>
                <c:pt idx="30">
                  <c:v>5</c:v>
                </c:pt>
                <c:pt idx="31">
                  <c:v>5</c:v>
                </c:pt>
                <c:pt idx="32">
                  <c:v>5</c:v>
                </c:pt>
                <c:pt idx="33">
                  <c:v>5</c:v>
                </c:pt>
                <c:pt idx="34">
                  <c:v>5</c:v>
                </c:pt>
                <c:pt idx="35">
                  <c:v>5</c:v>
                </c:pt>
                <c:pt idx="36">
                  <c:v>5</c:v>
                </c:pt>
                <c:pt idx="37">
                  <c:v>5</c:v>
                </c:pt>
                <c:pt idx="38">
                  <c:v>5</c:v>
                </c:pt>
                <c:pt idx="39">
                  <c:v>5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rlast</c:v>
                </c:pt>
              </c:strCache>
            </c:strRef>
          </c:tx>
          <c:spPr>
            <a:ln>
              <a:solidFill>
                <a:schemeClr val="accent1">
                  <a:lumMod val="50000"/>
                  <a:lumOff val="50000"/>
                </a:schemeClr>
              </a:solidFill>
            </a:ln>
          </c:spPr>
          <c:marker>
            <c:symbol val="none"/>
          </c:marker>
          <c:xVal>
            <c:numRef>
              <c:f>Sheet1!$A$2:$A$41</c:f>
              <c:numCache>
                <c:formatCode>General</c:formatCode>
                <c:ptCount val="4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4</c:v>
                </c:pt>
                <c:pt idx="9">
                  <c:v>5</c:v>
                </c:pt>
                <c:pt idx="10">
                  <c:v>5</c:v>
                </c:pt>
                <c:pt idx="11">
                  <c:v>6</c:v>
                </c:pt>
                <c:pt idx="12">
                  <c:v>6</c:v>
                </c:pt>
                <c:pt idx="13">
                  <c:v>7</c:v>
                </c:pt>
                <c:pt idx="14">
                  <c:v>7</c:v>
                </c:pt>
                <c:pt idx="15">
                  <c:v>8</c:v>
                </c:pt>
                <c:pt idx="16">
                  <c:v>8</c:v>
                </c:pt>
                <c:pt idx="17">
                  <c:v>9</c:v>
                </c:pt>
                <c:pt idx="18">
                  <c:v>9</c:v>
                </c:pt>
                <c:pt idx="19">
                  <c:v>10</c:v>
                </c:pt>
                <c:pt idx="20">
                  <c:v>10</c:v>
                </c:pt>
                <c:pt idx="21">
                  <c:v>11</c:v>
                </c:pt>
                <c:pt idx="22">
                  <c:v>11</c:v>
                </c:pt>
                <c:pt idx="23">
                  <c:v>12</c:v>
                </c:pt>
                <c:pt idx="24">
                  <c:v>12</c:v>
                </c:pt>
                <c:pt idx="25">
                  <c:v>13</c:v>
                </c:pt>
                <c:pt idx="26">
                  <c:v>13</c:v>
                </c:pt>
                <c:pt idx="27">
                  <c:v>14</c:v>
                </c:pt>
                <c:pt idx="28">
                  <c:v>14</c:v>
                </c:pt>
                <c:pt idx="29">
                  <c:v>15</c:v>
                </c:pt>
                <c:pt idx="30">
                  <c:v>15</c:v>
                </c:pt>
                <c:pt idx="31">
                  <c:v>16</c:v>
                </c:pt>
                <c:pt idx="32">
                  <c:v>16</c:v>
                </c:pt>
                <c:pt idx="33">
                  <c:v>17</c:v>
                </c:pt>
                <c:pt idx="34">
                  <c:v>17</c:v>
                </c:pt>
                <c:pt idx="35">
                  <c:v>18</c:v>
                </c:pt>
                <c:pt idx="36">
                  <c:v>18</c:v>
                </c:pt>
                <c:pt idx="37">
                  <c:v>19</c:v>
                </c:pt>
                <c:pt idx="38">
                  <c:v>19</c:v>
                </c:pt>
                <c:pt idx="39">
                  <c:v>20</c:v>
                </c:pt>
              </c:numCache>
            </c:numRef>
          </c:xVal>
          <c:yVal>
            <c:numRef>
              <c:f>Sheet1!$F$2:$F$41</c:f>
              <c:numCache>
                <c:formatCode>General</c:formatCode>
                <c:ptCount val="40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  <c:pt idx="20">
                  <c:v>3</c:v>
                </c:pt>
                <c:pt idx="21">
                  <c:v>3</c:v>
                </c:pt>
                <c:pt idx="22">
                  <c:v>3</c:v>
                </c:pt>
                <c:pt idx="23">
                  <c:v>3</c:v>
                </c:pt>
                <c:pt idx="24">
                  <c:v>3</c:v>
                </c:pt>
                <c:pt idx="25">
                  <c:v>3</c:v>
                </c:pt>
                <c:pt idx="26">
                  <c:v>3</c:v>
                </c:pt>
                <c:pt idx="27">
                  <c:v>3</c:v>
                </c:pt>
                <c:pt idx="28">
                  <c:v>3</c:v>
                </c:pt>
                <c:pt idx="29">
                  <c:v>3</c:v>
                </c:pt>
                <c:pt idx="30">
                  <c:v>3</c:v>
                </c:pt>
                <c:pt idx="31">
                  <c:v>3</c:v>
                </c:pt>
                <c:pt idx="32">
                  <c:v>3</c:v>
                </c:pt>
                <c:pt idx="33">
                  <c:v>3</c:v>
                </c:pt>
                <c:pt idx="34">
                  <c:v>3</c:v>
                </c:pt>
                <c:pt idx="35">
                  <c:v>3</c:v>
                </c:pt>
                <c:pt idx="36">
                  <c:v>3</c:v>
                </c:pt>
                <c:pt idx="37">
                  <c:v>3</c:v>
                </c:pt>
                <c:pt idx="38">
                  <c:v>3</c:v>
                </c:pt>
                <c:pt idx="39">
                  <c:v>3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rready</c:v>
                </c:pt>
              </c:strCache>
            </c:strRef>
          </c:tx>
          <c:spPr>
            <a:ln>
              <a:solidFill>
                <a:schemeClr val="accent1">
                  <a:lumMod val="50000"/>
                  <a:lumOff val="50000"/>
                </a:schemeClr>
              </a:solidFill>
            </a:ln>
          </c:spPr>
          <c:marker>
            <c:symbol val="none"/>
          </c:marker>
          <c:xVal>
            <c:numRef>
              <c:f>Sheet1!$A$2:$A$41</c:f>
              <c:numCache>
                <c:formatCode>General</c:formatCode>
                <c:ptCount val="4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4</c:v>
                </c:pt>
                <c:pt idx="9">
                  <c:v>5</c:v>
                </c:pt>
                <c:pt idx="10">
                  <c:v>5</c:v>
                </c:pt>
                <c:pt idx="11">
                  <c:v>6</c:v>
                </c:pt>
                <c:pt idx="12">
                  <c:v>6</c:v>
                </c:pt>
                <c:pt idx="13">
                  <c:v>7</c:v>
                </c:pt>
                <c:pt idx="14">
                  <c:v>7</c:v>
                </c:pt>
                <c:pt idx="15">
                  <c:v>8</c:v>
                </c:pt>
                <c:pt idx="16">
                  <c:v>8</c:v>
                </c:pt>
                <c:pt idx="17">
                  <c:v>9</c:v>
                </c:pt>
                <c:pt idx="18">
                  <c:v>9</c:v>
                </c:pt>
                <c:pt idx="19">
                  <c:v>10</c:v>
                </c:pt>
                <c:pt idx="20">
                  <c:v>10</c:v>
                </c:pt>
                <c:pt idx="21">
                  <c:v>11</c:v>
                </c:pt>
                <c:pt idx="22">
                  <c:v>11</c:v>
                </c:pt>
                <c:pt idx="23">
                  <c:v>12</c:v>
                </c:pt>
                <c:pt idx="24">
                  <c:v>12</c:v>
                </c:pt>
                <c:pt idx="25">
                  <c:v>13</c:v>
                </c:pt>
                <c:pt idx="26">
                  <c:v>13</c:v>
                </c:pt>
                <c:pt idx="27">
                  <c:v>14</c:v>
                </c:pt>
                <c:pt idx="28">
                  <c:v>14</c:v>
                </c:pt>
                <c:pt idx="29">
                  <c:v>15</c:v>
                </c:pt>
                <c:pt idx="30">
                  <c:v>15</c:v>
                </c:pt>
                <c:pt idx="31">
                  <c:v>16</c:v>
                </c:pt>
                <c:pt idx="32">
                  <c:v>16</c:v>
                </c:pt>
                <c:pt idx="33">
                  <c:v>17</c:v>
                </c:pt>
                <c:pt idx="34">
                  <c:v>17</c:v>
                </c:pt>
                <c:pt idx="35">
                  <c:v>18</c:v>
                </c:pt>
                <c:pt idx="36">
                  <c:v>18</c:v>
                </c:pt>
                <c:pt idx="37">
                  <c:v>19</c:v>
                </c:pt>
                <c:pt idx="38">
                  <c:v>19</c:v>
                </c:pt>
                <c:pt idx="39">
                  <c:v>20</c:v>
                </c:pt>
              </c:numCache>
            </c:numRef>
          </c:xVal>
          <c:yVal>
            <c:numRef>
              <c:f>Sheet1!$G$2:$G$41</c:f>
              <c:numCache>
                <c:formatCode>General</c:formatCode>
                <c:ptCount val="40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2</c:v>
                </c:pt>
                <c:pt idx="33">
                  <c:v>2</c:v>
                </c:pt>
                <c:pt idx="34">
                  <c:v>2</c:v>
                </c:pt>
                <c:pt idx="35">
                  <c:v>2</c:v>
                </c:pt>
                <c:pt idx="36">
                  <c:v>2</c:v>
                </c:pt>
                <c:pt idx="37">
                  <c:v>2</c:v>
                </c:pt>
                <c:pt idx="38">
                  <c:v>2</c:v>
                </c:pt>
                <c:pt idx="39">
                  <c:v>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5934208"/>
        <c:axId val="125948672"/>
      </c:scatterChart>
      <c:valAx>
        <c:axId val="125934208"/>
        <c:scaling>
          <c:orientation val="minMax"/>
          <c:max val="20"/>
          <c:min val="0"/>
        </c:scaling>
        <c:delete val="1"/>
        <c:axPos val="b"/>
        <c:majorGridlines>
          <c:spPr>
            <a:ln w="12700">
              <a:solidFill>
                <a:schemeClr val="tx1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IN" dirty="0" smtClean="0"/>
                  <a:t>Clock</a:t>
                </a:r>
                <a:r>
                  <a:rPr lang="en-IN" baseline="0" dirty="0" smtClean="0"/>
                  <a:t> cycles </a:t>
                </a:r>
                <a:endParaRPr lang="en-IN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25948672"/>
        <c:crosses val="autoZero"/>
        <c:crossBetween val="midCat"/>
        <c:majorUnit val="1"/>
      </c:valAx>
      <c:valAx>
        <c:axId val="125948672"/>
        <c:scaling>
          <c:orientation val="minMax"/>
        </c:scaling>
        <c:delete val="1"/>
        <c:axPos val="l"/>
        <c:majorGridlines>
          <c:spPr>
            <a:ln w="12700">
              <a:solidFill>
                <a:schemeClr val="tx1"/>
              </a:solidFill>
              <a:prstDash val="sysDash"/>
            </a:ln>
          </c:spPr>
        </c:majorGridlines>
        <c:numFmt formatCode="General" sourceLinked="1"/>
        <c:majorTickMark val="none"/>
        <c:minorTickMark val="none"/>
        <c:tickLblPos val="nextTo"/>
        <c:crossAx val="12593420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9246555118110227"/>
          <c:y val="0.16418890347039952"/>
          <c:w val="9.2956036745406825E-2"/>
          <c:h val="0.7505415466411107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100">
          <a:latin typeface="Candara" panose="020E0502030303020204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lang="en-IN" dirty="0" smtClean="0"/>
              <a:t>Deadlock</a:t>
            </a:r>
            <a:r>
              <a:rPr lang="en-IN" baseline="0" dirty="0" smtClean="0"/>
              <a:t> failure in the composed design</a:t>
            </a:r>
            <a:r>
              <a:rPr lang="en-IN" dirty="0" smtClean="0"/>
              <a:t> </a:t>
            </a:r>
            <a:r>
              <a:rPr lang="en-IN" dirty="0"/>
              <a:t>(B_TIMEOUT=8, R_TIMEOUT=8)</a:t>
            </a:r>
          </a:p>
        </c:rich>
      </c:tx>
      <c:layout>
        <c:manualLayout>
          <c:xMode val="edge"/>
          <c:yMode val="edge"/>
          <c:x val="0.16359693620028265"/>
          <c:y val="5.3872120151647711E-2"/>
        </c:manualLayout>
      </c:layout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clk</c:v>
                </c:pt>
              </c:strCache>
            </c:strRef>
          </c:tx>
          <c:marker>
            <c:symbol val="none"/>
          </c:marker>
          <c:xVal>
            <c:numRef>
              <c:f>Sheet1!$A$2:$A$41</c:f>
              <c:numCache>
                <c:formatCode>General</c:formatCode>
                <c:ptCount val="4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4</c:v>
                </c:pt>
                <c:pt idx="9">
                  <c:v>5</c:v>
                </c:pt>
                <c:pt idx="10">
                  <c:v>5</c:v>
                </c:pt>
                <c:pt idx="11">
                  <c:v>6</c:v>
                </c:pt>
                <c:pt idx="12">
                  <c:v>6</c:v>
                </c:pt>
                <c:pt idx="13">
                  <c:v>7</c:v>
                </c:pt>
                <c:pt idx="14">
                  <c:v>7</c:v>
                </c:pt>
                <c:pt idx="15">
                  <c:v>8</c:v>
                </c:pt>
                <c:pt idx="16">
                  <c:v>8</c:v>
                </c:pt>
                <c:pt idx="17">
                  <c:v>9</c:v>
                </c:pt>
                <c:pt idx="18">
                  <c:v>9</c:v>
                </c:pt>
                <c:pt idx="19">
                  <c:v>10</c:v>
                </c:pt>
                <c:pt idx="20">
                  <c:v>10</c:v>
                </c:pt>
                <c:pt idx="21">
                  <c:v>11</c:v>
                </c:pt>
                <c:pt idx="22">
                  <c:v>11</c:v>
                </c:pt>
                <c:pt idx="23">
                  <c:v>12</c:v>
                </c:pt>
                <c:pt idx="24">
                  <c:v>12</c:v>
                </c:pt>
                <c:pt idx="25">
                  <c:v>13</c:v>
                </c:pt>
                <c:pt idx="26">
                  <c:v>13</c:v>
                </c:pt>
                <c:pt idx="27">
                  <c:v>14</c:v>
                </c:pt>
                <c:pt idx="28">
                  <c:v>14</c:v>
                </c:pt>
                <c:pt idx="29">
                  <c:v>15</c:v>
                </c:pt>
                <c:pt idx="30">
                  <c:v>15</c:v>
                </c:pt>
                <c:pt idx="31">
                  <c:v>16</c:v>
                </c:pt>
                <c:pt idx="32">
                  <c:v>16</c:v>
                </c:pt>
                <c:pt idx="33">
                  <c:v>17</c:v>
                </c:pt>
                <c:pt idx="34">
                  <c:v>17</c:v>
                </c:pt>
                <c:pt idx="35">
                  <c:v>18</c:v>
                </c:pt>
                <c:pt idx="36">
                  <c:v>18</c:v>
                </c:pt>
                <c:pt idx="37">
                  <c:v>19</c:v>
                </c:pt>
                <c:pt idx="38">
                  <c:v>19</c:v>
                </c:pt>
                <c:pt idx="39">
                  <c:v>20</c:v>
                </c:pt>
              </c:numCache>
            </c:numRef>
          </c:xVal>
          <c:yVal>
            <c:numRef>
              <c:f>Sheet1!$B$2:$B$41</c:f>
              <c:numCache>
                <c:formatCode>General</c:formatCode>
                <c:ptCount val="40"/>
                <c:pt idx="0">
                  <c:v>11</c:v>
                </c:pt>
                <c:pt idx="1">
                  <c:v>11</c:v>
                </c:pt>
                <c:pt idx="2">
                  <c:v>12</c:v>
                </c:pt>
                <c:pt idx="3">
                  <c:v>12</c:v>
                </c:pt>
                <c:pt idx="4">
                  <c:v>11</c:v>
                </c:pt>
                <c:pt idx="5">
                  <c:v>11</c:v>
                </c:pt>
                <c:pt idx="6">
                  <c:v>12</c:v>
                </c:pt>
                <c:pt idx="7">
                  <c:v>12</c:v>
                </c:pt>
                <c:pt idx="8">
                  <c:v>11</c:v>
                </c:pt>
                <c:pt idx="9">
                  <c:v>11</c:v>
                </c:pt>
                <c:pt idx="10">
                  <c:v>12</c:v>
                </c:pt>
                <c:pt idx="11">
                  <c:v>12</c:v>
                </c:pt>
                <c:pt idx="12">
                  <c:v>11</c:v>
                </c:pt>
                <c:pt idx="13">
                  <c:v>11</c:v>
                </c:pt>
                <c:pt idx="14">
                  <c:v>12</c:v>
                </c:pt>
                <c:pt idx="15">
                  <c:v>12</c:v>
                </c:pt>
                <c:pt idx="16">
                  <c:v>11</c:v>
                </c:pt>
                <c:pt idx="17">
                  <c:v>11</c:v>
                </c:pt>
                <c:pt idx="18">
                  <c:v>12</c:v>
                </c:pt>
                <c:pt idx="19">
                  <c:v>12</c:v>
                </c:pt>
                <c:pt idx="20">
                  <c:v>11</c:v>
                </c:pt>
                <c:pt idx="21">
                  <c:v>11</c:v>
                </c:pt>
                <c:pt idx="22">
                  <c:v>12</c:v>
                </c:pt>
                <c:pt idx="23">
                  <c:v>12</c:v>
                </c:pt>
                <c:pt idx="24">
                  <c:v>11</c:v>
                </c:pt>
                <c:pt idx="25">
                  <c:v>11</c:v>
                </c:pt>
                <c:pt idx="26">
                  <c:v>12</c:v>
                </c:pt>
                <c:pt idx="27">
                  <c:v>12</c:v>
                </c:pt>
                <c:pt idx="28">
                  <c:v>11</c:v>
                </c:pt>
                <c:pt idx="29">
                  <c:v>11</c:v>
                </c:pt>
                <c:pt idx="30">
                  <c:v>12</c:v>
                </c:pt>
                <c:pt idx="31">
                  <c:v>12</c:v>
                </c:pt>
                <c:pt idx="32">
                  <c:v>11</c:v>
                </c:pt>
                <c:pt idx="33">
                  <c:v>11</c:v>
                </c:pt>
                <c:pt idx="34">
                  <c:v>12</c:v>
                </c:pt>
                <c:pt idx="35">
                  <c:v>12</c:v>
                </c:pt>
                <c:pt idx="36">
                  <c:v>11</c:v>
                </c:pt>
                <c:pt idx="37">
                  <c:v>11</c:v>
                </c:pt>
                <c:pt idx="38">
                  <c:v>12</c:v>
                </c:pt>
                <c:pt idx="39">
                  <c:v>12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bvalid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Sheet1!$A$2:$A$41</c:f>
              <c:numCache>
                <c:formatCode>General</c:formatCode>
                <c:ptCount val="4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4</c:v>
                </c:pt>
                <c:pt idx="9">
                  <c:v>5</c:v>
                </c:pt>
                <c:pt idx="10">
                  <c:v>5</c:v>
                </c:pt>
                <c:pt idx="11">
                  <c:v>6</c:v>
                </c:pt>
                <c:pt idx="12">
                  <c:v>6</c:v>
                </c:pt>
                <c:pt idx="13">
                  <c:v>7</c:v>
                </c:pt>
                <c:pt idx="14">
                  <c:v>7</c:v>
                </c:pt>
                <c:pt idx="15">
                  <c:v>8</c:v>
                </c:pt>
                <c:pt idx="16">
                  <c:v>8</c:v>
                </c:pt>
                <c:pt idx="17">
                  <c:v>9</c:v>
                </c:pt>
                <c:pt idx="18">
                  <c:v>9</c:v>
                </c:pt>
                <c:pt idx="19">
                  <c:v>10</c:v>
                </c:pt>
                <c:pt idx="20">
                  <c:v>10</c:v>
                </c:pt>
                <c:pt idx="21">
                  <c:v>11</c:v>
                </c:pt>
                <c:pt idx="22">
                  <c:v>11</c:v>
                </c:pt>
                <c:pt idx="23">
                  <c:v>12</c:v>
                </c:pt>
                <c:pt idx="24">
                  <c:v>12</c:v>
                </c:pt>
                <c:pt idx="25">
                  <c:v>13</c:v>
                </c:pt>
                <c:pt idx="26">
                  <c:v>13</c:v>
                </c:pt>
                <c:pt idx="27">
                  <c:v>14</c:v>
                </c:pt>
                <c:pt idx="28">
                  <c:v>14</c:v>
                </c:pt>
                <c:pt idx="29">
                  <c:v>15</c:v>
                </c:pt>
                <c:pt idx="30">
                  <c:v>15</c:v>
                </c:pt>
                <c:pt idx="31">
                  <c:v>16</c:v>
                </c:pt>
                <c:pt idx="32">
                  <c:v>16</c:v>
                </c:pt>
                <c:pt idx="33">
                  <c:v>17</c:v>
                </c:pt>
                <c:pt idx="34">
                  <c:v>17</c:v>
                </c:pt>
                <c:pt idx="35">
                  <c:v>18</c:v>
                </c:pt>
                <c:pt idx="36">
                  <c:v>18</c:v>
                </c:pt>
                <c:pt idx="37">
                  <c:v>19</c:v>
                </c:pt>
                <c:pt idx="38">
                  <c:v>19</c:v>
                </c:pt>
                <c:pt idx="39">
                  <c:v>20</c:v>
                </c:pt>
              </c:numCache>
            </c:numRef>
          </c:xVal>
          <c:yVal>
            <c:numRef>
              <c:f>Sheet1!$C$2:$C$41</c:f>
              <c:numCache>
                <c:formatCode>General</c:formatCode>
                <c:ptCount val="40"/>
                <c:pt idx="0">
                  <c:v>9</c:v>
                </c:pt>
                <c:pt idx="1">
                  <c:v>9</c:v>
                </c:pt>
                <c:pt idx="2">
                  <c:v>9</c:v>
                </c:pt>
                <c:pt idx="3">
                  <c:v>9</c:v>
                </c:pt>
                <c:pt idx="4">
                  <c:v>9</c:v>
                </c:pt>
                <c:pt idx="5">
                  <c:v>9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  <c:pt idx="15">
                  <c:v>10</c:v>
                </c:pt>
                <c:pt idx="16">
                  <c:v>10</c:v>
                </c:pt>
                <c:pt idx="17">
                  <c:v>10</c:v>
                </c:pt>
                <c:pt idx="18">
                  <c:v>10</c:v>
                </c:pt>
                <c:pt idx="19">
                  <c:v>10</c:v>
                </c:pt>
                <c:pt idx="20">
                  <c:v>10</c:v>
                </c:pt>
                <c:pt idx="21">
                  <c:v>10</c:v>
                </c:pt>
                <c:pt idx="22">
                  <c:v>10</c:v>
                </c:pt>
                <c:pt idx="23">
                  <c:v>10</c:v>
                </c:pt>
                <c:pt idx="24">
                  <c:v>10</c:v>
                </c:pt>
                <c:pt idx="25">
                  <c:v>10</c:v>
                </c:pt>
                <c:pt idx="26">
                  <c:v>10</c:v>
                </c:pt>
                <c:pt idx="27">
                  <c:v>10</c:v>
                </c:pt>
                <c:pt idx="28">
                  <c:v>10</c:v>
                </c:pt>
                <c:pt idx="29">
                  <c:v>10</c:v>
                </c:pt>
                <c:pt idx="30">
                  <c:v>10</c:v>
                </c:pt>
                <c:pt idx="31">
                  <c:v>10</c:v>
                </c:pt>
                <c:pt idx="32">
                  <c:v>10</c:v>
                </c:pt>
                <c:pt idx="33">
                  <c:v>10</c:v>
                </c:pt>
                <c:pt idx="34">
                  <c:v>10</c:v>
                </c:pt>
                <c:pt idx="35">
                  <c:v>10</c:v>
                </c:pt>
                <c:pt idx="36">
                  <c:v>10</c:v>
                </c:pt>
                <c:pt idx="37">
                  <c:v>10</c:v>
                </c:pt>
                <c:pt idx="38">
                  <c:v>10</c:v>
                </c:pt>
                <c:pt idx="39">
                  <c:v>10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bready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Sheet1!$A$2:$A$41</c:f>
              <c:numCache>
                <c:formatCode>General</c:formatCode>
                <c:ptCount val="4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4</c:v>
                </c:pt>
                <c:pt idx="9">
                  <c:v>5</c:v>
                </c:pt>
                <c:pt idx="10">
                  <c:v>5</c:v>
                </c:pt>
                <c:pt idx="11">
                  <c:v>6</c:v>
                </c:pt>
                <c:pt idx="12">
                  <c:v>6</c:v>
                </c:pt>
                <c:pt idx="13">
                  <c:v>7</c:v>
                </c:pt>
                <c:pt idx="14">
                  <c:v>7</c:v>
                </c:pt>
                <c:pt idx="15">
                  <c:v>8</c:v>
                </c:pt>
                <c:pt idx="16">
                  <c:v>8</c:v>
                </c:pt>
                <c:pt idx="17">
                  <c:v>9</c:v>
                </c:pt>
                <c:pt idx="18">
                  <c:v>9</c:v>
                </c:pt>
                <c:pt idx="19">
                  <c:v>10</c:v>
                </c:pt>
                <c:pt idx="20">
                  <c:v>10</c:v>
                </c:pt>
                <c:pt idx="21">
                  <c:v>11</c:v>
                </c:pt>
                <c:pt idx="22">
                  <c:v>11</c:v>
                </c:pt>
                <c:pt idx="23">
                  <c:v>12</c:v>
                </c:pt>
                <c:pt idx="24">
                  <c:v>12</c:v>
                </c:pt>
                <c:pt idx="25">
                  <c:v>13</c:v>
                </c:pt>
                <c:pt idx="26">
                  <c:v>13</c:v>
                </c:pt>
                <c:pt idx="27">
                  <c:v>14</c:v>
                </c:pt>
                <c:pt idx="28">
                  <c:v>14</c:v>
                </c:pt>
                <c:pt idx="29">
                  <c:v>15</c:v>
                </c:pt>
                <c:pt idx="30">
                  <c:v>15</c:v>
                </c:pt>
                <c:pt idx="31">
                  <c:v>16</c:v>
                </c:pt>
                <c:pt idx="32">
                  <c:v>16</c:v>
                </c:pt>
                <c:pt idx="33">
                  <c:v>17</c:v>
                </c:pt>
                <c:pt idx="34">
                  <c:v>17</c:v>
                </c:pt>
                <c:pt idx="35">
                  <c:v>18</c:v>
                </c:pt>
                <c:pt idx="36">
                  <c:v>18</c:v>
                </c:pt>
                <c:pt idx="37">
                  <c:v>19</c:v>
                </c:pt>
                <c:pt idx="38">
                  <c:v>19</c:v>
                </c:pt>
                <c:pt idx="39">
                  <c:v>20</c:v>
                </c:pt>
              </c:numCache>
            </c:numRef>
          </c:xVal>
          <c:yVal>
            <c:numRef>
              <c:f>Sheet1!$D$2:$D$41</c:f>
              <c:numCache>
                <c:formatCode>General</c:formatCode>
                <c:ptCount val="40"/>
                <c:pt idx="0">
                  <c:v>7</c:v>
                </c:pt>
                <c:pt idx="1">
                  <c:v>7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8</c:v>
                </c:pt>
                <c:pt idx="6">
                  <c:v>8</c:v>
                </c:pt>
                <c:pt idx="7">
                  <c:v>8</c:v>
                </c:pt>
                <c:pt idx="8">
                  <c:v>8</c:v>
                </c:pt>
                <c:pt idx="9">
                  <c:v>8</c:v>
                </c:pt>
                <c:pt idx="10">
                  <c:v>7</c:v>
                </c:pt>
                <c:pt idx="11">
                  <c:v>7</c:v>
                </c:pt>
                <c:pt idx="12">
                  <c:v>7</c:v>
                </c:pt>
                <c:pt idx="13">
                  <c:v>7</c:v>
                </c:pt>
                <c:pt idx="14">
                  <c:v>7</c:v>
                </c:pt>
                <c:pt idx="15">
                  <c:v>7</c:v>
                </c:pt>
                <c:pt idx="16">
                  <c:v>7</c:v>
                </c:pt>
                <c:pt idx="17">
                  <c:v>7</c:v>
                </c:pt>
                <c:pt idx="18">
                  <c:v>7</c:v>
                </c:pt>
                <c:pt idx="19">
                  <c:v>7</c:v>
                </c:pt>
                <c:pt idx="20">
                  <c:v>7</c:v>
                </c:pt>
                <c:pt idx="21">
                  <c:v>7</c:v>
                </c:pt>
                <c:pt idx="22">
                  <c:v>7</c:v>
                </c:pt>
                <c:pt idx="23">
                  <c:v>7</c:v>
                </c:pt>
                <c:pt idx="24">
                  <c:v>7</c:v>
                </c:pt>
                <c:pt idx="25">
                  <c:v>7</c:v>
                </c:pt>
                <c:pt idx="26">
                  <c:v>7</c:v>
                </c:pt>
                <c:pt idx="27">
                  <c:v>7</c:v>
                </c:pt>
                <c:pt idx="28">
                  <c:v>7</c:v>
                </c:pt>
                <c:pt idx="29">
                  <c:v>7</c:v>
                </c:pt>
                <c:pt idx="30">
                  <c:v>7</c:v>
                </c:pt>
                <c:pt idx="31">
                  <c:v>7</c:v>
                </c:pt>
                <c:pt idx="32">
                  <c:v>7</c:v>
                </c:pt>
                <c:pt idx="33">
                  <c:v>7</c:v>
                </c:pt>
                <c:pt idx="34">
                  <c:v>7</c:v>
                </c:pt>
                <c:pt idx="35">
                  <c:v>7</c:v>
                </c:pt>
                <c:pt idx="36">
                  <c:v>7</c:v>
                </c:pt>
                <c:pt idx="37">
                  <c:v>7</c:v>
                </c:pt>
                <c:pt idx="38">
                  <c:v>7</c:v>
                </c:pt>
                <c:pt idx="39">
                  <c:v>7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rvalid</c:v>
                </c:pt>
              </c:strCache>
            </c:strRef>
          </c:tx>
          <c:spPr>
            <a:ln>
              <a:solidFill>
                <a:schemeClr val="accent1">
                  <a:lumMod val="50000"/>
                  <a:lumOff val="50000"/>
                </a:schemeClr>
              </a:solidFill>
            </a:ln>
          </c:spPr>
          <c:marker>
            <c:symbol val="none"/>
          </c:marker>
          <c:xVal>
            <c:numRef>
              <c:f>Sheet1!$A$2:$A$41</c:f>
              <c:numCache>
                <c:formatCode>General</c:formatCode>
                <c:ptCount val="4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4</c:v>
                </c:pt>
                <c:pt idx="9">
                  <c:v>5</c:v>
                </c:pt>
                <c:pt idx="10">
                  <c:v>5</c:v>
                </c:pt>
                <c:pt idx="11">
                  <c:v>6</c:v>
                </c:pt>
                <c:pt idx="12">
                  <c:v>6</c:v>
                </c:pt>
                <c:pt idx="13">
                  <c:v>7</c:v>
                </c:pt>
                <c:pt idx="14">
                  <c:v>7</c:v>
                </c:pt>
                <c:pt idx="15">
                  <c:v>8</c:v>
                </c:pt>
                <c:pt idx="16">
                  <c:v>8</c:v>
                </c:pt>
                <c:pt idx="17">
                  <c:v>9</c:v>
                </c:pt>
                <c:pt idx="18">
                  <c:v>9</c:v>
                </c:pt>
                <c:pt idx="19">
                  <c:v>10</c:v>
                </c:pt>
                <c:pt idx="20">
                  <c:v>10</c:v>
                </c:pt>
                <c:pt idx="21">
                  <c:v>11</c:v>
                </c:pt>
                <c:pt idx="22">
                  <c:v>11</c:v>
                </c:pt>
                <c:pt idx="23">
                  <c:v>12</c:v>
                </c:pt>
                <c:pt idx="24">
                  <c:v>12</c:v>
                </c:pt>
                <c:pt idx="25">
                  <c:v>13</c:v>
                </c:pt>
                <c:pt idx="26">
                  <c:v>13</c:v>
                </c:pt>
                <c:pt idx="27">
                  <c:v>14</c:v>
                </c:pt>
                <c:pt idx="28">
                  <c:v>14</c:v>
                </c:pt>
                <c:pt idx="29">
                  <c:v>15</c:v>
                </c:pt>
                <c:pt idx="30">
                  <c:v>15</c:v>
                </c:pt>
                <c:pt idx="31">
                  <c:v>16</c:v>
                </c:pt>
                <c:pt idx="32">
                  <c:v>16</c:v>
                </c:pt>
                <c:pt idx="33">
                  <c:v>17</c:v>
                </c:pt>
                <c:pt idx="34">
                  <c:v>17</c:v>
                </c:pt>
                <c:pt idx="35">
                  <c:v>18</c:v>
                </c:pt>
                <c:pt idx="36">
                  <c:v>18</c:v>
                </c:pt>
                <c:pt idx="37">
                  <c:v>19</c:v>
                </c:pt>
                <c:pt idx="38">
                  <c:v>19</c:v>
                </c:pt>
                <c:pt idx="39">
                  <c:v>20</c:v>
                </c:pt>
              </c:numCache>
            </c:numRef>
          </c:xVal>
          <c:yVal>
            <c:numRef>
              <c:f>Sheet1!$E$2:$E$41</c:f>
              <c:numCache>
                <c:formatCode>General</c:formatCode>
                <c:ptCount val="40"/>
                <c:pt idx="0">
                  <c:v>5</c:v>
                </c:pt>
                <c:pt idx="1">
                  <c:v>5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  <c:pt idx="18">
                  <c:v>5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5</c:v>
                </c:pt>
                <c:pt idx="24">
                  <c:v>5</c:v>
                </c:pt>
                <c:pt idx="25">
                  <c:v>5</c:v>
                </c:pt>
                <c:pt idx="26">
                  <c:v>5</c:v>
                </c:pt>
                <c:pt idx="27">
                  <c:v>5</c:v>
                </c:pt>
                <c:pt idx="28">
                  <c:v>5</c:v>
                </c:pt>
                <c:pt idx="29">
                  <c:v>5</c:v>
                </c:pt>
                <c:pt idx="30">
                  <c:v>5</c:v>
                </c:pt>
                <c:pt idx="31">
                  <c:v>5</c:v>
                </c:pt>
                <c:pt idx="32">
                  <c:v>5</c:v>
                </c:pt>
                <c:pt idx="33">
                  <c:v>5</c:v>
                </c:pt>
                <c:pt idx="34">
                  <c:v>5</c:v>
                </c:pt>
                <c:pt idx="35">
                  <c:v>5</c:v>
                </c:pt>
                <c:pt idx="36">
                  <c:v>5</c:v>
                </c:pt>
                <c:pt idx="37">
                  <c:v>5</c:v>
                </c:pt>
                <c:pt idx="38">
                  <c:v>5</c:v>
                </c:pt>
                <c:pt idx="39">
                  <c:v>5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rlast</c:v>
                </c:pt>
              </c:strCache>
            </c:strRef>
          </c:tx>
          <c:spPr>
            <a:ln>
              <a:solidFill>
                <a:schemeClr val="accent1">
                  <a:lumMod val="50000"/>
                  <a:lumOff val="50000"/>
                </a:schemeClr>
              </a:solidFill>
            </a:ln>
          </c:spPr>
          <c:marker>
            <c:symbol val="none"/>
          </c:marker>
          <c:xVal>
            <c:numRef>
              <c:f>Sheet1!$A$2:$A$41</c:f>
              <c:numCache>
                <c:formatCode>General</c:formatCode>
                <c:ptCount val="4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4</c:v>
                </c:pt>
                <c:pt idx="9">
                  <c:v>5</c:v>
                </c:pt>
                <c:pt idx="10">
                  <c:v>5</c:v>
                </c:pt>
                <c:pt idx="11">
                  <c:v>6</c:v>
                </c:pt>
                <c:pt idx="12">
                  <c:v>6</c:v>
                </c:pt>
                <c:pt idx="13">
                  <c:v>7</c:v>
                </c:pt>
                <c:pt idx="14">
                  <c:v>7</c:v>
                </c:pt>
                <c:pt idx="15">
                  <c:v>8</c:v>
                </c:pt>
                <c:pt idx="16">
                  <c:v>8</c:v>
                </c:pt>
                <c:pt idx="17">
                  <c:v>9</c:v>
                </c:pt>
                <c:pt idx="18">
                  <c:v>9</c:v>
                </c:pt>
                <c:pt idx="19">
                  <c:v>10</c:v>
                </c:pt>
                <c:pt idx="20">
                  <c:v>10</c:v>
                </c:pt>
                <c:pt idx="21">
                  <c:v>11</c:v>
                </c:pt>
                <c:pt idx="22">
                  <c:v>11</c:v>
                </c:pt>
                <c:pt idx="23">
                  <c:v>12</c:v>
                </c:pt>
                <c:pt idx="24">
                  <c:v>12</c:v>
                </c:pt>
                <c:pt idx="25">
                  <c:v>13</c:v>
                </c:pt>
                <c:pt idx="26">
                  <c:v>13</c:v>
                </c:pt>
                <c:pt idx="27">
                  <c:v>14</c:v>
                </c:pt>
                <c:pt idx="28">
                  <c:v>14</c:v>
                </c:pt>
                <c:pt idx="29">
                  <c:v>15</c:v>
                </c:pt>
                <c:pt idx="30">
                  <c:v>15</c:v>
                </c:pt>
                <c:pt idx="31">
                  <c:v>16</c:v>
                </c:pt>
                <c:pt idx="32">
                  <c:v>16</c:v>
                </c:pt>
                <c:pt idx="33">
                  <c:v>17</c:v>
                </c:pt>
                <c:pt idx="34">
                  <c:v>17</c:v>
                </c:pt>
                <c:pt idx="35">
                  <c:v>18</c:v>
                </c:pt>
                <c:pt idx="36">
                  <c:v>18</c:v>
                </c:pt>
                <c:pt idx="37">
                  <c:v>19</c:v>
                </c:pt>
                <c:pt idx="38">
                  <c:v>19</c:v>
                </c:pt>
                <c:pt idx="39">
                  <c:v>20</c:v>
                </c:pt>
              </c:numCache>
            </c:numRef>
          </c:xVal>
          <c:yVal>
            <c:numRef>
              <c:f>Sheet1!$F$2:$F$41</c:f>
              <c:numCache>
                <c:formatCode>General</c:formatCode>
                <c:ptCount val="40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  <c:pt idx="20">
                  <c:v>3</c:v>
                </c:pt>
                <c:pt idx="21">
                  <c:v>3</c:v>
                </c:pt>
                <c:pt idx="22">
                  <c:v>3</c:v>
                </c:pt>
                <c:pt idx="23">
                  <c:v>3</c:v>
                </c:pt>
                <c:pt idx="24">
                  <c:v>3</c:v>
                </c:pt>
                <c:pt idx="25">
                  <c:v>3</c:v>
                </c:pt>
                <c:pt idx="26">
                  <c:v>3</c:v>
                </c:pt>
                <c:pt idx="27">
                  <c:v>3</c:v>
                </c:pt>
                <c:pt idx="28">
                  <c:v>3</c:v>
                </c:pt>
                <c:pt idx="29">
                  <c:v>3</c:v>
                </c:pt>
                <c:pt idx="30">
                  <c:v>3</c:v>
                </c:pt>
                <c:pt idx="31">
                  <c:v>3</c:v>
                </c:pt>
                <c:pt idx="32">
                  <c:v>3</c:v>
                </c:pt>
                <c:pt idx="33">
                  <c:v>3</c:v>
                </c:pt>
                <c:pt idx="34">
                  <c:v>3</c:v>
                </c:pt>
                <c:pt idx="35">
                  <c:v>3</c:v>
                </c:pt>
                <c:pt idx="36">
                  <c:v>3</c:v>
                </c:pt>
                <c:pt idx="37">
                  <c:v>3</c:v>
                </c:pt>
                <c:pt idx="38">
                  <c:v>3</c:v>
                </c:pt>
                <c:pt idx="39">
                  <c:v>3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rready</c:v>
                </c:pt>
              </c:strCache>
            </c:strRef>
          </c:tx>
          <c:spPr>
            <a:ln>
              <a:solidFill>
                <a:schemeClr val="accent1">
                  <a:lumMod val="50000"/>
                  <a:lumOff val="50000"/>
                </a:schemeClr>
              </a:solidFill>
            </a:ln>
          </c:spPr>
          <c:marker>
            <c:symbol val="none"/>
          </c:marker>
          <c:xVal>
            <c:numRef>
              <c:f>Sheet1!$A$2:$A$41</c:f>
              <c:numCache>
                <c:formatCode>General</c:formatCode>
                <c:ptCount val="4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4</c:v>
                </c:pt>
                <c:pt idx="9">
                  <c:v>5</c:v>
                </c:pt>
                <c:pt idx="10">
                  <c:v>5</c:v>
                </c:pt>
                <c:pt idx="11">
                  <c:v>6</c:v>
                </c:pt>
                <c:pt idx="12">
                  <c:v>6</c:v>
                </c:pt>
                <c:pt idx="13">
                  <c:v>7</c:v>
                </c:pt>
                <c:pt idx="14">
                  <c:v>7</c:v>
                </c:pt>
                <c:pt idx="15">
                  <c:v>8</c:v>
                </c:pt>
                <c:pt idx="16">
                  <c:v>8</c:v>
                </c:pt>
                <c:pt idx="17">
                  <c:v>9</c:v>
                </c:pt>
                <c:pt idx="18">
                  <c:v>9</c:v>
                </c:pt>
                <c:pt idx="19">
                  <c:v>10</c:v>
                </c:pt>
                <c:pt idx="20">
                  <c:v>10</c:v>
                </c:pt>
                <c:pt idx="21">
                  <c:v>11</c:v>
                </c:pt>
                <c:pt idx="22">
                  <c:v>11</c:v>
                </c:pt>
                <c:pt idx="23">
                  <c:v>12</c:v>
                </c:pt>
                <c:pt idx="24">
                  <c:v>12</c:v>
                </c:pt>
                <c:pt idx="25">
                  <c:v>13</c:v>
                </c:pt>
                <c:pt idx="26">
                  <c:v>13</c:v>
                </c:pt>
                <c:pt idx="27">
                  <c:v>14</c:v>
                </c:pt>
                <c:pt idx="28">
                  <c:v>14</c:v>
                </c:pt>
                <c:pt idx="29">
                  <c:v>15</c:v>
                </c:pt>
                <c:pt idx="30">
                  <c:v>15</c:v>
                </c:pt>
                <c:pt idx="31">
                  <c:v>16</c:v>
                </c:pt>
                <c:pt idx="32">
                  <c:v>16</c:v>
                </c:pt>
                <c:pt idx="33">
                  <c:v>17</c:v>
                </c:pt>
                <c:pt idx="34">
                  <c:v>17</c:v>
                </c:pt>
                <c:pt idx="35">
                  <c:v>18</c:v>
                </c:pt>
                <c:pt idx="36">
                  <c:v>18</c:v>
                </c:pt>
                <c:pt idx="37">
                  <c:v>19</c:v>
                </c:pt>
                <c:pt idx="38">
                  <c:v>19</c:v>
                </c:pt>
                <c:pt idx="39">
                  <c:v>20</c:v>
                </c:pt>
              </c:numCache>
            </c:numRef>
          </c:xVal>
          <c:yVal>
            <c:numRef>
              <c:f>Sheet1!$G$2:$G$41</c:f>
              <c:numCache>
                <c:formatCode>General</c:formatCode>
                <c:ptCount val="40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2</c:v>
                </c:pt>
                <c:pt idx="33">
                  <c:v>2</c:v>
                </c:pt>
                <c:pt idx="34">
                  <c:v>2</c:v>
                </c:pt>
                <c:pt idx="35">
                  <c:v>2</c:v>
                </c:pt>
                <c:pt idx="36">
                  <c:v>2</c:v>
                </c:pt>
                <c:pt idx="37">
                  <c:v>2</c:v>
                </c:pt>
                <c:pt idx="38">
                  <c:v>2</c:v>
                </c:pt>
                <c:pt idx="39">
                  <c:v>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6040320"/>
        <c:axId val="126054784"/>
      </c:scatterChart>
      <c:valAx>
        <c:axId val="126040320"/>
        <c:scaling>
          <c:orientation val="minMax"/>
          <c:max val="20"/>
          <c:min val="0"/>
        </c:scaling>
        <c:delete val="1"/>
        <c:axPos val="b"/>
        <c:majorGridlines>
          <c:spPr>
            <a:ln w="12700">
              <a:solidFill>
                <a:schemeClr val="tx1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IN" dirty="0" smtClean="0"/>
                  <a:t>Clock</a:t>
                </a:r>
                <a:r>
                  <a:rPr lang="en-IN" baseline="0" dirty="0" smtClean="0"/>
                  <a:t> cycles </a:t>
                </a:r>
                <a:endParaRPr lang="en-IN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26054784"/>
        <c:crosses val="autoZero"/>
        <c:crossBetween val="midCat"/>
        <c:majorUnit val="1"/>
      </c:valAx>
      <c:valAx>
        <c:axId val="126054784"/>
        <c:scaling>
          <c:orientation val="minMax"/>
        </c:scaling>
        <c:delete val="1"/>
        <c:axPos val="l"/>
        <c:majorGridlines>
          <c:spPr>
            <a:ln w="12700">
              <a:solidFill>
                <a:schemeClr val="tx1"/>
              </a:solidFill>
              <a:prstDash val="sysDash"/>
            </a:ln>
          </c:spPr>
        </c:majorGridlines>
        <c:numFmt formatCode="General" sourceLinked="1"/>
        <c:majorTickMark val="none"/>
        <c:minorTickMark val="none"/>
        <c:tickLblPos val="nextTo"/>
        <c:crossAx val="12604032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9246555118110227"/>
          <c:y val="0.16418890347039952"/>
          <c:w val="9.2956036745406825E-2"/>
          <c:h val="0.7505415466411107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100">
          <a:latin typeface="Candara" panose="020E0502030303020204" pitchFamily="34" charset="0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1985F1B2-EC5A-476B-A9A2-4C1E7B456455}" type="datetimeFigureOut">
              <a:rPr lang="en-US"/>
              <a:pPr>
                <a:defRPr/>
              </a:pPr>
              <a:t>9/29/2015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58D9019-52BC-47AB-9BF9-F7711E277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1992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2AE4F09-91E5-44EE-8217-AD8ED668C155}" type="datetimeFigureOut">
              <a:rPr lang="en-US"/>
              <a:pPr>
                <a:defRPr/>
              </a:pPr>
              <a:t>9/29/2015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FC80578C-4876-4E82-B401-DDFA89D953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431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A4EF7-224D-41FD-8CAC-11A00269B53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2843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80578C-4876-4E82-B401-DDFA89D9530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228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Concluding</a:t>
            </a:r>
            <a:r>
              <a:rPr lang="en-US" baseline="0" dirty="0" smtClean="0"/>
              <a:t>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80578C-4876-4E82-B401-DDFA89D9530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992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Soundness : will we make incorrect claims about S based</a:t>
            </a:r>
            <a:r>
              <a:rPr lang="en-US" baseline="0" dirty="0" smtClean="0"/>
              <a:t> on results seen on M1 and M2?</a:t>
            </a:r>
          </a:p>
          <a:p>
            <a:r>
              <a:rPr lang="en-US" baseline="0" dirty="0" smtClean="0"/>
              <a:t>Completeness: can every property of interest on S be proven using reasoning which fits the schema of the rule?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80578C-4876-4E82-B401-DDFA89D9530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937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Mention which</a:t>
            </a:r>
            <a:r>
              <a:rPr lang="en-US" baseline="0" dirty="0" smtClean="0"/>
              <a:t> property does not hold for the AXI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80578C-4876-4E82-B401-DDFA89D9530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566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There are cheaper alternative rules that can be used profitably ...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80578C-4876-4E82-B401-DDFA89D9530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7939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Just something funny</a:t>
            </a:r>
            <a:r>
              <a:rPr lang="en-US" baseline="0" dirty="0" smtClean="0"/>
              <a:t> … this is the last talk of the session, after all.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80578C-4876-4E82-B401-DDFA89D9530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45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439" tIns="40721" rIns="81439" bIns="40721" numCol="1" anchor="t" anchorCtr="0" compatLnSpc="1">
            <a:prstTxWarp prst="textNoShape">
              <a:avLst/>
            </a:prstTxWarp>
          </a:bodyPr>
          <a:lstStyle/>
          <a:p>
            <a:pPr defTabSz="966526">
              <a:spcBef>
                <a:spcPct val="0"/>
              </a:spcBef>
              <a:defRPr/>
            </a:pPr>
            <a:r>
              <a:rPr lang="en-US" baseline="0" dirty="0" smtClean="0"/>
              <a:t>[[Measuring coverage in formal: Checkers, Constraints, Complexity and Abstractions ]]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439" tIns="40721" rIns="81439" bIns="40721" numCol="1" anchor="t" anchorCtr="0" compatLnSpc="1">
            <a:prstTxWarp prst="textNoShape">
              <a:avLst/>
            </a:prstTxWarp>
          </a:bodyPr>
          <a:lstStyle/>
          <a:p>
            <a:pPr defTabSz="966526">
              <a:spcBef>
                <a:spcPct val="0"/>
              </a:spcBef>
              <a:defRPr/>
            </a:pPr>
            <a:r>
              <a:rPr lang="en-US" baseline="0" dirty="0" smtClean="0"/>
              <a:t>[[Measuring coverage in formal: Checkers, Constraints, Complexity and Abstractions ]]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439" tIns="40721" rIns="81439" bIns="40721" numCol="1" anchor="t" anchorCtr="0" compatLnSpc="1">
            <a:prstTxWarp prst="textNoShape">
              <a:avLst/>
            </a:prstTxWarp>
          </a:bodyPr>
          <a:lstStyle/>
          <a:p>
            <a:pPr defTabSz="966526">
              <a:spcBef>
                <a:spcPct val="0"/>
              </a:spcBef>
              <a:defRPr/>
            </a:pPr>
            <a:r>
              <a:rPr lang="en-US" baseline="0" dirty="0" smtClean="0"/>
              <a:t>[[Measuring coverage in formal: Checkers, Constraints, Complexity and Abstractions ]]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80578C-4876-4E82-B401-DDFA89D9530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140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30829" y="1709120"/>
            <a:ext cx="6858000" cy="609600"/>
          </a:xfrm>
          <a:prstGeom prst="rect">
            <a:avLst/>
          </a:prstGeom>
        </p:spPr>
        <p:txBody>
          <a:bodyPr anchor="t"/>
          <a:lstStyle>
            <a:lvl1pPr algn="r">
              <a:defRPr sz="3200">
                <a:solidFill>
                  <a:schemeClr val="accent4"/>
                </a:solidFill>
                <a:latin typeface="Candara"/>
                <a:cs typeface="Candar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30829" y="2394920"/>
            <a:ext cx="6858000" cy="5334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1" i="1">
                <a:solidFill>
                  <a:schemeClr val="bg1"/>
                </a:solidFill>
                <a:latin typeface="Candara"/>
                <a:ea typeface="+mj-lt"/>
                <a:cs typeface="Candara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Rectangle 2"/>
          <p:cNvSpPr txBox="1">
            <a:spLocks/>
          </p:cNvSpPr>
          <p:nvPr/>
        </p:nvSpPr>
        <p:spPr>
          <a:xfrm>
            <a:off x="272451" y="3262360"/>
            <a:ext cx="8278330" cy="1219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1313" indent="-341313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6"/>
              </a:buClr>
              <a:buSzPct val="100000"/>
              <a:buFont typeface="Arial"/>
              <a:buChar char="•"/>
              <a:defRPr sz="22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1pPr>
            <a:lvl2pPr marL="573088" indent="-23177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4"/>
              </a:buClr>
              <a:buSzPct val="75000"/>
              <a:buFont typeface="Courier New"/>
              <a:buChar char="o"/>
              <a:tabLst>
                <a:tab pos="511175" algn="l"/>
              </a:tabLst>
              <a:defRPr sz="18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2pPr>
            <a:lvl3pPr marL="914400" indent="-233363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25000"/>
              <a:buFont typeface="Arial"/>
              <a:buChar char="•"/>
              <a:defRPr sz="16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3pPr>
            <a:lvl4pPr marL="1192213" indent="-169863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25000"/>
              <a:buFont typeface="Arial"/>
              <a:buChar char="•"/>
              <a:defRPr sz="14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4pPr>
            <a:lvl5pPr marL="15430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25000"/>
              <a:buFont typeface="Arial"/>
              <a:buChar char="•"/>
              <a:defRPr sz="12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3"/>
              <a:buNone/>
              <a:defRPr/>
            </a:pPr>
            <a:endParaRPr lang="en-US" dirty="0" smtClean="0"/>
          </a:p>
          <a:p>
            <a:pPr algn="r">
              <a:defRPr/>
            </a:pPr>
            <a:r>
              <a:rPr lang="en-US" sz="2000" b="1" i="1" dirty="0" smtClean="0">
                <a:solidFill>
                  <a:schemeClr val="bg1"/>
                </a:solidFill>
              </a:rPr>
              <a:t>Unique Methodology. Highest Coverage. Fastest Time to Market.</a:t>
            </a:r>
          </a:p>
          <a:p>
            <a:pPr algn="r">
              <a:buFont typeface="Wingdings 3"/>
              <a:buNone/>
              <a:defRPr/>
            </a:pPr>
            <a:endParaRPr lang="en-US" sz="2000" b="1" i="1" dirty="0"/>
          </a:p>
        </p:txBody>
      </p:sp>
      <p:sp>
        <p:nvSpPr>
          <p:cNvPr id="7" name="Rectangle 2"/>
          <p:cNvSpPr txBox="1">
            <a:spLocks/>
          </p:cNvSpPr>
          <p:nvPr userDrawn="1"/>
        </p:nvSpPr>
        <p:spPr>
          <a:xfrm>
            <a:off x="272451" y="3262360"/>
            <a:ext cx="8278330" cy="1219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1313" indent="-341313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6"/>
              </a:buClr>
              <a:buSzPct val="100000"/>
              <a:buFont typeface="Arial"/>
              <a:buChar char="•"/>
              <a:defRPr sz="22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1pPr>
            <a:lvl2pPr marL="573088" indent="-23177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4"/>
              </a:buClr>
              <a:buSzPct val="75000"/>
              <a:buFont typeface="Courier New"/>
              <a:buChar char="o"/>
              <a:tabLst>
                <a:tab pos="511175" algn="l"/>
              </a:tabLst>
              <a:defRPr sz="18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2pPr>
            <a:lvl3pPr marL="914400" indent="-233363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25000"/>
              <a:buFont typeface="Arial"/>
              <a:buChar char="•"/>
              <a:defRPr sz="16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3pPr>
            <a:lvl4pPr marL="1192213" indent="-169863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25000"/>
              <a:buFont typeface="Arial"/>
              <a:buChar char="•"/>
              <a:defRPr sz="14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4pPr>
            <a:lvl5pPr marL="15430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25000"/>
              <a:buFont typeface="Arial"/>
              <a:buChar char="•"/>
              <a:defRPr sz="12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3"/>
              <a:buNone/>
              <a:defRPr/>
            </a:pPr>
            <a:endParaRPr lang="en-US" dirty="0" smtClean="0"/>
          </a:p>
          <a:p>
            <a:pPr algn="r">
              <a:defRPr/>
            </a:pPr>
            <a:r>
              <a:rPr lang="en-US" sz="2000" b="1" i="1" dirty="0" smtClean="0">
                <a:solidFill>
                  <a:schemeClr val="bg1"/>
                </a:solidFill>
              </a:rPr>
              <a:t>Unique Methodology. Highest Coverage. Fastest Time to Market.</a:t>
            </a:r>
          </a:p>
          <a:p>
            <a:pPr algn="r">
              <a:buFont typeface="Wingdings 3"/>
              <a:buNone/>
              <a:defRPr/>
            </a:pPr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7239422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04672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6356351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fld id="{C3023E2E-09DC-4675-84FC-8E9A854D4F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960120"/>
            <a:ext cx="8229600" cy="5029200"/>
          </a:xfrm>
        </p:spPr>
        <p:txBody>
          <a:bodyPr/>
          <a:lstStyle>
            <a:lvl2pPr marL="573088" indent="-231775">
              <a:defRPr/>
            </a:lvl2pPr>
            <a:lvl3pPr marL="909638" indent="-228600">
              <a:buClr>
                <a:schemeClr val="accent6"/>
              </a:buClr>
              <a:buFont typeface="Arial"/>
              <a:buChar char="•"/>
              <a:defRPr/>
            </a:lvl3pPr>
            <a:lvl4pPr marL="1198563" indent="-176213">
              <a:buClr>
                <a:schemeClr val="accent6"/>
              </a:buClr>
              <a:buFont typeface="Arial"/>
              <a:buChar char="•"/>
              <a:defRPr/>
            </a:lvl4pPr>
            <a:lvl5pPr marL="1543050" indent="-171450">
              <a:buClr>
                <a:schemeClr val="accent6"/>
              </a:buCl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1554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046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60120"/>
            <a:ext cx="389614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3168" y="960120"/>
            <a:ext cx="3895344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6356351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fld id="{C3023E2E-09DC-4675-84FC-8E9A854D4F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703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046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6356351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fld id="{C3023E2E-09DC-4675-84FC-8E9A854D4F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073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4"/>
          </p:nvPr>
        </p:nvSpPr>
        <p:spPr>
          <a:xfrm>
            <a:off x="457200" y="1097280"/>
            <a:ext cx="4040188" cy="463826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000" b="1" i="0" baseline="0">
                <a:solidFill>
                  <a:srgbClr val="0A4F91"/>
                </a:solidFill>
                <a:latin typeface="Candara"/>
                <a:cs typeface="Candara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5"/>
          </p:nvPr>
        </p:nvSpPr>
        <p:spPr>
          <a:xfrm>
            <a:off x="4648200" y="1097280"/>
            <a:ext cx="4040188" cy="463826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000" b="1" i="0" baseline="0">
                <a:solidFill>
                  <a:srgbClr val="0A4F91"/>
                </a:solidFill>
                <a:latin typeface="Candara"/>
                <a:cs typeface="Candara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0467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 b="1">
                <a:solidFill>
                  <a:schemeClr val="accent1"/>
                </a:solidFill>
                <a:latin typeface="Candara"/>
                <a:cs typeface="Candar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91640"/>
            <a:ext cx="4038600" cy="4389120"/>
          </a:xfrm>
          <a:prstGeom prst="rect">
            <a:avLst/>
          </a:prstGeom>
        </p:spPr>
        <p:txBody>
          <a:bodyPr/>
          <a:lstStyle>
            <a:lvl1pPr marL="273050" indent="-273050">
              <a:buClr>
                <a:schemeClr val="accent1"/>
              </a:buClr>
              <a:buSzPct val="100000"/>
              <a:buFont typeface="Wingdings" charset="2"/>
              <a:buChar char="§"/>
              <a:defRPr sz="1800">
                <a:latin typeface="Candara"/>
                <a:cs typeface="Candara"/>
              </a:defRPr>
            </a:lvl1pPr>
            <a:lvl2pPr marL="547688" indent="-273050">
              <a:buClr>
                <a:schemeClr val="accent1"/>
              </a:buClr>
              <a:buSzPct val="100000"/>
              <a:buFont typeface="Arial"/>
              <a:buChar char="•"/>
              <a:defRPr sz="1600">
                <a:solidFill>
                  <a:schemeClr val="tx1"/>
                </a:solidFill>
                <a:latin typeface="Candara"/>
                <a:cs typeface="Candara"/>
              </a:defRPr>
            </a:lvl2pPr>
            <a:lvl3pPr marL="822325" indent="-228600">
              <a:buClr>
                <a:schemeClr val="accent1"/>
              </a:buClr>
              <a:buFont typeface="Arial"/>
              <a:buChar char="•"/>
              <a:defRPr sz="1400">
                <a:latin typeface="Candara"/>
                <a:cs typeface="Candara"/>
              </a:defRPr>
            </a:lvl3pPr>
            <a:lvl4pPr marL="1192213" indent="-169863">
              <a:buClr>
                <a:schemeClr val="accent1"/>
              </a:buClr>
              <a:buFont typeface="Arial"/>
              <a:buChar char="•"/>
              <a:defRPr sz="1400">
                <a:latin typeface="Candara"/>
                <a:cs typeface="Candara"/>
              </a:defRPr>
            </a:lvl4pPr>
            <a:lvl5pPr marL="1543050" indent="-171450">
              <a:buClr>
                <a:schemeClr val="accent1"/>
              </a:buClr>
              <a:buFont typeface="Arial"/>
              <a:buChar char="•"/>
              <a:defRPr sz="1200">
                <a:latin typeface="Candara"/>
                <a:cs typeface="Candar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6356351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fld id="{C3023E2E-09DC-4675-84FC-8E9A854D4F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6"/>
          </p:nvPr>
        </p:nvSpPr>
        <p:spPr>
          <a:xfrm>
            <a:off x="4645152" y="1691640"/>
            <a:ext cx="4038600" cy="4389120"/>
          </a:xfrm>
          <a:prstGeom prst="rect">
            <a:avLst/>
          </a:prstGeom>
        </p:spPr>
        <p:txBody>
          <a:bodyPr/>
          <a:lstStyle>
            <a:lvl1pPr marL="273050" indent="-273050">
              <a:buClr>
                <a:schemeClr val="accent1"/>
              </a:buClr>
              <a:buSzPct val="100000"/>
              <a:buFont typeface="Wingdings" charset="2"/>
              <a:buChar char="§"/>
              <a:defRPr sz="1800">
                <a:latin typeface="Candara"/>
                <a:cs typeface="Candara"/>
              </a:defRPr>
            </a:lvl1pPr>
            <a:lvl2pPr marL="547688" indent="-273050">
              <a:buClr>
                <a:schemeClr val="accent1"/>
              </a:buClr>
              <a:buSzPct val="100000"/>
              <a:buFont typeface="Arial"/>
              <a:buChar char="•"/>
              <a:defRPr sz="1600">
                <a:solidFill>
                  <a:schemeClr val="tx1"/>
                </a:solidFill>
                <a:latin typeface="Candara"/>
                <a:cs typeface="Candara"/>
              </a:defRPr>
            </a:lvl2pPr>
            <a:lvl3pPr marL="822325" indent="-228600">
              <a:buClr>
                <a:schemeClr val="accent1"/>
              </a:buClr>
              <a:buFont typeface="Arial"/>
              <a:buChar char="•"/>
              <a:defRPr sz="1400">
                <a:latin typeface="Candara"/>
                <a:cs typeface="Candara"/>
              </a:defRPr>
            </a:lvl3pPr>
            <a:lvl4pPr marL="1192213" indent="-169863">
              <a:buClr>
                <a:schemeClr val="accent1"/>
              </a:buClr>
              <a:buFont typeface="Arial"/>
              <a:buChar char="•"/>
              <a:defRPr sz="1400">
                <a:latin typeface="Candara"/>
                <a:cs typeface="Candara"/>
              </a:defRPr>
            </a:lvl4pPr>
            <a:lvl5pPr marL="1543050" indent="-171450">
              <a:buClr>
                <a:schemeClr val="accent1"/>
              </a:buClr>
              <a:buFont typeface="Arial"/>
              <a:buChar char="•"/>
              <a:defRPr sz="1200">
                <a:latin typeface="Candara"/>
                <a:cs typeface="Candar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391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623"/>
          <a:stretch/>
        </p:blipFill>
        <p:spPr bwMode="auto">
          <a:xfrm rot="5400000">
            <a:off x="4300334" y="2014337"/>
            <a:ext cx="543326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"/>
          <a:stretch/>
        </p:blipFill>
        <p:spPr>
          <a:xfrm>
            <a:off x="140030" y="6331324"/>
            <a:ext cx="914400" cy="410757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7560" y="6356351"/>
            <a:ext cx="24688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smtClean="0"/>
              <a:t>OSKI TECHNOLOGY CONFIDENTIAL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6356351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fld id="{C3023E2E-09DC-4675-84FC-8E9A854D4F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-3" y="6766560"/>
            <a:ext cx="9144000" cy="914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Text" lastClr="000000"/>
              </a:solidFill>
            </a:endParaRPr>
          </a:p>
        </p:txBody>
      </p:sp>
      <p:pic>
        <p:nvPicPr>
          <p:cNvPr id="10" name="Picture 7"/>
          <p:cNvPicPr>
            <a:picLocks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623"/>
          <a:stretch/>
        </p:blipFill>
        <p:spPr bwMode="auto">
          <a:xfrm rot="5400000">
            <a:off x="4300334" y="2014337"/>
            <a:ext cx="543326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 userDrawn="1"/>
        </p:nvSpPr>
        <p:spPr>
          <a:xfrm>
            <a:off x="-3" y="6766560"/>
            <a:ext cx="9144000" cy="914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930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04672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6356351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fld id="{C3023E2E-09DC-4675-84FC-8E9A854D4F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960120"/>
            <a:ext cx="8229600" cy="5029200"/>
          </a:xfrm>
        </p:spPr>
        <p:txBody>
          <a:bodyPr/>
          <a:lstStyle>
            <a:lvl2pPr marL="573088" indent="-231775">
              <a:defRPr/>
            </a:lvl2pPr>
            <a:lvl3pPr marL="909638" indent="-228600">
              <a:buClr>
                <a:schemeClr val="accent6"/>
              </a:buClr>
              <a:buFont typeface="Arial"/>
              <a:buChar char="•"/>
              <a:defRPr/>
            </a:lvl3pPr>
            <a:lvl4pPr marL="1198563" indent="-176213">
              <a:buClr>
                <a:schemeClr val="accent6"/>
              </a:buClr>
              <a:buFont typeface="Arial"/>
              <a:buChar char="•"/>
              <a:defRPr/>
            </a:lvl4pPr>
            <a:lvl5pPr marL="1543050" indent="-171450">
              <a:buClr>
                <a:schemeClr val="accent6"/>
              </a:buCl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1554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4"/>
          </p:nvPr>
        </p:nvSpPr>
        <p:spPr>
          <a:xfrm>
            <a:off x="457200" y="1097280"/>
            <a:ext cx="4040188" cy="463826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000" b="1" i="0" baseline="0">
                <a:solidFill>
                  <a:srgbClr val="0A4F91"/>
                </a:solidFill>
                <a:latin typeface="Candara"/>
                <a:cs typeface="Candara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5"/>
          </p:nvPr>
        </p:nvSpPr>
        <p:spPr>
          <a:xfrm>
            <a:off x="4648200" y="1097280"/>
            <a:ext cx="4040188" cy="463826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000" b="1" i="0" baseline="0">
                <a:solidFill>
                  <a:srgbClr val="0A4F91"/>
                </a:solidFill>
                <a:latin typeface="Candara"/>
                <a:cs typeface="Candara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0467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 b="1">
                <a:solidFill>
                  <a:schemeClr val="accent1"/>
                </a:solidFill>
                <a:latin typeface="Candara"/>
                <a:cs typeface="Candar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91640"/>
            <a:ext cx="4038600" cy="4389120"/>
          </a:xfrm>
          <a:prstGeom prst="rect">
            <a:avLst/>
          </a:prstGeom>
        </p:spPr>
        <p:txBody>
          <a:bodyPr/>
          <a:lstStyle>
            <a:lvl1pPr marL="273050" indent="-273050">
              <a:buClr>
                <a:schemeClr val="accent1"/>
              </a:buClr>
              <a:buSzPct val="100000"/>
              <a:buFont typeface="Wingdings" charset="2"/>
              <a:buChar char="§"/>
              <a:defRPr sz="1800">
                <a:latin typeface="Candara"/>
                <a:cs typeface="Candara"/>
              </a:defRPr>
            </a:lvl1pPr>
            <a:lvl2pPr marL="547688" indent="-273050">
              <a:buClr>
                <a:schemeClr val="accent1"/>
              </a:buClr>
              <a:buSzPct val="100000"/>
              <a:buFont typeface="Arial"/>
              <a:buChar char="•"/>
              <a:defRPr sz="1600">
                <a:solidFill>
                  <a:schemeClr val="tx1"/>
                </a:solidFill>
                <a:latin typeface="Candara"/>
                <a:cs typeface="Candara"/>
              </a:defRPr>
            </a:lvl2pPr>
            <a:lvl3pPr marL="822325" indent="-228600">
              <a:buClr>
                <a:schemeClr val="accent1"/>
              </a:buClr>
              <a:buFont typeface="Arial"/>
              <a:buChar char="•"/>
              <a:defRPr sz="1400">
                <a:latin typeface="Candara"/>
                <a:cs typeface="Candara"/>
              </a:defRPr>
            </a:lvl3pPr>
            <a:lvl4pPr marL="1192213" indent="-169863">
              <a:buClr>
                <a:schemeClr val="accent1"/>
              </a:buClr>
              <a:buFont typeface="Arial"/>
              <a:buChar char="•"/>
              <a:defRPr sz="1400">
                <a:latin typeface="Candara"/>
                <a:cs typeface="Candara"/>
              </a:defRPr>
            </a:lvl4pPr>
            <a:lvl5pPr marL="1543050" indent="-171450">
              <a:buClr>
                <a:schemeClr val="accent1"/>
              </a:buClr>
              <a:buFont typeface="Arial"/>
              <a:buChar char="•"/>
              <a:defRPr sz="1200">
                <a:latin typeface="Candara"/>
                <a:cs typeface="Candar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7560" y="6356351"/>
            <a:ext cx="24688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smtClean="0"/>
              <a:t>OSKI TECHNOLOGY CONFIDENTIAL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6356351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fld id="{C3023E2E-09DC-4675-84FC-8E9A854D4F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6"/>
          </p:nvPr>
        </p:nvSpPr>
        <p:spPr>
          <a:xfrm>
            <a:off x="4645152" y="1691640"/>
            <a:ext cx="4038600" cy="4389120"/>
          </a:xfrm>
          <a:prstGeom prst="rect">
            <a:avLst/>
          </a:prstGeom>
        </p:spPr>
        <p:txBody>
          <a:bodyPr/>
          <a:lstStyle>
            <a:lvl1pPr marL="273050" indent="-273050">
              <a:buClr>
                <a:schemeClr val="accent1"/>
              </a:buClr>
              <a:buSzPct val="100000"/>
              <a:buFont typeface="Wingdings" charset="2"/>
              <a:buChar char="§"/>
              <a:defRPr sz="1800">
                <a:latin typeface="Candara"/>
                <a:cs typeface="Candara"/>
              </a:defRPr>
            </a:lvl1pPr>
            <a:lvl2pPr marL="547688" indent="-273050">
              <a:buClr>
                <a:schemeClr val="accent1"/>
              </a:buClr>
              <a:buSzPct val="100000"/>
              <a:buFont typeface="Arial"/>
              <a:buChar char="•"/>
              <a:defRPr sz="1600">
                <a:solidFill>
                  <a:schemeClr val="tx1"/>
                </a:solidFill>
                <a:latin typeface="Candara"/>
                <a:cs typeface="Candara"/>
              </a:defRPr>
            </a:lvl2pPr>
            <a:lvl3pPr marL="822325" indent="-228600">
              <a:buClr>
                <a:schemeClr val="accent1"/>
              </a:buClr>
              <a:buFont typeface="Arial"/>
              <a:buChar char="•"/>
              <a:defRPr sz="1400">
                <a:latin typeface="Candara"/>
                <a:cs typeface="Candara"/>
              </a:defRPr>
            </a:lvl3pPr>
            <a:lvl4pPr marL="1192213" indent="-169863">
              <a:buClr>
                <a:schemeClr val="accent1"/>
              </a:buClr>
              <a:buFont typeface="Arial"/>
              <a:buChar char="•"/>
              <a:defRPr sz="1400">
                <a:latin typeface="Candara"/>
                <a:cs typeface="Candara"/>
              </a:defRPr>
            </a:lvl4pPr>
            <a:lvl5pPr marL="1543050" indent="-171450">
              <a:buClr>
                <a:schemeClr val="accent1"/>
              </a:buClr>
              <a:buFont typeface="Arial"/>
              <a:buChar char="•"/>
              <a:defRPr sz="1200">
                <a:latin typeface="Candara"/>
                <a:cs typeface="Candar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391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/>
          <p:cNvPicPr>
            <a:picLocks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623"/>
          <a:stretch/>
        </p:blipFill>
        <p:spPr bwMode="auto">
          <a:xfrm rot="5400000">
            <a:off x="4300334" y="2014337"/>
            <a:ext cx="543326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"/>
          <a:stretch/>
        </p:blipFill>
        <p:spPr>
          <a:xfrm>
            <a:off x="140030" y="6331324"/>
            <a:ext cx="914400" cy="410757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7560" y="6356351"/>
            <a:ext cx="24688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smtClean="0"/>
              <a:t>OSKI TECHNOLOGY CONFIDENTIAL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6356351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fld id="{C3023E2E-09DC-4675-84FC-8E9A854D4F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3" y="6766560"/>
            <a:ext cx="9144000" cy="914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930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-3" y="787066"/>
            <a:ext cx="9144000" cy="27432"/>
          </a:xfrm>
          <a:prstGeom prst="rect">
            <a:avLst/>
          </a:prstGeom>
          <a:solidFill>
            <a:schemeClr val="accent4"/>
          </a:solidFill>
          <a:ln w="38100" cmpd="sng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7"/>
          <p:cNvPicPr>
            <a:picLocks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623"/>
          <a:stretch/>
        </p:blipFill>
        <p:spPr bwMode="auto">
          <a:xfrm rot="5400000">
            <a:off x="4300334" y="2014337"/>
            <a:ext cx="543326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-3" y="6766560"/>
            <a:ext cx="9144000" cy="91440"/>
          </a:xfrm>
          <a:prstGeom prst="rect">
            <a:avLst/>
          </a:prstGeom>
          <a:solidFill>
            <a:schemeClr val="accent4"/>
          </a:solidFill>
          <a:ln>
            <a:solidFill>
              <a:srgbClr val="F9D6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Text" lastClr="00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"/>
          <a:stretch/>
        </p:blipFill>
        <p:spPr>
          <a:xfrm>
            <a:off x="140030" y="6335239"/>
            <a:ext cx="914400" cy="41075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"/>
            <a:ext cx="8686800" cy="804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60120"/>
            <a:ext cx="8229600" cy="5029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 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7560" y="6356351"/>
            <a:ext cx="24688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smtClean="0"/>
              <a:t>OSKI TECHNOLOGY CONFIDENTIAL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6356351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fld id="{C3023E2E-09DC-4675-84FC-8E9A854D4F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3" y="787066"/>
            <a:ext cx="9144000" cy="27432"/>
          </a:xfrm>
          <a:prstGeom prst="rect">
            <a:avLst/>
          </a:prstGeom>
          <a:solidFill>
            <a:schemeClr val="accent4"/>
          </a:solidFill>
          <a:ln w="38100" cmpd="sng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7"/>
          <p:cNvPicPr>
            <a:picLocks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623"/>
          <a:stretch/>
        </p:blipFill>
        <p:spPr bwMode="auto">
          <a:xfrm rot="5400000">
            <a:off x="4300334" y="2014337"/>
            <a:ext cx="543326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457200" y="1"/>
            <a:ext cx="8686800" cy="804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"/>
          <a:stretch/>
        </p:blipFill>
        <p:spPr>
          <a:xfrm>
            <a:off x="137160" y="6336792"/>
            <a:ext cx="914400" cy="410757"/>
          </a:xfrm>
          <a:prstGeom prst="rect">
            <a:avLst/>
          </a:prstGeom>
        </p:spPr>
      </p:pic>
      <p:sp>
        <p:nvSpPr>
          <p:cNvPr id="19" name="Rectangle 18"/>
          <p:cNvSpPr/>
          <p:nvPr userDrawn="1"/>
        </p:nvSpPr>
        <p:spPr>
          <a:xfrm>
            <a:off x="0" y="6766560"/>
            <a:ext cx="9144000" cy="91440"/>
          </a:xfrm>
          <a:prstGeom prst="rect">
            <a:avLst/>
          </a:prstGeom>
          <a:solidFill>
            <a:schemeClr val="accent4"/>
          </a:solidFill>
          <a:ln>
            <a:solidFill>
              <a:srgbClr val="F9D6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006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4" r:id="rId1"/>
    <p:sldLayoutId id="2147483965" r:id="rId2"/>
    <p:sldLayoutId id="2147483966" r:id="rId3"/>
    <p:sldLayoutId id="2147483967" r:id="rId4"/>
    <p:sldLayoutId id="2147483968" r:id="rId5"/>
    <p:sldLayoutId id="2147483969" r:id="rId6"/>
    <p:sldLayoutId id="2147483958" r:id="rId7"/>
    <p:sldLayoutId id="2147483941" r:id="rId8"/>
    <p:sldLayoutId id="2147483962" r:id="rId9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800" b="1" i="1" kern="1200">
          <a:solidFill>
            <a:schemeClr val="accent1"/>
          </a:solidFill>
          <a:latin typeface="Candara"/>
          <a:ea typeface="+mj-ea"/>
          <a:cs typeface="Candara"/>
        </a:defRPr>
      </a:lvl1pPr>
    </p:titleStyle>
    <p:bodyStyle>
      <a:lvl1pPr marL="341313" indent="-341313" algn="l" defTabSz="685800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SzPct val="100000"/>
        <a:buFont typeface="Wingdings" charset="2"/>
        <a:buChar char="§"/>
        <a:defRPr sz="2200" kern="1200">
          <a:solidFill>
            <a:schemeClr val="tx1"/>
          </a:solidFill>
          <a:latin typeface="Candara"/>
          <a:ea typeface="Open Sans" panose="020B0606030504020204" pitchFamily="34" charset="0"/>
          <a:cs typeface="Candara"/>
        </a:defRPr>
      </a:lvl1pPr>
      <a:lvl2pPr marL="573088" indent="-231775" algn="l" defTabSz="685800" rtl="0" eaLnBrk="1" latinLnBrk="0" hangingPunct="1">
        <a:lnSpc>
          <a:spcPct val="100000"/>
        </a:lnSpc>
        <a:spcBef>
          <a:spcPts val="375"/>
        </a:spcBef>
        <a:buClr>
          <a:schemeClr val="accent1"/>
        </a:buClr>
        <a:buSzPct val="100000"/>
        <a:buFont typeface="Arial"/>
        <a:buChar char="•"/>
        <a:tabLst>
          <a:tab pos="571500" algn="l"/>
        </a:tabLst>
        <a:defRPr sz="1800" kern="1200">
          <a:solidFill>
            <a:schemeClr val="tx1"/>
          </a:solidFill>
          <a:latin typeface="Candara"/>
          <a:ea typeface="Open Sans" panose="020B0606030504020204" pitchFamily="34" charset="0"/>
          <a:cs typeface="Candara"/>
        </a:defRPr>
      </a:lvl2pPr>
      <a:lvl3pPr marL="914400" indent="-233363" algn="l" defTabSz="685800" rtl="0" eaLnBrk="1" latinLnBrk="0" hangingPunct="1">
        <a:lnSpc>
          <a:spcPct val="100000"/>
        </a:lnSpc>
        <a:spcBef>
          <a:spcPts val="375"/>
        </a:spcBef>
        <a:buClr>
          <a:schemeClr val="accent1"/>
        </a:buClr>
        <a:buSzPct val="100000"/>
        <a:buFont typeface="Arial"/>
        <a:buChar char="•"/>
        <a:defRPr sz="1600" kern="1200">
          <a:solidFill>
            <a:schemeClr val="tx1"/>
          </a:solidFill>
          <a:latin typeface="Candara"/>
          <a:ea typeface="Open Sans" panose="020B0606030504020204" pitchFamily="34" charset="0"/>
          <a:cs typeface="Candara"/>
        </a:defRPr>
      </a:lvl3pPr>
      <a:lvl4pPr marL="1192213" indent="-169863" algn="l" defTabSz="685800" rtl="0" eaLnBrk="1" latinLnBrk="0" hangingPunct="1">
        <a:lnSpc>
          <a:spcPct val="100000"/>
        </a:lnSpc>
        <a:spcBef>
          <a:spcPts val="375"/>
        </a:spcBef>
        <a:buClr>
          <a:schemeClr val="accent1"/>
        </a:buClr>
        <a:buSzPct val="100000"/>
        <a:buFont typeface="Arial"/>
        <a:buChar char="•"/>
        <a:defRPr sz="1400" kern="1200">
          <a:solidFill>
            <a:schemeClr val="tx1"/>
          </a:solidFill>
          <a:latin typeface="Candara"/>
          <a:ea typeface="Open Sans" panose="020B0606030504020204" pitchFamily="34" charset="0"/>
          <a:cs typeface="Candara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accent1"/>
        </a:buClr>
        <a:buSzPct val="100000"/>
        <a:buFont typeface="Arial"/>
        <a:buChar char="•"/>
        <a:defRPr sz="1200" kern="1200">
          <a:solidFill>
            <a:schemeClr val="tx1"/>
          </a:solidFill>
          <a:latin typeface="Candara"/>
          <a:ea typeface="Open Sans" panose="020B0606030504020204" pitchFamily="34" charset="0"/>
          <a:cs typeface="Candara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0.png"/><Relationship Id="rId7" Type="http://schemas.openxmlformats.org/officeDocument/2006/relationships/image" Target="../media/image80.png"/><Relationship Id="rId12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11" Type="http://schemas.openxmlformats.org/officeDocument/2006/relationships/image" Target="../media/image12.png"/><Relationship Id="rId5" Type="http://schemas.openxmlformats.org/officeDocument/2006/relationships/image" Target="../media/image60.png"/><Relationship Id="rId1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image" Target="../media/image50.png"/><Relationship Id="rId9" Type="http://schemas.openxmlformats.org/officeDocument/2006/relationships/image" Target="../media/image10.png"/><Relationship Id="rId1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8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skitechnology.com/wp-content/uploads/2015/09/fmcad15.tar.gz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skitechnology.com/wp-content/uploads/2015/09/fmcad15.tar.g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7858" y="762000"/>
            <a:ext cx="7190971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Compositional Reasoning </a:t>
            </a:r>
            <a:r>
              <a:rPr lang="en-US" dirty="0" err="1" smtClean="0"/>
              <a:t>Gotchas</a:t>
            </a:r>
            <a:r>
              <a:rPr lang="en-US" dirty="0" smtClean="0"/>
              <a:t> in Practice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7803029" cy="1981200"/>
          </a:xfrm>
        </p:spPr>
        <p:txBody>
          <a:bodyPr>
            <a:noAutofit/>
          </a:bodyPr>
          <a:lstStyle/>
          <a:p>
            <a:r>
              <a:rPr lang="en-US" sz="1800" dirty="0" smtClean="0"/>
              <a:t>CHIRAG AGGARWAL, OSKI TECHNOLOGY</a:t>
            </a:r>
          </a:p>
          <a:p>
            <a:r>
              <a:rPr lang="en-US" sz="1800" dirty="0" smtClean="0"/>
              <a:t>PAUL HYLANDER, IKANOS</a:t>
            </a:r>
          </a:p>
          <a:p>
            <a:r>
              <a:rPr lang="en-US" sz="1800" dirty="0" smtClean="0"/>
              <a:t>YOGESH MAHAJAN, NVIDIA</a:t>
            </a:r>
          </a:p>
          <a:p>
            <a:r>
              <a:rPr lang="en-US" sz="1800" dirty="0" smtClean="0"/>
              <a:t>JON MICHELSON, NVIDIA</a:t>
            </a:r>
          </a:p>
          <a:p>
            <a:r>
              <a:rPr lang="en-US" sz="1800" dirty="0" smtClean="0"/>
              <a:t>VIGYAN SINGHAL, OSKI TECHNOLOGY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40451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But</a:t>
            </a:r>
            <a:r>
              <a:rPr lang="en-IN" dirty="0"/>
              <a:t> </a:t>
            </a:r>
            <a:r>
              <a:rPr lang="en-IN" dirty="0" smtClean="0"/>
              <a:t>Will We Catch It with Formal Verification</a:t>
            </a:r>
            <a:r>
              <a:rPr lang="en-IN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023E2E-09DC-4675-84FC-8E9A854D4F0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Master Property </a:t>
            </a:r>
            <a:r>
              <a:rPr lang="en-IN" dirty="0"/>
              <a:t>m</a:t>
            </a:r>
            <a:r>
              <a:rPr lang="en-IN" dirty="0" smtClean="0"/>
              <a:t>1:</a:t>
            </a:r>
          </a:p>
          <a:p>
            <a:pPr lvl="1"/>
            <a:r>
              <a:rPr lang="en-IN" dirty="0" smtClean="0"/>
              <a:t>Once the master receives BVALID, eventually it must assert BREADY</a:t>
            </a:r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pPr marL="0" indent="0">
              <a:buNone/>
            </a:pPr>
            <a:endParaRPr lang="en-IN" dirty="0"/>
          </a:p>
          <a:p>
            <a:r>
              <a:rPr lang="en-IN" dirty="0" smtClean="0"/>
              <a:t>Slave property </a:t>
            </a:r>
            <a:r>
              <a:rPr lang="en-IN" dirty="0"/>
              <a:t>s</a:t>
            </a:r>
            <a:r>
              <a:rPr lang="en-IN" dirty="0" smtClean="0"/>
              <a:t>1:</a:t>
            </a:r>
          </a:p>
          <a:p>
            <a:pPr lvl="1"/>
            <a:r>
              <a:rPr lang="en-IN" dirty="0" smtClean="0"/>
              <a:t>Once </a:t>
            </a:r>
            <a:r>
              <a:rPr lang="en-IN" dirty="0"/>
              <a:t>the slave sends </a:t>
            </a:r>
            <a:r>
              <a:rPr lang="en-IN" dirty="0" smtClean="0"/>
              <a:t>an accepted RVALID with no RLAST, eventually the </a:t>
            </a:r>
            <a:r>
              <a:rPr lang="en-IN" dirty="0"/>
              <a:t>slave must send RVALID with RLAST asserted</a:t>
            </a:r>
            <a:endParaRPr lang="en-IN" sz="1600" dirty="0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990600" y="1676400"/>
            <a:ext cx="5962650" cy="1323439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IN" sz="16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master_liveness_bready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@(</a:t>
            </a:r>
            <a:r>
              <a:rPr lang="en-IN" sz="16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posedge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aclk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IN" sz="16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disable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b="1" dirty="0" err="1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iff</a:t>
            </a:r>
            <a:r>
              <a:rPr lang="en-IN" sz="16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(!</a:t>
            </a:r>
            <a:r>
              <a:rPr lang="en-IN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aresetn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N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lang="en-IN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bvalid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&amp;&amp; !bready) |-&gt;</a:t>
            </a:r>
          </a:p>
          <a:p>
            <a:r>
              <a:rPr lang="en-IN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s_eventually</a:t>
            </a:r>
            <a:r>
              <a:rPr lang="en-IN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bready;</a:t>
            </a:r>
          </a:p>
          <a:p>
            <a:r>
              <a:rPr lang="en-IN" sz="1600" b="1" dirty="0" err="1" smtClean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endproperty</a:t>
            </a:r>
            <a:endParaRPr lang="en-IN" sz="1600" b="1" dirty="0" smtClean="0">
              <a:solidFill>
                <a:srgbClr val="0953B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1143000" y="3962400"/>
            <a:ext cx="5962650" cy="1323439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IN" sz="1600" b="1" dirty="0" smtClean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</a:t>
            </a:r>
            <a:r>
              <a:rPr lang="en-IN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slave_liveness_rlast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@(</a:t>
            </a:r>
            <a:r>
              <a:rPr lang="en-IN" sz="16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posedge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aclk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disable </a:t>
            </a:r>
            <a:r>
              <a:rPr lang="en-IN" sz="1600" b="1" dirty="0" err="1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iff</a:t>
            </a:r>
            <a:r>
              <a:rPr lang="en-IN" sz="16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(!</a:t>
            </a:r>
            <a:r>
              <a:rPr lang="en-IN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aresetn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N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lang="en-IN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rvalid</a:t>
            </a:r>
            <a:r>
              <a:rPr lang="en-IN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&amp;&amp; !</a:t>
            </a:r>
            <a:r>
              <a:rPr lang="en-IN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rlast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&amp;&amp; </a:t>
            </a:r>
            <a:r>
              <a:rPr lang="en-IN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rready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|-&gt;</a:t>
            </a:r>
          </a:p>
          <a:p>
            <a:r>
              <a:rPr lang="en-IN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s_eventually</a:t>
            </a:r>
            <a:r>
              <a:rPr lang="en-IN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rvalid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&amp;&amp; </a:t>
            </a:r>
            <a:r>
              <a:rPr lang="en-IN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rlast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sz="1600" b="1" dirty="0" err="1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endproperty</a:t>
            </a:r>
            <a:endParaRPr lang="en-IN" sz="1600" b="1" dirty="0">
              <a:solidFill>
                <a:srgbClr val="0953BC"/>
              </a:solidFill>
              <a:highlight>
                <a:srgbClr val="FFFFFF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Footer Placeholder 6"/>
          <p:cNvSpPr txBox="1">
            <a:spLocks/>
          </p:cNvSpPr>
          <p:nvPr/>
        </p:nvSpPr>
        <p:spPr>
          <a:xfrm>
            <a:off x="2878282" y="6356351"/>
            <a:ext cx="3501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© 2015 OSKI TECHNOLOGY, INC.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676692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But Will We Catch It with Formal Verification</a:t>
            </a:r>
            <a:r>
              <a:rPr lang="en-IN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023E2E-09DC-4675-84FC-8E9A854D4F0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457200" y="914400"/>
            <a:ext cx="8229600" cy="16764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1313" indent="-341313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SzPct val="100000"/>
              <a:buFont typeface="Wingdings" charset="2"/>
              <a:buChar char="§"/>
              <a:defRPr sz="22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1pPr>
            <a:lvl2pPr marL="573088" indent="-23177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1"/>
              </a:buClr>
              <a:buSzPct val="100000"/>
              <a:buFont typeface="Arial"/>
              <a:buChar char="•"/>
              <a:tabLst>
                <a:tab pos="571500" algn="l"/>
              </a:tabLst>
              <a:defRPr sz="18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2pPr>
            <a:lvl3pPr marL="909638" indent="-22860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6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3pPr>
            <a:lvl4pPr marL="1198563" indent="-176213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4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4pPr>
            <a:lvl5pPr marL="15430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2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IN" dirty="0" smtClean="0"/>
              <a:t>Master Property m1: Once the master receives BVALID, eventually it must assert BREADY</a:t>
            </a:r>
          </a:p>
          <a:p>
            <a:pPr fontAlgn="auto">
              <a:spcAft>
                <a:spcPts val="0"/>
              </a:spcAft>
            </a:pPr>
            <a:r>
              <a:rPr lang="en-IN" dirty="0" smtClean="0"/>
              <a:t>Slave property s1: Once the slave sends an accepted RVALID with no RLAST, eventually the slave must send RVALID with RLAST</a:t>
            </a:r>
            <a:endParaRPr lang="en-IN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803" y="2971800"/>
            <a:ext cx="3454921" cy="284797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27167" y="3453245"/>
            <a:ext cx="609600" cy="970819"/>
          </a:xfrm>
          <a:prstGeom prst="rect">
            <a:avLst/>
          </a:prstGeom>
          <a:solidFill>
            <a:srgbClr val="2445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extBox 13"/>
          <p:cNvSpPr txBox="1">
            <a:spLocks noChangeArrowheads="1"/>
          </p:cNvSpPr>
          <p:nvPr/>
        </p:nvSpPr>
        <p:spPr bwMode="auto">
          <a:xfrm>
            <a:off x="303367" y="4054732"/>
            <a:ext cx="3770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6027" y="3474998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% assume s1</a:t>
            </a:r>
          </a:p>
          <a:p>
            <a:r>
              <a:rPr lang="en-US" dirty="0" smtClean="0"/>
              <a:t>% prove m1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40140" y="3422970"/>
            <a:ext cx="609600" cy="970819"/>
          </a:xfrm>
          <a:prstGeom prst="rect">
            <a:avLst/>
          </a:prstGeom>
          <a:solidFill>
            <a:srgbClr val="2445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429000" y="3444723"/>
            <a:ext cx="1646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% assume m1</a:t>
            </a:r>
          </a:p>
          <a:p>
            <a:r>
              <a:rPr lang="en-US" dirty="0" smtClean="0"/>
              <a:t>% prove s1</a:t>
            </a:r>
            <a:endParaRPr lang="en-US" dirty="0"/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2956427" y="4050268"/>
            <a:ext cx="3385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6200" y="3048000"/>
            <a:ext cx="2514600" cy="1447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743200" y="3048000"/>
            <a:ext cx="2514600" cy="1447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020272" y="4572000"/>
            <a:ext cx="1429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Both pass!!!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70211" y="5144869"/>
            <a:ext cx="5023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User concludes m1 and s1 are each true on the system M </a:t>
            </a:r>
            <a:r>
              <a:rPr lang="en-US" dirty="0">
                <a:solidFill>
                  <a:srgbClr val="FF0000"/>
                </a:solidFill>
              </a:rPr>
              <a:t>⊗</a:t>
            </a:r>
            <a:r>
              <a:rPr lang="en-US" dirty="0" smtClean="0">
                <a:solidFill>
                  <a:srgbClr val="FF0000"/>
                </a:solidFill>
              </a:rPr>
              <a:t> S!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9045" y="31358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DUT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819400" y="312420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DUT</a:t>
            </a:r>
            <a:endParaRPr lang="en-US" dirty="0"/>
          </a:p>
        </p:txBody>
      </p:sp>
      <p:sp>
        <p:nvSpPr>
          <p:cNvPr id="21" name="Footer Placeholder 6"/>
          <p:cNvSpPr txBox="1">
            <a:spLocks/>
          </p:cNvSpPr>
          <p:nvPr/>
        </p:nvSpPr>
        <p:spPr>
          <a:xfrm>
            <a:off x="2878282" y="6356351"/>
            <a:ext cx="3501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© 2015 OSKI TECHNOLOGY, INC.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25932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aseline="0" dirty="0" smtClean="0"/>
              <a:t>Compositional Reasoning 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136838" y="4191108"/>
            <a:ext cx="1280160" cy="1463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</a:t>
            </a:r>
            <a:r>
              <a:rPr lang="en-US" sz="2800" baseline="-25000" dirty="0" smtClean="0"/>
              <a:t>1</a:t>
            </a:r>
            <a:endParaRPr lang="en-US" baseline="-25000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2413447" y="4520384"/>
            <a:ext cx="4111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413446" y="5282384"/>
            <a:ext cx="411160" cy="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824606" y="685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2975198" y="4210941"/>
            <a:ext cx="1498376" cy="62768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 Unit level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onstraints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975198" y="5097396"/>
            <a:ext cx="1520602" cy="63411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Properties to check on M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427287" y="4432796"/>
            <a:ext cx="5886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+</a:t>
            </a:r>
            <a:endParaRPr lang="en-US" sz="5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81000" y="3841509"/>
            <a:ext cx="676788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 smtClean="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rPr>
              <a:t>{</a:t>
            </a:r>
            <a:endParaRPr lang="en-US" sz="11500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391012" y="3852952"/>
            <a:ext cx="676788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 smtClean="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rPr>
              <a:t>}</a:t>
            </a:r>
            <a:endParaRPr lang="en-US" sz="11500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426450" y="4038600"/>
            <a:ext cx="59503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rPr>
              <a:t>,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084135" y="4223862"/>
            <a:ext cx="1280160" cy="1463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</a:t>
            </a:r>
            <a:r>
              <a:rPr lang="en-US" sz="2800" baseline="-25000" dirty="0"/>
              <a:t>2</a:t>
            </a:r>
            <a:endParaRPr lang="en-US" baseline="-25000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6350455" y="4531104"/>
            <a:ext cx="4111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6350454" y="5293104"/>
            <a:ext cx="411160" cy="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6912206" y="4221661"/>
            <a:ext cx="1498376" cy="62768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 Unit level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onstraints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912206" y="5108116"/>
            <a:ext cx="1520602" cy="63411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Properties to check on M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baseline="-25000" dirty="0" smtClean="0">
              <a:solidFill>
                <a:schemeClr val="tx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364295" y="4443516"/>
            <a:ext cx="5886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+</a:t>
            </a:r>
            <a:endParaRPr lang="en-US" sz="5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134530" y="1100675"/>
            <a:ext cx="3785419" cy="2039137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1524000" y="1368552"/>
            <a:ext cx="1280160" cy="1463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</a:t>
            </a:r>
            <a:r>
              <a:rPr lang="en-US" sz="2800" baseline="-25000" dirty="0" smtClean="0"/>
              <a:t>1</a:t>
            </a:r>
            <a:endParaRPr lang="en-US" baseline="-25000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2805560" y="1673352"/>
            <a:ext cx="4111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805559" y="2435352"/>
            <a:ext cx="411160" cy="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1" name="Right Arrow 50"/>
          <p:cNvSpPr/>
          <p:nvPr/>
        </p:nvSpPr>
        <p:spPr>
          <a:xfrm>
            <a:off x="4919949" y="1437712"/>
            <a:ext cx="889818" cy="228600"/>
          </a:xfrm>
          <a:prstGeom prst="right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3216719" y="1368552"/>
            <a:ext cx="1280160" cy="1463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</a:t>
            </a:r>
            <a:r>
              <a:rPr lang="en-US" sz="2800" baseline="-25000" dirty="0"/>
              <a:t>2</a:t>
            </a:r>
            <a:endParaRPr lang="en-US" baseline="-25000" dirty="0"/>
          </a:p>
        </p:txBody>
      </p:sp>
      <p:sp>
        <p:nvSpPr>
          <p:cNvPr id="55" name="TextBox 54"/>
          <p:cNvSpPr txBox="1"/>
          <p:nvPr/>
        </p:nvSpPr>
        <p:spPr>
          <a:xfrm>
            <a:off x="1134530" y="1098532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</a:t>
            </a:r>
            <a:endParaRPr lang="en-US" sz="2000" dirty="0"/>
          </a:p>
        </p:txBody>
      </p:sp>
      <p:sp>
        <p:nvSpPr>
          <p:cNvPr id="56" name="TextBox 55"/>
          <p:cNvSpPr txBox="1"/>
          <p:nvPr/>
        </p:nvSpPr>
        <p:spPr>
          <a:xfrm>
            <a:off x="3216719" y="919614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p:sp>
        <p:nvSpPr>
          <p:cNvPr id="57" name="Right Arrow 56"/>
          <p:cNvSpPr/>
          <p:nvPr/>
        </p:nvSpPr>
        <p:spPr>
          <a:xfrm rot="10800000">
            <a:off x="4919949" y="2230299"/>
            <a:ext cx="889818" cy="228600"/>
          </a:xfrm>
          <a:prstGeom prst="right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321582" y="1173380"/>
            <a:ext cx="1755618" cy="69289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Environment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Constraints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321582" y="2398352"/>
            <a:ext cx="1755618" cy="70851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Properties to check on S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735977" y="1475023"/>
            <a:ext cx="5886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+</a:t>
            </a:r>
            <a:endParaRPr lang="en-US" sz="5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905000" y="3429000"/>
            <a:ext cx="18389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decomposition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81000" y="990600"/>
            <a:ext cx="676788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 smtClean="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rPr>
              <a:t>{</a:t>
            </a:r>
            <a:endParaRPr lang="en-US" sz="11500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8391012" y="1002043"/>
            <a:ext cx="676788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 smtClean="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rPr>
              <a:t>}</a:t>
            </a:r>
            <a:endParaRPr lang="en-US" sz="11500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486400" y="3429000"/>
            <a:ext cx="17379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nference rule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5050873" y="3246012"/>
            <a:ext cx="484632" cy="792588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69" name="Up Arrow 68"/>
          <p:cNvSpPr/>
          <p:nvPr/>
        </p:nvSpPr>
        <p:spPr>
          <a:xfrm rot="10800000">
            <a:off x="1524000" y="3246012"/>
            <a:ext cx="484632" cy="792588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3" name="Footer Placeholder 6"/>
          <p:cNvSpPr txBox="1">
            <a:spLocks/>
          </p:cNvSpPr>
          <p:nvPr/>
        </p:nvSpPr>
        <p:spPr>
          <a:xfrm>
            <a:off x="2878282" y="6356351"/>
            <a:ext cx="3501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© 2015 OSKI TECHNOLOGY, INC.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048613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aseline="0" dirty="0" smtClean="0"/>
              <a:t>Compositional Reasoning Concerns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023E2E-09DC-4675-84FC-8E9A854D4F0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Soundness is a major concern!</a:t>
            </a:r>
          </a:p>
          <a:p>
            <a:pPr lvl="1"/>
            <a:r>
              <a:rPr lang="en-US" dirty="0" smtClean="0"/>
              <a:t>Nobody  wants to use an unsound approach … </a:t>
            </a:r>
          </a:p>
          <a:p>
            <a:pPr lvl="1"/>
            <a:r>
              <a:rPr lang="en-US" dirty="0" smtClean="0"/>
              <a:t>Do not want to burden end-users with potential soundness issues</a:t>
            </a:r>
          </a:p>
          <a:p>
            <a:r>
              <a:rPr lang="en-US" dirty="0" smtClean="0"/>
              <a:t>Cost of deployment is a concern</a:t>
            </a:r>
          </a:p>
          <a:p>
            <a:pPr lvl="1"/>
            <a:r>
              <a:rPr lang="en-US" dirty="0"/>
              <a:t>Methodology impact</a:t>
            </a:r>
          </a:p>
          <a:p>
            <a:pPr lvl="1"/>
            <a:r>
              <a:rPr lang="en-US" dirty="0" smtClean="0"/>
              <a:t>Property decomposition effort</a:t>
            </a:r>
          </a:p>
          <a:p>
            <a:pPr lvl="1"/>
            <a:r>
              <a:rPr lang="en-US" dirty="0" smtClean="0"/>
              <a:t>Capturing Interface Properties and Invariants</a:t>
            </a:r>
          </a:p>
          <a:p>
            <a:r>
              <a:rPr lang="en-US" dirty="0" smtClean="0"/>
              <a:t>Completeness is a lesser concern</a:t>
            </a:r>
          </a:p>
          <a:p>
            <a:pPr lvl="1"/>
            <a:r>
              <a:rPr lang="en-US" dirty="0" smtClean="0"/>
              <a:t>So long as it is cheap to detect these cases, a determined user can figure out some other approach</a:t>
            </a:r>
          </a:p>
          <a:p>
            <a:r>
              <a:rPr lang="en-US" dirty="0" smtClean="0"/>
              <a:t>Should be tool-agnostic</a:t>
            </a:r>
          </a:p>
          <a:p>
            <a:pPr lvl="1"/>
            <a:r>
              <a:rPr lang="en-US" dirty="0" smtClean="0"/>
              <a:t>No quirky tool-specific semantics that make it hard to reason about compositional proofs</a:t>
            </a:r>
          </a:p>
        </p:txBody>
      </p:sp>
      <p:sp>
        <p:nvSpPr>
          <p:cNvPr id="6" name="Footer Placeholder 6"/>
          <p:cNvSpPr txBox="1">
            <a:spLocks/>
          </p:cNvSpPr>
          <p:nvPr/>
        </p:nvSpPr>
        <p:spPr>
          <a:xfrm>
            <a:off x="2878282" y="6356351"/>
            <a:ext cx="3501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© 2015 OSKI TECHNOLOGY, INC.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683018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To check</a:t>
                </a:r>
                <a:r>
                  <a:rPr lang="en-US" baseline="0" dirty="0" smtClean="0"/>
                  <a:t> whether </a:t>
                </a:r>
                <a:r>
                  <a:rPr lang="en-US" dirty="0" smtClean="0"/>
                  <a:t>properties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i="1" baseline="-25000" dirty="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i="1" baseline="-25000" dirty="0" smtClean="0">
                            <a:latin typeface="Cambria Math" panose="02040503050406030204" pitchFamily="18" charset="0"/>
                          </a:rPr>
                          <m:t>2 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baseline="-25000" dirty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 baseline="0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 baseline="0" dirty="0" err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baseline="-25000" dirty="0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en-US" baseline="0" dirty="0" smtClean="0"/>
                  <a:t> hold on S, suffices to</a:t>
                </a:r>
                <a:endParaRPr lang="en-US" dirty="0" smtClean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 smtClean="0"/>
                  <a:t>Set up new target properties consistent with some p</a:t>
                </a:r>
                <a:r>
                  <a:rPr lang="en-US" baseline="0" dirty="0" smtClean="0"/>
                  <a:t>artial</a:t>
                </a:r>
                <a:r>
                  <a:rPr lang="en-US" dirty="0" smtClean="0"/>
                  <a:t> </a:t>
                </a:r>
                <a:r>
                  <a:rPr lang="en-US" baseline="0" dirty="0" smtClean="0"/>
                  <a:t>order</a:t>
                </a:r>
                <a:r>
                  <a:rPr lang="en-US" dirty="0" smtClean="0"/>
                  <a:t> 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i="1" baseline="-25000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dirty="0" smtClean="0"/>
              </a:p>
              <a:p>
                <a:pPr marL="457200" indent="-457200">
                  <a:buFont typeface="+mj-lt"/>
                  <a:buAutoNum type="arabicPeriod"/>
                </a:pPr>
                <a:endParaRPr lang="en-US" baseline="0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341313" lvl="1" indent="0">
                  <a:buNone/>
                </a:pPr>
                <a:r>
                  <a:rPr lang="en-US" sz="1600" dirty="0" smtClean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rPr>
                  <a:t>	Note that 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1600" b="0" i="0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sz="1600" b="0" i="1" baseline="-25000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1600" b="0" i="1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  <m:r>
                      <m:rPr>
                        <m:sty m:val="p"/>
                      </m:rPr>
                      <a:rPr lang="en-US" sz="1600" b="0" i="0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</m:t>
                    </m:r>
                    <m:r>
                      <a:rPr lang="en-US" sz="1600" b="0" i="1" baseline="-25000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1600" b="0" i="1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  <m:r>
                      <m:rPr>
                        <m:sty m:val="p"/>
                      </m:rPr>
                      <a:rPr lang="en-US" sz="1600" b="0" i="0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</m:t>
                    </m:r>
                    <m:r>
                      <a:rPr lang="en-US" sz="1600" b="0" i="1" baseline="-25000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sz="1600" b="0" i="1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  <m:r>
                      <m:rPr>
                        <m:sty m:val="p"/>
                      </m:rPr>
                      <a:rPr lang="en-US" sz="1600" b="0" i="0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</m:t>
                    </m:r>
                    <m:r>
                      <a:rPr lang="en-US" sz="1600" b="0" i="0" baseline="-25000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sz="1600" b="0" i="1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en-US" sz="1600" b="0" i="1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US" sz="1600" b="0" i="1" baseline="-25000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sz="1600" b="0" i="1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  <m:r>
                      <a:rPr lang="en-US" sz="1600" b="0" i="1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US" sz="1600" b="0" i="1" baseline="-25000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1600" b="0" i="1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  <m:r>
                      <a:rPr lang="en-US" sz="1600" b="0" i="1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US" sz="1600" b="0" i="1" baseline="-25000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sz="1600" b="0" i="1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  <m:r>
                      <a:rPr lang="en-US" sz="1600" b="0" i="1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US" sz="1600" b="0" i="1" baseline="-25000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sz="1600" i="1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rPr>
                  <a:t> </a:t>
                </a:r>
                <a:r>
                  <a:rPr lang="en-US" sz="1600" dirty="0" smtClean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rPr>
                  <a:t>and 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600" i="1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US" sz="1600" i="1" baseline="-2500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sz="1600" i="1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  <m:r>
                      <a:rPr lang="en-US" sz="1600" i="1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US" sz="1600" i="1" baseline="-2500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1600" i="1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  <m:r>
                      <a:rPr lang="en-US" sz="1600" i="1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US" sz="1600" i="1" baseline="-2500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sz="1600" i="1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  <m:r>
                      <a:rPr lang="en-US" sz="1600" i="1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US" sz="1600" i="1" baseline="-2500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sz="1600" i="1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m:rPr>
                        <m:sty m:val="p"/>
                      </m:rPr>
                      <a:rPr lang="en-US" sz="1600" b="0" i="0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  <m:r>
                      <a:rPr lang="en-US" sz="1600" i="1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baseline="-25000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</a:endParaRPr>
              </a:p>
              <a:p>
                <a:pPr marL="457200" indent="-457200">
                  <a:buFont typeface="+mj-lt"/>
                  <a:buAutoNum type="arabicPeriod" startAt="2"/>
                </a:pPr>
                <a:r>
                  <a:rPr lang="en-US" dirty="0" smtClean="0"/>
                  <a:t>For each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 baseline="-25000" dirty="0" err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 smtClean="0"/>
                  <a:t>, use a suitable abstraction </a:t>
                </a:r>
                <a:r>
                  <a:rPr lang="en-US" dirty="0"/>
                  <a:t>of S </a:t>
                </a:r>
                <a:r>
                  <a:rPr lang="en-US" dirty="0" smtClean="0"/>
                  <a:t>to prove </a:t>
                </a:r>
                <a:r>
                  <a:rPr lang="en-US" dirty="0"/>
                  <a:t>that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 baseline="-25000" dirty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must be true at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+1 </m:t>
                    </m:r>
                  </m:oMath>
                </a14:m>
                <a:r>
                  <a:rPr lang="en-US" dirty="0" smtClean="0"/>
                  <a:t>whenever H is true at all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dirty="0" smtClean="0"/>
              </a:p>
              <a:p>
                <a:pPr marL="688975" lvl="1" indent="-457200">
                  <a:buFont typeface="+mj-lt"/>
                  <a:buAutoNum type="alphaLcParenR"/>
                </a:pPr>
                <a:endParaRPr lang="en-US" dirty="0" smtClean="0"/>
              </a:p>
              <a:p>
                <a:pPr marL="688975" lvl="1" indent="-457200">
                  <a:buFont typeface="+mj-lt"/>
                  <a:buAutoNum type="alphaLcParenR"/>
                </a:pPr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727" r="-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1371600" y="5231368"/>
            <a:ext cx="3437844" cy="636032"/>
          </a:xfrm>
          <a:prstGeom prst="rect">
            <a:avLst/>
          </a:prstGeom>
          <a:pattFill prst="pct25">
            <a:fgClr>
              <a:srgbClr val="CE900B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Simplified McMillan’s </a:t>
            </a:r>
            <a:r>
              <a:rPr lang="en-US" baseline="0" dirty="0" smtClean="0"/>
              <a:t>Compositional Reasoning Rule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023E2E-09DC-4675-84FC-8E9A854D4F01}" type="slidenum">
              <a:rPr lang="en-US" smtClean="0"/>
              <a:pPr/>
              <a:t>14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54144" y="2108582"/>
                <a:ext cx="441146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baseline="-25000" dirty="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baseline="-25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4144" y="2108582"/>
                <a:ext cx="441146" cy="362984"/>
              </a:xfrm>
              <a:prstGeom prst="rect">
                <a:avLst/>
              </a:prstGeom>
              <a:blipFill rotWithShape="0">
                <a:blip r:embed="rId3"/>
                <a:stretch>
                  <a:fillRect b="-101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168786" y="2761216"/>
                <a:ext cx="441146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i="1" baseline="-25000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baseline="-25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8786" y="2761216"/>
                <a:ext cx="441146" cy="362984"/>
              </a:xfrm>
              <a:prstGeom prst="rect">
                <a:avLst/>
              </a:prstGeom>
              <a:blipFill rotWithShape="0">
                <a:blip r:embed="rId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142981" y="2108582"/>
                <a:ext cx="441146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baseline="-25000" dirty="0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baseline="-25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2981" y="2108582"/>
                <a:ext cx="441146" cy="362984"/>
              </a:xfrm>
              <a:prstGeom prst="rect">
                <a:avLst/>
              </a:prstGeom>
              <a:blipFill rotWithShape="0">
                <a:blip r:embed="rId5"/>
                <a:stretch>
                  <a:fillRect b="-101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168786" y="2108582"/>
                <a:ext cx="441146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baseline="-25000" dirty="0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baseline="-25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8786" y="2108582"/>
                <a:ext cx="441146" cy="362984"/>
              </a:xfrm>
              <a:prstGeom prst="rect">
                <a:avLst/>
              </a:prstGeom>
              <a:blipFill rotWithShape="0">
                <a:blip r:embed="rId6"/>
                <a:stretch>
                  <a:fillRect b="-101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>
            <a:stCxn id="6" idx="2"/>
            <a:endCxn id="7" idx="1"/>
          </p:cNvCxnSpPr>
          <p:nvPr/>
        </p:nvCxnSpPr>
        <p:spPr>
          <a:xfrm>
            <a:off x="1474717" y="2471566"/>
            <a:ext cx="694069" cy="471142"/>
          </a:xfrm>
          <a:prstGeom prst="straightConnector1">
            <a:avLst/>
          </a:prstGeom>
          <a:ln w="9525">
            <a:solidFill>
              <a:srgbClr val="CE90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3"/>
            <a:endCxn id="9" idx="1"/>
          </p:cNvCxnSpPr>
          <p:nvPr/>
        </p:nvCxnSpPr>
        <p:spPr>
          <a:xfrm>
            <a:off x="1695290" y="2290074"/>
            <a:ext cx="473496" cy="0"/>
          </a:xfrm>
          <a:prstGeom prst="straightConnector1">
            <a:avLst/>
          </a:prstGeom>
          <a:ln w="9525">
            <a:solidFill>
              <a:srgbClr val="CE90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9" idx="3"/>
            <a:endCxn id="8" idx="1"/>
          </p:cNvCxnSpPr>
          <p:nvPr/>
        </p:nvCxnSpPr>
        <p:spPr>
          <a:xfrm>
            <a:off x="2609932" y="2290074"/>
            <a:ext cx="533049" cy="0"/>
          </a:xfrm>
          <a:prstGeom prst="straightConnector1">
            <a:avLst/>
          </a:prstGeom>
          <a:ln w="9525">
            <a:solidFill>
              <a:srgbClr val="CE90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3"/>
            <a:endCxn id="8" idx="2"/>
          </p:cNvCxnSpPr>
          <p:nvPr/>
        </p:nvCxnSpPr>
        <p:spPr>
          <a:xfrm flipV="1">
            <a:off x="2609932" y="2471566"/>
            <a:ext cx="753622" cy="471142"/>
          </a:xfrm>
          <a:prstGeom prst="straightConnector1">
            <a:avLst/>
          </a:prstGeom>
          <a:ln w="9525">
            <a:solidFill>
              <a:srgbClr val="CE90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1752600" y="5459968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828800" y="5498068"/>
            <a:ext cx="533400" cy="0"/>
          </a:xfrm>
          <a:prstGeom prst="straightConnector1">
            <a:avLst/>
          </a:prstGeom>
          <a:ln w="95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2362200" y="5459968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438400" y="5498068"/>
            <a:ext cx="533400" cy="0"/>
          </a:xfrm>
          <a:prstGeom prst="straightConnector1">
            <a:avLst/>
          </a:prstGeom>
          <a:ln w="95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2971800" y="5459968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3048000" y="5498068"/>
            <a:ext cx="533400" cy="0"/>
          </a:xfrm>
          <a:prstGeom prst="straightConnector1">
            <a:avLst/>
          </a:prstGeom>
          <a:ln w="95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540490" y="5231368"/>
                <a:ext cx="421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490" y="5231368"/>
                <a:ext cx="42191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708177" y="5231368"/>
                <a:ext cx="64793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8177" y="5231368"/>
                <a:ext cx="647933" cy="58477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1633004" y="5498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247365" y="5498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851065" y="5498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005796" y="5498068"/>
            <a:ext cx="533400" cy="0"/>
          </a:xfrm>
          <a:prstGeom prst="straightConnector1">
            <a:avLst/>
          </a:prstGeom>
          <a:ln w="95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4539196" y="5459968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615396" y="5498068"/>
            <a:ext cx="533400" cy="0"/>
          </a:xfrm>
          <a:prstGeom prst="straightConnector1">
            <a:avLst/>
          </a:prstGeom>
          <a:ln w="95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5148796" y="5459968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224996" y="5498068"/>
            <a:ext cx="533400" cy="0"/>
          </a:xfrm>
          <a:prstGeom prst="straightConnector1">
            <a:avLst/>
          </a:prstGeom>
          <a:ln w="95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424361" y="5498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893691" y="5498068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+1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324600" y="5231368"/>
                <a:ext cx="421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5231368"/>
                <a:ext cx="42191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051761" y="2623316"/>
                <a:ext cx="19680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en-US" i="1" baseline="-2500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i="1" baseline="-2500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∧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i="1" baseline="-250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i="1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1761" y="2623316"/>
                <a:ext cx="1968039" cy="369332"/>
              </a:xfrm>
              <a:prstGeom prst="rect">
                <a:avLst/>
              </a:prstGeom>
              <a:blipFill rotWithShape="0">
                <a:blip r:embed="rId10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051761" y="1893832"/>
                <a:ext cx="13756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dirty="0"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en-US" baseline="-25000" dirty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dirty="0"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i="1" baseline="-25000" dirty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i="1" baseline="-25000" dirty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1761" y="1893832"/>
                <a:ext cx="1375698" cy="369332"/>
              </a:xfrm>
              <a:prstGeom prst="rect">
                <a:avLst/>
              </a:prstGeom>
              <a:blipFill rotWithShape="0">
                <a:blip r:embed="rId11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051761" y="2258574"/>
                <a:ext cx="8338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dirty="0"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en-US" i="1" baseline="-25000" dirty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i="1" baseline="-25000" dirty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1761" y="2258574"/>
                <a:ext cx="833883" cy="369332"/>
              </a:xfrm>
              <a:prstGeom prst="rect">
                <a:avLst/>
              </a:prstGeom>
              <a:blipFill rotWithShape="0">
                <a:blip r:embed="rId12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051761" y="2983468"/>
                <a:ext cx="13756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dirty="0" smtClean="0"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en-US" b="0" i="0" baseline="-25000" dirty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dirty="0"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i="1" baseline="-25000" dirty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baseline="-25000" dirty="0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1761" y="2983468"/>
                <a:ext cx="1375698" cy="369332"/>
              </a:xfrm>
              <a:prstGeom prst="rect">
                <a:avLst/>
              </a:prstGeom>
              <a:blipFill rotWithShape="0">
                <a:blip r:embed="rId13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ight Arrow 36"/>
          <p:cNvSpPr/>
          <p:nvPr/>
        </p:nvSpPr>
        <p:spPr>
          <a:xfrm>
            <a:off x="3431199" y="2616391"/>
            <a:ext cx="449173" cy="28965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5759450" y="5454268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835650" y="5492368"/>
            <a:ext cx="533400" cy="0"/>
          </a:xfrm>
          <a:prstGeom prst="straightConnector1">
            <a:avLst/>
          </a:prstGeom>
          <a:ln w="95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400800" y="2983468"/>
                <a:ext cx="20762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dirty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dirty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i="1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i="1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i="1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i="1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2983468"/>
                <a:ext cx="2076209" cy="369332"/>
              </a:xfrm>
              <a:prstGeom prst="rect">
                <a:avLst/>
              </a:prstGeom>
              <a:blipFill rotWithShape="1">
                <a:blip r:embed="rId1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309696" y="4655844"/>
                <a:ext cx="90633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⊳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</m:t>
                    </m:r>
                    <m:r>
                      <a:rPr lang="en-US" sz="2400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baseline="-25000" dirty="0" smtClean="0"/>
                  <a:t> </a:t>
                </a:r>
                <a:endParaRPr lang="en-US" baseline="-25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9696" y="4655844"/>
                <a:ext cx="906338" cy="369332"/>
              </a:xfrm>
              <a:prstGeom prst="rect">
                <a:avLst/>
              </a:prstGeom>
              <a:blipFill rotWithShape="1">
                <a:blip r:embed="rId15"/>
                <a:stretch>
                  <a:fillRect l="-12081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Footer Placeholder 6"/>
          <p:cNvSpPr txBox="1">
            <a:spLocks/>
          </p:cNvSpPr>
          <p:nvPr/>
        </p:nvSpPr>
        <p:spPr>
          <a:xfrm>
            <a:off x="2878282" y="6356351"/>
            <a:ext cx="3501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© 2015 OSKI TECHNOLOGY, INC.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919503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60120"/>
                <a:ext cx="8229600" cy="551688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This is a sound rule! </a:t>
                </a:r>
              </a:p>
              <a:p>
                <a:r>
                  <a:rPr lang="en-US" dirty="0" smtClean="0"/>
                  <a:t>Can be used with both liveness and safety properties</a:t>
                </a:r>
              </a:p>
              <a:p>
                <a:r>
                  <a:rPr lang="en-US" dirty="0" smtClean="0"/>
                  <a:t>For the AXI example, we have</a:t>
                </a:r>
              </a:p>
              <a:p>
                <a:pPr lvl="1"/>
                <a:r>
                  <a:rPr lang="en-US" dirty="0"/>
                  <a:t>2</a:t>
                </a:r>
                <a:r>
                  <a:rPr lang="en-US" dirty="0" smtClean="0"/>
                  <a:t> properties: the master property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 smtClean="0"/>
                  <a:t> and slave property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/>
                  <a:t>2</a:t>
                </a:r>
                <a:r>
                  <a:rPr lang="en-US" dirty="0" smtClean="0"/>
                  <a:t> </a:t>
                </a:r>
                <a:r>
                  <a:rPr lang="en-US" dirty="0"/>
                  <a:t>possible orderings of {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,</a:t>
                </a:r>
                <a14:m>
                  <m:oMath xmlns:m="http://schemas.openxmlformats.org/officeDocument/2006/math">
                    <m:r>
                      <a:rPr lang="en-US" dirty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} to consider</a:t>
                </a:r>
              </a:p>
              <a:p>
                <a:pPr lvl="1"/>
                <a:r>
                  <a:rPr lang="en-US" dirty="0" smtClean="0"/>
                  <a:t>2 abstractions to consider : either AXI master or AXI slave is </a:t>
                </a:r>
                <a:r>
                  <a:rPr lang="en-US" dirty="0" err="1" smtClean="0"/>
                  <a:t>blackboxed</a:t>
                </a:r>
                <a:endParaRPr lang="en-US" dirty="0" smtClean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For each possible application of McMillan’s rule, at least one of the checks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⊳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</m:t>
                    </m:r>
                    <m:r>
                      <a:rPr lang="en-US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fails for the AXI example</a:t>
                </a:r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60120"/>
                <a:ext cx="8229600" cy="5516880"/>
              </a:xfrm>
              <a:blipFill rotWithShape="1">
                <a:blip r:embed="rId3"/>
                <a:stretch>
                  <a:fillRect l="-741" t="-6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McMillan’s Rule: It is Sound and </a:t>
            </a:r>
            <a:r>
              <a:rPr lang="en-US" dirty="0"/>
              <a:t>I</a:t>
            </a:r>
            <a:r>
              <a:rPr lang="en-US" dirty="0" smtClean="0"/>
              <a:t>t Works!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023E2E-09DC-4675-84FC-8E9A854D4F01}" type="slidenum">
              <a:rPr lang="en-US" smtClean="0"/>
              <a:pPr/>
              <a:t>15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007284" y="3376903"/>
            <a:ext cx="7374716" cy="1499897"/>
            <a:chOff x="990600" y="3657600"/>
            <a:chExt cx="7374716" cy="1499897"/>
          </a:xfrm>
        </p:grpSpPr>
        <p:sp>
          <p:nvSpPr>
            <p:cNvPr id="9" name="Rectangle 8"/>
            <p:cNvSpPr/>
            <p:nvPr/>
          </p:nvSpPr>
          <p:spPr>
            <a:xfrm>
              <a:off x="990600" y="3657600"/>
              <a:ext cx="7239000" cy="149989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1703136" y="3750790"/>
                  <a:ext cx="550151" cy="36298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/>
                          </a:rPr>
                          <m:t>𝑚</m:t>
                        </m:r>
                        <m:r>
                          <a:rPr lang="en-US" b="0" i="1" dirty="0" smtClean="0"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baseline="-25000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3136" y="3750790"/>
                  <a:ext cx="550151" cy="362984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2677052" y="3750790"/>
                  <a:ext cx="463588" cy="36298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/>
                          </a:rPr>
                          <m:t>𝑠</m:t>
                        </m:r>
                        <m:r>
                          <a:rPr lang="en-US" b="0" i="1" dirty="0" smtClean="0"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baseline="-25000" dirty="0"/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77052" y="3750790"/>
                  <a:ext cx="463588" cy="362984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" name="Straight Arrow Connector 7"/>
            <p:cNvCxnSpPr>
              <a:stCxn id="6" idx="3"/>
              <a:endCxn id="7" idx="1"/>
            </p:cNvCxnSpPr>
            <p:nvPr/>
          </p:nvCxnSpPr>
          <p:spPr>
            <a:xfrm>
              <a:off x="2253287" y="3932282"/>
              <a:ext cx="423765" cy="0"/>
            </a:xfrm>
            <a:prstGeom prst="straightConnector1">
              <a:avLst/>
            </a:prstGeom>
            <a:ln w="9525">
              <a:solidFill>
                <a:srgbClr val="CE900B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4245417" y="3657600"/>
                  <a:ext cx="89159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dirty="0" smtClean="0">
                            <a:latin typeface="Cambria Math" panose="02040503050406030204" pitchFamily="18" charset="0"/>
                          </a:rPr>
                          <m:t>T</m:t>
                        </m:r>
                        <m:r>
                          <a:rPr lang="en-US" baseline="-25000" dirty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dirty="0"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𝑚</m:t>
                        </m:r>
                        <m:r>
                          <a:rPr lang="en-US" b="0" i="1" dirty="0" smtClean="0"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45417" y="3657600"/>
                  <a:ext cx="891591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TextBox 11"/>
            <p:cNvSpPr txBox="1"/>
            <p:nvPr/>
          </p:nvSpPr>
          <p:spPr>
            <a:xfrm>
              <a:off x="6594456" y="3657600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4241953" y="4025782"/>
                  <a:ext cx="145584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dirty="0" smtClean="0">
                            <a:latin typeface="Cambria Math" panose="02040503050406030204" pitchFamily="18" charset="0"/>
                          </a:rPr>
                          <m:t>T</m:t>
                        </m:r>
                        <m:r>
                          <a:rPr lang="en-US" b="0" i="0" baseline="-25000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dirty="0"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𝑚</m:t>
                        </m:r>
                        <m:r>
                          <a:rPr lang="en-US" b="0" i="1" dirty="0" smtClean="0">
                            <a:latin typeface="Cambria Math"/>
                          </a:rPr>
                          <m:t>1⇒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𝑠</m:t>
                        </m:r>
                        <m:r>
                          <a:rPr lang="en-US" b="0" i="1" dirty="0" smtClean="0"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41953" y="4025782"/>
                  <a:ext cx="1455848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6594456" y="4026165"/>
                  <a:ext cx="130356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dirty="0"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𝑚</m:t>
                        </m:r>
                        <m:r>
                          <a:rPr lang="en-US" b="0" i="1" dirty="0" smtClean="0">
                            <a:latin typeface="Cambria Math"/>
                          </a:rPr>
                          <m:t>1∧</m:t>
                        </m:r>
                        <m:r>
                          <a:rPr lang="en-US" b="0" i="1" smtClean="0">
                            <a:latin typeface="Cambria Math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/>
                            <a:ea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94456" y="4026165"/>
                  <a:ext cx="1303562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Rectangle 2"/>
                <p:cNvSpPr/>
                <p:nvPr/>
              </p:nvSpPr>
              <p:spPr>
                <a:xfrm>
                  <a:off x="1447800" y="4419983"/>
                  <a:ext cx="6917516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H</m:t>
                      </m:r>
                    </m:oMath>
                  </a14:m>
                  <a:r>
                    <a:rPr lang="en-US" dirty="0">
                      <a:ea typeface="Cambria Math" panose="02040503050406030204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⊳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</m:t>
                      </m:r>
                      <m:r>
                        <a:rPr lang="en-US" i="1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a14:m>
                  <a:r>
                    <a:rPr lang="en-US" baseline="-25000" dirty="0"/>
                    <a:t>  </a:t>
                  </a:r>
                  <a:r>
                    <a:rPr lang="en-US" dirty="0" smtClean="0">
                      <a:latin typeface="Candara" panose="020E0502030303020204" pitchFamily="34" charset="0"/>
                    </a:rPr>
                    <a:t>fails with slave </a:t>
                  </a:r>
                  <a:r>
                    <a:rPr lang="en-US" dirty="0" err="1" smtClean="0">
                      <a:latin typeface="Candara" panose="020E0502030303020204" pitchFamily="34" charset="0"/>
                    </a:rPr>
                    <a:t>blackboxed</a:t>
                  </a:r>
                  <a:r>
                    <a:rPr lang="en-US" dirty="0" smtClean="0">
                      <a:latin typeface="Candara" panose="020E0502030303020204" pitchFamily="34" charset="0"/>
                    </a:rPr>
                    <a:t>, proven with master </a:t>
                  </a:r>
                  <a:r>
                    <a:rPr lang="en-US" dirty="0" err="1" smtClean="0">
                      <a:latin typeface="Candara" panose="020E0502030303020204" pitchFamily="34" charset="0"/>
                    </a:rPr>
                    <a:t>blackboxed</a:t>
                  </a:r>
                  <a:r>
                    <a:rPr lang="en-US" dirty="0" smtClean="0">
                      <a:latin typeface="Candara" panose="020E0502030303020204" pitchFamily="34" charset="0"/>
                    </a:rPr>
                    <a:t> </a:t>
                  </a:r>
                  <a:endParaRPr lang="en-US" dirty="0">
                    <a:latin typeface="Candara" panose="020E0502030303020204" pitchFamily="34" charset="0"/>
                  </a:endParaRPr>
                </a:p>
              </p:txBody>
            </p:sp>
          </mc:Choice>
          <mc:Fallback xmlns="">
            <p:sp>
              <p:nvSpPr>
                <p:cNvPr id="3" name="Rectangle 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47800" y="4419983"/>
                  <a:ext cx="6917516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Rectangle 20"/>
                <p:cNvSpPr/>
                <p:nvPr/>
              </p:nvSpPr>
              <p:spPr>
                <a:xfrm>
                  <a:off x="1452205" y="4788165"/>
                  <a:ext cx="6532111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a14:m>
                  <a:r>
                    <a:rPr lang="en-US" dirty="0">
                      <a:ea typeface="Cambria Math" panose="02040503050406030204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⊳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</m:t>
                      </m:r>
                      <m:r>
                        <a:rPr lang="en-US" b="0" i="1" baseline="-250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a14:m>
                  <a:r>
                    <a:rPr lang="en-US" baseline="-25000" dirty="0"/>
                    <a:t>  </a:t>
                  </a:r>
                  <a:r>
                    <a:rPr lang="en-US" dirty="0" smtClean="0">
                      <a:latin typeface="Candara" panose="020E0502030303020204" pitchFamily="34" charset="0"/>
                    </a:rPr>
                    <a:t>fails with either master or slave </a:t>
                  </a:r>
                  <a:r>
                    <a:rPr lang="en-US" dirty="0" err="1" smtClean="0">
                      <a:latin typeface="Candara" panose="020E0502030303020204" pitchFamily="34" charset="0"/>
                    </a:rPr>
                    <a:t>blackboxed</a:t>
                  </a:r>
                  <a:endParaRPr lang="en-US" dirty="0">
                    <a:latin typeface="Candara" panose="020E0502030303020204" pitchFamily="34" charset="0"/>
                  </a:endParaRPr>
                </a:p>
              </p:txBody>
            </p:sp>
          </mc:Choice>
          <mc:Fallback xmlns="">
            <p:sp>
              <p:nvSpPr>
                <p:cNvPr id="21" name="Rectangle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52205" y="4788165"/>
                  <a:ext cx="6532111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Right Arrow 22"/>
            <p:cNvSpPr/>
            <p:nvPr/>
          </p:nvSpPr>
          <p:spPr>
            <a:xfrm>
              <a:off x="3414515" y="3877247"/>
              <a:ext cx="449173" cy="289650"/>
            </a:xfrm>
            <a:prstGeom prst="right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Footer Placeholder 6"/>
          <p:cNvSpPr txBox="1">
            <a:spLocks/>
          </p:cNvSpPr>
          <p:nvPr/>
        </p:nvSpPr>
        <p:spPr>
          <a:xfrm>
            <a:off x="2878282" y="6356351"/>
            <a:ext cx="3501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© 2015 OSKI TECHNOLOGY, INC.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132299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McMillan’s </a:t>
            </a:r>
            <a:r>
              <a:rPr lang="en-US" baseline="0" dirty="0" smtClean="0"/>
              <a:t>Rule:</a:t>
            </a:r>
            <a:r>
              <a:rPr lang="en-US" dirty="0" smtClean="0"/>
              <a:t> Some </a:t>
            </a:r>
            <a:r>
              <a:rPr lang="en-US" dirty="0"/>
              <a:t>C</a:t>
            </a:r>
            <a:r>
              <a:rPr lang="en-US" dirty="0" smtClean="0"/>
              <a:t>oncerns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023E2E-09DC-4675-84FC-8E9A854D4F0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8" name="Content Placeholder 4"/>
          <p:cNvSpPr>
            <a:spLocks noGrp="1"/>
          </p:cNvSpPr>
          <p:nvPr>
            <p:ph idx="1"/>
          </p:nvPr>
        </p:nvSpPr>
        <p:spPr>
          <a:xfrm>
            <a:off x="457200" y="96012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Takes effort to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smtClean="0"/>
              <a:t>explicitly order the properties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a large number </a:t>
            </a:r>
            <a:r>
              <a:rPr lang="en-US" dirty="0" smtClean="0"/>
              <a:t>of </a:t>
            </a:r>
            <a:r>
              <a:rPr lang="en-US" dirty="0"/>
              <a:t>properties</a:t>
            </a:r>
          </a:p>
          <a:p>
            <a:pPr lvl="1"/>
            <a:r>
              <a:rPr lang="en-US" dirty="0" smtClean="0"/>
              <a:t>maintaining that order throughout RTL development</a:t>
            </a:r>
          </a:p>
          <a:p>
            <a:r>
              <a:rPr lang="en-US" dirty="0" smtClean="0"/>
              <a:t>… and to detect/handle cases for which no ordering works</a:t>
            </a:r>
          </a:p>
          <a:p>
            <a:pPr marL="341313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The rule is incomplete with liveness properties [see Trefler2000 for an example]</a:t>
            </a:r>
          </a:p>
          <a:p>
            <a:r>
              <a:rPr lang="en-US" dirty="0" smtClean="0"/>
              <a:t>It’s a complicated rule – how can the end-user confirm that the rule has been applied soundly?</a:t>
            </a:r>
          </a:p>
          <a:p>
            <a:pPr lvl="1"/>
            <a:r>
              <a:rPr lang="en-US" dirty="0" smtClean="0"/>
              <a:t>User might not be intimately familiar with the language semantics  (e.g. SVA)</a:t>
            </a:r>
          </a:p>
          <a:p>
            <a:pPr lvl="1"/>
            <a:r>
              <a:rPr lang="en-US" dirty="0" smtClean="0"/>
              <a:t>Tools must obey the semantics of the language</a:t>
            </a:r>
          </a:p>
          <a:p>
            <a:pPr lvl="1"/>
            <a:r>
              <a:rPr lang="en-US" dirty="0" smtClean="0"/>
              <a:t>User might not be aware of all the assumptions under which the rule is valid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.g. Does the rule apply when reasoning about finite traces? Under what semantics?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Footer Placeholder 6"/>
          <p:cNvSpPr txBox="1">
            <a:spLocks/>
          </p:cNvSpPr>
          <p:nvPr/>
        </p:nvSpPr>
        <p:spPr>
          <a:xfrm>
            <a:off x="2878282" y="6356351"/>
            <a:ext cx="3501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© 2015 OSKI TECHNOLOGY, INC.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132843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/>
          <p:cNvSpPr/>
          <p:nvPr/>
        </p:nvSpPr>
        <p:spPr>
          <a:xfrm>
            <a:off x="1455609" y="5535415"/>
            <a:ext cx="2030629" cy="63478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393789" y="5514634"/>
            <a:ext cx="2030629" cy="63478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398956" y="5519100"/>
            <a:ext cx="21082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A_foo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C00000"/>
                </a:solidFill>
              </a:rPr>
              <a:t>assume</a:t>
            </a:r>
            <a:r>
              <a:rPr lang="en-US" dirty="0" smtClean="0"/>
              <a:t> p1;</a:t>
            </a:r>
          </a:p>
          <a:p>
            <a:r>
              <a:rPr lang="en-US" dirty="0" err="1" smtClean="0"/>
              <a:t>B_foo</a:t>
            </a:r>
            <a:r>
              <a:rPr lang="en-US" dirty="0" smtClean="0"/>
              <a:t>: assert p2;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1455611" y="5514634"/>
            <a:ext cx="21082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A_foo</a:t>
            </a:r>
            <a:r>
              <a:rPr lang="en-US" dirty="0" smtClean="0"/>
              <a:t>: assert p1;</a:t>
            </a:r>
          </a:p>
          <a:p>
            <a:r>
              <a:rPr lang="en-US" dirty="0" err="1" smtClean="0"/>
              <a:t>B_foo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C00000"/>
                </a:solidFill>
              </a:rPr>
              <a:t>assume</a:t>
            </a:r>
            <a:r>
              <a:rPr lang="en-US" dirty="0" smtClean="0"/>
              <a:t> p2;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“Unsound” Approach (a Common </a:t>
            </a:r>
            <a:r>
              <a:rPr lang="en-US" dirty="0"/>
              <a:t>P</a:t>
            </a:r>
            <a:r>
              <a:rPr lang="en-US" dirty="0" smtClean="0"/>
              <a:t>ractice)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384550" y="6356351"/>
            <a:ext cx="914400" cy="365125"/>
          </a:xfrm>
        </p:spPr>
        <p:txBody>
          <a:bodyPr/>
          <a:lstStyle/>
          <a:p>
            <a:fld id="{C3023E2E-09DC-4675-84FC-8E9A854D4F0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456812" y="1203428"/>
            <a:ext cx="1005840" cy="11887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endParaRPr lang="en-US" baseline="-250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462652" y="1422503"/>
            <a:ext cx="1403159" cy="3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2462652" y="2184503"/>
            <a:ext cx="1403159" cy="3048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865811" y="1209445"/>
            <a:ext cx="1005840" cy="11887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baseline="-25000" dirty="0"/>
          </a:p>
        </p:txBody>
      </p:sp>
      <p:sp>
        <p:nvSpPr>
          <p:cNvPr id="20" name="Rectangle 19"/>
          <p:cNvSpPr/>
          <p:nvPr/>
        </p:nvSpPr>
        <p:spPr>
          <a:xfrm>
            <a:off x="2199863" y="2599581"/>
            <a:ext cx="2030629" cy="63478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3468492" y="1405252"/>
            <a:ext cx="47216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811676" y="2163207"/>
            <a:ext cx="47216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stCxn id="25" idx="4"/>
          </p:cNvCxnSpPr>
          <p:nvPr/>
        </p:nvCxnSpPr>
        <p:spPr>
          <a:xfrm>
            <a:off x="2835284" y="2208926"/>
            <a:ext cx="0" cy="390655"/>
          </a:xfrm>
          <a:prstGeom prst="straightConnector1">
            <a:avLst/>
          </a:prstGeom>
          <a:ln>
            <a:solidFill>
              <a:srgbClr val="CE900B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4" idx="0"/>
          </p:cNvCxnSpPr>
          <p:nvPr/>
        </p:nvCxnSpPr>
        <p:spPr>
          <a:xfrm>
            <a:off x="3492100" y="1405252"/>
            <a:ext cx="0" cy="1194329"/>
          </a:xfrm>
          <a:prstGeom prst="straightConnector1">
            <a:avLst/>
          </a:prstGeom>
          <a:ln>
            <a:solidFill>
              <a:srgbClr val="CE900B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199864" y="2578799"/>
            <a:ext cx="19287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A_foo</a:t>
            </a:r>
            <a:r>
              <a:rPr lang="en-US" dirty="0" smtClean="0"/>
              <a:t>: assert p1;</a:t>
            </a:r>
          </a:p>
          <a:p>
            <a:r>
              <a:rPr lang="en-US" dirty="0" err="1" smtClean="0"/>
              <a:t>B_foo</a:t>
            </a:r>
            <a:r>
              <a:rPr lang="en-US" dirty="0" smtClean="0"/>
              <a:t>: assert p2;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697319" y="4132243"/>
            <a:ext cx="1005840" cy="11887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endParaRPr lang="en-US" baseline="-25000" dirty="0"/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1718399" y="4370585"/>
            <a:ext cx="1403159" cy="3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1718399" y="5132585"/>
            <a:ext cx="1403159" cy="3048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2724239" y="4353334"/>
            <a:ext cx="47216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2067423" y="5111289"/>
            <a:ext cx="47216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>
            <a:stCxn id="43" idx="4"/>
          </p:cNvCxnSpPr>
          <p:nvPr/>
        </p:nvCxnSpPr>
        <p:spPr>
          <a:xfrm>
            <a:off x="2091031" y="5157008"/>
            <a:ext cx="0" cy="378407"/>
          </a:xfrm>
          <a:prstGeom prst="straightConnector1">
            <a:avLst/>
          </a:prstGeom>
          <a:ln>
            <a:solidFill>
              <a:srgbClr val="CE900B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42" idx="0"/>
          </p:cNvCxnSpPr>
          <p:nvPr/>
        </p:nvCxnSpPr>
        <p:spPr>
          <a:xfrm>
            <a:off x="2747847" y="4353334"/>
            <a:ext cx="0" cy="1182081"/>
          </a:xfrm>
          <a:prstGeom prst="straightConnector1">
            <a:avLst/>
          </a:prstGeom>
          <a:ln>
            <a:solidFill>
              <a:srgbClr val="CE900B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4707526" y="4395832"/>
            <a:ext cx="1403159" cy="3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4707526" y="5157832"/>
            <a:ext cx="1403159" cy="3048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6110685" y="4091032"/>
            <a:ext cx="1005840" cy="11887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baseline="-25000" dirty="0"/>
          </a:p>
        </p:txBody>
      </p:sp>
      <p:sp>
        <p:nvSpPr>
          <p:cNvPr id="53" name="Oval 52"/>
          <p:cNvSpPr/>
          <p:nvPr/>
        </p:nvSpPr>
        <p:spPr>
          <a:xfrm>
            <a:off x="5713366" y="4378581"/>
            <a:ext cx="47216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056550" y="5136536"/>
            <a:ext cx="47216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Arrow Connector 54"/>
          <p:cNvCxnSpPr>
            <a:stCxn id="54" idx="4"/>
          </p:cNvCxnSpPr>
          <p:nvPr/>
        </p:nvCxnSpPr>
        <p:spPr>
          <a:xfrm flipH="1">
            <a:off x="5077427" y="5182255"/>
            <a:ext cx="2731" cy="332379"/>
          </a:xfrm>
          <a:prstGeom prst="straightConnector1">
            <a:avLst/>
          </a:prstGeom>
          <a:ln>
            <a:solidFill>
              <a:srgbClr val="CE900B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53" idx="0"/>
          </p:cNvCxnSpPr>
          <p:nvPr/>
        </p:nvCxnSpPr>
        <p:spPr>
          <a:xfrm>
            <a:off x="5736974" y="4378581"/>
            <a:ext cx="0" cy="1136053"/>
          </a:xfrm>
          <a:prstGeom prst="straightConnector1">
            <a:avLst/>
          </a:prstGeom>
          <a:ln>
            <a:solidFill>
              <a:srgbClr val="CE900B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843612" y="1084615"/>
            <a:ext cx="676788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 smtClean="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rPr>
              <a:t>{</a:t>
            </a:r>
            <a:endParaRPr lang="en-US" sz="11500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809612" y="1066800"/>
            <a:ext cx="676788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 smtClean="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rPr>
              <a:t>}</a:t>
            </a:r>
            <a:endParaRPr lang="en-US" sz="11500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6200" y="3990760"/>
            <a:ext cx="676788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 smtClean="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rPr>
              <a:t>{</a:t>
            </a:r>
            <a:endParaRPr lang="en-US" sz="11500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098287" y="3962400"/>
            <a:ext cx="67411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 smtClean="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rPr>
              <a:t>}</a:t>
            </a:r>
            <a:endParaRPr lang="en-US" sz="11500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638639" y="4038600"/>
            <a:ext cx="59503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rPr>
              <a:t>,</a:t>
            </a:r>
          </a:p>
        </p:txBody>
      </p:sp>
      <p:sp>
        <p:nvSpPr>
          <p:cNvPr id="72" name="Up Arrow 71"/>
          <p:cNvSpPr/>
          <p:nvPr/>
        </p:nvSpPr>
        <p:spPr>
          <a:xfrm>
            <a:off x="3733800" y="3381480"/>
            <a:ext cx="484632" cy="58092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73" name="Up Arrow 72"/>
          <p:cNvSpPr/>
          <p:nvPr/>
        </p:nvSpPr>
        <p:spPr>
          <a:xfrm rot="10800000">
            <a:off x="1267968" y="3417765"/>
            <a:ext cx="484632" cy="5708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4191000" y="3276600"/>
            <a:ext cx="40014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nfer proof results for asserts after</a:t>
            </a:r>
          </a:p>
          <a:p>
            <a:r>
              <a:rPr lang="en-US" sz="2000" dirty="0">
                <a:solidFill>
                  <a:srgbClr val="FF0000"/>
                </a:solidFill>
              </a:rPr>
              <a:t>f</a:t>
            </a:r>
            <a:r>
              <a:rPr lang="en-US" sz="2000" dirty="0" smtClean="0">
                <a:solidFill>
                  <a:srgbClr val="FF0000"/>
                </a:solidFill>
              </a:rPr>
              <a:t>actoring in bounded proof depths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4" name="Content Placeholder 3"/>
          <p:cNvSpPr>
            <a:spLocks noGrp="1"/>
          </p:cNvSpPr>
          <p:nvPr>
            <p:ph idx="1"/>
          </p:nvPr>
        </p:nvSpPr>
        <p:spPr>
          <a:xfrm>
            <a:off x="5450771" y="1207008"/>
            <a:ext cx="3693229" cy="2621280"/>
          </a:xfrm>
        </p:spPr>
        <p:txBody>
          <a:bodyPr/>
          <a:lstStyle/>
          <a:p>
            <a:r>
              <a:rPr lang="en-US" dirty="0" smtClean="0"/>
              <a:t>Naming convention to manage assumes/asserts</a:t>
            </a:r>
          </a:p>
          <a:p>
            <a:r>
              <a:rPr lang="en-US" dirty="0" smtClean="0"/>
              <a:t>Unsound for liveness</a:t>
            </a:r>
          </a:p>
          <a:p>
            <a:r>
              <a:rPr lang="en-US" dirty="0" smtClean="0"/>
              <a:t>Unsound for safety in some cases</a:t>
            </a:r>
          </a:p>
          <a:p>
            <a:endParaRPr lang="en-US" dirty="0"/>
          </a:p>
        </p:txBody>
      </p:sp>
      <p:sp>
        <p:nvSpPr>
          <p:cNvPr id="41" name="Footer Placeholder 6"/>
          <p:cNvSpPr txBox="1">
            <a:spLocks/>
          </p:cNvSpPr>
          <p:nvPr/>
        </p:nvSpPr>
        <p:spPr>
          <a:xfrm>
            <a:off x="2878282" y="6356351"/>
            <a:ext cx="3501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© 2015 OSKI TECHNOLOGY, INC.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484492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“Unsound” Approach: It Works!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023E2E-09DC-4675-84FC-8E9A854D4F0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60120"/>
            <a:ext cx="8229600" cy="1935480"/>
          </a:xfrm>
        </p:spPr>
        <p:txBody>
          <a:bodyPr/>
          <a:lstStyle/>
          <a:p>
            <a:r>
              <a:rPr lang="en-US" dirty="0" smtClean="0"/>
              <a:t>No need to explicitly order the properties</a:t>
            </a:r>
          </a:p>
          <a:p>
            <a:r>
              <a:rPr lang="en-US" dirty="0" smtClean="0"/>
              <a:t>Minimal methodology impact with use of naming convention</a:t>
            </a:r>
          </a:p>
          <a:p>
            <a:r>
              <a:rPr lang="en-US" dirty="0" smtClean="0"/>
              <a:t>Focus on safety properties </a:t>
            </a:r>
          </a:p>
          <a:p>
            <a:r>
              <a:rPr lang="en-US" dirty="0" smtClean="0"/>
              <a:t>Users need </a:t>
            </a:r>
            <a:r>
              <a:rPr lang="en-US" dirty="0"/>
              <a:t>to watch out for the </a:t>
            </a:r>
            <a:r>
              <a:rPr lang="en-US" dirty="0" smtClean="0"/>
              <a:t>pitfalls (!)</a:t>
            </a:r>
            <a:endParaRPr lang="en-US" dirty="0"/>
          </a:p>
          <a:p>
            <a:endParaRPr lang="en-US" dirty="0" smtClean="0"/>
          </a:p>
        </p:txBody>
      </p:sp>
      <p:pic>
        <p:nvPicPr>
          <p:cNvPr id="6" name="Content Placeholder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048000"/>
            <a:ext cx="3886200" cy="2775199"/>
          </a:xfrm>
          <a:prstGeom prst="rect">
            <a:avLst/>
          </a:prstGeom>
          <a:noFill/>
        </p:spPr>
      </p:pic>
      <p:sp>
        <p:nvSpPr>
          <p:cNvPr id="7" name="Content Placeholder 4"/>
          <p:cNvSpPr txBox="1">
            <a:spLocks/>
          </p:cNvSpPr>
          <p:nvPr/>
        </p:nvSpPr>
        <p:spPr>
          <a:xfrm>
            <a:off x="4572000" y="2971800"/>
            <a:ext cx="4267200" cy="32004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1313" indent="-341313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SzPct val="100000"/>
              <a:buFont typeface="Wingdings" charset="2"/>
              <a:buChar char="§"/>
              <a:defRPr sz="22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1pPr>
            <a:lvl2pPr marL="573088" indent="-23177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1"/>
              </a:buClr>
              <a:buSzPct val="100000"/>
              <a:buFont typeface="Arial"/>
              <a:buChar char="•"/>
              <a:tabLst>
                <a:tab pos="571500" algn="l"/>
              </a:tabLst>
              <a:defRPr sz="18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2pPr>
            <a:lvl3pPr marL="909638" indent="-22860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6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3pPr>
            <a:lvl4pPr marL="1198563" indent="-176213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4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4pPr>
            <a:lvl5pPr marL="15430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2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mtClean="0"/>
              <a:t>Circularity </a:t>
            </a:r>
            <a:r>
              <a:rPr lang="en-US" dirty="0" smtClean="0"/>
              <a:t>is at its heart</a:t>
            </a:r>
          </a:p>
          <a:p>
            <a:pPr lvl="1" fontAlgn="auto">
              <a:spcAft>
                <a:spcPts val="0"/>
              </a:spcAft>
            </a:pPr>
            <a:r>
              <a:rPr lang="en-US" dirty="0" smtClean="0"/>
              <a:t>Combinational loop in A</a:t>
            </a:r>
            <a:r>
              <a:rPr lang="en-US" baseline="-25000" dirty="0" smtClean="0"/>
              <a:t>1</a:t>
            </a:r>
            <a:r>
              <a:rPr lang="en-US" dirty="0" smtClean="0"/>
              <a:t> and B</a:t>
            </a:r>
            <a:r>
              <a:rPr lang="en-US" baseline="-25000" dirty="0" smtClean="0"/>
              <a:t>1 </a:t>
            </a:r>
            <a:r>
              <a:rPr lang="en-US" dirty="0" smtClean="0"/>
              <a:t>is reported by most tools</a:t>
            </a:r>
          </a:p>
          <a:p>
            <a:pPr lvl="1" fontAlgn="auto">
              <a:spcAft>
                <a:spcPts val="0"/>
              </a:spcAft>
            </a:pP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gets proven on A</a:t>
            </a:r>
            <a:r>
              <a:rPr lang="en-US" baseline="-25000" dirty="0" smtClean="0"/>
              <a:t>2</a:t>
            </a:r>
            <a:r>
              <a:rPr lang="en-US" dirty="0" smtClean="0"/>
              <a:t> after assuming p</a:t>
            </a:r>
            <a:r>
              <a:rPr lang="en-US" baseline="-25000" dirty="0" smtClean="0"/>
              <a:t>2</a:t>
            </a:r>
            <a:r>
              <a:rPr lang="en-US" dirty="0" smtClean="0"/>
              <a:t> and p</a:t>
            </a:r>
            <a:r>
              <a:rPr lang="en-US" baseline="-25000" dirty="0" smtClean="0"/>
              <a:t>3</a:t>
            </a:r>
            <a:r>
              <a:rPr lang="en-US" dirty="0"/>
              <a:t> </a:t>
            </a:r>
            <a:r>
              <a:rPr lang="en-US" dirty="0" smtClean="0"/>
              <a:t>(with suitable reset state)</a:t>
            </a:r>
            <a:endParaRPr lang="en-US" baseline="-25000" dirty="0" smtClean="0"/>
          </a:p>
          <a:p>
            <a:pPr lvl="1" fontAlgn="auto">
              <a:spcAft>
                <a:spcPts val="0"/>
              </a:spcAft>
            </a:pPr>
            <a:r>
              <a:rPr lang="en-US" dirty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 and p</a:t>
            </a:r>
            <a:r>
              <a:rPr lang="en-US" baseline="-25000" dirty="0" smtClean="0"/>
              <a:t>3</a:t>
            </a:r>
            <a:r>
              <a:rPr lang="en-US" dirty="0" smtClean="0"/>
              <a:t> get proven on B</a:t>
            </a:r>
            <a:r>
              <a:rPr lang="en-US" baseline="-25000" dirty="0" smtClean="0"/>
              <a:t>2</a:t>
            </a:r>
            <a:r>
              <a:rPr lang="en-US" dirty="0" smtClean="0"/>
              <a:t> after assuming p</a:t>
            </a:r>
            <a:r>
              <a:rPr lang="en-US" baseline="-25000" dirty="0" smtClean="0"/>
              <a:t>1</a:t>
            </a:r>
          </a:p>
          <a:p>
            <a:pPr lvl="1" fontAlgn="auto">
              <a:spcAft>
                <a:spcPts val="0"/>
              </a:spcAft>
            </a:pPr>
            <a:r>
              <a:rPr lang="en-US" dirty="0" smtClean="0"/>
              <a:t>Most tools do not complain about this latter case</a:t>
            </a:r>
            <a:endParaRPr lang="en-US" baseline="-25000" dirty="0" smtClean="0"/>
          </a:p>
          <a:p>
            <a:pPr lvl="1" fontAlgn="auto">
              <a:spcAft>
                <a:spcPts val="0"/>
              </a:spcAft>
            </a:pPr>
            <a:endParaRPr lang="en-US" dirty="0" smtClean="0"/>
          </a:p>
          <a:p>
            <a:pPr marL="341313" lvl="1" indent="0" fontAlgn="auto">
              <a:spcAft>
                <a:spcPts val="0"/>
              </a:spcAft>
              <a:buFont typeface="Arial"/>
              <a:buNone/>
            </a:pPr>
            <a:endParaRPr lang="en-US" dirty="0" smtClean="0"/>
          </a:p>
          <a:p>
            <a:pPr fontAlgn="auto">
              <a:spcAft>
                <a:spcPts val="0"/>
              </a:spcAft>
            </a:pPr>
            <a:endParaRPr lang="en-US" dirty="0" smtClean="0"/>
          </a:p>
        </p:txBody>
      </p:sp>
      <p:sp>
        <p:nvSpPr>
          <p:cNvPr id="8" name="Footer Placeholder 6"/>
          <p:cNvSpPr txBox="1">
            <a:spLocks/>
          </p:cNvSpPr>
          <p:nvPr/>
        </p:nvSpPr>
        <p:spPr>
          <a:xfrm>
            <a:off x="2878282" y="6356351"/>
            <a:ext cx="3501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© 2015 OSKI TECHNOLOGY, INC.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138330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Will </a:t>
            </a:r>
            <a:r>
              <a:rPr lang="en-US" dirty="0"/>
              <a:t>C</a:t>
            </a:r>
            <a:r>
              <a:rPr lang="en-US" dirty="0" smtClean="0"/>
              <a:t>heck for </a:t>
            </a:r>
            <a:r>
              <a:rPr lang="en-US" dirty="0"/>
              <a:t>S</a:t>
            </a:r>
            <a:r>
              <a:rPr lang="en-US" dirty="0" smtClean="0"/>
              <a:t>oundness?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023E2E-09DC-4675-84FC-8E9A854D4F01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7" name="Picture 2" descr="https://images.duckduckgo.com/iu/?u=http%3A%2F%2Fmythfolklore.net%2Faesopica%2Fimages_winter%2Fi006_th.jpg&amp;f=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724" y="1610591"/>
            <a:ext cx="6457950" cy="414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ular Callout 9"/>
          <p:cNvSpPr/>
          <p:nvPr/>
        </p:nvSpPr>
        <p:spPr>
          <a:xfrm>
            <a:off x="2209800" y="914400"/>
            <a:ext cx="4191000" cy="457200"/>
          </a:xfrm>
          <a:prstGeom prst="wedgeRectCallout">
            <a:avLst>
              <a:gd name="adj1" fmla="val -57032"/>
              <a:gd name="adj2" fmla="val 155682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 prowl in the dark and make no sound!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34276" y="5791200"/>
            <a:ext cx="560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"But </a:t>
            </a:r>
            <a:r>
              <a:rPr lang="en-US" dirty="0"/>
              <a:t>let me ask one question: Who will bell the Cat?"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91384" y="5476193"/>
            <a:ext cx="488101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997C5D"/>
                </a:solidFill>
              </a:rPr>
              <a:t>http://www.gutenberg.org/files/19994/19994-h/19994-h.htm#Page_15</a:t>
            </a:r>
          </a:p>
          <a:p>
            <a:endParaRPr lang="en-US" dirty="0"/>
          </a:p>
        </p:txBody>
      </p:sp>
      <p:sp>
        <p:nvSpPr>
          <p:cNvPr id="8" name="Footer Placeholder 6"/>
          <p:cNvSpPr txBox="1">
            <a:spLocks/>
          </p:cNvSpPr>
          <p:nvPr/>
        </p:nvSpPr>
        <p:spPr>
          <a:xfrm>
            <a:off x="2878282" y="6356351"/>
            <a:ext cx="3501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© 2015 OSKI TECHNOLOGY, INC.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88398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Property Verification on Large Designs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023E2E-09DC-4675-84FC-8E9A854D4F0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4030636"/>
            <a:ext cx="8229600" cy="1958684"/>
          </a:xfrm>
        </p:spPr>
        <p:txBody>
          <a:bodyPr/>
          <a:lstStyle/>
          <a:p>
            <a:r>
              <a:rPr lang="en-US" dirty="0"/>
              <a:t>Large designs; typically involving the work of multiple </a:t>
            </a:r>
            <a:r>
              <a:rPr lang="en-US" dirty="0" smtClean="0"/>
              <a:t>designers</a:t>
            </a:r>
          </a:p>
          <a:p>
            <a:r>
              <a:rPr lang="en-US" dirty="0" smtClean="0"/>
              <a:t>Large number of properties to be checked</a:t>
            </a:r>
          </a:p>
          <a:p>
            <a:r>
              <a:rPr lang="en-US" dirty="0" smtClean="0"/>
              <a:t>Compositional </a:t>
            </a:r>
            <a:r>
              <a:rPr lang="en-US" dirty="0"/>
              <a:t>assume-guarantee reasoning fits naturally</a:t>
            </a:r>
          </a:p>
          <a:p>
            <a:r>
              <a:rPr lang="en-US" dirty="0"/>
              <a:t>Divide-and-conquer addresses some tool capacity concerns</a:t>
            </a:r>
          </a:p>
          <a:p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134530" y="1100675"/>
            <a:ext cx="3785419" cy="2039137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524000" y="1368552"/>
            <a:ext cx="1280160" cy="1463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</a:t>
            </a:r>
            <a:r>
              <a:rPr lang="en-US" sz="2800" baseline="-25000" dirty="0" smtClean="0"/>
              <a:t>1</a:t>
            </a:r>
            <a:endParaRPr lang="en-US" sz="2800" baseline="-25000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805560" y="1673352"/>
            <a:ext cx="4111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805559" y="2435352"/>
            <a:ext cx="411160" cy="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Right Arrow 20"/>
          <p:cNvSpPr/>
          <p:nvPr/>
        </p:nvSpPr>
        <p:spPr>
          <a:xfrm>
            <a:off x="4919949" y="1437712"/>
            <a:ext cx="889818" cy="228600"/>
          </a:xfrm>
          <a:prstGeom prst="right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216719" y="1368552"/>
            <a:ext cx="1280160" cy="1463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</a:t>
            </a:r>
            <a:r>
              <a:rPr lang="en-US" sz="2800" baseline="-25000" dirty="0"/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34530" y="1098532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3216719" y="919614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p:sp>
        <p:nvSpPr>
          <p:cNvPr id="25" name="Right Arrow 24"/>
          <p:cNvSpPr/>
          <p:nvPr/>
        </p:nvSpPr>
        <p:spPr>
          <a:xfrm rot="10800000">
            <a:off x="4919949" y="2230299"/>
            <a:ext cx="889818" cy="228600"/>
          </a:xfrm>
          <a:prstGeom prst="right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473982" y="1173380"/>
            <a:ext cx="1755618" cy="69289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Environment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Constraints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473982" y="2398352"/>
            <a:ext cx="1755618" cy="70851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Properties to check on 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35977" y="1475023"/>
            <a:ext cx="5886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+</a:t>
            </a:r>
            <a:endParaRPr lang="en-US" sz="5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Footer Placeholder 6"/>
          <p:cNvSpPr txBox="1">
            <a:spLocks/>
          </p:cNvSpPr>
          <p:nvPr/>
        </p:nvSpPr>
        <p:spPr>
          <a:xfrm>
            <a:off x="2878282" y="6356351"/>
            <a:ext cx="3501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© 2015 OSKI TECHNOLOGY, INC.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16103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Dead-ends: Infinite Traces in a DUT</a:t>
            </a:r>
            <a:endParaRPr dirty="0" smtClean="0"/>
          </a:p>
        </p:txBody>
      </p:sp>
      <p:sp>
        <p:nvSpPr>
          <p:cNvPr id="3" name="Oval 2"/>
          <p:cNvSpPr/>
          <p:nvPr/>
        </p:nvSpPr>
        <p:spPr>
          <a:xfrm>
            <a:off x="4130178" y="3403146"/>
            <a:ext cx="381000" cy="381000"/>
          </a:xfrm>
          <a:prstGeom prst="ellipse">
            <a:avLst/>
          </a:prstGeom>
          <a:solidFill>
            <a:srgbClr val="2073BE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73041" y="3457223"/>
            <a:ext cx="295274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242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72400" y="6356351"/>
            <a:ext cx="914400" cy="365125"/>
          </a:xfrm>
          <a:prstGeom prst="rect">
            <a:avLst/>
          </a:prstGeom>
        </p:spPr>
        <p:txBody>
          <a:bodyPr/>
          <a:lstStyle/>
          <a:p>
            <a:pPr algn="r"/>
            <a:fld id="{C3023E2E-09DC-4675-84FC-8E9A854D4F01}" type="slidenum">
              <a:rPr lang="en-US" sz="1100" smtClean="0">
                <a:solidFill>
                  <a:srgbClr val="FFFFFF"/>
                </a:solidFill>
                <a:latin typeface="Candara"/>
                <a:cs typeface="Candara"/>
              </a:rPr>
              <a:pPr algn="r"/>
              <a:t>20</a:t>
            </a:fld>
            <a:endParaRPr lang="en-US" sz="1100" dirty="0">
              <a:solidFill>
                <a:srgbClr val="FFFFFF"/>
              </a:solidFill>
              <a:latin typeface="Candara"/>
              <a:cs typeface="Candara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485198" y="2793546"/>
            <a:ext cx="1676400" cy="1676400"/>
            <a:chOff x="3485198" y="2793546"/>
            <a:chExt cx="1676400" cy="1676400"/>
          </a:xfrm>
        </p:grpSpPr>
        <p:sp>
          <p:nvSpPr>
            <p:cNvPr id="8" name="Oval 7"/>
            <p:cNvSpPr/>
            <p:nvPr/>
          </p:nvSpPr>
          <p:spPr>
            <a:xfrm>
              <a:off x="4130178" y="3403146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173041" y="3457223"/>
              <a:ext cx="295274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200" b="1" dirty="0">
                  <a:solidFill>
                    <a:schemeClr val="bg1"/>
                  </a:solidFill>
                </a:rPr>
                <a:t>R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170998" y="4088946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4328842" y="3174546"/>
              <a:ext cx="0" cy="228600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4519342" y="3593646"/>
              <a:ext cx="266700" cy="1588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4328842" y="3784146"/>
              <a:ext cx="0" cy="304800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 bwMode="auto">
            <a:xfrm>
              <a:off x="4158298" y="2793546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5" name="TextBox 34"/>
            <p:cNvSpPr txBox="1">
              <a:spLocks noChangeArrowheads="1"/>
            </p:cNvSpPr>
            <p:nvPr/>
          </p:nvSpPr>
          <p:spPr bwMode="auto">
            <a:xfrm>
              <a:off x="4201161" y="28476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4780598" y="3403146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7" name="TextBox 37"/>
            <p:cNvSpPr txBox="1">
              <a:spLocks noChangeArrowheads="1"/>
            </p:cNvSpPr>
            <p:nvPr/>
          </p:nvSpPr>
          <p:spPr bwMode="auto">
            <a:xfrm>
              <a:off x="4823461" y="34572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8" name="TextBox 43"/>
            <p:cNvSpPr txBox="1">
              <a:spLocks noChangeArrowheads="1"/>
            </p:cNvSpPr>
            <p:nvPr/>
          </p:nvSpPr>
          <p:spPr bwMode="auto">
            <a:xfrm>
              <a:off x="4213861" y="41430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3485198" y="3403146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20" name="TextBox 46"/>
            <p:cNvSpPr txBox="1">
              <a:spLocks noChangeArrowheads="1"/>
            </p:cNvSpPr>
            <p:nvPr/>
          </p:nvSpPr>
          <p:spPr bwMode="auto">
            <a:xfrm>
              <a:off x="3528061" y="34572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1</a:t>
              </a: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H="1">
              <a:off x="3833542" y="3593646"/>
              <a:ext cx="304800" cy="0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938132" y="671169"/>
            <a:ext cx="6513472" cy="5716522"/>
            <a:chOff x="938132" y="671169"/>
            <a:chExt cx="6513472" cy="5716522"/>
          </a:xfrm>
        </p:grpSpPr>
        <p:sp>
          <p:nvSpPr>
            <p:cNvPr id="69" name="TextBox 133"/>
            <p:cNvSpPr txBox="1">
              <a:spLocks noChangeArrowheads="1"/>
            </p:cNvSpPr>
            <p:nvPr/>
          </p:nvSpPr>
          <p:spPr bwMode="auto">
            <a:xfrm>
              <a:off x="6190114" y="1195809"/>
              <a:ext cx="4406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prstClr val="black"/>
                  </a:solidFill>
                </a:rPr>
                <a:t>∞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70" name="TextBox 136"/>
            <p:cNvSpPr txBox="1">
              <a:spLocks noChangeArrowheads="1"/>
            </p:cNvSpPr>
            <p:nvPr/>
          </p:nvSpPr>
          <p:spPr bwMode="auto">
            <a:xfrm>
              <a:off x="6761883" y="4835176"/>
              <a:ext cx="4406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prstClr val="black"/>
                  </a:solidFill>
                </a:rPr>
                <a:t>∞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71" name="Straight Arrow Connector 70"/>
            <p:cNvCxnSpPr/>
            <p:nvPr/>
          </p:nvCxnSpPr>
          <p:spPr>
            <a:xfrm>
              <a:off x="6505664" y="4717440"/>
              <a:ext cx="345587" cy="285120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158"/>
            <p:cNvSpPr txBox="1">
              <a:spLocks noChangeArrowheads="1"/>
            </p:cNvSpPr>
            <p:nvPr/>
          </p:nvSpPr>
          <p:spPr bwMode="auto">
            <a:xfrm>
              <a:off x="7010959" y="3029176"/>
              <a:ext cx="4406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prstClr val="black"/>
                  </a:solidFill>
                </a:rPr>
                <a:t>∞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cxnSp>
          <p:nvCxnSpPr>
            <p:cNvPr id="73" name="Straight Arrow Connector 72"/>
            <p:cNvCxnSpPr/>
            <p:nvPr/>
          </p:nvCxnSpPr>
          <p:spPr>
            <a:xfrm flipV="1">
              <a:off x="6593447" y="3314556"/>
              <a:ext cx="452438" cy="1588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flipV="1">
              <a:off x="5970146" y="1607040"/>
              <a:ext cx="302246" cy="305767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Box 168"/>
            <p:cNvSpPr txBox="1">
              <a:spLocks noChangeArrowheads="1"/>
            </p:cNvSpPr>
            <p:nvPr/>
          </p:nvSpPr>
          <p:spPr bwMode="auto">
            <a:xfrm>
              <a:off x="6062582" y="3026699"/>
              <a:ext cx="5365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/>
                <a:t>. . .</a:t>
              </a:r>
            </a:p>
          </p:txBody>
        </p:sp>
        <p:sp>
          <p:nvSpPr>
            <p:cNvPr id="76" name="TextBox 169"/>
            <p:cNvSpPr txBox="1">
              <a:spLocks noChangeArrowheads="1"/>
            </p:cNvSpPr>
            <p:nvPr/>
          </p:nvSpPr>
          <p:spPr bwMode="auto">
            <a:xfrm rot="2344572">
              <a:off x="6079527" y="4250246"/>
              <a:ext cx="536575" cy="40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/>
                <a:t>. . .</a:t>
              </a:r>
            </a:p>
          </p:txBody>
        </p:sp>
        <p:sp>
          <p:nvSpPr>
            <p:cNvPr id="77" name="TextBox 133"/>
            <p:cNvSpPr txBox="1">
              <a:spLocks noChangeArrowheads="1"/>
            </p:cNvSpPr>
            <p:nvPr/>
          </p:nvSpPr>
          <p:spPr bwMode="auto">
            <a:xfrm>
              <a:off x="1702021" y="1270080"/>
              <a:ext cx="55293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 smtClean="0"/>
                <a:t>∞</a:t>
              </a:r>
              <a:endParaRPr lang="en-US" sz="2800" b="1" dirty="0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 flipH="1" flipV="1">
              <a:off x="2093555" y="1665108"/>
              <a:ext cx="302649" cy="295664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172"/>
            <p:cNvSpPr txBox="1">
              <a:spLocks noChangeArrowheads="1"/>
            </p:cNvSpPr>
            <p:nvPr/>
          </p:nvSpPr>
          <p:spPr bwMode="auto">
            <a:xfrm rot="13420490">
              <a:off x="2333293" y="2062638"/>
              <a:ext cx="5365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/>
                <a:t>. . .</a:t>
              </a:r>
            </a:p>
          </p:txBody>
        </p:sp>
        <p:sp>
          <p:nvSpPr>
            <p:cNvPr id="80" name="TextBox 133"/>
            <p:cNvSpPr txBox="1">
              <a:spLocks noChangeArrowheads="1"/>
            </p:cNvSpPr>
            <p:nvPr/>
          </p:nvSpPr>
          <p:spPr bwMode="auto">
            <a:xfrm>
              <a:off x="1324157" y="4802471"/>
              <a:ext cx="4406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/>
                <a:t>∞</a:t>
              </a:r>
              <a:endParaRPr lang="en-US" sz="1200" b="1" dirty="0"/>
            </a:p>
          </p:txBody>
        </p:sp>
        <p:cxnSp>
          <p:nvCxnSpPr>
            <p:cNvPr id="81" name="Straight Arrow Connector 80"/>
            <p:cNvCxnSpPr/>
            <p:nvPr/>
          </p:nvCxnSpPr>
          <p:spPr>
            <a:xfrm flipH="1">
              <a:off x="1716088" y="4657438"/>
              <a:ext cx="338391" cy="327069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172"/>
            <p:cNvSpPr txBox="1">
              <a:spLocks noChangeArrowheads="1"/>
            </p:cNvSpPr>
            <p:nvPr/>
          </p:nvSpPr>
          <p:spPr bwMode="auto">
            <a:xfrm rot="8199818">
              <a:off x="2059254" y="4325740"/>
              <a:ext cx="5365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/>
                <a:t>. . .</a:t>
              </a:r>
            </a:p>
          </p:txBody>
        </p:sp>
        <p:sp>
          <p:nvSpPr>
            <p:cNvPr id="83" name="TextBox 158"/>
            <p:cNvSpPr txBox="1">
              <a:spLocks noChangeArrowheads="1"/>
            </p:cNvSpPr>
            <p:nvPr/>
          </p:nvSpPr>
          <p:spPr bwMode="auto">
            <a:xfrm>
              <a:off x="938132" y="2951932"/>
              <a:ext cx="4406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/>
                <a:t>∞</a:t>
              </a:r>
              <a:endParaRPr lang="en-US" sz="1200" b="1" dirty="0"/>
            </a:p>
          </p:txBody>
        </p:sp>
        <p:cxnSp>
          <p:nvCxnSpPr>
            <p:cNvPr id="84" name="Straight Arrow Connector 83"/>
            <p:cNvCxnSpPr/>
            <p:nvPr/>
          </p:nvCxnSpPr>
          <p:spPr>
            <a:xfrm flipV="1">
              <a:off x="1390065" y="3234909"/>
              <a:ext cx="452438" cy="1588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168"/>
            <p:cNvSpPr txBox="1">
              <a:spLocks noChangeArrowheads="1"/>
            </p:cNvSpPr>
            <p:nvPr/>
          </p:nvSpPr>
          <p:spPr bwMode="auto">
            <a:xfrm>
              <a:off x="1875956" y="2955695"/>
              <a:ext cx="5365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/>
                <a:t>. . .</a:t>
              </a:r>
            </a:p>
          </p:txBody>
        </p:sp>
        <p:sp>
          <p:nvSpPr>
            <p:cNvPr id="86" name="TextBox 133"/>
            <p:cNvSpPr txBox="1">
              <a:spLocks noChangeArrowheads="1"/>
            </p:cNvSpPr>
            <p:nvPr/>
          </p:nvSpPr>
          <p:spPr bwMode="auto">
            <a:xfrm>
              <a:off x="1839415" y="5421431"/>
              <a:ext cx="4406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/>
                <a:t>∞</a:t>
              </a:r>
              <a:endParaRPr lang="en-US" sz="1200" b="1" dirty="0"/>
            </a:p>
          </p:txBody>
        </p:sp>
        <p:cxnSp>
          <p:nvCxnSpPr>
            <p:cNvPr id="87" name="Straight Arrow Connector 86"/>
            <p:cNvCxnSpPr/>
            <p:nvPr/>
          </p:nvCxnSpPr>
          <p:spPr>
            <a:xfrm flipH="1">
              <a:off x="2231346" y="5276398"/>
              <a:ext cx="338391" cy="327069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172"/>
            <p:cNvSpPr txBox="1">
              <a:spLocks noChangeArrowheads="1"/>
            </p:cNvSpPr>
            <p:nvPr/>
          </p:nvSpPr>
          <p:spPr bwMode="auto">
            <a:xfrm rot="8199818">
              <a:off x="2574512" y="4944700"/>
              <a:ext cx="5365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/>
                <a:t>. . .</a:t>
              </a:r>
            </a:p>
          </p:txBody>
        </p:sp>
        <p:sp>
          <p:nvSpPr>
            <p:cNvPr id="89" name="TextBox 133"/>
            <p:cNvSpPr txBox="1">
              <a:spLocks noChangeArrowheads="1"/>
            </p:cNvSpPr>
            <p:nvPr/>
          </p:nvSpPr>
          <p:spPr bwMode="auto">
            <a:xfrm>
              <a:off x="3469198" y="5858951"/>
              <a:ext cx="4406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/>
                <a:t>∞</a:t>
              </a:r>
              <a:endParaRPr lang="en-US" sz="1200" b="1" dirty="0"/>
            </a:p>
          </p:txBody>
        </p:sp>
        <p:cxnSp>
          <p:nvCxnSpPr>
            <p:cNvPr id="90" name="Straight Arrow Connector 89"/>
            <p:cNvCxnSpPr/>
            <p:nvPr/>
          </p:nvCxnSpPr>
          <p:spPr>
            <a:xfrm flipH="1">
              <a:off x="3715055" y="5849280"/>
              <a:ext cx="54864" cy="182880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172"/>
            <p:cNvSpPr txBox="1">
              <a:spLocks noChangeArrowheads="1"/>
            </p:cNvSpPr>
            <p:nvPr/>
          </p:nvSpPr>
          <p:spPr bwMode="auto">
            <a:xfrm rot="6543557">
              <a:off x="3657807" y="5459951"/>
              <a:ext cx="54095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/>
                <a:t>. . </a:t>
              </a:r>
              <a:r>
                <a:rPr lang="en-US" sz="2000" b="1" dirty="0" smtClean="0"/>
                <a:t>.</a:t>
              </a:r>
              <a:endParaRPr lang="en-US" sz="2000" b="1" dirty="0"/>
            </a:p>
          </p:txBody>
        </p:sp>
        <p:cxnSp>
          <p:nvCxnSpPr>
            <p:cNvPr id="92" name="Straight Arrow Connector 91"/>
            <p:cNvCxnSpPr/>
            <p:nvPr/>
          </p:nvCxnSpPr>
          <p:spPr>
            <a:xfrm>
              <a:off x="4986235" y="5860485"/>
              <a:ext cx="111164" cy="178875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172"/>
            <p:cNvSpPr txBox="1">
              <a:spLocks noChangeArrowheads="1"/>
            </p:cNvSpPr>
            <p:nvPr/>
          </p:nvSpPr>
          <p:spPr bwMode="auto">
            <a:xfrm rot="3536653">
              <a:off x="4656895" y="5422271"/>
              <a:ext cx="54095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/>
                <a:t>. . </a:t>
              </a:r>
              <a:r>
                <a:rPr lang="en-US" sz="2000" b="1" dirty="0" smtClean="0"/>
                <a:t>.</a:t>
              </a:r>
              <a:endParaRPr lang="en-US" sz="2000" b="1" dirty="0"/>
            </a:p>
          </p:txBody>
        </p:sp>
        <p:sp>
          <p:nvSpPr>
            <p:cNvPr id="94" name="TextBox 133"/>
            <p:cNvSpPr txBox="1">
              <a:spLocks noChangeArrowheads="1"/>
            </p:cNvSpPr>
            <p:nvPr/>
          </p:nvSpPr>
          <p:spPr bwMode="auto">
            <a:xfrm>
              <a:off x="4943459" y="5864471"/>
              <a:ext cx="4406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/>
                <a:t>∞</a:t>
              </a:r>
              <a:endParaRPr lang="en-US" sz="1200" b="1" dirty="0"/>
            </a:p>
          </p:txBody>
        </p:sp>
        <p:sp>
          <p:nvSpPr>
            <p:cNvPr id="95" name="TextBox 136"/>
            <p:cNvSpPr txBox="1">
              <a:spLocks noChangeArrowheads="1"/>
            </p:cNvSpPr>
            <p:nvPr/>
          </p:nvSpPr>
          <p:spPr bwMode="auto">
            <a:xfrm>
              <a:off x="5981199" y="5402296"/>
              <a:ext cx="4406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prstClr val="black"/>
                  </a:solidFill>
                </a:rPr>
                <a:t>∞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96" name="Straight Arrow Connector 95"/>
            <p:cNvCxnSpPr/>
            <p:nvPr/>
          </p:nvCxnSpPr>
          <p:spPr>
            <a:xfrm>
              <a:off x="5719456" y="5244480"/>
              <a:ext cx="342472" cy="290640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TextBox 169"/>
            <p:cNvSpPr txBox="1">
              <a:spLocks noChangeArrowheads="1"/>
            </p:cNvSpPr>
            <p:nvPr/>
          </p:nvSpPr>
          <p:spPr bwMode="auto">
            <a:xfrm rot="2344572">
              <a:off x="5307483" y="4791446"/>
              <a:ext cx="536575" cy="40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/>
                <a:t>. . .</a:t>
              </a:r>
            </a:p>
          </p:txBody>
        </p:sp>
        <p:sp>
          <p:nvSpPr>
            <p:cNvPr id="98" name="TextBox 168"/>
            <p:cNvSpPr txBox="1">
              <a:spLocks noChangeArrowheads="1"/>
            </p:cNvSpPr>
            <p:nvPr/>
          </p:nvSpPr>
          <p:spPr bwMode="auto">
            <a:xfrm rot="18930557">
              <a:off x="5454699" y="1831259"/>
              <a:ext cx="5365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/>
                <a:t>. . .</a:t>
              </a:r>
            </a:p>
          </p:txBody>
        </p:sp>
        <p:cxnSp>
          <p:nvCxnSpPr>
            <p:cNvPr id="99" name="Straight Arrow Connector 98"/>
            <p:cNvCxnSpPr/>
            <p:nvPr/>
          </p:nvCxnSpPr>
          <p:spPr>
            <a:xfrm flipV="1">
              <a:off x="4613579" y="1071360"/>
              <a:ext cx="17279" cy="241920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168"/>
            <p:cNvSpPr txBox="1">
              <a:spLocks noChangeArrowheads="1"/>
            </p:cNvSpPr>
            <p:nvPr/>
          </p:nvSpPr>
          <p:spPr bwMode="auto">
            <a:xfrm rot="16483804">
              <a:off x="4245141" y="1338779"/>
              <a:ext cx="5365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/>
                <a:t>. . .</a:t>
              </a:r>
            </a:p>
          </p:txBody>
        </p:sp>
        <p:sp>
          <p:nvSpPr>
            <p:cNvPr id="101" name="TextBox 133"/>
            <p:cNvSpPr txBox="1">
              <a:spLocks noChangeArrowheads="1"/>
            </p:cNvSpPr>
            <p:nvPr/>
          </p:nvSpPr>
          <p:spPr bwMode="auto">
            <a:xfrm>
              <a:off x="4450421" y="691569"/>
              <a:ext cx="4406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prstClr val="black"/>
                  </a:solidFill>
                </a:rPr>
                <a:t>∞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TextBox 168"/>
            <p:cNvSpPr txBox="1">
              <a:spLocks noChangeArrowheads="1"/>
            </p:cNvSpPr>
            <p:nvPr/>
          </p:nvSpPr>
          <p:spPr bwMode="auto">
            <a:xfrm rot="14578465">
              <a:off x="3334863" y="1465258"/>
              <a:ext cx="5365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/>
                <a:t>. . .</a:t>
              </a:r>
            </a:p>
          </p:txBody>
        </p:sp>
        <p:sp>
          <p:nvSpPr>
            <p:cNvPr id="103" name="TextBox 133"/>
            <p:cNvSpPr txBox="1">
              <a:spLocks noChangeArrowheads="1"/>
            </p:cNvSpPr>
            <p:nvPr/>
          </p:nvSpPr>
          <p:spPr bwMode="auto">
            <a:xfrm>
              <a:off x="3082241" y="671169"/>
              <a:ext cx="4406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prstClr val="black"/>
                  </a:solidFill>
                </a:rPr>
                <a:t>∞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cxnSp>
          <p:nvCxnSpPr>
            <p:cNvPr id="104" name="Straight Arrow Connector 103"/>
            <p:cNvCxnSpPr/>
            <p:nvPr/>
          </p:nvCxnSpPr>
          <p:spPr>
            <a:xfrm flipH="1" flipV="1">
              <a:off x="3343548" y="1054080"/>
              <a:ext cx="215897" cy="350612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oup 104"/>
          <p:cNvGrpSpPr/>
          <p:nvPr/>
        </p:nvGrpSpPr>
        <p:grpSpPr>
          <a:xfrm>
            <a:off x="2453778" y="1766434"/>
            <a:ext cx="3629259" cy="3707654"/>
            <a:chOff x="2453778" y="1766434"/>
            <a:chExt cx="3629259" cy="3707654"/>
          </a:xfrm>
        </p:grpSpPr>
        <p:sp>
          <p:nvSpPr>
            <p:cNvPr id="106" name="TextBox 105"/>
            <p:cNvSpPr txBox="1"/>
            <p:nvPr/>
          </p:nvSpPr>
          <p:spPr>
            <a:xfrm>
              <a:off x="4173041" y="3457223"/>
              <a:ext cx="295274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200" b="1" dirty="0">
                  <a:solidFill>
                    <a:schemeClr val="bg1"/>
                  </a:solidFill>
                </a:rPr>
                <a:t>R</a:t>
              </a:r>
            </a:p>
          </p:txBody>
        </p:sp>
        <p:sp>
          <p:nvSpPr>
            <p:cNvPr id="107" name="TextBox 34"/>
            <p:cNvSpPr txBox="1">
              <a:spLocks noChangeArrowheads="1"/>
            </p:cNvSpPr>
            <p:nvPr/>
          </p:nvSpPr>
          <p:spPr bwMode="auto">
            <a:xfrm>
              <a:off x="4201161" y="28476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08" name="TextBox 37"/>
            <p:cNvSpPr txBox="1">
              <a:spLocks noChangeArrowheads="1"/>
            </p:cNvSpPr>
            <p:nvPr/>
          </p:nvSpPr>
          <p:spPr bwMode="auto">
            <a:xfrm>
              <a:off x="4823461" y="34572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09" name="TextBox 43"/>
            <p:cNvSpPr txBox="1">
              <a:spLocks noChangeArrowheads="1"/>
            </p:cNvSpPr>
            <p:nvPr/>
          </p:nvSpPr>
          <p:spPr bwMode="auto">
            <a:xfrm>
              <a:off x="4213861" y="41430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10" name="TextBox 46"/>
            <p:cNvSpPr txBox="1">
              <a:spLocks noChangeArrowheads="1"/>
            </p:cNvSpPr>
            <p:nvPr/>
          </p:nvSpPr>
          <p:spPr bwMode="auto">
            <a:xfrm>
              <a:off x="3528061" y="34572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2453778" y="3094524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12" name="TextBox 101"/>
            <p:cNvSpPr txBox="1">
              <a:spLocks noChangeArrowheads="1"/>
            </p:cNvSpPr>
            <p:nvPr/>
          </p:nvSpPr>
          <p:spPr bwMode="auto">
            <a:xfrm>
              <a:off x="2496641" y="3148601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13" name="Oval 112"/>
            <p:cNvSpPr/>
            <p:nvPr/>
          </p:nvSpPr>
          <p:spPr bwMode="auto">
            <a:xfrm>
              <a:off x="2498748" y="3926493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14" name="TextBox 55"/>
            <p:cNvSpPr txBox="1">
              <a:spLocks noChangeArrowheads="1"/>
            </p:cNvSpPr>
            <p:nvPr/>
          </p:nvSpPr>
          <p:spPr bwMode="auto">
            <a:xfrm>
              <a:off x="2541611" y="3980570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3845368" y="5079546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16" name="TextBox 31"/>
            <p:cNvSpPr txBox="1">
              <a:spLocks noChangeArrowheads="1"/>
            </p:cNvSpPr>
            <p:nvPr/>
          </p:nvSpPr>
          <p:spPr bwMode="auto">
            <a:xfrm>
              <a:off x="3888231" y="51336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17" name="Oval 116"/>
            <p:cNvSpPr/>
            <p:nvPr/>
          </p:nvSpPr>
          <p:spPr bwMode="auto">
            <a:xfrm>
              <a:off x="5059568" y="4527406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18" name="TextBox 40"/>
            <p:cNvSpPr txBox="1">
              <a:spLocks noChangeArrowheads="1"/>
            </p:cNvSpPr>
            <p:nvPr/>
          </p:nvSpPr>
          <p:spPr bwMode="auto">
            <a:xfrm>
              <a:off x="5102431" y="458148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19" name="Oval 118"/>
            <p:cNvSpPr/>
            <p:nvPr/>
          </p:nvSpPr>
          <p:spPr bwMode="auto">
            <a:xfrm>
              <a:off x="3005918" y="4512416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20" name="TextBox 55"/>
            <p:cNvSpPr txBox="1">
              <a:spLocks noChangeArrowheads="1"/>
            </p:cNvSpPr>
            <p:nvPr/>
          </p:nvSpPr>
          <p:spPr bwMode="auto">
            <a:xfrm>
              <a:off x="3048781" y="456649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21" name="Oval 120"/>
            <p:cNvSpPr/>
            <p:nvPr/>
          </p:nvSpPr>
          <p:spPr bwMode="auto">
            <a:xfrm>
              <a:off x="4468316" y="5093088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22" name="TextBox 31"/>
            <p:cNvSpPr txBox="1">
              <a:spLocks noChangeArrowheads="1"/>
            </p:cNvSpPr>
            <p:nvPr/>
          </p:nvSpPr>
          <p:spPr bwMode="auto">
            <a:xfrm>
              <a:off x="4511179" y="5147165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 dirty="0" smtClean="0">
                  <a:solidFill>
                    <a:schemeClr val="bg1"/>
                  </a:solidFill>
                </a:rPr>
                <a:t>2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123" name="Straight Arrow Connector 122"/>
            <p:cNvCxnSpPr>
              <a:endCxn id="139" idx="5"/>
            </p:cNvCxnSpPr>
            <p:nvPr/>
          </p:nvCxnSpPr>
          <p:spPr>
            <a:xfrm flipH="1" flipV="1">
              <a:off x="3219942" y="2661550"/>
              <a:ext cx="455756" cy="741596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>
              <a:endCxn id="143" idx="2"/>
            </p:cNvCxnSpPr>
            <p:nvPr/>
          </p:nvCxnSpPr>
          <p:spPr>
            <a:xfrm flipV="1">
              <a:off x="4539298" y="2494814"/>
              <a:ext cx="729920" cy="489232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Arrow Connector 124"/>
            <p:cNvCxnSpPr>
              <a:endCxn id="139" idx="6"/>
            </p:cNvCxnSpPr>
            <p:nvPr/>
          </p:nvCxnSpPr>
          <p:spPr>
            <a:xfrm flipH="1" flipV="1">
              <a:off x="3275738" y="2526846"/>
              <a:ext cx="882560" cy="457200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/>
            <p:cNvCxnSpPr>
              <a:endCxn id="119" idx="7"/>
            </p:cNvCxnSpPr>
            <p:nvPr/>
          </p:nvCxnSpPr>
          <p:spPr>
            <a:xfrm flipH="1">
              <a:off x="3342881" y="3784146"/>
              <a:ext cx="344576" cy="784066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Arrow Connector 126"/>
            <p:cNvCxnSpPr>
              <a:endCxn id="119" idx="6"/>
            </p:cNvCxnSpPr>
            <p:nvPr/>
          </p:nvCxnSpPr>
          <p:spPr>
            <a:xfrm flipH="1">
              <a:off x="3398677" y="4279446"/>
              <a:ext cx="784080" cy="423470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Arrow Connector 127"/>
            <p:cNvCxnSpPr>
              <a:endCxn id="117" idx="2"/>
            </p:cNvCxnSpPr>
            <p:nvPr/>
          </p:nvCxnSpPr>
          <p:spPr>
            <a:xfrm>
              <a:off x="4563757" y="4279446"/>
              <a:ext cx="507570" cy="438460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>
              <a:endCxn id="117" idx="1"/>
            </p:cNvCxnSpPr>
            <p:nvPr/>
          </p:nvCxnSpPr>
          <p:spPr>
            <a:xfrm>
              <a:off x="4982857" y="3784146"/>
              <a:ext cx="144266" cy="799056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>
              <a:endCxn id="143" idx="3"/>
            </p:cNvCxnSpPr>
            <p:nvPr/>
          </p:nvCxnSpPr>
          <p:spPr>
            <a:xfrm flipV="1">
              <a:off x="4971098" y="2629518"/>
              <a:ext cx="353916" cy="773628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>
              <a:endCxn id="111" idx="6"/>
            </p:cNvCxnSpPr>
            <p:nvPr/>
          </p:nvCxnSpPr>
          <p:spPr>
            <a:xfrm flipH="1" flipV="1">
              <a:off x="2846537" y="3285024"/>
              <a:ext cx="706216" cy="173918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/>
            <p:cNvCxnSpPr>
              <a:endCxn id="113" idx="6"/>
            </p:cNvCxnSpPr>
            <p:nvPr/>
          </p:nvCxnSpPr>
          <p:spPr>
            <a:xfrm flipH="1">
              <a:off x="2891507" y="3728350"/>
              <a:ext cx="661246" cy="388643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>
              <a:endCxn id="141" idx="4"/>
            </p:cNvCxnSpPr>
            <p:nvPr/>
          </p:nvCxnSpPr>
          <p:spPr>
            <a:xfrm flipH="1" flipV="1">
              <a:off x="3918056" y="2183946"/>
              <a:ext cx="296038" cy="665396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/>
            <p:cNvCxnSpPr>
              <a:endCxn id="145" idx="4"/>
            </p:cNvCxnSpPr>
            <p:nvPr/>
          </p:nvCxnSpPr>
          <p:spPr>
            <a:xfrm flipV="1">
              <a:off x="4483502" y="2147434"/>
              <a:ext cx="87337" cy="701908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/>
            <p:cNvCxnSpPr/>
            <p:nvPr/>
          </p:nvCxnSpPr>
          <p:spPr>
            <a:xfrm>
              <a:off x="4456415" y="4420022"/>
              <a:ext cx="228848" cy="673066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Arrow Connector 135"/>
            <p:cNvCxnSpPr>
              <a:endCxn id="149" idx="2"/>
            </p:cNvCxnSpPr>
            <p:nvPr/>
          </p:nvCxnSpPr>
          <p:spPr>
            <a:xfrm>
              <a:off x="5105802" y="3728350"/>
              <a:ext cx="596235" cy="483016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>
              <a:endCxn id="147" idx="2"/>
            </p:cNvCxnSpPr>
            <p:nvPr/>
          </p:nvCxnSpPr>
          <p:spPr>
            <a:xfrm flipV="1">
              <a:off x="5105802" y="3339708"/>
              <a:ext cx="534636" cy="119234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Arrow Connector 137"/>
            <p:cNvCxnSpPr>
              <a:endCxn id="115" idx="0"/>
            </p:cNvCxnSpPr>
            <p:nvPr/>
          </p:nvCxnSpPr>
          <p:spPr>
            <a:xfrm flipH="1">
              <a:off x="4047627" y="4414150"/>
              <a:ext cx="190926" cy="665396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Oval 138"/>
            <p:cNvSpPr/>
            <p:nvPr/>
          </p:nvSpPr>
          <p:spPr bwMode="auto">
            <a:xfrm>
              <a:off x="2894738" y="2336346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40" name="TextBox 62"/>
            <p:cNvSpPr txBox="1">
              <a:spLocks noChangeArrowheads="1"/>
            </p:cNvSpPr>
            <p:nvPr/>
          </p:nvSpPr>
          <p:spPr bwMode="auto">
            <a:xfrm>
              <a:off x="2937601" y="23904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41" name="Oval 140"/>
            <p:cNvSpPr/>
            <p:nvPr/>
          </p:nvSpPr>
          <p:spPr bwMode="auto">
            <a:xfrm>
              <a:off x="3727556" y="1802946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42" name="TextBox 66"/>
            <p:cNvSpPr txBox="1">
              <a:spLocks noChangeArrowheads="1"/>
            </p:cNvSpPr>
            <p:nvPr/>
          </p:nvSpPr>
          <p:spPr bwMode="auto">
            <a:xfrm>
              <a:off x="3770419" y="18570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43" name="Oval 142"/>
            <p:cNvSpPr/>
            <p:nvPr/>
          </p:nvSpPr>
          <p:spPr bwMode="auto">
            <a:xfrm>
              <a:off x="5269218" y="2304314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44" name="TextBox 75"/>
            <p:cNvSpPr txBox="1">
              <a:spLocks noChangeArrowheads="1"/>
            </p:cNvSpPr>
            <p:nvPr/>
          </p:nvSpPr>
          <p:spPr bwMode="auto">
            <a:xfrm>
              <a:off x="5312081" y="2349751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45" name="Oval 144"/>
            <p:cNvSpPr/>
            <p:nvPr/>
          </p:nvSpPr>
          <p:spPr bwMode="auto">
            <a:xfrm>
              <a:off x="4380339" y="1766434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46" name="TextBox 31"/>
            <p:cNvSpPr txBox="1">
              <a:spLocks noChangeArrowheads="1"/>
            </p:cNvSpPr>
            <p:nvPr/>
          </p:nvSpPr>
          <p:spPr bwMode="auto">
            <a:xfrm>
              <a:off x="4423202" y="1820511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 dirty="0" smtClean="0">
                  <a:solidFill>
                    <a:schemeClr val="bg1"/>
                  </a:solidFill>
                </a:rPr>
                <a:t>2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47" name="Oval 146"/>
            <p:cNvSpPr/>
            <p:nvPr/>
          </p:nvSpPr>
          <p:spPr bwMode="auto">
            <a:xfrm>
              <a:off x="5640438" y="3149208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48" name="TextBox 72"/>
            <p:cNvSpPr txBox="1">
              <a:spLocks noChangeArrowheads="1"/>
            </p:cNvSpPr>
            <p:nvPr/>
          </p:nvSpPr>
          <p:spPr bwMode="auto">
            <a:xfrm>
              <a:off x="5683301" y="3203285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49" name="Oval 148"/>
            <p:cNvSpPr/>
            <p:nvPr/>
          </p:nvSpPr>
          <p:spPr bwMode="auto">
            <a:xfrm>
              <a:off x="5702037" y="4020866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50" name="TextBox 72"/>
            <p:cNvSpPr txBox="1">
              <a:spLocks noChangeArrowheads="1"/>
            </p:cNvSpPr>
            <p:nvPr/>
          </p:nvSpPr>
          <p:spPr bwMode="auto">
            <a:xfrm>
              <a:off x="5744900" y="407494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523165" y="5249556"/>
            <a:ext cx="1274019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Candara"/>
                <a:cs typeface="Candara"/>
              </a:rPr>
              <a:t>Every trace</a:t>
            </a:r>
          </a:p>
          <a:p>
            <a:r>
              <a:rPr lang="en-US" dirty="0" smtClean="0">
                <a:solidFill>
                  <a:srgbClr val="FFFF00"/>
                </a:solidFill>
                <a:latin typeface="Candara"/>
                <a:cs typeface="Candara"/>
              </a:rPr>
              <a:t>is infinite!</a:t>
            </a:r>
            <a:endParaRPr lang="en-US" dirty="0">
              <a:solidFill>
                <a:srgbClr val="FFFF00"/>
              </a:solidFill>
              <a:latin typeface="Candara"/>
              <a:cs typeface="Candara"/>
            </a:endParaRPr>
          </a:p>
        </p:txBody>
      </p:sp>
      <p:sp>
        <p:nvSpPr>
          <p:cNvPr id="152" name="Footer Placeholder 6"/>
          <p:cNvSpPr txBox="1">
            <a:spLocks/>
          </p:cNvSpPr>
          <p:nvPr/>
        </p:nvSpPr>
        <p:spPr>
          <a:xfrm>
            <a:off x="2878282" y="6356351"/>
            <a:ext cx="3501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© 2015 OSKI TECHNOLOGY, INC.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310221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Dead-ends: Constraints Eliminate Partial </a:t>
            </a:r>
            <a:r>
              <a:rPr lang="en-US" dirty="0"/>
              <a:t>T</a:t>
            </a:r>
            <a:r>
              <a:rPr lang="en-US" dirty="0" smtClean="0"/>
              <a:t>races</a:t>
            </a:r>
            <a:endParaRPr dirty="0" smtClean="0"/>
          </a:p>
        </p:txBody>
      </p:sp>
      <p:sp>
        <p:nvSpPr>
          <p:cNvPr id="3" name="Oval 2"/>
          <p:cNvSpPr/>
          <p:nvPr/>
        </p:nvSpPr>
        <p:spPr>
          <a:xfrm>
            <a:off x="4130178" y="3403146"/>
            <a:ext cx="381000" cy="381000"/>
          </a:xfrm>
          <a:prstGeom prst="ellipse">
            <a:avLst/>
          </a:prstGeom>
          <a:solidFill>
            <a:srgbClr val="2073BE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73041" y="3457223"/>
            <a:ext cx="295274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242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72400" y="6356351"/>
            <a:ext cx="914400" cy="365125"/>
          </a:xfrm>
          <a:prstGeom prst="rect">
            <a:avLst/>
          </a:prstGeom>
        </p:spPr>
        <p:txBody>
          <a:bodyPr/>
          <a:lstStyle/>
          <a:p>
            <a:pPr algn="r"/>
            <a:fld id="{C3023E2E-09DC-4675-84FC-8E9A854D4F01}" type="slidenum">
              <a:rPr lang="en-US" sz="1100" smtClean="0">
                <a:solidFill>
                  <a:srgbClr val="FFFFFF"/>
                </a:solidFill>
                <a:latin typeface="Candara"/>
                <a:cs typeface="Candara"/>
              </a:rPr>
              <a:pPr algn="r"/>
              <a:t>21</a:t>
            </a:fld>
            <a:endParaRPr lang="en-US" sz="1100" dirty="0">
              <a:solidFill>
                <a:srgbClr val="FFFFFF"/>
              </a:solidFill>
              <a:latin typeface="Candara"/>
              <a:cs typeface="Candara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485198" y="2793546"/>
            <a:ext cx="1676400" cy="1676400"/>
            <a:chOff x="3485198" y="2793546"/>
            <a:chExt cx="1676400" cy="1676400"/>
          </a:xfrm>
        </p:grpSpPr>
        <p:sp>
          <p:nvSpPr>
            <p:cNvPr id="8" name="Oval 7"/>
            <p:cNvSpPr/>
            <p:nvPr/>
          </p:nvSpPr>
          <p:spPr>
            <a:xfrm>
              <a:off x="4130178" y="3403146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173041" y="3457223"/>
              <a:ext cx="295274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200" b="1" dirty="0">
                  <a:solidFill>
                    <a:schemeClr val="bg1"/>
                  </a:solidFill>
                </a:rPr>
                <a:t>R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170998" y="4088946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4328842" y="3174546"/>
              <a:ext cx="0" cy="228600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4519342" y="3593646"/>
              <a:ext cx="266700" cy="1588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4328842" y="3784146"/>
              <a:ext cx="0" cy="304800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 bwMode="auto">
            <a:xfrm>
              <a:off x="4158298" y="2793546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5" name="TextBox 34"/>
            <p:cNvSpPr txBox="1">
              <a:spLocks noChangeArrowheads="1"/>
            </p:cNvSpPr>
            <p:nvPr/>
          </p:nvSpPr>
          <p:spPr bwMode="auto">
            <a:xfrm>
              <a:off x="4201161" y="28476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4780598" y="3403146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7" name="TextBox 37"/>
            <p:cNvSpPr txBox="1">
              <a:spLocks noChangeArrowheads="1"/>
            </p:cNvSpPr>
            <p:nvPr/>
          </p:nvSpPr>
          <p:spPr bwMode="auto">
            <a:xfrm>
              <a:off x="4823461" y="34572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8" name="TextBox 43"/>
            <p:cNvSpPr txBox="1">
              <a:spLocks noChangeArrowheads="1"/>
            </p:cNvSpPr>
            <p:nvPr/>
          </p:nvSpPr>
          <p:spPr bwMode="auto">
            <a:xfrm>
              <a:off x="4213861" y="41430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3485198" y="3403146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20" name="TextBox 46"/>
            <p:cNvSpPr txBox="1">
              <a:spLocks noChangeArrowheads="1"/>
            </p:cNvSpPr>
            <p:nvPr/>
          </p:nvSpPr>
          <p:spPr bwMode="auto">
            <a:xfrm>
              <a:off x="3528061" y="34572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1</a:t>
              </a: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H="1">
              <a:off x="3833542" y="3593646"/>
              <a:ext cx="304800" cy="0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938132" y="671169"/>
            <a:ext cx="6513472" cy="5716522"/>
            <a:chOff x="938132" y="671169"/>
            <a:chExt cx="6513472" cy="5716522"/>
          </a:xfrm>
        </p:grpSpPr>
        <p:sp>
          <p:nvSpPr>
            <p:cNvPr id="69" name="TextBox 133"/>
            <p:cNvSpPr txBox="1">
              <a:spLocks noChangeArrowheads="1"/>
            </p:cNvSpPr>
            <p:nvPr/>
          </p:nvSpPr>
          <p:spPr bwMode="auto">
            <a:xfrm>
              <a:off x="6190114" y="1195809"/>
              <a:ext cx="4406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prstClr val="black"/>
                  </a:solidFill>
                </a:rPr>
                <a:t>∞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70" name="TextBox 136"/>
            <p:cNvSpPr txBox="1">
              <a:spLocks noChangeArrowheads="1"/>
            </p:cNvSpPr>
            <p:nvPr/>
          </p:nvSpPr>
          <p:spPr bwMode="auto">
            <a:xfrm>
              <a:off x="6761883" y="4835176"/>
              <a:ext cx="4406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prstClr val="black"/>
                  </a:solidFill>
                </a:rPr>
                <a:t>∞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71" name="Straight Arrow Connector 70"/>
            <p:cNvCxnSpPr/>
            <p:nvPr/>
          </p:nvCxnSpPr>
          <p:spPr>
            <a:xfrm>
              <a:off x="6505664" y="4717440"/>
              <a:ext cx="345587" cy="285120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158"/>
            <p:cNvSpPr txBox="1">
              <a:spLocks noChangeArrowheads="1"/>
            </p:cNvSpPr>
            <p:nvPr/>
          </p:nvSpPr>
          <p:spPr bwMode="auto">
            <a:xfrm>
              <a:off x="7010959" y="3029176"/>
              <a:ext cx="4406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srgbClr val="C9C9C9"/>
                  </a:solidFill>
                </a:rPr>
                <a:t>∞</a:t>
              </a:r>
            </a:p>
          </p:txBody>
        </p:sp>
        <p:cxnSp>
          <p:nvCxnSpPr>
            <p:cNvPr id="73" name="Straight Arrow Connector 72"/>
            <p:cNvCxnSpPr/>
            <p:nvPr/>
          </p:nvCxnSpPr>
          <p:spPr>
            <a:xfrm flipV="1">
              <a:off x="6593447" y="3314556"/>
              <a:ext cx="452438" cy="1588"/>
            </a:xfrm>
            <a:prstGeom prst="straightConnector1">
              <a:avLst/>
            </a:prstGeom>
            <a:ln w="19050">
              <a:solidFill>
                <a:schemeClr val="accent3">
                  <a:lumMod val="60000"/>
                  <a:lumOff val="4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flipV="1">
              <a:off x="5970146" y="1607040"/>
              <a:ext cx="302246" cy="305767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Box 168"/>
            <p:cNvSpPr txBox="1">
              <a:spLocks noChangeArrowheads="1"/>
            </p:cNvSpPr>
            <p:nvPr/>
          </p:nvSpPr>
          <p:spPr bwMode="auto">
            <a:xfrm>
              <a:off x="6062582" y="3026699"/>
              <a:ext cx="5365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>
                  <a:solidFill>
                    <a:srgbClr val="C9C9C9"/>
                  </a:solidFill>
                </a:rPr>
                <a:t>. . .</a:t>
              </a:r>
            </a:p>
          </p:txBody>
        </p:sp>
        <p:sp>
          <p:nvSpPr>
            <p:cNvPr id="76" name="TextBox 169"/>
            <p:cNvSpPr txBox="1">
              <a:spLocks noChangeArrowheads="1"/>
            </p:cNvSpPr>
            <p:nvPr/>
          </p:nvSpPr>
          <p:spPr bwMode="auto">
            <a:xfrm rot="2344572">
              <a:off x="6079527" y="4250246"/>
              <a:ext cx="536575" cy="40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/>
                <a:t>. . .</a:t>
              </a:r>
            </a:p>
          </p:txBody>
        </p:sp>
        <p:sp>
          <p:nvSpPr>
            <p:cNvPr id="77" name="TextBox 133"/>
            <p:cNvSpPr txBox="1">
              <a:spLocks noChangeArrowheads="1"/>
            </p:cNvSpPr>
            <p:nvPr/>
          </p:nvSpPr>
          <p:spPr bwMode="auto">
            <a:xfrm>
              <a:off x="1702021" y="1270080"/>
              <a:ext cx="55293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 smtClean="0"/>
                <a:t>∞</a:t>
              </a:r>
              <a:endParaRPr lang="en-US" sz="2800" b="1" dirty="0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 flipH="1" flipV="1">
              <a:off x="2093555" y="1665108"/>
              <a:ext cx="302649" cy="295664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172"/>
            <p:cNvSpPr txBox="1">
              <a:spLocks noChangeArrowheads="1"/>
            </p:cNvSpPr>
            <p:nvPr/>
          </p:nvSpPr>
          <p:spPr bwMode="auto">
            <a:xfrm rot="13420490">
              <a:off x="2333293" y="2062638"/>
              <a:ext cx="5365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/>
                <a:t>. . .</a:t>
              </a:r>
            </a:p>
          </p:txBody>
        </p:sp>
        <p:sp>
          <p:nvSpPr>
            <p:cNvPr id="80" name="TextBox 133"/>
            <p:cNvSpPr txBox="1">
              <a:spLocks noChangeArrowheads="1"/>
            </p:cNvSpPr>
            <p:nvPr/>
          </p:nvSpPr>
          <p:spPr bwMode="auto">
            <a:xfrm>
              <a:off x="1324157" y="4802471"/>
              <a:ext cx="4406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/>
                <a:t>∞</a:t>
              </a:r>
              <a:endParaRPr lang="en-US" sz="1200" b="1" dirty="0"/>
            </a:p>
          </p:txBody>
        </p:sp>
        <p:cxnSp>
          <p:nvCxnSpPr>
            <p:cNvPr id="81" name="Straight Arrow Connector 80"/>
            <p:cNvCxnSpPr/>
            <p:nvPr/>
          </p:nvCxnSpPr>
          <p:spPr>
            <a:xfrm flipH="1">
              <a:off x="1716088" y="4657438"/>
              <a:ext cx="338391" cy="327069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172"/>
            <p:cNvSpPr txBox="1">
              <a:spLocks noChangeArrowheads="1"/>
            </p:cNvSpPr>
            <p:nvPr/>
          </p:nvSpPr>
          <p:spPr bwMode="auto">
            <a:xfrm rot="8199818">
              <a:off x="2059254" y="4325740"/>
              <a:ext cx="5365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/>
                <a:t>. . .</a:t>
              </a:r>
            </a:p>
          </p:txBody>
        </p:sp>
        <p:sp>
          <p:nvSpPr>
            <p:cNvPr id="83" name="TextBox 158"/>
            <p:cNvSpPr txBox="1">
              <a:spLocks noChangeArrowheads="1"/>
            </p:cNvSpPr>
            <p:nvPr/>
          </p:nvSpPr>
          <p:spPr bwMode="auto">
            <a:xfrm>
              <a:off x="938132" y="2951932"/>
              <a:ext cx="4406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/>
                <a:t>∞</a:t>
              </a:r>
              <a:endParaRPr lang="en-US" sz="1200" b="1" dirty="0"/>
            </a:p>
          </p:txBody>
        </p:sp>
        <p:cxnSp>
          <p:nvCxnSpPr>
            <p:cNvPr id="84" name="Straight Arrow Connector 83"/>
            <p:cNvCxnSpPr/>
            <p:nvPr/>
          </p:nvCxnSpPr>
          <p:spPr>
            <a:xfrm flipV="1">
              <a:off x="1390065" y="3234909"/>
              <a:ext cx="452438" cy="1588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168"/>
            <p:cNvSpPr txBox="1">
              <a:spLocks noChangeArrowheads="1"/>
            </p:cNvSpPr>
            <p:nvPr/>
          </p:nvSpPr>
          <p:spPr bwMode="auto">
            <a:xfrm>
              <a:off x="1875956" y="2955695"/>
              <a:ext cx="5365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/>
                <a:t>. . .</a:t>
              </a:r>
            </a:p>
          </p:txBody>
        </p:sp>
        <p:sp>
          <p:nvSpPr>
            <p:cNvPr id="86" name="TextBox 133"/>
            <p:cNvSpPr txBox="1">
              <a:spLocks noChangeArrowheads="1"/>
            </p:cNvSpPr>
            <p:nvPr/>
          </p:nvSpPr>
          <p:spPr bwMode="auto">
            <a:xfrm>
              <a:off x="1839415" y="5421431"/>
              <a:ext cx="4406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/>
                <a:t>∞</a:t>
              </a:r>
              <a:endParaRPr lang="en-US" sz="1200" b="1" dirty="0"/>
            </a:p>
          </p:txBody>
        </p:sp>
        <p:cxnSp>
          <p:nvCxnSpPr>
            <p:cNvPr id="87" name="Straight Arrow Connector 86"/>
            <p:cNvCxnSpPr/>
            <p:nvPr/>
          </p:nvCxnSpPr>
          <p:spPr>
            <a:xfrm flipH="1">
              <a:off x="2231346" y="5276398"/>
              <a:ext cx="338391" cy="327069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172"/>
            <p:cNvSpPr txBox="1">
              <a:spLocks noChangeArrowheads="1"/>
            </p:cNvSpPr>
            <p:nvPr/>
          </p:nvSpPr>
          <p:spPr bwMode="auto">
            <a:xfrm rot="8199818">
              <a:off x="2574512" y="4944700"/>
              <a:ext cx="5365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/>
                <a:t>. . .</a:t>
              </a:r>
            </a:p>
          </p:txBody>
        </p:sp>
        <p:sp>
          <p:nvSpPr>
            <p:cNvPr id="89" name="TextBox 133"/>
            <p:cNvSpPr txBox="1">
              <a:spLocks noChangeArrowheads="1"/>
            </p:cNvSpPr>
            <p:nvPr/>
          </p:nvSpPr>
          <p:spPr bwMode="auto">
            <a:xfrm>
              <a:off x="3469198" y="5858951"/>
              <a:ext cx="4406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/>
                <a:t>∞</a:t>
              </a:r>
              <a:endParaRPr lang="en-US" sz="1200" b="1" dirty="0"/>
            </a:p>
          </p:txBody>
        </p:sp>
        <p:cxnSp>
          <p:nvCxnSpPr>
            <p:cNvPr id="90" name="Straight Arrow Connector 89"/>
            <p:cNvCxnSpPr/>
            <p:nvPr/>
          </p:nvCxnSpPr>
          <p:spPr>
            <a:xfrm flipH="1">
              <a:off x="3715055" y="5849280"/>
              <a:ext cx="54864" cy="182880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172"/>
            <p:cNvSpPr txBox="1">
              <a:spLocks noChangeArrowheads="1"/>
            </p:cNvSpPr>
            <p:nvPr/>
          </p:nvSpPr>
          <p:spPr bwMode="auto">
            <a:xfrm rot="6543557">
              <a:off x="3657807" y="5459951"/>
              <a:ext cx="54095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/>
                <a:t>. . </a:t>
              </a:r>
              <a:r>
                <a:rPr lang="en-US" sz="2000" b="1" dirty="0" smtClean="0"/>
                <a:t>.</a:t>
              </a:r>
              <a:endParaRPr lang="en-US" sz="2000" b="1" dirty="0"/>
            </a:p>
          </p:txBody>
        </p:sp>
        <p:cxnSp>
          <p:nvCxnSpPr>
            <p:cNvPr id="92" name="Straight Arrow Connector 91"/>
            <p:cNvCxnSpPr/>
            <p:nvPr/>
          </p:nvCxnSpPr>
          <p:spPr>
            <a:xfrm>
              <a:off x="4986235" y="5860485"/>
              <a:ext cx="111164" cy="178875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172"/>
            <p:cNvSpPr txBox="1">
              <a:spLocks noChangeArrowheads="1"/>
            </p:cNvSpPr>
            <p:nvPr/>
          </p:nvSpPr>
          <p:spPr bwMode="auto">
            <a:xfrm rot="3536653">
              <a:off x="4656895" y="5422271"/>
              <a:ext cx="54095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/>
                <a:t>. . </a:t>
              </a:r>
              <a:r>
                <a:rPr lang="en-US" sz="2000" b="1" dirty="0" smtClean="0"/>
                <a:t>.</a:t>
              </a:r>
              <a:endParaRPr lang="en-US" sz="2000" b="1" dirty="0"/>
            </a:p>
          </p:txBody>
        </p:sp>
        <p:sp>
          <p:nvSpPr>
            <p:cNvPr id="94" name="TextBox 133"/>
            <p:cNvSpPr txBox="1">
              <a:spLocks noChangeArrowheads="1"/>
            </p:cNvSpPr>
            <p:nvPr/>
          </p:nvSpPr>
          <p:spPr bwMode="auto">
            <a:xfrm>
              <a:off x="4943459" y="5864471"/>
              <a:ext cx="4406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/>
                <a:t>∞</a:t>
              </a:r>
              <a:endParaRPr lang="en-US" sz="1200" b="1" dirty="0"/>
            </a:p>
          </p:txBody>
        </p:sp>
        <p:sp>
          <p:nvSpPr>
            <p:cNvPr id="95" name="TextBox 136"/>
            <p:cNvSpPr txBox="1">
              <a:spLocks noChangeArrowheads="1"/>
            </p:cNvSpPr>
            <p:nvPr/>
          </p:nvSpPr>
          <p:spPr bwMode="auto">
            <a:xfrm>
              <a:off x="5981199" y="5402296"/>
              <a:ext cx="4406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prstClr val="black"/>
                  </a:solidFill>
                </a:rPr>
                <a:t>∞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96" name="Straight Arrow Connector 95"/>
            <p:cNvCxnSpPr/>
            <p:nvPr/>
          </p:nvCxnSpPr>
          <p:spPr>
            <a:xfrm>
              <a:off x="5719456" y="5244480"/>
              <a:ext cx="342472" cy="290640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TextBox 169"/>
            <p:cNvSpPr txBox="1">
              <a:spLocks noChangeArrowheads="1"/>
            </p:cNvSpPr>
            <p:nvPr/>
          </p:nvSpPr>
          <p:spPr bwMode="auto">
            <a:xfrm rot="2344572">
              <a:off x="5307483" y="4791446"/>
              <a:ext cx="536575" cy="40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/>
                <a:t>. . .</a:t>
              </a:r>
            </a:p>
          </p:txBody>
        </p:sp>
        <p:sp>
          <p:nvSpPr>
            <p:cNvPr id="98" name="TextBox 168"/>
            <p:cNvSpPr txBox="1">
              <a:spLocks noChangeArrowheads="1"/>
            </p:cNvSpPr>
            <p:nvPr/>
          </p:nvSpPr>
          <p:spPr bwMode="auto">
            <a:xfrm rot="18930557">
              <a:off x="5454699" y="1831259"/>
              <a:ext cx="5365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/>
                <a:t>. . .</a:t>
              </a:r>
            </a:p>
          </p:txBody>
        </p:sp>
        <p:cxnSp>
          <p:nvCxnSpPr>
            <p:cNvPr id="99" name="Straight Arrow Connector 98"/>
            <p:cNvCxnSpPr/>
            <p:nvPr/>
          </p:nvCxnSpPr>
          <p:spPr>
            <a:xfrm flipV="1">
              <a:off x="4613579" y="1071360"/>
              <a:ext cx="17279" cy="241920"/>
            </a:xfrm>
            <a:prstGeom prst="straightConnector1">
              <a:avLst/>
            </a:prstGeom>
            <a:ln w="19050">
              <a:solidFill>
                <a:schemeClr val="accent3">
                  <a:lumMod val="60000"/>
                  <a:lumOff val="4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168"/>
            <p:cNvSpPr txBox="1">
              <a:spLocks noChangeArrowheads="1"/>
            </p:cNvSpPr>
            <p:nvPr/>
          </p:nvSpPr>
          <p:spPr bwMode="auto">
            <a:xfrm rot="16483804">
              <a:off x="4245141" y="1338779"/>
              <a:ext cx="5365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. . .</a:t>
              </a:r>
            </a:p>
          </p:txBody>
        </p:sp>
        <p:sp>
          <p:nvSpPr>
            <p:cNvPr id="101" name="TextBox 133"/>
            <p:cNvSpPr txBox="1">
              <a:spLocks noChangeArrowheads="1"/>
            </p:cNvSpPr>
            <p:nvPr/>
          </p:nvSpPr>
          <p:spPr bwMode="auto">
            <a:xfrm>
              <a:off x="4450421" y="674289"/>
              <a:ext cx="4406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srgbClr val="C9C9C9"/>
                  </a:solidFill>
                </a:rPr>
                <a:t>∞</a:t>
              </a:r>
            </a:p>
          </p:txBody>
        </p:sp>
        <p:sp>
          <p:nvSpPr>
            <p:cNvPr id="102" name="TextBox 168"/>
            <p:cNvSpPr txBox="1">
              <a:spLocks noChangeArrowheads="1"/>
            </p:cNvSpPr>
            <p:nvPr/>
          </p:nvSpPr>
          <p:spPr bwMode="auto">
            <a:xfrm rot="14578465">
              <a:off x="3334863" y="1465258"/>
              <a:ext cx="5365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/>
                <a:t>. . .</a:t>
              </a:r>
            </a:p>
          </p:txBody>
        </p:sp>
        <p:sp>
          <p:nvSpPr>
            <p:cNvPr id="103" name="TextBox 133"/>
            <p:cNvSpPr txBox="1">
              <a:spLocks noChangeArrowheads="1"/>
            </p:cNvSpPr>
            <p:nvPr/>
          </p:nvSpPr>
          <p:spPr bwMode="auto">
            <a:xfrm>
              <a:off x="3082241" y="671169"/>
              <a:ext cx="4406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prstClr val="black"/>
                  </a:solidFill>
                </a:rPr>
                <a:t>∞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cxnSp>
          <p:nvCxnSpPr>
            <p:cNvPr id="104" name="Straight Arrow Connector 103"/>
            <p:cNvCxnSpPr/>
            <p:nvPr/>
          </p:nvCxnSpPr>
          <p:spPr>
            <a:xfrm flipH="1" flipV="1">
              <a:off x="3343548" y="1054080"/>
              <a:ext cx="215897" cy="350612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oup 104"/>
          <p:cNvGrpSpPr/>
          <p:nvPr/>
        </p:nvGrpSpPr>
        <p:grpSpPr>
          <a:xfrm>
            <a:off x="2453778" y="1766434"/>
            <a:ext cx="3629259" cy="3707654"/>
            <a:chOff x="2453778" y="1766434"/>
            <a:chExt cx="3629259" cy="3707654"/>
          </a:xfrm>
        </p:grpSpPr>
        <p:sp>
          <p:nvSpPr>
            <p:cNvPr id="106" name="TextBox 105"/>
            <p:cNvSpPr txBox="1"/>
            <p:nvPr/>
          </p:nvSpPr>
          <p:spPr>
            <a:xfrm>
              <a:off x="4173041" y="3457223"/>
              <a:ext cx="295274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200" b="1" dirty="0">
                  <a:solidFill>
                    <a:schemeClr val="bg1"/>
                  </a:solidFill>
                </a:rPr>
                <a:t>R</a:t>
              </a:r>
            </a:p>
          </p:txBody>
        </p:sp>
        <p:sp>
          <p:nvSpPr>
            <p:cNvPr id="107" name="TextBox 34"/>
            <p:cNvSpPr txBox="1">
              <a:spLocks noChangeArrowheads="1"/>
            </p:cNvSpPr>
            <p:nvPr/>
          </p:nvSpPr>
          <p:spPr bwMode="auto">
            <a:xfrm>
              <a:off x="4201161" y="28476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08" name="TextBox 37"/>
            <p:cNvSpPr txBox="1">
              <a:spLocks noChangeArrowheads="1"/>
            </p:cNvSpPr>
            <p:nvPr/>
          </p:nvSpPr>
          <p:spPr bwMode="auto">
            <a:xfrm>
              <a:off x="4823461" y="34572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09" name="TextBox 43"/>
            <p:cNvSpPr txBox="1">
              <a:spLocks noChangeArrowheads="1"/>
            </p:cNvSpPr>
            <p:nvPr/>
          </p:nvSpPr>
          <p:spPr bwMode="auto">
            <a:xfrm>
              <a:off x="4213861" y="41430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10" name="TextBox 46"/>
            <p:cNvSpPr txBox="1">
              <a:spLocks noChangeArrowheads="1"/>
            </p:cNvSpPr>
            <p:nvPr/>
          </p:nvSpPr>
          <p:spPr bwMode="auto">
            <a:xfrm>
              <a:off x="3528061" y="34572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2453778" y="3094524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12" name="TextBox 101"/>
            <p:cNvSpPr txBox="1">
              <a:spLocks noChangeArrowheads="1"/>
            </p:cNvSpPr>
            <p:nvPr/>
          </p:nvSpPr>
          <p:spPr bwMode="auto">
            <a:xfrm>
              <a:off x="2496641" y="3148601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13" name="Oval 112"/>
            <p:cNvSpPr/>
            <p:nvPr/>
          </p:nvSpPr>
          <p:spPr bwMode="auto">
            <a:xfrm>
              <a:off x="2498748" y="3926493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14" name="TextBox 55"/>
            <p:cNvSpPr txBox="1">
              <a:spLocks noChangeArrowheads="1"/>
            </p:cNvSpPr>
            <p:nvPr/>
          </p:nvSpPr>
          <p:spPr bwMode="auto">
            <a:xfrm>
              <a:off x="2541611" y="3980570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3845368" y="5079546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16" name="TextBox 31"/>
            <p:cNvSpPr txBox="1">
              <a:spLocks noChangeArrowheads="1"/>
            </p:cNvSpPr>
            <p:nvPr/>
          </p:nvSpPr>
          <p:spPr bwMode="auto">
            <a:xfrm>
              <a:off x="3888231" y="51336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17" name="Oval 116"/>
            <p:cNvSpPr/>
            <p:nvPr/>
          </p:nvSpPr>
          <p:spPr bwMode="auto">
            <a:xfrm>
              <a:off x="5059568" y="4527406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18" name="TextBox 40"/>
            <p:cNvSpPr txBox="1">
              <a:spLocks noChangeArrowheads="1"/>
            </p:cNvSpPr>
            <p:nvPr/>
          </p:nvSpPr>
          <p:spPr bwMode="auto">
            <a:xfrm>
              <a:off x="5102431" y="458148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19" name="Oval 118"/>
            <p:cNvSpPr/>
            <p:nvPr/>
          </p:nvSpPr>
          <p:spPr bwMode="auto">
            <a:xfrm>
              <a:off x="3005918" y="4512416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20" name="TextBox 55"/>
            <p:cNvSpPr txBox="1">
              <a:spLocks noChangeArrowheads="1"/>
            </p:cNvSpPr>
            <p:nvPr/>
          </p:nvSpPr>
          <p:spPr bwMode="auto">
            <a:xfrm>
              <a:off x="3048781" y="456649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21" name="Oval 120"/>
            <p:cNvSpPr/>
            <p:nvPr/>
          </p:nvSpPr>
          <p:spPr bwMode="auto">
            <a:xfrm>
              <a:off x="4468316" y="5093088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22" name="TextBox 31"/>
            <p:cNvSpPr txBox="1">
              <a:spLocks noChangeArrowheads="1"/>
            </p:cNvSpPr>
            <p:nvPr/>
          </p:nvSpPr>
          <p:spPr bwMode="auto">
            <a:xfrm>
              <a:off x="4511179" y="5147165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 dirty="0" smtClean="0">
                  <a:solidFill>
                    <a:schemeClr val="bg1"/>
                  </a:solidFill>
                </a:rPr>
                <a:t>2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123" name="Straight Arrow Connector 122"/>
            <p:cNvCxnSpPr>
              <a:endCxn id="139" idx="5"/>
            </p:cNvCxnSpPr>
            <p:nvPr/>
          </p:nvCxnSpPr>
          <p:spPr>
            <a:xfrm flipH="1" flipV="1">
              <a:off x="3219942" y="2661550"/>
              <a:ext cx="455756" cy="741596"/>
            </a:xfrm>
            <a:prstGeom prst="straightConnector1">
              <a:avLst/>
            </a:prstGeom>
            <a:ln w="19050">
              <a:solidFill>
                <a:schemeClr val="accent3">
                  <a:lumMod val="60000"/>
                  <a:lumOff val="4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>
              <a:endCxn id="143" idx="2"/>
            </p:cNvCxnSpPr>
            <p:nvPr/>
          </p:nvCxnSpPr>
          <p:spPr>
            <a:xfrm flipV="1">
              <a:off x="4539298" y="2494814"/>
              <a:ext cx="729920" cy="489232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Arrow Connector 124"/>
            <p:cNvCxnSpPr>
              <a:endCxn id="139" idx="6"/>
            </p:cNvCxnSpPr>
            <p:nvPr/>
          </p:nvCxnSpPr>
          <p:spPr>
            <a:xfrm flipH="1" flipV="1">
              <a:off x="3275738" y="2526846"/>
              <a:ext cx="882560" cy="457200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/>
            <p:cNvCxnSpPr>
              <a:endCxn id="119" idx="7"/>
            </p:cNvCxnSpPr>
            <p:nvPr/>
          </p:nvCxnSpPr>
          <p:spPr>
            <a:xfrm flipH="1">
              <a:off x="3342881" y="3784146"/>
              <a:ext cx="344576" cy="784066"/>
            </a:xfrm>
            <a:prstGeom prst="straightConnector1">
              <a:avLst/>
            </a:prstGeom>
            <a:ln w="19050">
              <a:solidFill>
                <a:schemeClr val="accent3">
                  <a:lumMod val="60000"/>
                  <a:lumOff val="4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Arrow Connector 126"/>
            <p:cNvCxnSpPr>
              <a:endCxn id="119" idx="6"/>
            </p:cNvCxnSpPr>
            <p:nvPr/>
          </p:nvCxnSpPr>
          <p:spPr>
            <a:xfrm flipH="1">
              <a:off x="3398677" y="4279446"/>
              <a:ext cx="784080" cy="423470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Arrow Connector 127"/>
            <p:cNvCxnSpPr>
              <a:endCxn id="117" idx="2"/>
            </p:cNvCxnSpPr>
            <p:nvPr/>
          </p:nvCxnSpPr>
          <p:spPr>
            <a:xfrm>
              <a:off x="4563757" y="4279446"/>
              <a:ext cx="507570" cy="438460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>
              <a:endCxn id="117" idx="1"/>
            </p:cNvCxnSpPr>
            <p:nvPr/>
          </p:nvCxnSpPr>
          <p:spPr>
            <a:xfrm>
              <a:off x="4982857" y="3784146"/>
              <a:ext cx="144266" cy="799056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>
              <a:endCxn id="143" idx="3"/>
            </p:cNvCxnSpPr>
            <p:nvPr/>
          </p:nvCxnSpPr>
          <p:spPr>
            <a:xfrm flipV="1">
              <a:off x="4971098" y="2629518"/>
              <a:ext cx="353916" cy="773628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>
              <a:endCxn id="111" idx="6"/>
            </p:cNvCxnSpPr>
            <p:nvPr/>
          </p:nvCxnSpPr>
          <p:spPr>
            <a:xfrm flipH="1" flipV="1">
              <a:off x="2846537" y="3285024"/>
              <a:ext cx="706216" cy="173918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/>
            <p:cNvCxnSpPr>
              <a:endCxn id="113" idx="6"/>
            </p:cNvCxnSpPr>
            <p:nvPr/>
          </p:nvCxnSpPr>
          <p:spPr>
            <a:xfrm flipH="1">
              <a:off x="2891507" y="3728350"/>
              <a:ext cx="661246" cy="388643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>
              <a:endCxn id="141" idx="4"/>
            </p:cNvCxnSpPr>
            <p:nvPr/>
          </p:nvCxnSpPr>
          <p:spPr>
            <a:xfrm flipH="1" flipV="1">
              <a:off x="3918056" y="2183946"/>
              <a:ext cx="296038" cy="665396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/>
            <p:cNvCxnSpPr>
              <a:endCxn id="145" idx="4"/>
            </p:cNvCxnSpPr>
            <p:nvPr/>
          </p:nvCxnSpPr>
          <p:spPr>
            <a:xfrm flipV="1">
              <a:off x="4483502" y="2147434"/>
              <a:ext cx="87337" cy="701908"/>
            </a:xfrm>
            <a:prstGeom prst="straightConnector1">
              <a:avLst/>
            </a:prstGeom>
            <a:ln w="19050">
              <a:solidFill>
                <a:schemeClr val="accent3">
                  <a:lumMod val="60000"/>
                  <a:lumOff val="4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/>
            <p:cNvCxnSpPr/>
            <p:nvPr/>
          </p:nvCxnSpPr>
          <p:spPr>
            <a:xfrm>
              <a:off x="4456415" y="4420022"/>
              <a:ext cx="228848" cy="673066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Arrow Connector 135"/>
            <p:cNvCxnSpPr>
              <a:endCxn id="149" idx="2"/>
            </p:cNvCxnSpPr>
            <p:nvPr/>
          </p:nvCxnSpPr>
          <p:spPr>
            <a:xfrm>
              <a:off x="5105802" y="3728350"/>
              <a:ext cx="596235" cy="483016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>
              <a:endCxn id="147" idx="2"/>
            </p:cNvCxnSpPr>
            <p:nvPr/>
          </p:nvCxnSpPr>
          <p:spPr>
            <a:xfrm flipV="1">
              <a:off x="5105802" y="3339708"/>
              <a:ext cx="534636" cy="119234"/>
            </a:xfrm>
            <a:prstGeom prst="straightConnector1">
              <a:avLst/>
            </a:prstGeom>
            <a:ln w="19050">
              <a:solidFill>
                <a:schemeClr val="accent3">
                  <a:lumMod val="60000"/>
                  <a:lumOff val="4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Arrow Connector 137"/>
            <p:cNvCxnSpPr>
              <a:endCxn id="115" idx="0"/>
            </p:cNvCxnSpPr>
            <p:nvPr/>
          </p:nvCxnSpPr>
          <p:spPr>
            <a:xfrm flipH="1">
              <a:off x="4047627" y="4414150"/>
              <a:ext cx="190926" cy="665396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Oval 138"/>
            <p:cNvSpPr/>
            <p:nvPr/>
          </p:nvSpPr>
          <p:spPr bwMode="auto">
            <a:xfrm>
              <a:off x="2894738" y="2336346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40" name="TextBox 62"/>
            <p:cNvSpPr txBox="1">
              <a:spLocks noChangeArrowheads="1"/>
            </p:cNvSpPr>
            <p:nvPr/>
          </p:nvSpPr>
          <p:spPr bwMode="auto">
            <a:xfrm>
              <a:off x="2937601" y="23904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41" name="Oval 140"/>
            <p:cNvSpPr/>
            <p:nvPr/>
          </p:nvSpPr>
          <p:spPr bwMode="auto">
            <a:xfrm>
              <a:off x="3727556" y="1802946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42" name="TextBox 66"/>
            <p:cNvSpPr txBox="1">
              <a:spLocks noChangeArrowheads="1"/>
            </p:cNvSpPr>
            <p:nvPr/>
          </p:nvSpPr>
          <p:spPr bwMode="auto">
            <a:xfrm>
              <a:off x="3770419" y="18570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43" name="Oval 142"/>
            <p:cNvSpPr/>
            <p:nvPr/>
          </p:nvSpPr>
          <p:spPr bwMode="auto">
            <a:xfrm>
              <a:off x="5269218" y="2304314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44" name="TextBox 75"/>
            <p:cNvSpPr txBox="1">
              <a:spLocks noChangeArrowheads="1"/>
            </p:cNvSpPr>
            <p:nvPr/>
          </p:nvSpPr>
          <p:spPr bwMode="auto">
            <a:xfrm>
              <a:off x="5312081" y="2349751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45" name="Oval 144"/>
            <p:cNvSpPr/>
            <p:nvPr/>
          </p:nvSpPr>
          <p:spPr bwMode="auto">
            <a:xfrm>
              <a:off x="4380339" y="1766434"/>
              <a:ext cx="381000" cy="3810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46" name="TextBox 31"/>
            <p:cNvSpPr txBox="1">
              <a:spLocks noChangeArrowheads="1"/>
            </p:cNvSpPr>
            <p:nvPr/>
          </p:nvSpPr>
          <p:spPr bwMode="auto">
            <a:xfrm>
              <a:off x="4423202" y="1820511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 dirty="0" smtClean="0">
                  <a:solidFill>
                    <a:schemeClr val="bg1"/>
                  </a:solidFill>
                </a:rPr>
                <a:t>2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47" name="Oval 146"/>
            <p:cNvSpPr/>
            <p:nvPr/>
          </p:nvSpPr>
          <p:spPr bwMode="auto">
            <a:xfrm>
              <a:off x="5640438" y="3149208"/>
              <a:ext cx="381000" cy="3810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48" name="TextBox 72"/>
            <p:cNvSpPr txBox="1">
              <a:spLocks noChangeArrowheads="1"/>
            </p:cNvSpPr>
            <p:nvPr/>
          </p:nvSpPr>
          <p:spPr bwMode="auto">
            <a:xfrm>
              <a:off x="5683301" y="3203285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49" name="Oval 148"/>
            <p:cNvSpPr/>
            <p:nvPr/>
          </p:nvSpPr>
          <p:spPr bwMode="auto">
            <a:xfrm>
              <a:off x="5702037" y="4020866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50" name="TextBox 72"/>
            <p:cNvSpPr txBox="1">
              <a:spLocks noChangeArrowheads="1"/>
            </p:cNvSpPr>
            <p:nvPr/>
          </p:nvSpPr>
          <p:spPr bwMode="auto">
            <a:xfrm>
              <a:off x="5744900" y="407494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22" name="Oval 21"/>
          <p:cNvSpPr/>
          <p:nvPr/>
        </p:nvSpPr>
        <p:spPr>
          <a:xfrm rot="273748">
            <a:off x="4277598" y="831976"/>
            <a:ext cx="613416" cy="1967078"/>
          </a:xfrm>
          <a:prstGeom prst="ellipse">
            <a:avLst/>
          </a:prstGeom>
          <a:noFill/>
          <a:ln w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 rot="5400000">
            <a:off x="6009364" y="2226626"/>
            <a:ext cx="613416" cy="2208720"/>
          </a:xfrm>
          <a:prstGeom prst="ellipse">
            <a:avLst/>
          </a:prstGeom>
          <a:noFill/>
          <a:ln w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5002363" y="1192320"/>
            <a:ext cx="1727932" cy="544320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/>
          <p:nvPr/>
        </p:nvCxnSpPr>
        <p:spPr>
          <a:xfrm flipV="1">
            <a:off x="6502550" y="1296000"/>
            <a:ext cx="262304" cy="1664400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790771" y="1002240"/>
            <a:ext cx="1814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ndara"/>
                <a:cs typeface="Candara"/>
              </a:rPr>
              <a:t>Traces dropped</a:t>
            </a:r>
            <a:endParaRPr lang="en-US" b="1" dirty="0">
              <a:latin typeface="Candara"/>
              <a:cs typeface="Candara"/>
            </a:endParaRPr>
          </a:p>
        </p:txBody>
      </p:sp>
      <p:cxnSp>
        <p:nvCxnSpPr>
          <p:cNvPr id="154" name="Straight Arrow Connector 153"/>
          <p:cNvCxnSpPr/>
          <p:nvPr/>
        </p:nvCxnSpPr>
        <p:spPr>
          <a:xfrm flipH="1">
            <a:off x="984921" y="3098640"/>
            <a:ext cx="2511028" cy="1411440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/>
          <p:nvPr/>
        </p:nvCxnSpPr>
        <p:spPr>
          <a:xfrm flipH="1">
            <a:off x="1071318" y="4244640"/>
            <a:ext cx="2404238" cy="360480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221515" y="4282320"/>
            <a:ext cx="1627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ndara"/>
                <a:cs typeface="Candara"/>
              </a:rPr>
              <a:t>Traces dropped</a:t>
            </a:r>
            <a:endParaRPr lang="en-US" b="1" dirty="0">
              <a:latin typeface="Candara"/>
              <a:cs typeface="Candara"/>
            </a:endParaRPr>
          </a:p>
        </p:txBody>
      </p:sp>
      <p:sp>
        <p:nvSpPr>
          <p:cNvPr id="151" name="Footer Placeholder 6"/>
          <p:cNvSpPr txBox="1">
            <a:spLocks/>
          </p:cNvSpPr>
          <p:nvPr/>
        </p:nvSpPr>
        <p:spPr>
          <a:xfrm>
            <a:off x="2878282" y="6356351"/>
            <a:ext cx="3501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© 2015 OSKI TECHNOLOGY, INC.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46647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… Sometimes Causing Dead-Ends</a:t>
            </a:r>
            <a:endParaRPr dirty="0" smtClean="0"/>
          </a:p>
        </p:txBody>
      </p:sp>
      <p:sp>
        <p:nvSpPr>
          <p:cNvPr id="3" name="Oval 2"/>
          <p:cNvSpPr/>
          <p:nvPr/>
        </p:nvSpPr>
        <p:spPr>
          <a:xfrm>
            <a:off x="4130178" y="3403146"/>
            <a:ext cx="381000" cy="381000"/>
          </a:xfrm>
          <a:prstGeom prst="ellipse">
            <a:avLst/>
          </a:prstGeom>
          <a:solidFill>
            <a:srgbClr val="2073BE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73041" y="3457223"/>
            <a:ext cx="295274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242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72400" y="6356351"/>
            <a:ext cx="914400" cy="365125"/>
          </a:xfrm>
          <a:prstGeom prst="rect">
            <a:avLst/>
          </a:prstGeom>
        </p:spPr>
        <p:txBody>
          <a:bodyPr/>
          <a:lstStyle/>
          <a:p>
            <a:pPr algn="r"/>
            <a:fld id="{C3023E2E-09DC-4675-84FC-8E9A854D4F01}" type="slidenum">
              <a:rPr lang="en-US" sz="1100" smtClean="0">
                <a:solidFill>
                  <a:srgbClr val="FFFFFF"/>
                </a:solidFill>
                <a:latin typeface="Candara"/>
                <a:cs typeface="Candara"/>
              </a:rPr>
              <a:pPr algn="r"/>
              <a:t>22</a:t>
            </a:fld>
            <a:endParaRPr lang="en-US" sz="1100" dirty="0">
              <a:solidFill>
                <a:srgbClr val="FFFFFF"/>
              </a:solidFill>
              <a:latin typeface="Candara"/>
              <a:cs typeface="Candara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485198" y="2793546"/>
            <a:ext cx="1676400" cy="1676400"/>
            <a:chOff x="3485198" y="2793546"/>
            <a:chExt cx="1676400" cy="1676400"/>
          </a:xfrm>
        </p:grpSpPr>
        <p:sp>
          <p:nvSpPr>
            <p:cNvPr id="8" name="Oval 7"/>
            <p:cNvSpPr/>
            <p:nvPr/>
          </p:nvSpPr>
          <p:spPr>
            <a:xfrm>
              <a:off x="4130178" y="3403146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173041" y="3457223"/>
              <a:ext cx="295274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200" b="1" dirty="0">
                  <a:solidFill>
                    <a:schemeClr val="bg1"/>
                  </a:solidFill>
                </a:rPr>
                <a:t>R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170998" y="4088946"/>
              <a:ext cx="381000" cy="381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4328842" y="3174546"/>
              <a:ext cx="0" cy="228600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4519342" y="3593646"/>
              <a:ext cx="266700" cy="1588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4328842" y="3784146"/>
              <a:ext cx="0" cy="304800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 bwMode="auto">
            <a:xfrm>
              <a:off x="4158298" y="2793546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5" name="TextBox 34"/>
            <p:cNvSpPr txBox="1">
              <a:spLocks noChangeArrowheads="1"/>
            </p:cNvSpPr>
            <p:nvPr/>
          </p:nvSpPr>
          <p:spPr bwMode="auto">
            <a:xfrm>
              <a:off x="4201161" y="28476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4780598" y="3403146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7" name="TextBox 37"/>
            <p:cNvSpPr txBox="1">
              <a:spLocks noChangeArrowheads="1"/>
            </p:cNvSpPr>
            <p:nvPr/>
          </p:nvSpPr>
          <p:spPr bwMode="auto">
            <a:xfrm>
              <a:off x="4823461" y="34572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8" name="TextBox 43"/>
            <p:cNvSpPr txBox="1">
              <a:spLocks noChangeArrowheads="1"/>
            </p:cNvSpPr>
            <p:nvPr/>
          </p:nvSpPr>
          <p:spPr bwMode="auto">
            <a:xfrm>
              <a:off x="4213861" y="41430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3485198" y="3403146"/>
              <a:ext cx="381000" cy="381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20" name="TextBox 46"/>
            <p:cNvSpPr txBox="1">
              <a:spLocks noChangeArrowheads="1"/>
            </p:cNvSpPr>
            <p:nvPr/>
          </p:nvSpPr>
          <p:spPr bwMode="auto">
            <a:xfrm>
              <a:off x="3528061" y="34572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1</a:t>
              </a: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H="1">
              <a:off x="3833542" y="3593646"/>
              <a:ext cx="304800" cy="0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938132" y="671169"/>
            <a:ext cx="6513472" cy="5750021"/>
            <a:chOff x="938132" y="671169"/>
            <a:chExt cx="6513472" cy="5750021"/>
          </a:xfrm>
        </p:grpSpPr>
        <p:sp>
          <p:nvSpPr>
            <p:cNvPr id="69" name="TextBox 133"/>
            <p:cNvSpPr txBox="1">
              <a:spLocks noChangeArrowheads="1"/>
            </p:cNvSpPr>
            <p:nvPr/>
          </p:nvSpPr>
          <p:spPr bwMode="auto">
            <a:xfrm>
              <a:off x="6190114" y="1195809"/>
              <a:ext cx="4406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prstClr val="black"/>
                  </a:solidFill>
                </a:rPr>
                <a:t>∞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70" name="TextBox 136"/>
            <p:cNvSpPr txBox="1">
              <a:spLocks noChangeArrowheads="1"/>
            </p:cNvSpPr>
            <p:nvPr/>
          </p:nvSpPr>
          <p:spPr bwMode="auto">
            <a:xfrm>
              <a:off x="6761883" y="4835176"/>
              <a:ext cx="4406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prstClr val="black"/>
                  </a:solidFill>
                </a:rPr>
                <a:t>∞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71" name="Straight Arrow Connector 70"/>
            <p:cNvCxnSpPr/>
            <p:nvPr/>
          </p:nvCxnSpPr>
          <p:spPr>
            <a:xfrm>
              <a:off x="6505664" y="4717440"/>
              <a:ext cx="345587" cy="285120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158"/>
            <p:cNvSpPr txBox="1">
              <a:spLocks noChangeArrowheads="1"/>
            </p:cNvSpPr>
            <p:nvPr/>
          </p:nvSpPr>
          <p:spPr bwMode="auto">
            <a:xfrm>
              <a:off x="7010959" y="3029176"/>
              <a:ext cx="4406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srgbClr val="C9C9C9"/>
                  </a:solidFill>
                </a:rPr>
                <a:t>∞</a:t>
              </a:r>
            </a:p>
          </p:txBody>
        </p:sp>
        <p:cxnSp>
          <p:nvCxnSpPr>
            <p:cNvPr id="73" name="Straight Arrow Connector 72"/>
            <p:cNvCxnSpPr/>
            <p:nvPr/>
          </p:nvCxnSpPr>
          <p:spPr>
            <a:xfrm flipV="1">
              <a:off x="6593447" y="3314556"/>
              <a:ext cx="452438" cy="1588"/>
            </a:xfrm>
            <a:prstGeom prst="straightConnector1">
              <a:avLst/>
            </a:prstGeom>
            <a:ln w="19050">
              <a:solidFill>
                <a:schemeClr val="accent3">
                  <a:lumMod val="60000"/>
                  <a:lumOff val="4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flipV="1">
              <a:off x="5970146" y="1607040"/>
              <a:ext cx="302246" cy="305767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Box 168"/>
            <p:cNvSpPr txBox="1">
              <a:spLocks noChangeArrowheads="1"/>
            </p:cNvSpPr>
            <p:nvPr/>
          </p:nvSpPr>
          <p:spPr bwMode="auto">
            <a:xfrm>
              <a:off x="6062582" y="3026699"/>
              <a:ext cx="5365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>
                  <a:solidFill>
                    <a:srgbClr val="C9C9C9"/>
                  </a:solidFill>
                </a:rPr>
                <a:t>. . .</a:t>
              </a:r>
            </a:p>
          </p:txBody>
        </p:sp>
        <p:sp>
          <p:nvSpPr>
            <p:cNvPr id="76" name="TextBox 169"/>
            <p:cNvSpPr txBox="1">
              <a:spLocks noChangeArrowheads="1"/>
            </p:cNvSpPr>
            <p:nvPr/>
          </p:nvSpPr>
          <p:spPr bwMode="auto">
            <a:xfrm rot="2344572">
              <a:off x="6079527" y="4250246"/>
              <a:ext cx="536575" cy="40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/>
                <a:t>. . .</a:t>
              </a:r>
            </a:p>
          </p:txBody>
        </p:sp>
        <p:sp>
          <p:nvSpPr>
            <p:cNvPr id="77" name="TextBox 133"/>
            <p:cNvSpPr txBox="1">
              <a:spLocks noChangeArrowheads="1"/>
            </p:cNvSpPr>
            <p:nvPr/>
          </p:nvSpPr>
          <p:spPr bwMode="auto">
            <a:xfrm>
              <a:off x="1702021" y="1270080"/>
              <a:ext cx="55293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 smtClean="0">
                  <a:solidFill>
                    <a:srgbClr val="000000"/>
                  </a:solidFill>
                </a:rPr>
                <a:t>∞</a:t>
              </a:r>
              <a:endParaRPr lang="en-US" sz="2800" b="1" dirty="0">
                <a:solidFill>
                  <a:srgbClr val="000000"/>
                </a:solidFill>
              </a:endParaRPr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 flipH="1" flipV="1">
              <a:off x="2093555" y="1665108"/>
              <a:ext cx="302649" cy="295664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172"/>
            <p:cNvSpPr txBox="1">
              <a:spLocks noChangeArrowheads="1"/>
            </p:cNvSpPr>
            <p:nvPr/>
          </p:nvSpPr>
          <p:spPr bwMode="auto">
            <a:xfrm rot="13420490">
              <a:off x="2333293" y="2062638"/>
              <a:ext cx="5365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/>
                <a:t>. . .</a:t>
              </a:r>
            </a:p>
          </p:txBody>
        </p:sp>
        <p:sp>
          <p:nvSpPr>
            <p:cNvPr id="80" name="TextBox 133"/>
            <p:cNvSpPr txBox="1">
              <a:spLocks noChangeArrowheads="1"/>
            </p:cNvSpPr>
            <p:nvPr/>
          </p:nvSpPr>
          <p:spPr bwMode="auto">
            <a:xfrm>
              <a:off x="1324157" y="4802471"/>
              <a:ext cx="4406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srgbClr val="C9C9C9"/>
                  </a:solidFill>
                </a:rPr>
                <a:t>∞</a:t>
              </a:r>
              <a:endParaRPr lang="en-US" sz="1200" b="1" dirty="0">
                <a:solidFill>
                  <a:srgbClr val="C9C9C9"/>
                </a:solidFill>
              </a:endParaRPr>
            </a:p>
          </p:txBody>
        </p:sp>
        <p:cxnSp>
          <p:nvCxnSpPr>
            <p:cNvPr id="81" name="Straight Arrow Connector 80"/>
            <p:cNvCxnSpPr/>
            <p:nvPr/>
          </p:nvCxnSpPr>
          <p:spPr>
            <a:xfrm flipH="1">
              <a:off x="1716088" y="4657438"/>
              <a:ext cx="338391" cy="327069"/>
            </a:xfrm>
            <a:prstGeom prst="straightConnector1">
              <a:avLst/>
            </a:prstGeom>
            <a:ln w="19050">
              <a:solidFill>
                <a:schemeClr val="accent3">
                  <a:lumMod val="60000"/>
                  <a:lumOff val="4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172"/>
            <p:cNvSpPr txBox="1">
              <a:spLocks noChangeArrowheads="1"/>
            </p:cNvSpPr>
            <p:nvPr/>
          </p:nvSpPr>
          <p:spPr bwMode="auto">
            <a:xfrm rot="8199818">
              <a:off x="2059254" y="4325740"/>
              <a:ext cx="5365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>
                  <a:solidFill>
                    <a:srgbClr val="C9C9C9"/>
                  </a:solidFill>
                </a:rPr>
                <a:t>. . .</a:t>
              </a:r>
            </a:p>
          </p:txBody>
        </p:sp>
        <p:sp>
          <p:nvSpPr>
            <p:cNvPr id="83" name="TextBox 158"/>
            <p:cNvSpPr txBox="1">
              <a:spLocks noChangeArrowheads="1"/>
            </p:cNvSpPr>
            <p:nvPr/>
          </p:nvSpPr>
          <p:spPr bwMode="auto">
            <a:xfrm>
              <a:off x="938132" y="2951932"/>
              <a:ext cx="4406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srgbClr val="C9C9C9"/>
                  </a:solidFill>
                </a:rPr>
                <a:t>∞</a:t>
              </a:r>
              <a:endParaRPr lang="en-US" sz="1200" b="1" dirty="0">
                <a:solidFill>
                  <a:srgbClr val="C9C9C9"/>
                </a:solidFill>
              </a:endParaRPr>
            </a:p>
          </p:txBody>
        </p:sp>
        <p:cxnSp>
          <p:nvCxnSpPr>
            <p:cNvPr id="84" name="Straight Arrow Connector 83"/>
            <p:cNvCxnSpPr/>
            <p:nvPr/>
          </p:nvCxnSpPr>
          <p:spPr>
            <a:xfrm flipV="1">
              <a:off x="1390065" y="3234909"/>
              <a:ext cx="452438" cy="1588"/>
            </a:xfrm>
            <a:prstGeom prst="straightConnector1">
              <a:avLst/>
            </a:prstGeom>
            <a:ln w="19050">
              <a:solidFill>
                <a:schemeClr val="accent3">
                  <a:lumMod val="60000"/>
                  <a:lumOff val="4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168"/>
            <p:cNvSpPr txBox="1">
              <a:spLocks noChangeArrowheads="1"/>
            </p:cNvSpPr>
            <p:nvPr/>
          </p:nvSpPr>
          <p:spPr bwMode="auto">
            <a:xfrm>
              <a:off x="1875956" y="2955695"/>
              <a:ext cx="5365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>
                  <a:solidFill>
                    <a:srgbClr val="C9C9C9"/>
                  </a:solidFill>
                </a:rPr>
                <a:t>. . .</a:t>
              </a:r>
            </a:p>
          </p:txBody>
        </p:sp>
        <p:sp>
          <p:nvSpPr>
            <p:cNvPr id="86" name="TextBox 133"/>
            <p:cNvSpPr txBox="1">
              <a:spLocks noChangeArrowheads="1"/>
            </p:cNvSpPr>
            <p:nvPr/>
          </p:nvSpPr>
          <p:spPr bwMode="auto">
            <a:xfrm>
              <a:off x="1839415" y="5421431"/>
              <a:ext cx="4406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srgbClr val="C9C9C9"/>
                  </a:solidFill>
                </a:rPr>
                <a:t>∞</a:t>
              </a:r>
            </a:p>
          </p:txBody>
        </p:sp>
        <p:cxnSp>
          <p:nvCxnSpPr>
            <p:cNvPr id="87" name="Straight Arrow Connector 86"/>
            <p:cNvCxnSpPr/>
            <p:nvPr/>
          </p:nvCxnSpPr>
          <p:spPr>
            <a:xfrm flipH="1">
              <a:off x="2231346" y="5276398"/>
              <a:ext cx="338391" cy="327069"/>
            </a:xfrm>
            <a:prstGeom prst="straightConnector1">
              <a:avLst/>
            </a:prstGeom>
            <a:ln w="19050">
              <a:solidFill>
                <a:schemeClr val="accent3">
                  <a:lumMod val="60000"/>
                  <a:lumOff val="4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172"/>
            <p:cNvSpPr txBox="1">
              <a:spLocks noChangeArrowheads="1"/>
            </p:cNvSpPr>
            <p:nvPr/>
          </p:nvSpPr>
          <p:spPr bwMode="auto">
            <a:xfrm rot="8199818">
              <a:off x="2574512" y="4944700"/>
              <a:ext cx="5365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>
                  <a:solidFill>
                    <a:srgbClr val="C9C9C9"/>
                  </a:solidFill>
                </a:rPr>
                <a:t>. . .</a:t>
              </a:r>
            </a:p>
          </p:txBody>
        </p:sp>
        <p:sp>
          <p:nvSpPr>
            <p:cNvPr id="89" name="TextBox 133"/>
            <p:cNvSpPr txBox="1">
              <a:spLocks noChangeArrowheads="1"/>
            </p:cNvSpPr>
            <p:nvPr/>
          </p:nvSpPr>
          <p:spPr bwMode="auto">
            <a:xfrm>
              <a:off x="3469198" y="5858951"/>
              <a:ext cx="4406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srgbClr val="C9C9C9"/>
                  </a:solidFill>
                </a:rPr>
                <a:t>∞</a:t>
              </a:r>
              <a:endParaRPr lang="en-US" sz="1200" b="1" dirty="0">
                <a:solidFill>
                  <a:srgbClr val="C9C9C9"/>
                </a:solidFill>
              </a:endParaRPr>
            </a:p>
          </p:txBody>
        </p:sp>
        <p:cxnSp>
          <p:nvCxnSpPr>
            <p:cNvPr id="90" name="Straight Arrow Connector 89"/>
            <p:cNvCxnSpPr/>
            <p:nvPr/>
          </p:nvCxnSpPr>
          <p:spPr>
            <a:xfrm flipH="1">
              <a:off x="3715055" y="5849280"/>
              <a:ext cx="54864" cy="182880"/>
            </a:xfrm>
            <a:prstGeom prst="straightConnector1">
              <a:avLst/>
            </a:prstGeom>
            <a:ln w="19050">
              <a:solidFill>
                <a:schemeClr val="accent3">
                  <a:lumMod val="60000"/>
                  <a:lumOff val="4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172"/>
            <p:cNvSpPr txBox="1">
              <a:spLocks noChangeArrowheads="1"/>
            </p:cNvSpPr>
            <p:nvPr/>
          </p:nvSpPr>
          <p:spPr bwMode="auto">
            <a:xfrm rot="6543557">
              <a:off x="3657807" y="5459951"/>
              <a:ext cx="54095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>
                  <a:solidFill>
                    <a:srgbClr val="C9C9C9"/>
                  </a:solidFill>
                </a:rPr>
                <a:t>. . </a:t>
              </a:r>
              <a:r>
                <a:rPr lang="en-US" sz="2000" b="1" dirty="0" smtClean="0">
                  <a:solidFill>
                    <a:srgbClr val="C9C9C9"/>
                  </a:solidFill>
                </a:rPr>
                <a:t>.</a:t>
              </a:r>
              <a:endParaRPr lang="en-US" sz="2000" b="1" dirty="0">
                <a:solidFill>
                  <a:srgbClr val="C9C9C9"/>
                </a:solidFill>
              </a:endParaRPr>
            </a:p>
          </p:txBody>
        </p:sp>
        <p:cxnSp>
          <p:nvCxnSpPr>
            <p:cNvPr id="92" name="Straight Arrow Connector 91"/>
            <p:cNvCxnSpPr/>
            <p:nvPr/>
          </p:nvCxnSpPr>
          <p:spPr>
            <a:xfrm>
              <a:off x="4986235" y="5860485"/>
              <a:ext cx="111164" cy="178875"/>
            </a:xfrm>
            <a:prstGeom prst="straightConnector1">
              <a:avLst/>
            </a:prstGeom>
            <a:ln w="19050">
              <a:solidFill>
                <a:schemeClr val="accent3">
                  <a:lumMod val="60000"/>
                  <a:lumOff val="4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172"/>
            <p:cNvSpPr txBox="1">
              <a:spLocks noChangeArrowheads="1"/>
            </p:cNvSpPr>
            <p:nvPr/>
          </p:nvSpPr>
          <p:spPr bwMode="auto">
            <a:xfrm rot="3536653">
              <a:off x="4656895" y="5422271"/>
              <a:ext cx="54095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>
                  <a:solidFill>
                    <a:srgbClr val="C9C9C9"/>
                  </a:solidFill>
                </a:rPr>
                <a:t>. . </a:t>
              </a:r>
              <a:r>
                <a:rPr lang="en-US" sz="2000" b="1" dirty="0" smtClean="0">
                  <a:solidFill>
                    <a:srgbClr val="C9C9C9"/>
                  </a:solidFill>
                </a:rPr>
                <a:t>.</a:t>
              </a:r>
              <a:endParaRPr lang="en-US" sz="2000" b="1" dirty="0">
                <a:solidFill>
                  <a:srgbClr val="C9C9C9"/>
                </a:solidFill>
              </a:endParaRPr>
            </a:p>
          </p:txBody>
        </p:sp>
        <p:sp>
          <p:nvSpPr>
            <p:cNvPr id="94" name="TextBox 133"/>
            <p:cNvSpPr txBox="1">
              <a:spLocks noChangeArrowheads="1"/>
            </p:cNvSpPr>
            <p:nvPr/>
          </p:nvSpPr>
          <p:spPr bwMode="auto">
            <a:xfrm>
              <a:off x="4941275" y="5897970"/>
              <a:ext cx="440645" cy="523220"/>
            </a:xfrm>
            <a:prstGeom prst="rect">
              <a:avLst/>
            </a:prstGeom>
            <a:ln w="19050">
              <a:noFill/>
              <a:headEnd type="none" w="med" len="med"/>
              <a:tailEnd type="triangle" w="med" len="med"/>
            </a:ln>
            <a:ex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srgbClr val="C9C9C9"/>
                  </a:solidFill>
                </a:rPr>
                <a:t>∞</a:t>
              </a:r>
            </a:p>
          </p:txBody>
        </p:sp>
        <p:sp>
          <p:nvSpPr>
            <p:cNvPr id="95" name="TextBox 136"/>
            <p:cNvSpPr txBox="1">
              <a:spLocks noChangeArrowheads="1"/>
            </p:cNvSpPr>
            <p:nvPr/>
          </p:nvSpPr>
          <p:spPr bwMode="auto">
            <a:xfrm>
              <a:off x="5981199" y="5402296"/>
              <a:ext cx="4406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srgbClr val="C9C9C9"/>
                  </a:solidFill>
                </a:rPr>
                <a:t>∞</a:t>
              </a:r>
            </a:p>
          </p:txBody>
        </p:sp>
        <p:cxnSp>
          <p:nvCxnSpPr>
            <p:cNvPr id="96" name="Straight Arrow Connector 95"/>
            <p:cNvCxnSpPr/>
            <p:nvPr/>
          </p:nvCxnSpPr>
          <p:spPr>
            <a:xfrm>
              <a:off x="5719456" y="5244480"/>
              <a:ext cx="342472" cy="290640"/>
            </a:xfrm>
            <a:prstGeom prst="straightConnector1">
              <a:avLst/>
            </a:prstGeom>
            <a:ln w="19050">
              <a:solidFill>
                <a:schemeClr val="accent3">
                  <a:lumMod val="60000"/>
                  <a:lumOff val="4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TextBox 169"/>
            <p:cNvSpPr txBox="1">
              <a:spLocks noChangeArrowheads="1"/>
            </p:cNvSpPr>
            <p:nvPr/>
          </p:nvSpPr>
          <p:spPr bwMode="auto">
            <a:xfrm rot="2344572">
              <a:off x="5307483" y="4791446"/>
              <a:ext cx="536575" cy="40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>
                  <a:solidFill>
                    <a:srgbClr val="C9C9C9"/>
                  </a:solidFill>
                </a:rPr>
                <a:t>. . .</a:t>
              </a:r>
            </a:p>
          </p:txBody>
        </p:sp>
        <p:sp>
          <p:nvSpPr>
            <p:cNvPr id="98" name="TextBox 168"/>
            <p:cNvSpPr txBox="1">
              <a:spLocks noChangeArrowheads="1"/>
            </p:cNvSpPr>
            <p:nvPr/>
          </p:nvSpPr>
          <p:spPr bwMode="auto">
            <a:xfrm rot="18930557">
              <a:off x="5454699" y="1831259"/>
              <a:ext cx="5365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/>
                <a:t>. . .</a:t>
              </a:r>
            </a:p>
          </p:txBody>
        </p:sp>
        <p:cxnSp>
          <p:nvCxnSpPr>
            <p:cNvPr id="99" name="Straight Arrow Connector 98"/>
            <p:cNvCxnSpPr/>
            <p:nvPr/>
          </p:nvCxnSpPr>
          <p:spPr>
            <a:xfrm flipV="1">
              <a:off x="4613579" y="1071360"/>
              <a:ext cx="17279" cy="241920"/>
            </a:xfrm>
            <a:prstGeom prst="straightConnector1">
              <a:avLst/>
            </a:prstGeom>
            <a:ln w="19050">
              <a:solidFill>
                <a:schemeClr val="accent3">
                  <a:lumMod val="60000"/>
                  <a:lumOff val="4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168"/>
            <p:cNvSpPr txBox="1">
              <a:spLocks noChangeArrowheads="1"/>
            </p:cNvSpPr>
            <p:nvPr/>
          </p:nvSpPr>
          <p:spPr bwMode="auto">
            <a:xfrm rot="16483804">
              <a:off x="4245141" y="1338779"/>
              <a:ext cx="5365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. . .</a:t>
              </a:r>
            </a:p>
          </p:txBody>
        </p:sp>
        <p:sp>
          <p:nvSpPr>
            <p:cNvPr id="101" name="TextBox 133"/>
            <p:cNvSpPr txBox="1">
              <a:spLocks noChangeArrowheads="1"/>
            </p:cNvSpPr>
            <p:nvPr/>
          </p:nvSpPr>
          <p:spPr bwMode="auto">
            <a:xfrm>
              <a:off x="4450421" y="674289"/>
              <a:ext cx="4406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srgbClr val="C9C9C9"/>
                  </a:solidFill>
                </a:rPr>
                <a:t>∞</a:t>
              </a:r>
            </a:p>
          </p:txBody>
        </p:sp>
        <p:sp>
          <p:nvSpPr>
            <p:cNvPr id="102" name="TextBox 168"/>
            <p:cNvSpPr txBox="1">
              <a:spLocks noChangeArrowheads="1"/>
            </p:cNvSpPr>
            <p:nvPr/>
          </p:nvSpPr>
          <p:spPr bwMode="auto">
            <a:xfrm rot="14578465">
              <a:off x="3334863" y="1465258"/>
              <a:ext cx="5365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b="1" dirty="0"/>
                <a:t>. . .</a:t>
              </a:r>
            </a:p>
          </p:txBody>
        </p:sp>
        <p:sp>
          <p:nvSpPr>
            <p:cNvPr id="103" name="TextBox 133"/>
            <p:cNvSpPr txBox="1">
              <a:spLocks noChangeArrowheads="1"/>
            </p:cNvSpPr>
            <p:nvPr/>
          </p:nvSpPr>
          <p:spPr bwMode="auto">
            <a:xfrm>
              <a:off x="3082241" y="671169"/>
              <a:ext cx="4406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prstClr val="black"/>
                  </a:solidFill>
                </a:rPr>
                <a:t>∞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cxnSp>
          <p:nvCxnSpPr>
            <p:cNvPr id="104" name="Straight Arrow Connector 103"/>
            <p:cNvCxnSpPr/>
            <p:nvPr/>
          </p:nvCxnSpPr>
          <p:spPr>
            <a:xfrm flipH="1" flipV="1">
              <a:off x="3343548" y="1054080"/>
              <a:ext cx="215897" cy="350612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oup 104"/>
          <p:cNvGrpSpPr/>
          <p:nvPr/>
        </p:nvGrpSpPr>
        <p:grpSpPr>
          <a:xfrm>
            <a:off x="2453778" y="1766434"/>
            <a:ext cx="3629259" cy="3707654"/>
            <a:chOff x="2453778" y="1766434"/>
            <a:chExt cx="3629259" cy="3707654"/>
          </a:xfrm>
        </p:grpSpPr>
        <p:sp>
          <p:nvSpPr>
            <p:cNvPr id="106" name="TextBox 105"/>
            <p:cNvSpPr txBox="1"/>
            <p:nvPr/>
          </p:nvSpPr>
          <p:spPr>
            <a:xfrm>
              <a:off x="4173041" y="3457223"/>
              <a:ext cx="295274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200" b="1" dirty="0">
                  <a:solidFill>
                    <a:schemeClr val="bg1"/>
                  </a:solidFill>
                </a:rPr>
                <a:t>R</a:t>
              </a:r>
            </a:p>
          </p:txBody>
        </p:sp>
        <p:sp>
          <p:nvSpPr>
            <p:cNvPr id="107" name="TextBox 34"/>
            <p:cNvSpPr txBox="1">
              <a:spLocks noChangeArrowheads="1"/>
            </p:cNvSpPr>
            <p:nvPr/>
          </p:nvSpPr>
          <p:spPr bwMode="auto">
            <a:xfrm>
              <a:off x="4201161" y="28476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08" name="TextBox 37"/>
            <p:cNvSpPr txBox="1">
              <a:spLocks noChangeArrowheads="1"/>
            </p:cNvSpPr>
            <p:nvPr/>
          </p:nvSpPr>
          <p:spPr bwMode="auto">
            <a:xfrm>
              <a:off x="4823461" y="34572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09" name="TextBox 43"/>
            <p:cNvSpPr txBox="1">
              <a:spLocks noChangeArrowheads="1"/>
            </p:cNvSpPr>
            <p:nvPr/>
          </p:nvSpPr>
          <p:spPr bwMode="auto">
            <a:xfrm>
              <a:off x="4213861" y="41430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10" name="TextBox 46"/>
            <p:cNvSpPr txBox="1">
              <a:spLocks noChangeArrowheads="1"/>
            </p:cNvSpPr>
            <p:nvPr/>
          </p:nvSpPr>
          <p:spPr bwMode="auto">
            <a:xfrm>
              <a:off x="3528061" y="34572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2453778" y="3094524"/>
              <a:ext cx="381000" cy="3810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12" name="TextBox 101"/>
            <p:cNvSpPr txBox="1">
              <a:spLocks noChangeArrowheads="1"/>
            </p:cNvSpPr>
            <p:nvPr/>
          </p:nvSpPr>
          <p:spPr bwMode="auto">
            <a:xfrm>
              <a:off x="2496641" y="3148601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13" name="Oval 112"/>
            <p:cNvSpPr/>
            <p:nvPr/>
          </p:nvSpPr>
          <p:spPr bwMode="auto">
            <a:xfrm>
              <a:off x="2498748" y="3926493"/>
              <a:ext cx="381000" cy="3810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14" name="TextBox 55"/>
            <p:cNvSpPr txBox="1">
              <a:spLocks noChangeArrowheads="1"/>
            </p:cNvSpPr>
            <p:nvPr/>
          </p:nvSpPr>
          <p:spPr bwMode="auto">
            <a:xfrm>
              <a:off x="2541611" y="3980570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3845368" y="5079546"/>
              <a:ext cx="381000" cy="381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16" name="TextBox 31"/>
            <p:cNvSpPr txBox="1">
              <a:spLocks noChangeArrowheads="1"/>
            </p:cNvSpPr>
            <p:nvPr/>
          </p:nvSpPr>
          <p:spPr bwMode="auto">
            <a:xfrm>
              <a:off x="3888231" y="51336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17" name="Oval 116"/>
            <p:cNvSpPr/>
            <p:nvPr/>
          </p:nvSpPr>
          <p:spPr bwMode="auto">
            <a:xfrm>
              <a:off x="5059568" y="4527406"/>
              <a:ext cx="381000" cy="381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18" name="TextBox 40"/>
            <p:cNvSpPr txBox="1">
              <a:spLocks noChangeArrowheads="1"/>
            </p:cNvSpPr>
            <p:nvPr/>
          </p:nvSpPr>
          <p:spPr bwMode="auto">
            <a:xfrm>
              <a:off x="5102431" y="458148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19" name="Oval 118"/>
            <p:cNvSpPr/>
            <p:nvPr/>
          </p:nvSpPr>
          <p:spPr bwMode="auto">
            <a:xfrm>
              <a:off x="3005918" y="4512416"/>
              <a:ext cx="381000" cy="381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20" name="TextBox 55"/>
            <p:cNvSpPr txBox="1">
              <a:spLocks noChangeArrowheads="1"/>
            </p:cNvSpPr>
            <p:nvPr/>
          </p:nvSpPr>
          <p:spPr bwMode="auto">
            <a:xfrm>
              <a:off x="3048781" y="456649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21" name="Oval 120"/>
            <p:cNvSpPr/>
            <p:nvPr/>
          </p:nvSpPr>
          <p:spPr bwMode="auto">
            <a:xfrm>
              <a:off x="4468316" y="5093088"/>
              <a:ext cx="381000" cy="381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22" name="TextBox 31"/>
            <p:cNvSpPr txBox="1">
              <a:spLocks noChangeArrowheads="1"/>
            </p:cNvSpPr>
            <p:nvPr/>
          </p:nvSpPr>
          <p:spPr bwMode="auto">
            <a:xfrm>
              <a:off x="4511179" y="5147165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 dirty="0" smtClean="0">
                  <a:solidFill>
                    <a:schemeClr val="bg1"/>
                  </a:solidFill>
                </a:rPr>
                <a:t>2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123" name="Straight Arrow Connector 122"/>
            <p:cNvCxnSpPr>
              <a:endCxn id="139" idx="5"/>
            </p:cNvCxnSpPr>
            <p:nvPr/>
          </p:nvCxnSpPr>
          <p:spPr>
            <a:xfrm flipH="1" flipV="1">
              <a:off x="3219942" y="2661550"/>
              <a:ext cx="455756" cy="741596"/>
            </a:xfrm>
            <a:prstGeom prst="straightConnector1">
              <a:avLst/>
            </a:prstGeom>
            <a:ln w="19050">
              <a:solidFill>
                <a:schemeClr val="accent3">
                  <a:lumMod val="60000"/>
                  <a:lumOff val="4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>
              <a:endCxn id="143" idx="2"/>
            </p:cNvCxnSpPr>
            <p:nvPr/>
          </p:nvCxnSpPr>
          <p:spPr>
            <a:xfrm flipV="1">
              <a:off x="4539298" y="2494814"/>
              <a:ext cx="729920" cy="489232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Arrow Connector 124"/>
            <p:cNvCxnSpPr>
              <a:endCxn id="139" idx="6"/>
            </p:cNvCxnSpPr>
            <p:nvPr/>
          </p:nvCxnSpPr>
          <p:spPr>
            <a:xfrm flipH="1" flipV="1">
              <a:off x="3275738" y="2526846"/>
              <a:ext cx="882560" cy="457200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/>
            <p:cNvCxnSpPr>
              <a:endCxn id="119" idx="7"/>
            </p:cNvCxnSpPr>
            <p:nvPr/>
          </p:nvCxnSpPr>
          <p:spPr>
            <a:xfrm flipH="1">
              <a:off x="3342881" y="3784146"/>
              <a:ext cx="344576" cy="784066"/>
            </a:xfrm>
            <a:prstGeom prst="straightConnector1">
              <a:avLst/>
            </a:prstGeom>
            <a:ln w="19050">
              <a:solidFill>
                <a:schemeClr val="accent3">
                  <a:lumMod val="60000"/>
                  <a:lumOff val="4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Arrow Connector 126"/>
            <p:cNvCxnSpPr>
              <a:endCxn id="119" idx="6"/>
            </p:cNvCxnSpPr>
            <p:nvPr/>
          </p:nvCxnSpPr>
          <p:spPr>
            <a:xfrm flipH="1">
              <a:off x="3398677" y="4279446"/>
              <a:ext cx="784080" cy="423470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Arrow Connector 127"/>
            <p:cNvCxnSpPr>
              <a:endCxn id="117" idx="2"/>
            </p:cNvCxnSpPr>
            <p:nvPr/>
          </p:nvCxnSpPr>
          <p:spPr>
            <a:xfrm>
              <a:off x="4563757" y="4279446"/>
              <a:ext cx="507570" cy="438460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>
              <a:endCxn id="117" idx="1"/>
            </p:cNvCxnSpPr>
            <p:nvPr/>
          </p:nvCxnSpPr>
          <p:spPr>
            <a:xfrm>
              <a:off x="4982857" y="3784146"/>
              <a:ext cx="144266" cy="799056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>
              <a:endCxn id="143" idx="3"/>
            </p:cNvCxnSpPr>
            <p:nvPr/>
          </p:nvCxnSpPr>
          <p:spPr>
            <a:xfrm flipV="1">
              <a:off x="4971098" y="2629518"/>
              <a:ext cx="353916" cy="773628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>
              <a:endCxn id="111" idx="6"/>
            </p:cNvCxnSpPr>
            <p:nvPr/>
          </p:nvCxnSpPr>
          <p:spPr>
            <a:xfrm flipH="1" flipV="1">
              <a:off x="2846537" y="3285024"/>
              <a:ext cx="706216" cy="173918"/>
            </a:xfrm>
            <a:prstGeom prst="straightConnector1">
              <a:avLst/>
            </a:prstGeom>
            <a:ln w="19050">
              <a:solidFill>
                <a:schemeClr val="accent3">
                  <a:lumMod val="60000"/>
                  <a:lumOff val="4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/>
            <p:cNvCxnSpPr>
              <a:endCxn id="113" idx="6"/>
            </p:cNvCxnSpPr>
            <p:nvPr/>
          </p:nvCxnSpPr>
          <p:spPr>
            <a:xfrm flipH="1">
              <a:off x="2891507" y="3728350"/>
              <a:ext cx="661246" cy="388643"/>
            </a:xfrm>
            <a:prstGeom prst="straightConnector1">
              <a:avLst/>
            </a:prstGeom>
            <a:ln w="19050">
              <a:solidFill>
                <a:schemeClr val="accent3">
                  <a:lumMod val="60000"/>
                  <a:lumOff val="4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>
              <a:endCxn id="141" idx="4"/>
            </p:cNvCxnSpPr>
            <p:nvPr/>
          </p:nvCxnSpPr>
          <p:spPr>
            <a:xfrm flipH="1" flipV="1">
              <a:off x="3918056" y="2183946"/>
              <a:ext cx="296038" cy="665396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/>
            <p:cNvCxnSpPr>
              <a:endCxn id="145" idx="4"/>
            </p:cNvCxnSpPr>
            <p:nvPr/>
          </p:nvCxnSpPr>
          <p:spPr>
            <a:xfrm flipV="1">
              <a:off x="4483502" y="2147434"/>
              <a:ext cx="87337" cy="701908"/>
            </a:xfrm>
            <a:prstGeom prst="straightConnector1">
              <a:avLst/>
            </a:prstGeom>
            <a:ln w="19050">
              <a:solidFill>
                <a:schemeClr val="accent3">
                  <a:lumMod val="60000"/>
                  <a:lumOff val="4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/>
            <p:cNvCxnSpPr/>
            <p:nvPr/>
          </p:nvCxnSpPr>
          <p:spPr>
            <a:xfrm>
              <a:off x="4456415" y="4420022"/>
              <a:ext cx="228848" cy="673066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Arrow Connector 135"/>
            <p:cNvCxnSpPr>
              <a:endCxn id="149" idx="2"/>
            </p:cNvCxnSpPr>
            <p:nvPr/>
          </p:nvCxnSpPr>
          <p:spPr>
            <a:xfrm>
              <a:off x="5105802" y="3728350"/>
              <a:ext cx="596235" cy="483016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>
              <a:endCxn id="147" idx="2"/>
            </p:cNvCxnSpPr>
            <p:nvPr/>
          </p:nvCxnSpPr>
          <p:spPr>
            <a:xfrm flipV="1">
              <a:off x="5105802" y="3339708"/>
              <a:ext cx="534636" cy="119234"/>
            </a:xfrm>
            <a:prstGeom prst="straightConnector1">
              <a:avLst/>
            </a:prstGeom>
            <a:ln w="19050">
              <a:solidFill>
                <a:schemeClr val="accent3">
                  <a:lumMod val="60000"/>
                  <a:lumOff val="4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Arrow Connector 137"/>
            <p:cNvCxnSpPr>
              <a:endCxn id="115" idx="0"/>
            </p:cNvCxnSpPr>
            <p:nvPr/>
          </p:nvCxnSpPr>
          <p:spPr>
            <a:xfrm flipH="1">
              <a:off x="4047627" y="4414150"/>
              <a:ext cx="190926" cy="665396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Oval 138"/>
            <p:cNvSpPr/>
            <p:nvPr/>
          </p:nvSpPr>
          <p:spPr bwMode="auto">
            <a:xfrm>
              <a:off x="2894738" y="2336346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40" name="TextBox 62"/>
            <p:cNvSpPr txBox="1">
              <a:spLocks noChangeArrowheads="1"/>
            </p:cNvSpPr>
            <p:nvPr/>
          </p:nvSpPr>
          <p:spPr bwMode="auto">
            <a:xfrm>
              <a:off x="2937601" y="23904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41" name="Oval 140"/>
            <p:cNvSpPr/>
            <p:nvPr/>
          </p:nvSpPr>
          <p:spPr bwMode="auto">
            <a:xfrm>
              <a:off x="3727556" y="1802946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42" name="TextBox 66"/>
            <p:cNvSpPr txBox="1">
              <a:spLocks noChangeArrowheads="1"/>
            </p:cNvSpPr>
            <p:nvPr/>
          </p:nvSpPr>
          <p:spPr bwMode="auto">
            <a:xfrm>
              <a:off x="3770419" y="18570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43" name="Oval 142"/>
            <p:cNvSpPr/>
            <p:nvPr/>
          </p:nvSpPr>
          <p:spPr bwMode="auto">
            <a:xfrm>
              <a:off x="5269218" y="2304314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44" name="TextBox 75"/>
            <p:cNvSpPr txBox="1">
              <a:spLocks noChangeArrowheads="1"/>
            </p:cNvSpPr>
            <p:nvPr/>
          </p:nvSpPr>
          <p:spPr bwMode="auto">
            <a:xfrm>
              <a:off x="5312081" y="2349751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45" name="Oval 144"/>
            <p:cNvSpPr/>
            <p:nvPr/>
          </p:nvSpPr>
          <p:spPr bwMode="auto">
            <a:xfrm>
              <a:off x="4380339" y="1766434"/>
              <a:ext cx="381000" cy="3810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46" name="TextBox 31"/>
            <p:cNvSpPr txBox="1">
              <a:spLocks noChangeArrowheads="1"/>
            </p:cNvSpPr>
            <p:nvPr/>
          </p:nvSpPr>
          <p:spPr bwMode="auto">
            <a:xfrm>
              <a:off x="4423202" y="1820511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 dirty="0" smtClean="0">
                  <a:solidFill>
                    <a:schemeClr val="bg1"/>
                  </a:solidFill>
                </a:rPr>
                <a:t>2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47" name="Oval 146"/>
            <p:cNvSpPr/>
            <p:nvPr/>
          </p:nvSpPr>
          <p:spPr bwMode="auto">
            <a:xfrm>
              <a:off x="5640438" y="3149208"/>
              <a:ext cx="381000" cy="3810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48" name="TextBox 72"/>
            <p:cNvSpPr txBox="1">
              <a:spLocks noChangeArrowheads="1"/>
            </p:cNvSpPr>
            <p:nvPr/>
          </p:nvSpPr>
          <p:spPr bwMode="auto">
            <a:xfrm>
              <a:off x="5683301" y="3203285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49" name="Oval 148"/>
            <p:cNvSpPr/>
            <p:nvPr/>
          </p:nvSpPr>
          <p:spPr bwMode="auto">
            <a:xfrm>
              <a:off x="5702037" y="4020866"/>
              <a:ext cx="381000" cy="381000"/>
            </a:xfrm>
            <a:prstGeom prst="ellipse">
              <a:avLst/>
            </a:prstGeom>
            <a:solidFill>
              <a:srgbClr val="C8004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50" name="TextBox 72"/>
            <p:cNvSpPr txBox="1">
              <a:spLocks noChangeArrowheads="1"/>
            </p:cNvSpPr>
            <p:nvPr/>
          </p:nvSpPr>
          <p:spPr bwMode="auto">
            <a:xfrm>
              <a:off x="5744900" y="407494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158" name="TextBox 157"/>
          <p:cNvSpPr txBox="1"/>
          <p:nvPr/>
        </p:nvSpPr>
        <p:spPr>
          <a:xfrm>
            <a:off x="7374509" y="5455653"/>
            <a:ext cx="1373819" cy="646331"/>
          </a:xfrm>
          <a:prstGeom prst="rect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ndara"/>
                <a:cs typeface="Candara"/>
              </a:rPr>
              <a:t>Level 1 dead-end</a:t>
            </a:r>
            <a:endParaRPr lang="en-US" b="1" dirty="0">
              <a:latin typeface="Candara"/>
              <a:cs typeface="Candara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7424551" y="3468469"/>
            <a:ext cx="1373819" cy="646331"/>
          </a:xfrm>
          <a:prstGeom prst="rect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ndara"/>
                <a:cs typeface="Candara"/>
              </a:rPr>
              <a:t>Level 2 dead-end</a:t>
            </a:r>
            <a:endParaRPr lang="en-US" b="1" dirty="0">
              <a:latin typeface="Candara"/>
              <a:cs typeface="Candara"/>
            </a:endParaRPr>
          </a:p>
        </p:txBody>
      </p:sp>
      <p:cxnSp>
        <p:nvCxnSpPr>
          <p:cNvPr id="5" name="Straight Arrow Connector 4"/>
          <p:cNvCxnSpPr>
            <a:stCxn id="158" idx="1"/>
          </p:cNvCxnSpPr>
          <p:nvPr/>
        </p:nvCxnSpPr>
        <p:spPr>
          <a:xfrm flipH="1" flipV="1">
            <a:off x="5459718" y="4746848"/>
            <a:ext cx="1914791" cy="1031971"/>
          </a:xfrm>
          <a:prstGeom prst="straightConnector1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>
            <a:stCxn id="159" idx="1"/>
            <a:endCxn id="10" idx="7"/>
          </p:cNvCxnSpPr>
          <p:nvPr/>
        </p:nvCxnSpPr>
        <p:spPr>
          <a:xfrm flipH="1">
            <a:off x="4496202" y="3791635"/>
            <a:ext cx="2928349" cy="353107"/>
          </a:xfrm>
          <a:prstGeom prst="straightConnector1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Footer Placeholder 6"/>
          <p:cNvSpPr txBox="1">
            <a:spLocks/>
          </p:cNvSpPr>
          <p:nvPr/>
        </p:nvSpPr>
        <p:spPr>
          <a:xfrm>
            <a:off x="2878282" y="6356351"/>
            <a:ext cx="3501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© 2015 OSKI TECHNOLOGY, INC.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757365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Dead-end in a Sequence Detector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023E2E-09DC-4675-84FC-8E9A854D4F01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58" name="Table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689615"/>
              </p:ext>
            </p:extLst>
          </p:nvPr>
        </p:nvGraphicFramePr>
        <p:xfrm>
          <a:off x="694263" y="2629977"/>
          <a:ext cx="7797803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9831"/>
                <a:gridCol w="599831"/>
                <a:gridCol w="599831"/>
                <a:gridCol w="599831"/>
                <a:gridCol w="599831"/>
                <a:gridCol w="599831"/>
                <a:gridCol w="599831"/>
                <a:gridCol w="599831"/>
                <a:gridCol w="599831"/>
                <a:gridCol w="599831"/>
                <a:gridCol w="599831"/>
                <a:gridCol w="599831"/>
                <a:gridCol w="599831"/>
              </a:tblGrid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ym typeface="Wingdings"/>
                        </a:rPr>
                        <a:t></a:t>
                      </a:r>
                      <a:endParaRPr lang="en-I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ym typeface="Wingdings"/>
                        </a:rPr>
                        <a:t></a:t>
                      </a:r>
                      <a:endParaRPr lang="en-I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ym typeface="Wingdings"/>
                        </a:rPr>
                        <a:t></a:t>
                      </a:r>
                      <a:endParaRPr lang="en-I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ym typeface="Wingdings"/>
                        </a:rPr>
                        <a:t></a:t>
                      </a:r>
                      <a:endParaRPr lang="en-I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smtClean="0">
                          <a:sym typeface="Wingdings"/>
                        </a:rPr>
                        <a:t></a:t>
                      </a:r>
                      <a:endParaRPr lang="en-I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ym typeface="Wingdings"/>
                        </a:rPr>
                        <a:t></a:t>
                      </a:r>
                      <a:endParaRPr lang="en-I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ym typeface="Wingdings"/>
                        </a:rPr>
                        <a:t></a:t>
                      </a:r>
                      <a:endParaRPr lang="en-I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ym typeface="Wingdings"/>
                        </a:rPr>
                        <a:t></a:t>
                      </a:r>
                      <a:endParaRPr lang="en-I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ym typeface="Wingdings"/>
                        </a:rPr>
                        <a:t></a:t>
                      </a:r>
                      <a:endParaRPr lang="en-I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ym typeface="Wingdings"/>
                        </a:rPr>
                        <a:t></a:t>
                      </a:r>
                      <a:endParaRPr lang="en-I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ym typeface="Wingdings"/>
                        </a:rPr>
                        <a:t></a:t>
                      </a:r>
                      <a:endParaRPr lang="en-I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ym typeface="Wingdings"/>
                        </a:rPr>
                        <a:t></a:t>
                      </a:r>
                      <a:endParaRPr lang="en-I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ym typeface="Wingdings"/>
                        </a:rPr>
                        <a:t></a:t>
                      </a:r>
                      <a:endParaRPr lang="en-I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ym typeface="Wingdings"/>
                        </a:rPr>
                        <a:t></a:t>
                      </a:r>
                      <a:endParaRPr lang="en-I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ym typeface="Wingdings"/>
                        </a:rPr>
                        <a:t></a:t>
                      </a:r>
                      <a:endParaRPr lang="en-I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ym typeface="Wingdings"/>
                        </a:rPr>
                        <a:t></a:t>
                      </a:r>
                      <a:endParaRPr lang="en-I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ym typeface="Wingdings"/>
                        </a:rPr>
                        <a:t></a:t>
                      </a:r>
                      <a:endParaRPr lang="en-I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ym typeface="Wingdings"/>
                        </a:rPr>
                        <a:t></a:t>
                      </a:r>
                      <a:endParaRPr lang="en-I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ym typeface="Wingdings"/>
                        </a:rPr>
                        <a:t></a:t>
                      </a:r>
                      <a:endParaRPr lang="en-I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ym typeface="Wingdings"/>
                        </a:rPr>
                        <a:t></a:t>
                      </a:r>
                      <a:endParaRPr lang="en-I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ym typeface="Wingdings"/>
                        </a:rPr>
                        <a:t>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ym typeface="Wingdings"/>
                        </a:rPr>
                        <a:t></a:t>
                      </a:r>
                      <a:endParaRPr lang="en-I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8" name="TextBox 67"/>
          <p:cNvSpPr txBox="1"/>
          <p:nvPr/>
        </p:nvSpPr>
        <p:spPr>
          <a:xfrm>
            <a:off x="772673" y="3007337"/>
            <a:ext cx="579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andara"/>
                <a:cs typeface="Candara"/>
              </a:rPr>
              <a:t>b</a:t>
            </a:r>
          </a:p>
        </p:txBody>
      </p:sp>
      <p:cxnSp>
        <p:nvCxnSpPr>
          <p:cNvPr id="69" name="Straight Connector 68"/>
          <p:cNvCxnSpPr/>
          <p:nvPr/>
        </p:nvCxnSpPr>
        <p:spPr>
          <a:xfrm>
            <a:off x="1295069" y="2625597"/>
            <a:ext cx="0" cy="14630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595773" y="2659868"/>
            <a:ext cx="747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andara"/>
                <a:cs typeface="Candara"/>
              </a:rPr>
              <a:t>cycle</a:t>
            </a:r>
          </a:p>
        </p:txBody>
      </p:sp>
      <p:cxnSp>
        <p:nvCxnSpPr>
          <p:cNvPr id="75" name="Straight Connector 74"/>
          <p:cNvCxnSpPr/>
          <p:nvPr/>
        </p:nvCxnSpPr>
        <p:spPr>
          <a:xfrm>
            <a:off x="895789" y="2999157"/>
            <a:ext cx="7477744" cy="818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789957" y="3402917"/>
            <a:ext cx="579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andara"/>
                <a:cs typeface="Candara"/>
              </a:rPr>
              <a:t>C1</a:t>
            </a:r>
          </a:p>
        </p:txBody>
      </p:sp>
      <p:cxnSp>
        <p:nvCxnSpPr>
          <p:cNvPr id="60" name="Straight Connector 59"/>
          <p:cNvCxnSpPr/>
          <p:nvPr/>
        </p:nvCxnSpPr>
        <p:spPr>
          <a:xfrm flipV="1">
            <a:off x="899853" y="3345891"/>
            <a:ext cx="7473680" cy="35335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899853" y="3741471"/>
            <a:ext cx="7473680" cy="21825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793730" y="3757967"/>
            <a:ext cx="579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andara"/>
                <a:cs typeface="Candara"/>
              </a:rPr>
              <a:t>C3</a:t>
            </a:r>
          </a:p>
        </p:txBody>
      </p:sp>
      <p:sp>
        <p:nvSpPr>
          <p:cNvPr id="9" name="Oval 8"/>
          <p:cNvSpPr/>
          <p:nvPr/>
        </p:nvSpPr>
        <p:spPr>
          <a:xfrm>
            <a:off x="7927738" y="2962417"/>
            <a:ext cx="364815" cy="418809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endCxn id="9" idx="4"/>
          </p:cNvCxnSpPr>
          <p:nvPr/>
        </p:nvCxnSpPr>
        <p:spPr>
          <a:xfrm flipV="1">
            <a:off x="7442200" y="3381226"/>
            <a:ext cx="667946" cy="1018383"/>
          </a:xfrm>
          <a:prstGeom prst="straightConnector1">
            <a:avLst/>
          </a:prstGeom>
          <a:noFill/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sp>
        <p:nvSpPr>
          <p:cNvPr id="13" name="TextBox 12"/>
          <p:cNvSpPr txBox="1"/>
          <p:nvPr/>
        </p:nvSpPr>
        <p:spPr>
          <a:xfrm>
            <a:off x="4533900" y="4594343"/>
            <a:ext cx="42696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ndara"/>
                <a:cs typeface="Candara"/>
              </a:rPr>
              <a:t>For satisfying C1</a:t>
            </a:r>
            <a:r>
              <a:rPr lang="en-US" baseline="-25000" dirty="0" smtClean="0">
                <a:latin typeface="Candara"/>
                <a:cs typeface="Candara"/>
              </a:rPr>
              <a:t>,</a:t>
            </a:r>
            <a:r>
              <a:rPr lang="en-US" dirty="0" smtClean="0">
                <a:latin typeface="Candara"/>
                <a:cs typeface="Candara"/>
              </a:rPr>
              <a:t> b should be 0</a:t>
            </a:r>
          </a:p>
          <a:p>
            <a:r>
              <a:rPr lang="en-US" dirty="0" smtClean="0">
                <a:latin typeface="Candara"/>
                <a:cs typeface="Candara"/>
              </a:rPr>
              <a:t>For satisfying C3</a:t>
            </a:r>
            <a:r>
              <a:rPr lang="en-US" baseline="-25000" dirty="0" smtClean="0">
                <a:latin typeface="Candara"/>
                <a:cs typeface="Candara"/>
              </a:rPr>
              <a:t>,</a:t>
            </a:r>
            <a:r>
              <a:rPr lang="en-US" dirty="0" smtClean="0">
                <a:latin typeface="Candara"/>
                <a:cs typeface="Candara"/>
              </a:rPr>
              <a:t> b should be 1</a:t>
            </a:r>
          </a:p>
          <a:p>
            <a:r>
              <a:rPr lang="en-US" b="1" dirty="0" smtClean="0">
                <a:latin typeface="Candara"/>
                <a:cs typeface="Candara"/>
              </a:rPr>
              <a:t>Conflicting constraints cause dead-end!</a:t>
            </a:r>
            <a:endParaRPr lang="en-US" b="1" dirty="0">
              <a:latin typeface="Candara"/>
              <a:cs typeface="Candar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4267" y="993970"/>
            <a:ext cx="76792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 smtClean="0">
                <a:latin typeface="Candara" panose="020E0502030303020204" pitchFamily="34" charset="0"/>
              </a:rPr>
              <a:t>Constraints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ndara" panose="020E0502030303020204" pitchFamily="34" charset="0"/>
              </a:rPr>
              <a:t>C1</a:t>
            </a:r>
            <a:r>
              <a:rPr lang="en-US" dirty="0">
                <a:latin typeface="Candara" panose="020E0502030303020204" pitchFamily="34" charset="0"/>
              </a:rPr>
              <a:t>: </a:t>
            </a:r>
            <a:r>
              <a:rPr lang="en-US" b="1" i="1" dirty="0">
                <a:latin typeface="Candara" panose="020E0502030303020204" pitchFamily="34" charset="0"/>
              </a:rPr>
              <a:t>b</a:t>
            </a:r>
            <a:r>
              <a:rPr lang="en-US" dirty="0">
                <a:latin typeface="Candara" panose="020E0502030303020204" pitchFamily="34" charset="0"/>
              </a:rPr>
              <a:t> should not be high in back to back cycles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ndara" panose="020E0502030303020204" pitchFamily="34" charset="0"/>
              </a:rPr>
              <a:t>C2: </a:t>
            </a:r>
            <a:r>
              <a:rPr lang="en-US" b="1" i="1" dirty="0">
                <a:latin typeface="Candara" panose="020E0502030303020204" pitchFamily="34" charset="0"/>
              </a:rPr>
              <a:t>b </a:t>
            </a:r>
            <a:r>
              <a:rPr lang="en-US" dirty="0">
                <a:latin typeface="Candara" panose="020E0502030303020204" pitchFamily="34" charset="0"/>
              </a:rPr>
              <a:t>should be high at most 2 times in a window of 6 cycles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ndara" panose="020E0502030303020204" pitchFamily="34" charset="0"/>
              </a:rPr>
              <a:t>C3: </a:t>
            </a:r>
            <a:r>
              <a:rPr lang="en-US" b="1" i="1" dirty="0">
                <a:latin typeface="Candara" panose="020E0502030303020204" pitchFamily="34" charset="0"/>
              </a:rPr>
              <a:t>b </a:t>
            </a:r>
            <a:r>
              <a:rPr lang="en-US" dirty="0">
                <a:latin typeface="Candara" panose="020E0502030303020204" pitchFamily="34" charset="0"/>
              </a:rPr>
              <a:t>should be high at least 3 times in a window of 12 cycles</a:t>
            </a:r>
          </a:p>
        </p:txBody>
      </p:sp>
      <p:sp>
        <p:nvSpPr>
          <p:cNvPr id="64" name="Oval 63"/>
          <p:cNvSpPr/>
          <p:nvPr/>
        </p:nvSpPr>
        <p:spPr>
          <a:xfrm>
            <a:off x="4269846" y="2962417"/>
            <a:ext cx="364815" cy="418809"/>
          </a:xfrm>
          <a:prstGeom prst="ellipse">
            <a:avLst/>
          </a:prstGeom>
          <a:noFill/>
          <a:ln w="25400">
            <a:solidFill>
              <a:srgbClr val="0857C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Straight Arrow Connector 64"/>
          <p:cNvCxnSpPr/>
          <p:nvPr/>
        </p:nvCxnSpPr>
        <p:spPr>
          <a:xfrm flipV="1">
            <a:off x="3683000" y="3357117"/>
            <a:ext cx="667946" cy="1018383"/>
          </a:xfrm>
          <a:prstGeom prst="straightConnector1">
            <a:avLst/>
          </a:prstGeom>
          <a:noFill/>
          <a:ln w="25400">
            <a:solidFill>
              <a:srgbClr val="0857C3"/>
            </a:solidFill>
            <a:tailEnd type="arrow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sp>
        <p:nvSpPr>
          <p:cNvPr id="18" name="TextBox 17"/>
          <p:cNvSpPr txBox="1"/>
          <p:nvPr/>
        </p:nvSpPr>
        <p:spPr>
          <a:xfrm>
            <a:off x="396828" y="4423242"/>
            <a:ext cx="41370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857C3"/>
                </a:solidFill>
                <a:latin typeface="Candara" panose="020E0502030303020204" pitchFamily="34" charset="0"/>
              </a:rPr>
              <a:t>Dead-end starts from here</a:t>
            </a:r>
          </a:p>
          <a:p>
            <a:r>
              <a:rPr lang="en-US" dirty="0" smtClean="0">
                <a:solidFill>
                  <a:srgbClr val="0857C3"/>
                </a:solidFill>
                <a:latin typeface="Candara" panose="020E0502030303020204" pitchFamily="34" charset="0"/>
              </a:rPr>
              <a:t>Can be avoided with constraint: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857C3"/>
                </a:solidFill>
                <a:latin typeface="Candara" panose="020E0502030303020204" pitchFamily="34" charset="0"/>
              </a:rPr>
              <a:t>C4:</a:t>
            </a:r>
            <a:r>
              <a:rPr lang="en-US" b="1" i="1" dirty="0">
                <a:solidFill>
                  <a:srgbClr val="0857C3"/>
                </a:solidFill>
                <a:latin typeface="Candara" panose="020E0502030303020204" pitchFamily="34" charset="0"/>
              </a:rPr>
              <a:t> b </a:t>
            </a:r>
            <a:r>
              <a:rPr lang="en-US" dirty="0" smtClean="0">
                <a:solidFill>
                  <a:srgbClr val="0857C3"/>
                </a:solidFill>
                <a:latin typeface="Candara" panose="020E0502030303020204" pitchFamily="34" charset="0"/>
              </a:rPr>
              <a:t>should be high at least once in a window of 6 cycles</a:t>
            </a:r>
            <a:endParaRPr lang="en-US" dirty="0">
              <a:solidFill>
                <a:srgbClr val="0857C3"/>
              </a:solidFill>
              <a:latin typeface="Candara" panose="020E0502030303020204" pitchFamily="34" charset="0"/>
            </a:endParaRPr>
          </a:p>
        </p:txBody>
      </p:sp>
      <p:sp>
        <p:nvSpPr>
          <p:cNvPr id="20" name="Footer Placeholder 6"/>
          <p:cNvSpPr txBox="1">
            <a:spLocks/>
          </p:cNvSpPr>
          <p:nvPr/>
        </p:nvSpPr>
        <p:spPr>
          <a:xfrm>
            <a:off x="2878282" y="6356351"/>
            <a:ext cx="3501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© 2015 OSKI TECHNOLOGY, INC.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302917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Intentional Dead-ends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023E2E-09DC-4675-84FC-8E9A854D4F01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60120"/>
            <a:ext cx="4572000" cy="868680"/>
          </a:xfrm>
        </p:spPr>
        <p:txBody>
          <a:bodyPr>
            <a:normAutofit/>
          </a:bodyPr>
          <a:lstStyle/>
          <a:p>
            <a:r>
              <a:rPr lang="en-IN" dirty="0" smtClean="0"/>
              <a:t>Constraint: never  assert or de-assert </a:t>
            </a:r>
            <a:r>
              <a:rPr lang="en-IN" i="1" dirty="0" smtClean="0"/>
              <a:t>a</a:t>
            </a:r>
            <a:r>
              <a:rPr lang="en-IN" dirty="0" smtClean="0"/>
              <a:t> for 3 consecutive cycles</a:t>
            </a:r>
          </a:p>
          <a:p>
            <a:endParaRPr lang="en-IN" dirty="0"/>
          </a:p>
        </p:txBody>
      </p:sp>
      <p:sp>
        <p:nvSpPr>
          <p:cNvPr id="5" name="Oval 4"/>
          <p:cNvSpPr/>
          <p:nvPr/>
        </p:nvSpPr>
        <p:spPr>
          <a:xfrm>
            <a:off x="5795953" y="1099521"/>
            <a:ext cx="670632" cy="423499"/>
          </a:xfrm>
          <a:prstGeom prst="ellipse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600" b="1" dirty="0">
                <a:latin typeface="Candara" panose="020E0502030303020204" pitchFamily="34" charset="0"/>
              </a:rPr>
              <a:t>B</a:t>
            </a:r>
          </a:p>
        </p:txBody>
      </p:sp>
      <p:sp>
        <p:nvSpPr>
          <p:cNvPr id="6" name="Oval 5"/>
          <p:cNvSpPr/>
          <p:nvPr/>
        </p:nvSpPr>
        <p:spPr>
          <a:xfrm>
            <a:off x="7088841" y="1099521"/>
            <a:ext cx="606828" cy="423499"/>
          </a:xfrm>
          <a:prstGeom prst="ellipse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600" b="1" dirty="0">
                <a:latin typeface="Candara" panose="020E0502030303020204" pitchFamily="34" charset="0"/>
              </a:rPr>
              <a:t>D</a:t>
            </a:r>
          </a:p>
        </p:txBody>
      </p:sp>
      <p:sp>
        <p:nvSpPr>
          <p:cNvPr id="9" name="Oval 8"/>
          <p:cNvSpPr/>
          <p:nvPr/>
        </p:nvSpPr>
        <p:spPr>
          <a:xfrm>
            <a:off x="5795953" y="2299433"/>
            <a:ext cx="670632" cy="423499"/>
          </a:xfrm>
          <a:prstGeom prst="ellipse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600" b="1" dirty="0">
                <a:latin typeface="Candara" panose="020E0502030303020204" pitchFamily="34" charset="0"/>
              </a:rPr>
              <a:t>C</a:t>
            </a:r>
          </a:p>
        </p:txBody>
      </p:sp>
      <p:sp>
        <p:nvSpPr>
          <p:cNvPr id="10" name="Oval 9"/>
          <p:cNvSpPr/>
          <p:nvPr/>
        </p:nvSpPr>
        <p:spPr>
          <a:xfrm>
            <a:off x="7088841" y="2299433"/>
            <a:ext cx="680592" cy="423499"/>
          </a:xfrm>
          <a:prstGeom prst="ellipse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600" b="1" dirty="0">
                <a:latin typeface="Candara" panose="020E0502030303020204" pitchFamily="34" charset="0"/>
              </a:rPr>
              <a:t>E</a:t>
            </a:r>
          </a:p>
        </p:txBody>
      </p:sp>
      <p:sp>
        <p:nvSpPr>
          <p:cNvPr id="11" name="Oval 10"/>
          <p:cNvSpPr/>
          <p:nvPr/>
        </p:nvSpPr>
        <p:spPr>
          <a:xfrm>
            <a:off x="4953001" y="1667468"/>
            <a:ext cx="842952" cy="423499"/>
          </a:xfrm>
          <a:prstGeom prst="ellipse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600" b="1" dirty="0">
                <a:latin typeface="Candara" panose="020E0502030303020204" pitchFamily="34" charset="0"/>
              </a:rPr>
              <a:t>A</a:t>
            </a:r>
          </a:p>
        </p:txBody>
      </p:sp>
      <p:sp>
        <p:nvSpPr>
          <p:cNvPr id="12" name="Oval 11"/>
          <p:cNvSpPr/>
          <p:nvPr/>
        </p:nvSpPr>
        <p:spPr>
          <a:xfrm>
            <a:off x="7827524" y="1614941"/>
            <a:ext cx="758879" cy="423499"/>
          </a:xfrm>
          <a:prstGeom prst="ellipse">
            <a:avLst/>
          </a:prstGeom>
          <a:solidFill>
            <a:srgbClr val="C00000"/>
          </a:solidFill>
          <a:ln>
            <a:noFill/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600" b="1" dirty="0" smtClean="0">
                <a:latin typeface="Candara" panose="020E0502030303020204" pitchFamily="34" charset="0"/>
              </a:rPr>
              <a:t>ERR</a:t>
            </a:r>
            <a:endParaRPr lang="en-IN" sz="1600" b="1" dirty="0">
              <a:latin typeface="Candara" panose="020E0502030303020204" pitchFamily="34" charset="0"/>
            </a:endParaRPr>
          </a:p>
        </p:txBody>
      </p:sp>
      <p:cxnSp>
        <p:nvCxnSpPr>
          <p:cNvPr id="14" name="Straight Arrow Connector 13"/>
          <p:cNvCxnSpPr>
            <a:stCxn id="11" idx="0"/>
            <a:endCxn id="5" idx="2"/>
          </p:cNvCxnSpPr>
          <p:nvPr/>
        </p:nvCxnSpPr>
        <p:spPr>
          <a:xfrm flipV="1">
            <a:off x="5374477" y="1311271"/>
            <a:ext cx="421476" cy="356197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9" idx="2"/>
          </p:cNvCxnSpPr>
          <p:nvPr/>
        </p:nvCxnSpPr>
        <p:spPr>
          <a:xfrm>
            <a:off x="5374477" y="2090967"/>
            <a:ext cx="421476" cy="420216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6"/>
            <a:endCxn id="6" idx="2"/>
          </p:cNvCxnSpPr>
          <p:nvPr/>
        </p:nvCxnSpPr>
        <p:spPr>
          <a:xfrm>
            <a:off x="6466585" y="1311271"/>
            <a:ext cx="622256" cy="0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9" idx="6"/>
            <a:endCxn id="10" idx="2"/>
          </p:cNvCxnSpPr>
          <p:nvPr/>
        </p:nvCxnSpPr>
        <p:spPr>
          <a:xfrm>
            <a:off x="6466585" y="2511183"/>
            <a:ext cx="622256" cy="0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6" idx="5"/>
            <a:endCxn id="12" idx="1"/>
          </p:cNvCxnSpPr>
          <p:nvPr/>
        </p:nvCxnSpPr>
        <p:spPr>
          <a:xfrm>
            <a:off x="7606801" y="1461000"/>
            <a:ext cx="331858" cy="215961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0" idx="7"/>
            <a:endCxn id="12" idx="3"/>
          </p:cNvCxnSpPr>
          <p:nvPr/>
        </p:nvCxnSpPr>
        <p:spPr>
          <a:xfrm flipV="1">
            <a:off x="7669763" y="1976420"/>
            <a:ext cx="268896" cy="385033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6" idx="3"/>
            <a:endCxn id="9" idx="7"/>
          </p:cNvCxnSpPr>
          <p:nvPr/>
        </p:nvCxnSpPr>
        <p:spPr>
          <a:xfrm flipH="1">
            <a:off x="6368373" y="1461000"/>
            <a:ext cx="809336" cy="900453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5" idx="5"/>
            <a:endCxn id="10" idx="1"/>
          </p:cNvCxnSpPr>
          <p:nvPr/>
        </p:nvCxnSpPr>
        <p:spPr>
          <a:xfrm>
            <a:off x="6368373" y="1461000"/>
            <a:ext cx="820138" cy="900453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9" idx="1"/>
            <a:endCxn id="5" idx="3"/>
          </p:cNvCxnSpPr>
          <p:nvPr/>
        </p:nvCxnSpPr>
        <p:spPr>
          <a:xfrm flipV="1">
            <a:off x="5894165" y="1461000"/>
            <a:ext cx="0" cy="900453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5" idx="4"/>
            <a:endCxn id="9" idx="0"/>
          </p:cNvCxnSpPr>
          <p:nvPr/>
        </p:nvCxnSpPr>
        <p:spPr>
          <a:xfrm>
            <a:off x="6131269" y="1523020"/>
            <a:ext cx="0" cy="776413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urved Connector 40"/>
          <p:cNvCxnSpPr/>
          <p:nvPr/>
        </p:nvCxnSpPr>
        <p:spPr>
          <a:xfrm rot="16200000" flipH="1">
            <a:off x="8314821" y="1825120"/>
            <a:ext cx="299459" cy="12700"/>
          </a:xfrm>
          <a:prstGeom prst="curvedConnector5">
            <a:avLst>
              <a:gd name="adj1" fmla="val -76338"/>
              <a:gd name="adj2" fmla="val 2424669"/>
              <a:gd name="adj3" fmla="val 176338"/>
            </a:avLst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454357" y="1185446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dirty="0" smtClean="0">
                <a:latin typeface="Candara" panose="020E0502030303020204" pitchFamily="34" charset="0"/>
              </a:rPr>
              <a:t>a</a:t>
            </a:r>
            <a:endParaRPr lang="en-IN" sz="1600" b="1" dirty="0">
              <a:latin typeface="Candara" panose="020E0502030303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651555" y="1033046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dirty="0" smtClean="0">
                <a:latin typeface="Candara" panose="020E0502030303020204" pitchFamily="34" charset="0"/>
              </a:rPr>
              <a:t>a</a:t>
            </a:r>
            <a:endParaRPr lang="en-IN" sz="1600" b="1" dirty="0">
              <a:latin typeface="Candara" panose="020E0502030303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715344" y="1337846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dirty="0" smtClean="0">
                <a:latin typeface="Candara" panose="020E0502030303020204" pitchFamily="34" charset="0"/>
              </a:rPr>
              <a:t>a</a:t>
            </a:r>
            <a:endParaRPr lang="en-IN" sz="1600" b="1" dirty="0">
              <a:latin typeface="Candara" panose="020E0502030303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786183" y="2071362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dirty="0" smtClean="0">
                <a:latin typeface="Candara" panose="020E0502030303020204" pitchFamily="34" charset="0"/>
              </a:rPr>
              <a:t>a</a:t>
            </a:r>
            <a:endParaRPr lang="en-IN" sz="1600" b="1" dirty="0">
              <a:latin typeface="Candara" panose="020E0502030303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810344" y="1808402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dirty="0" smtClean="0">
                <a:latin typeface="Candara" panose="020E0502030303020204" pitchFamily="34" charset="0"/>
              </a:rPr>
              <a:t>a</a:t>
            </a:r>
            <a:endParaRPr lang="en-IN" sz="1600" b="1" dirty="0">
              <a:latin typeface="Candara" panose="020E0502030303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148818" y="1808401"/>
            <a:ext cx="3369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dirty="0">
                <a:latin typeface="Candara" panose="020E0502030303020204" pitchFamily="34" charset="0"/>
              </a:rPr>
              <a:t>!</a:t>
            </a:r>
            <a:r>
              <a:rPr lang="en-IN" sz="1600" b="1" dirty="0" smtClean="0">
                <a:latin typeface="Candara" panose="020E0502030303020204" pitchFamily="34" charset="0"/>
              </a:rPr>
              <a:t>a</a:t>
            </a:r>
            <a:endParaRPr lang="en-IN" sz="1600" b="1" dirty="0">
              <a:latin typeface="Candara" panose="020E0502030303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925350" y="1524000"/>
            <a:ext cx="3369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dirty="0">
                <a:latin typeface="Candara" panose="020E0502030303020204" pitchFamily="34" charset="0"/>
              </a:rPr>
              <a:t>!</a:t>
            </a:r>
            <a:r>
              <a:rPr lang="en-IN" sz="1600" b="1" dirty="0" smtClean="0">
                <a:latin typeface="Candara" panose="020E0502030303020204" pitchFamily="34" charset="0"/>
              </a:rPr>
              <a:t>a</a:t>
            </a:r>
            <a:endParaRPr lang="en-IN" sz="1600" b="1" dirty="0">
              <a:latin typeface="Candara" panose="020E0502030303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586104" y="2438400"/>
            <a:ext cx="3369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dirty="0">
                <a:latin typeface="Candara" panose="020E0502030303020204" pitchFamily="34" charset="0"/>
              </a:rPr>
              <a:t>!</a:t>
            </a:r>
            <a:r>
              <a:rPr lang="en-IN" sz="1600" b="1" dirty="0" smtClean="0">
                <a:latin typeface="Candara" panose="020E0502030303020204" pitchFamily="34" charset="0"/>
              </a:rPr>
              <a:t>a</a:t>
            </a:r>
            <a:endParaRPr lang="en-IN" sz="1600" b="1" dirty="0">
              <a:latin typeface="Candara" panose="020E0502030303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325150" y="2247417"/>
            <a:ext cx="3369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dirty="0">
                <a:latin typeface="Candara" panose="020E0502030303020204" pitchFamily="34" charset="0"/>
              </a:rPr>
              <a:t>!</a:t>
            </a:r>
            <a:r>
              <a:rPr lang="en-IN" sz="1600" b="1" dirty="0" smtClean="0">
                <a:latin typeface="Candara" panose="020E0502030303020204" pitchFamily="34" charset="0"/>
              </a:rPr>
              <a:t>a</a:t>
            </a:r>
            <a:endParaRPr lang="en-IN" sz="1600" b="1" dirty="0">
              <a:latin typeface="Candara" panose="020E0502030303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695669" y="2187039"/>
            <a:ext cx="3369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dirty="0">
                <a:latin typeface="Candara" panose="020E0502030303020204" pitchFamily="34" charset="0"/>
              </a:rPr>
              <a:t>!</a:t>
            </a:r>
            <a:r>
              <a:rPr lang="en-IN" sz="1600" b="1" dirty="0" smtClean="0">
                <a:latin typeface="Candara" panose="020E0502030303020204" pitchFamily="34" charset="0"/>
              </a:rPr>
              <a:t>a</a:t>
            </a:r>
            <a:endParaRPr lang="en-IN" sz="1600" b="1" dirty="0">
              <a:latin typeface="Candara" panose="020E0502030303020204" pitchFamily="34" charset="0"/>
            </a:endParaRPr>
          </a:p>
        </p:txBody>
      </p:sp>
      <p:sp>
        <p:nvSpPr>
          <p:cNvPr id="66" name="Content Placeholder 5"/>
          <p:cNvSpPr txBox="1">
            <a:spLocks/>
          </p:cNvSpPr>
          <p:nvPr/>
        </p:nvSpPr>
        <p:spPr>
          <a:xfrm>
            <a:off x="561229" y="1855632"/>
            <a:ext cx="4860403" cy="1077218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IN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no_ERR_c</a:t>
            </a:r>
            <a:r>
              <a:rPr lang="en-IN" sz="1600" b="1" dirty="0" smtClean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assume property (</a:t>
            </a:r>
          </a:p>
          <a:p>
            <a:r>
              <a:rPr lang="en-IN" sz="16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b="1" dirty="0" smtClean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@(</a:t>
            </a:r>
            <a:r>
              <a:rPr lang="en-IN" sz="1600" b="1" dirty="0" err="1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posedge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IN" sz="16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disable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b="1" dirty="0" err="1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iff</a:t>
            </a:r>
            <a:r>
              <a:rPr lang="en-IN" sz="16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(!</a:t>
            </a:r>
            <a:r>
              <a:rPr lang="en-IN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rstn</a:t>
            </a:r>
            <a:r>
              <a:rPr lang="en-IN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N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(</a:t>
            </a:r>
            <a:r>
              <a:rPr lang="en-IN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sm</a:t>
            </a:r>
            <a:r>
              <a:rPr lang="en-IN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IN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</a:t>
            </a:r>
            <a:r>
              <a:rPr lang="en-IN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N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IN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8" name="Content Placeholder 5"/>
          <p:cNvSpPr txBox="1">
            <a:spLocks/>
          </p:cNvSpPr>
          <p:nvPr/>
        </p:nvSpPr>
        <p:spPr>
          <a:xfrm>
            <a:off x="713629" y="4110097"/>
            <a:ext cx="6753971" cy="2062103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IN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no_D_c</a:t>
            </a:r>
            <a:r>
              <a:rPr lang="en-IN" sz="1600" b="1" dirty="0" smtClean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assume property (</a:t>
            </a:r>
          </a:p>
          <a:p>
            <a:r>
              <a:rPr lang="en-IN" sz="16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b="1" dirty="0" smtClean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@(</a:t>
            </a:r>
            <a:r>
              <a:rPr lang="en-IN" sz="16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posedge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aclk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IN" sz="16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disable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b="1" dirty="0" err="1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iff</a:t>
            </a:r>
            <a:r>
              <a:rPr lang="en-IN" sz="16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(!</a:t>
            </a:r>
            <a:r>
              <a:rPr lang="en-IN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aresetn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N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(</a:t>
            </a:r>
            <a:r>
              <a:rPr lang="en-IN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sm</a:t>
            </a:r>
            <a:r>
              <a:rPr lang="en-IN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IN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IN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|-&gt; (!a)</a:t>
            </a:r>
          </a:p>
          <a:p>
            <a:r>
              <a:rPr lang="en-IN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no_E_c</a:t>
            </a:r>
            <a:r>
              <a:rPr lang="en-IN" sz="16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assume property (</a:t>
            </a:r>
          </a:p>
          <a:p>
            <a:r>
              <a:rPr lang="en-IN" sz="16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@(</a:t>
            </a:r>
            <a:r>
              <a:rPr lang="en-IN" sz="16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posedge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aclk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IN" sz="16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disable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b="1" dirty="0" err="1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iff</a:t>
            </a:r>
            <a:r>
              <a:rPr lang="en-IN" sz="16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(!</a:t>
            </a:r>
            <a:r>
              <a:rPr lang="en-IN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aresetn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</a:t>
            </a:r>
            <a:r>
              <a:rPr lang="en-IN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sm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IN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IN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IN" sz="1600" b="1">
                <a:latin typeface="Courier New" panose="02070309020205020404" pitchFamily="49" charset="0"/>
                <a:cs typeface="Courier New" panose="02070309020205020404" pitchFamily="49" charset="0"/>
              </a:rPr>
              <a:t>|-&gt; a</a:t>
            </a:r>
            <a:endParaRPr lang="en-IN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IN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0" name="Content Placeholder 3"/>
          <p:cNvSpPr txBox="1">
            <a:spLocks/>
          </p:cNvSpPr>
          <p:nvPr/>
        </p:nvSpPr>
        <p:spPr>
          <a:xfrm>
            <a:off x="381000" y="3680460"/>
            <a:ext cx="5535497" cy="43434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1313" indent="-341313" defTabSz="68580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SzPct val="100000"/>
              <a:buFont typeface="Wingdings" charset="2"/>
              <a:buChar char="§"/>
              <a:defRPr sz="2200">
                <a:latin typeface="Candara"/>
                <a:ea typeface="Open Sans" panose="020B0606030504020204" pitchFamily="34" charset="0"/>
                <a:cs typeface="Candara"/>
              </a:defRPr>
            </a:lvl1pPr>
            <a:lvl2pPr marL="573088" indent="-231775" defTabSz="68580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1"/>
              </a:buClr>
              <a:buSzPct val="100000"/>
              <a:buFont typeface="Arial"/>
              <a:buChar char="•"/>
              <a:tabLst>
                <a:tab pos="571500" algn="l"/>
              </a:tabLst>
              <a:defRPr sz="1800">
                <a:latin typeface="Candara"/>
                <a:ea typeface="Open Sans" panose="020B0606030504020204" pitchFamily="34" charset="0"/>
                <a:cs typeface="Candara"/>
              </a:defRPr>
            </a:lvl2pPr>
            <a:lvl3pPr marL="909638" indent="-228600" defTabSz="68580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600">
                <a:latin typeface="Candara"/>
                <a:ea typeface="Open Sans" panose="020B0606030504020204" pitchFamily="34" charset="0"/>
                <a:cs typeface="Candara"/>
              </a:defRPr>
            </a:lvl3pPr>
            <a:lvl4pPr marL="1198563" indent="-176213" defTabSz="68580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400">
                <a:latin typeface="Candara"/>
                <a:ea typeface="Open Sans" panose="020B0606030504020204" pitchFamily="34" charset="0"/>
                <a:cs typeface="Candara"/>
              </a:defRPr>
            </a:lvl4pPr>
            <a:lvl5pPr marL="1543050" indent="-171450" defTabSz="68580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200">
                <a:latin typeface="Candara"/>
                <a:ea typeface="Open Sans" panose="020B0606030504020204" pitchFamily="34" charset="0"/>
                <a:cs typeface="Candara"/>
              </a:defRPr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9pPr>
          </a:lstStyle>
          <a:p>
            <a:r>
              <a:rPr lang="en-IN" dirty="0"/>
              <a:t>We prefer constraints that avoid dead-ends, e.g.: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51073" y="3059668"/>
            <a:ext cx="4280339" cy="369332"/>
          </a:xfrm>
          <a:prstGeom prst="rect">
            <a:avLst/>
          </a:prstGeom>
          <a:noFill/>
          <a:ln>
            <a:solidFill>
              <a:srgbClr val="0857C3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856C0"/>
                </a:solidFill>
                <a:latin typeface="Candara" panose="020E0502030303020204" pitchFamily="34" charset="0"/>
              </a:rPr>
              <a:t>Some tools trim dead-ends, others do not!</a:t>
            </a:r>
            <a:endParaRPr lang="en-US" dirty="0">
              <a:solidFill>
                <a:srgbClr val="0856C0"/>
              </a:solidFill>
              <a:latin typeface="Candara" panose="020E0502030303020204" pitchFamily="34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4343400" y="1879217"/>
            <a:ext cx="609601" cy="1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ooter Placeholder 6"/>
          <p:cNvSpPr txBox="1">
            <a:spLocks/>
          </p:cNvSpPr>
          <p:nvPr/>
        </p:nvSpPr>
        <p:spPr>
          <a:xfrm>
            <a:off x="2878282" y="6356351"/>
            <a:ext cx="3501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© 2015 OSKI TECHNOLOGY, INC.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38126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13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Dead-end Trimming Results in a Missed Bug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023E2E-09DC-4675-84FC-8E9A854D4F01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8586" y="3733800"/>
            <a:ext cx="8229600" cy="1813614"/>
          </a:xfrm>
        </p:spPr>
        <p:txBody>
          <a:bodyPr>
            <a:normAutofit fontScale="85000" lnSpcReduction="20000"/>
          </a:bodyPr>
          <a:lstStyle/>
          <a:p>
            <a:r>
              <a:rPr lang="en-IN" sz="2000" dirty="0" smtClean="0"/>
              <a:t>Bug: B sends pop when </a:t>
            </a:r>
            <a:r>
              <a:rPr lang="en-IN" sz="2000" dirty="0" err="1" smtClean="0"/>
              <a:t>ctr</a:t>
            </a:r>
            <a:r>
              <a:rPr lang="en-IN" sz="2000" dirty="0" smtClean="0"/>
              <a:t> is 0, but this bug occurs only when push is 0</a:t>
            </a:r>
          </a:p>
          <a:p>
            <a:r>
              <a:rPr lang="en-IN" sz="2000" dirty="0" smtClean="0"/>
              <a:t>For the failing scenarios of </a:t>
            </a:r>
            <a:r>
              <a:rPr lang="en-IN" sz="2000" dirty="0" err="1" smtClean="0"/>
              <a:t>B_no_undeflow</a:t>
            </a:r>
            <a:r>
              <a:rPr lang="en-IN" sz="2000" dirty="0" smtClean="0"/>
              <a:t>:</a:t>
            </a:r>
          </a:p>
          <a:p>
            <a:pPr lvl="1"/>
            <a:r>
              <a:rPr lang="en-IN" dirty="0" err="1" smtClean="0"/>
              <a:t>ctr</a:t>
            </a:r>
            <a:r>
              <a:rPr lang="en-IN" dirty="0" smtClean="0"/>
              <a:t> wraps around to 15 and will cause violation of assumption </a:t>
            </a:r>
            <a:r>
              <a:rPr lang="en-IN" dirty="0" err="1" smtClean="0"/>
              <a:t>A_no_overflow</a:t>
            </a:r>
            <a:endParaRPr lang="en-IN" dirty="0" smtClean="0"/>
          </a:p>
          <a:p>
            <a:r>
              <a:rPr lang="en-IN" dirty="0" smtClean="0">
                <a:solidFill>
                  <a:srgbClr val="FF0000"/>
                </a:solidFill>
              </a:rPr>
              <a:t>If formal tool trims this dead-end, bug escapes!</a:t>
            </a:r>
          </a:p>
          <a:p>
            <a:pPr lvl="1"/>
            <a:r>
              <a:rPr lang="en-IN" dirty="0" smtClean="0">
                <a:solidFill>
                  <a:srgbClr val="FF0000"/>
                </a:solidFill>
              </a:rPr>
              <a:t>Compositional semantics with dead-end trimming are suspect!</a:t>
            </a:r>
          </a:p>
          <a:p>
            <a:r>
              <a:rPr lang="en-IN" dirty="0" smtClean="0"/>
              <a:t>Caught if constraints written to avoid dead-ends:</a:t>
            </a:r>
            <a:endParaRPr lang="en-IN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4038600" y="838200"/>
            <a:ext cx="4953000" cy="289310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logic [3:0] </a:t>
            </a:r>
            <a:r>
              <a:rPr lang="en-IN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</a:t>
            </a:r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always @(posedge </a:t>
            </a:r>
            <a:r>
              <a:rPr lang="en-IN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or</a:t>
            </a:r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400" b="1" dirty="0" err="1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negedge</a:t>
            </a:r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rstn</a:t>
            </a:r>
            <a:r>
              <a:rPr lang="en-IN" sz="1400" b="1" dirty="0" smtClean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begin</a:t>
            </a:r>
            <a:endParaRPr lang="en-IN" sz="1400" b="1" dirty="0">
              <a:solidFill>
                <a:srgbClr val="0953B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sz="1400" b="1" dirty="0" smtClean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if </a:t>
            </a:r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(!</a:t>
            </a:r>
            <a:r>
              <a:rPr lang="en-IN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rstn</a:t>
            </a:r>
            <a:r>
              <a:rPr lang="en-IN" sz="1400" b="1" dirty="0" smtClean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IN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ctr</a:t>
            </a:r>
            <a:r>
              <a:rPr lang="en-IN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&lt;=</a:t>
            </a:r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r>
              <a:rPr lang="en-IN" sz="1400" b="1" dirty="0" smtClean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else </a:t>
            </a:r>
            <a:r>
              <a:rPr lang="en-IN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ctr</a:t>
            </a:r>
            <a:r>
              <a:rPr lang="en-IN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&lt;=</a:t>
            </a:r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</a:t>
            </a:r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pop;</a:t>
            </a:r>
          </a:p>
          <a:p>
            <a:r>
              <a:rPr lang="en-IN" sz="1400" b="1" dirty="0" smtClean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IN" sz="1400" b="1" dirty="0" err="1" smtClean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A_no_overflow</a:t>
            </a:r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assert property(</a:t>
            </a:r>
          </a:p>
          <a:p>
            <a:r>
              <a:rPr lang="en-IN" sz="1400" b="1" dirty="0" smtClean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@(</a:t>
            </a:r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posedge </a:t>
            </a:r>
            <a:r>
              <a:rPr lang="en-IN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disable </a:t>
            </a:r>
            <a:r>
              <a:rPr lang="en-IN" sz="1400" b="1" dirty="0" err="1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iff</a:t>
            </a:r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(!</a:t>
            </a:r>
            <a:r>
              <a:rPr lang="en-IN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rstn</a:t>
            </a:r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N" sz="1400" b="1" dirty="0" smtClean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ctr</a:t>
            </a:r>
            <a:r>
              <a:rPr lang="en-IN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&lt;=</a:t>
            </a:r>
            <a:r>
              <a:rPr lang="en-IN" sz="1400" b="1" dirty="0" smtClean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400" b="1" dirty="0" smtClean="0">
                <a:solidFill>
                  <a:srgbClr val="FF903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4’h8</a:t>
            </a:r>
            <a:endParaRPr lang="en-IN" sz="1400" b="1" dirty="0">
              <a:solidFill>
                <a:srgbClr val="FF903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sz="1400" b="1" dirty="0" smtClean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sz="1400" b="1" dirty="0" err="1" smtClean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B_no_underflow</a:t>
            </a:r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assert property(</a:t>
            </a:r>
          </a:p>
          <a:p>
            <a:r>
              <a:rPr lang="en-IN" sz="1400" b="1" dirty="0" smtClean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@(</a:t>
            </a:r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posedge </a:t>
            </a:r>
            <a:r>
              <a:rPr lang="en-IN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disable </a:t>
            </a:r>
            <a:r>
              <a:rPr lang="en-IN" sz="1400" b="1" dirty="0" err="1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iff</a:t>
            </a:r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(!</a:t>
            </a:r>
            <a:r>
              <a:rPr lang="en-IN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rstn</a:t>
            </a:r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N" sz="1400" b="1" dirty="0" smtClean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lang="en-IN" sz="1400" b="1" dirty="0" smtClean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&lt;=</a:t>
            </a:r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</a:t>
            </a:r>
            <a:endParaRPr lang="en-IN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sz="1400" b="1" dirty="0" smtClean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IN" sz="1400" b="1" dirty="0">
              <a:solidFill>
                <a:srgbClr val="0953B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702415" y="994180"/>
            <a:ext cx="2536085" cy="1456212"/>
            <a:chOff x="5638800" y="1467332"/>
            <a:chExt cx="2819400" cy="1504468"/>
          </a:xfrm>
        </p:grpSpPr>
        <p:sp>
          <p:nvSpPr>
            <p:cNvPr id="6" name="Rectangle 5"/>
            <p:cNvSpPr/>
            <p:nvPr/>
          </p:nvSpPr>
          <p:spPr>
            <a:xfrm>
              <a:off x="5638800" y="1524000"/>
              <a:ext cx="914400" cy="1447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N" dirty="0" smtClean="0">
                  <a:solidFill>
                    <a:schemeClr val="bg1"/>
                  </a:solidFill>
                </a:rPr>
                <a:t>A</a:t>
              </a:r>
              <a:endParaRPr lang="en-IN" dirty="0">
                <a:solidFill>
                  <a:schemeClr val="bg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7543800" y="1524000"/>
              <a:ext cx="914400" cy="1447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IN" dirty="0">
                  <a:solidFill>
                    <a:schemeClr val="bg1"/>
                  </a:solidFill>
                </a:rPr>
                <a:t>B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6553200" y="1752600"/>
              <a:ext cx="9906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6553200" y="2057400"/>
              <a:ext cx="9906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>
              <a:off x="6553200" y="2622560"/>
              <a:ext cx="9906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/>
          </p:nvGrpSpPr>
          <p:grpSpPr>
            <a:xfrm>
              <a:off x="7696200" y="1905000"/>
              <a:ext cx="609600" cy="914400"/>
              <a:chOff x="7162800" y="3733800"/>
              <a:chExt cx="609600" cy="914400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7162800" y="3733800"/>
                <a:ext cx="609600" cy="9144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00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7162800" y="4533900"/>
                <a:ext cx="609600" cy="114300"/>
              </a:xfrm>
              <a:prstGeom prst="rect">
                <a:avLst/>
              </a:prstGeom>
              <a:solidFill>
                <a:schemeClr val="accent1">
                  <a:lumMod val="25000"/>
                  <a:lumOff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sz="1000" dirty="0" smtClean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0</a:t>
                </a:r>
                <a:endParaRPr lang="en-IN" sz="100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7162800" y="4419600"/>
                <a:ext cx="609600" cy="114300"/>
              </a:xfrm>
              <a:prstGeom prst="rect">
                <a:avLst/>
              </a:prstGeom>
              <a:solidFill>
                <a:schemeClr val="accent1">
                  <a:lumMod val="25000"/>
                  <a:lumOff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sz="1000" dirty="0" smtClean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1</a:t>
                </a:r>
                <a:endParaRPr lang="en-IN" sz="100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7162800" y="4305300"/>
                <a:ext cx="609600" cy="114300"/>
              </a:xfrm>
              <a:prstGeom prst="rect">
                <a:avLst/>
              </a:prstGeom>
              <a:solidFill>
                <a:schemeClr val="accent1">
                  <a:lumMod val="25000"/>
                  <a:lumOff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sz="1000" dirty="0" smtClean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2</a:t>
                </a:r>
                <a:endParaRPr lang="en-IN" sz="100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7162800" y="4191000"/>
                <a:ext cx="609600" cy="114300"/>
              </a:xfrm>
              <a:prstGeom prst="rect">
                <a:avLst/>
              </a:prstGeom>
              <a:solidFill>
                <a:schemeClr val="accent1">
                  <a:lumMod val="25000"/>
                  <a:lumOff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sz="1000" dirty="0" smtClean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3</a:t>
                </a:r>
                <a:endParaRPr lang="en-IN" sz="100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7162800" y="4076700"/>
                <a:ext cx="609600" cy="114300"/>
              </a:xfrm>
              <a:prstGeom prst="rect">
                <a:avLst/>
              </a:prstGeom>
              <a:solidFill>
                <a:schemeClr val="accent1">
                  <a:lumMod val="25000"/>
                  <a:lumOff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sz="1000" dirty="0" smtClean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4</a:t>
                </a:r>
                <a:endParaRPr lang="en-IN" sz="100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7162800" y="3962400"/>
                <a:ext cx="609600" cy="114300"/>
              </a:xfrm>
              <a:prstGeom prst="rect">
                <a:avLst/>
              </a:prstGeom>
              <a:solidFill>
                <a:schemeClr val="accent1">
                  <a:lumMod val="25000"/>
                  <a:lumOff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sz="1000" dirty="0" smtClean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5</a:t>
                </a:r>
                <a:endParaRPr lang="en-IN" sz="100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7162800" y="3848100"/>
                <a:ext cx="609600" cy="114300"/>
              </a:xfrm>
              <a:prstGeom prst="rect">
                <a:avLst/>
              </a:prstGeom>
              <a:solidFill>
                <a:schemeClr val="accent1">
                  <a:lumMod val="25000"/>
                  <a:lumOff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sz="1000" dirty="0" smtClean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6</a:t>
                </a:r>
                <a:endParaRPr lang="en-IN" sz="100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7162800" y="3733800"/>
                <a:ext cx="609600" cy="114300"/>
              </a:xfrm>
              <a:prstGeom prst="rect">
                <a:avLst/>
              </a:prstGeom>
              <a:solidFill>
                <a:schemeClr val="accent1">
                  <a:lumMod val="25000"/>
                  <a:lumOff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sz="1000" dirty="0" smtClean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7</a:t>
                </a:r>
                <a:endParaRPr lang="en-IN" sz="100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6690296" y="1467332"/>
              <a:ext cx="673983" cy="3497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1600" dirty="0" smtClean="0">
                  <a:latin typeface="Candara" panose="020E0502030303020204" pitchFamily="34" charset="0"/>
                </a:rPr>
                <a:t>push</a:t>
              </a:r>
              <a:endParaRPr lang="en-IN" sz="1600" dirty="0">
                <a:latin typeface="Candara" panose="020E050203030302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707128" y="1800392"/>
              <a:ext cx="636559" cy="3497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1600" dirty="0" smtClean="0">
                  <a:latin typeface="Candara" panose="020E0502030303020204" pitchFamily="34" charset="0"/>
                </a:rPr>
                <a:t>data</a:t>
              </a:r>
              <a:endParaRPr lang="en-IN" sz="1600" dirty="0">
                <a:latin typeface="Candara" panose="020E0502030303020204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721555" y="2333308"/>
              <a:ext cx="586661" cy="3497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1600" dirty="0" smtClean="0">
                  <a:latin typeface="Candara" panose="020E0502030303020204" pitchFamily="34" charset="0"/>
                </a:rPr>
                <a:t>pop</a:t>
              </a:r>
              <a:endParaRPr lang="en-IN" sz="1600" dirty="0">
                <a:latin typeface="Candara" panose="020E0502030303020204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799175" y="2758448"/>
            <a:ext cx="441146" cy="369332"/>
          </a:xfrm>
          <a:prstGeom prst="rect">
            <a:avLst/>
          </a:prstGeom>
          <a:noFill/>
          <a:ln>
            <a:solidFill>
              <a:srgbClr val="0855BD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E4999"/>
                </a:solidFill>
              </a:rPr>
              <a:t>ctr</a:t>
            </a:r>
            <a:endParaRPr lang="en-US" dirty="0">
              <a:solidFill>
                <a:srgbClr val="0E4999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02009" y="2631340"/>
            <a:ext cx="838200" cy="914400"/>
          </a:xfrm>
          <a:prstGeom prst="rect">
            <a:avLst/>
          </a:prstGeom>
          <a:noFill/>
          <a:ln>
            <a:solidFill>
              <a:srgbClr val="0855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754409" y="325260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E4999"/>
                </a:solidFill>
              </a:rPr>
              <a:t>TB</a:t>
            </a:r>
            <a:endParaRPr lang="en-US" dirty="0">
              <a:solidFill>
                <a:srgbClr val="0E4999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1648249" y="1270298"/>
            <a:ext cx="15140" cy="13610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204075" y="2112354"/>
            <a:ext cx="0" cy="5189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5"/>
          <p:cNvSpPr txBox="1">
            <a:spLocks/>
          </p:cNvSpPr>
          <p:nvPr/>
        </p:nvSpPr>
        <p:spPr>
          <a:xfrm>
            <a:off x="762000" y="5410200"/>
            <a:ext cx="4953000" cy="954107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IN" sz="1400" b="1" dirty="0" err="1" smtClean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A_no_overflow</a:t>
            </a:r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assert property(</a:t>
            </a:r>
          </a:p>
          <a:p>
            <a:r>
              <a:rPr lang="en-IN" sz="1400" b="1" dirty="0" smtClean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@(</a:t>
            </a:r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posedge </a:t>
            </a:r>
            <a:r>
              <a:rPr lang="en-IN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disable </a:t>
            </a:r>
            <a:r>
              <a:rPr lang="en-IN" sz="1400" b="1" dirty="0" err="1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iff</a:t>
            </a:r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(!</a:t>
            </a:r>
            <a:r>
              <a:rPr lang="en-IN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rstn</a:t>
            </a:r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N" sz="1400" b="1" dirty="0" smtClean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ctr</a:t>
            </a:r>
            <a:r>
              <a:rPr lang="en-IN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8) |-&gt; !push</a:t>
            </a:r>
            <a:endParaRPr lang="en-IN" sz="1400" b="1" dirty="0">
              <a:solidFill>
                <a:srgbClr val="FF903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sz="1400" b="1" dirty="0" smtClean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31" name="Footer Placeholder 6"/>
          <p:cNvSpPr txBox="1">
            <a:spLocks/>
          </p:cNvSpPr>
          <p:nvPr/>
        </p:nvSpPr>
        <p:spPr>
          <a:xfrm>
            <a:off x="2878282" y="6356351"/>
            <a:ext cx="3501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© 2015 OSKI TECHNOLOGY, INC.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160400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Verifying our AXI System with Safety Properties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023E2E-09DC-4675-84FC-8E9A854D4F01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Master Property m1s:</a:t>
            </a:r>
          </a:p>
          <a:p>
            <a:pPr lvl="1"/>
            <a:r>
              <a:rPr lang="en-IN" dirty="0" smtClean="0"/>
              <a:t>Once the master receives BVALID, eventually it must assert BREADY </a:t>
            </a:r>
            <a:r>
              <a:rPr lang="en-IN" dirty="0" smtClean="0">
                <a:solidFill>
                  <a:srgbClr val="0856C0"/>
                </a:solidFill>
              </a:rPr>
              <a:t>(within B_TIMEOUT cycles)</a:t>
            </a:r>
            <a:endParaRPr lang="en-IN" dirty="0">
              <a:solidFill>
                <a:srgbClr val="0856C0"/>
              </a:solidFill>
            </a:endParaRPr>
          </a:p>
          <a:p>
            <a:r>
              <a:rPr lang="en-IN" dirty="0" smtClean="0"/>
              <a:t>Slave property s1s:</a:t>
            </a:r>
          </a:p>
          <a:p>
            <a:pPr lvl="1"/>
            <a:r>
              <a:rPr lang="en-IN" dirty="0"/>
              <a:t>Once the slave sends an accepted RVALID with no RLAST, eventually the slave must send RVALID with RLAST </a:t>
            </a:r>
            <a:r>
              <a:rPr lang="en-IN" dirty="0" smtClean="0"/>
              <a:t>asserted </a:t>
            </a:r>
            <a:r>
              <a:rPr lang="en-IN" dirty="0" smtClean="0">
                <a:solidFill>
                  <a:srgbClr val="0856C0"/>
                </a:solidFill>
              </a:rPr>
              <a:t>(within R_TIMEOUT cycles)</a:t>
            </a:r>
            <a:endParaRPr lang="en-IN" sz="1600" dirty="0">
              <a:solidFill>
                <a:srgbClr val="0856C0"/>
              </a:solidFill>
            </a:endParaRPr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4114800" y="3328987"/>
            <a:ext cx="4593373" cy="2462213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master_safety_bready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@(</a:t>
            </a:r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posedge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aclk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disable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400" b="1" dirty="0" err="1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iff</a:t>
            </a:r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(!</a:t>
            </a:r>
            <a:r>
              <a:rPr lang="en-IN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aresetn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N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lang="en-IN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bvalid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&amp;&amp; (!bready)) |-&gt;</a:t>
            </a:r>
          </a:p>
          <a:p>
            <a:r>
              <a:rPr lang="en-IN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##[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1:‘</a:t>
            </a:r>
            <a:r>
              <a:rPr lang="en-IN" sz="1400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B_TIMEOUT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bready;</a:t>
            </a:r>
          </a:p>
          <a:p>
            <a:r>
              <a:rPr lang="en-IN" sz="1400" b="1" dirty="0" err="1" smtClean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endproperty</a:t>
            </a:r>
            <a:endParaRPr lang="en-IN" sz="1400" b="1" dirty="0" smtClean="0">
              <a:solidFill>
                <a:srgbClr val="0953B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N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slave_safety_rlast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@(</a:t>
            </a:r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posedge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aclk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disable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400" b="1" dirty="0" err="1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iff</a:t>
            </a:r>
            <a:r>
              <a:rPr lang="en-IN" sz="1400" b="1" dirty="0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(!</a:t>
            </a:r>
            <a:r>
              <a:rPr lang="en-IN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aresetn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N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lang="en-IN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rvalid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&amp;&amp; (!</a:t>
            </a:r>
            <a:r>
              <a:rPr lang="en-IN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rlast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&amp;&amp; </a:t>
            </a:r>
            <a:r>
              <a:rPr lang="en-IN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rready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|-&gt;</a:t>
            </a:r>
          </a:p>
          <a:p>
            <a:r>
              <a:rPr lang="en-IN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##[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1:‘</a:t>
            </a:r>
            <a:r>
              <a:rPr lang="en-IN" sz="1400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R_TIMEOUT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(</a:t>
            </a:r>
            <a:r>
              <a:rPr lang="en-IN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rvalid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&amp;&amp; </a:t>
            </a:r>
            <a:r>
              <a:rPr lang="en-IN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rlast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sz="1400" b="1" dirty="0" err="1">
                <a:solidFill>
                  <a:srgbClr val="0953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endproperty</a:t>
            </a:r>
            <a:endParaRPr lang="en-IN" sz="1400" b="1" dirty="0">
              <a:solidFill>
                <a:srgbClr val="0953BC"/>
              </a:solidFill>
              <a:highlight>
                <a:srgbClr val="FFFFFF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3400" y="3570806"/>
            <a:ext cx="609600" cy="1908328"/>
          </a:xfrm>
          <a:prstGeom prst="rect">
            <a:avLst/>
          </a:prstGeom>
          <a:solidFill>
            <a:srgbClr val="2445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895600" y="3570806"/>
            <a:ext cx="609600" cy="1908328"/>
          </a:xfrm>
          <a:prstGeom prst="rect">
            <a:avLst/>
          </a:prstGeom>
          <a:solidFill>
            <a:srgbClr val="2445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1143000" y="3658674"/>
            <a:ext cx="17526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670060" y="3353874"/>
            <a:ext cx="996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RVALID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1143000" y="4013242"/>
            <a:ext cx="17526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676400" y="372011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RLAST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1143000" y="4394242"/>
            <a:ext cx="1752600" cy="0"/>
          </a:xfrm>
          <a:prstGeom prst="straightConnector1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676400" y="4101110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RREADY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1143000" y="5080042"/>
            <a:ext cx="17526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670060" y="4775242"/>
            <a:ext cx="988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VALID</a:t>
            </a:r>
            <a:endParaRPr lang="en-US" dirty="0"/>
          </a:p>
        </p:txBody>
      </p:sp>
      <p:cxnSp>
        <p:nvCxnSpPr>
          <p:cNvPr id="40" name="Straight Arrow Connector 39"/>
          <p:cNvCxnSpPr/>
          <p:nvPr/>
        </p:nvCxnSpPr>
        <p:spPr>
          <a:xfrm flipH="1">
            <a:off x="1143000" y="5399606"/>
            <a:ext cx="1752600" cy="0"/>
          </a:xfrm>
          <a:prstGeom prst="straightConnector1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676400" y="5106474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READY</a:t>
            </a:r>
            <a:endParaRPr lang="en-US" dirty="0"/>
          </a:p>
        </p:txBody>
      </p:sp>
      <p:sp>
        <p:nvSpPr>
          <p:cNvPr id="42" name="TextBox 13"/>
          <p:cNvSpPr txBox="1">
            <a:spLocks noChangeArrowheads="1"/>
          </p:cNvSpPr>
          <p:nvPr/>
        </p:nvSpPr>
        <p:spPr bwMode="auto">
          <a:xfrm>
            <a:off x="609600" y="5106474"/>
            <a:ext cx="3770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43" name="TextBox 13"/>
          <p:cNvSpPr txBox="1">
            <a:spLocks noChangeArrowheads="1"/>
          </p:cNvSpPr>
          <p:nvPr/>
        </p:nvSpPr>
        <p:spPr bwMode="auto">
          <a:xfrm>
            <a:off x="3011887" y="5106474"/>
            <a:ext cx="3385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Footer Placeholder 6"/>
          <p:cNvSpPr txBox="1">
            <a:spLocks/>
          </p:cNvSpPr>
          <p:nvPr/>
        </p:nvSpPr>
        <p:spPr>
          <a:xfrm>
            <a:off x="2878282" y="6356351"/>
            <a:ext cx="3501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© 2015 OSKI TECHNOLOGY, INC.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55905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But Will We Catch It with Formal Verification</a:t>
            </a:r>
            <a:r>
              <a:rPr lang="en-IN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023E2E-09DC-4675-84FC-8E9A854D4F01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457200" y="914400"/>
            <a:ext cx="8229600" cy="16764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1313" indent="-341313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SzPct val="100000"/>
              <a:buFont typeface="Wingdings" charset="2"/>
              <a:buChar char="§"/>
              <a:defRPr sz="22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1pPr>
            <a:lvl2pPr marL="573088" indent="-23177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1"/>
              </a:buClr>
              <a:buSzPct val="100000"/>
              <a:buFont typeface="Arial"/>
              <a:buChar char="•"/>
              <a:tabLst>
                <a:tab pos="571500" algn="l"/>
              </a:tabLst>
              <a:defRPr sz="18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2pPr>
            <a:lvl3pPr marL="909638" indent="-22860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6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3pPr>
            <a:lvl4pPr marL="1198563" indent="-176213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4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4pPr>
            <a:lvl5pPr marL="15430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2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IN" dirty="0" smtClean="0"/>
              <a:t>Master Property m1s: Once the master receives BVALID, eventually it must assert BREADY</a:t>
            </a:r>
          </a:p>
          <a:p>
            <a:pPr fontAlgn="auto">
              <a:spcAft>
                <a:spcPts val="0"/>
              </a:spcAft>
            </a:pPr>
            <a:r>
              <a:rPr lang="en-IN" dirty="0" smtClean="0"/>
              <a:t>Slave property s1: Once the slave sends an accepted RVALID with no RLAST, eventually the slave must send RVALID with RLAST</a:t>
            </a:r>
            <a:endParaRPr lang="en-IN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803" y="2971800"/>
            <a:ext cx="3454921" cy="284797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27167" y="3453245"/>
            <a:ext cx="609600" cy="970819"/>
          </a:xfrm>
          <a:prstGeom prst="rect">
            <a:avLst/>
          </a:prstGeom>
          <a:solidFill>
            <a:srgbClr val="2445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extBox 13"/>
          <p:cNvSpPr txBox="1">
            <a:spLocks noChangeArrowheads="1"/>
          </p:cNvSpPr>
          <p:nvPr/>
        </p:nvSpPr>
        <p:spPr bwMode="auto">
          <a:xfrm>
            <a:off x="303367" y="4054732"/>
            <a:ext cx="3770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6027" y="3474998"/>
            <a:ext cx="16850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% assume s1s</a:t>
            </a:r>
          </a:p>
          <a:p>
            <a:r>
              <a:rPr lang="en-US" dirty="0" smtClean="0"/>
              <a:t>% prove m1s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40140" y="3422970"/>
            <a:ext cx="609600" cy="970819"/>
          </a:xfrm>
          <a:prstGeom prst="rect">
            <a:avLst/>
          </a:prstGeom>
          <a:solidFill>
            <a:srgbClr val="2445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429000" y="3444723"/>
            <a:ext cx="1646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% assume m1</a:t>
            </a:r>
          </a:p>
          <a:p>
            <a:r>
              <a:rPr lang="en-US" dirty="0" smtClean="0"/>
              <a:t>% prove s1</a:t>
            </a:r>
            <a:endParaRPr lang="en-US" dirty="0"/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2956427" y="4050268"/>
            <a:ext cx="3385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6200" y="3048000"/>
            <a:ext cx="2514600" cy="1447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743200" y="3048000"/>
            <a:ext cx="2514600" cy="1447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020272" y="4572000"/>
            <a:ext cx="1429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Both pass!!!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70211" y="5144869"/>
            <a:ext cx="5023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User concludes m1 and s1 are each true on the system M </a:t>
            </a:r>
            <a:r>
              <a:rPr lang="en-US" dirty="0">
                <a:solidFill>
                  <a:srgbClr val="FF0000"/>
                </a:solidFill>
              </a:rPr>
              <a:t>⊗</a:t>
            </a:r>
            <a:r>
              <a:rPr lang="en-US" dirty="0" smtClean="0">
                <a:solidFill>
                  <a:srgbClr val="FF0000"/>
                </a:solidFill>
              </a:rPr>
              <a:t> S!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9045" y="31358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DUT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819400" y="312420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DUT</a:t>
            </a:r>
            <a:endParaRPr lang="en-US" dirty="0"/>
          </a:p>
        </p:txBody>
      </p:sp>
      <p:sp>
        <p:nvSpPr>
          <p:cNvPr id="21" name="Footer Placeholder 6"/>
          <p:cNvSpPr txBox="1">
            <a:spLocks/>
          </p:cNvSpPr>
          <p:nvPr/>
        </p:nvSpPr>
        <p:spPr>
          <a:xfrm>
            <a:off x="2878282" y="6356351"/>
            <a:ext cx="3501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© 2015 OSKI TECHNOLOGY, INC.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298351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Verifying Slave DUT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023E2E-09DC-4675-84FC-8E9A854D4F01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810000" y="1059934"/>
            <a:ext cx="4724400" cy="86724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1313" indent="-341313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SzPct val="100000"/>
              <a:buFont typeface="Wingdings" charset="2"/>
              <a:buChar char="§"/>
              <a:defRPr sz="22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1pPr>
            <a:lvl2pPr marL="573088" indent="-23177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1"/>
              </a:buClr>
              <a:buSzPct val="100000"/>
              <a:buFont typeface="Arial"/>
              <a:buChar char="•"/>
              <a:tabLst>
                <a:tab pos="571500" algn="l"/>
              </a:tabLst>
              <a:defRPr sz="18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2pPr>
            <a:lvl3pPr marL="909638" indent="-22860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6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3pPr>
            <a:lvl4pPr marL="1198563" indent="-176213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4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4pPr>
            <a:lvl5pPr marL="15430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2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IN" dirty="0" smtClean="0"/>
              <a:t>For B_TIMEOUT = 8</a:t>
            </a:r>
          </a:p>
          <a:p>
            <a:pPr lvl="1" fontAlgn="auto">
              <a:spcAft>
                <a:spcPts val="0"/>
              </a:spcAft>
            </a:pPr>
            <a:r>
              <a:rPr lang="en-IN" sz="2000" dirty="0" smtClean="0"/>
              <a:t>Fails if R_TIMEOUT &lt;= 11</a:t>
            </a:r>
            <a:endParaRPr lang="en-IN" sz="2000" dirty="0"/>
          </a:p>
        </p:txBody>
      </p:sp>
      <p:sp>
        <p:nvSpPr>
          <p:cNvPr id="11" name="Rectangle 10"/>
          <p:cNvSpPr/>
          <p:nvPr/>
        </p:nvSpPr>
        <p:spPr>
          <a:xfrm>
            <a:off x="782740" y="1441770"/>
            <a:ext cx="609600" cy="970819"/>
          </a:xfrm>
          <a:prstGeom prst="rect">
            <a:avLst/>
          </a:prstGeom>
          <a:solidFill>
            <a:srgbClr val="2445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371600" y="1463523"/>
            <a:ext cx="17620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% assume m1s</a:t>
            </a:r>
          </a:p>
          <a:p>
            <a:r>
              <a:rPr lang="en-US" dirty="0" smtClean="0"/>
              <a:t>% prove s1s</a:t>
            </a:r>
            <a:endParaRPr lang="en-US" dirty="0"/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899027" y="2069068"/>
            <a:ext cx="3385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85800" y="1066800"/>
            <a:ext cx="2514600" cy="1447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62000" y="114300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DUT</a:t>
            </a:r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638425"/>
            <a:ext cx="7027520" cy="33813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37560" y="5969913"/>
            <a:ext cx="2286000" cy="43088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341313" indent="-341313" defTabSz="68580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charset="2"/>
              <a:buChar char="§"/>
              <a:defRPr sz="2200">
                <a:latin typeface="Candara"/>
                <a:ea typeface="Open Sans" panose="020B0606030504020204" pitchFamily="34" charset="0"/>
                <a:cs typeface="Candara"/>
              </a:defRPr>
            </a:lvl1pPr>
            <a:lvl2pPr marL="573088" lvl="1" indent="-231775" defTabSz="68580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tabLst>
                <a:tab pos="571500" algn="l"/>
              </a:tabLst>
              <a:defRPr sz="2000">
                <a:latin typeface="Candara"/>
                <a:ea typeface="Open Sans" panose="020B0606030504020204" pitchFamily="34" charset="0"/>
                <a:cs typeface="Candara"/>
              </a:defRPr>
            </a:lvl2pPr>
            <a:lvl3pPr marL="909638" indent="-228600" defTabSz="68580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600">
                <a:latin typeface="Candara"/>
                <a:ea typeface="Open Sans" panose="020B0606030504020204" pitchFamily="34" charset="0"/>
                <a:cs typeface="Candara"/>
              </a:defRPr>
            </a:lvl3pPr>
            <a:lvl4pPr marL="1198563" indent="-176213" defTabSz="68580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400">
                <a:latin typeface="Candara"/>
                <a:ea typeface="Open Sans" panose="020B0606030504020204" pitchFamily="34" charset="0"/>
                <a:cs typeface="Candara"/>
              </a:defRPr>
            </a:lvl4pPr>
            <a:lvl5pPr marL="1543050" indent="-171450" defTabSz="68580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200">
                <a:latin typeface="Candara"/>
                <a:ea typeface="Open Sans" panose="020B0606030504020204" pitchFamily="34" charset="0"/>
                <a:cs typeface="Candara"/>
              </a:defRPr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9pPr>
          </a:lstStyle>
          <a:p>
            <a:pPr marL="0" indent="0">
              <a:buNone/>
            </a:pPr>
            <a:r>
              <a:rPr lang="en-US" dirty="0"/>
              <a:t>R_TIMEOUT = 8</a:t>
            </a:r>
          </a:p>
        </p:txBody>
      </p:sp>
      <p:sp>
        <p:nvSpPr>
          <p:cNvPr id="14" name="Footer Placeholder 6"/>
          <p:cNvSpPr txBox="1">
            <a:spLocks/>
          </p:cNvSpPr>
          <p:nvPr/>
        </p:nvSpPr>
        <p:spPr>
          <a:xfrm>
            <a:off x="2878282" y="6356351"/>
            <a:ext cx="3501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© 2015 OSKI TECHNOLOGY, INC.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069671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Verifying Master DUT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023E2E-09DC-4675-84FC-8E9A854D4F01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810000" y="1059934"/>
            <a:ext cx="4724400" cy="86724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1313" indent="-341313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SzPct val="100000"/>
              <a:buFont typeface="Wingdings" charset="2"/>
              <a:buChar char="§"/>
              <a:defRPr sz="22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1pPr>
            <a:lvl2pPr marL="573088" indent="-23177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1"/>
              </a:buClr>
              <a:buSzPct val="100000"/>
              <a:buFont typeface="Arial"/>
              <a:buChar char="•"/>
              <a:tabLst>
                <a:tab pos="571500" algn="l"/>
              </a:tabLst>
              <a:defRPr sz="18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2pPr>
            <a:lvl3pPr marL="909638" indent="-22860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6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3pPr>
            <a:lvl4pPr marL="1198563" indent="-176213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4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4pPr>
            <a:lvl5pPr marL="15430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2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IN" dirty="0" smtClean="0"/>
              <a:t>For B_TIMEOUT = 8</a:t>
            </a:r>
          </a:p>
          <a:p>
            <a:pPr lvl="1" fontAlgn="auto">
              <a:spcAft>
                <a:spcPts val="0"/>
              </a:spcAft>
            </a:pPr>
            <a:r>
              <a:rPr lang="en-IN" sz="2000" dirty="0" smtClean="0"/>
              <a:t>Fails if R_TIMEOUT &gt;= 10</a:t>
            </a:r>
            <a:endParaRPr lang="en-IN" sz="2000" dirty="0"/>
          </a:p>
        </p:txBody>
      </p:sp>
      <p:sp>
        <p:nvSpPr>
          <p:cNvPr id="11" name="Rectangle 10"/>
          <p:cNvSpPr/>
          <p:nvPr/>
        </p:nvSpPr>
        <p:spPr>
          <a:xfrm>
            <a:off x="782740" y="1441770"/>
            <a:ext cx="609600" cy="970819"/>
          </a:xfrm>
          <a:prstGeom prst="rect">
            <a:avLst/>
          </a:prstGeom>
          <a:solidFill>
            <a:srgbClr val="2445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371600" y="1463523"/>
            <a:ext cx="16850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% assume s1s</a:t>
            </a:r>
          </a:p>
          <a:p>
            <a:r>
              <a:rPr lang="en-US" dirty="0" smtClean="0"/>
              <a:t>% prove m1s</a:t>
            </a:r>
            <a:endParaRPr lang="en-US" dirty="0"/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899027" y="2069068"/>
            <a:ext cx="3770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85800" y="1066800"/>
            <a:ext cx="2514600" cy="1447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62000" y="114300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DUT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437560" y="5969913"/>
            <a:ext cx="2286000" cy="43088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341313" indent="-341313" defTabSz="68580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charset="2"/>
              <a:buChar char="§"/>
              <a:defRPr sz="2200">
                <a:latin typeface="Candara"/>
                <a:ea typeface="Open Sans" panose="020B0606030504020204" pitchFamily="34" charset="0"/>
                <a:cs typeface="Candara"/>
              </a:defRPr>
            </a:lvl1pPr>
            <a:lvl2pPr marL="573088" lvl="1" indent="-231775" defTabSz="68580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tabLst>
                <a:tab pos="571500" algn="l"/>
              </a:tabLst>
              <a:defRPr sz="2000">
                <a:latin typeface="Candara"/>
                <a:ea typeface="Open Sans" panose="020B0606030504020204" pitchFamily="34" charset="0"/>
                <a:cs typeface="Candara"/>
              </a:defRPr>
            </a:lvl2pPr>
            <a:lvl3pPr marL="909638" indent="-228600" defTabSz="68580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600">
                <a:latin typeface="Candara"/>
                <a:ea typeface="Open Sans" panose="020B0606030504020204" pitchFamily="34" charset="0"/>
                <a:cs typeface="Candara"/>
              </a:defRPr>
            </a:lvl3pPr>
            <a:lvl4pPr marL="1198563" indent="-176213" defTabSz="68580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400">
                <a:latin typeface="Candara"/>
                <a:ea typeface="Open Sans" panose="020B0606030504020204" pitchFamily="34" charset="0"/>
                <a:cs typeface="Candara"/>
              </a:defRPr>
            </a:lvl4pPr>
            <a:lvl5pPr marL="1543050" indent="-171450" defTabSz="68580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200">
                <a:latin typeface="Candara"/>
                <a:ea typeface="Open Sans" panose="020B0606030504020204" pitchFamily="34" charset="0"/>
                <a:cs typeface="Candara"/>
              </a:defRPr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9pPr>
          </a:lstStyle>
          <a:p>
            <a:pPr marL="0" indent="0">
              <a:buNone/>
            </a:pPr>
            <a:r>
              <a:rPr lang="en-US" dirty="0"/>
              <a:t>R_TIMEOUT = </a:t>
            </a:r>
            <a:r>
              <a:rPr lang="en-US" dirty="0" smtClean="0"/>
              <a:t>12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661582"/>
            <a:ext cx="6858000" cy="3358218"/>
          </a:xfrm>
          <a:prstGeom prst="rect">
            <a:avLst/>
          </a:prstGeom>
        </p:spPr>
      </p:pic>
      <p:sp>
        <p:nvSpPr>
          <p:cNvPr id="14" name="Footer Placeholder 6"/>
          <p:cNvSpPr txBox="1">
            <a:spLocks/>
          </p:cNvSpPr>
          <p:nvPr/>
        </p:nvSpPr>
        <p:spPr>
          <a:xfrm>
            <a:off x="2878282" y="6356351"/>
            <a:ext cx="3501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© 2015 OSKI TECHNOLOGY, INC.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214559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aseline="0" dirty="0" smtClean="0"/>
              <a:t>Compositional Reasoning 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136838" y="4191108"/>
            <a:ext cx="1280160" cy="1463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</a:t>
            </a:r>
            <a:r>
              <a:rPr lang="en-US" sz="2800" baseline="-25000" dirty="0" smtClean="0"/>
              <a:t>1</a:t>
            </a:r>
            <a:endParaRPr lang="en-US" baseline="-25000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2413447" y="4520384"/>
            <a:ext cx="4111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413446" y="5282384"/>
            <a:ext cx="411160" cy="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824606" y="685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2975198" y="4210941"/>
            <a:ext cx="1498376" cy="62768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 Unit level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onstraints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975198" y="5097396"/>
            <a:ext cx="1520602" cy="63411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Properties to check on M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427287" y="4432796"/>
            <a:ext cx="5886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+</a:t>
            </a:r>
            <a:endParaRPr lang="en-US" sz="5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81000" y="3841509"/>
            <a:ext cx="676788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 smtClean="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rPr>
              <a:t>{</a:t>
            </a:r>
            <a:endParaRPr lang="en-US" sz="11500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391012" y="3852952"/>
            <a:ext cx="676788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 smtClean="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rPr>
              <a:t>}</a:t>
            </a:r>
            <a:endParaRPr lang="en-US" sz="11500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426450" y="4038600"/>
            <a:ext cx="59503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rPr>
              <a:t>,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084135" y="4223862"/>
            <a:ext cx="1280160" cy="1463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</a:t>
            </a:r>
            <a:r>
              <a:rPr lang="en-US" sz="2800" baseline="-25000" dirty="0"/>
              <a:t>2</a:t>
            </a:r>
            <a:endParaRPr lang="en-US" baseline="-25000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6350455" y="4531104"/>
            <a:ext cx="4111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6350454" y="5293104"/>
            <a:ext cx="411160" cy="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6912206" y="4221661"/>
            <a:ext cx="1498376" cy="62768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 Unit level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onstraints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912206" y="5108116"/>
            <a:ext cx="1520602" cy="63411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Properties to check on M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baseline="-25000" dirty="0" smtClean="0">
              <a:solidFill>
                <a:schemeClr val="tx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364295" y="4443516"/>
            <a:ext cx="5886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+</a:t>
            </a:r>
            <a:endParaRPr lang="en-US" sz="5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134530" y="1100675"/>
            <a:ext cx="3785419" cy="2039137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1524000" y="1368552"/>
            <a:ext cx="1280160" cy="1463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</a:t>
            </a:r>
            <a:r>
              <a:rPr lang="en-US" sz="2800" baseline="-25000" dirty="0" smtClean="0"/>
              <a:t>1</a:t>
            </a:r>
            <a:endParaRPr lang="en-US" baseline="-25000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2805560" y="1673352"/>
            <a:ext cx="4111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805559" y="2435352"/>
            <a:ext cx="411160" cy="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1" name="Right Arrow 50"/>
          <p:cNvSpPr/>
          <p:nvPr/>
        </p:nvSpPr>
        <p:spPr>
          <a:xfrm>
            <a:off x="4919949" y="1437712"/>
            <a:ext cx="889818" cy="228600"/>
          </a:xfrm>
          <a:prstGeom prst="right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3216719" y="1368552"/>
            <a:ext cx="1280160" cy="1463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</a:t>
            </a:r>
            <a:r>
              <a:rPr lang="en-US" sz="2800" baseline="-25000" dirty="0"/>
              <a:t>2</a:t>
            </a:r>
            <a:endParaRPr lang="en-US" baseline="-25000" dirty="0"/>
          </a:p>
        </p:txBody>
      </p:sp>
      <p:sp>
        <p:nvSpPr>
          <p:cNvPr id="55" name="TextBox 54"/>
          <p:cNvSpPr txBox="1"/>
          <p:nvPr/>
        </p:nvSpPr>
        <p:spPr>
          <a:xfrm>
            <a:off x="1134530" y="1098532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</a:t>
            </a:r>
            <a:endParaRPr lang="en-US" sz="2000" dirty="0"/>
          </a:p>
        </p:txBody>
      </p:sp>
      <p:sp>
        <p:nvSpPr>
          <p:cNvPr id="56" name="TextBox 55"/>
          <p:cNvSpPr txBox="1"/>
          <p:nvPr/>
        </p:nvSpPr>
        <p:spPr>
          <a:xfrm>
            <a:off x="3216719" y="919614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p:sp>
        <p:nvSpPr>
          <p:cNvPr id="57" name="Right Arrow 56"/>
          <p:cNvSpPr/>
          <p:nvPr/>
        </p:nvSpPr>
        <p:spPr>
          <a:xfrm rot="10800000">
            <a:off x="4919949" y="2230299"/>
            <a:ext cx="889818" cy="228600"/>
          </a:xfrm>
          <a:prstGeom prst="right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321582" y="1173380"/>
            <a:ext cx="1755618" cy="69289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Environment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Constraints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321582" y="2398352"/>
            <a:ext cx="1755618" cy="70851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Properties to check on S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735977" y="1475023"/>
            <a:ext cx="5886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+</a:t>
            </a:r>
            <a:endParaRPr lang="en-US" sz="5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905000" y="3429000"/>
            <a:ext cx="18389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decomposition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81000" y="990600"/>
            <a:ext cx="676788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 smtClean="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rPr>
              <a:t>{</a:t>
            </a:r>
            <a:endParaRPr lang="en-US" sz="11500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8391012" y="1002043"/>
            <a:ext cx="676788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 smtClean="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rPr>
              <a:t>}</a:t>
            </a:r>
            <a:endParaRPr lang="en-US" sz="11500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486400" y="3429000"/>
            <a:ext cx="17379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nference rule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5050873" y="3246012"/>
            <a:ext cx="484632" cy="792588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69" name="Up Arrow 68"/>
          <p:cNvSpPr/>
          <p:nvPr/>
        </p:nvSpPr>
        <p:spPr>
          <a:xfrm rot="10800000">
            <a:off x="1524000" y="3246012"/>
            <a:ext cx="484632" cy="792588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3" name="Footer Placeholder 6"/>
          <p:cNvSpPr txBox="1">
            <a:spLocks/>
          </p:cNvSpPr>
          <p:nvPr/>
        </p:nvSpPr>
        <p:spPr>
          <a:xfrm>
            <a:off x="2878282" y="6356351"/>
            <a:ext cx="3501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© 2015 OSKI TECHNOLOGY, INC.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810140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Different Combinations of Safety Time-outs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023E2E-09DC-4675-84FC-8E9A854D4F01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3022201"/>
              </p:ext>
            </p:extLst>
          </p:nvPr>
        </p:nvGraphicFramePr>
        <p:xfrm>
          <a:off x="533400" y="1752600"/>
          <a:ext cx="82296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 smtClean="0"/>
                        <a:t>B_TIMEOUT</a:t>
                      </a:r>
                      <a:endParaRPr lang="en-IN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 smtClean="0"/>
                        <a:t>R_TIMEOUT</a:t>
                      </a:r>
                      <a:endParaRPr lang="en-IN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 smtClean="0"/>
                        <a:t>Master </a:t>
                      </a:r>
                      <a:r>
                        <a:rPr lang="en-IN" sz="2400" b="0" dirty="0" err="1" smtClean="0"/>
                        <a:t>Testbench</a:t>
                      </a:r>
                      <a:endParaRPr lang="en-IN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 smtClean="0"/>
                        <a:t>Slave </a:t>
                      </a:r>
                      <a:r>
                        <a:rPr lang="en-IN" sz="2400" b="0" dirty="0" err="1" smtClean="0"/>
                        <a:t>Testbench</a:t>
                      </a:r>
                      <a:endParaRPr lang="en-IN" sz="2400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8</a:t>
                      </a:r>
                      <a:endParaRPr lang="en-I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&lt;= 9</a:t>
                      </a:r>
                      <a:endParaRPr lang="en-I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Pass</a:t>
                      </a:r>
                      <a:endParaRPr lang="en-I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Fail</a:t>
                      </a:r>
                      <a:endParaRPr lang="en-IN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8</a:t>
                      </a:r>
                      <a:endParaRPr lang="en-I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10 or 11 </a:t>
                      </a:r>
                      <a:endParaRPr lang="en-I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Fail</a:t>
                      </a:r>
                      <a:endParaRPr lang="en-I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Fail</a:t>
                      </a:r>
                      <a:endParaRPr lang="en-IN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8</a:t>
                      </a:r>
                      <a:endParaRPr lang="en-I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&gt;= 12</a:t>
                      </a:r>
                      <a:endParaRPr lang="en-I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Fail</a:t>
                      </a:r>
                      <a:endParaRPr lang="en-I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Pass</a:t>
                      </a:r>
                      <a:endParaRPr lang="en-IN" sz="2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Content Placeholder 3"/>
          <p:cNvSpPr txBox="1">
            <a:spLocks/>
          </p:cNvSpPr>
          <p:nvPr/>
        </p:nvSpPr>
        <p:spPr>
          <a:xfrm>
            <a:off x="381000" y="990600"/>
            <a:ext cx="8229600" cy="7620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1313" indent="-341313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SzPct val="100000"/>
              <a:buFont typeface="Wingdings" charset="2"/>
              <a:buChar char="§"/>
              <a:defRPr sz="22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1pPr>
            <a:lvl2pPr marL="573088" indent="-23177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1"/>
              </a:buClr>
              <a:buSzPct val="100000"/>
              <a:buFont typeface="Arial"/>
              <a:buChar char="•"/>
              <a:tabLst>
                <a:tab pos="571500" algn="l"/>
              </a:tabLst>
              <a:defRPr sz="18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2pPr>
            <a:lvl3pPr marL="909638" indent="-22860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6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3pPr>
            <a:lvl4pPr marL="1198563" indent="-176213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4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4pPr>
            <a:lvl5pPr marL="15430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2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IN" sz="1800" dirty="0" smtClean="0"/>
              <a:t>For each combination of B_TIMEOUT and R_TIMEOUT, either master or slave </a:t>
            </a:r>
            <a:r>
              <a:rPr lang="en-IN" sz="1800" dirty="0" err="1" smtClean="0"/>
              <a:t>testbench</a:t>
            </a:r>
            <a:r>
              <a:rPr lang="en-IN" sz="1800" dirty="0" smtClean="0"/>
              <a:t> fails</a:t>
            </a:r>
          </a:p>
          <a:p>
            <a:pPr fontAlgn="auto">
              <a:spcAft>
                <a:spcPts val="0"/>
              </a:spcAft>
            </a:pPr>
            <a:endParaRPr lang="en-IN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4114800"/>
            <a:ext cx="8534400" cy="20574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341313" indent="-341313" defTabSz="68580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charset="2"/>
              <a:buChar char="§"/>
              <a:defRPr sz="1800">
                <a:latin typeface="Candara"/>
                <a:ea typeface="Open Sans" panose="020B0606030504020204" pitchFamily="34" charset="0"/>
                <a:cs typeface="Candara"/>
              </a:defRPr>
            </a:lvl1pPr>
            <a:lvl2pPr marL="573088" indent="-231775" defTabSz="68580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1"/>
              </a:buClr>
              <a:buSzPct val="100000"/>
              <a:buFont typeface="Arial"/>
              <a:buChar char="•"/>
              <a:tabLst>
                <a:tab pos="571500" algn="l"/>
              </a:tabLst>
              <a:defRPr sz="1800">
                <a:latin typeface="Candara"/>
                <a:ea typeface="Open Sans" panose="020B0606030504020204" pitchFamily="34" charset="0"/>
                <a:cs typeface="Candara"/>
              </a:defRPr>
            </a:lvl2pPr>
            <a:lvl3pPr marL="909638" indent="-228600" defTabSz="68580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600">
                <a:latin typeface="Candara"/>
                <a:ea typeface="Open Sans" panose="020B0606030504020204" pitchFamily="34" charset="0"/>
                <a:cs typeface="Candara"/>
              </a:defRPr>
            </a:lvl3pPr>
            <a:lvl4pPr marL="1198563" indent="-176213" defTabSz="68580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400">
                <a:latin typeface="Candara"/>
                <a:ea typeface="Open Sans" panose="020B0606030504020204" pitchFamily="34" charset="0"/>
                <a:cs typeface="Candara"/>
              </a:defRPr>
            </a:lvl4pPr>
            <a:lvl5pPr marL="1543050" indent="-171450" defTabSz="68580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200">
                <a:latin typeface="Candara"/>
                <a:ea typeface="Open Sans" panose="020B0606030504020204" pitchFamily="34" charset="0"/>
                <a:cs typeface="Candara"/>
              </a:defRPr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9pPr>
          </a:lstStyle>
          <a:p>
            <a:r>
              <a:rPr lang="en-US" sz="2000" dirty="0"/>
              <a:t>Deadlock bug is exposed</a:t>
            </a:r>
          </a:p>
          <a:p>
            <a:r>
              <a:rPr lang="en-US" sz="2000" dirty="0"/>
              <a:t>Safety is </a:t>
            </a:r>
            <a:r>
              <a:rPr lang="en-US" sz="2000" dirty="0" smtClean="0"/>
              <a:t>safer for the naïve user!</a:t>
            </a:r>
          </a:p>
          <a:p>
            <a:r>
              <a:rPr lang="en-US" sz="2000" dirty="0" smtClean="0"/>
              <a:t>McMillan’s approach also works, but tedious – see paper</a:t>
            </a:r>
          </a:p>
          <a:p>
            <a:r>
              <a:rPr lang="en-US" sz="2000" dirty="0"/>
              <a:t>Simplified AXI example (both safety and </a:t>
            </a:r>
            <a:r>
              <a:rPr lang="en-US" sz="2000" dirty="0" err="1"/>
              <a:t>liveness</a:t>
            </a:r>
            <a:r>
              <a:rPr lang="en-US" sz="2000" dirty="0"/>
              <a:t> versions) available </a:t>
            </a:r>
            <a:r>
              <a:rPr lang="en-US" sz="2000" dirty="0" smtClean="0"/>
              <a:t>at:</a:t>
            </a:r>
          </a:p>
          <a:p>
            <a:pPr marL="0" indent="0">
              <a:buNone/>
            </a:pPr>
            <a:r>
              <a:rPr lang="en-US" sz="2000" dirty="0" smtClean="0">
                <a:hlinkClick r:id="rId3"/>
              </a:rPr>
              <a:t>http://www.oskitechnology.com/wp-content/uploads/2015/09/fmcad15.tar.gz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8" name="Footer Placeholder 6"/>
          <p:cNvSpPr txBox="1">
            <a:spLocks/>
          </p:cNvSpPr>
          <p:nvPr/>
        </p:nvSpPr>
        <p:spPr>
          <a:xfrm>
            <a:off x="2878282" y="6356351"/>
            <a:ext cx="3501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© 2015 OSKI TECHNOLOGY, INC.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999378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</a:t>
            </a:r>
            <a:r>
              <a:rPr lang="en-US" dirty="0"/>
              <a:t>W</a:t>
            </a:r>
            <a:r>
              <a:rPr lang="en-US" dirty="0" smtClean="0"/>
              <a:t>ill Check for Soundness?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023E2E-09DC-4675-84FC-8E9A854D4F01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tool developers create a safer methodology?</a:t>
            </a:r>
            <a:endParaRPr lang="en-US" dirty="0"/>
          </a:p>
          <a:p>
            <a:pPr lvl="1"/>
            <a:r>
              <a:rPr lang="en-US" dirty="0"/>
              <a:t>End-users focus on writing quality properties and the tools handle the rest?</a:t>
            </a:r>
          </a:p>
          <a:p>
            <a:pPr lvl="1"/>
            <a:r>
              <a:rPr lang="en-US" dirty="0"/>
              <a:t>Warn users about vacuous proofs</a:t>
            </a:r>
          </a:p>
          <a:p>
            <a:pPr lvl="1"/>
            <a:r>
              <a:rPr lang="en-US" dirty="0"/>
              <a:t>Warn users about non-standard semantics caused by tool settings</a:t>
            </a:r>
          </a:p>
          <a:p>
            <a:r>
              <a:rPr lang="en-US" dirty="0" smtClean="0"/>
              <a:t>Meanwhile, </a:t>
            </a:r>
            <a:r>
              <a:rPr lang="en-US" dirty="0" smtClean="0"/>
              <a:t>end-users </a:t>
            </a:r>
            <a:r>
              <a:rPr lang="en-US" dirty="0" smtClean="0"/>
              <a:t>use safer coding practices</a:t>
            </a:r>
            <a:endParaRPr lang="en-US" dirty="0" smtClean="0"/>
          </a:p>
          <a:p>
            <a:pPr lvl="1"/>
            <a:r>
              <a:rPr lang="en-US" dirty="0" smtClean="0"/>
              <a:t>Coding guidelines related to coding constraints to avoid </a:t>
            </a:r>
            <a:r>
              <a:rPr lang="en-US" dirty="0" smtClean="0"/>
              <a:t>dead-ends</a:t>
            </a:r>
            <a:endParaRPr lang="en-US" dirty="0" smtClean="0"/>
          </a:p>
          <a:p>
            <a:pPr lvl="1"/>
            <a:r>
              <a:rPr lang="en-US" dirty="0"/>
              <a:t>Examine formal </a:t>
            </a:r>
            <a:r>
              <a:rPr lang="en-US" dirty="0" err="1"/>
              <a:t>testbench</a:t>
            </a:r>
            <a:r>
              <a:rPr lang="en-US" dirty="0"/>
              <a:t> </a:t>
            </a:r>
            <a:r>
              <a:rPr lang="en-US" dirty="0" smtClean="0"/>
              <a:t>for unexpected dead-end traces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an </a:t>
            </a:r>
            <a:r>
              <a:rPr lang="en-US" dirty="0" smtClean="0"/>
              <a:t>appropriate </a:t>
            </a:r>
            <a:r>
              <a:rPr lang="en-US" dirty="0"/>
              <a:t>rule for compositional reasoning </a:t>
            </a:r>
            <a:r>
              <a:rPr lang="en-US" dirty="0" smtClean="0"/>
              <a:t>with </a:t>
            </a:r>
            <a:r>
              <a:rPr lang="en-US" dirty="0" err="1" smtClean="0"/>
              <a:t>liveness</a:t>
            </a:r>
            <a:r>
              <a:rPr lang="en-US" dirty="0" smtClean="0"/>
              <a:t> </a:t>
            </a:r>
            <a:r>
              <a:rPr lang="en-US" dirty="0" smtClean="0"/>
              <a:t>properties</a:t>
            </a:r>
          </a:p>
          <a:p>
            <a:pPr lvl="2"/>
            <a:r>
              <a:rPr lang="en-US" dirty="0" smtClean="0"/>
              <a:t>Encourage less sophisticated users to use safety properties instead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6"/>
          <p:cNvSpPr txBox="1">
            <a:spLocks/>
          </p:cNvSpPr>
          <p:nvPr/>
        </p:nvSpPr>
        <p:spPr>
          <a:xfrm>
            <a:off x="2878282" y="6356351"/>
            <a:ext cx="3501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© 2015 OSKI TECHNOLOGY, INC.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8800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787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Verifying Slave DUT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023E2E-09DC-4675-84FC-8E9A854D4F01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60120"/>
            <a:ext cx="5105400" cy="2087880"/>
          </a:xfrm>
        </p:spPr>
        <p:txBody>
          <a:bodyPr>
            <a:normAutofit/>
          </a:bodyPr>
          <a:lstStyle/>
          <a:p>
            <a:r>
              <a:rPr lang="en-IN" sz="1800" dirty="0" smtClean="0"/>
              <a:t>Checker: </a:t>
            </a:r>
            <a:r>
              <a:rPr lang="en-IN" sz="1800" dirty="0" err="1" smtClean="0"/>
              <a:t>master_safety_bready</a:t>
            </a:r>
            <a:endParaRPr lang="en-IN" sz="1800" dirty="0" smtClean="0"/>
          </a:p>
          <a:p>
            <a:r>
              <a:rPr lang="en-IN" sz="1800" dirty="0" smtClean="0"/>
              <a:t>Constraint</a:t>
            </a:r>
            <a:r>
              <a:rPr lang="en-IN" sz="1800" dirty="0"/>
              <a:t>: </a:t>
            </a:r>
            <a:r>
              <a:rPr lang="en-IN" sz="1800" dirty="0" err="1" smtClean="0"/>
              <a:t>slave_safety_rlast</a:t>
            </a:r>
            <a:endParaRPr lang="en-IN" sz="1800" dirty="0" smtClean="0"/>
          </a:p>
          <a:p>
            <a:r>
              <a:rPr lang="en-IN" sz="1800" dirty="0"/>
              <a:t>With B_TIMEOUT = 8 and R_TIMEOUT = </a:t>
            </a:r>
            <a:r>
              <a:rPr lang="en-IN" sz="1800" dirty="0" smtClean="0"/>
              <a:t>8, no failure</a:t>
            </a:r>
            <a:endParaRPr lang="en-IN" sz="1800" dirty="0"/>
          </a:p>
          <a:p>
            <a:r>
              <a:rPr lang="en-IN" sz="1800" dirty="0" smtClean="0"/>
              <a:t>For </a:t>
            </a:r>
            <a:r>
              <a:rPr lang="en-IN" sz="1800" dirty="0"/>
              <a:t>B_TIMEOUT = 8 and R_TIMEOUT = </a:t>
            </a:r>
            <a:r>
              <a:rPr lang="en-IN" sz="1800" dirty="0" smtClean="0"/>
              <a:t>12, failed with following waveform</a:t>
            </a:r>
            <a:endParaRPr lang="en-IN" sz="1800" dirty="0"/>
          </a:p>
          <a:p>
            <a:endParaRPr lang="en-IN" sz="1800" dirty="0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9333694"/>
              </p:ext>
            </p:extLst>
          </p:nvPr>
        </p:nvGraphicFramePr>
        <p:xfrm>
          <a:off x="533400" y="3200400"/>
          <a:ext cx="79248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5920476" y="990600"/>
            <a:ext cx="3071124" cy="990599"/>
            <a:chOff x="5333208" y="3868304"/>
            <a:chExt cx="3460361" cy="1075459"/>
          </a:xfrm>
        </p:grpSpPr>
        <p:grpSp>
          <p:nvGrpSpPr>
            <p:cNvPr id="20" name="Group 19"/>
            <p:cNvGrpSpPr/>
            <p:nvPr/>
          </p:nvGrpSpPr>
          <p:grpSpPr>
            <a:xfrm>
              <a:off x="5333208" y="3868304"/>
              <a:ext cx="3460361" cy="1075459"/>
              <a:chOff x="1503249" y="919614"/>
              <a:chExt cx="6180648" cy="2220198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1503249" y="1100677"/>
                <a:ext cx="3416700" cy="2039135"/>
              </a:xfrm>
              <a:prstGeom prst="rect">
                <a:avLst/>
              </a:prstGeom>
              <a:solidFill>
                <a:schemeClr val="accent1">
                  <a:lumMod val="10000"/>
                  <a:lumOff val="9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 b="1" dirty="0" smtClean="0">
                  <a:latin typeface="Candara" panose="020E0502030303020204" pitchFamily="34" charset="0"/>
                </a:endParaRPr>
              </a:p>
              <a:p>
                <a:pPr algn="ctr"/>
                <a:endParaRPr lang="en-US" sz="1000" b="1" dirty="0">
                  <a:latin typeface="Candara" panose="020E0502030303020204" pitchFamily="34" charset="0"/>
                </a:endParaRPr>
              </a:p>
              <a:p>
                <a:pPr algn="ctr"/>
                <a:endParaRPr lang="en-US" sz="1000" b="1" dirty="0">
                  <a:latin typeface="Candara" panose="020E0502030303020204" pitchFamily="34" charset="0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2086891" y="1388723"/>
                <a:ext cx="2259653" cy="14630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b="1" dirty="0" smtClean="0">
                    <a:latin typeface="Candara" panose="020E0502030303020204" pitchFamily="34" charset="0"/>
                  </a:rPr>
                  <a:t>Master</a:t>
                </a:r>
                <a:endParaRPr lang="en-US" sz="1000" b="1" baseline="-25000" dirty="0">
                  <a:latin typeface="Candara" panose="020E0502030303020204" pitchFamily="34" charset="0"/>
                </a:endParaRPr>
              </a:p>
            </p:txBody>
          </p:sp>
          <p:sp>
            <p:nvSpPr>
              <p:cNvPr id="24" name="Right Arrow 23"/>
              <p:cNvSpPr/>
              <p:nvPr/>
            </p:nvSpPr>
            <p:spPr>
              <a:xfrm>
                <a:off x="4919949" y="1437712"/>
                <a:ext cx="889818" cy="228600"/>
              </a:xfrm>
              <a:prstGeom prst="rightArrow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 b="1">
                  <a:latin typeface="Candara" panose="020E0502030303020204" pitchFamily="34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3216719" y="919614"/>
                <a:ext cx="82" cy="2397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endParaRPr lang="en-US" sz="1000" b="1" dirty="0">
                  <a:latin typeface="Candara" panose="020E0502030303020204" pitchFamily="34" charset="0"/>
                </a:endParaRPr>
              </a:p>
            </p:txBody>
          </p:sp>
          <p:sp>
            <p:nvSpPr>
              <p:cNvPr id="26" name="Right Arrow 25"/>
              <p:cNvSpPr/>
              <p:nvPr/>
            </p:nvSpPr>
            <p:spPr>
              <a:xfrm rot="10800000">
                <a:off x="4919949" y="2230299"/>
                <a:ext cx="889818" cy="228600"/>
              </a:xfrm>
              <a:prstGeom prst="rightArrow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 b="1">
                  <a:latin typeface="Candara" panose="020E0502030303020204" pitchFamily="34" charset="0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5928279" y="1165455"/>
                <a:ext cx="1755618" cy="692900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b="1" dirty="0" smtClean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Slave Constraints</a:t>
                </a:r>
                <a:endParaRPr lang="en-US" sz="1000" b="1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5928279" y="2081091"/>
                <a:ext cx="1755618" cy="708519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b="1" dirty="0" smtClean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Master </a:t>
                </a:r>
              </a:p>
              <a:p>
                <a:pPr algn="ctr"/>
                <a:r>
                  <a:rPr lang="en-US" sz="1000" b="1" dirty="0" smtClean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Checkers</a:t>
                </a: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5341645" y="4051525"/>
              <a:ext cx="2315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S</a:t>
              </a:r>
              <a:endParaRPr lang="en-US" sz="1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753705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Decomposition: Slave Verification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023E2E-09DC-4675-84FC-8E9A854D4F01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60120"/>
            <a:ext cx="8229600" cy="1478280"/>
          </a:xfrm>
        </p:spPr>
        <p:txBody>
          <a:bodyPr>
            <a:normAutofit/>
          </a:bodyPr>
          <a:lstStyle/>
          <a:p>
            <a:r>
              <a:rPr lang="en-IN" sz="1800" dirty="0" smtClean="0"/>
              <a:t>Checker: </a:t>
            </a:r>
            <a:r>
              <a:rPr lang="en-IN" sz="1800" dirty="0" err="1" smtClean="0"/>
              <a:t>slave_safety_rlast</a:t>
            </a:r>
            <a:endParaRPr lang="en-IN" sz="1800" dirty="0" smtClean="0"/>
          </a:p>
          <a:p>
            <a:r>
              <a:rPr lang="en-IN" sz="1800" dirty="0"/>
              <a:t>Constraint: </a:t>
            </a:r>
            <a:r>
              <a:rPr lang="en-IN" sz="1800" dirty="0" err="1" smtClean="0"/>
              <a:t>master_safety_bready</a:t>
            </a:r>
            <a:endParaRPr lang="en-IN" sz="1800" dirty="0" smtClean="0"/>
          </a:p>
          <a:p>
            <a:r>
              <a:rPr lang="en-IN" sz="1800" dirty="0" smtClean="0"/>
              <a:t>Failed with following waveform</a:t>
            </a:r>
            <a:endParaRPr lang="en-IN" sz="1800" dirty="0"/>
          </a:p>
          <a:p>
            <a:endParaRPr lang="en-IN" sz="1800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2880842"/>
              </p:ext>
            </p:extLst>
          </p:nvPr>
        </p:nvGraphicFramePr>
        <p:xfrm>
          <a:off x="685800" y="2133600"/>
          <a:ext cx="79248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3"/>
          <p:cNvSpPr txBox="1">
            <a:spLocks/>
          </p:cNvSpPr>
          <p:nvPr/>
        </p:nvSpPr>
        <p:spPr>
          <a:xfrm>
            <a:off x="685800" y="4823460"/>
            <a:ext cx="8229600" cy="127254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1313" indent="-341313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SzPct val="100000"/>
              <a:buFont typeface="Wingdings" charset="2"/>
              <a:buChar char="§"/>
              <a:defRPr sz="22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1pPr>
            <a:lvl2pPr marL="573088" indent="-23177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1"/>
              </a:buClr>
              <a:buSzPct val="100000"/>
              <a:buFont typeface="Arial"/>
              <a:buChar char="•"/>
              <a:tabLst>
                <a:tab pos="571500" algn="l"/>
              </a:tabLst>
              <a:defRPr sz="18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2pPr>
            <a:lvl3pPr marL="909638" indent="-22860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6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3pPr>
            <a:lvl4pPr marL="1198563" indent="-176213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4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4pPr>
            <a:lvl5pPr marL="15430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2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IN" sz="2000" dirty="0" smtClean="0"/>
              <a:t>Root case: master is not accepting second BVALID</a:t>
            </a:r>
          </a:p>
          <a:p>
            <a:pPr fontAlgn="auto">
              <a:spcAft>
                <a:spcPts val="0"/>
              </a:spcAft>
            </a:pPr>
            <a:r>
              <a:rPr lang="en-IN" sz="2000" dirty="0" smtClean="0"/>
              <a:t>Increase the R_TIMEOUT value relative to B_TIMEOUT</a:t>
            </a:r>
          </a:p>
          <a:p>
            <a:pPr lvl="1" fontAlgn="auto">
              <a:spcAft>
                <a:spcPts val="0"/>
              </a:spcAft>
            </a:pPr>
            <a:r>
              <a:rPr lang="en-IN" sz="1600" dirty="0" smtClean="0"/>
              <a:t>For B_TIMEOUT = 8 and R_TIMEOUT = 12, failure is gone</a:t>
            </a:r>
            <a:endParaRPr lang="en-IN" sz="1600" dirty="0"/>
          </a:p>
        </p:txBody>
      </p:sp>
      <p:grpSp>
        <p:nvGrpSpPr>
          <p:cNvPr id="8" name="Group 7"/>
          <p:cNvGrpSpPr/>
          <p:nvPr/>
        </p:nvGrpSpPr>
        <p:grpSpPr>
          <a:xfrm>
            <a:off x="5920476" y="990600"/>
            <a:ext cx="3071124" cy="990599"/>
            <a:chOff x="5333208" y="3868304"/>
            <a:chExt cx="3460361" cy="1075459"/>
          </a:xfrm>
        </p:grpSpPr>
        <p:grpSp>
          <p:nvGrpSpPr>
            <p:cNvPr id="9" name="Group 8"/>
            <p:cNvGrpSpPr/>
            <p:nvPr/>
          </p:nvGrpSpPr>
          <p:grpSpPr>
            <a:xfrm>
              <a:off x="5333208" y="3868304"/>
              <a:ext cx="3460361" cy="1075459"/>
              <a:chOff x="1503249" y="919614"/>
              <a:chExt cx="6180648" cy="2220198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1503249" y="1100677"/>
                <a:ext cx="3416700" cy="2039135"/>
              </a:xfrm>
              <a:prstGeom prst="rect">
                <a:avLst/>
              </a:prstGeom>
              <a:solidFill>
                <a:schemeClr val="accent1">
                  <a:lumMod val="10000"/>
                  <a:lumOff val="9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 b="1" dirty="0" smtClean="0">
                  <a:latin typeface="Candara" panose="020E0502030303020204" pitchFamily="34" charset="0"/>
                </a:endParaRPr>
              </a:p>
              <a:p>
                <a:pPr algn="ctr"/>
                <a:endParaRPr lang="en-US" sz="1000" b="1" dirty="0">
                  <a:latin typeface="Candara" panose="020E0502030303020204" pitchFamily="34" charset="0"/>
                </a:endParaRPr>
              </a:p>
              <a:p>
                <a:pPr algn="ctr"/>
                <a:endParaRPr lang="en-US" sz="1000" b="1" dirty="0">
                  <a:latin typeface="Candara" panose="020E0502030303020204" pitchFamily="34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2086891" y="1388723"/>
                <a:ext cx="2259653" cy="14630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b="1" dirty="0" smtClean="0">
                    <a:latin typeface="Candara" panose="020E0502030303020204" pitchFamily="34" charset="0"/>
                  </a:rPr>
                  <a:t>Slave</a:t>
                </a:r>
                <a:endParaRPr lang="en-US" sz="1000" b="1" baseline="-25000" dirty="0">
                  <a:latin typeface="Candara" panose="020E0502030303020204" pitchFamily="34" charset="0"/>
                </a:endParaRPr>
              </a:p>
            </p:txBody>
          </p:sp>
          <p:sp>
            <p:nvSpPr>
              <p:cNvPr id="15" name="Right Arrow 14"/>
              <p:cNvSpPr/>
              <p:nvPr/>
            </p:nvSpPr>
            <p:spPr>
              <a:xfrm>
                <a:off x="4919949" y="1437712"/>
                <a:ext cx="889818" cy="228600"/>
              </a:xfrm>
              <a:prstGeom prst="rightArrow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 b="1">
                  <a:latin typeface="Candara" panose="020E0502030303020204" pitchFamily="34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216719" y="919614"/>
                <a:ext cx="82" cy="2397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endParaRPr lang="en-US" sz="1000" b="1" dirty="0">
                  <a:latin typeface="Candara" panose="020E0502030303020204" pitchFamily="34" charset="0"/>
                </a:endParaRPr>
              </a:p>
            </p:txBody>
          </p:sp>
          <p:sp>
            <p:nvSpPr>
              <p:cNvPr id="18" name="Right Arrow 17"/>
              <p:cNvSpPr/>
              <p:nvPr/>
            </p:nvSpPr>
            <p:spPr>
              <a:xfrm rot="10800000">
                <a:off x="4919949" y="2230299"/>
                <a:ext cx="889818" cy="228600"/>
              </a:xfrm>
              <a:prstGeom prst="rightArrow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 b="1">
                  <a:latin typeface="Candara" panose="020E0502030303020204" pitchFamily="34" charset="0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5928279" y="1165455"/>
                <a:ext cx="1755618" cy="692900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b="1" dirty="0" smtClean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Master</a:t>
                </a:r>
              </a:p>
              <a:p>
                <a:pPr algn="ctr"/>
                <a:r>
                  <a:rPr lang="en-US" sz="1000" b="1" dirty="0" smtClean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Constraints</a:t>
                </a:r>
                <a:endParaRPr lang="en-US" sz="1000" b="1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5928279" y="2081091"/>
                <a:ext cx="1755618" cy="708519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b="1" dirty="0" smtClean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Slave</a:t>
                </a:r>
              </a:p>
              <a:p>
                <a:pPr algn="ctr"/>
                <a:r>
                  <a:rPr lang="en-US" sz="1000" b="1" dirty="0" smtClean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Checkers</a:t>
                </a:r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5341645" y="4051525"/>
              <a:ext cx="2315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S</a:t>
              </a:r>
              <a:endParaRPr lang="en-US" sz="1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065878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Running on Composed System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023E2E-09DC-4675-84FC-8E9A854D4F01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With B_TIMEOUT = 8 and R_TIMEOUT = 8, system with Master as well as Slave gave show deadlock</a:t>
            </a:r>
          </a:p>
          <a:p>
            <a:endParaRPr lang="en-IN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5693117"/>
              </p:ext>
            </p:extLst>
          </p:nvPr>
        </p:nvGraphicFramePr>
        <p:xfrm>
          <a:off x="762000" y="1905000"/>
          <a:ext cx="79248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3210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aseline="0" dirty="0" smtClean="0"/>
              <a:t>Links</a:t>
            </a:r>
            <a:r>
              <a:rPr lang="en-US" dirty="0" smtClean="0"/>
              <a:t> and References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023E2E-09DC-4675-84FC-8E9A854D4F01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60120"/>
            <a:ext cx="8382000" cy="5029200"/>
          </a:xfrm>
        </p:spPr>
        <p:txBody>
          <a:bodyPr/>
          <a:lstStyle/>
          <a:p>
            <a:r>
              <a:rPr lang="en-US" dirty="0" smtClean="0"/>
              <a:t>Download the toy AXI example with both safety and liveness versions of the checks from</a:t>
            </a:r>
          </a:p>
          <a:p>
            <a:pPr marL="0" indent="0">
              <a:buNone/>
            </a:pPr>
            <a:r>
              <a:rPr lang="en-US" sz="1800" dirty="0" smtClean="0"/>
              <a:t>       </a:t>
            </a:r>
            <a:r>
              <a:rPr lang="en-US" sz="1800" dirty="0" smtClean="0">
                <a:hlinkClick r:id="rId2"/>
              </a:rPr>
              <a:t>http</a:t>
            </a:r>
            <a:r>
              <a:rPr lang="en-US" sz="1800" dirty="0">
                <a:hlinkClick r:id="rId2"/>
              </a:rPr>
              <a:t>://</a:t>
            </a:r>
            <a:r>
              <a:rPr lang="en-US" sz="1800" dirty="0" smtClean="0">
                <a:hlinkClick r:id="rId2"/>
              </a:rPr>
              <a:t>www.oskitechnology.com/wp-content/uploads/2015/09/fmcad15.tar.gz</a:t>
            </a:r>
            <a:endParaRPr lang="en-US" sz="1800" dirty="0" smtClean="0"/>
          </a:p>
          <a:p>
            <a:endParaRPr lang="en-US" dirty="0" smtClean="0"/>
          </a:p>
          <a:p>
            <a:r>
              <a:rPr lang="en-US" dirty="0" smtClean="0"/>
              <a:t>[McMillan99] </a:t>
            </a:r>
          </a:p>
          <a:p>
            <a:pPr marL="341313" lvl="1" indent="0">
              <a:buNone/>
            </a:pPr>
            <a:r>
              <a:rPr lang="en-US" dirty="0" smtClean="0"/>
              <a:t>K. L. McMillan, “Circular compositional reasoning about liveness”, CHARME 99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[Trefler2000]</a:t>
            </a:r>
          </a:p>
          <a:p>
            <a:pPr marL="341313" lvl="1" indent="0">
              <a:buNone/>
            </a:pPr>
            <a:r>
              <a:rPr lang="en-US" dirty="0" smtClean="0"/>
              <a:t>K. S. </a:t>
            </a:r>
            <a:r>
              <a:rPr lang="en-US" dirty="0" err="1" smtClean="0"/>
              <a:t>Namjoshi</a:t>
            </a:r>
            <a:r>
              <a:rPr lang="en-US" dirty="0" smtClean="0"/>
              <a:t> &amp; R. J. </a:t>
            </a:r>
            <a:r>
              <a:rPr lang="en-US" dirty="0" err="1" smtClean="0"/>
              <a:t>Trefler</a:t>
            </a:r>
            <a:r>
              <a:rPr lang="en-US" dirty="0" smtClean="0"/>
              <a:t>, “On the completeness of compositional reasoning”, CAV 2000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351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ARM® AMBA® AXI4 </a:t>
            </a:r>
            <a:r>
              <a:rPr lang="en-US" dirty="0"/>
              <a:t>WSTRB </a:t>
            </a:r>
            <a:r>
              <a:rPr lang="en-US" dirty="0" smtClean="0"/>
              <a:t>Interface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57200" y="6324600"/>
            <a:ext cx="457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D3EC73A-C456-48EB-B929-784D1853E04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022865" y="1097757"/>
            <a:ext cx="2286000" cy="4049713"/>
          </a:xfrm>
          <a:prstGeom prst="rect">
            <a:avLst/>
          </a:prstGeom>
          <a:solidFill>
            <a:srgbClr val="2445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>
            <a:off x="3713684" y="1250157"/>
            <a:ext cx="2309181" cy="381000"/>
          </a:xfrm>
          <a:prstGeom prst="rightArrow">
            <a:avLst/>
          </a:prstGeom>
          <a:noFill/>
          <a:ln>
            <a:solidFill>
              <a:srgbClr val="2445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632" name="TextBox 12"/>
          <p:cNvSpPr txBox="1">
            <a:spLocks noChangeArrowheads="1"/>
          </p:cNvSpPr>
          <p:nvPr/>
        </p:nvSpPr>
        <p:spPr bwMode="auto">
          <a:xfrm>
            <a:off x="3818615" y="1032670"/>
            <a:ext cx="21724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002060"/>
                </a:solidFill>
              </a:rPr>
              <a:t>AR (Read Address)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3713684" y="2088357"/>
            <a:ext cx="2309181" cy="381000"/>
          </a:xfrm>
          <a:prstGeom prst="rightArrow">
            <a:avLst/>
          </a:prstGeom>
          <a:noFill/>
          <a:ln>
            <a:solidFill>
              <a:srgbClr val="2445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634" name="TextBox 18"/>
          <p:cNvSpPr txBox="1">
            <a:spLocks noChangeArrowheads="1"/>
          </p:cNvSpPr>
          <p:nvPr/>
        </p:nvSpPr>
        <p:spPr bwMode="auto">
          <a:xfrm>
            <a:off x="3805759" y="1832770"/>
            <a:ext cx="21981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002060"/>
                </a:solidFill>
              </a:rPr>
              <a:t>AW (Write Address)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6639" name="TextBox 13"/>
          <p:cNvSpPr txBox="1">
            <a:spLocks noChangeArrowheads="1"/>
          </p:cNvSpPr>
          <p:nvPr/>
        </p:nvSpPr>
        <p:spPr bwMode="auto">
          <a:xfrm>
            <a:off x="6502863" y="1250157"/>
            <a:ext cx="13260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AXI4 Slave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6" name="Right Arrow 25"/>
          <p:cNvSpPr/>
          <p:nvPr/>
        </p:nvSpPr>
        <p:spPr>
          <a:xfrm flipH="1">
            <a:off x="3713683" y="3726657"/>
            <a:ext cx="2309181" cy="369888"/>
          </a:xfrm>
          <a:prstGeom prst="rightArrow">
            <a:avLst/>
          </a:prstGeom>
          <a:noFill/>
          <a:ln>
            <a:solidFill>
              <a:srgbClr val="2445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642" name="TextBox 26"/>
          <p:cNvSpPr txBox="1">
            <a:spLocks noChangeArrowheads="1"/>
          </p:cNvSpPr>
          <p:nvPr/>
        </p:nvSpPr>
        <p:spPr bwMode="auto">
          <a:xfrm>
            <a:off x="4068716" y="3471070"/>
            <a:ext cx="167225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002060"/>
                </a:solidFill>
              </a:rPr>
              <a:t>R (Read Data)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8" name="Right Arrow 27"/>
          <p:cNvSpPr/>
          <p:nvPr/>
        </p:nvSpPr>
        <p:spPr>
          <a:xfrm flipH="1">
            <a:off x="3713683" y="4690270"/>
            <a:ext cx="2309181" cy="381000"/>
          </a:xfrm>
          <a:prstGeom prst="rightArrow">
            <a:avLst/>
          </a:prstGeom>
          <a:noFill/>
          <a:ln>
            <a:solidFill>
              <a:srgbClr val="2445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644" name="TextBox 28"/>
          <p:cNvSpPr txBox="1">
            <a:spLocks noChangeArrowheads="1"/>
          </p:cNvSpPr>
          <p:nvPr/>
        </p:nvSpPr>
        <p:spPr bwMode="auto">
          <a:xfrm>
            <a:off x="3807907" y="4398170"/>
            <a:ext cx="21938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002060"/>
                </a:solidFill>
              </a:rPr>
              <a:t>B (Write Response)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5" name="Right Arrow 34"/>
          <p:cNvSpPr/>
          <p:nvPr/>
        </p:nvSpPr>
        <p:spPr>
          <a:xfrm>
            <a:off x="3707334" y="2774157"/>
            <a:ext cx="2309181" cy="381000"/>
          </a:xfrm>
          <a:prstGeom prst="rightArrow">
            <a:avLst/>
          </a:prstGeom>
          <a:noFill/>
          <a:ln>
            <a:solidFill>
              <a:srgbClr val="2445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651" name="TextBox 35"/>
          <p:cNvSpPr txBox="1">
            <a:spLocks noChangeArrowheads="1"/>
          </p:cNvSpPr>
          <p:nvPr/>
        </p:nvSpPr>
        <p:spPr bwMode="auto">
          <a:xfrm>
            <a:off x="4051564" y="2518570"/>
            <a:ext cx="17065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002060"/>
                </a:solidFill>
              </a:rPr>
              <a:t>W (Write Data)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772400" y="6356351"/>
            <a:ext cx="914400" cy="365125"/>
          </a:xfrm>
        </p:spPr>
        <p:txBody>
          <a:bodyPr/>
          <a:lstStyle/>
          <a:p>
            <a:fld id="{C3023E2E-09DC-4675-84FC-8E9A854D4F01}" type="slidenum">
              <a:rPr lang="en-US" smtClean="0">
                <a:solidFill>
                  <a:prstClr val="white"/>
                </a:solidFill>
              </a:rPr>
              <a:pPr/>
              <a:t>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447800" y="1130300"/>
            <a:ext cx="2286000" cy="4049713"/>
          </a:xfrm>
          <a:prstGeom prst="rect">
            <a:avLst/>
          </a:prstGeom>
          <a:solidFill>
            <a:srgbClr val="2445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TextBox 13"/>
          <p:cNvSpPr txBox="1">
            <a:spLocks noChangeArrowheads="1"/>
          </p:cNvSpPr>
          <p:nvPr/>
        </p:nvSpPr>
        <p:spPr bwMode="auto">
          <a:xfrm>
            <a:off x="1927798" y="1234853"/>
            <a:ext cx="14542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AXI4 Master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Footer Placeholder 6"/>
          <p:cNvSpPr txBox="1">
            <a:spLocks/>
          </p:cNvSpPr>
          <p:nvPr/>
        </p:nvSpPr>
        <p:spPr>
          <a:xfrm>
            <a:off x="2878282" y="6356351"/>
            <a:ext cx="3501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© 2015 OSKI TECHNOLOGY, INC.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321806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 and B Channels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023E2E-09DC-4675-84FC-8E9A854D4F0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9429" y="3276600"/>
            <a:ext cx="4412571" cy="2057400"/>
          </a:xfrm>
        </p:spPr>
        <p:txBody>
          <a:bodyPr>
            <a:normAutofit fontScale="92500"/>
          </a:bodyPr>
          <a:lstStyle/>
          <a:p>
            <a:r>
              <a:rPr lang="en-IN" dirty="0" smtClean="0"/>
              <a:t>R Channel (Read Response)</a:t>
            </a:r>
          </a:p>
          <a:p>
            <a:pPr lvl="1"/>
            <a:r>
              <a:rPr lang="en-IN" dirty="0" smtClean="0"/>
              <a:t>Supports </a:t>
            </a:r>
            <a:r>
              <a:rPr lang="en-IN" dirty="0" smtClean="0"/>
              <a:t>reads </a:t>
            </a:r>
            <a:r>
              <a:rPr lang="en-IN" dirty="0" smtClean="0"/>
              <a:t>of multiple beats (cycles)</a:t>
            </a:r>
          </a:p>
          <a:p>
            <a:pPr lvl="1"/>
            <a:r>
              <a:rPr lang="en-IN" dirty="0" smtClean="0"/>
              <a:t>RVALID asserted on every cycle of data</a:t>
            </a:r>
          </a:p>
          <a:p>
            <a:pPr lvl="1"/>
            <a:r>
              <a:rPr lang="en-IN" dirty="0" smtClean="0"/>
              <a:t>RLAST indicates last beat</a:t>
            </a:r>
          </a:p>
          <a:p>
            <a:pPr lvl="1"/>
            <a:r>
              <a:rPr lang="en-IN" dirty="0" smtClean="0"/>
              <a:t>RREADY acknowledges receipt</a:t>
            </a:r>
          </a:p>
          <a:p>
            <a:pPr lvl="1"/>
            <a:endParaRPr lang="en-IN" dirty="0"/>
          </a:p>
          <a:p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990600" y="1219200"/>
            <a:ext cx="609600" cy="1447800"/>
          </a:xfrm>
          <a:prstGeom prst="rect">
            <a:avLst/>
          </a:prstGeom>
          <a:solidFill>
            <a:srgbClr val="2445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52800" y="1219200"/>
            <a:ext cx="609600" cy="1447800"/>
          </a:xfrm>
          <a:prstGeom prst="rect">
            <a:avLst/>
          </a:prstGeom>
          <a:solidFill>
            <a:srgbClr val="2445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1600200" y="1371600"/>
            <a:ext cx="17526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127260" y="1066800"/>
            <a:ext cx="996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RVALID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1600200" y="1752600"/>
            <a:ext cx="17526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133600" y="1459468"/>
            <a:ext cx="932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RDATA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1600200" y="2133600"/>
            <a:ext cx="17526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33600" y="184046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RLAST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1828800" y="1644134"/>
            <a:ext cx="152400" cy="184666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600200" y="1459468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64</a:t>
            </a:r>
            <a:endParaRPr lang="en-US" sz="1400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1600200" y="2514600"/>
            <a:ext cx="1752600" cy="0"/>
          </a:xfrm>
          <a:prstGeom prst="straightConnector1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33600" y="2221468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RREADY</a:t>
            </a:r>
            <a:endParaRPr lang="en-US" dirty="0"/>
          </a:p>
        </p:txBody>
      </p:sp>
      <p:sp>
        <p:nvSpPr>
          <p:cNvPr id="24" name="TextBox 13"/>
          <p:cNvSpPr txBox="1">
            <a:spLocks noChangeArrowheads="1"/>
          </p:cNvSpPr>
          <p:nvPr/>
        </p:nvSpPr>
        <p:spPr bwMode="auto">
          <a:xfrm>
            <a:off x="1066800" y="2297668"/>
            <a:ext cx="3770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25" name="TextBox 13"/>
          <p:cNvSpPr txBox="1">
            <a:spLocks noChangeArrowheads="1"/>
          </p:cNvSpPr>
          <p:nvPr/>
        </p:nvSpPr>
        <p:spPr bwMode="auto">
          <a:xfrm>
            <a:off x="3469087" y="2297668"/>
            <a:ext cx="3385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424663" y="1219200"/>
            <a:ext cx="609600" cy="1447800"/>
          </a:xfrm>
          <a:prstGeom prst="rect">
            <a:avLst/>
          </a:prstGeom>
          <a:solidFill>
            <a:srgbClr val="2445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786863" y="1219200"/>
            <a:ext cx="609600" cy="1447800"/>
          </a:xfrm>
          <a:prstGeom prst="rect">
            <a:avLst/>
          </a:prstGeom>
          <a:solidFill>
            <a:srgbClr val="2445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6034263" y="1371600"/>
            <a:ext cx="17526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561323" y="1066800"/>
            <a:ext cx="988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VALID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6034263" y="1752600"/>
            <a:ext cx="17526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567663" y="1459468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BRESP</a:t>
            </a:r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6262863" y="1644134"/>
            <a:ext cx="152400" cy="184666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034263" y="145946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6034263" y="2121932"/>
            <a:ext cx="1752600" cy="0"/>
          </a:xfrm>
          <a:prstGeom prst="straightConnector1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67663" y="1828800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READY</a:t>
            </a:r>
            <a:endParaRPr lang="en-US" dirty="0"/>
          </a:p>
        </p:txBody>
      </p:sp>
      <p:sp>
        <p:nvSpPr>
          <p:cNvPr id="38" name="TextBox 13"/>
          <p:cNvSpPr txBox="1">
            <a:spLocks noChangeArrowheads="1"/>
          </p:cNvSpPr>
          <p:nvPr/>
        </p:nvSpPr>
        <p:spPr bwMode="auto">
          <a:xfrm>
            <a:off x="5500863" y="2297668"/>
            <a:ext cx="3770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39" name="TextBox 13"/>
          <p:cNvSpPr txBox="1">
            <a:spLocks noChangeArrowheads="1"/>
          </p:cNvSpPr>
          <p:nvPr/>
        </p:nvSpPr>
        <p:spPr bwMode="auto">
          <a:xfrm>
            <a:off x="7903150" y="2297668"/>
            <a:ext cx="3385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2" name="Footer Placeholder 6"/>
          <p:cNvSpPr txBox="1">
            <a:spLocks/>
          </p:cNvSpPr>
          <p:nvPr/>
        </p:nvSpPr>
        <p:spPr>
          <a:xfrm>
            <a:off x="2878282" y="6356351"/>
            <a:ext cx="3501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© 2015 OSKI TECHNOLOGY, INC.  ALL RIGHTS RESERVED.</a:t>
            </a:r>
          </a:p>
        </p:txBody>
      </p:sp>
      <p:sp>
        <p:nvSpPr>
          <p:cNvPr id="40" name="Content Placeholder 4"/>
          <p:cNvSpPr txBox="1">
            <a:spLocks/>
          </p:cNvSpPr>
          <p:nvPr/>
        </p:nvSpPr>
        <p:spPr>
          <a:xfrm>
            <a:off x="4572000" y="3276600"/>
            <a:ext cx="4595637" cy="19050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1313" indent="-341313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SzPct val="100000"/>
              <a:buFont typeface="Wingdings" charset="2"/>
              <a:buChar char="§"/>
              <a:defRPr sz="22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1pPr>
            <a:lvl2pPr marL="573088" indent="-23177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1"/>
              </a:buClr>
              <a:buSzPct val="100000"/>
              <a:buFont typeface="Arial"/>
              <a:buChar char="•"/>
              <a:tabLst>
                <a:tab pos="571500" algn="l"/>
              </a:tabLst>
              <a:defRPr sz="18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2pPr>
            <a:lvl3pPr marL="909638" indent="-22860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6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3pPr>
            <a:lvl4pPr marL="1198563" indent="-176213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4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4pPr>
            <a:lvl5pPr marL="15430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6"/>
              </a:buClr>
              <a:buSzPct val="100000"/>
              <a:buFont typeface="Arial"/>
              <a:buChar char="•"/>
              <a:defRPr sz="1200" kern="1200">
                <a:solidFill>
                  <a:schemeClr val="tx1"/>
                </a:solidFill>
                <a:latin typeface="Candara"/>
                <a:ea typeface="Open Sans" panose="020B0606030504020204" pitchFamily="34" charset="0"/>
                <a:cs typeface="Candara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IN" dirty="0" smtClean="0"/>
              <a:t>B Channel (Write Response)</a:t>
            </a:r>
          </a:p>
          <a:p>
            <a:pPr lvl="1" fontAlgn="auto">
              <a:spcAft>
                <a:spcPts val="0"/>
              </a:spcAft>
            </a:pPr>
            <a:r>
              <a:rPr lang="en-IN" dirty="0" smtClean="0"/>
              <a:t>Always 1 beat</a:t>
            </a:r>
          </a:p>
          <a:p>
            <a:pPr lvl="1" fontAlgn="auto">
              <a:spcAft>
                <a:spcPts val="0"/>
              </a:spcAft>
            </a:pPr>
            <a:r>
              <a:rPr lang="en-IN" dirty="0" smtClean="0"/>
              <a:t>BVALID asserted with BRESP</a:t>
            </a:r>
          </a:p>
          <a:p>
            <a:pPr lvl="1" fontAlgn="auto">
              <a:spcAft>
                <a:spcPts val="0"/>
              </a:spcAft>
            </a:pPr>
            <a:r>
              <a:rPr lang="en-IN" dirty="0" smtClean="0"/>
              <a:t>BREADY acknowledges receipt</a:t>
            </a:r>
          </a:p>
          <a:p>
            <a:pPr lvl="1" fontAlgn="auto">
              <a:spcAft>
                <a:spcPts val="0"/>
              </a:spcAft>
            </a:pPr>
            <a:endParaRPr lang="en-IN" dirty="0" smtClean="0"/>
          </a:p>
          <a:p>
            <a:pPr marL="681038" lvl="2" indent="0" fontAlgn="auto">
              <a:spcAft>
                <a:spcPts val="0"/>
              </a:spcAft>
              <a:buFont typeface="Arial"/>
              <a:buNone/>
            </a:pPr>
            <a:endParaRPr lang="en-IN" dirty="0" smtClean="0"/>
          </a:p>
          <a:p>
            <a:pPr fontAlgn="auto">
              <a:spcAft>
                <a:spcPts val="0"/>
              </a:spcAft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65886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 and B Channels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023E2E-09DC-4675-84FC-8E9A854D4F0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990600" y="1219200"/>
            <a:ext cx="609600" cy="1447800"/>
          </a:xfrm>
          <a:prstGeom prst="rect">
            <a:avLst/>
          </a:prstGeom>
          <a:solidFill>
            <a:srgbClr val="2445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52800" y="1219200"/>
            <a:ext cx="609600" cy="1447800"/>
          </a:xfrm>
          <a:prstGeom prst="rect">
            <a:avLst/>
          </a:prstGeom>
          <a:solidFill>
            <a:srgbClr val="2445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1600200" y="1371600"/>
            <a:ext cx="17526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127260" y="1066800"/>
            <a:ext cx="996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RVALID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1600200" y="1752600"/>
            <a:ext cx="17526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133600" y="1459468"/>
            <a:ext cx="932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RDATA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1600200" y="2133600"/>
            <a:ext cx="17526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33600" y="184046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RLAST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1828800" y="1644134"/>
            <a:ext cx="152400" cy="184666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600200" y="1459468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64</a:t>
            </a:r>
            <a:endParaRPr lang="en-US" sz="1400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1600200" y="2514600"/>
            <a:ext cx="1752600" cy="0"/>
          </a:xfrm>
          <a:prstGeom prst="straightConnector1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33600" y="2221468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RREADY</a:t>
            </a:r>
            <a:endParaRPr lang="en-US" dirty="0"/>
          </a:p>
        </p:txBody>
      </p:sp>
      <p:sp>
        <p:nvSpPr>
          <p:cNvPr id="24" name="TextBox 13"/>
          <p:cNvSpPr txBox="1">
            <a:spLocks noChangeArrowheads="1"/>
          </p:cNvSpPr>
          <p:nvPr/>
        </p:nvSpPr>
        <p:spPr bwMode="auto">
          <a:xfrm>
            <a:off x="1066800" y="2297668"/>
            <a:ext cx="3770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25" name="TextBox 13"/>
          <p:cNvSpPr txBox="1">
            <a:spLocks noChangeArrowheads="1"/>
          </p:cNvSpPr>
          <p:nvPr/>
        </p:nvSpPr>
        <p:spPr bwMode="auto">
          <a:xfrm>
            <a:off x="3469087" y="2297668"/>
            <a:ext cx="3385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2" name="Footer Placeholder 6"/>
          <p:cNvSpPr txBox="1">
            <a:spLocks/>
          </p:cNvSpPr>
          <p:nvPr/>
        </p:nvSpPr>
        <p:spPr>
          <a:xfrm>
            <a:off x="2878282" y="6356351"/>
            <a:ext cx="3501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© 2015 OSKI TECHNOLOGY, INC.  ALL RIGHTS RESERVED.</a:t>
            </a:r>
          </a:p>
        </p:txBody>
      </p:sp>
      <p:pic>
        <p:nvPicPr>
          <p:cNvPr id="41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875" y="2819400"/>
            <a:ext cx="6572250" cy="3505200"/>
          </a:xfrm>
        </p:spPr>
      </p:pic>
    </p:spTree>
    <p:extLst>
      <p:ext uri="{BB962C8B-B14F-4D97-AF65-F5344CB8AC3E}">
        <p14:creationId xmlns:p14="http://schemas.microsoft.com/office/powerpoint/2010/main" val="4253798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Simplified Version of a Real Master-Slave Design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023E2E-09DC-4675-84FC-8E9A854D4F0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60120"/>
            <a:ext cx="6858000" cy="5029200"/>
          </a:xfrm>
        </p:spPr>
        <p:txBody>
          <a:bodyPr/>
          <a:lstStyle/>
          <a:p>
            <a:r>
              <a:rPr lang="en-IN" dirty="0" smtClean="0"/>
              <a:t>Master RTL</a:t>
            </a:r>
          </a:p>
          <a:p>
            <a:pPr lvl="1"/>
            <a:r>
              <a:rPr lang="en-IN" dirty="0" smtClean="0"/>
              <a:t>Single FIFO to store R and B Responses</a:t>
            </a:r>
          </a:p>
          <a:p>
            <a:pPr lvl="1"/>
            <a:r>
              <a:rPr lang="en-IN" dirty="0" smtClean="0"/>
              <a:t>FIFO sized to twice the length of longest R burst length</a:t>
            </a:r>
          </a:p>
          <a:p>
            <a:pPr lvl="1"/>
            <a:r>
              <a:rPr lang="en-IN" dirty="0" smtClean="0"/>
              <a:t>R beats not </a:t>
            </a:r>
            <a:r>
              <a:rPr lang="en-IN" dirty="0" err="1" smtClean="0"/>
              <a:t>dequeued</a:t>
            </a:r>
            <a:r>
              <a:rPr lang="en-IN" dirty="0" smtClean="0"/>
              <a:t> until after RLAST arrive</a:t>
            </a:r>
          </a:p>
          <a:p>
            <a:pPr lvl="1"/>
            <a:r>
              <a:rPr lang="en-IN" dirty="0" smtClean="0"/>
              <a:t>Once RLAST arrives, all R beats and B responses </a:t>
            </a:r>
            <a:r>
              <a:rPr lang="en-IN" dirty="0" err="1" smtClean="0"/>
              <a:t>dequeued</a:t>
            </a:r>
            <a:endParaRPr lang="en-IN" dirty="0" smtClean="0"/>
          </a:p>
          <a:p>
            <a:pPr lvl="1"/>
            <a:r>
              <a:rPr lang="en-IN" dirty="0" smtClean="0"/>
              <a:t>When the FIFO is full, RTL back-pressures BVALID</a:t>
            </a:r>
          </a:p>
          <a:p>
            <a:r>
              <a:rPr lang="en-IN" dirty="0" smtClean="0"/>
              <a:t>Slave RTL</a:t>
            </a:r>
            <a:endParaRPr lang="en-IN" dirty="0"/>
          </a:p>
          <a:p>
            <a:pPr lvl="1"/>
            <a:r>
              <a:rPr lang="en-IN" dirty="0"/>
              <a:t>Single FIFO to store R and B Responses</a:t>
            </a:r>
          </a:p>
          <a:p>
            <a:pPr lvl="1"/>
            <a:r>
              <a:rPr lang="en-IN" dirty="0"/>
              <a:t>FIFO </a:t>
            </a:r>
            <a:r>
              <a:rPr lang="en-IN" dirty="0" smtClean="0"/>
              <a:t>is 2-deep</a:t>
            </a:r>
            <a:endParaRPr lang="en-IN" dirty="0"/>
          </a:p>
          <a:p>
            <a:pPr lvl="1"/>
            <a:r>
              <a:rPr lang="en-IN" dirty="0" smtClean="0"/>
              <a:t>R beats or B responses </a:t>
            </a:r>
            <a:r>
              <a:rPr lang="en-IN" dirty="0" err="1" smtClean="0"/>
              <a:t>dequeued</a:t>
            </a:r>
            <a:r>
              <a:rPr lang="en-IN" dirty="0" smtClean="0"/>
              <a:t> as Master receives previous transactions</a:t>
            </a:r>
            <a:endParaRPr lang="en-IN" dirty="0"/>
          </a:p>
          <a:p>
            <a:pPr lvl="1"/>
            <a:endParaRPr lang="en-IN" dirty="0" smtClean="0"/>
          </a:p>
          <a:p>
            <a:pPr lvl="1"/>
            <a:endParaRPr lang="en-IN" dirty="0"/>
          </a:p>
          <a:p>
            <a:endParaRPr lang="en-IN" dirty="0"/>
          </a:p>
        </p:txBody>
      </p:sp>
      <p:sp>
        <p:nvSpPr>
          <p:cNvPr id="11" name="Rectangle 10"/>
          <p:cNvSpPr/>
          <p:nvPr/>
        </p:nvSpPr>
        <p:spPr>
          <a:xfrm>
            <a:off x="7696200" y="1143000"/>
            <a:ext cx="685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R1.1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696200" y="1524000"/>
            <a:ext cx="685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R1.1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696200" y="1905000"/>
            <a:ext cx="685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R1.1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696200" y="2286000"/>
            <a:ext cx="685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R1.1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696200" y="1143000"/>
            <a:ext cx="685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R1.1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696200" y="3733800"/>
            <a:ext cx="685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R1.1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696200" y="1524000"/>
            <a:ext cx="685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B1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696200" y="1905000"/>
            <a:ext cx="685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B2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696200" y="2286000"/>
            <a:ext cx="685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R1.L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7696200" y="1143000"/>
            <a:ext cx="685800" cy="1524000"/>
            <a:chOff x="5943600" y="4476307"/>
            <a:chExt cx="685800" cy="1524000"/>
          </a:xfrm>
        </p:grpSpPr>
        <p:sp>
          <p:nvSpPr>
            <p:cNvPr id="22" name="Rectangle 21"/>
            <p:cNvSpPr/>
            <p:nvPr/>
          </p:nvSpPr>
          <p:spPr>
            <a:xfrm>
              <a:off x="5943600" y="4476307"/>
              <a:ext cx="6858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R1.1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943600" y="4857307"/>
              <a:ext cx="6858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R1.1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943600" y="5238307"/>
              <a:ext cx="6858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R1.1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943600" y="5619307"/>
              <a:ext cx="6858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R1.1</a:t>
              </a:r>
              <a:endParaRPr lang="en-US" dirty="0"/>
            </a:p>
          </p:txBody>
        </p:sp>
      </p:grpSp>
      <p:sp>
        <p:nvSpPr>
          <p:cNvPr id="26" name="Rectangle 25"/>
          <p:cNvSpPr/>
          <p:nvPr/>
        </p:nvSpPr>
        <p:spPr>
          <a:xfrm>
            <a:off x="7696200" y="3352800"/>
            <a:ext cx="685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B3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7696200" y="3352800"/>
            <a:ext cx="685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65134" y="1047690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M</a:t>
            </a:r>
            <a:endParaRPr lang="en-US" sz="20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8330612" y="3733800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</a:t>
            </a:r>
          </a:p>
        </p:txBody>
      </p:sp>
      <p:sp>
        <p:nvSpPr>
          <p:cNvPr id="28" name="Footer Placeholder 6"/>
          <p:cNvSpPr txBox="1">
            <a:spLocks/>
          </p:cNvSpPr>
          <p:nvPr/>
        </p:nvSpPr>
        <p:spPr>
          <a:xfrm>
            <a:off x="2878282" y="6356351"/>
            <a:ext cx="3501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© 2015 OSKI TECHNOLOGY, INC.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07431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9" grpId="0" animBg="1"/>
      <p:bldP spid="20" grpId="0" animBg="1"/>
      <p:bldP spid="21" grpId="0" animBg="1"/>
      <p:bldP spid="26" grpId="0" animBg="1"/>
      <p:bldP spid="27" grpId="0" animBg="1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Deadlock in a Real System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023E2E-09DC-4675-84FC-8E9A854D4F0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60120"/>
            <a:ext cx="6858000" cy="5029200"/>
          </a:xfrm>
        </p:spPr>
        <p:txBody>
          <a:bodyPr/>
          <a:lstStyle/>
          <a:p>
            <a:r>
              <a:rPr lang="en-IN" dirty="0" smtClean="0"/>
              <a:t>Master RTL</a:t>
            </a:r>
          </a:p>
          <a:p>
            <a:pPr lvl="1"/>
            <a:r>
              <a:rPr lang="en-IN" dirty="0" smtClean="0"/>
              <a:t>Single FIFO to store R and B Responses</a:t>
            </a:r>
          </a:p>
          <a:p>
            <a:pPr lvl="1"/>
            <a:r>
              <a:rPr lang="en-IN" dirty="0" smtClean="0"/>
              <a:t>FIFO sized to twice the length of longest R burst length</a:t>
            </a:r>
          </a:p>
          <a:p>
            <a:pPr lvl="1"/>
            <a:r>
              <a:rPr lang="en-IN" dirty="0" smtClean="0"/>
              <a:t>R beats not </a:t>
            </a:r>
            <a:r>
              <a:rPr lang="en-IN" dirty="0" err="1" smtClean="0"/>
              <a:t>dequeued</a:t>
            </a:r>
            <a:r>
              <a:rPr lang="en-IN" dirty="0" smtClean="0"/>
              <a:t> until after RLAST arrive</a:t>
            </a:r>
          </a:p>
          <a:p>
            <a:pPr lvl="1"/>
            <a:r>
              <a:rPr lang="en-IN" dirty="0" smtClean="0"/>
              <a:t>Once RLAST arrives, all R beats and B responses </a:t>
            </a:r>
            <a:r>
              <a:rPr lang="en-IN" dirty="0" err="1" smtClean="0"/>
              <a:t>dequeued</a:t>
            </a:r>
            <a:endParaRPr lang="en-IN" dirty="0" smtClean="0"/>
          </a:p>
          <a:p>
            <a:pPr lvl="1"/>
            <a:r>
              <a:rPr lang="en-IN" dirty="0" smtClean="0"/>
              <a:t>When the FIFO is full, RTL back-pressures BVALID</a:t>
            </a:r>
          </a:p>
          <a:p>
            <a:r>
              <a:rPr lang="en-IN" dirty="0" smtClean="0"/>
              <a:t>Slave RTL</a:t>
            </a:r>
            <a:endParaRPr lang="en-IN" dirty="0"/>
          </a:p>
          <a:p>
            <a:pPr lvl="1"/>
            <a:r>
              <a:rPr lang="en-IN" dirty="0"/>
              <a:t>Single FIFO to store R and B Responses</a:t>
            </a:r>
          </a:p>
          <a:p>
            <a:pPr lvl="1"/>
            <a:r>
              <a:rPr lang="en-IN" dirty="0"/>
              <a:t>FIFO </a:t>
            </a:r>
            <a:r>
              <a:rPr lang="en-IN" dirty="0" smtClean="0"/>
              <a:t>is 2-deep</a:t>
            </a:r>
            <a:endParaRPr lang="en-IN" dirty="0"/>
          </a:p>
          <a:p>
            <a:pPr lvl="1"/>
            <a:r>
              <a:rPr lang="en-IN" dirty="0" smtClean="0"/>
              <a:t>R beats or B responses </a:t>
            </a:r>
            <a:r>
              <a:rPr lang="en-IN" dirty="0" err="1" smtClean="0"/>
              <a:t>dequeued</a:t>
            </a:r>
            <a:r>
              <a:rPr lang="en-IN" dirty="0" smtClean="0"/>
              <a:t> as Master receives previous transactions</a:t>
            </a:r>
            <a:endParaRPr lang="en-IN" dirty="0"/>
          </a:p>
          <a:p>
            <a:pPr lvl="1"/>
            <a:endParaRPr lang="en-IN" dirty="0" smtClean="0"/>
          </a:p>
          <a:p>
            <a:pPr lvl="1"/>
            <a:endParaRPr lang="en-IN" dirty="0"/>
          </a:p>
          <a:p>
            <a:endParaRPr lang="en-IN" dirty="0"/>
          </a:p>
        </p:txBody>
      </p:sp>
      <p:sp>
        <p:nvSpPr>
          <p:cNvPr id="11" name="Rectangle 10"/>
          <p:cNvSpPr/>
          <p:nvPr/>
        </p:nvSpPr>
        <p:spPr>
          <a:xfrm>
            <a:off x="7696200" y="1143000"/>
            <a:ext cx="685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R1.1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696200" y="1524000"/>
            <a:ext cx="685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R1.1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696200" y="1905000"/>
            <a:ext cx="685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R1.1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696200" y="2286000"/>
            <a:ext cx="685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R1.1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696200" y="1143000"/>
            <a:ext cx="685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R1.1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696200" y="3733800"/>
            <a:ext cx="685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R1.1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696200" y="1524000"/>
            <a:ext cx="685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B1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696200" y="1905000"/>
            <a:ext cx="685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B2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696200" y="2286000"/>
            <a:ext cx="685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B3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696200" y="3352800"/>
            <a:ext cx="685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B4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7696200" y="3352800"/>
            <a:ext cx="685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696200" y="3733800"/>
            <a:ext cx="685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R1.2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8330612" y="3733800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365134" y="1047690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M</a:t>
            </a:r>
            <a:endParaRPr lang="en-US" sz="2000" b="1" dirty="0"/>
          </a:p>
        </p:txBody>
      </p:sp>
      <p:sp>
        <p:nvSpPr>
          <p:cNvPr id="22" name="Footer Placeholder 6"/>
          <p:cNvSpPr txBox="1">
            <a:spLocks/>
          </p:cNvSpPr>
          <p:nvPr/>
        </p:nvSpPr>
        <p:spPr>
          <a:xfrm>
            <a:off x="2878282" y="6356351"/>
            <a:ext cx="3501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© 2015 OSKI TECHNOLOGY, INC.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252973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  <p:bldP spid="20" grpId="0" animBg="1"/>
      <p:bldP spid="21" grpId="0" animBg="1"/>
      <p:bldP spid="26" grpId="0" animBg="1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Deadlock in a Real System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023E2E-09DC-4675-84FC-8E9A854D4F0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96200" y="1143000"/>
            <a:ext cx="685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R1.1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696200" y="1524000"/>
            <a:ext cx="685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R1.1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696200" y="1143000"/>
            <a:ext cx="685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R1.1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696200" y="3733800"/>
            <a:ext cx="685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R1.1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696200" y="1524000"/>
            <a:ext cx="685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B1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696200" y="3352800"/>
            <a:ext cx="685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B2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7696200" y="3352800"/>
            <a:ext cx="685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696200" y="3733800"/>
            <a:ext cx="685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R1.2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8330612" y="3733800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365134" y="1047690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M</a:t>
            </a:r>
            <a:endParaRPr lang="en-US" sz="2000" b="1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205071"/>
            <a:ext cx="4933950" cy="40671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09800" y="5671066"/>
            <a:ext cx="5694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ndara" panose="020E0502030303020204" pitchFamily="34" charset="0"/>
              </a:rPr>
              <a:t>If either M or S is “fixed”, system M </a:t>
            </a:r>
            <a:r>
              <a:rPr lang="en-US" sz="2000" dirty="0">
                <a:latin typeface="Candara" panose="020E0502030303020204" pitchFamily="34" charset="0"/>
              </a:rPr>
              <a:t>⊗ </a:t>
            </a:r>
            <a:r>
              <a:rPr lang="en-US" sz="2000" dirty="0" smtClean="0">
                <a:latin typeface="Candara" panose="020E0502030303020204" pitchFamily="34" charset="0"/>
              </a:rPr>
              <a:t>S will work! </a:t>
            </a:r>
            <a:endParaRPr lang="en-US" sz="2000" dirty="0">
              <a:latin typeface="Candara" panose="020E0502030303020204" pitchFamily="34" charset="0"/>
            </a:endParaRPr>
          </a:p>
        </p:txBody>
      </p:sp>
      <p:sp>
        <p:nvSpPr>
          <p:cNvPr id="16" name="Footer Placeholder 6"/>
          <p:cNvSpPr txBox="1">
            <a:spLocks/>
          </p:cNvSpPr>
          <p:nvPr/>
        </p:nvSpPr>
        <p:spPr>
          <a:xfrm>
            <a:off x="2878282" y="6356351"/>
            <a:ext cx="3501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1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© 2015 OSKI TECHNOLOGY, INC.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414983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ski Presentation Template 2014">
  <a:themeElements>
    <a:clrScheme name="Oski Theme colors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00274E"/>
      </a:accent1>
      <a:accent2>
        <a:srgbClr val="2073BE"/>
      </a:accent2>
      <a:accent3>
        <a:srgbClr val="A5A5A5"/>
      </a:accent3>
      <a:accent4>
        <a:srgbClr val="F9D616"/>
      </a:accent4>
      <a:accent5>
        <a:srgbClr val="AEBAD5"/>
      </a:accent5>
      <a:accent6>
        <a:srgbClr val="004A87"/>
      </a:accent6>
      <a:hlink>
        <a:srgbClr val="9D4814"/>
      </a:hlink>
      <a:folHlink>
        <a:srgbClr val="3B435B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ski PPT Template 2" id="{0A45610E-9D84-4A19-8359-0ECC3F17E8C1}" vid="{4EC83B0F-1BCE-488F-B587-A74B3C41A01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30" ma:contentTypeDescription="Create a new document." ma:contentTypeScope="" ma:versionID="b6358c8e9ccf10d22debe3a56dce56ac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Props1.xml><?xml version="1.0" encoding="utf-8"?>
<ds:datastoreItem xmlns:ds="http://schemas.openxmlformats.org/officeDocument/2006/customXml" ds:itemID="{D7663390-1AD8-4488-A23F-16904AB0972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9FE8D4D-5B44-4621-BCB6-FF6770B73B2A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3.xml><?xml version="1.0" encoding="utf-8"?>
<ds:datastoreItem xmlns:ds="http://schemas.openxmlformats.org/officeDocument/2006/customXml" ds:itemID="{34CA49B8-BB99-45C9-BB0D-8C05C5D5D29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Oski Presentation Template 2014.thmx</Template>
  <TotalTime>0</TotalTime>
  <Words>3122</Words>
  <Application>Microsoft Office PowerPoint</Application>
  <PresentationFormat>On-screen Show (4:3)</PresentationFormat>
  <Paragraphs>799</Paragraphs>
  <Slides>36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Oski Presentation Template 2014</vt:lpstr>
      <vt:lpstr>Compositional Reasoning Gotchas in Practice</vt:lpstr>
      <vt:lpstr>Formal Property Verification on Large Designs</vt:lpstr>
      <vt:lpstr>Compositional Reasoning </vt:lpstr>
      <vt:lpstr>ARM® AMBA® AXI4 WSTRB Interface</vt:lpstr>
      <vt:lpstr>R and B Channels</vt:lpstr>
      <vt:lpstr>R and B Channels</vt:lpstr>
      <vt:lpstr>Simplified Version of a Real Master-Slave Design</vt:lpstr>
      <vt:lpstr>Deadlock in a Real System</vt:lpstr>
      <vt:lpstr>Deadlock in a Real System</vt:lpstr>
      <vt:lpstr>But Will We Catch It with Formal Verification?</vt:lpstr>
      <vt:lpstr>But Will We Catch It with Formal Verification?</vt:lpstr>
      <vt:lpstr>Compositional Reasoning </vt:lpstr>
      <vt:lpstr>Compositional Reasoning Concerns</vt:lpstr>
      <vt:lpstr>Simplified McMillan’s Compositional Reasoning Rule</vt:lpstr>
      <vt:lpstr>McMillan’s Rule: It is Sound and It Works!</vt:lpstr>
      <vt:lpstr>McMillan’s Rule: Some Concerns</vt:lpstr>
      <vt:lpstr>An “Unsound” Approach (a Common Practice)</vt:lpstr>
      <vt:lpstr>An “Unsound” Approach: It Works!</vt:lpstr>
      <vt:lpstr>Who Will Check for Soundness?</vt:lpstr>
      <vt:lpstr>Dead-ends: Infinite Traces in a DUT</vt:lpstr>
      <vt:lpstr>Dead-ends: Constraints Eliminate Partial Traces</vt:lpstr>
      <vt:lpstr>… Sometimes Causing Dead-Ends</vt:lpstr>
      <vt:lpstr>Dead-end in a Sequence Detector</vt:lpstr>
      <vt:lpstr>Intentional Dead-ends</vt:lpstr>
      <vt:lpstr>Dead-end Trimming Results in a Missed Bug</vt:lpstr>
      <vt:lpstr>Verifying our AXI System with Safety Properties </vt:lpstr>
      <vt:lpstr>But Will We Catch It with Formal Verification?</vt:lpstr>
      <vt:lpstr>Verifying Slave DUT</vt:lpstr>
      <vt:lpstr>Verifying Master DUT</vt:lpstr>
      <vt:lpstr>Different Combinations of Safety Time-outs</vt:lpstr>
      <vt:lpstr>Who Will Check for Soundness?</vt:lpstr>
      <vt:lpstr>Thank you!</vt:lpstr>
      <vt:lpstr>Verifying Slave DUT</vt:lpstr>
      <vt:lpstr>Decomposition: Slave Verification</vt:lpstr>
      <vt:lpstr>Running on Composed System</vt:lpstr>
      <vt:lpstr>Links and 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2010-08-09T21:21:07Z</dcterms:created>
  <dcterms:modified xsi:type="dcterms:W3CDTF">2015-09-29T17:23:54Z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