
<file path=[Content_Types].xml><?xml version="1.0" encoding="utf-8"?>
<Types xmlns="http://schemas.openxmlformats.org/package/2006/content-types">
  <Default Extension="png" ContentType="image/png"/>
  <Default Extension="jpeg" ContentType="image/jpeg"/>
  <Default Extension="m4a" ContentType="audio/mp4"/>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 id="2147483744" r:id="rId2"/>
  </p:sldMasterIdLst>
  <p:notesMasterIdLst>
    <p:notesMasterId r:id="rId21"/>
  </p:notesMasterIdLst>
  <p:handoutMasterIdLst>
    <p:handoutMasterId r:id="rId22"/>
  </p:handoutMasterIdLst>
  <p:sldIdLst>
    <p:sldId id="311" r:id="rId3"/>
    <p:sldId id="370" r:id="rId4"/>
    <p:sldId id="344" r:id="rId5"/>
    <p:sldId id="355" r:id="rId6"/>
    <p:sldId id="324" r:id="rId7"/>
    <p:sldId id="325" r:id="rId8"/>
    <p:sldId id="354" r:id="rId9"/>
    <p:sldId id="369" r:id="rId10"/>
    <p:sldId id="358" r:id="rId11"/>
    <p:sldId id="346" r:id="rId12"/>
    <p:sldId id="371" r:id="rId13"/>
    <p:sldId id="366" r:id="rId14"/>
    <p:sldId id="336" r:id="rId15"/>
    <p:sldId id="337" r:id="rId16"/>
    <p:sldId id="352" r:id="rId17"/>
    <p:sldId id="338" r:id="rId18"/>
    <p:sldId id="339" r:id="rId19"/>
    <p:sldId id="372"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736">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660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中度样式 2 - 强调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D5ABB26-0587-4C30-8999-92F81FD0307C}" styleName="无样式，无网格">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189" autoAdjust="0"/>
    <p:restoredTop sz="78235" autoAdjust="0"/>
  </p:normalViewPr>
  <p:slideViewPr>
    <p:cSldViewPr>
      <p:cViewPr varScale="1">
        <p:scale>
          <a:sx n="70" d="100"/>
          <a:sy n="70" d="100"/>
        </p:scale>
        <p:origin x="1738" y="38"/>
      </p:cViewPr>
      <p:guideLst>
        <p:guide orient="horz" pos="2160"/>
        <p:guide pos="2736"/>
      </p:guideLst>
    </p:cSldViewPr>
  </p:slideViewPr>
  <p:outlineViewPr>
    <p:cViewPr>
      <p:scale>
        <a:sx n="25" d="100"/>
        <a:sy n="25"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57" d="100"/>
          <a:sy n="57" d="100"/>
        </p:scale>
        <p:origin x="-2850"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E249C34-8418-4F25-8FE9-1C2A34E68F67}" type="datetimeFigureOut">
              <a:rPr lang="en-US" smtClean="0"/>
              <a:t>9/28/2015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307AC74-1D75-40E2-A8D3-0A077E8A774F}" type="slidenum">
              <a:rPr lang="en-US" smtClean="0"/>
              <a:t>‹#›</a:t>
            </a:fld>
            <a:endParaRPr lang="en-US"/>
          </a:p>
        </p:txBody>
      </p:sp>
    </p:spTree>
    <p:extLst>
      <p:ext uri="{BB962C8B-B14F-4D97-AF65-F5344CB8AC3E}">
        <p14:creationId xmlns:p14="http://schemas.microsoft.com/office/powerpoint/2010/main" val="2769522028"/>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FCC4027-ABE8-4312-B270-63FAD9373C05}" type="datetimeFigureOut">
              <a:rPr lang="en-US" smtClean="0"/>
              <a:t>9/28/2015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344D7D5-5B85-4855-ACC6-9C5A3671382F}" type="slidenum">
              <a:rPr lang="en-US" smtClean="0"/>
              <a:t>‹#›</a:t>
            </a:fld>
            <a:endParaRPr lang="en-US"/>
          </a:p>
        </p:txBody>
      </p:sp>
    </p:spTree>
    <p:extLst>
      <p:ext uri="{BB962C8B-B14F-4D97-AF65-F5344CB8AC3E}">
        <p14:creationId xmlns:p14="http://schemas.microsoft.com/office/powerpoint/2010/main" val="4292589648"/>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dirty="0" smtClean="0"/>
              <a:t>Hi everyone, thanks</a:t>
            </a:r>
            <a:r>
              <a:rPr lang="en-US" altLang="zh-CN" baseline="0" dirty="0" smtClean="0"/>
              <a:t> for the introduction, today I am going to talk about my recent work, which is </a:t>
            </a:r>
            <a:r>
              <a:rPr lang="en-US" sz="1200" dirty="0" smtClean="0">
                <a:solidFill>
                  <a:schemeClr val="bg1"/>
                </a:solidFill>
              </a:rPr>
              <a:t>Classifying Race Conditions in Web Applications.</a:t>
            </a:r>
            <a:endParaRPr lang="en-US" sz="1200" b="1" dirty="0" smtClean="0">
              <a:solidFill>
                <a:schemeClr val="bg1"/>
              </a:solidFill>
              <a:effectLst>
                <a:outerShdw blurRad="38100" dist="38100" dir="2700000" algn="tl">
                  <a:srgbClr val="000000">
                    <a:alpha val="43137"/>
                  </a:srgbClr>
                </a:outerShdw>
              </a:effectLst>
              <a:latin typeface="Corbel" pitchFamily="34" charset="0"/>
              <a:ea typeface="Arial Unicode MS" pitchFamily="34" charset="-128"/>
              <a:cs typeface="Arial Unicode MS" pitchFamily="34" charset="-128"/>
            </a:endParaRPr>
          </a:p>
          <a:p>
            <a:endParaRPr lang="zh-CN" altLang="en-US" dirty="0"/>
          </a:p>
        </p:txBody>
      </p:sp>
      <p:sp>
        <p:nvSpPr>
          <p:cNvPr id="4" name="页脚占位符 3"/>
          <p:cNvSpPr>
            <a:spLocks noGrp="1"/>
          </p:cNvSpPr>
          <p:nvPr>
            <p:ph type="ftr" sz="quarter" idx="10"/>
          </p:nvPr>
        </p:nvSpPr>
        <p:spPr/>
        <p:txBody>
          <a:bodyPr/>
          <a:lstStyle/>
          <a:p>
            <a:endParaRPr lang="en-US"/>
          </a:p>
        </p:txBody>
      </p:sp>
      <p:sp>
        <p:nvSpPr>
          <p:cNvPr id="5" name="灯片编号占位符 4"/>
          <p:cNvSpPr>
            <a:spLocks noGrp="1"/>
          </p:cNvSpPr>
          <p:nvPr>
            <p:ph type="sldNum" sz="quarter" idx="11"/>
          </p:nvPr>
        </p:nvSpPr>
        <p:spPr/>
        <p:txBody>
          <a:bodyPr/>
          <a:lstStyle/>
          <a:p>
            <a:fld id="{E344D7D5-5B85-4855-ACC6-9C5A3671382F}" type="slidenum">
              <a:rPr lang="en-US" smtClean="0"/>
              <a:t>1</a:t>
            </a:fld>
            <a:endParaRPr lang="en-US"/>
          </a:p>
        </p:txBody>
      </p:sp>
    </p:spTree>
    <p:extLst>
      <p:ext uri="{BB962C8B-B14F-4D97-AF65-F5344CB8AC3E}">
        <p14:creationId xmlns:p14="http://schemas.microsoft.com/office/powerpoint/2010/main" val="32584187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E344D7D5-5B85-4855-ACC6-9C5A3671382F}" type="slidenum">
              <a:rPr lang="en-US" smtClean="0"/>
              <a:t>13</a:t>
            </a:fld>
            <a:endParaRPr lang="en-US"/>
          </a:p>
        </p:txBody>
      </p:sp>
    </p:spTree>
    <p:extLst>
      <p:ext uri="{BB962C8B-B14F-4D97-AF65-F5344CB8AC3E}">
        <p14:creationId xmlns:p14="http://schemas.microsoft.com/office/powerpoint/2010/main" val="42672077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tested</a:t>
            </a:r>
            <a:r>
              <a:rPr lang="en-US" baseline="0" dirty="0" smtClean="0"/>
              <a:t> on the benchmarks from existing race detection tools for web applications and correctly classified all the race conditions.</a:t>
            </a:r>
            <a:endParaRPr lang="en-US" dirty="0"/>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E344D7D5-5B85-4855-ACC6-9C5A3671382F}" type="slidenum">
              <a:rPr lang="en-US" smtClean="0"/>
              <a:t>14</a:t>
            </a:fld>
            <a:endParaRPr lang="en-US"/>
          </a:p>
        </p:txBody>
      </p:sp>
    </p:spTree>
    <p:extLst>
      <p:ext uri="{BB962C8B-B14F-4D97-AF65-F5344CB8AC3E}">
        <p14:creationId xmlns:p14="http://schemas.microsoft.com/office/powerpoint/2010/main" val="15674465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Thank you all,</a:t>
            </a:r>
            <a:r>
              <a:rPr lang="en-US" baseline="0" dirty="0" smtClean="0"/>
              <a:t> if you are interested in more details or want to have a discussion, please find me in the poster session and I would be happy to talk with you.</a:t>
            </a:r>
          </a:p>
          <a:p>
            <a:endParaRPr lang="en-US" dirty="0"/>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E344D7D5-5B85-4855-ACC6-9C5A3671382F}" type="slidenum">
              <a:rPr lang="en-US" smtClean="0"/>
              <a:t>17</a:t>
            </a:fld>
            <a:endParaRPr lang="en-US"/>
          </a:p>
        </p:txBody>
      </p:sp>
    </p:spTree>
    <p:extLst>
      <p:ext uri="{BB962C8B-B14F-4D97-AF65-F5344CB8AC3E}">
        <p14:creationId xmlns:p14="http://schemas.microsoft.com/office/powerpoint/2010/main" val="25776111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First, I will give an overview.</a:t>
            </a:r>
            <a:endParaRPr lang="en-US" dirty="0"/>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E344D7D5-5B85-4855-ACC6-9C5A3671382F}" type="slidenum">
              <a:rPr lang="en-US" smtClean="0"/>
              <a:t>2</a:t>
            </a:fld>
            <a:endParaRPr lang="en-US"/>
          </a:p>
        </p:txBody>
      </p:sp>
    </p:spTree>
    <p:extLst>
      <p:ext uri="{BB962C8B-B14F-4D97-AF65-F5344CB8AC3E}">
        <p14:creationId xmlns:p14="http://schemas.microsoft.com/office/powerpoint/2010/main" val="1416422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Web applications</a:t>
            </a:r>
            <a:r>
              <a:rPr lang="en-US" baseline="0" dirty="0" smtClean="0"/>
              <a:t> have been extremely popular in the recent years, they are </a:t>
            </a:r>
            <a:r>
              <a:rPr lang="en-US" baseline="0" dirty="0" smtClean="0"/>
              <a:t>widely used </a:t>
            </a:r>
            <a:r>
              <a:rPr lang="en-US" baseline="0" dirty="0" smtClean="0"/>
              <a:t>in our daily life. However, web applications are not perfect, </a:t>
            </a:r>
            <a:r>
              <a:rPr lang="en-US" baseline="0" dirty="0" smtClean="0"/>
              <a:t>various kinds of problems </a:t>
            </a:r>
            <a:r>
              <a:rPr lang="en-US" baseline="0" dirty="0" smtClean="0"/>
              <a:t>can come from JavaScript, html and so on.</a:t>
            </a:r>
            <a:endParaRPr lang="en-US" dirty="0"/>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E344D7D5-5B85-4855-ACC6-9C5A3671382F}" type="slidenum">
              <a:rPr lang="en-US" smtClean="0"/>
              <a:t>3</a:t>
            </a:fld>
            <a:endParaRPr lang="en-US"/>
          </a:p>
        </p:txBody>
      </p:sp>
    </p:spTree>
    <p:extLst>
      <p:ext uri="{BB962C8B-B14F-4D97-AF65-F5344CB8AC3E}">
        <p14:creationId xmlns:p14="http://schemas.microsoft.com/office/powerpoint/2010/main" val="22107480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Web</a:t>
            </a:r>
            <a:r>
              <a:rPr lang="en-US" baseline="0" dirty="0" smtClean="0"/>
              <a:t> applications are built based on the event-driven model.</a:t>
            </a:r>
          </a:p>
          <a:p>
            <a:r>
              <a:rPr lang="en-US" baseline="0" dirty="0" smtClean="0"/>
              <a:t>The events can be parsing, user actions, asynchronous resource loading, ajax call backs, timer and so on.</a:t>
            </a:r>
          </a:p>
          <a:p>
            <a:r>
              <a:rPr lang="en-US" baseline="0" dirty="0" smtClean="0"/>
              <a:t>Although all these event will be executed by the looping thread in a single threaded manner, web application are not free of race conditions  due to the extensive use of asynchrony, in order to let the users see the web page faster. </a:t>
            </a:r>
            <a:endParaRPr lang="en-US" dirty="0"/>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E344D7D5-5B85-4855-ACC6-9C5A3671382F}" type="slidenum">
              <a:rPr lang="en-US" smtClean="0"/>
              <a:t>4</a:t>
            </a:fld>
            <a:endParaRPr lang="en-US"/>
          </a:p>
        </p:txBody>
      </p:sp>
    </p:spTree>
    <p:extLst>
      <p:ext uri="{BB962C8B-B14F-4D97-AF65-F5344CB8AC3E}">
        <p14:creationId xmlns:p14="http://schemas.microsoft.com/office/powerpoint/2010/main" val="11247235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Suppose in</a:t>
            </a:r>
            <a:r>
              <a:rPr lang="en-US" baseline="0" dirty="0" smtClean="0"/>
              <a:t> the web application there defines many different types of events in the html, and there will be implicit timelines for those events once they are initiated. And the exact time that those events happen can be anywhere in the time line. Which means the total order of all the events are non-deterministic.</a:t>
            </a:r>
            <a:endParaRPr lang="en-US" dirty="0"/>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E344D7D5-5B85-4855-ACC6-9C5A3671382F}" type="slidenum">
              <a:rPr lang="en-US" smtClean="0"/>
              <a:t>5</a:t>
            </a:fld>
            <a:endParaRPr lang="en-US"/>
          </a:p>
        </p:txBody>
      </p:sp>
    </p:spTree>
    <p:extLst>
      <p:ext uri="{BB962C8B-B14F-4D97-AF65-F5344CB8AC3E}">
        <p14:creationId xmlns:p14="http://schemas.microsoft.com/office/powerpoint/2010/main" val="25872886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 may think why do we even</a:t>
            </a:r>
            <a:r>
              <a:rPr lang="en-US" baseline="0" dirty="0" smtClean="0"/>
              <a:t> care about race conditions in web applications? Suppose in this example, a.js defines function f4, which is called when the button is clicked. Clicking the button before a.js is loaded will just do nothing, and the users probably won’t even notice such exceptions anyway because the browser will just silently tolerate it. But from the user’s point of view, what if the event is important, let’s say wire you 5 million dollars? You definitely don’t want to lose your money just because the web application is behaving </a:t>
            </a:r>
            <a:r>
              <a:rPr lang="en-US" baseline="0" dirty="0" smtClean="0"/>
              <a:t>differently by itself.</a:t>
            </a:r>
            <a:endParaRPr lang="en-US" dirty="0"/>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E344D7D5-5B85-4855-ACC6-9C5A3671382F}" type="slidenum">
              <a:rPr lang="en-US" smtClean="0"/>
              <a:t>6</a:t>
            </a:fld>
            <a:endParaRPr lang="en-US"/>
          </a:p>
        </p:txBody>
      </p:sp>
    </p:spTree>
    <p:extLst>
      <p:ext uri="{BB962C8B-B14F-4D97-AF65-F5344CB8AC3E}">
        <p14:creationId xmlns:p14="http://schemas.microsoft.com/office/powerpoint/2010/main" val="41710493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our motivation is that , the race condition, by definition, involves</a:t>
            </a:r>
            <a:r>
              <a:rPr lang="en-US" baseline="0" dirty="0" smtClean="0"/>
              <a:t> two events that can be re-ordered, and at least one is a write. </a:t>
            </a:r>
            <a:endParaRPr lang="en-US" dirty="0"/>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E344D7D5-5B85-4855-ACC6-9C5A3671382F}" type="slidenum">
              <a:rPr lang="en-US" smtClean="0"/>
              <a:t>7</a:t>
            </a:fld>
            <a:endParaRPr lang="en-US"/>
          </a:p>
        </p:txBody>
      </p:sp>
    </p:spTree>
    <p:extLst>
      <p:ext uri="{BB962C8B-B14F-4D97-AF65-F5344CB8AC3E}">
        <p14:creationId xmlns:p14="http://schemas.microsoft.com/office/powerpoint/2010/main" val="9392984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know</a:t>
            </a:r>
            <a:r>
              <a:rPr lang="en-US" baseline="0" dirty="0" smtClean="0"/>
              <a:t> these two events are run in different ways, we will just let them run in both ways and see if they will lead to different results.</a:t>
            </a:r>
            <a:endParaRPr lang="en-US" dirty="0"/>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E344D7D5-5B85-4855-ACC6-9C5A3671382F}" type="slidenum">
              <a:rPr lang="en-US" smtClean="0"/>
              <a:t>10</a:t>
            </a:fld>
            <a:endParaRPr lang="en-US"/>
          </a:p>
        </p:txBody>
      </p:sp>
    </p:spTree>
    <p:extLst>
      <p:ext uri="{BB962C8B-B14F-4D97-AF65-F5344CB8AC3E}">
        <p14:creationId xmlns:p14="http://schemas.microsoft.com/office/powerpoint/2010/main" val="23868361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Although the</a:t>
            </a:r>
            <a:r>
              <a:rPr lang="en-US" baseline="0" dirty="0" smtClean="0"/>
              <a:t> approach seems to be straightforward, we still encountered many </a:t>
            </a:r>
            <a:r>
              <a:rPr lang="en-US" dirty="0" smtClean="0"/>
              <a:t>technical challenges we</a:t>
            </a:r>
            <a:r>
              <a:rPr lang="en-US" baseline="0" dirty="0" smtClean="0"/>
              <a:t> have encountered, such as </a:t>
            </a:r>
          </a:p>
          <a:p>
            <a:endParaRPr lang="en-US" baseline="0" dirty="0" smtClean="0"/>
          </a:p>
          <a:p>
            <a:r>
              <a:rPr lang="en-US" baseline="0" dirty="0" smtClean="0"/>
              <a:t>We had to handle all the challenges in order to achieve our goal.</a:t>
            </a:r>
            <a:endParaRPr lang="en-US" dirty="0"/>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E344D7D5-5B85-4855-ACC6-9C5A3671382F}" type="slidenum">
              <a:rPr lang="en-US" smtClean="0"/>
              <a:t>11</a:t>
            </a:fld>
            <a:endParaRPr lang="en-US"/>
          </a:p>
        </p:txBody>
      </p:sp>
    </p:spTree>
    <p:extLst>
      <p:ext uri="{BB962C8B-B14F-4D97-AF65-F5344CB8AC3E}">
        <p14:creationId xmlns:p14="http://schemas.microsoft.com/office/powerpoint/2010/main" val="16147660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6" name="Slide Number Placeholder 5"/>
          <p:cNvSpPr>
            <a:spLocks noGrp="1"/>
          </p:cNvSpPr>
          <p:nvPr>
            <p:ph type="sldNum" sz="quarter" idx="12"/>
          </p:nvPr>
        </p:nvSpPr>
        <p:spPr/>
        <p:txBody>
          <a:bodyPr/>
          <a:lstStyle/>
          <a:p>
            <a:fld id="{34654071-70C4-45B5-882A-403F7DD71C94}" type="slidenum">
              <a:rPr lang="en-US" smtClean="0"/>
              <a:t>‹#›</a:t>
            </a:fld>
            <a:endParaRPr lang="en-US"/>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96752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fld id="{34654071-70C4-45B5-882A-403F7DD71C94}" type="slidenum">
              <a:rPr lang="en-US" smtClean="0"/>
              <a:t>‹#›</a:t>
            </a:fld>
            <a:endParaRPr lang="en-US"/>
          </a:p>
        </p:txBody>
      </p:sp>
    </p:spTree>
    <p:extLst>
      <p:ext uri="{BB962C8B-B14F-4D97-AF65-F5344CB8AC3E}">
        <p14:creationId xmlns:p14="http://schemas.microsoft.com/office/powerpoint/2010/main" val="1518781989"/>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p:txBody>
          <a:bodyPr/>
          <a:lstStyle/>
          <a:p>
            <a:fld id="{34654071-70C4-45B5-882A-403F7DD71C94}" type="slidenum">
              <a:rPr lang="en-US" smtClean="0"/>
              <a:t>‹#›</a:t>
            </a:fld>
            <a:endParaRPr lang="en-US"/>
          </a:p>
        </p:txBody>
      </p:sp>
    </p:spTree>
    <p:extLst>
      <p:ext uri="{BB962C8B-B14F-4D97-AF65-F5344CB8AC3E}">
        <p14:creationId xmlns:p14="http://schemas.microsoft.com/office/powerpoint/2010/main" val="2351195726"/>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2130425"/>
            <a:ext cx="7772400" cy="1470025"/>
          </a:xfrm>
          <a:prstGeom prst="rect">
            <a:avLst/>
          </a:prstGeom>
        </p:spPr>
        <p:txBody>
          <a:bodyPr/>
          <a:lstStyle>
            <a:lvl1pPr>
              <a:defRPr sz="3600">
                <a:latin typeface="Arial" pitchFamily="34" charset="0"/>
                <a:cs typeface="Arial" pitchFamily="34" charset="0"/>
              </a:defRPr>
            </a:lvl1pPr>
          </a:lstStyle>
          <a:p>
            <a:r>
              <a:rPr lang="en-US" dirty="0" smtClean="0"/>
              <a:t>Verifying a Quantitative Relaxation of Linearizability via Refinement</a:t>
            </a:r>
            <a:endParaRPr lang="en-US" dirty="0"/>
          </a:p>
        </p:txBody>
      </p:sp>
      <p:sp>
        <p:nvSpPr>
          <p:cNvPr id="3" name="Subtitle 2"/>
          <p:cNvSpPr>
            <a:spLocks noGrp="1"/>
          </p:cNvSpPr>
          <p:nvPr>
            <p:ph type="subTitle" idx="1" hasCustomPrompt="1"/>
          </p:nvPr>
        </p:nvSpPr>
        <p:spPr>
          <a:xfrm>
            <a:off x="1371600" y="3886200"/>
            <a:ext cx="6400800" cy="1752600"/>
          </a:xfrm>
        </p:spPr>
        <p:txBody>
          <a:bodyPr/>
          <a:lstStyle>
            <a:lvl1pPr marL="0" marR="0" indent="0" algn="l" defTabSz="914400" rtl="0" eaLnBrk="1" fontAlgn="base" latinLnBrk="0" hangingPunct="1">
              <a:lnSpc>
                <a:spcPct val="100000"/>
              </a:lnSpc>
              <a:spcBef>
                <a:spcPct val="20000"/>
              </a:spcBef>
              <a:spcAft>
                <a:spcPct val="0"/>
              </a:spcAft>
              <a:buClrTx/>
              <a:buSzTx/>
              <a:buFontTx/>
              <a:buNone/>
              <a:tabLst/>
              <a:defRPr sz="1800" b="0" baseline="0">
                <a:solidFill>
                  <a:schemeClr val="bg2">
                    <a:lumMod val="75000"/>
                  </a:schemeClr>
                </a:solidFill>
                <a:latin typeface="Arial" pitchFamily="34" charset="0"/>
                <a:cs typeface="Arial"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err="1" smtClean="0"/>
              <a:t>Kiran</a:t>
            </a:r>
            <a:r>
              <a:rPr lang="en-US" dirty="0" smtClean="0"/>
              <a:t> </a:t>
            </a:r>
            <a:r>
              <a:rPr lang="en-US" dirty="0" err="1" smtClean="0"/>
              <a:t>Adhikari</a:t>
            </a:r>
            <a:r>
              <a:rPr lang="en-US" dirty="0" smtClean="0"/>
              <a:t> (Virginia Tech)</a:t>
            </a:r>
          </a:p>
          <a:p>
            <a:r>
              <a:rPr lang="en-US" dirty="0" smtClean="0"/>
              <a:t>James Street (Virginia Tech)</a:t>
            </a:r>
          </a:p>
          <a:p>
            <a:r>
              <a:rPr lang="en-US" dirty="0" smtClean="0"/>
              <a:t>Chao Wang (Virginia Tech)</a:t>
            </a:r>
          </a:p>
          <a:p>
            <a:r>
              <a:rPr lang="en-US" dirty="0" smtClean="0"/>
              <a:t>Yang Liu (NTU, Singapore)</a:t>
            </a:r>
          </a:p>
          <a:p>
            <a:r>
              <a:rPr lang="en-US" dirty="0" err="1" smtClean="0"/>
              <a:t>Shaojie</a:t>
            </a:r>
            <a:r>
              <a:rPr lang="en-US" dirty="0" smtClean="0"/>
              <a:t> Zhang (SUTD, Singapore) </a:t>
            </a:r>
            <a:endParaRPr lang="en-US" dirty="0"/>
          </a:p>
        </p:txBody>
      </p:sp>
    </p:spTree>
  </p:cSld>
  <p:clrMapOvr>
    <a:masterClrMapping/>
  </p:clrMapOvr>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chaoTalkTemplate">
    <p:spTree>
      <p:nvGrpSpPr>
        <p:cNvPr id="1" name=""/>
        <p:cNvGrpSpPr/>
        <p:nvPr/>
      </p:nvGrpSpPr>
      <p:grpSpPr>
        <a:xfrm>
          <a:off x="0" y="0"/>
          <a:ext cx="0" cy="0"/>
          <a:chOff x="0" y="0"/>
          <a:chExt cx="0" cy="0"/>
        </a:xfrm>
      </p:grpSpPr>
      <p:cxnSp>
        <p:nvCxnSpPr>
          <p:cNvPr id="4" name="Straight Connector 7"/>
          <p:cNvCxnSpPr>
            <a:cxnSpLocks noChangeShapeType="1"/>
          </p:cNvCxnSpPr>
          <p:nvPr/>
        </p:nvCxnSpPr>
        <p:spPr bwMode="auto">
          <a:xfrm>
            <a:off x="457200" y="838200"/>
            <a:ext cx="8305800" cy="0"/>
          </a:xfrm>
          <a:prstGeom prst="line">
            <a:avLst/>
          </a:prstGeom>
          <a:noFill/>
          <a:ln w="25400" algn="ctr">
            <a:solidFill>
              <a:schemeClr val="tx1"/>
            </a:solidFill>
            <a:miter lim="800000"/>
            <a:headEnd/>
            <a:tailEnd/>
          </a:ln>
        </p:spPr>
      </p:cxnSp>
      <p:sp>
        <p:nvSpPr>
          <p:cNvPr id="2" name="Title 1"/>
          <p:cNvSpPr>
            <a:spLocks noGrp="1"/>
          </p:cNvSpPr>
          <p:nvPr>
            <p:ph type="title"/>
          </p:nvPr>
        </p:nvSpPr>
        <p:spPr>
          <a:xfrm>
            <a:off x="381000" y="152400"/>
            <a:ext cx="8458200" cy="838200"/>
          </a:xfrm>
          <a:prstGeom prst="rect">
            <a:avLst/>
          </a:prstGeom>
        </p:spPr>
        <p:txBody>
          <a:bodyPr/>
          <a:lstStyle>
            <a:lvl1pPr algn="l">
              <a:defRPr sz="3600">
                <a:latin typeface="Arial" pitchFamily="34" charset="0"/>
                <a:cs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381000" y="1143000"/>
            <a:ext cx="8458200" cy="5334000"/>
          </a:xfrm>
        </p:spPr>
        <p:txBody>
          <a:bodyPr/>
          <a:lstStyle>
            <a:lvl1pPr>
              <a:defRPr sz="2800">
                <a:latin typeface="Arial" pitchFamily="34" charset="0"/>
                <a:ea typeface="Tahoma" pitchFamily="34" charset="0"/>
                <a:cs typeface="Arial" pitchFamily="34" charset="0"/>
              </a:defRPr>
            </a:lvl1pPr>
            <a:lvl2pPr>
              <a:defRPr sz="2400">
                <a:latin typeface="Arial" pitchFamily="34" charset="0"/>
                <a:ea typeface="Tahoma" pitchFamily="34" charset="0"/>
                <a:cs typeface="Arial" pitchFamily="34" charset="0"/>
              </a:defRPr>
            </a:lvl2pPr>
            <a:lvl3pPr>
              <a:defRPr sz="2000">
                <a:latin typeface="Arial" pitchFamily="34" charset="0"/>
                <a:ea typeface="Tahoma" pitchFamily="34" charset="0"/>
                <a:cs typeface="Arial" pitchFamily="34" charset="0"/>
              </a:defRPr>
            </a:lvl3pPr>
            <a:lvl4pPr>
              <a:defRPr sz="1800">
                <a:latin typeface="Arial" pitchFamily="34" charset="0"/>
                <a:ea typeface="Tahoma" pitchFamily="34" charset="0"/>
                <a:cs typeface="Arial" pitchFamily="34" charset="0"/>
              </a:defRPr>
            </a:lvl4pPr>
            <a:lvl5pPr>
              <a:defRPr sz="1800">
                <a:latin typeface="Arial" pitchFamily="34" charset="0"/>
                <a:ea typeface="Tahoma"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10"/>
          </p:nvPr>
        </p:nvSpPr>
        <p:spPr>
          <a:xfrm>
            <a:off x="381000" y="6553200"/>
            <a:ext cx="1905000" cy="304800"/>
          </a:xfrm>
          <a:prstGeom prst="rect">
            <a:avLst/>
          </a:prstGeom>
        </p:spPr>
        <p:txBody>
          <a:bodyPr/>
          <a:lstStyle>
            <a:lvl1pPr>
              <a:defRPr sz="1600"/>
            </a:lvl1pPr>
          </a:lstStyle>
          <a:p>
            <a:fld id="{34BB6B48-E8B6-492E-B5F2-B7A73A7469AD}" type="datetime1">
              <a:rPr lang="en-US" smtClean="0"/>
              <a:t>9/28/2015</a:t>
            </a:fld>
            <a:endParaRPr lang="en-US" dirty="0"/>
          </a:p>
        </p:txBody>
      </p:sp>
      <p:sp>
        <p:nvSpPr>
          <p:cNvPr id="6" name="Footer Placeholder 4"/>
          <p:cNvSpPr>
            <a:spLocks noGrp="1"/>
          </p:cNvSpPr>
          <p:nvPr>
            <p:ph type="ftr" sz="quarter" idx="11"/>
          </p:nvPr>
        </p:nvSpPr>
        <p:spPr>
          <a:xfrm>
            <a:off x="3124200" y="6553200"/>
            <a:ext cx="2895600" cy="304800"/>
          </a:xfrm>
          <a:prstGeom prst="rect">
            <a:avLst/>
          </a:prstGeom>
        </p:spPr>
        <p:txBody>
          <a:bodyPr/>
          <a:lstStyle>
            <a:lvl1pPr algn="ctr">
              <a:defRPr sz="1600"/>
            </a:lvl1pPr>
          </a:lstStyle>
          <a:p>
            <a:endParaRPr lang="en-US" dirty="0"/>
          </a:p>
        </p:txBody>
      </p:sp>
      <p:sp>
        <p:nvSpPr>
          <p:cNvPr id="7" name="Slide Number Placeholder 5"/>
          <p:cNvSpPr>
            <a:spLocks noGrp="1"/>
          </p:cNvSpPr>
          <p:nvPr>
            <p:ph type="sldNum" sz="quarter" idx="12"/>
          </p:nvPr>
        </p:nvSpPr>
        <p:spPr>
          <a:xfrm>
            <a:off x="6934200" y="6553200"/>
            <a:ext cx="1905000" cy="304800"/>
          </a:xfrm>
          <a:prstGeom prst="rect">
            <a:avLst/>
          </a:prstGeom>
        </p:spPr>
        <p:txBody>
          <a:bodyPr/>
          <a:lstStyle>
            <a:lvl1pPr algn="r">
              <a:defRPr sz="1600"/>
            </a:lvl1pPr>
          </a:lstStyle>
          <a:p>
            <a:fld id="{34654071-70C4-45B5-882A-403F7DD71C94}" type="slidenum">
              <a:rPr lang="en-US" smtClean="0"/>
              <a:t>‹#›</a:t>
            </a:fld>
            <a:endParaRPr lang="en-US"/>
          </a:p>
        </p:txBody>
      </p:sp>
    </p:spTree>
  </p:cSld>
  <p:clrMapOvr>
    <a:masterClrMapping/>
  </p:clrMapOvr>
  <p:transition/>
  <p:timing>
    <p:tnLst>
      <p:par>
        <p:cTn id="1" dur="indefinite" restart="never" nodeType="tmRoot"/>
      </p:par>
    </p:tnLst>
  </p:timing>
  <p:hf hdr="0"/>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400" b="0" cap="all">
                <a:latin typeface="Arial" pitchFamily="34" charset="0"/>
                <a:cs typeface="Arial" pitchFamily="34" charset="0"/>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a:xfrm>
            <a:off x="685800" y="6400800"/>
            <a:ext cx="1905000" cy="457200"/>
          </a:xfrm>
          <a:prstGeom prst="rect">
            <a:avLst/>
          </a:prstGeom>
        </p:spPr>
        <p:txBody>
          <a:bodyPr/>
          <a:lstStyle>
            <a:lvl1pPr>
              <a:defRPr sz="1600"/>
            </a:lvl1pPr>
          </a:lstStyle>
          <a:p>
            <a:pPr>
              <a:defRPr/>
            </a:pPr>
            <a:r>
              <a:rPr lang="en-US" smtClean="0"/>
              <a:t>Talk @ CS</a:t>
            </a:r>
            <a:endParaRPr lang="en-US" dirty="0"/>
          </a:p>
        </p:txBody>
      </p:sp>
      <p:sp>
        <p:nvSpPr>
          <p:cNvPr id="5" name="Footer Placeholder 4"/>
          <p:cNvSpPr>
            <a:spLocks noGrp="1"/>
          </p:cNvSpPr>
          <p:nvPr>
            <p:ph type="ftr" sz="quarter" idx="11"/>
          </p:nvPr>
        </p:nvSpPr>
        <p:spPr>
          <a:xfrm>
            <a:off x="3124200" y="6400800"/>
            <a:ext cx="2895600" cy="457200"/>
          </a:xfrm>
          <a:prstGeom prst="rect">
            <a:avLst/>
          </a:prstGeom>
        </p:spPr>
        <p:txBody>
          <a:bodyPr/>
          <a:lstStyle>
            <a:lvl1pPr algn="ctr">
              <a:defRPr sz="1600"/>
            </a:lvl1pPr>
          </a:lstStyle>
          <a:p>
            <a:pPr>
              <a:defRPr/>
            </a:pPr>
            <a:r>
              <a:rPr lang="en-US" smtClean="0"/>
              <a:t>C.W. </a:t>
            </a:r>
            <a:endParaRPr lang="en-US" dirty="0"/>
          </a:p>
        </p:txBody>
      </p:sp>
      <p:sp>
        <p:nvSpPr>
          <p:cNvPr id="6" name="Slide Number Placeholder 5"/>
          <p:cNvSpPr>
            <a:spLocks noGrp="1"/>
          </p:cNvSpPr>
          <p:nvPr>
            <p:ph type="sldNum" sz="quarter" idx="12"/>
          </p:nvPr>
        </p:nvSpPr>
        <p:spPr>
          <a:xfrm>
            <a:off x="6553200" y="6400800"/>
            <a:ext cx="1905000" cy="457200"/>
          </a:xfrm>
          <a:prstGeom prst="rect">
            <a:avLst/>
          </a:prstGeom>
        </p:spPr>
        <p:txBody>
          <a:bodyPr/>
          <a:lstStyle>
            <a:lvl1pPr algn="r">
              <a:defRPr sz="1600"/>
            </a:lvl1pPr>
          </a:lstStyle>
          <a:p>
            <a:fld id="{34654071-70C4-45B5-882A-403F7DD71C94}" type="slidenum">
              <a:rPr lang="en-US" smtClean="0"/>
              <a:t>‹#›</a:t>
            </a:fld>
            <a:endParaRPr lang="en-US"/>
          </a:p>
        </p:txBody>
      </p:sp>
    </p:spTree>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5" name="Straight Connector 7"/>
          <p:cNvCxnSpPr>
            <a:cxnSpLocks noChangeShapeType="1"/>
          </p:cNvCxnSpPr>
          <p:nvPr/>
        </p:nvCxnSpPr>
        <p:spPr bwMode="auto">
          <a:xfrm>
            <a:off x="457200" y="838200"/>
            <a:ext cx="8305800" cy="0"/>
          </a:xfrm>
          <a:prstGeom prst="line">
            <a:avLst/>
          </a:prstGeom>
          <a:noFill/>
          <a:ln w="25400" algn="ctr">
            <a:solidFill>
              <a:schemeClr val="tx1"/>
            </a:solidFill>
            <a:miter lim="800000"/>
            <a:headEnd/>
            <a:tailEnd/>
          </a:ln>
        </p:spPr>
      </p:cxnSp>
      <p:sp>
        <p:nvSpPr>
          <p:cNvPr id="2" name="Title 1"/>
          <p:cNvSpPr>
            <a:spLocks noGrp="1"/>
          </p:cNvSpPr>
          <p:nvPr>
            <p:ph type="title"/>
          </p:nvPr>
        </p:nvSpPr>
        <p:spPr>
          <a:xfrm>
            <a:off x="381000" y="152400"/>
            <a:ext cx="8458200" cy="838200"/>
          </a:xfrm>
          <a:prstGeom prst="rect">
            <a:avLst/>
          </a:prstGeom>
        </p:spPr>
        <p:txBody>
          <a:bodyPr/>
          <a:lstStyle>
            <a:lvl1pPr algn="l">
              <a:defRPr sz="3600">
                <a:latin typeface="Arial" pitchFamily="34" charset="0"/>
                <a:cs typeface="Arial" pitchFamily="34" charset="0"/>
              </a:defRPr>
            </a:lvl1pPr>
          </a:lstStyle>
          <a:p>
            <a:r>
              <a:rPr lang="en-US" smtClean="0"/>
              <a:t>Click to edit Master title style</a:t>
            </a:r>
            <a:endParaRPr lang="en-US" dirty="0"/>
          </a:p>
        </p:txBody>
      </p:sp>
      <p:sp>
        <p:nvSpPr>
          <p:cNvPr id="3" name="Content Placeholder 2"/>
          <p:cNvSpPr>
            <a:spLocks noGrp="1"/>
          </p:cNvSpPr>
          <p:nvPr>
            <p:ph sz="half" idx="1"/>
          </p:nvPr>
        </p:nvSpPr>
        <p:spPr>
          <a:xfrm>
            <a:off x="381000" y="1143000"/>
            <a:ext cx="4114800" cy="5334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143000"/>
            <a:ext cx="4191000" cy="5334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Date Placeholder 4"/>
          <p:cNvSpPr>
            <a:spLocks noGrp="1"/>
          </p:cNvSpPr>
          <p:nvPr>
            <p:ph type="dt" sz="half" idx="10"/>
          </p:nvPr>
        </p:nvSpPr>
        <p:spPr>
          <a:xfrm>
            <a:off x="381000" y="6553200"/>
            <a:ext cx="1905000" cy="304800"/>
          </a:xfrm>
          <a:prstGeom prst="rect">
            <a:avLst/>
          </a:prstGeom>
        </p:spPr>
        <p:txBody>
          <a:bodyPr/>
          <a:lstStyle>
            <a:lvl1pPr>
              <a:defRPr sz="1600"/>
            </a:lvl1pPr>
          </a:lstStyle>
          <a:p>
            <a:pPr>
              <a:defRPr/>
            </a:pPr>
            <a:r>
              <a:rPr lang="en-US" smtClean="0"/>
              <a:t>Talk @ CS</a:t>
            </a:r>
            <a:endParaRPr lang="en-US" dirty="0"/>
          </a:p>
        </p:txBody>
      </p:sp>
      <p:sp>
        <p:nvSpPr>
          <p:cNvPr id="7" name="Footer Placeholder 5"/>
          <p:cNvSpPr>
            <a:spLocks noGrp="1"/>
          </p:cNvSpPr>
          <p:nvPr>
            <p:ph type="ftr" sz="quarter" idx="11"/>
          </p:nvPr>
        </p:nvSpPr>
        <p:spPr>
          <a:xfrm>
            <a:off x="3124200" y="6553200"/>
            <a:ext cx="2895600" cy="304800"/>
          </a:xfrm>
          <a:prstGeom prst="rect">
            <a:avLst/>
          </a:prstGeom>
        </p:spPr>
        <p:txBody>
          <a:bodyPr/>
          <a:lstStyle>
            <a:lvl1pPr algn="ctr">
              <a:defRPr sz="1600"/>
            </a:lvl1pPr>
          </a:lstStyle>
          <a:p>
            <a:pPr>
              <a:defRPr/>
            </a:pPr>
            <a:r>
              <a:rPr lang="en-US" smtClean="0"/>
              <a:t>C.W. </a:t>
            </a:r>
            <a:endParaRPr lang="en-US" dirty="0"/>
          </a:p>
        </p:txBody>
      </p:sp>
      <p:sp>
        <p:nvSpPr>
          <p:cNvPr id="8" name="Slide Number Placeholder 6"/>
          <p:cNvSpPr>
            <a:spLocks noGrp="1"/>
          </p:cNvSpPr>
          <p:nvPr>
            <p:ph type="sldNum" sz="quarter" idx="12"/>
          </p:nvPr>
        </p:nvSpPr>
        <p:spPr>
          <a:xfrm>
            <a:off x="6934200" y="6553200"/>
            <a:ext cx="1905000" cy="304800"/>
          </a:xfrm>
          <a:prstGeom prst="rect">
            <a:avLst/>
          </a:prstGeom>
        </p:spPr>
        <p:txBody>
          <a:bodyPr/>
          <a:lstStyle>
            <a:lvl1pPr algn="r">
              <a:defRPr sz="1600"/>
            </a:lvl1pPr>
          </a:lstStyle>
          <a:p>
            <a:fld id="{34654071-70C4-45B5-882A-403F7DD71C94}" type="slidenum">
              <a:rPr lang="en-US" smtClean="0"/>
              <a:t>‹#›</a:t>
            </a:fld>
            <a:endParaRPr lang="en-US"/>
          </a:p>
        </p:txBody>
      </p:sp>
    </p:spTree>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cxnSp>
        <p:nvCxnSpPr>
          <p:cNvPr id="7" name="Straight Connector 10"/>
          <p:cNvCxnSpPr>
            <a:cxnSpLocks noChangeShapeType="1"/>
          </p:cNvCxnSpPr>
          <p:nvPr/>
        </p:nvCxnSpPr>
        <p:spPr bwMode="auto">
          <a:xfrm>
            <a:off x="457200" y="838200"/>
            <a:ext cx="8305800" cy="0"/>
          </a:xfrm>
          <a:prstGeom prst="line">
            <a:avLst/>
          </a:prstGeom>
          <a:noFill/>
          <a:ln w="25400" algn="ctr">
            <a:solidFill>
              <a:schemeClr val="tx1"/>
            </a:solidFill>
            <a:miter lim="800000"/>
            <a:headEnd/>
            <a:tailEnd/>
          </a:ln>
        </p:spPr>
      </p:cxnSp>
      <p:sp>
        <p:nvSpPr>
          <p:cNvPr id="2" name="Title 1"/>
          <p:cNvSpPr>
            <a:spLocks noGrp="1"/>
          </p:cNvSpPr>
          <p:nvPr>
            <p:ph type="title"/>
          </p:nvPr>
        </p:nvSpPr>
        <p:spPr>
          <a:xfrm>
            <a:off x="381000" y="152400"/>
            <a:ext cx="8458200" cy="838200"/>
          </a:xfrm>
          <a:prstGeom prst="rect">
            <a:avLst/>
          </a:prstGeom>
          <a:ln>
            <a:noFill/>
          </a:ln>
        </p:spPr>
        <p:txBody>
          <a:bodyPr/>
          <a:lstStyle>
            <a:lvl1pPr algn="l">
              <a:defRPr sz="3600">
                <a:latin typeface="Arial" pitchFamily="34" charset="0"/>
                <a:cs typeface="Arial" pitchFamily="34" charset="0"/>
              </a:defRPr>
            </a:lvl1pPr>
          </a:lstStyle>
          <a:p>
            <a:r>
              <a:rPr lang="en-US" smtClean="0"/>
              <a:t>Click to edit Master title style</a:t>
            </a:r>
            <a:endParaRPr lang="en-US" dirty="0"/>
          </a:p>
        </p:txBody>
      </p:sp>
      <p:sp>
        <p:nvSpPr>
          <p:cNvPr id="3" name="Text Placeholder 2"/>
          <p:cNvSpPr>
            <a:spLocks noGrp="1"/>
          </p:cNvSpPr>
          <p:nvPr>
            <p:ph type="body" idx="1"/>
          </p:nvPr>
        </p:nvSpPr>
        <p:spPr>
          <a:xfrm>
            <a:off x="381000" y="1143000"/>
            <a:ext cx="41148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1000" y="1828800"/>
            <a:ext cx="4116388" cy="46482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143000"/>
            <a:ext cx="41941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1828800"/>
            <a:ext cx="4194175" cy="46482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Date Placeholder 6"/>
          <p:cNvSpPr>
            <a:spLocks noGrp="1"/>
          </p:cNvSpPr>
          <p:nvPr>
            <p:ph type="dt" sz="half" idx="10"/>
          </p:nvPr>
        </p:nvSpPr>
        <p:spPr>
          <a:xfrm>
            <a:off x="381000" y="6553200"/>
            <a:ext cx="1905000" cy="304800"/>
          </a:xfrm>
          <a:prstGeom prst="rect">
            <a:avLst/>
          </a:prstGeom>
        </p:spPr>
        <p:txBody>
          <a:bodyPr/>
          <a:lstStyle>
            <a:lvl1pPr>
              <a:defRPr sz="1600"/>
            </a:lvl1pPr>
          </a:lstStyle>
          <a:p>
            <a:pPr>
              <a:defRPr/>
            </a:pPr>
            <a:r>
              <a:rPr lang="en-US" smtClean="0"/>
              <a:t>Talk @ CS</a:t>
            </a:r>
            <a:endParaRPr lang="en-US" dirty="0"/>
          </a:p>
        </p:txBody>
      </p:sp>
      <p:sp>
        <p:nvSpPr>
          <p:cNvPr id="9" name="Footer Placeholder 7"/>
          <p:cNvSpPr>
            <a:spLocks noGrp="1"/>
          </p:cNvSpPr>
          <p:nvPr>
            <p:ph type="ftr" sz="quarter" idx="11"/>
          </p:nvPr>
        </p:nvSpPr>
        <p:spPr>
          <a:xfrm>
            <a:off x="3124200" y="6553200"/>
            <a:ext cx="2895600" cy="304800"/>
          </a:xfrm>
          <a:prstGeom prst="rect">
            <a:avLst/>
          </a:prstGeom>
        </p:spPr>
        <p:txBody>
          <a:bodyPr/>
          <a:lstStyle>
            <a:lvl1pPr algn="ctr">
              <a:defRPr sz="1600"/>
            </a:lvl1pPr>
          </a:lstStyle>
          <a:p>
            <a:pPr>
              <a:defRPr/>
            </a:pPr>
            <a:r>
              <a:rPr lang="en-US" smtClean="0"/>
              <a:t>C.W. </a:t>
            </a:r>
            <a:endParaRPr lang="en-US" dirty="0"/>
          </a:p>
        </p:txBody>
      </p:sp>
      <p:sp>
        <p:nvSpPr>
          <p:cNvPr id="10" name="Slide Number Placeholder 8"/>
          <p:cNvSpPr>
            <a:spLocks noGrp="1"/>
          </p:cNvSpPr>
          <p:nvPr>
            <p:ph type="sldNum" sz="quarter" idx="12"/>
          </p:nvPr>
        </p:nvSpPr>
        <p:spPr>
          <a:xfrm>
            <a:off x="6934200" y="6553200"/>
            <a:ext cx="1905000" cy="304800"/>
          </a:xfrm>
          <a:prstGeom prst="rect">
            <a:avLst/>
          </a:prstGeom>
        </p:spPr>
        <p:txBody>
          <a:bodyPr/>
          <a:lstStyle>
            <a:lvl1pPr algn="r">
              <a:defRPr sz="1600"/>
            </a:lvl1pPr>
          </a:lstStyle>
          <a:p>
            <a:fld id="{34654071-70C4-45B5-882A-403F7DD71C94}" type="slidenum">
              <a:rPr lang="en-US" smtClean="0"/>
              <a:t>‹#›</a:t>
            </a:fld>
            <a:endParaRPr lang="en-US"/>
          </a:p>
        </p:txBody>
      </p:sp>
    </p:spTree>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cxnSp>
        <p:nvCxnSpPr>
          <p:cNvPr id="3" name="Straight Connector 6"/>
          <p:cNvCxnSpPr>
            <a:cxnSpLocks noChangeShapeType="1"/>
          </p:cNvCxnSpPr>
          <p:nvPr/>
        </p:nvCxnSpPr>
        <p:spPr bwMode="auto">
          <a:xfrm>
            <a:off x="457200" y="838200"/>
            <a:ext cx="8305800" cy="0"/>
          </a:xfrm>
          <a:prstGeom prst="line">
            <a:avLst/>
          </a:prstGeom>
          <a:noFill/>
          <a:ln w="25400" algn="ctr">
            <a:solidFill>
              <a:schemeClr val="tx1"/>
            </a:solidFill>
            <a:miter lim="800000"/>
            <a:headEnd/>
            <a:tailEnd/>
          </a:ln>
        </p:spPr>
      </p:cxnSp>
      <p:sp>
        <p:nvSpPr>
          <p:cNvPr id="2" name="Title 1"/>
          <p:cNvSpPr>
            <a:spLocks noGrp="1"/>
          </p:cNvSpPr>
          <p:nvPr>
            <p:ph type="title"/>
          </p:nvPr>
        </p:nvSpPr>
        <p:spPr>
          <a:xfrm>
            <a:off x="381000" y="152400"/>
            <a:ext cx="8458200" cy="762000"/>
          </a:xfrm>
          <a:prstGeom prst="rect">
            <a:avLst/>
          </a:prstGeom>
        </p:spPr>
        <p:txBody>
          <a:bodyPr/>
          <a:lstStyle>
            <a:lvl1pPr algn="l">
              <a:defRPr sz="3600">
                <a:latin typeface="Arial" pitchFamily="34" charset="0"/>
                <a:cs typeface="Arial" pitchFamily="34" charset="0"/>
              </a:defRPr>
            </a:lvl1pPr>
          </a:lstStyle>
          <a:p>
            <a:r>
              <a:rPr lang="en-US" smtClean="0"/>
              <a:t>Click to edit Master title style</a:t>
            </a:r>
            <a:endParaRPr lang="en-US" dirty="0"/>
          </a:p>
        </p:txBody>
      </p:sp>
      <p:sp>
        <p:nvSpPr>
          <p:cNvPr id="4" name="Date Placeholder 2"/>
          <p:cNvSpPr>
            <a:spLocks noGrp="1"/>
          </p:cNvSpPr>
          <p:nvPr>
            <p:ph type="dt" sz="half" idx="10"/>
          </p:nvPr>
        </p:nvSpPr>
        <p:spPr>
          <a:xfrm>
            <a:off x="381000" y="6553200"/>
            <a:ext cx="1905000" cy="304800"/>
          </a:xfrm>
          <a:prstGeom prst="rect">
            <a:avLst/>
          </a:prstGeom>
        </p:spPr>
        <p:txBody>
          <a:bodyPr/>
          <a:lstStyle>
            <a:lvl1pPr>
              <a:defRPr sz="1600"/>
            </a:lvl1pPr>
          </a:lstStyle>
          <a:p>
            <a:pPr>
              <a:defRPr/>
            </a:pPr>
            <a:r>
              <a:rPr lang="en-US" smtClean="0"/>
              <a:t>Talk @ CS</a:t>
            </a:r>
            <a:endParaRPr lang="en-US" dirty="0"/>
          </a:p>
        </p:txBody>
      </p:sp>
      <p:sp>
        <p:nvSpPr>
          <p:cNvPr id="5" name="Footer Placeholder 3"/>
          <p:cNvSpPr>
            <a:spLocks noGrp="1"/>
          </p:cNvSpPr>
          <p:nvPr>
            <p:ph type="ftr" sz="quarter" idx="11"/>
          </p:nvPr>
        </p:nvSpPr>
        <p:spPr>
          <a:xfrm>
            <a:off x="3124200" y="6553200"/>
            <a:ext cx="2895600" cy="304800"/>
          </a:xfrm>
          <a:prstGeom prst="rect">
            <a:avLst/>
          </a:prstGeom>
        </p:spPr>
        <p:txBody>
          <a:bodyPr/>
          <a:lstStyle>
            <a:lvl1pPr algn="ctr">
              <a:defRPr sz="1600"/>
            </a:lvl1pPr>
          </a:lstStyle>
          <a:p>
            <a:pPr>
              <a:defRPr/>
            </a:pPr>
            <a:r>
              <a:rPr lang="en-US" smtClean="0"/>
              <a:t>C.W. </a:t>
            </a:r>
            <a:endParaRPr lang="en-US" dirty="0"/>
          </a:p>
        </p:txBody>
      </p:sp>
      <p:sp>
        <p:nvSpPr>
          <p:cNvPr id="6" name="Slide Number Placeholder 4"/>
          <p:cNvSpPr>
            <a:spLocks noGrp="1"/>
          </p:cNvSpPr>
          <p:nvPr>
            <p:ph type="sldNum" sz="quarter" idx="12"/>
          </p:nvPr>
        </p:nvSpPr>
        <p:spPr>
          <a:xfrm>
            <a:off x="6934200" y="6553200"/>
            <a:ext cx="1905000" cy="304800"/>
          </a:xfrm>
          <a:prstGeom prst="rect">
            <a:avLst/>
          </a:prstGeom>
        </p:spPr>
        <p:txBody>
          <a:bodyPr/>
          <a:lstStyle>
            <a:lvl1pPr algn="r">
              <a:defRPr sz="1600"/>
            </a:lvl1pPr>
          </a:lstStyle>
          <a:p>
            <a:fld id="{34654071-70C4-45B5-882A-403F7DD71C94}" type="slidenum">
              <a:rPr lang="en-US" smtClean="0"/>
              <a:t>‹#›</a:t>
            </a:fld>
            <a:endParaRPr lang="en-US"/>
          </a:p>
        </p:txBody>
      </p:sp>
    </p:spTree>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381000" y="6553200"/>
            <a:ext cx="1905000" cy="304800"/>
          </a:xfrm>
          <a:prstGeom prst="rect">
            <a:avLst/>
          </a:prstGeom>
        </p:spPr>
        <p:txBody>
          <a:bodyPr/>
          <a:lstStyle>
            <a:lvl1pPr>
              <a:defRPr sz="1600"/>
            </a:lvl1pPr>
          </a:lstStyle>
          <a:p>
            <a:pPr>
              <a:defRPr/>
            </a:pPr>
            <a:r>
              <a:rPr lang="en-US" smtClean="0"/>
              <a:t>Talk @ CS</a:t>
            </a:r>
            <a:endParaRPr lang="en-US" dirty="0"/>
          </a:p>
        </p:txBody>
      </p:sp>
      <p:sp>
        <p:nvSpPr>
          <p:cNvPr id="3" name="Footer Placeholder 2"/>
          <p:cNvSpPr>
            <a:spLocks noGrp="1"/>
          </p:cNvSpPr>
          <p:nvPr>
            <p:ph type="ftr" sz="quarter" idx="11"/>
          </p:nvPr>
        </p:nvSpPr>
        <p:spPr>
          <a:xfrm>
            <a:off x="3124200" y="6553200"/>
            <a:ext cx="2895600" cy="304800"/>
          </a:xfrm>
          <a:prstGeom prst="rect">
            <a:avLst/>
          </a:prstGeom>
        </p:spPr>
        <p:txBody>
          <a:bodyPr/>
          <a:lstStyle>
            <a:lvl1pPr algn="ctr">
              <a:defRPr sz="1600"/>
            </a:lvl1pPr>
          </a:lstStyle>
          <a:p>
            <a:pPr>
              <a:defRPr/>
            </a:pPr>
            <a:r>
              <a:rPr lang="en-US" smtClean="0"/>
              <a:t>C.W. </a:t>
            </a:r>
            <a:endParaRPr lang="en-US" dirty="0"/>
          </a:p>
        </p:txBody>
      </p:sp>
      <p:sp>
        <p:nvSpPr>
          <p:cNvPr id="4" name="Slide Number Placeholder 3"/>
          <p:cNvSpPr>
            <a:spLocks noGrp="1"/>
          </p:cNvSpPr>
          <p:nvPr>
            <p:ph type="sldNum" sz="quarter" idx="12"/>
          </p:nvPr>
        </p:nvSpPr>
        <p:spPr>
          <a:xfrm>
            <a:off x="6934200" y="6553200"/>
            <a:ext cx="1905000" cy="304800"/>
          </a:xfrm>
          <a:prstGeom prst="rect">
            <a:avLst/>
          </a:prstGeom>
        </p:spPr>
        <p:txBody>
          <a:bodyPr/>
          <a:lstStyle>
            <a:lvl1pPr algn="r">
              <a:defRPr sz="1600"/>
            </a:lvl1pPr>
          </a:lstStyle>
          <a:p>
            <a:fld id="{34654071-70C4-45B5-882A-403F7DD71C94}" type="slidenum">
              <a:rPr lang="en-US" smtClean="0"/>
              <a:t>‹#›</a:t>
            </a:fld>
            <a:endParaRPr lang="en-US"/>
          </a:p>
        </p:txBody>
      </p:sp>
    </p:spTree>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685800" y="6248400"/>
            <a:ext cx="1905000" cy="457200"/>
          </a:xfrm>
          <a:prstGeom prst="rect">
            <a:avLst/>
          </a:prstGeom>
        </p:spPr>
        <p:txBody>
          <a:bodyPr/>
          <a:lstStyle>
            <a:lvl1pPr>
              <a:defRPr/>
            </a:lvl1pPr>
          </a:lstStyle>
          <a:p>
            <a:pPr>
              <a:defRPr/>
            </a:pPr>
            <a:r>
              <a:rPr lang="en-US" smtClean="0"/>
              <a:t>Talk @ CS</a:t>
            </a:r>
            <a:endParaRPr lang="en-US" dirty="0"/>
          </a:p>
        </p:txBody>
      </p:sp>
      <p:sp>
        <p:nvSpPr>
          <p:cNvPr id="6" name="Footer Placeholder 5"/>
          <p:cNvSpPr>
            <a:spLocks noGrp="1"/>
          </p:cNvSpPr>
          <p:nvPr>
            <p:ph type="ftr" sz="quarter" idx="11"/>
          </p:nvPr>
        </p:nvSpPr>
        <p:spPr>
          <a:xfrm>
            <a:off x="3124200" y="6248400"/>
            <a:ext cx="2895600" cy="457200"/>
          </a:xfrm>
          <a:prstGeom prst="rect">
            <a:avLst/>
          </a:prstGeom>
        </p:spPr>
        <p:txBody>
          <a:bodyPr/>
          <a:lstStyle>
            <a:lvl1pPr>
              <a:defRPr/>
            </a:lvl1pPr>
          </a:lstStyle>
          <a:p>
            <a:pPr>
              <a:defRPr/>
            </a:pPr>
            <a:r>
              <a:rPr lang="en-US" smtClean="0"/>
              <a:t>C.W. </a:t>
            </a:r>
            <a:endParaRPr lang="en-US" dirty="0"/>
          </a:p>
        </p:txBody>
      </p:sp>
      <p:sp>
        <p:nvSpPr>
          <p:cNvPr id="7" name="Slide Number Placeholder 6"/>
          <p:cNvSpPr>
            <a:spLocks noGrp="1"/>
          </p:cNvSpPr>
          <p:nvPr>
            <p:ph type="sldNum" sz="quarter" idx="12"/>
          </p:nvPr>
        </p:nvSpPr>
        <p:spPr>
          <a:xfrm>
            <a:off x="6553200" y="6248400"/>
            <a:ext cx="1905000" cy="457200"/>
          </a:xfrm>
          <a:prstGeom prst="rect">
            <a:avLst/>
          </a:prstGeom>
        </p:spPr>
        <p:txBody>
          <a:bodyPr/>
          <a:lstStyle>
            <a:lvl1pPr>
              <a:defRPr/>
            </a:lvl1pPr>
          </a:lstStyle>
          <a:p>
            <a:fld id="{34654071-70C4-45B5-882A-403F7DD71C94}" type="slidenum">
              <a:rPr lang="en-US" smtClean="0"/>
              <a:t>‹#›</a:t>
            </a:fld>
            <a:endParaRPr 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fld id="{34654071-70C4-45B5-882A-403F7DD71C94}" type="slidenum">
              <a:rPr lang="en-US" smtClean="0"/>
              <a:t>‹#›</a:t>
            </a:fld>
            <a:endParaRPr lang="en-US"/>
          </a:p>
        </p:txBody>
      </p:sp>
    </p:spTree>
    <p:extLst>
      <p:ext uri="{BB962C8B-B14F-4D97-AF65-F5344CB8AC3E}">
        <p14:creationId xmlns:p14="http://schemas.microsoft.com/office/powerpoint/2010/main" val="306562058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685800" y="6248400"/>
            <a:ext cx="1905000" cy="457200"/>
          </a:xfrm>
          <a:prstGeom prst="rect">
            <a:avLst/>
          </a:prstGeom>
        </p:spPr>
        <p:txBody>
          <a:bodyPr/>
          <a:lstStyle>
            <a:lvl1pPr>
              <a:defRPr/>
            </a:lvl1pPr>
          </a:lstStyle>
          <a:p>
            <a:pPr>
              <a:defRPr/>
            </a:pPr>
            <a:r>
              <a:rPr lang="en-US" smtClean="0"/>
              <a:t>Talk @ CS</a:t>
            </a:r>
            <a:endParaRPr lang="en-US" dirty="0"/>
          </a:p>
        </p:txBody>
      </p:sp>
      <p:sp>
        <p:nvSpPr>
          <p:cNvPr id="6" name="Footer Placeholder 5"/>
          <p:cNvSpPr>
            <a:spLocks noGrp="1"/>
          </p:cNvSpPr>
          <p:nvPr>
            <p:ph type="ftr" sz="quarter" idx="11"/>
          </p:nvPr>
        </p:nvSpPr>
        <p:spPr>
          <a:xfrm>
            <a:off x="3124200" y="6248400"/>
            <a:ext cx="2895600" cy="457200"/>
          </a:xfrm>
          <a:prstGeom prst="rect">
            <a:avLst/>
          </a:prstGeom>
        </p:spPr>
        <p:txBody>
          <a:bodyPr/>
          <a:lstStyle>
            <a:lvl1pPr>
              <a:defRPr/>
            </a:lvl1pPr>
          </a:lstStyle>
          <a:p>
            <a:pPr>
              <a:defRPr/>
            </a:pPr>
            <a:r>
              <a:rPr lang="en-US" smtClean="0"/>
              <a:t>C.W. </a:t>
            </a:r>
            <a:endParaRPr lang="en-US" dirty="0"/>
          </a:p>
        </p:txBody>
      </p:sp>
      <p:sp>
        <p:nvSpPr>
          <p:cNvPr id="7" name="Slide Number Placeholder 6"/>
          <p:cNvSpPr>
            <a:spLocks noGrp="1"/>
          </p:cNvSpPr>
          <p:nvPr>
            <p:ph type="sldNum" sz="quarter" idx="12"/>
          </p:nvPr>
        </p:nvSpPr>
        <p:spPr>
          <a:xfrm>
            <a:off x="6553200" y="6248400"/>
            <a:ext cx="1905000" cy="457200"/>
          </a:xfrm>
          <a:prstGeom prst="rect">
            <a:avLst/>
          </a:prstGeom>
        </p:spPr>
        <p:txBody>
          <a:bodyPr/>
          <a:lstStyle>
            <a:lvl1pPr>
              <a:defRPr/>
            </a:lvl1pPr>
          </a:lstStyle>
          <a:p>
            <a:fld id="{34654071-70C4-45B5-882A-403F7DD71C94}" type="slidenum">
              <a:rPr lang="en-US" smtClean="0"/>
              <a:t>‹#›</a:t>
            </a:fld>
            <a:endParaRPr lang="en-US"/>
          </a:p>
        </p:txBody>
      </p:sp>
    </p:spTree>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85800" y="6248400"/>
            <a:ext cx="1905000" cy="457200"/>
          </a:xfrm>
          <a:prstGeom prst="rect">
            <a:avLst/>
          </a:prstGeom>
        </p:spPr>
        <p:txBody>
          <a:bodyPr/>
          <a:lstStyle>
            <a:lvl1pPr>
              <a:defRPr/>
            </a:lvl1pPr>
          </a:lstStyle>
          <a:p>
            <a:pPr>
              <a:defRPr/>
            </a:pPr>
            <a:r>
              <a:rPr lang="en-US" smtClean="0"/>
              <a:t>Talk @ CS</a:t>
            </a:r>
            <a:endParaRPr lang="en-US" dirty="0"/>
          </a:p>
        </p:txBody>
      </p:sp>
      <p:sp>
        <p:nvSpPr>
          <p:cNvPr id="5" name="Footer Placeholder 4"/>
          <p:cNvSpPr>
            <a:spLocks noGrp="1"/>
          </p:cNvSpPr>
          <p:nvPr>
            <p:ph type="ftr" sz="quarter" idx="11"/>
          </p:nvPr>
        </p:nvSpPr>
        <p:spPr>
          <a:xfrm>
            <a:off x="3124200" y="6248400"/>
            <a:ext cx="2895600" cy="457200"/>
          </a:xfrm>
          <a:prstGeom prst="rect">
            <a:avLst/>
          </a:prstGeom>
        </p:spPr>
        <p:txBody>
          <a:bodyPr/>
          <a:lstStyle>
            <a:lvl1pPr>
              <a:defRPr/>
            </a:lvl1pPr>
          </a:lstStyle>
          <a:p>
            <a:pPr>
              <a:defRPr/>
            </a:pPr>
            <a:r>
              <a:rPr lang="en-US" smtClean="0"/>
              <a:t>C.W. </a:t>
            </a:r>
            <a:endParaRPr lang="en-US" dirty="0"/>
          </a:p>
        </p:txBody>
      </p:sp>
      <p:sp>
        <p:nvSpPr>
          <p:cNvPr id="6" name="Slide Number Placeholder 5"/>
          <p:cNvSpPr>
            <a:spLocks noGrp="1"/>
          </p:cNvSpPr>
          <p:nvPr>
            <p:ph type="sldNum" sz="quarter" idx="12"/>
          </p:nvPr>
        </p:nvSpPr>
        <p:spPr>
          <a:xfrm>
            <a:off x="6553200" y="6248400"/>
            <a:ext cx="1905000" cy="457200"/>
          </a:xfrm>
          <a:prstGeom prst="rect">
            <a:avLst/>
          </a:prstGeom>
        </p:spPr>
        <p:txBody>
          <a:bodyPr/>
          <a:lstStyle>
            <a:lvl1pPr>
              <a:defRPr/>
            </a:lvl1pPr>
          </a:lstStyle>
          <a:p>
            <a:fld id="{34654071-70C4-45B5-882A-403F7DD71C94}" type="slidenum">
              <a:rPr lang="en-US" smtClean="0"/>
              <a:t>‹#›</a:t>
            </a:fld>
            <a:endParaRPr lang="en-US"/>
          </a:p>
        </p:txBody>
      </p:sp>
    </p:spTree>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6" name="Slide Number Placeholder 5"/>
          <p:cNvSpPr>
            <a:spLocks noGrp="1"/>
          </p:cNvSpPr>
          <p:nvPr>
            <p:ph type="sldNum" sz="quarter" idx="12"/>
          </p:nvPr>
        </p:nvSpPr>
        <p:spPr/>
        <p:txBody>
          <a:bodyPr/>
          <a:lstStyle/>
          <a:p>
            <a:fld id="{34654071-70C4-45B5-882A-403F7DD71C94}" type="slidenum">
              <a:rPr lang="en-US" smtClean="0"/>
              <a:t>‹#›</a:t>
            </a:fld>
            <a:endParaRPr lang="en-US"/>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452343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6"/>
          <p:cNvSpPr>
            <a:spLocks noGrp="1"/>
          </p:cNvSpPr>
          <p:nvPr>
            <p:ph type="sldNum" sz="quarter" idx="12"/>
          </p:nvPr>
        </p:nvSpPr>
        <p:spPr/>
        <p:txBody>
          <a:bodyPr/>
          <a:lstStyle/>
          <a:p>
            <a:fld id="{34654071-70C4-45B5-882A-403F7DD71C94}" type="slidenum">
              <a:rPr lang="en-US" smtClean="0"/>
              <a:t>‹#›</a:t>
            </a:fld>
            <a:endParaRPr lang="en-US"/>
          </a:p>
        </p:txBody>
      </p:sp>
    </p:spTree>
    <p:extLst>
      <p:ext uri="{BB962C8B-B14F-4D97-AF65-F5344CB8AC3E}">
        <p14:creationId xmlns:p14="http://schemas.microsoft.com/office/powerpoint/2010/main" val="10812413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Slide Number Placeholder 8"/>
          <p:cNvSpPr>
            <a:spLocks noGrp="1"/>
          </p:cNvSpPr>
          <p:nvPr>
            <p:ph type="sldNum" sz="quarter" idx="12"/>
          </p:nvPr>
        </p:nvSpPr>
        <p:spPr/>
        <p:txBody>
          <a:bodyPr/>
          <a:lstStyle/>
          <a:p>
            <a:fld id="{34654071-70C4-45B5-882A-403F7DD71C94}" type="slidenum">
              <a:rPr lang="en-US" smtClean="0"/>
              <a:t>‹#›</a:t>
            </a:fld>
            <a:endParaRPr lang="en-US"/>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123984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Slide Number Placeholder 4"/>
          <p:cNvSpPr>
            <a:spLocks noGrp="1"/>
          </p:cNvSpPr>
          <p:nvPr>
            <p:ph type="sldNum" sz="quarter" idx="12"/>
          </p:nvPr>
        </p:nvSpPr>
        <p:spPr/>
        <p:txBody>
          <a:bodyPr/>
          <a:lstStyle/>
          <a:p>
            <a:fld id="{34654071-70C4-45B5-882A-403F7DD71C94}" type="slidenum">
              <a:rPr lang="en-US" smtClean="0"/>
              <a:t>‹#›</a:t>
            </a:fld>
            <a:endParaRPr lang="en-US"/>
          </a:p>
        </p:txBody>
      </p:sp>
    </p:spTree>
    <p:extLst>
      <p:ext uri="{BB962C8B-B14F-4D97-AF65-F5344CB8AC3E}">
        <p14:creationId xmlns:p14="http://schemas.microsoft.com/office/powerpoint/2010/main" val="40722457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4654071-70C4-45B5-882A-403F7DD71C94}" type="slidenum">
              <a:rPr lang="en-US" smtClean="0"/>
              <a:t>‹#›</a:t>
            </a:fld>
            <a:endParaRPr lang="en-US"/>
          </a:p>
        </p:txBody>
      </p:sp>
    </p:spTree>
    <p:extLst>
      <p:ext uri="{BB962C8B-B14F-4D97-AF65-F5344CB8AC3E}">
        <p14:creationId xmlns:p14="http://schemas.microsoft.com/office/powerpoint/2010/main" val="36364477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34654071-70C4-45B5-882A-403F7DD71C94}" type="slidenum">
              <a:rPr lang="en-US" smtClean="0"/>
              <a:t>‹#›</a:t>
            </a:fld>
            <a:endParaRPr lang="en-US"/>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098303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34654071-70C4-45B5-882A-403F7DD71C94}" type="slidenum">
              <a:rPr lang="en-US" smtClean="0"/>
              <a:t>‹#›</a:t>
            </a:fld>
            <a:endParaRPr lang="en-US"/>
          </a:p>
        </p:txBody>
      </p:sp>
    </p:spTree>
    <p:extLst>
      <p:ext uri="{BB962C8B-B14F-4D97-AF65-F5344CB8AC3E}">
        <p14:creationId xmlns:p14="http://schemas.microsoft.com/office/powerpoint/2010/main" val="47601439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34654071-70C4-45B5-882A-403F7DD71C94}" type="slidenum">
              <a:rPr lang="en-US" smtClean="0"/>
              <a:t>‹#›</a:t>
            </a:fld>
            <a:endParaRPr lang="en-US"/>
          </a:p>
        </p:txBody>
      </p:sp>
    </p:spTree>
    <p:extLst>
      <p:ext uri="{BB962C8B-B14F-4D97-AF65-F5344CB8AC3E}">
        <p14:creationId xmlns:p14="http://schemas.microsoft.com/office/powerpoint/2010/main" val="3387792524"/>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hdr="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381000" y="1143000"/>
            <a:ext cx="8458200" cy="5334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ransition/>
  <p:hf hdr="0"/>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Times New Roman" pitchFamily="18" charset="0"/>
        </a:defRPr>
      </a:lvl2pPr>
      <a:lvl3pPr algn="ctr" rtl="0" eaLnBrk="1" fontAlgn="base" hangingPunct="1">
        <a:spcBef>
          <a:spcPct val="0"/>
        </a:spcBef>
        <a:spcAft>
          <a:spcPct val="0"/>
        </a:spcAft>
        <a:defRPr sz="4400">
          <a:solidFill>
            <a:schemeClr val="tx2"/>
          </a:solidFill>
          <a:latin typeface="Times New Roman" pitchFamily="18" charset="0"/>
        </a:defRPr>
      </a:lvl3pPr>
      <a:lvl4pPr algn="ctr" rtl="0" eaLnBrk="1" fontAlgn="base" hangingPunct="1">
        <a:spcBef>
          <a:spcPct val="0"/>
        </a:spcBef>
        <a:spcAft>
          <a:spcPct val="0"/>
        </a:spcAft>
        <a:defRPr sz="4400">
          <a:solidFill>
            <a:schemeClr val="tx2"/>
          </a:solidFill>
          <a:latin typeface="Times New Roman" pitchFamily="18" charset="0"/>
        </a:defRPr>
      </a:lvl4pPr>
      <a:lvl5pPr algn="ctr" rtl="0" eaLnBrk="1" fontAlgn="base" hangingPunct="1">
        <a:spcBef>
          <a:spcPct val="0"/>
        </a:spcBef>
        <a:spcAft>
          <a:spcPct val="0"/>
        </a:spcAft>
        <a:defRPr sz="4400">
          <a:solidFill>
            <a:schemeClr val="tx2"/>
          </a:solidFill>
          <a:latin typeface="Times New Roman" pitchFamily="18" charset="0"/>
        </a:defRPr>
      </a:lvl5pPr>
      <a:lvl6pPr marL="457200" algn="ctr" rtl="0" eaLnBrk="1" fontAlgn="base" hangingPunct="1">
        <a:spcBef>
          <a:spcPct val="0"/>
        </a:spcBef>
        <a:spcAft>
          <a:spcPct val="0"/>
        </a:spcAft>
        <a:defRPr sz="4400">
          <a:solidFill>
            <a:schemeClr val="tx2"/>
          </a:solidFill>
          <a:latin typeface="Times New Roman" pitchFamily="18" charset="0"/>
        </a:defRPr>
      </a:lvl6pPr>
      <a:lvl7pPr marL="914400" algn="ctr" rtl="0" eaLnBrk="1" fontAlgn="base" hangingPunct="1">
        <a:spcBef>
          <a:spcPct val="0"/>
        </a:spcBef>
        <a:spcAft>
          <a:spcPct val="0"/>
        </a:spcAft>
        <a:defRPr sz="4400">
          <a:solidFill>
            <a:schemeClr val="tx2"/>
          </a:solidFill>
          <a:latin typeface="Times New Roman" pitchFamily="18" charset="0"/>
        </a:defRPr>
      </a:lvl7pPr>
      <a:lvl8pPr marL="1371600" algn="ctr" rtl="0" eaLnBrk="1" fontAlgn="base" hangingPunct="1">
        <a:spcBef>
          <a:spcPct val="0"/>
        </a:spcBef>
        <a:spcAft>
          <a:spcPct val="0"/>
        </a:spcAft>
        <a:defRPr sz="4400">
          <a:solidFill>
            <a:schemeClr val="tx2"/>
          </a:solidFill>
          <a:latin typeface="Times New Roman" pitchFamily="18" charset="0"/>
        </a:defRPr>
      </a:lvl8pPr>
      <a:lvl9pPr marL="1828800" algn="ctr" rtl="0" eaLnBrk="1" fontAlgn="base" hangingPunct="1">
        <a:spcBef>
          <a:spcPct val="0"/>
        </a:spcBef>
        <a:spcAft>
          <a:spcPct val="0"/>
        </a:spcAft>
        <a:defRPr sz="4400">
          <a:solidFill>
            <a:schemeClr val="tx2"/>
          </a:solidFill>
          <a:latin typeface="Times New Roman" pitchFamily="18" charset="0"/>
        </a:defRPr>
      </a:lvl9pPr>
    </p:titleStyle>
    <p:bodyStyle>
      <a:lvl1pPr marL="342900" indent="-342900" algn="l" rtl="0" eaLnBrk="1" fontAlgn="base" hangingPunct="1">
        <a:spcBef>
          <a:spcPct val="20000"/>
        </a:spcBef>
        <a:spcAft>
          <a:spcPct val="0"/>
        </a:spcAft>
        <a:buChar char="•"/>
        <a:defRPr sz="2800">
          <a:solidFill>
            <a:schemeClr val="tx1"/>
          </a:solidFill>
          <a:latin typeface="Arial" pitchFamily="34" charset="0"/>
          <a:ea typeface="+mn-ea"/>
          <a:cs typeface="Arial" pitchFamily="34" charset="0"/>
        </a:defRPr>
      </a:lvl1pPr>
      <a:lvl2pPr marL="742950" indent="-285750" algn="l" rtl="0" eaLnBrk="1" fontAlgn="base" hangingPunct="1">
        <a:spcBef>
          <a:spcPct val="20000"/>
        </a:spcBef>
        <a:spcAft>
          <a:spcPct val="0"/>
        </a:spcAft>
        <a:buChar char="–"/>
        <a:defRPr sz="2400">
          <a:solidFill>
            <a:schemeClr val="tx1"/>
          </a:solidFill>
          <a:latin typeface="Arial" pitchFamily="34" charset="0"/>
          <a:cs typeface="Arial" pitchFamily="34" charset="0"/>
        </a:defRPr>
      </a:lvl2pPr>
      <a:lvl3pPr marL="1143000" indent="-228600" algn="l" rtl="0" eaLnBrk="1" fontAlgn="base" hangingPunct="1">
        <a:spcBef>
          <a:spcPct val="20000"/>
        </a:spcBef>
        <a:spcAft>
          <a:spcPct val="0"/>
        </a:spcAft>
        <a:buChar char="•"/>
        <a:defRPr sz="2000">
          <a:solidFill>
            <a:schemeClr val="tx1"/>
          </a:solidFill>
          <a:latin typeface="Arial" pitchFamily="34" charset="0"/>
          <a:cs typeface="Arial" pitchFamily="34" charset="0"/>
        </a:defRPr>
      </a:lvl3pPr>
      <a:lvl4pPr marL="1600200" indent="-228600" algn="l" rtl="0" eaLnBrk="1" fontAlgn="base" hangingPunct="1">
        <a:spcBef>
          <a:spcPct val="20000"/>
        </a:spcBef>
        <a:spcAft>
          <a:spcPct val="0"/>
        </a:spcAft>
        <a:buChar char="–"/>
        <a:defRPr>
          <a:solidFill>
            <a:schemeClr val="tx1"/>
          </a:solidFill>
          <a:latin typeface="Arial" pitchFamily="34" charset="0"/>
          <a:cs typeface="Arial" pitchFamily="34" charset="0"/>
        </a:defRPr>
      </a:lvl4pPr>
      <a:lvl5pPr marL="2057400" indent="-228600" algn="l" rtl="0" eaLnBrk="1" fontAlgn="base" hangingPunct="1">
        <a:spcBef>
          <a:spcPct val="20000"/>
        </a:spcBef>
        <a:spcAft>
          <a:spcPct val="0"/>
        </a:spcAft>
        <a:buChar char="»"/>
        <a:defRPr>
          <a:solidFill>
            <a:schemeClr val="tx1"/>
          </a:solidFill>
          <a:latin typeface="Arial" pitchFamily="34" charset="0"/>
          <a:cs typeface="Arial" pitchFamily="34" charset="0"/>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3.png"/><Relationship Id="rId5" Type="http://schemas.openxmlformats.org/officeDocument/2006/relationships/image" Target="../media/image2.jpe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audio" Target="../media/media2.m4a"/><Relationship Id="rId1" Type="http://schemas.microsoft.com/office/2007/relationships/media" Target="../media/media2.m4a"/><Relationship Id="rId5" Type="http://schemas.openxmlformats.org/officeDocument/2006/relationships/image" Target="../media/image3.png"/><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13.xml"/><Relationship Id="rId7" Type="http://schemas.openxmlformats.org/officeDocument/2006/relationships/image" Target="../media/image6.png"/><Relationship Id="rId2" Type="http://schemas.openxmlformats.org/officeDocument/2006/relationships/audio" Target="../media/media3.m4a"/><Relationship Id="rId1" Type="http://schemas.microsoft.com/office/2007/relationships/media" Target="../media/media3.m4a"/><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95400" y="2019300"/>
            <a:ext cx="6781800" cy="1905000"/>
          </a:xfrm>
        </p:spPr>
        <p:txBody>
          <a:bodyPr/>
          <a:lstStyle/>
          <a:p>
            <a:r>
              <a:rPr lang="en-US" b="1" dirty="0"/>
              <a:t>Classifying Race Conditions in Web Applications</a:t>
            </a:r>
          </a:p>
        </p:txBody>
      </p:sp>
      <p:sp>
        <p:nvSpPr>
          <p:cNvPr id="3" name="Subtitle 2"/>
          <p:cNvSpPr>
            <a:spLocks noGrp="1"/>
          </p:cNvSpPr>
          <p:nvPr>
            <p:ph type="subTitle" idx="1"/>
          </p:nvPr>
        </p:nvSpPr>
        <p:spPr>
          <a:xfrm>
            <a:off x="1409700" y="4362450"/>
            <a:ext cx="6400800" cy="1752600"/>
          </a:xfrm>
        </p:spPr>
        <p:txBody>
          <a:bodyPr/>
          <a:lstStyle/>
          <a:p>
            <a:pPr algn="ctr"/>
            <a:r>
              <a:rPr lang="en-US" sz="2000" b="1" dirty="0" smtClean="0">
                <a:solidFill>
                  <a:schemeClr val="tx1"/>
                </a:solidFill>
              </a:rPr>
              <a:t>Lu Zhang</a:t>
            </a:r>
          </a:p>
          <a:p>
            <a:pPr algn="ctr"/>
            <a:r>
              <a:rPr lang="en-US" sz="2000" b="1" dirty="0" smtClean="0">
                <a:solidFill>
                  <a:schemeClr val="tx1"/>
                </a:solidFill>
              </a:rPr>
              <a:t>Chao Wang</a:t>
            </a:r>
            <a:endParaRPr lang="en-US" sz="2000" dirty="0">
              <a:solidFill>
                <a:schemeClr val="tx1"/>
              </a:solidFill>
            </a:endParaRPr>
          </a:p>
          <a:p>
            <a:endParaRPr lang="en-US" sz="2000" dirty="0"/>
          </a:p>
        </p:txBody>
      </p:sp>
      <p:pic>
        <p:nvPicPr>
          <p:cNvPr id="4" name="Picture 8" descr="https://encrypted-tbn2.gstatic.com/images?q=tbn:ANd9GcQkDr9pZAwXI83et-fDhFwN1L5MCrC_cdccKTHHfVgeSaiqJwMeI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81400" y="5823249"/>
            <a:ext cx="2057400" cy="441175"/>
          </a:xfrm>
          <a:prstGeom prst="rect">
            <a:avLst/>
          </a:prstGeom>
          <a:noFill/>
          <a:extLst>
            <a:ext uri="{909E8E84-426E-40DD-AFC4-6F175D3DCCD1}">
              <a14:hiddenFill xmlns:a14="http://schemas.microsoft.com/office/drawing/2010/main">
                <a:solidFill>
                  <a:srgbClr val="FFFFFF"/>
                </a:solidFill>
              </a14:hiddenFill>
            </a:ext>
          </a:extLst>
        </p:spPr>
      </p:pic>
      <p:sp>
        <p:nvSpPr>
          <p:cNvPr id="6" name="Slide Number Placeholder 5"/>
          <p:cNvSpPr txBox="1">
            <a:spLocks/>
          </p:cNvSpPr>
          <p:nvPr/>
        </p:nvSpPr>
        <p:spPr>
          <a:xfrm>
            <a:off x="6934200" y="6553200"/>
            <a:ext cx="1905000" cy="3048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34654071-70C4-45B5-882A-403F7DD71C94}" type="slidenum">
              <a:rPr lang="en-US" smtClean="0"/>
              <a:pPr algn="r"/>
              <a:t>1</a:t>
            </a:fld>
            <a:endParaRPr lang="en-US"/>
          </a:p>
        </p:txBody>
      </p:sp>
      <p:pic>
        <p:nvPicPr>
          <p:cNvPr id="5" name="Audio 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504238" y="6218238"/>
            <a:ext cx="487362" cy="487362"/>
          </a:xfrm>
          <a:prstGeom prst="rect">
            <a:avLst/>
          </a:prstGeom>
        </p:spPr>
      </p:pic>
    </p:spTree>
    <p:extLst>
      <p:ext uri="{BB962C8B-B14F-4D97-AF65-F5344CB8AC3E}">
        <p14:creationId xmlns:p14="http://schemas.microsoft.com/office/powerpoint/2010/main" val="943039856"/>
      </p:ext>
    </p:extLst>
  </p:cSld>
  <p:clrMapOvr>
    <a:masterClrMapping/>
  </p:clrMapOvr>
  <p:transition advTm="79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34BB6B48-E8B6-492E-B5F2-B7A73A7469AD}" type="datetime1">
              <a:rPr lang="en-US" smtClean="0"/>
              <a:t>9/28/2015</a:t>
            </a:fld>
            <a:endParaRPr lang="en-US" dirty="0"/>
          </a:p>
        </p:txBody>
      </p:sp>
      <p:sp>
        <p:nvSpPr>
          <p:cNvPr id="5" name="页脚占位符 4"/>
          <p:cNvSpPr>
            <a:spLocks noGrp="1"/>
          </p:cNvSpPr>
          <p:nvPr>
            <p:ph type="ftr" sz="quarter" idx="11"/>
          </p:nvPr>
        </p:nvSpPr>
        <p:spPr/>
        <p:txBody>
          <a:bodyPr/>
          <a:lstStyle/>
          <a:p>
            <a:endParaRPr lang="en-US" dirty="0"/>
          </a:p>
        </p:txBody>
      </p:sp>
      <p:sp>
        <p:nvSpPr>
          <p:cNvPr id="6" name="灯片编号占位符 5"/>
          <p:cNvSpPr>
            <a:spLocks noGrp="1"/>
          </p:cNvSpPr>
          <p:nvPr>
            <p:ph type="sldNum" sz="quarter" idx="12"/>
          </p:nvPr>
        </p:nvSpPr>
        <p:spPr/>
        <p:txBody>
          <a:bodyPr/>
          <a:lstStyle/>
          <a:p>
            <a:fld id="{34654071-70C4-45B5-882A-403F7DD71C94}" type="slidenum">
              <a:rPr lang="en-US" smtClean="0"/>
              <a:t>10</a:t>
            </a:fld>
            <a:endParaRPr lang="en-US"/>
          </a:p>
        </p:txBody>
      </p:sp>
      <p:sp>
        <p:nvSpPr>
          <p:cNvPr id="7" name="TextBox 6"/>
          <p:cNvSpPr txBox="1"/>
          <p:nvPr/>
        </p:nvSpPr>
        <p:spPr>
          <a:xfrm>
            <a:off x="1129893" y="345347"/>
            <a:ext cx="990600" cy="369332"/>
          </a:xfrm>
          <a:prstGeom prst="rect">
            <a:avLst/>
          </a:prstGeom>
          <a:noFill/>
        </p:spPr>
        <p:txBody>
          <a:bodyPr wrap="square" rtlCol="0">
            <a:spAutoFit/>
          </a:bodyPr>
          <a:lstStyle/>
          <a:p>
            <a:r>
              <a:rPr lang="en-US" altLang="zh-CN" dirty="0" smtClean="0"/>
              <a:t>HTML</a:t>
            </a:r>
            <a:endParaRPr lang="en-US" dirty="0"/>
          </a:p>
        </p:txBody>
      </p:sp>
      <p:sp>
        <p:nvSpPr>
          <p:cNvPr id="12" name="TextBox 11"/>
          <p:cNvSpPr txBox="1"/>
          <p:nvPr/>
        </p:nvSpPr>
        <p:spPr>
          <a:xfrm>
            <a:off x="7474940" y="318781"/>
            <a:ext cx="876300" cy="369332"/>
          </a:xfrm>
          <a:prstGeom prst="rect">
            <a:avLst/>
          </a:prstGeom>
          <a:noFill/>
        </p:spPr>
        <p:txBody>
          <a:bodyPr wrap="square" rtlCol="0">
            <a:spAutoFit/>
          </a:bodyPr>
          <a:lstStyle/>
          <a:p>
            <a:r>
              <a:rPr lang="en-US" dirty="0" err="1" smtClean="0"/>
              <a:t>onclick</a:t>
            </a:r>
            <a:endParaRPr lang="en-US" dirty="0"/>
          </a:p>
        </p:txBody>
      </p:sp>
      <p:sp>
        <p:nvSpPr>
          <p:cNvPr id="13" name="TextBox 12"/>
          <p:cNvSpPr txBox="1"/>
          <p:nvPr/>
        </p:nvSpPr>
        <p:spPr>
          <a:xfrm>
            <a:off x="236989" y="1331205"/>
            <a:ext cx="2514600" cy="307777"/>
          </a:xfrm>
          <a:prstGeom prst="rect">
            <a:avLst/>
          </a:prstGeom>
          <a:noFill/>
        </p:spPr>
        <p:txBody>
          <a:bodyPr wrap="square" rtlCol="0">
            <a:spAutoFit/>
          </a:bodyPr>
          <a:lstStyle/>
          <a:p>
            <a:r>
              <a:rPr lang="en-US" sz="1400" dirty="0" smtClean="0">
                <a:solidFill>
                  <a:srgbClr val="00B050"/>
                </a:solidFill>
              </a:rPr>
              <a:t>&lt;image </a:t>
            </a:r>
            <a:r>
              <a:rPr lang="en-US" sz="1400" dirty="0" err="1" smtClean="0">
                <a:solidFill>
                  <a:srgbClr val="00B050"/>
                </a:solidFill>
              </a:rPr>
              <a:t>src</a:t>
            </a:r>
            <a:r>
              <a:rPr lang="en-US" sz="1400" dirty="0" smtClean="0">
                <a:solidFill>
                  <a:srgbClr val="00B050"/>
                </a:solidFill>
              </a:rPr>
              <a:t>=… </a:t>
            </a:r>
            <a:r>
              <a:rPr lang="en-US" sz="1400" dirty="0" err="1" smtClean="0">
                <a:solidFill>
                  <a:srgbClr val="00B050"/>
                </a:solidFill>
              </a:rPr>
              <a:t>onload</a:t>
            </a:r>
            <a:r>
              <a:rPr lang="en-US" sz="1400" dirty="0" smtClean="0">
                <a:solidFill>
                  <a:srgbClr val="00B050"/>
                </a:solidFill>
              </a:rPr>
              <a:t> = “f1()”&gt;</a:t>
            </a:r>
            <a:endParaRPr lang="en-US" sz="1400" dirty="0">
              <a:solidFill>
                <a:srgbClr val="00B050"/>
              </a:solidFill>
            </a:endParaRPr>
          </a:p>
        </p:txBody>
      </p:sp>
      <p:cxnSp>
        <p:nvCxnSpPr>
          <p:cNvPr id="15" name="Straight Arrow Connector 14"/>
          <p:cNvCxnSpPr/>
          <p:nvPr/>
        </p:nvCxnSpPr>
        <p:spPr bwMode="auto">
          <a:xfrm>
            <a:off x="236989" y="952500"/>
            <a:ext cx="0" cy="5715000"/>
          </a:xfrm>
          <a:prstGeom prst="straightConnector1">
            <a:avLst/>
          </a:prstGeom>
          <a:solidFill>
            <a:schemeClr val="accent1"/>
          </a:solidFill>
          <a:ln w="28575" cap="flat" cmpd="sng" algn="ctr">
            <a:solidFill>
              <a:schemeClr val="tx1"/>
            </a:solidFill>
            <a:prstDash val="sysDot"/>
            <a:miter lim="800000"/>
            <a:headEnd type="diamond" w="med" len="med"/>
            <a:tailEnd type="triangle" w="med" len="med"/>
          </a:ln>
          <a:effectLst/>
        </p:spPr>
      </p:cxnSp>
      <p:sp>
        <p:nvSpPr>
          <p:cNvPr id="16" name="TextBox 15"/>
          <p:cNvSpPr txBox="1"/>
          <p:nvPr/>
        </p:nvSpPr>
        <p:spPr>
          <a:xfrm>
            <a:off x="201511" y="2013841"/>
            <a:ext cx="2742501" cy="307777"/>
          </a:xfrm>
          <a:prstGeom prst="rect">
            <a:avLst/>
          </a:prstGeom>
          <a:noFill/>
        </p:spPr>
        <p:txBody>
          <a:bodyPr wrap="square" rtlCol="0">
            <a:spAutoFit/>
          </a:bodyPr>
          <a:lstStyle/>
          <a:p>
            <a:r>
              <a:rPr lang="en-US" sz="1400" dirty="0" smtClean="0">
                <a:solidFill>
                  <a:schemeClr val="tx2">
                    <a:lumMod val="60000"/>
                    <a:lumOff val="40000"/>
                  </a:schemeClr>
                </a:solidFill>
              </a:rPr>
              <a:t>&lt;script </a:t>
            </a:r>
            <a:r>
              <a:rPr lang="en-US" sz="1400" dirty="0" err="1" smtClean="0">
                <a:solidFill>
                  <a:schemeClr val="tx2">
                    <a:lumMod val="60000"/>
                    <a:lumOff val="40000"/>
                  </a:schemeClr>
                </a:solidFill>
              </a:rPr>
              <a:t>src</a:t>
            </a:r>
            <a:r>
              <a:rPr lang="en-US" sz="1400" dirty="0" smtClean="0">
                <a:solidFill>
                  <a:schemeClr val="tx2">
                    <a:lumMod val="60000"/>
                    <a:lumOff val="40000"/>
                  </a:schemeClr>
                </a:solidFill>
              </a:rPr>
              <a:t>=“a.js” </a:t>
            </a:r>
            <a:r>
              <a:rPr lang="en-US" sz="1400" dirty="0" err="1" smtClean="0">
                <a:solidFill>
                  <a:schemeClr val="tx2">
                    <a:lumMod val="60000"/>
                    <a:lumOff val="40000"/>
                  </a:schemeClr>
                </a:solidFill>
              </a:rPr>
              <a:t>Async</a:t>
            </a:r>
            <a:r>
              <a:rPr lang="en-US" sz="1400" dirty="0" smtClean="0">
                <a:solidFill>
                  <a:schemeClr val="tx2">
                    <a:lumMod val="60000"/>
                    <a:lumOff val="40000"/>
                  </a:schemeClr>
                </a:solidFill>
              </a:rPr>
              <a:t> = “true”&gt;</a:t>
            </a:r>
            <a:endParaRPr lang="en-US" sz="1400" dirty="0">
              <a:solidFill>
                <a:schemeClr val="tx2">
                  <a:lumMod val="60000"/>
                  <a:lumOff val="40000"/>
                </a:schemeClr>
              </a:solidFill>
            </a:endParaRPr>
          </a:p>
        </p:txBody>
      </p:sp>
      <p:sp>
        <p:nvSpPr>
          <p:cNvPr id="17" name="TextBox 16"/>
          <p:cNvSpPr txBox="1"/>
          <p:nvPr/>
        </p:nvSpPr>
        <p:spPr>
          <a:xfrm>
            <a:off x="301304" y="2696477"/>
            <a:ext cx="2514600" cy="738664"/>
          </a:xfrm>
          <a:prstGeom prst="rect">
            <a:avLst/>
          </a:prstGeom>
          <a:noFill/>
        </p:spPr>
        <p:txBody>
          <a:bodyPr wrap="square" rtlCol="0">
            <a:spAutoFit/>
          </a:bodyPr>
          <a:lstStyle/>
          <a:p>
            <a:r>
              <a:rPr lang="en-US" sz="1400" dirty="0" smtClean="0">
                <a:solidFill>
                  <a:schemeClr val="tx2">
                    <a:lumMod val="60000"/>
                    <a:lumOff val="40000"/>
                  </a:schemeClr>
                </a:solidFill>
              </a:rPr>
              <a:t>&lt;script&gt; </a:t>
            </a:r>
          </a:p>
          <a:p>
            <a:r>
              <a:rPr lang="en-US" sz="1400" dirty="0">
                <a:solidFill>
                  <a:schemeClr val="tx2">
                    <a:lumMod val="60000"/>
                    <a:lumOff val="40000"/>
                  </a:schemeClr>
                </a:solidFill>
              </a:rPr>
              <a:t> </a:t>
            </a:r>
            <a:r>
              <a:rPr lang="en-US" sz="1400" dirty="0" smtClean="0">
                <a:solidFill>
                  <a:schemeClr val="tx2">
                    <a:lumMod val="60000"/>
                    <a:lumOff val="40000"/>
                  </a:schemeClr>
                </a:solidFill>
              </a:rPr>
              <a:t>        Ajax(</a:t>
            </a:r>
            <a:r>
              <a:rPr lang="en-US" sz="1400" dirty="0" err="1" smtClean="0">
                <a:solidFill>
                  <a:schemeClr val="tx2">
                    <a:lumMod val="60000"/>
                    <a:lumOff val="40000"/>
                  </a:schemeClr>
                </a:solidFill>
              </a:rPr>
              <a:t>url</a:t>
            </a:r>
            <a:r>
              <a:rPr lang="en-US" sz="1400" dirty="0" smtClean="0">
                <a:solidFill>
                  <a:schemeClr val="tx2">
                    <a:lumMod val="60000"/>
                    <a:lumOff val="40000"/>
                  </a:schemeClr>
                </a:solidFill>
              </a:rPr>
              <a:t> , f2)</a:t>
            </a:r>
          </a:p>
          <a:p>
            <a:r>
              <a:rPr lang="en-US" sz="1400" dirty="0" smtClean="0">
                <a:solidFill>
                  <a:schemeClr val="tx2">
                    <a:lumMod val="60000"/>
                    <a:lumOff val="40000"/>
                  </a:schemeClr>
                </a:solidFill>
              </a:rPr>
              <a:t> &lt;/script&gt;</a:t>
            </a:r>
            <a:endParaRPr lang="en-US" sz="1400" dirty="0">
              <a:solidFill>
                <a:schemeClr val="tx2">
                  <a:lumMod val="60000"/>
                  <a:lumOff val="40000"/>
                </a:schemeClr>
              </a:solidFill>
            </a:endParaRPr>
          </a:p>
        </p:txBody>
      </p:sp>
      <p:sp>
        <p:nvSpPr>
          <p:cNvPr id="18" name="TextBox 17"/>
          <p:cNvSpPr txBox="1"/>
          <p:nvPr/>
        </p:nvSpPr>
        <p:spPr>
          <a:xfrm>
            <a:off x="282079" y="3810000"/>
            <a:ext cx="2514600" cy="738664"/>
          </a:xfrm>
          <a:prstGeom prst="rect">
            <a:avLst/>
          </a:prstGeom>
          <a:noFill/>
        </p:spPr>
        <p:txBody>
          <a:bodyPr wrap="square" rtlCol="0">
            <a:spAutoFit/>
          </a:bodyPr>
          <a:lstStyle/>
          <a:p>
            <a:r>
              <a:rPr lang="en-US" sz="1400" dirty="0" smtClean="0">
                <a:solidFill>
                  <a:schemeClr val="tx2">
                    <a:lumMod val="60000"/>
                    <a:lumOff val="40000"/>
                  </a:schemeClr>
                </a:solidFill>
              </a:rPr>
              <a:t>&lt;script&gt; </a:t>
            </a:r>
          </a:p>
          <a:p>
            <a:r>
              <a:rPr lang="en-US" sz="1400" dirty="0" smtClean="0">
                <a:solidFill>
                  <a:schemeClr val="tx2">
                    <a:lumMod val="60000"/>
                    <a:lumOff val="40000"/>
                  </a:schemeClr>
                </a:solidFill>
              </a:rPr>
              <a:t>        </a:t>
            </a:r>
            <a:r>
              <a:rPr lang="en-US" sz="1400" dirty="0" err="1" smtClean="0">
                <a:solidFill>
                  <a:schemeClr val="tx2">
                    <a:lumMod val="60000"/>
                    <a:lumOff val="40000"/>
                  </a:schemeClr>
                </a:solidFill>
              </a:rPr>
              <a:t>setTimeOut</a:t>
            </a:r>
            <a:r>
              <a:rPr lang="en-US" sz="1400" dirty="0" smtClean="0">
                <a:solidFill>
                  <a:schemeClr val="tx2">
                    <a:lumMod val="60000"/>
                    <a:lumOff val="40000"/>
                  </a:schemeClr>
                </a:solidFill>
              </a:rPr>
              <a:t>(f3, 1000); </a:t>
            </a:r>
          </a:p>
          <a:p>
            <a:r>
              <a:rPr lang="en-US" sz="1400" dirty="0" smtClean="0">
                <a:solidFill>
                  <a:schemeClr val="tx2">
                    <a:lumMod val="60000"/>
                    <a:lumOff val="40000"/>
                  </a:schemeClr>
                </a:solidFill>
              </a:rPr>
              <a:t>&lt;/script&gt;</a:t>
            </a:r>
            <a:endParaRPr lang="en-US" sz="1400" dirty="0">
              <a:solidFill>
                <a:schemeClr val="tx2">
                  <a:lumMod val="60000"/>
                  <a:lumOff val="40000"/>
                </a:schemeClr>
              </a:solidFill>
            </a:endParaRPr>
          </a:p>
        </p:txBody>
      </p:sp>
      <p:sp>
        <p:nvSpPr>
          <p:cNvPr id="20" name="TextBox 19"/>
          <p:cNvSpPr txBox="1"/>
          <p:nvPr/>
        </p:nvSpPr>
        <p:spPr>
          <a:xfrm>
            <a:off x="305674" y="4923523"/>
            <a:ext cx="2072430" cy="307777"/>
          </a:xfrm>
          <a:prstGeom prst="rect">
            <a:avLst/>
          </a:prstGeom>
          <a:noFill/>
        </p:spPr>
        <p:txBody>
          <a:bodyPr wrap="square" rtlCol="0">
            <a:spAutoFit/>
          </a:bodyPr>
          <a:lstStyle/>
          <a:p>
            <a:r>
              <a:rPr lang="en-US" sz="1400" dirty="0" smtClean="0">
                <a:solidFill>
                  <a:srgbClr val="00B050"/>
                </a:solidFill>
              </a:rPr>
              <a:t>&lt;button </a:t>
            </a:r>
            <a:r>
              <a:rPr lang="en-US" sz="1400" dirty="0" err="1" smtClean="0">
                <a:solidFill>
                  <a:srgbClr val="00B050"/>
                </a:solidFill>
              </a:rPr>
              <a:t>onclick</a:t>
            </a:r>
            <a:r>
              <a:rPr lang="en-US" sz="1400" dirty="0" smtClean="0">
                <a:solidFill>
                  <a:srgbClr val="00B050"/>
                </a:solidFill>
              </a:rPr>
              <a:t>= “f4()”&gt;</a:t>
            </a:r>
            <a:endParaRPr lang="en-US" sz="1400" dirty="0">
              <a:solidFill>
                <a:srgbClr val="00B050"/>
              </a:solidFill>
            </a:endParaRPr>
          </a:p>
        </p:txBody>
      </p:sp>
      <p:sp>
        <p:nvSpPr>
          <p:cNvPr id="21" name="TextBox 20"/>
          <p:cNvSpPr txBox="1"/>
          <p:nvPr/>
        </p:nvSpPr>
        <p:spPr>
          <a:xfrm>
            <a:off x="2981062" y="1132416"/>
            <a:ext cx="585482" cy="307777"/>
          </a:xfrm>
          <a:prstGeom prst="rect">
            <a:avLst/>
          </a:prstGeom>
          <a:noFill/>
        </p:spPr>
        <p:txBody>
          <a:bodyPr wrap="square" rtlCol="0">
            <a:spAutoFit/>
          </a:bodyPr>
          <a:lstStyle/>
          <a:p>
            <a:r>
              <a:rPr lang="en-US" sz="1400" dirty="0"/>
              <a:t>f</a:t>
            </a:r>
            <a:r>
              <a:rPr lang="en-US" sz="1400" dirty="0" smtClean="0"/>
              <a:t>1()</a:t>
            </a:r>
            <a:endParaRPr lang="en-US" sz="1400" dirty="0"/>
          </a:p>
        </p:txBody>
      </p:sp>
      <p:sp>
        <p:nvSpPr>
          <p:cNvPr id="22" name="TextBox 21"/>
          <p:cNvSpPr txBox="1"/>
          <p:nvPr/>
        </p:nvSpPr>
        <p:spPr>
          <a:xfrm>
            <a:off x="5351127" y="2560323"/>
            <a:ext cx="585482" cy="307777"/>
          </a:xfrm>
          <a:prstGeom prst="rect">
            <a:avLst/>
          </a:prstGeom>
          <a:noFill/>
        </p:spPr>
        <p:txBody>
          <a:bodyPr wrap="square" rtlCol="0">
            <a:spAutoFit/>
          </a:bodyPr>
          <a:lstStyle/>
          <a:p>
            <a:r>
              <a:rPr lang="en-US" sz="1400" dirty="0" smtClean="0"/>
              <a:t>f</a:t>
            </a:r>
            <a:r>
              <a:rPr lang="en-US" sz="1400" dirty="0"/>
              <a:t>2</a:t>
            </a:r>
            <a:r>
              <a:rPr lang="en-US" sz="1400" dirty="0" smtClean="0"/>
              <a:t>()</a:t>
            </a:r>
            <a:endParaRPr lang="en-US" sz="1400" dirty="0"/>
          </a:p>
        </p:txBody>
      </p:sp>
      <p:sp>
        <p:nvSpPr>
          <p:cNvPr id="23" name="TextBox 22"/>
          <p:cNvSpPr txBox="1"/>
          <p:nvPr/>
        </p:nvSpPr>
        <p:spPr>
          <a:xfrm>
            <a:off x="6506185" y="3711369"/>
            <a:ext cx="585482" cy="307777"/>
          </a:xfrm>
          <a:prstGeom prst="rect">
            <a:avLst/>
          </a:prstGeom>
          <a:noFill/>
        </p:spPr>
        <p:txBody>
          <a:bodyPr wrap="square" rtlCol="0">
            <a:spAutoFit/>
          </a:bodyPr>
          <a:lstStyle/>
          <a:p>
            <a:r>
              <a:rPr lang="en-US" sz="1400" dirty="0" smtClean="0"/>
              <a:t>f3()</a:t>
            </a:r>
            <a:endParaRPr lang="en-US" sz="1400" dirty="0"/>
          </a:p>
        </p:txBody>
      </p:sp>
      <p:sp>
        <p:nvSpPr>
          <p:cNvPr id="24" name="TextBox 23"/>
          <p:cNvSpPr txBox="1"/>
          <p:nvPr/>
        </p:nvSpPr>
        <p:spPr>
          <a:xfrm>
            <a:off x="7620349" y="4548664"/>
            <a:ext cx="585482" cy="307777"/>
          </a:xfrm>
          <a:prstGeom prst="rect">
            <a:avLst/>
          </a:prstGeom>
          <a:noFill/>
        </p:spPr>
        <p:txBody>
          <a:bodyPr wrap="square" rtlCol="0">
            <a:spAutoFit/>
          </a:bodyPr>
          <a:lstStyle/>
          <a:p>
            <a:r>
              <a:rPr lang="en-US" sz="1400" dirty="0" smtClean="0"/>
              <a:t>f4()</a:t>
            </a:r>
            <a:endParaRPr lang="en-US" sz="1400" dirty="0"/>
          </a:p>
        </p:txBody>
      </p:sp>
      <p:sp>
        <p:nvSpPr>
          <p:cNvPr id="25" name="TextBox 24"/>
          <p:cNvSpPr txBox="1"/>
          <p:nvPr/>
        </p:nvSpPr>
        <p:spPr>
          <a:xfrm>
            <a:off x="3226528" y="1541748"/>
            <a:ext cx="2322177" cy="954107"/>
          </a:xfrm>
          <a:prstGeom prst="rect">
            <a:avLst/>
          </a:prstGeom>
          <a:noFill/>
        </p:spPr>
        <p:txBody>
          <a:bodyPr wrap="square" rtlCol="0">
            <a:spAutoFit/>
          </a:bodyPr>
          <a:lstStyle/>
          <a:p>
            <a:r>
              <a:rPr lang="en-US" sz="1400" dirty="0" smtClean="0"/>
              <a:t>a.js:</a:t>
            </a:r>
          </a:p>
          <a:p>
            <a:r>
              <a:rPr lang="en-US" sz="1400" dirty="0"/>
              <a:t>f</a:t>
            </a:r>
            <a:r>
              <a:rPr lang="en-US" sz="1400" dirty="0" smtClean="0"/>
              <a:t>unction f4(){</a:t>
            </a:r>
          </a:p>
          <a:p>
            <a:r>
              <a:rPr lang="en-US" sz="1400" dirty="0" smtClean="0"/>
              <a:t>    //wire you 5 million dollars</a:t>
            </a:r>
          </a:p>
          <a:p>
            <a:r>
              <a:rPr lang="en-US" sz="1400" dirty="0" smtClean="0"/>
              <a:t>}</a:t>
            </a:r>
            <a:endParaRPr lang="en-US" sz="1400" dirty="0"/>
          </a:p>
        </p:txBody>
      </p:sp>
      <p:cxnSp>
        <p:nvCxnSpPr>
          <p:cNvPr id="42" name="Straight Arrow Connector 41"/>
          <p:cNvCxnSpPr/>
          <p:nvPr/>
        </p:nvCxnSpPr>
        <p:spPr bwMode="auto">
          <a:xfrm>
            <a:off x="3195332" y="1485093"/>
            <a:ext cx="0" cy="5068107"/>
          </a:xfrm>
          <a:prstGeom prst="straightConnector1">
            <a:avLst/>
          </a:prstGeom>
          <a:solidFill>
            <a:schemeClr val="accent1"/>
          </a:solidFill>
          <a:ln w="28575" cap="flat" cmpd="sng" algn="ctr">
            <a:solidFill>
              <a:srgbClr val="FFC000"/>
            </a:solidFill>
            <a:prstDash val="sysDot"/>
            <a:miter lim="800000"/>
            <a:headEnd type="oval" w="med" len="med"/>
            <a:tailEnd type="triangle" w="med" len="med"/>
          </a:ln>
          <a:effectLst/>
        </p:spPr>
      </p:cxnSp>
      <p:cxnSp>
        <p:nvCxnSpPr>
          <p:cNvPr id="44" name="Straight Arrow Connector 43"/>
          <p:cNvCxnSpPr/>
          <p:nvPr/>
        </p:nvCxnSpPr>
        <p:spPr bwMode="auto">
          <a:xfrm>
            <a:off x="4419600" y="2321618"/>
            <a:ext cx="0" cy="4231582"/>
          </a:xfrm>
          <a:prstGeom prst="straightConnector1">
            <a:avLst/>
          </a:prstGeom>
          <a:solidFill>
            <a:schemeClr val="accent1"/>
          </a:solidFill>
          <a:ln w="28575" cap="flat" cmpd="sng" algn="ctr">
            <a:solidFill>
              <a:srgbClr val="FFC000"/>
            </a:solidFill>
            <a:prstDash val="sysDot"/>
            <a:miter lim="800000"/>
            <a:headEnd type="oval" w="med" len="med"/>
            <a:tailEnd type="triangle" w="med" len="med"/>
          </a:ln>
          <a:effectLst/>
        </p:spPr>
      </p:cxnSp>
      <p:cxnSp>
        <p:nvCxnSpPr>
          <p:cNvPr id="46" name="Straight Arrow Connector 45"/>
          <p:cNvCxnSpPr/>
          <p:nvPr/>
        </p:nvCxnSpPr>
        <p:spPr bwMode="auto">
          <a:xfrm>
            <a:off x="5562600" y="3065806"/>
            <a:ext cx="0" cy="3487394"/>
          </a:xfrm>
          <a:prstGeom prst="straightConnector1">
            <a:avLst/>
          </a:prstGeom>
          <a:solidFill>
            <a:schemeClr val="accent1"/>
          </a:solidFill>
          <a:ln w="28575" cap="flat" cmpd="sng" algn="ctr">
            <a:solidFill>
              <a:srgbClr val="FFC000"/>
            </a:solidFill>
            <a:prstDash val="sysDot"/>
            <a:miter lim="800000"/>
            <a:headEnd type="oval" w="med" len="med"/>
            <a:tailEnd type="triangle" w="med" len="med"/>
          </a:ln>
          <a:effectLst/>
        </p:spPr>
      </p:cxnSp>
      <p:cxnSp>
        <p:nvCxnSpPr>
          <p:cNvPr id="48" name="Straight Arrow Connector 47"/>
          <p:cNvCxnSpPr/>
          <p:nvPr/>
        </p:nvCxnSpPr>
        <p:spPr bwMode="auto">
          <a:xfrm>
            <a:off x="6798926" y="4165245"/>
            <a:ext cx="0" cy="2387955"/>
          </a:xfrm>
          <a:prstGeom prst="straightConnector1">
            <a:avLst/>
          </a:prstGeom>
          <a:solidFill>
            <a:schemeClr val="accent1"/>
          </a:solidFill>
          <a:ln w="28575" cap="flat" cmpd="sng" algn="ctr">
            <a:solidFill>
              <a:srgbClr val="FFC000"/>
            </a:solidFill>
            <a:prstDash val="sysDot"/>
            <a:miter lim="800000"/>
            <a:headEnd type="oval" w="med" len="med"/>
            <a:tailEnd type="triangle" w="med" len="med"/>
          </a:ln>
          <a:effectLst/>
        </p:spPr>
      </p:cxnSp>
      <p:cxnSp>
        <p:nvCxnSpPr>
          <p:cNvPr id="50" name="Straight Arrow Connector 49"/>
          <p:cNvCxnSpPr/>
          <p:nvPr/>
        </p:nvCxnSpPr>
        <p:spPr bwMode="auto">
          <a:xfrm>
            <a:off x="7853846" y="5077411"/>
            <a:ext cx="3843" cy="1489876"/>
          </a:xfrm>
          <a:prstGeom prst="straightConnector1">
            <a:avLst/>
          </a:prstGeom>
          <a:solidFill>
            <a:schemeClr val="accent1"/>
          </a:solidFill>
          <a:ln w="28575" cap="flat" cmpd="sng" algn="ctr">
            <a:solidFill>
              <a:srgbClr val="FFC000"/>
            </a:solidFill>
            <a:prstDash val="sysDot"/>
            <a:miter lim="800000"/>
            <a:headEnd type="oval" w="med" len="med"/>
            <a:tailEnd type="triangle" w="med" len="med"/>
          </a:ln>
          <a:effectLst/>
        </p:spPr>
      </p:cxnSp>
      <p:cxnSp>
        <p:nvCxnSpPr>
          <p:cNvPr id="3" name="Straight Arrow Connector 2"/>
          <p:cNvCxnSpPr/>
          <p:nvPr/>
        </p:nvCxnSpPr>
        <p:spPr bwMode="auto">
          <a:xfrm>
            <a:off x="4797716" y="2321618"/>
            <a:ext cx="2822633" cy="2227046"/>
          </a:xfrm>
          <a:prstGeom prst="straightConnector1">
            <a:avLst/>
          </a:prstGeom>
          <a:solidFill>
            <a:schemeClr val="accent1"/>
          </a:solidFill>
          <a:ln w="12700" cap="flat" cmpd="sng" algn="ctr">
            <a:solidFill>
              <a:srgbClr val="7030A0"/>
            </a:solidFill>
            <a:prstDash val="solid"/>
            <a:miter lim="800000"/>
            <a:headEnd type="arrow" w="med" len="med"/>
            <a:tailEnd type="arrow" w="med" len="med"/>
          </a:ln>
          <a:effectLst/>
        </p:spPr>
      </p:cxnSp>
      <p:cxnSp>
        <p:nvCxnSpPr>
          <p:cNvPr id="34" name="Straight Arrow Connector 33"/>
          <p:cNvCxnSpPr/>
          <p:nvPr/>
        </p:nvCxnSpPr>
        <p:spPr bwMode="auto">
          <a:xfrm flipH="1" flipV="1">
            <a:off x="4668223" y="5699680"/>
            <a:ext cx="3103090" cy="548720"/>
          </a:xfrm>
          <a:prstGeom prst="straightConnector1">
            <a:avLst/>
          </a:prstGeom>
          <a:solidFill>
            <a:schemeClr val="accent1"/>
          </a:solidFill>
          <a:ln w="12700" cap="flat" cmpd="sng" algn="ctr">
            <a:solidFill>
              <a:srgbClr val="00B050"/>
            </a:solidFill>
            <a:prstDash val="sysDash"/>
            <a:miter lim="800000"/>
            <a:headEnd type="arrow" w="med" len="med"/>
            <a:tailEnd type="none" w="med" len="med"/>
          </a:ln>
          <a:effectLst/>
        </p:spPr>
      </p:cxnSp>
      <p:pic>
        <p:nvPicPr>
          <p:cNvPr id="2050" name="Picture 2" descr="http://www.cliparthut.com/clip-arts/71/thumbs-up-clip-art-71416.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73743" y="4789295"/>
            <a:ext cx="614040" cy="1125740"/>
          </a:xfrm>
          <a:prstGeom prst="rect">
            <a:avLst/>
          </a:prstGeom>
          <a:noFill/>
          <a:extLst>
            <a:ext uri="{909E8E84-426E-40DD-AFC4-6F175D3DCCD1}">
              <a14:hiddenFill xmlns:a14="http://schemas.microsoft.com/office/drawing/2010/main">
                <a:solidFill>
                  <a:srgbClr val="FFFFFF"/>
                </a:solidFill>
              </a14:hiddenFill>
            </a:ext>
          </a:extLst>
        </p:spPr>
      </p:pic>
      <p:sp>
        <p:nvSpPr>
          <p:cNvPr id="33" name="Title 1"/>
          <p:cNvSpPr>
            <a:spLocks noGrp="1"/>
          </p:cNvSpPr>
          <p:nvPr>
            <p:ph type="title"/>
          </p:nvPr>
        </p:nvSpPr>
        <p:spPr>
          <a:xfrm>
            <a:off x="2530766" y="166293"/>
            <a:ext cx="4533900" cy="838200"/>
          </a:xfrm>
        </p:spPr>
        <p:txBody>
          <a:bodyPr/>
          <a:lstStyle/>
          <a:p>
            <a:r>
              <a:rPr lang="en-US" dirty="0" smtClean="0"/>
              <a:t>Why do we do?</a:t>
            </a:r>
            <a:endParaRPr lang="en-US" dirty="0"/>
          </a:p>
        </p:txBody>
      </p:sp>
      <p:sp>
        <p:nvSpPr>
          <p:cNvPr id="2" name="TextBox 1"/>
          <p:cNvSpPr txBox="1"/>
          <p:nvPr/>
        </p:nvSpPr>
        <p:spPr>
          <a:xfrm>
            <a:off x="5746870" y="1576459"/>
            <a:ext cx="1675313" cy="400110"/>
          </a:xfrm>
          <a:prstGeom prst="rect">
            <a:avLst/>
          </a:prstGeom>
          <a:noFill/>
        </p:spPr>
        <p:txBody>
          <a:bodyPr wrap="square" rtlCol="0">
            <a:spAutoFit/>
          </a:bodyPr>
          <a:lstStyle/>
          <a:p>
            <a:r>
              <a:rPr lang="en-US" sz="2000" dirty="0" smtClean="0">
                <a:solidFill>
                  <a:srgbClr val="FF0000"/>
                </a:solidFill>
              </a:rPr>
              <a:t>Execution 1 </a:t>
            </a:r>
            <a:endParaRPr lang="en-US" sz="2000" dirty="0">
              <a:solidFill>
                <a:srgbClr val="FF0000"/>
              </a:solidFill>
            </a:endParaRPr>
          </a:p>
        </p:txBody>
      </p:sp>
      <p:sp>
        <p:nvSpPr>
          <p:cNvPr id="28" name="TextBox 27"/>
          <p:cNvSpPr txBox="1"/>
          <p:nvPr/>
        </p:nvSpPr>
        <p:spPr>
          <a:xfrm>
            <a:off x="5746869" y="2167729"/>
            <a:ext cx="1675313" cy="400110"/>
          </a:xfrm>
          <a:prstGeom prst="rect">
            <a:avLst/>
          </a:prstGeom>
          <a:noFill/>
        </p:spPr>
        <p:txBody>
          <a:bodyPr wrap="square" rtlCol="0">
            <a:spAutoFit/>
          </a:bodyPr>
          <a:lstStyle/>
          <a:p>
            <a:r>
              <a:rPr lang="en-US" sz="2000" dirty="0" smtClean="0">
                <a:solidFill>
                  <a:srgbClr val="FF0000"/>
                </a:solidFill>
              </a:rPr>
              <a:t>Execution 2</a:t>
            </a:r>
            <a:endParaRPr lang="en-US" sz="2000" dirty="0">
              <a:solidFill>
                <a:srgbClr val="FF0000"/>
              </a:solidFill>
            </a:endParaRPr>
          </a:p>
        </p:txBody>
      </p:sp>
      <p:grpSp>
        <p:nvGrpSpPr>
          <p:cNvPr id="29" name="Group 28"/>
          <p:cNvGrpSpPr/>
          <p:nvPr/>
        </p:nvGrpSpPr>
        <p:grpSpPr>
          <a:xfrm>
            <a:off x="7091667" y="1828800"/>
            <a:ext cx="2315491" cy="560332"/>
            <a:chOff x="7091667" y="1828800"/>
            <a:chExt cx="2315491" cy="560332"/>
          </a:xfrm>
        </p:grpSpPr>
        <p:cxnSp>
          <p:nvCxnSpPr>
            <p:cNvPr id="11" name="Straight Arrow Connector 10"/>
            <p:cNvCxnSpPr/>
            <p:nvPr/>
          </p:nvCxnSpPr>
          <p:spPr bwMode="auto">
            <a:xfrm>
              <a:off x="7091667" y="1828800"/>
              <a:ext cx="528682" cy="185041"/>
            </a:xfrm>
            <a:prstGeom prst="straightConnector1">
              <a:avLst/>
            </a:prstGeom>
            <a:solidFill>
              <a:schemeClr val="accent1"/>
            </a:solidFill>
            <a:ln w="19050" cap="flat" cmpd="sng" algn="ctr">
              <a:solidFill>
                <a:srgbClr val="FF6600"/>
              </a:solidFill>
              <a:prstDash val="solid"/>
              <a:miter lim="800000"/>
              <a:headEnd type="none" w="med" len="med"/>
              <a:tailEnd type="triangle"/>
            </a:ln>
            <a:effectLst/>
          </p:spPr>
        </p:cxnSp>
        <p:cxnSp>
          <p:nvCxnSpPr>
            <p:cNvPr id="35" name="Straight Arrow Connector 34"/>
            <p:cNvCxnSpPr/>
            <p:nvPr/>
          </p:nvCxnSpPr>
          <p:spPr bwMode="auto">
            <a:xfrm flipV="1">
              <a:off x="7091668" y="2248150"/>
              <a:ext cx="528679" cy="140982"/>
            </a:xfrm>
            <a:prstGeom prst="straightConnector1">
              <a:avLst/>
            </a:prstGeom>
            <a:solidFill>
              <a:schemeClr val="accent1"/>
            </a:solidFill>
            <a:ln w="19050" cap="flat" cmpd="sng" algn="ctr">
              <a:solidFill>
                <a:srgbClr val="FF6600"/>
              </a:solidFill>
              <a:prstDash val="solid"/>
              <a:miter lim="800000"/>
              <a:headEnd type="none" w="med" len="med"/>
              <a:tailEnd type="triangle"/>
            </a:ln>
            <a:effectLst/>
          </p:spPr>
        </p:cxnSp>
        <p:sp>
          <p:nvSpPr>
            <p:cNvPr id="38" name="TextBox 37"/>
            <p:cNvSpPr txBox="1"/>
            <p:nvPr/>
          </p:nvSpPr>
          <p:spPr>
            <a:xfrm>
              <a:off x="7731845" y="1921320"/>
              <a:ext cx="1675313" cy="400110"/>
            </a:xfrm>
            <a:prstGeom prst="rect">
              <a:avLst/>
            </a:prstGeom>
            <a:noFill/>
          </p:spPr>
          <p:txBody>
            <a:bodyPr wrap="square" rtlCol="0">
              <a:spAutoFit/>
            </a:bodyPr>
            <a:lstStyle/>
            <a:p>
              <a:r>
                <a:rPr lang="en-US" sz="2000" dirty="0" smtClean="0">
                  <a:solidFill>
                    <a:srgbClr val="FF0000"/>
                  </a:solidFill>
                </a:rPr>
                <a:t>Compare</a:t>
              </a:r>
            </a:p>
          </p:txBody>
        </p:sp>
      </p:grpSp>
    </p:spTree>
    <p:extLst>
      <p:ext uri="{BB962C8B-B14F-4D97-AF65-F5344CB8AC3E}">
        <p14:creationId xmlns:p14="http://schemas.microsoft.com/office/powerpoint/2010/main" val="63409915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xit" presetSubtype="0" fill="hold" grpId="0" nodeType="withEffect">
                                  <p:stCondLst>
                                    <p:cond delay="0"/>
                                  </p:stCondLst>
                                  <p:childTnLst>
                                    <p:animEffect transition="out" filter="fade">
                                      <p:cBhvr>
                                        <p:cTn id="9" dur="500"/>
                                        <p:tgtEl>
                                          <p:spTgt spid="21"/>
                                        </p:tgtEl>
                                      </p:cBhvr>
                                    </p:animEffect>
                                    <p:set>
                                      <p:cBhvr>
                                        <p:cTn id="10" dur="1" fill="hold">
                                          <p:stCondLst>
                                            <p:cond delay="499"/>
                                          </p:stCondLst>
                                        </p:cTn>
                                        <p:tgtEl>
                                          <p:spTgt spid="21"/>
                                        </p:tgtEl>
                                        <p:attrNameLst>
                                          <p:attrName>style.visibility</p:attrName>
                                        </p:attrNameLst>
                                      </p:cBhvr>
                                      <p:to>
                                        <p:strVal val="hidden"/>
                                      </p:to>
                                    </p:set>
                                  </p:childTnLst>
                                </p:cTn>
                              </p:par>
                              <p:par>
                                <p:cTn id="11" presetID="10" presetClass="exit" presetSubtype="0" fill="hold" nodeType="withEffect">
                                  <p:stCondLst>
                                    <p:cond delay="0"/>
                                  </p:stCondLst>
                                  <p:childTnLst>
                                    <p:animEffect transition="out" filter="fade">
                                      <p:cBhvr>
                                        <p:cTn id="12" dur="500"/>
                                        <p:tgtEl>
                                          <p:spTgt spid="42"/>
                                        </p:tgtEl>
                                      </p:cBhvr>
                                    </p:animEffect>
                                    <p:set>
                                      <p:cBhvr>
                                        <p:cTn id="13" dur="1" fill="hold">
                                          <p:stCondLst>
                                            <p:cond delay="499"/>
                                          </p:stCondLst>
                                        </p:cTn>
                                        <p:tgtEl>
                                          <p:spTgt spid="42"/>
                                        </p:tgtEl>
                                        <p:attrNameLst>
                                          <p:attrName>style.visibility</p:attrName>
                                        </p:attrNameLst>
                                      </p:cBhvr>
                                      <p:to>
                                        <p:strVal val="hidden"/>
                                      </p:to>
                                    </p:set>
                                  </p:childTnLst>
                                </p:cTn>
                              </p:par>
                              <p:par>
                                <p:cTn id="14" presetID="10" presetClass="exit" presetSubtype="0" fill="hold" nodeType="withEffect">
                                  <p:stCondLst>
                                    <p:cond delay="0"/>
                                  </p:stCondLst>
                                  <p:childTnLst>
                                    <p:animEffect transition="out" filter="fade">
                                      <p:cBhvr>
                                        <p:cTn id="15" dur="500"/>
                                        <p:tgtEl>
                                          <p:spTgt spid="46"/>
                                        </p:tgtEl>
                                      </p:cBhvr>
                                    </p:animEffect>
                                    <p:set>
                                      <p:cBhvr>
                                        <p:cTn id="16" dur="1" fill="hold">
                                          <p:stCondLst>
                                            <p:cond delay="499"/>
                                          </p:stCondLst>
                                        </p:cTn>
                                        <p:tgtEl>
                                          <p:spTgt spid="46"/>
                                        </p:tgtEl>
                                        <p:attrNameLst>
                                          <p:attrName>style.visibility</p:attrName>
                                        </p:attrNameLst>
                                      </p:cBhvr>
                                      <p:to>
                                        <p:strVal val="hidden"/>
                                      </p:to>
                                    </p:set>
                                  </p:childTnLst>
                                </p:cTn>
                              </p:par>
                              <p:par>
                                <p:cTn id="17" presetID="10" presetClass="exit" presetSubtype="0" fill="hold" grpId="0" nodeType="withEffect">
                                  <p:stCondLst>
                                    <p:cond delay="0"/>
                                  </p:stCondLst>
                                  <p:childTnLst>
                                    <p:animEffect transition="out" filter="fade">
                                      <p:cBhvr>
                                        <p:cTn id="18" dur="500"/>
                                        <p:tgtEl>
                                          <p:spTgt spid="22"/>
                                        </p:tgtEl>
                                      </p:cBhvr>
                                    </p:animEffect>
                                    <p:set>
                                      <p:cBhvr>
                                        <p:cTn id="19" dur="1" fill="hold">
                                          <p:stCondLst>
                                            <p:cond delay="499"/>
                                          </p:stCondLst>
                                        </p:cTn>
                                        <p:tgtEl>
                                          <p:spTgt spid="22"/>
                                        </p:tgtEl>
                                        <p:attrNameLst>
                                          <p:attrName>style.visibility</p:attrName>
                                        </p:attrNameLst>
                                      </p:cBhvr>
                                      <p:to>
                                        <p:strVal val="hidden"/>
                                      </p:to>
                                    </p:set>
                                  </p:childTnLst>
                                </p:cTn>
                              </p:par>
                              <p:par>
                                <p:cTn id="20" presetID="10" presetClass="exit" presetSubtype="0" fill="hold" nodeType="withEffect">
                                  <p:stCondLst>
                                    <p:cond delay="0"/>
                                  </p:stCondLst>
                                  <p:childTnLst>
                                    <p:animEffect transition="out" filter="fade">
                                      <p:cBhvr>
                                        <p:cTn id="21" dur="500"/>
                                        <p:tgtEl>
                                          <p:spTgt spid="48"/>
                                        </p:tgtEl>
                                      </p:cBhvr>
                                    </p:animEffect>
                                    <p:set>
                                      <p:cBhvr>
                                        <p:cTn id="22" dur="1" fill="hold">
                                          <p:stCondLst>
                                            <p:cond delay="499"/>
                                          </p:stCondLst>
                                        </p:cTn>
                                        <p:tgtEl>
                                          <p:spTgt spid="48"/>
                                        </p:tgtEl>
                                        <p:attrNameLst>
                                          <p:attrName>style.visibility</p:attrName>
                                        </p:attrNameLst>
                                      </p:cBhvr>
                                      <p:to>
                                        <p:strVal val="hidden"/>
                                      </p:to>
                                    </p:set>
                                  </p:childTnLst>
                                </p:cTn>
                              </p:par>
                              <p:par>
                                <p:cTn id="23" presetID="10" presetClass="exit" presetSubtype="0" fill="hold" grpId="0" nodeType="withEffect">
                                  <p:stCondLst>
                                    <p:cond delay="0"/>
                                  </p:stCondLst>
                                  <p:childTnLst>
                                    <p:animEffect transition="out" filter="fade">
                                      <p:cBhvr>
                                        <p:cTn id="24" dur="500"/>
                                        <p:tgtEl>
                                          <p:spTgt spid="23"/>
                                        </p:tgtEl>
                                      </p:cBhvr>
                                    </p:animEffect>
                                    <p:set>
                                      <p:cBhvr>
                                        <p:cTn id="25" dur="1" fill="hold">
                                          <p:stCondLst>
                                            <p:cond delay="499"/>
                                          </p:stCondLst>
                                        </p:cTn>
                                        <p:tgtEl>
                                          <p:spTgt spid="23"/>
                                        </p:tgtEl>
                                        <p:attrNameLst>
                                          <p:attrName>style.visibility</p:attrName>
                                        </p:attrNameLst>
                                      </p:cBhvr>
                                      <p:to>
                                        <p:strVal val="hidden"/>
                                      </p:to>
                                    </p:set>
                                  </p:childTnLst>
                                </p:cTn>
                              </p:par>
                              <p:par>
                                <p:cTn id="26" presetID="10" presetClass="exit" presetSubtype="0" fill="hold" nodeType="withEffect">
                                  <p:stCondLst>
                                    <p:cond delay="0"/>
                                  </p:stCondLst>
                                  <p:childTnLst>
                                    <p:animEffect transition="out" filter="fade">
                                      <p:cBhvr>
                                        <p:cTn id="27" dur="500"/>
                                        <p:tgtEl>
                                          <p:spTgt spid="3"/>
                                        </p:tgtEl>
                                      </p:cBhvr>
                                    </p:animEffect>
                                    <p:set>
                                      <p:cBhvr>
                                        <p:cTn id="28" dur="1" fill="hold">
                                          <p:stCondLst>
                                            <p:cond delay="499"/>
                                          </p:stCondLst>
                                        </p:cTn>
                                        <p:tgtEl>
                                          <p:spTgt spid="3"/>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2"/>
                                        </p:tgtEl>
                                        <p:attrNameLst>
                                          <p:attrName>style.visibility</p:attrName>
                                        </p:attrNameLst>
                                      </p:cBhvr>
                                      <p:to>
                                        <p:strVal val="visible"/>
                                      </p:to>
                                    </p:set>
                                    <p:animEffect transition="in" filter="fade">
                                      <p:cBhvr>
                                        <p:cTn id="33" dur="500"/>
                                        <p:tgtEl>
                                          <p:spTgt spid="2"/>
                                        </p:tgtEl>
                                      </p:cBhvr>
                                    </p:animEffect>
                                  </p:childTnLst>
                                </p:cTn>
                              </p:par>
                              <p:par>
                                <p:cTn id="34" presetID="0" presetClass="path" presetSubtype="0" accel="50000" decel="50000" fill="hold" grpId="0" nodeType="withEffect">
                                  <p:stCondLst>
                                    <p:cond delay="0"/>
                                  </p:stCondLst>
                                  <p:childTnLst>
                                    <p:animMotion origin="layout" path="M 2.5E-6 -2.96296E-6 L 2.5E-6 0.00023 C -0.00243 0.00139 -0.00538 0.00255 -0.00729 0.0051 C -0.00851 0.00648 -0.00816 0.00926 -0.00903 0.01111 C -0.00972 0.01273 -0.01042 0.01389 -0.01094 0.01551 C -0.01163 0.01736 -0.01216 0.01968 -0.01285 0.02176 L -0.01372 0.02477 L -0.01459 0.02801 C -0.01406 0.03611 -0.01372 0.04422 -0.01285 0.05209 C -0.0125 0.0544 -0.01146 0.05625 -0.01094 0.05834 C -0.01025 0.06111 -0.0099 0.0632 -0.00903 0.06574 C -0.00799 0.06898 -0.00538 0.07431 -0.00365 0.07732 C -0.00295 0.07848 -0.00243 0.0794 -0.00174 0.08033 C -0.00087 0.08172 2.5E-6 0.08264 0.00104 0.0838 C 0.00156 0.08542 0.00173 0.0875 0.00278 0.08912 C 0.00364 0.09005 0.00538 0.09005 0.00642 0.09098 C 0.00764 0.09213 0.00833 0.09375 0.0092 0.09514 C 0.00989 0.09607 0.01041 0.09723 0.01111 0.09838 C 0.01284 0.10116 0.01475 0.10394 0.01649 0.10672 C 0.01753 0.10787 0.01823 0.10973 0.01927 0.11111 C 0.02239 0.11459 0.02205 0.11366 0.02482 0.11829 C 0.02604 0.12037 0.02778 0.12223 0.02847 0.12454 C 0.03073 0.13218 0.02986 0.12871 0.03125 0.13496 C 0.0309 0.14699 0.03142 0.1588 0.03038 0.17084 C 0.03021 0.17246 0.0283 0.17338 0.0276 0.175 C 0.02708 0.17593 0.02708 0.17709 0.02656 0.17824 C 0.02552 0.18033 0.02413 0.18218 0.02291 0.18426 C 0.02205 0.18611 0.02135 0.18797 0.02031 0.18982 C 0.01719 0.19422 0.01753 0.19167 0.01389 0.19584 C 0.0125 0.19723 0.01163 0.19954 0.01007 0.20116 C 0.00885 0.20255 0.00694 0.20301 0.00555 0.2044 C 0.00312 0.20648 0.00069 0.20857 -0.00174 0.21042 L -0.00452 0.21273 C -0.00625 0.21598 -0.00643 0.21644 -0.00903 0.21922 C -0.01684 0.22639 -0.0066 0.21505 -0.01459 0.22431 C -0.01979 0.23889 -0.0132 0.22315 -0.01927 0.23148 C -0.01979 0.23241 -0.01962 0.2338 -0.02014 0.23473 C -0.02066 0.23611 -0.02153 0.23658 -0.02188 0.23797 C -0.02275 0.23959 -0.02309 0.24144 -0.02379 0.24306 C -0.02413 0.24746 -0.02431 0.25162 -0.02466 0.25579 C -0.02483 0.25787 -0.02552 0.25996 -0.02552 0.26204 C -0.02552 0.26806 -0.02518 0.27385 -0.02466 0.27986 C -0.02448 0.2831 -0.02309 0.29074 -0.02188 0.29352 C -0.02101 0.29584 -0.01927 0.29769 -0.01823 0.29977 C -0.01406 0.3088 -0.01406 0.31088 -0.01007 0.3176 C -0.00469 0.32685 -0.01025 0.31644 -0.00261 0.32709 C -0.00156 0.32871 -0.00087 0.33079 2.5E-6 0.33218 C 0.00087 0.3338 0.00173 0.33519 0.00278 0.33658 C 0.00364 0.3375 0.00486 0.33843 0.00555 0.33959 C 0.01041 0.34746 0.00364 0.34074 0.01111 0.34699 C 0.01545 0.35533 0.01267 0.35047 0.01927 0.36065 C 0.02031 0.36204 0.02153 0.3632 0.02205 0.36505 C 0.02396 0.3706 0.02361 0.37037 0.02656 0.37547 C 0.03403 0.3882 0.02517 0.3713 0.03125 0.38357 C 0.03212 0.38565 0.03316 0.38727 0.03403 0.38912 C 0.03837 0.40023 0.03385 0.39098 0.0368 0.39954 C 0.03715 0.40093 0.03802 0.40232 0.03854 0.40394 C 0.0408 0.42199 0.03767 0.39792 0.04132 0.42153 C 0.04201 0.42616 0.04253 0.43056 0.04323 0.43519 C 0.04288 0.44468 0.04305 0.45417 0.04219 0.46366 C 0.04201 0.46667 0.03576 0.4706 0.03489 0.47107 C 0.03403 0.4713 0.03298 0.47153 0.03212 0.47199 C 0.0309 0.47246 0.02969 0.47269 0.02847 0.47292 C 0.02725 0.47338 0.02604 0.47454 0.02482 0.475 C 0.02291 0.47593 0.02031 0.47685 0.0184 0.47709 C 0.01753 0.47801 0.01666 0.47871 0.01562 0.47917 C 0.01389 0.48033 0.0118 0.4801 0.01007 0.48148 L 0.00469 0.48565 C -0.00191 0.49676 0.00833 0.47963 2.5E-6 0.4919 C -0.00122 0.49375 -0.00295 0.4956 -0.00365 0.49815 C -0.004 0.49931 -0.004 0.50047 -0.00452 0.50116 C -0.00521 0.50301 -0.00643 0.50417 -0.00729 0.50556 L -0.00903 0.51204 C -0.00938 0.51273 -0.0099 0.51389 -0.01007 0.51505 C -0.01111 0.52153 -0.01042 0.51852 -0.01181 0.52338 C -0.01077 0.54352 -0.0125 0.53542 -0.00903 0.54746 C -0.00886 0.54861 -0.00868 0.54977 -0.00816 0.5507 C -0.00677 0.55324 -0.00469 0.55672 -0.00365 0.55903 C -0.00313 0.56019 -0.00313 0.56135 -0.00261 0.56227 C -0.00156 0.56435 0.00034 0.56621 0.00104 0.56829 C 0.00121 0.56945 0.00121 0.57084 0.00191 0.57176 C 0.00486 0.575 0.00469 0.57084 0.00469 0.57408 " pathEditMode="relative" rAng="0" ptsTypes="AAAAAAAAAAAAAAAAAAAAAAAAAAAAAAAAAAAAAAAAAAAAAAAAAAAAAAAAAAAAAAAAAAAAAAAAAAAAAAAAAA">
                                      <p:cBhvr>
                                        <p:cTn id="35" dur="5000" fill="hold"/>
                                        <p:tgtEl>
                                          <p:spTgt spid="25"/>
                                        </p:tgtEl>
                                        <p:attrNameLst>
                                          <p:attrName>ppt_x</p:attrName>
                                          <p:attrName>ppt_y</p:attrName>
                                        </p:attrNameLst>
                                      </p:cBhvr>
                                      <p:rCtr x="885" y="28704"/>
                                    </p:animMotion>
                                  </p:childTnLst>
                                </p:cTn>
                              </p:par>
                              <p:par>
                                <p:cTn id="36" presetID="0" presetClass="path" presetSubtype="0" accel="50000" decel="50000" fill="hold" grpId="0" nodeType="withEffect">
                                  <p:stCondLst>
                                    <p:cond delay="0"/>
                                  </p:stCondLst>
                                  <p:childTnLst>
                                    <p:animMotion origin="layout" path="M 2.22222E-6 1.85185E-6 L 2.22222E-6 1.85185E-6 C -0.00087 0.00162 -0.00174 0.00324 -0.00278 0.00486 C -0.00347 0.00579 -0.00469 0.00671 -0.00556 0.00787 C -0.00695 0.00972 -0.00834 0.0118 -0.0092 0.01389 C -0.00938 0.01481 -0.00955 0.01574 -0.01007 0.01643 C -0.01042 0.01713 -0.01129 0.01759 -0.01181 0.01829 C -0.01163 0.01991 -0.01163 0.02176 -0.01094 0.02315 C -0.01059 0.02407 -0.0099 0.025 -0.0092 0.02569 C -0.00799 0.02685 -0.00677 0.02824 -0.00556 0.0294 C -0.00486 0.03009 -0.00452 0.03079 -0.00365 0.03125 C -0.00278 0.03171 -0.00174 0.03241 -0.00087 0.0331 C 0.00295 0.03611 -0.00139 0.03379 0.00364 0.03611 C 0.00764 0.04028 0.00295 0.03565 0.00816 0.03981 C 0.0092 0.04074 0.00989 0.04166 0.01094 0.04236 C 0.01632 0.04653 0.01146 0.0419 0.01562 0.04606 C 0.01528 0.04815 0.01528 0.05301 0.01371 0.05579 C 0.01319 0.05671 0.01267 0.05764 0.0118 0.05833 C 0.01111 0.05903 0.01007 0.05926 0.0092 0.05949 C 0.0059 0.06296 0.00816 0.06088 0.00173 0.06504 C -0.00174 0.06736 0.00017 0.06643 -0.00365 0.06805 C -0.00156 0.07546 -0.00434 0.06782 -0.00087 0.07315 C -0.00018 0.0743 0.00087 0.07685 0.00087 0.07708 " pathEditMode="relative" rAng="0" ptsTypes="AAAAAAAAAAAAAAAAAAAAAAA">
                                      <p:cBhvr>
                                        <p:cTn id="37" dur="3000" fill="hold"/>
                                        <p:tgtEl>
                                          <p:spTgt spid="24"/>
                                        </p:tgtEl>
                                        <p:attrNameLst>
                                          <p:attrName>ppt_x</p:attrName>
                                          <p:attrName>ppt_y</p:attrName>
                                        </p:attrNameLst>
                                      </p:cBhvr>
                                      <p:rCtr x="191" y="3843"/>
                                    </p:animMotion>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8"/>
                                        </p:tgtEl>
                                        <p:attrNameLst>
                                          <p:attrName>style.visibility</p:attrName>
                                        </p:attrNameLst>
                                      </p:cBhvr>
                                      <p:to>
                                        <p:strVal val="visible"/>
                                      </p:to>
                                    </p:set>
                                    <p:animEffect transition="in" filter="fade">
                                      <p:cBhvr>
                                        <p:cTn id="42" dur="500"/>
                                        <p:tgtEl>
                                          <p:spTgt spid="28"/>
                                        </p:tgtEl>
                                      </p:cBhvr>
                                    </p:animEffect>
                                  </p:childTnLst>
                                </p:cTn>
                              </p:par>
                              <p:par>
                                <p:cTn id="43" presetID="0" presetClass="path" presetSubtype="0" accel="50000" decel="50000" fill="hold" grpId="1" nodeType="withEffect">
                                  <p:stCondLst>
                                    <p:cond delay="0"/>
                                  </p:stCondLst>
                                  <p:childTnLst>
                                    <p:animMotion origin="layout" path="M 0.00087 0.07708 L 0.00087 0.07731 C 0.0151 0.10463 0.00156 0.07708 0.00816 0.09213 C 0.01267 0.10231 0.00677 0.08796 0.01285 0.10092 C 0.01389 0.10278 0.01441 0.10555 0.01545 0.10787 C 0.01736 0.11157 0.01979 0.11458 0.02187 0.11736 C 0.02465 0.12153 0.02795 0.1243 0.03021 0.12847 C 0.03368 0.13449 0.03212 0.13171 0.03489 0.1368 C 0.03403 0.14236 0.03437 0.14977 0.03107 0.1537 C 0.03038 0.15463 0.02934 0.15509 0.0283 0.15602 C 0.02778 0.15741 0.02743 0.15879 0.02656 0.15972 C 0.02083 0.16481 0.01962 0.16435 0.01371 0.16574 C 0.00677 0.17268 0.01371 0.16713 0.00364 0.17083 C 0.00225 0.17129 0.00121 0.17268 -0.00018 0.17315 C -0.00226 0.17407 -0.00434 0.17407 -0.0066 0.17454 C -0.00834 0.17454 -0.01025 0.175 -0.01198 0.17546 C -0.01337 0.17639 -0.01754 0.17824 -0.01945 0.17916 C -0.02084 0.17963 -0.0224 0.17963 -0.02396 0.18009 C -0.02431 0.18148 -0.025 0.18287 -0.02483 0.18379 C -0.02431 0.19051 -0.02361 0.19699 -0.02222 0.20301 C -0.02101 0.2081 -0.01754 0.20903 -0.01476 0.2118 C -0.0007 0.22569 -0.02222 0.20625 -0.0092 0.21782 C -0.00868 0.21875 -0.00834 0.2206 -0.00747 0.22153 C -0.00573 0.22291 -0.00191 0.22384 -0.00191 0.2243 C 0.00104 0.22754 -0.00052 0.22754 0.00173 0.22754 " pathEditMode="relative" rAng="0" ptsTypes="AAAAAAAAAAAAAAAAAAAAAAAAA">
                                      <p:cBhvr>
                                        <p:cTn id="44" dur="2000" fill="hold"/>
                                        <p:tgtEl>
                                          <p:spTgt spid="24"/>
                                        </p:tgtEl>
                                        <p:attrNameLst>
                                          <p:attrName>ppt_x</p:attrName>
                                          <p:attrName>ppt_y</p:attrName>
                                        </p:attrNameLst>
                                      </p:cBhvr>
                                      <p:rCtr x="399" y="7523"/>
                                    </p:animMotion>
                                  </p:childTnLst>
                                </p:cTn>
                              </p:par>
                            </p:childTnLst>
                          </p:cTn>
                        </p:par>
                      </p:childTnLst>
                    </p:cTn>
                  </p:par>
                  <p:par>
                    <p:cTn id="45" fill="hold">
                      <p:stCondLst>
                        <p:cond delay="indefinite"/>
                      </p:stCondLst>
                      <p:childTnLst>
                        <p:par>
                          <p:cTn id="46" fill="hold">
                            <p:stCondLst>
                              <p:cond delay="0"/>
                            </p:stCondLst>
                            <p:childTnLst>
                              <p:par>
                                <p:cTn id="47" presetID="22" presetClass="entr" presetSubtype="1" fill="hold" nodeType="clickEffect">
                                  <p:stCondLst>
                                    <p:cond delay="0"/>
                                  </p:stCondLst>
                                  <p:childTnLst>
                                    <p:set>
                                      <p:cBhvr>
                                        <p:cTn id="48" dur="1" fill="hold">
                                          <p:stCondLst>
                                            <p:cond delay="0"/>
                                          </p:stCondLst>
                                        </p:cTn>
                                        <p:tgtEl>
                                          <p:spTgt spid="34"/>
                                        </p:tgtEl>
                                        <p:attrNameLst>
                                          <p:attrName>style.visibility</p:attrName>
                                        </p:attrNameLst>
                                      </p:cBhvr>
                                      <p:to>
                                        <p:strVal val="visible"/>
                                      </p:to>
                                    </p:set>
                                    <p:animEffect transition="in" filter="wipe(up)">
                                      <p:cBhvr>
                                        <p:cTn id="49" dur="500"/>
                                        <p:tgtEl>
                                          <p:spTgt spid="34"/>
                                        </p:tgtEl>
                                      </p:cBhvr>
                                    </p:animEffect>
                                  </p:childTnLst>
                                </p:cTn>
                              </p:par>
                            </p:childTnLst>
                          </p:cTn>
                        </p:par>
                        <p:par>
                          <p:cTn id="50" fill="hold">
                            <p:stCondLst>
                              <p:cond delay="500"/>
                            </p:stCondLst>
                            <p:childTnLst>
                              <p:par>
                                <p:cTn id="51" presetID="10" presetClass="entr" presetSubtype="0" fill="hold" nodeType="afterEffect">
                                  <p:stCondLst>
                                    <p:cond delay="0"/>
                                  </p:stCondLst>
                                  <p:childTnLst>
                                    <p:set>
                                      <p:cBhvr>
                                        <p:cTn id="52" dur="1" fill="hold">
                                          <p:stCondLst>
                                            <p:cond delay="0"/>
                                          </p:stCondLst>
                                        </p:cTn>
                                        <p:tgtEl>
                                          <p:spTgt spid="2050"/>
                                        </p:tgtEl>
                                        <p:attrNameLst>
                                          <p:attrName>style.visibility</p:attrName>
                                        </p:attrNameLst>
                                      </p:cBhvr>
                                      <p:to>
                                        <p:strVal val="visible"/>
                                      </p:to>
                                    </p:set>
                                    <p:animEffect transition="in" filter="fade">
                                      <p:cBhvr>
                                        <p:cTn id="53" dur="500"/>
                                        <p:tgtEl>
                                          <p:spTgt spid="2050"/>
                                        </p:tgtEl>
                                      </p:cBhvr>
                                    </p:animEffect>
                                  </p:childTnLst>
                                </p:cTn>
                              </p:par>
                              <p:par>
                                <p:cTn id="54" presetID="26" presetClass="emph" presetSubtype="0" repeatCount="indefinite" fill="hold" nodeType="withEffect">
                                  <p:stCondLst>
                                    <p:cond delay="0"/>
                                  </p:stCondLst>
                                  <p:endCondLst>
                                    <p:cond evt="onNext" delay="0">
                                      <p:tgtEl>
                                        <p:sldTgt/>
                                      </p:tgtEl>
                                    </p:cond>
                                  </p:endCondLst>
                                  <p:childTnLst>
                                    <p:animEffect transition="out" filter="fade">
                                      <p:cBhvr>
                                        <p:cTn id="55" dur="500" tmFilter="0, 0; .2, .5; .8, .5; 1, 0"/>
                                        <p:tgtEl>
                                          <p:spTgt spid="2050"/>
                                        </p:tgtEl>
                                      </p:cBhvr>
                                    </p:animEffect>
                                    <p:animScale>
                                      <p:cBhvr>
                                        <p:cTn id="56" dur="250" autoRev="1" fill="hold"/>
                                        <p:tgtEl>
                                          <p:spTgt spid="2050"/>
                                        </p:tgtEl>
                                      </p:cBhvr>
                                      <p:by x="105000" y="105000"/>
                                    </p:animScale>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nodeType="clickEffect">
                                  <p:stCondLst>
                                    <p:cond delay="0"/>
                                  </p:stCondLst>
                                  <p:childTnLst>
                                    <p:set>
                                      <p:cBhvr>
                                        <p:cTn id="60" dur="1" fill="hold">
                                          <p:stCondLst>
                                            <p:cond delay="0"/>
                                          </p:stCondLst>
                                        </p:cTn>
                                        <p:tgtEl>
                                          <p:spTgt spid="29"/>
                                        </p:tgtEl>
                                        <p:attrNameLst>
                                          <p:attrName>style.visibility</p:attrName>
                                        </p:attrNameLst>
                                      </p:cBhvr>
                                      <p:to>
                                        <p:strVal val="visible"/>
                                      </p:to>
                                    </p:set>
                                    <p:animEffect transition="in" filter="fade">
                                      <p:cBhvr>
                                        <p:cTn id="61"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P spid="23" grpId="0"/>
      <p:bldP spid="24" grpId="0"/>
      <p:bldP spid="24" grpId="1"/>
      <p:bldP spid="25" grpId="0"/>
      <p:bldP spid="2" grpId="0"/>
      <p:bldP spid="2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Challenges	</a:t>
            </a:r>
            <a:endParaRPr lang="en-US" dirty="0"/>
          </a:p>
        </p:txBody>
      </p:sp>
      <p:sp>
        <p:nvSpPr>
          <p:cNvPr id="3" name="Content Placeholder 2"/>
          <p:cNvSpPr>
            <a:spLocks noGrp="1"/>
          </p:cNvSpPr>
          <p:nvPr>
            <p:ph idx="1"/>
          </p:nvPr>
        </p:nvSpPr>
        <p:spPr/>
        <p:txBody>
          <a:bodyPr/>
          <a:lstStyle/>
          <a:p>
            <a:r>
              <a:rPr lang="en-US" sz="3200" dirty="0" smtClean="0"/>
              <a:t>How to monitor difference kinds of events</a:t>
            </a:r>
          </a:p>
          <a:p>
            <a:r>
              <a:rPr lang="en-US" sz="3200" dirty="0" smtClean="0"/>
              <a:t>How to monitor them in time</a:t>
            </a:r>
          </a:p>
          <a:p>
            <a:r>
              <a:rPr lang="en-US" sz="3200" dirty="0" smtClean="0"/>
              <a:t>How to delay them without blocking others</a:t>
            </a:r>
          </a:p>
          <a:p>
            <a:r>
              <a:rPr lang="en-US" sz="3200" dirty="0" smtClean="0"/>
              <a:t>How to record the program states</a:t>
            </a:r>
          </a:p>
          <a:p>
            <a:r>
              <a:rPr lang="en-US" sz="3200" dirty="0" smtClean="0"/>
              <a:t>What’s the rules to classify the race conditions?</a:t>
            </a:r>
          </a:p>
          <a:p>
            <a:r>
              <a:rPr lang="en-US" sz="3200" dirty="0" smtClean="0"/>
              <a:t>How to filter the irrelevant fields?</a:t>
            </a:r>
          </a:p>
          <a:p>
            <a:r>
              <a:rPr lang="en-US" sz="3200" dirty="0" smtClean="0"/>
              <a:t>…</a:t>
            </a:r>
          </a:p>
          <a:p>
            <a:endParaRPr lang="en-US" sz="3200" dirty="0"/>
          </a:p>
        </p:txBody>
      </p:sp>
      <p:sp>
        <p:nvSpPr>
          <p:cNvPr id="4" name="Date Placeholder 3"/>
          <p:cNvSpPr>
            <a:spLocks noGrp="1"/>
          </p:cNvSpPr>
          <p:nvPr>
            <p:ph type="dt" sz="half" idx="10"/>
          </p:nvPr>
        </p:nvSpPr>
        <p:spPr/>
        <p:txBody>
          <a:bodyPr/>
          <a:lstStyle/>
          <a:p>
            <a:fld id="{34BB6B48-E8B6-492E-B5F2-B7A73A7469AD}" type="datetime1">
              <a:rPr lang="en-US" smtClean="0"/>
              <a:t>9/28/2015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654071-70C4-45B5-882A-403F7DD71C94}" type="slidenum">
              <a:rPr lang="en-US" smtClean="0"/>
              <a:t>11</a:t>
            </a:fld>
            <a:endParaRPr lang="en-US"/>
          </a:p>
        </p:txBody>
      </p:sp>
    </p:spTree>
    <p:extLst>
      <p:ext uri="{BB962C8B-B14F-4D97-AF65-F5344CB8AC3E}">
        <p14:creationId xmlns:p14="http://schemas.microsoft.com/office/powerpoint/2010/main" val="3267509207"/>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lstStyle/>
          <a:p>
            <a:r>
              <a:rPr lang="en-US" sz="3600" dirty="0" smtClean="0"/>
              <a:t>Overview</a:t>
            </a:r>
          </a:p>
          <a:p>
            <a:r>
              <a:rPr lang="en-US" sz="3600" dirty="0" smtClean="0"/>
              <a:t>Our method</a:t>
            </a:r>
          </a:p>
          <a:p>
            <a:r>
              <a:rPr lang="en-US" sz="5400" dirty="0" smtClean="0">
                <a:solidFill>
                  <a:schemeClr val="accent5">
                    <a:lumMod val="75000"/>
                  </a:schemeClr>
                </a:solidFill>
              </a:rPr>
              <a:t>Experiments</a:t>
            </a:r>
            <a:endParaRPr lang="en-US" sz="5400" dirty="0">
              <a:solidFill>
                <a:schemeClr val="accent5">
                  <a:lumMod val="75000"/>
                </a:schemeClr>
              </a:solidFill>
            </a:endParaRPr>
          </a:p>
        </p:txBody>
      </p:sp>
      <p:sp>
        <p:nvSpPr>
          <p:cNvPr id="4" name="Date Placeholder 3"/>
          <p:cNvSpPr>
            <a:spLocks noGrp="1"/>
          </p:cNvSpPr>
          <p:nvPr>
            <p:ph type="dt" sz="half" idx="10"/>
          </p:nvPr>
        </p:nvSpPr>
        <p:spPr/>
        <p:txBody>
          <a:bodyPr/>
          <a:lstStyle/>
          <a:p>
            <a:fld id="{34BB6B48-E8B6-492E-B5F2-B7A73A7469AD}" type="datetime1">
              <a:rPr lang="en-US" smtClean="0"/>
              <a:t>9/28/2015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654071-70C4-45B5-882A-403F7DD71C94}" type="slidenum">
              <a:rPr lang="en-US" smtClean="0"/>
              <a:t>12</a:t>
            </a:fld>
            <a:endParaRPr lang="en-US"/>
          </a:p>
        </p:txBody>
      </p:sp>
    </p:spTree>
    <p:extLst>
      <p:ext uri="{BB962C8B-B14F-4D97-AF65-F5344CB8AC3E}">
        <p14:creationId xmlns:p14="http://schemas.microsoft.com/office/powerpoint/2010/main" val="2748783203"/>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Implementation</a:t>
            </a:r>
            <a:endParaRPr lang="en-US" dirty="0"/>
          </a:p>
        </p:txBody>
      </p:sp>
      <p:sp>
        <p:nvSpPr>
          <p:cNvPr id="3" name="Content Placeholder 2"/>
          <p:cNvSpPr>
            <a:spLocks noGrp="1"/>
          </p:cNvSpPr>
          <p:nvPr>
            <p:ph idx="1"/>
          </p:nvPr>
        </p:nvSpPr>
        <p:spPr/>
        <p:txBody>
          <a:bodyPr/>
          <a:lstStyle/>
          <a:p>
            <a:r>
              <a:rPr lang="en-US" dirty="0" smtClean="0"/>
              <a:t>RClassify.js library</a:t>
            </a:r>
          </a:p>
          <a:p>
            <a:pPr lvl="1"/>
            <a:r>
              <a:rPr lang="en-US" dirty="0" smtClean="0"/>
              <a:t>jQuery-like library, providing racing events monitoring and controlling, program state serialization and race classification mechanisms.</a:t>
            </a:r>
          </a:p>
          <a:p>
            <a:r>
              <a:rPr lang="en-US" dirty="0" err="1" smtClean="0"/>
              <a:t>Jsoup</a:t>
            </a:r>
            <a:endParaRPr lang="en-US" dirty="0" smtClean="0"/>
          </a:p>
          <a:p>
            <a:pPr lvl="1"/>
            <a:r>
              <a:rPr lang="en-US" dirty="0" smtClean="0"/>
              <a:t>HTML scanning and source-to-source rewriting</a:t>
            </a:r>
          </a:p>
          <a:p>
            <a:r>
              <a:rPr lang="en-US" dirty="0" err="1" smtClean="0"/>
              <a:t>WebKit+EventRacer</a:t>
            </a:r>
            <a:endParaRPr lang="en-US" dirty="0" smtClean="0"/>
          </a:p>
          <a:p>
            <a:pPr lvl="1"/>
            <a:r>
              <a:rPr lang="en-US" dirty="0" smtClean="0"/>
              <a:t>Provide races as our input</a:t>
            </a:r>
          </a:p>
          <a:p>
            <a:pPr lvl="1"/>
            <a:r>
              <a:rPr lang="en-US" dirty="0"/>
              <a:t>R</a:t>
            </a:r>
            <a:r>
              <a:rPr lang="en-US" dirty="0" smtClean="0"/>
              <a:t>acing events processing and transforming</a:t>
            </a:r>
          </a:p>
          <a:p>
            <a:endParaRPr lang="en-US" dirty="0" smtClean="0"/>
          </a:p>
          <a:p>
            <a:pPr marL="457200" lvl="1" indent="0">
              <a:buNone/>
            </a:pPr>
            <a:endParaRPr lang="en-US" dirty="0"/>
          </a:p>
        </p:txBody>
      </p:sp>
      <p:sp>
        <p:nvSpPr>
          <p:cNvPr id="4" name="Date Placeholder 3"/>
          <p:cNvSpPr>
            <a:spLocks noGrp="1"/>
          </p:cNvSpPr>
          <p:nvPr>
            <p:ph type="dt" sz="half" idx="10"/>
          </p:nvPr>
        </p:nvSpPr>
        <p:spPr/>
        <p:txBody>
          <a:bodyPr/>
          <a:lstStyle/>
          <a:p>
            <a:fld id="{34BB6B48-E8B6-492E-B5F2-B7A73A7469AD}" type="datetime1">
              <a:rPr lang="en-US" smtClean="0"/>
              <a:t>9/28/2015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654071-70C4-45B5-882A-403F7DD71C94}" type="slidenum">
              <a:rPr lang="en-US" smtClean="0"/>
              <a:t>13</a:t>
            </a:fld>
            <a:endParaRPr lang="en-US"/>
          </a:p>
        </p:txBody>
      </p:sp>
    </p:spTree>
    <p:extLst>
      <p:ext uri="{BB962C8B-B14F-4D97-AF65-F5344CB8AC3E}">
        <p14:creationId xmlns:p14="http://schemas.microsoft.com/office/powerpoint/2010/main" val="38165887"/>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Experiments</a:t>
            </a:r>
            <a:endParaRPr lang="en-US" dirty="0"/>
          </a:p>
        </p:txBody>
      </p:sp>
      <p:pic>
        <p:nvPicPr>
          <p:cNvPr id="7" name="Content Placeholder 6"/>
          <p:cNvPicPr>
            <a:picLocks noGrp="1" noChangeAspect="1"/>
          </p:cNvPicPr>
          <p:nvPr>
            <p:ph idx="1"/>
          </p:nvPr>
        </p:nvPicPr>
        <p:blipFill>
          <a:blip r:embed="rId3"/>
          <a:stretch>
            <a:fillRect/>
          </a:stretch>
        </p:blipFill>
        <p:spPr>
          <a:xfrm>
            <a:off x="990600" y="914400"/>
            <a:ext cx="7162800" cy="5557507"/>
          </a:xfrm>
          <a:prstGeom prst="rect">
            <a:avLst/>
          </a:prstGeom>
        </p:spPr>
      </p:pic>
      <p:sp>
        <p:nvSpPr>
          <p:cNvPr id="4" name="Date Placeholder 3"/>
          <p:cNvSpPr>
            <a:spLocks noGrp="1"/>
          </p:cNvSpPr>
          <p:nvPr>
            <p:ph type="dt" sz="half" idx="10"/>
          </p:nvPr>
        </p:nvSpPr>
        <p:spPr/>
        <p:txBody>
          <a:bodyPr/>
          <a:lstStyle/>
          <a:p>
            <a:fld id="{34BB6B48-E8B6-492E-B5F2-B7A73A7469AD}" type="datetime1">
              <a:rPr lang="en-US" smtClean="0"/>
              <a:t>9/28/2015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654071-70C4-45B5-882A-403F7DD71C94}" type="slidenum">
              <a:rPr lang="en-US" smtClean="0"/>
              <a:t>14</a:t>
            </a:fld>
            <a:endParaRPr lang="en-US"/>
          </a:p>
        </p:txBody>
      </p:sp>
    </p:spTree>
    <p:extLst>
      <p:ext uri="{BB962C8B-B14F-4D97-AF65-F5344CB8AC3E}">
        <p14:creationId xmlns:p14="http://schemas.microsoft.com/office/powerpoint/2010/main" val="2352903782"/>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Experiments</a:t>
            </a:r>
            <a:endParaRPr lang="en-US" dirty="0"/>
          </a:p>
        </p:txBody>
      </p:sp>
      <p:sp>
        <p:nvSpPr>
          <p:cNvPr id="3" name="Content Placeholder 2"/>
          <p:cNvSpPr>
            <a:spLocks noGrp="1"/>
          </p:cNvSpPr>
          <p:nvPr>
            <p:ph idx="1"/>
          </p:nvPr>
        </p:nvSpPr>
        <p:spPr>
          <a:xfrm>
            <a:off x="381000" y="1143000"/>
            <a:ext cx="3276600" cy="5334000"/>
          </a:xfrm>
        </p:spPr>
        <p:txBody>
          <a:bodyPr/>
          <a:lstStyle/>
          <a:p>
            <a:r>
              <a:rPr lang="en-US" sz="2400" dirty="0" smtClean="0"/>
              <a:t>70 websites,</a:t>
            </a:r>
          </a:p>
          <a:p>
            <a:pPr marL="0" indent="0">
              <a:buNone/>
            </a:pPr>
            <a:r>
              <a:rPr lang="en-US" sz="2400" dirty="0" smtClean="0"/>
              <a:t>   50 with races</a:t>
            </a:r>
          </a:p>
          <a:p>
            <a:r>
              <a:rPr lang="en-US" sz="2400" dirty="0" smtClean="0"/>
              <a:t>1878 races</a:t>
            </a:r>
          </a:p>
          <a:p>
            <a:r>
              <a:rPr lang="en-US" sz="2400" dirty="0" smtClean="0"/>
              <a:t>129 harmful races(7%)</a:t>
            </a:r>
          </a:p>
          <a:p>
            <a:r>
              <a:rPr lang="en-US" sz="2400" dirty="0" smtClean="0"/>
              <a:t>1.5-2x slowdown depending on websites</a:t>
            </a:r>
            <a:endParaRPr lang="en-US" sz="2400" dirty="0"/>
          </a:p>
        </p:txBody>
      </p:sp>
      <p:sp>
        <p:nvSpPr>
          <p:cNvPr id="4" name="Date Placeholder 3"/>
          <p:cNvSpPr>
            <a:spLocks noGrp="1"/>
          </p:cNvSpPr>
          <p:nvPr>
            <p:ph type="dt" sz="half" idx="10"/>
          </p:nvPr>
        </p:nvSpPr>
        <p:spPr/>
        <p:txBody>
          <a:bodyPr/>
          <a:lstStyle/>
          <a:p>
            <a:fld id="{34BB6B48-E8B6-492E-B5F2-B7A73A7469AD}" type="datetime1">
              <a:rPr lang="en-US" smtClean="0"/>
              <a:t>9/28/2015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654071-70C4-45B5-882A-403F7DD71C94}" type="slidenum">
              <a:rPr lang="en-US" smtClean="0"/>
              <a:t>15</a:t>
            </a:fld>
            <a:endParaRPr lang="en-US"/>
          </a:p>
        </p:txBody>
      </p:sp>
      <p:pic>
        <p:nvPicPr>
          <p:cNvPr id="7" name="Picture 6"/>
          <p:cNvPicPr>
            <a:picLocks noChangeAspect="1"/>
          </p:cNvPicPr>
          <p:nvPr/>
        </p:nvPicPr>
        <p:blipFill>
          <a:blip r:embed="rId2"/>
          <a:stretch>
            <a:fillRect/>
          </a:stretch>
        </p:blipFill>
        <p:spPr>
          <a:xfrm>
            <a:off x="3657600" y="846836"/>
            <a:ext cx="5257800" cy="5865249"/>
          </a:xfrm>
          <a:prstGeom prst="rect">
            <a:avLst/>
          </a:prstGeom>
        </p:spPr>
      </p:pic>
    </p:spTree>
    <p:extLst>
      <p:ext uri="{BB962C8B-B14F-4D97-AF65-F5344CB8AC3E}">
        <p14:creationId xmlns:p14="http://schemas.microsoft.com/office/powerpoint/2010/main" val="460427162"/>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Takeaways</a:t>
            </a:r>
            <a:endParaRPr lang="en-US" dirty="0"/>
          </a:p>
        </p:txBody>
      </p:sp>
      <p:sp>
        <p:nvSpPr>
          <p:cNvPr id="3" name="Content Placeholder 2"/>
          <p:cNvSpPr>
            <a:spLocks noGrp="1"/>
          </p:cNvSpPr>
          <p:nvPr>
            <p:ph idx="1"/>
          </p:nvPr>
        </p:nvSpPr>
        <p:spPr/>
        <p:txBody>
          <a:bodyPr/>
          <a:lstStyle/>
          <a:p>
            <a:r>
              <a:rPr lang="en-US" dirty="0" smtClean="0"/>
              <a:t>Web applications suffer from concurrency errors</a:t>
            </a:r>
          </a:p>
          <a:p>
            <a:r>
              <a:rPr lang="en-US" dirty="0" smtClean="0"/>
              <a:t>Existing methods often report too many race warnings, which is counter-productive</a:t>
            </a:r>
          </a:p>
          <a:p>
            <a:r>
              <a:rPr lang="en-US" dirty="0" smtClean="0"/>
              <a:t>We propose an automatic method to classify harmful and harmless races using deterministically re-execution</a:t>
            </a:r>
          </a:p>
          <a:p>
            <a:r>
              <a:rPr lang="en-US" dirty="0" smtClean="0"/>
              <a:t>Tested on benchmarks and real-world websites</a:t>
            </a:r>
          </a:p>
          <a:p>
            <a:r>
              <a:rPr lang="en-US" dirty="0" smtClean="0"/>
              <a:t>Effective and efficient</a:t>
            </a:r>
            <a:endParaRPr lang="en-US" dirty="0"/>
          </a:p>
        </p:txBody>
      </p:sp>
      <p:sp>
        <p:nvSpPr>
          <p:cNvPr id="4" name="Date Placeholder 3"/>
          <p:cNvSpPr>
            <a:spLocks noGrp="1"/>
          </p:cNvSpPr>
          <p:nvPr>
            <p:ph type="dt" sz="half" idx="10"/>
          </p:nvPr>
        </p:nvSpPr>
        <p:spPr/>
        <p:txBody>
          <a:bodyPr/>
          <a:lstStyle/>
          <a:p>
            <a:fld id="{34BB6B48-E8B6-492E-B5F2-B7A73A7469AD}" type="datetime1">
              <a:rPr lang="en-US" smtClean="0"/>
              <a:t>9/28/2015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654071-70C4-45B5-882A-403F7DD71C94}" type="slidenum">
              <a:rPr lang="en-US" smtClean="0"/>
              <a:t>16</a:t>
            </a:fld>
            <a:endParaRPr lang="en-US"/>
          </a:p>
        </p:txBody>
      </p:sp>
    </p:spTree>
    <p:extLst>
      <p:ext uri="{BB962C8B-B14F-4D97-AF65-F5344CB8AC3E}">
        <p14:creationId xmlns:p14="http://schemas.microsoft.com/office/powerpoint/2010/main" val="42635457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 You!</a:t>
            </a:r>
            <a:endParaRPr lang="en-US" dirty="0"/>
          </a:p>
        </p:txBody>
      </p:sp>
      <p:sp>
        <p:nvSpPr>
          <p:cNvPr id="3" name="Content Placeholder 2"/>
          <p:cNvSpPr>
            <a:spLocks noGrp="1"/>
          </p:cNvSpPr>
          <p:nvPr>
            <p:ph idx="1"/>
          </p:nvPr>
        </p:nvSpPr>
        <p:spPr/>
        <p:txBody>
          <a:bodyPr/>
          <a:lstStyle/>
          <a:p>
            <a:endParaRPr lang="en-US"/>
          </a:p>
        </p:txBody>
      </p:sp>
      <p:sp>
        <p:nvSpPr>
          <p:cNvPr id="4" name="Date Placeholder 3"/>
          <p:cNvSpPr>
            <a:spLocks noGrp="1"/>
          </p:cNvSpPr>
          <p:nvPr>
            <p:ph type="dt" sz="half" idx="10"/>
          </p:nvPr>
        </p:nvSpPr>
        <p:spPr/>
        <p:txBody>
          <a:bodyPr/>
          <a:lstStyle/>
          <a:p>
            <a:fld id="{34BB6B48-E8B6-492E-B5F2-B7A73A7469AD}" type="datetime1">
              <a:rPr lang="en-US" smtClean="0"/>
              <a:t>9/28/2015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654071-70C4-45B5-882A-403F7DD71C94}" type="slidenum">
              <a:rPr lang="en-US" smtClean="0"/>
              <a:t>17</a:t>
            </a:fld>
            <a:endParaRPr lang="en-US"/>
          </a:p>
        </p:txBody>
      </p:sp>
      <p:pic>
        <p:nvPicPr>
          <p:cNvPr id="6150" name="Picture 6" descr="http://blogs.whfreeman.com/smartphysics/files/2013/02/Question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43100" y="1295400"/>
            <a:ext cx="4953000" cy="46156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6563157"/>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Overall Flow</a:t>
            </a:r>
            <a:endParaRPr lang="en-US" dirty="0"/>
          </a:p>
        </p:txBody>
      </p:sp>
      <p:pic>
        <p:nvPicPr>
          <p:cNvPr id="7" name="Content Placeholder 6"/>
          <p:cNvPicPr>
            <a:picLocks noGrp="1" noChangeAspect="1"/>
          </p:cNvPicPr>
          <p:nvPr>
            <p:ph idx="1"/>
          </p:nvPr>
        </p:nvPicPr>
        <p:blipFill>
          <a:blip r:embed="rId2"/>
          <a:stretch>
            <a:fillRect/>
          </a:stretch>
        </p:blipFill>
        <p:spPr>
          <a:xfrm>
            <a:off x="381000" y="1371600"/>
            <a:ext cx="8458200" cy="2681983"/>
          </a:xfrm>
          <a:prstGeom prst="rect">
            <a:avLst/>
          </a:prstGeom>
        </p:spPr>
      </p:pic>
      <p:sp>
        <p:nvSpPr>
          <p:cNvPr id="4" name="Date Placeholder 3"/>
          <p:cNvSpPr>
            <a:spLocks noGrp="1"/>
          </p:cNvSpPr>
          <p:nvPr>
            <p:ph type="dt" sz="half" idx="10"/>
          </p:nvPr>
        </p:nvSpPr>
        <p:spPr/>
        <p:txBody>
          <a:bodyPr/>
          <a:lstStyle/>
          <a:p>
            <a:fld id="{34BB6B48-E8B6-492E-B5F2-B7A73A7469AD}" type="datetime1">
              <a:rPr lang="en-US" smtClean="0"/>
              <a:t>9/28/2015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654071-70C4-45B5-882A-403F7DD71C94}" type="slidenum">
              <a:rPr lang="en-US" smtClean="0"/>
              <a:t>18</a:t>
            </a:fld>
            <a:endParaRPr lang="en-US"/>
          </a:p>
        </p:txBody>
      </p:sp>
      <p:sp>
        <p:nvSpPr>
          <p:cNvPr id="8" name="Rectangle 7"/>
          <p:cNvSpPr/>
          <p:nvPr/>
        </p:nvSpPr>
        <p:spPr bwMode="auto">
          <a:xfrm>
            <a:off x="457200" y="1447800"/>
            <a:ext cx="1066800" cy="1143000"/>
          </a:xfrm>
          <a:prstGeom prst="rect">
            <a:avLst/>
          </a:prstGeom>
          <a:noFill/>
          <a:ln w="19050" cap="flat" cmpd="sng" algn="ctr">
            <a:solidFill>
              <a:srgbClr val="FF0000"/>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9" name="Rectangle 8"/>
          <p:cNvSpPr/>
          <p:nvPr/>
        </p:nvSpPr>
        <p:spPr bwMode="auto">
          <a:xfrm>
            <a:off x="247126" y="2743199"/>
            <a:ext cx="2724674" cy="1112391"/>
          </a:xfrm>
          <a:prstGeom prst="rect">
            <a:avLst/>
          </a:prstGeom>
          <a:noFill/>
          <a:ln w="19050" cap="flat" cmpd="sng" algn="ctr">
            <a:solidFill>
              <a:srgbClr val="FF0000"/>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10" name="Rectangle 9"/>
          <p:cNvSpPr/>
          <p:nvPr/>
        </p:nvSpPr>
        <p:spPr bwMode="auto">
          <a:xfrm>
            <a:off x="3061982" y="2141090"/>
            <a:ext cx="1433818" cy="1714500"/>
          </a:xfrm>
          <a:prstGeom prst="rect">
            <a:avLst/>
          </a:prstGeom>
          <a:noFill/>
          <a:ln w="19050" cap="flat" cmpd="sng" algn="ctr">
            <a:solidFill>
              <a:srgbClr val="FF0000"/>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11" name="Rectangle 10"/>
          <p:cNvSpPr/>
          <p:nvPr/>
        </p:nvSpPr>
        <p:spPr bwMode="auto">
          <a:xfrm>
            <a:off x="4571301" y="1447800"/>
            <a:ext cx="1372299" cy="2407790"/>
          </a:xfrm>
          <a:prstGeom prst="rect">
            <a:avLst/>
          </a:prstGeom>
          <a:noFill/>
          <a:ln w="19050" cap="flat" cmpd="sng" algn="ctr">
            <a:solidFill>
              <a:srgbClr val="FF0000"/>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12" name="Rectangle 11"/>
          <p:cNvSpPr/>
          <p:nvPr/>
        </p:nvSpPr>
        <p:spPr bwMode="auto">
          <a:xfrm>
            <a:off x="6174996" y="2743199"/>
            <a:ext cx="2754386" cy="1219900"/>
          </a:xfrm>
          <a:prstGeom prst="rect">
            <a:avLst/>
          </a:prstGeom>
          <a:noFill/>
          <a:ln w="19050" cap="flat" cmpd="sng" algn="ctr">
            <a:solidFill>
              <a:srgbClr val="FF0000"/>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13" name="Rectangle 12"/>
          <p:cNvSpPr/>
          <p:nvPr/>
        </p:nvSpPr>
        <p:spPr bwMode="auto">
          <a:xfrm>
            <a:off x="7482980" y="1858835"/>
            <a:ext cx="1431721" cy="753637"/>
          </a:xfrm>
          <a:prstGeom prst="rect">
            <a:avLst/>
          </a:prstGeom>
          <a:noFill/>
          <a:ln w="19050" cap="flat" cmpd="sng" algn="ctr">
            <a:solidFill>
              <a:srgbClr val="00B050"/>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14" name="Content Placeholder 2"/>
          <p:cNvSpPr txBox="1">
            <a:spLocks/>
          </p:cNvSpPr>
          <p:nvPr/>
        </p:nvSpPr>
        <p:spPr bwMode="auto">
          <a:xfrm>
            <a:off x="381000" y="1143000"/>
            <a:ext cx="8458200" cy="5334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2800">
                <a:solidFill>
                  <a:schemeClr val="tx1"/>
                </a:solidFill>
                <a:latin typeface="Arial" pitchFamily="34" charset="0"/>
                <a:ea typeface="Tahoma" pitchFamily="34" charset="0"/>
                <a:cs typeface="Arial" pitchFamily="34" charset="0"/>
              </a:defRPr>
            </a:lvl1pPr>
            <a:lvl2pPr marL="742950" indent="-285750" algn="l" rtl="0" eaLnBrk="1" fontAlgn="base" hangingPunct="1">
              <a:spcBef>
                <a:spcPct val="20000"/>
              </a:spcBef>
              <a:spcAft>
                <a:spcPct val="0"/>
              </a:spcAft>
              <a:buChar char="–"/>
              <a:defRPr sz="2400">
                <a:solidFill>
                  <a:schemeClr val="tx1"/>
                </a:solidFill>
                <a:latin typeface="Arial" pitchFamily="34" charset="0"/>
                <a:ea typeface="Tahoma" pitchFamily="34" charset="0"/>
                <a:cs typeface="Arial" pitchFamily="34" charset="0"/>
              </a:defRPr>
            </a:lvl2pPr>
            <a:lvl3pPr marL="1143000" indent="-228600" algn="l" rtl="0" eaLnBrk="1" fontAlgn="base" hangingPunct="1">
              <a:spcBef>
                <a:spcPct val="20000"/>
              </a:spcBef>
              <a:spcAft>
                <a:spcPct val="0"/>
              </a:spcAft>
              <a:buChar char="•"/>
              <a:defRPr sz="2000">
                <a:solidFill>
                  <a:schemeClr val="tx1"/>
                </a:solidFill>
                <a:latin typeface="Arial" pitchFamily="34" charset="0"/>
                <a:ea typeface="Tahoma" pitchFamily="34" charset="0"/>
                <a:cs typeface="Arial" pitchFamily="34" charset="0"/>
              </a:defRPr>
            </a:lvl3pPr>
            <a:lvl4pPr marL="1600200" indent="-228600" algn="l" rtl="0" eaLnBrk="1" fontAlgn="base" hangingPunct="1">
              <a:spcBef>
                <a:spcPct val="20000"/>
              </a:spcBef>
              <a:spcAft>
                <a:spcPct val="0"/>
              </a:spcAft>
              <a:buChar char="–"/>
              <a:defRPr sz="1800">
                <a:solidFill>
                  <a:schemeClr val="tx1"/>
                </a:solidFill>
                <a:latin typeface="Arial" pitchFamily="34" charset="0"/>
                <a:ea typeface="Tahoma" pitchFamily="34" charset="0"/>
                <a:cs typeface="Arial" pitchFamily="34" charset="0"/>
              </a:defRPr>
            </a:lvl4pPr>
            <a:lvl5pPr marL="2057400" indent="-228600" algn="l" rtl="0" eaLnBrk="1" fontAlgn="base" hangingPunct="1">
              <a:spcBef>
                <a:spcPct val="20000"/>
              </a:spcBef>
              <a:spcAft>
                <a:spcPct val="0"/>
              </a:spcAft>
              <a:buChar char="»"/>
              <a:defRPr sz="1800">
                <a:solidFill>
                  <a:schemeClr val="tx1"/>
                </a:solidFill>
                <a:latin typeface="Arial" pitchFamily="34" charset="0"/>
                <a:ea typeface="Tahoma" pitchFamily="34" charset="0"/>
                <a:cs typeface="Arial" pitchFamily="34" charset="0"/>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endParaRPr lang="en-US" kern="0" dirty="0" smtClean="0"/>
          </a:p>
          <a:p>
            <a:endParaRPr lang="en-US" kern="0" dirty="0"/>
          </a:p>
          <a:p>
            <a:endParaRPr lang="en-US" kern="0" dirty="0" smtClean="0"/>
          </a:p>
          <a:p>
            <a:endParaRPr lang="en-US" kern="0" dirty="0"/>
          </a:p>
          <a:p>
            <a:endParaRPr lang="en-US" kern="0" dirty="0" smtClean="0"/>
          </a:p>
          <a:p>
            <a:endParaRPr lang="en-US" kern="0" dirty="0"/>
          </a:p>
          <a:p>
            <a:r>
              <a:rPr lang="en-US" kern="0" dirty="0" smtClean="0"/>
              <a:t>Phase 1: race detection</a:t>
            </a:r>
          </a:p>
          <a:p>
            <a:r>
              <a:rPr lang="en-US" kern="0" dirty="0" smtClean="0"/>
              <a:t>Phase 2: race replay and classification</a:t>
            </a:r>
          </a:p>
        </p:txBody>
      </p:sp>
    </p:spTree>
    <p:extLst>
      <p:ext uri="{BB962C8B-B14F-4D97-AF65-F5344CB8AC3E}">
        <p14:creationId xmlns:p14="http://schemas.microsoft.com/office/powerpoint/2010/main" val="308671919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xEl>
                                              <p:pRg st="6" end="6"/>
                                            </p:txEl>
                                          </p:spTgt>
                                        </p:tgtEl>
                                        <p:attrNameLst>
                                          <p:attrName>style.visibility</p:attrName>
                                        </p:attrNameLst>
                                      </p:cBhvr>
                                      <p:to>
                                        <p:strVal val="visible"/>
                                      </p:to>
                                    </p:set>
                                    <p:animEffect transition="in" filter="fade">
                                      <p:cBhvr>
                                        <p:cTn id="7" dur="500"/>
                                        <p:tgtEl>
                                          <p:spTgt spid="14">
                                            <p:txEl>
                                              <p:pRg st="6" end="6"/>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grpId="1" nodeType="clickEffect">
                                  <p:stCondLst>
                                    <p:cond delay="0"/>
                                  </p:stCondLst>
                                  <p:childTnLst>
                                    <p:animEffect transition="out" filter="fade">
                                      <p:cBhvr>
                                        <p:cTn id="14" dur="500"/>
                                        <p:tgtEl>
                                          <p:spTgt spid="8"/>
                                        </p:tgtEl>
                                      </p:cBhvr>
                                    </p:animEffect>
                                    <p:set>
                                      <p:cBhvr>
                                        <p:cTn id="15" dur="1" fill="hold">
                                          <p:stCondLst>
                                            <p:cond delay="499"/>
                                          </p:stCondLst>
                                        </p:cTn>
                                        <p:tgtEl>
                                          <p:spTgt spid="8"/>
                                        </p:tgtEl>
                                        <p:attrNameLst>
                                          <p:attrName>style.visibility</p:attrName>
                                        </p:attrNameLst>
                                      </p:cBhvr>
                                      <p:to>
                                        <p:strVal val="hidden"/>
                                      </p:to>
                                    </p:set>
                                  </p:childTnLst>
                                </p:cTn>
                              </p:par>
                              <p:par>
                                <p:cTn id="16" presetID="10" presetClass="entr" presetSubtype="0"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xit" presetSubtype="0" fill="hold" grpId="1" nodeType="clickEffect">
                                  <p:stCondLst>
                                    <p:cond delay="0"/>
                                  </p:stCondLst>
                                  <p:childTnLst>
                                    <p:animEffect transition="out" filter="fade">
                                      <p:cBhvr>
                                        <p:cTn id="22" dur="500"/>
                                        <p:tgtEl>
                                          <p:spTgt spid="9"/>
                                        </p:tgtEl>
                                      </p:cBhvr>
                                    </p:animEffect>
                                    <p:set>
                                      <p:cBhvr>
                                        <p:cTn id="23" dur="1" fill="hold">
                                          <p:stCondLst>
                                            <p:cond delay="499"/>
                                          </p:stCondLst>
                                        </p:cTn>
                                        <p:tgtEl>
                                          <p:spTgt spid="9"/>
                                        </p:tgtEl>
                                        <p:attrNameLst>
                                          <p:attrName>style.visibility</p:attrName>
                                        </p:attrNameLst>
                                      </p:cBhvr>
                                      <p:to>
                                        <p:strVal val="hidden"/>
                                      </p:to>
                                    </p:set>
                                  </p:childTnLst>
                                </p:cTn>
                              </p:par>
                              <p:par>
                                <p:cTn id="24" presetID="10" presetClass="entr" presetSubtype="0"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500"/>
                                        <p:tgtEl>
                                          <p:spTgt spid="10"/>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4">
                                            <p:txEl>
                                              <p:pRg st="7" end="7"/>
                                            </p:txEl>
                                          </p:spTgt>
                                        </p:tgtEl>
                                        <p:attrNameLst>
                                          <p:attrName>style.visibility</p:attrName>
                                        </p:attrNameLst>
                                      </p:cBhvr>
                                      <p:to>
                                        <p:strVal val="visible"/>
                                      </p:to>
                                    </p:set>
                                    <p:animEffect transition="in" filter="fade">
                                      <p:cBhvr>
                                        <p:cTn id="31" dur="500"/>
                                        <p:tgtEl>
                                          <p:spTgt spid="14">
                                            <p:txEl>
                                              <p:pRg st="7" end="7"/>
                                            </p:txEl>
                                          </p:spTgt>
                                        </p:tgtEl>
                                      </p:cBhvr>
                                    </p:animEffect>
                                  </p:childTnLst>
                                </p:cTn>
                              </p:par>
                              <p:par>
                                <p:cTn id="32" presetID="10" presetClass="exit" presetSubtype="0" fill="hold" grpId="1" nodeType="withEffect">
                                  <p:stCondLst>
                                    <p:cond delay="0"/>
                                  </p:stCondLst>
                                  <p:childTnLst>
                                    <p:animEffect transition="out" filter="fade">
                                      <p:cBhvr>
                                        <p:cTn id="33" dur="500"/>
                                        <p:tgtEl>
                                          <p:spTgt spid="10"/>
                                        </p:tgtEl>
                                      </p:cBhvr>
                                    </p:animEffect>
                                    <p:set>
                                      <p:cBhvr>
                                        <p:cTn id="34" dur="1" fill="hold">
                                          <p:stCondLst>
                                            <p:cond delay="499"/>
                                          </p:stCondLst>
                                        </p:cTn>
                                        <p:tgtEl>
                                          <p:spTgt spid="10"/>
                                        </p:tgtEl>
                                        <p:attrNameLst>
                                          <p:attrName>style.visibility</p:attrName>
                                        </p:attrNameLst>
                                      </p:cBhvr>
                                      <p:to>
                                        <p:strVal val="hidden"/>
                                      </p:to>
                                    </p:set>
                                  </p:childTnLst>
                                </p:cTn>
                              </p:par>
                              <p:par>
                                <p:cTn id="35" presetID="10" presetClass="entr" presetSubtype="0" fill="hold" grpId="0" nodeType="with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fade">
                                      <p:cBhvr>
                                        <p:cTn id="37" dur="5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xit" presetSubtype="0" fill="hold" grpId="1" nodeType="clickEffect">
                                  <p:stCondLst>
                                    <p:cond delay="0"/>
                                  </p:stCondLst>
                                  <p:childTnLst>
                                    <p:animEffect transition="out" filter="fade">
                                      <p:cBhvr>
                                        <p:cTn id="41" dur="500"/>
                                        <p:tgtEl>
                                          <p:spTgt spid="11"/>
                                        </p:tgtEl>
                                      </p:cBhvr>
                                    </p:animEffect>
                                    <p:set>
                                      <p:cBhvr>
                                        <p:cTn id="42" dur="1" fill="hold">
                                          <p:stCondLst>
                                            <p:cond delay="499"/>
                                          </p:stCondLst>
                                        </p:cTn>
                                        <p:tgtEl>
                                          <p:spTgt spid="11"/>
                                        </p:tgtEl>
                                        <p:attrNameLst>
                                          <p:attrName>style.visibility</p:attrName>
                                        </p:attrNameLst>
                                      </p:cBhvr>
                                      <p:to>
                                        <p:strVal val="hidden"/>
                                      </p:to>
                                    </p:set>
                                  </p:childTnLst>
                                </p:cTn>
                              </p:par>
                              <p:par>
                                <p:cTn id="43" presetID="10" presetClass="entr" presetSubtype="0" fill="hold" grpId="0" nodeType="with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fade">
                                      <p:cBhvr>
                                        <p:cTn id="45" dur="500"/>
                                        <p:tgtEl>
                                          <p:spTgt spid="12"/>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xit" presetSubtype="0" fill="hold" grpId="1" nodeType="clickEffect">
                                  <p:stCondLst>
                                    <p:cond delay="0"/>
                                  </p:stCondLst>
                                  <p:childTnLst>
                                    <p:animEffect transition="out" filter="fade">
                                      <p:cBhvr>
                                        <p:cTn id="49" dur="500"/>
                                        <p:tgtEl>
                                          <p:spTgt spid="12"/>
                                        </p:tgtEl>
                                      </p:cBhvr>
                                    </p:animEffect>
                                    <p:set>
                                      <p:cBhvr>
                                        <p:cTn id="50" dur="1" fill="hold">
                                          <p:stCondLst>
                                            <p:cond delay="499"/>
                                          </p:stCondLst>
                                        </p:cTn>
                                        <p:tgtEl>
                                          <p:spTgt spid="12"/>
                                        </p:tgtEl>
                                        <p:attrNameLst>
                                          <p:attrName>style.visibility</p:attrName>
                                        </p:attrNameLst>
                                      </p:cBhvr>
                                      <p:to>
                                        <p:strVal val="hidden"/>
                                      </p:to>
                                    </p:set>
                                  </p:childTnLst>
                                </p:cTn>
                              </p:par>
                              <p:par>
                                <p:cTn id="51" presetID="10" presetClass="entr" presetSubtype="0" fill="hold" grpId="0" nodeType="withEffect">
                                  <p:stCondLst>
                                    <p:cond delay="0"/>
                                  </p:stCondLst>
                                  <p:childTnLst>
                                    <p:set>
                                      <p:cBhvr>
                                        <p:cTn id="52" dur="1" fill="hold">
                                          <p:stCondLst>
                                            <p:cond delay="0"/>
                                          </p:stCondLst>
                                        </p:cTn>
                                        <p:tgtEl>
                                          <p:spTgt spid="13"/>
                                        </p:tgtEl>
                                        <p:attrNameLst>
                                          <p:attrName>style.visibility</p:attrName>
                                        </p:attrNameLst>
                                      </p:cBhvr>
                                      <p:to>
                                        <p:strVal val="visible"/>
                                      </p:to>
                                    </p:set>
                                    <p:animEffect transition="in" filter="fade">
                                      <p:cBhvr>
                                        <p:cTn id="5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9" grpId="0" animBg="1"/>
      <p:bldP spid="9" grpId="1" animBg="1"/>
      <p:bldP spid="10" grpId="0" animBg="1"/>
      <p:bldP spid="10" grpId="1" animBg="1"/>
      <p:bldP spid="11" grpId="0" animBg="1"/>
      <p:bldP spid="11" grpId="1" animBg="1"/>
      <p:bldP spid="12" grpId="0" animBg="1"/>
      <p:bldP spid="12" grpId="1" animBg="1"/>
      <p:bldP spid="1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lstStyle/>
          <a:p>
            <a:r>
              <a:rPr lang="en-US" sz="5400" dirty="0">
                <a:solidFill>
                  <a:schemeClr val="accent5">
                    <a:lumMod val="75000"/>
                  </a:schemeClr>
                </a:solidFill>
              </a:rPr>
              <a:t>Overview</a:t>
            </a:r>
          </a:p>
          <a:p>
            <a:r>
              <a:rPr lang="en-US" sz="3600" dirty="0"/>
              <a:t>Our method</a:t>
            </a:r>
          </a:p>
          <a:p>
            <a:r>
              <a:rPr lang="en-US" sz="3600" dirty="0" smtClean="0"/>
              <a:t>Experiments</a:t>
            </a:r>
            <a:endParaRPr lang="en-US" sz="3600" dirty="0"/>
          </a:p>
        </p:txBody>
      </p:sp>
      <p:sp>
        <p:nvSpPr>
          <p:cNvPr id="4" name="Date Placeholder 3"/>
          <p:cNvSpPr>
            <a:spLocks noGrp="1"/>
          </p:cNvSpPr>
          <p:nvPr>
            <p:ph type="dt" sz="half" idx="10"/>
          </p:nvPr>
        </p:nvSpPr>
        <p:spPr/>
        <p:txBody>
          <a:bodyPr/>
          <a:lstStyle/>
          <a:p>
            <a:fld id="{34BB6B48-E8B6-492E-B5F2-B7A73A7469AD}" type="datetime1">
              <a:rPr lang="en-US" smtClean="0"/>
              <a:t>9/28/2015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654071-70C4-45B5-882A-403F7DD71C94}" type="slidenum">
              <a:rPr lang="en-US" smtClean="0"/>
              <a:t>2</a:t>
            </a:fld>
            <a:endParaRPr lang="en-US"/>
          </a:p>
        </p:txBody>
      </p:sp>
      <p:pic>
        <p:nvPicPr>
          <p:cNvPr id="7" name="Audio 6">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504238" y="6218238"/>
            <a:ext cx="487362" cy="487362"/>
          </a:xfrm>
          <a:prstGeom prst="rect">
            <a:avLst/>
          </a:prstGeom>
        </p:spPr>
      </p:pic>
    </p:spTree>
    <p:extLst>
      <p:ext uri="{BB962C8B-B14F-4D97-AF65-F5344CB8AC3E}">
        <p14:creationId xmlns:p14="http://schemas.microsoft.com/office/powerpoint/2010/main" val="1064646288"/>
      </p:ext>
    </p:extLst>
  </p:cSld>
  <p:clrMapOvr>
    <a:masterClrMapping/>
  </p:clrMapOvr>
  <p:transition advTm="81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a:t>
            </a:r>
            <a:endParaRPr lang="en-US" dirty="0"/>
          </a:p>
        </p:txBody>
      </p:sp>
      <p:sp>
        <p:nvSpPr>
          <p:cNvPr id="3" name="Content Placeholder 2"/>
          <p:cNvSpPr>
            <a:spLocks noGrp="1"/>
          </p:cNvSpPr>
          <p:nvPr>
            <p:ph idx="1"/>
          </p:nvPr>
        </p:nvSpPr>
        <p:spPr/>
        <p:txBody>
          <a:bodyPr/>
          <a:lstStyle/>
          <a:p>
            <a:endParaRPr lang="en-US"/>
          </a:p>
        </p:txBody>
      </p:sp>
      <p:sp>
        <p:nvSpPr>
          <p:cNvPr id="4" name="Date Placeholder 3"/>
          <p:cNvSpPr>
            <a:spLocks noGrp="1"/>
          </p:cNvSpPr>
          <p:nvPr>
            <p:ph type="dt" sz="half" idx="10"/>
          </p:nvPr>
        </p:nvSpPr>
        <p:spPr/>
        <p:txBody>
          <a:bodyPr/>
          <a:lstStyle/>
          <a:p>
            <a:fld id="{34BB6B48-E8B6-492E-B5F2-B7A73A7469AD}" type="datetime1">
              <a:rPr lang="en-US" smtClean="0"/>
              <a:t>9/28/2015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654071-70C4-45B5-882A-403F7DD71C94}" type="slidenum">
              <a:rPr lang="en-US" smtClean="0"/>
              <a:t>3</a:t>
            </a:fld>
            <a:endParaRPr lang="en-US"/>
          </a:p>
        </p:txBody>
      </p:sp>
      <p:pic>
        <p:nvPicPr>
          <p:cNvPr id="7" name="Picture 6"/>
          <p:cNvPicPr>
            <a:picLocks noChangeAspect="1"/>
          </p:cNvPicPr>
          <p:nvPr/>
        </p:nvPicPr>
        <p:blipFill>
          <a:blip r:embed="rId5"/>
          <a:stretch>
            <a:fillRect/>
          </a:stretch>
        </p:blipFill>
        <p:spPr>
          <a:xfrm>
            <a:off x="478631" y="3657600"/>
            <a:ext cx="8262938" cy="2530990"/>
          </a:xfrm>
          <a:prstGeom prst="rect">
            <a:avLst/>
          </a:prstGeom>
        </p:spPr>
      </p:pic>
      <p:pic>
        <p:nvPicPr>
          <p:cNvPr id="8" name="Picture 7"/>
          <p:cNvPicPr>
            <a:picLocks noChangeAspect="1"/>
          </p:cNvPicPr>
          <p:nvPr/>
        </p:nvPicPr>
        <p:blipFill>
          <a:blip r:embed="rId6"/>
          <a:stretch>
            <a:fillRect/>
          </a:stretch>
        </p:blipFill>
        <p:spPr>
          <a:xfrm>
            <a:off x="2126456" y="990600"/>
            <a:ext cx="4967288" cy="2118109"/>
          </a:xfrm>
          <a:prstGeom prst="rect">
            <a:avLst/>
          </a:prstGeom>
        </p:spPr>
      </p:pic>
      <p:pic>
        <p:nvPicPr>
          <p:cNvPr id="10" name="Picture 9"/>
          <p:cNvPicPr>
            <a:picLocks noChangeAspect="1"/>
          </p:cNvPicPr>
          <p:nvPr/>
        </p:nvPicPr>
        <p:blipFill>
          <a:blip r:embed="rId7"/>
          <a:stretch>
            <a:fillRect/>
          </a:stretch>
        </p:blipFill>
        <p:spPr>
          <a:xfrm>
            <a:off x="2131219" y="1228725"/>
            <a:ext cx="4962525" cy="5162550"/>
          </a:xfrm>
          <a:prstGeom prst="rect">
            <a:avLst/>
          </a:prstGeom>
        </p:spPr>
      </p:pic>
      <p:pic>
        <p:nvPicPr>
          <p:cNvPr id="9" name="Audio 8">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8504238" y="6218238"/>
            <a:ext cx="487362" cy="487362"/>
          </a:xfrm>
          <a:prstGeom prst="rect">
            <a:avLst/>
          </a:prstGeom>
        </p:spPr>
      </p:pic>
    </p:spTree>
    <p:extLst>
      <p:ext uri="{BB962C8B-B14F-4D97-AF65-F5344CB8AC3E}">
        <p14:creationId xmlns:p14="http://schemas.microsoft.com/office/powerpoint/2010/main" val="2116582666"/>
      </p:ext>
    </p:extLst>
  </p:cSld>
  <p:clrMapOvr>
    <a:masterClrMapping/>
  </p:clrMapOvr>
  <p:transition advTm="1083"/>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9"/>
                                        </p:tgtEl>
                                      </p:cBhvr>
                                    </p:cmd>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2" fill="hold" display="0">
                  <p:stCondLst>
                    <p:cond delay="indefinite"/>
                  </p:stCondLst>
                  <p:endCondLst>
                    <p:cond evt="onStopAudio" delay="0">
                      <p:tgtEl>
                        <p:sldTgt/>
                      </p:tgtEl>
                    </p:cond>
                  </p:endCondLst>
                </p:cTn>
                <p:tgtEl>
                  <p:spTgt spid="9"/>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Web Applications</a:t>
            </a:r>
          </a:p>
        </p:txBody>
      </p:sp>
      <p:sp>
        <p:nvSpPr>
          <p:cNvPr id="3" name="Content Placeholder 2"/>
          <p:cNvSpPr>
            <a:spLocks noGrp="1"/>
          </p:cNvSpPr>
          <p:nvPr>
            <p:ph idx="1"/>
          </p:nvPr>
        </p:nvSpPr>
        <p:spPr>
          <a:xfrm>
            <a:off x="390525" y="1085850"/>
            <a:ext cx="8686800" cy="5334000"/>
          </a:xfrm>
        </p:spPr>
        <p:txBody>
          <a:bodyPr/>
          <a:lstStyle/>
          <a:p>
            <a:r>
              <a:rPr lang="en-US" altLang="zh-CN" dirty="0" smtClean="0"/>
              <a:t>Event-driven model</a:t>
            </a:r>
          </a:p>
          <a:p>
            <a:r>
              <a:rPr lang="en-US" altLang="zh-CN" dirty="0" smtClean="0"/>
              <a:t>E</a:t>
            </a:r>
            <a:r>
              <a:rPr lang="en-US" dirty="0" smtClean="0"/>
              <a:t>vent sources:</a:t>
            </a:r>
          </a:p>
          <a:p>
            <a:pPr lvl="1">
              <a:buFontTx/>
              <a:buChar char="–"/>
            </a:pPr>
            <a:r>
              <a:rPr lang="en-US" dirty="0" smtClean="0"/>
              <a:t>Parsing</a:t>
            </a:r>
          </a:p>
          <a:p>
            <a:pPr lvl="1"/>
            <a:r>
              <a:rPr lang="en-US" dirty="0" smtClean="0"/>
              <a:t>User mouse/keyboard actions</a:t>
            </a:r>
          </a:p>
          <a:p>
            <a:pPr lvl="1"/>
            <a:r>
              <a:rPr lang="en-US" dirty="0" smtClean="0"/>
              <a:t>Asynchronous resource loading</a:t>
            </a:r>
          </a:p>
          <a:p>
            <a:pPr lvl="1"/>
            <a:r>
              <a:rPr lang="en-US" dirty="0" smtClean="0"/>
              <a:t>Ajax callbacks</a:t>
            </a:r>
          </a:p>
          <a:p>
            <a:pPr lvl="1"/>
            <a:r>
              <a:rPr lang="en-US" dirty="0" smtClean="0"/>
              <a:t>Timer callbacks</a:t>
            </a:r>
          </a:p>
          <a:p>
            <a:pPr lvl="1"/>
            <a:r>
              <a:rPr lang="en-US" dirty="0" smtClean="0"/>
              <a:t>…</a:t>
            </a:r>
          </a:p>
          <a:p>
            <a:r>
              <a:rPr lang="en-US" dirty="0" smtClean="0"/>
              <a:t>Not free of race conditions, due to the extensive use of asynchronous events </a:t>
            </a:r>
            <a:r>
              <a:rPr lang="en-US" dirty="0" smtClean="0">
                <a:solidFill>
                  <a:srgbClr val="FF0000"/>
                </a:solidFill>
              </a:rPr>
              <a:t>-&gt; to be fast!</a:t>
            </a:r>
          </a:p>
          <a:p>
            <a:pPr marL="0" indent="0">
              <a:buNone/>
            </a:pPr>
            <a:r>
              <a:rPr lang="en-US" dirty="0" smtClean="0"/>
              <a:t> </a:t>
            </a:r>
          </a:p>
          <a:p>
            <a:endParaRPr lang="en-US" dirty="0"/>
          </a:p>
        </p:txBody>
      </p:sp>
      <p:sp>
        <p:nvSpPr>
          <p:cNvPr id="4" name="Date Placeholder 3"/>
          <p:cNvSpPr>
            <a:spLocks noGrp="1"/>
          </p:cNvSpPr>
          <p:nvPr>
            <p:ph type="dt" sz="half" idx="10"/>
          </p:nvPr>
        </p:nvSpPr>
        <p:spPr/>
        <p:txBody>
          <a:bodyPr/>
          <a:lstStyle/>
          <a:p>
            <a:fld id="{34BB6B48-E8B6-492E-B5F2-B7A73A7469AD}" type="datetime1">
              <a:rPr lang="en-US" smtClean="0"/>
              <a:t>9/28/2015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654071-70C4-45B5-882A-403F7DD71C94}" type="slidenum">
              <a:rPr lang="en-US" smtClean="0"/>
              <a:t>4</a:t>
            </a:fld>
            <a:endParaRPr lang="en-US"/>
          </a:p>
        </p:txBody>
      </p:sp>
      <p:pic>
        <p:nvPicPr>
          <p:cNvPr id="7" name="Picture 2" descr="Events Queue Processing Cycl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17313" y="1447800"/>
            <a:ext cx="3221887" cy="2183368"/>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5150615"/>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34BB6B48-E8B6-492E-B5F2-B7A73A7469AD}" type="datetime1">
              <a:rPr lang="en-US" smtClean="0"/>
              <a:t>9/28/2015</a:t>
            </a:fld>
            <a:endParaRPr lang="en-US" dirty="0"/>
          </a:p>
        </p:txBody>
      </p:sp>
      <p:sp>
        <p:nvSpPr>
          <p:cNvPr id="5" name="页脚占位符 4"/>
          <p:cNvSpPr>
            <a:spLocks noGrp="1"/>
          </p:cNvSpPr>
          <p:nvPr>
            <p:ph type="ftr" sz="quarter" idx="11"/>
          </p:nvPr>
        </p:nvSpPr>
        <p:spPr/>
        <p:txBody>
          <a:bodyPr/>
          <a:lstStyle/>
          <a:p>
            <a:endParaRPr lang="en-US" dirty="0"/>
          </a:p>
        </p:txBody>
      </p:sp>
      <p:sp>
        <p:nvSpPr>
          <p:cNvPr id="6" name="灯片编号占位符 5"/>
          <p:cNvSpPr>
            <a:spLocks noGrp="1"/>
          </p:cNvSpPr>
          <p:nvPr>
            <p:ph type="sldNum" sz="quarter" idx="12"/>
          </p:nvPr>
        </p:nvSpPr>
        <p:spPr/>
        <p:txBody>
          <a:bodyPr/>
          <a:lstStyle/>
          <a:p>
            <a:fld id="{34654071-70C4-45B5-882A-403F7DD71C94}" type="slidenum">
              <a:rPr lang="en-US" smtClean="0"/>
              <a:t>5</a:t>
            </a:fld>
            <a:endParaRPr lang="en-US"/>
          </a:p>
        </p:txBody>
      </p:sp>
      <p:sp>
        <p:nvSpPr>
          <p:cNvPr id="7" name="TextBox 6"/>
          <p:cNvSpPr txBox="1"/>
          <p:nvPr/>
        </p:nvSpPr>
        <p:spPr>
          <a:xfrm>
            <a:off x="1129893" y="345347"/>
            <a:ext cx="990600" cy="369332"/>
          </a:xfrm>
          <a:prstGeom prst="rect">
            <a:avLst/>
          </a:prstGeom>
          <a:noFill/>
        </p:spPr>
        <p:txBody>
          <a:bodyPr wrap="square" rtlCol="0">
            <a:spAutoFit/>
          </a:bodyPr>
          <a:lstStyle/>
          <a:p>
            <a:r>
              <a:rPr lang="en-US" altLang="zh-CN" dirty="0" smtClean="0"/>
              <a:t>HTML</a:t>
            </a:r>
            <a:endParaRPr lang="en-US" dirty="0"/>
          </a:p>
        </p:txBody>
      </p:sp>
      <p:sp>
        <p:nvSpPr>
          <p:cNvPr id="8" name="TextBox 7"/>
          <p:cNvSpPr txBox="1"/>
          <p:nvPr/>
        </p:nvSpPr>
        <p:spPr>
          <a:xfrm>
            <a:off x="2841072" y="345347"/>
            <a:ext cx="876300" cy="369332"/>
          </a:xfrm>
          <a:prstGeom prst="rect">
            <a:avLst/>
          </a:prstGeom>
          <a:noFill/>
        </p:spPr>
        <p:txBody>
          <a:bodyPr wrap="square" rtlCol="0">
            <a:spAutoFit/>
          </a:bodyPr>
          <a:lstStyle/>
          <a:p>
            <a:r>
              <a:rPr lang="en-US" dirty="0" err="1" smtClean="0"/>
              <a:t>onload</a:t>
            </a:r>
            <a:endParaRPr lang="en-US" dirty="0"/>
          </a:p>
        </p:txBody>
      </p:sp>
      <p:sp>
        <p:nvSpPr>
          <p:cNvPr id="9" name="TextBox 8"/>
          <p:cNvSpPr txBox="1"/>
          <p:nvPr/>
        </p:nvSpPr>
        <p:spPr>
          <a:xfrm>
            <a:off x="4000850" y="325772"/>
            <a:ext cx="1042332" cy="369332"/>
          </a:xfrm>
          <a:prstGeom prst="rect">
            <a:avLst/>
          </a:prstGeom>
          <a:noFill/>
        </p:spPr>
        <p:txBody>
          <a:bodyPr wrap="square" rtlCol="0">
            <a:spAutoFit/>
          </a:bodyPr>
          <a:lstStyle/>
          <a:p>
            <a:r>
              <a:rPr lang="en-US" dirty="0" err="1" smtClean="0"/>
              <a:t>Async</a:t>
            </a:r>
            <a:r>
              <a:rPr lang="en-US" dirty="0" smtClean="0"/>
              <a:t> JS</a:t>
            </a:r>
            <a:endParaRPr lang="en-US" dirty="0"/>
          </a:p>
        </p:txBody>
      </p:sp>
      <p:sp>
        <p:nvSpPr>
          <p:cNvPr id="10" name="TextBox 9"/>
          <p:cNvSpPr txBox="1"/>
          <p:nvPr/>
        </p:nvSpPr>
        <p:spPr>
          <a:xfrm>
            <a:off x="5326660" y="325772"/>
            <a:ext cx="790662" cy="369332"/>
          </a:xfrm>
          <a:prstGeom prst="rect">
            <a:avLst/>
          </a:prstGeom>
          <a:noFill/>
        </p:spPr>
        <p:txBody>
          <a:bodyPr wrap="square" rtlCol="0">
            <a:spAutoFit/>
          </a:bodyPr>
          <a:lstStyle/>
          <a:p>
            <a:r>
              <a:rPr lang="en-US" dirty="0" smtClean="0"/>
              <a:t>Ajax</a:t>
            </a:r>
            <a:endParaRPr lang="en-US" dirty="0"/>
          </a:p>
        </p:txBody>
      </p:sp>
      <p:sp>
        <p:nvSpPr>
          <p:cNvPr id="11" name="TextBox 10"/>
          <p:cNvSpPr txBox="1"/>
          <p:nvPr/>
        </p:nvSpPr>
        <p:spPr>
          <a:xfrm>
            <a:off x="6400800" y="345347"/>
            <a:ext cx="796253" cy="369332"/>
          </a:xfrm>
          <a:prstGeom prst="rect">
            <a:avLst/>
          </a:prstGeom>
          <a:noFill/>
        </p:spPr>
        <p:txBody>
          <a:bodyPr wrap="square" rtlCol="0">
            <a:spAutoFit/>
          </a:bodyPr>
          <a:lstStyle/>
          <a:p>
            <a:r>
              <a:rPr lang="en-US" dirty="0" smtClean="0"/>
              <a:t>Timer</a:t>
            </a:r>
            <a:endParaRPr lang="en-US" dirty="0"/>
          </a:p>
        </p:txBody>
      </p:sp>
      <p:sp>
        <p:nvSpPr>
          <p:cNvPr id="12" name="TextBox 11"/>
          <p:cNvSpPr txBox="1"/>
          <p:nvPr/>
        </p:nvSpPr>
        <p:spPr>
          <a:xfrm>
            <a:off x="7474940" y="318781"/>
            <a:ext cx="876300" cy="369332"/>
          </a:xfrm>
          <a:prstGeom prst="rect">
            <a:avLst/>
          </a:prstGeom>
          <a:noFill/>
        </p:spPr>
        <p:txBody>
          <a:bodyPr wrap="square" rtlCol="0">
            <a:spAutoFit/>
          </a:bodyPr>
          <a:lstStyle/>
          <a:p>
            <a:r>
              <a:rPr lang="en-US" dirty="0" err="1" smtClean="0"/>
              <a:t>onclick</a:t>
            </a:r>
            <a:endParaRPr lang="en-US" dirty="0"/>
          </a:p>
        </p:txBody>
      </p:sp>
      <p:sp>
        <p:nvSpPr>
          <p:cNvPr id="13" name="TextBox 12"/>
          <p:cNvSpPr txBox="1"/>
          <p:nvPr/>
        </p:nvSpPr>
        <p:spPr>
          <a:xfrm>
            <a:off x="236989" y="1331205"/>
            <a:ext cx="2514600" cy="307777"/>
          </a:xfrm>
          <a:prstGeom prst="rect">
            <a:avLst/>
          </a:prstGeom>
          <a:noFill/>
        </p:spPr>
        <p:txBody>
          <a:bodyPr wrap="square" rtlCol="0">
            <a:spAutoFit/>
          </a:bodyPr>
          <a:lstStyle/>
          <a:p>
            <a:r>
              <a:rPr lang="en-US" sz="1400" dirty="0" smtClean="0">
                <a:solidFill>
                  <a:srgbClr val="00B050"/>
                </a:solidFill>
              </a:rPr>
              <a:t>&lt;image </a:t>
            </a:r>
            <a:r>
              <a:rPr lang="en-US" sz="1400" dirty="0" err="1" smtClean="0">
                <a:solidFill>
                  <a:srgbClr val="00B050"/>
                </a:solidFill>
              </a:rPr>
              <a:t>src</a:t>
            </a:r>
            <a:r>
              <a:rPr lang="en-US" sz="1400" dirty="0" smtClean="0">
                <a:solidFill>
                  <a:srgbClr val="00B050"/>
                </a:solidFill>
              </a:rPr>
              <a:t>=… </a:t>
            </a:r>
            <a:r>
              <a:rPr lang="en-US" sz="1400" dirty="0" err="1" smtClean="0">
                <a:solidFill>
                  <a:srgbClr val="00B050"/>
                </a:solidFill>
              </a:rPr>
              <a:t>onload</a:t>
            </a:r>
            <a:r>
              <a:rPr lang="en-US" sz="1400" dirty="0" smtClean="0">
                <a:solidFill>
                  <a:srgbClr val="00B050"/>
                </a:solidFill>
              </a:rPr>
              <a:t> = “f1()”&gt;</a:t>
            </a:r>
            <a:endParaRPr lang="en-US" sz="1400" dirty="0">
              <a:solidFill>
                <a:srgbClr val="00B050"/>
              </a:solidFill>
            </a:endParaRPr>
          </a:p>
        </p:txBody>
      </p:sp>
      <p:sp>
        <p:nvSpPr>
          <p:cNvPr id="16" name="TextBox 15"/>
          <p:cNvSpPr txBox="1"/>
          <p:nvPr/>
        </p:nvSpPr>
        <p:spPr>
          <a:xfrm>
            <a:off x="201511" y="2013841"/>
            <a:ext cx="2742501" cy="307777"/>
          </a:xfrm>
          <a:prstGeom prst="rect">
            <a:avLst/>
          </a:prstGeom>
          <a:noFill/>
        </p:spPr>
        <p:txBody>
          <a:bodyPr wrap="square" rtlCol="0">
            <a:spAutoFit/>
          </a:bodyPr>
          <a:lstStyle/>
          <a:p>
            <a:r>
              <a:rPr lang="en-US" sz="1400" dirty="0" smtClean="0">
                <a:solidFill>
                  <a:schemeClr val="tx2">
                    <a:lumMod val="60000"/>
                    <a:lumOff val="40000"/>
                  </a:schemeClr>
                </a:solidFill>
              </a:rPr>
              <a:t>&lt;script </a:t>
            </a:r>
            <a:r>
              <a:rPr lang="en-US" sz="1400" dirty="0" err="1" smtClean="0">
                <a:solidFill>
                  <a:schemeClr val="tx2">
                    <a:lumMod val="60000"/>
                    <a:lumOff val="40000"/>
                  </a:schemeClr>
                </a:solidFill>
              </a:rPr>
              <a:t>src</a:t>
            </a:r>
            <a:r>
              <a:rPr lang="en-US" sz="1400" dirty="0" smtClean="0">
                <a:solidFill>
                  <a:schemeClr val="tx2">
                    <a:lumMod val="60000"/>
                    <a:lumOff val="40000"/>
                  </a:schemeClr>
                </a:solidFill>
              </a:rPr>
              <a:t>=“a.js” </a:t>
            </a:r>
            <a:r>
              <a:rPr lang="en-US" sz="1400" dirty="0" err="1">
                <a:solidFill>
                  <a:schemeClr val="tx2">
                    <a:lumMod val="60000"/>
                    <a:lumOff val="40000"/>
                  </a:schemeClr>
                </a:solidFill>
              </a:rPr>
              <a:t>a</a:t>
            </a:r>
            <a:r>
              <a:rPr lang="en-US" sz="1400" dirty="0" err="1" smtClean="0">
                <a:solidFill>
                  <a:schemeClr val="tx2">
                    <a:lumMod val="60000"/>
                    <a:lumOff val="40000"/>
                  </a:schemeClr>
                </a:solidFill>
              </a:rPr>
              <a:t>sync</a:t>
            </a:r>
            <a:r>
              <a:rPr lang="en-US" sz="1400" dirty="0" smtClean="0">
                <a:solidFill>
                  <a:schemeClr val="tx2">
                    <a:lumMod val="60000"/>
                    <a:lumOff val="40000"/>
                  </a:schemeClr>
                </a:solidFill>
              </a:rPr>
              <a:t> = “true”&gt;</a:t>
            </a:r>
            <a:endParaRPr lang="en-US" sz="1400" dirty="0">
              <a:solidFill>
                <a:schemeClr val="tx2">
                  <a:lumMod val="60000"/>
                  <a:lumOff val="40000"/>
                </a:schemeClr>
              </a:solidFill>
            </a:endParaRPr>
          </a:p>
        </p:txBody>
      </p:sp>
      <p:sp>
        <p:nvSpPr>
          <p:cNvPr id="17" name="TextBox 16"/>
          <p:cNvSpPr txBox="1"/>
          <p:nvPr/>
        </p:nvSpPr>
        <p:spPr>
          <a:xfrm>
            <a:off x="301304" y="2696477"/>
            <a:ext cx="2514600" cy="738664"/>
          </a:xfrm>
          <a:prstGeom prst="rect">
            <a:avLst/>
          </a:prstGeom>
          <a:noFill/>
        </p:spPr>
        <p:txBody>
          <a:bodyPr wrap="square" rtlCol="0">
            <a:spAutoFit/>
          </a:bodyPr>
          <a:lstStyle/>
          <a:p>
            <a:r>
              <a:rPr lang="en-US" sz="1400" dirty="0" smtClean="0">
                <a:solidFill>
                  <a:schemeClr val="tx2">
                    <a:lumMod val="60000"/>
                    <a:lumOff val="40000"/>
                  </a:schemeClr>
                </a:solidFill>
              </a:rPr>
              <a:t>&lt;script&gt; </a:t>
            </a:r>
          </a:p>
          <a:p>
            <a:r>
              <a:rPr lang="en-US" sz="1400" dirty="0">
                <a:solidFill>
                  <a:schemeClr val="tx2">
                    <a:lumMod val="60000"/>
                    <a:lumOff val="40000"/>
                  </a:schemeClr>
                </a:solidFill>
              </a:rPr>
              <a:t> </a:t>
            </a:r>
            <a:r>
              <a:rPr lang="en-US" sz="1400" dirty="0" smtClean="0">
                <a:solidFill>
                  <a:schemeClr val="tx2">
                    <a:lumMod val="60000"/>
                    <a:lumOff val="40000"/>
                  </a:schemeClr>
                </a:solidFill>
              </a:rPr>
              <a:t>        Ajax(</a:t>
            </a:r>
            <a:r>
              <a:rPr lang="en-US" sz="1400" dirty="0" err="1" smtClean="0">
                <a:solidFill>
                  <a:schemeClr val="tx2">
                    <a:lumMod val="60000"/>
                    <a:lumOff val="40000"/>
                  </a:schemeClr>
                </a:solidFill>
              </a:rPr>
              <a:t>url</a:t>
            </a:r>
            <a:r>
              <a:rPr lang="en-US" sz="1400" dirty="0" smtClean="0">
                <a:solidFill>
                  <a:schemeClr val="tx2">
                    <a:lumMod val="60000"/>
                    <a:lumOff val="40000"/>
                  </a:schemeClr>
                </a:solidFill>
              </a:rPr>
              <a:t> , f2)</a:t>
            </a:r>
          </a:p>
          <a:p>
            <a:r>
              <a:rPr lang="en-US" sz="1400" dirty="0" smtClean="0">
                <a:solidFill>
                  <a:schemeClr val="tx2">
                    <a:lumMod val="60000"/>
                    <a:lumOff val="40000"/>
                  </a:schemeClr>
                </a:solidFill>
              </a:rPr>
              <a:t> &lt;/script&gt;</a:t>
            </a:r>
            <a:endParaRPr lang="en-US" sz="1400" dirty="0">
              <a:solidFill>
                <a:schemeClr val="tx2">
                  <a:lumMod val="60000"/>
                  <a:lumOff val="40000"/>
                </a:schemeClr>
              </a:solidFill>
            </a:endParaRPr>
          </a:p>
        </p:txBody>
      </p:sp>
      <p:sp>
        <p:nvSpPr>
          <p:cNvPr id="18" name="TextBox 17"/>
          <p:cNvSpPr txBox="1"/>
          <p:nvPr/>
        </p:nvSpPr>
        <p:spPr>
          <a:xfrm>
            <a:off x="282079" y="3810000"/>
            <a:ext cx="2514600" cy="738664"/>
          </a:xfrm>
          <a:prstGeom prst="rect">
            <a:avLst/>
          </a:prstGeom>
          <a:noFill/>
        </p:spPr>
        <p:txBody>
          <a:bodyPr wrap="square" rtlCol="0">
            <a:spAutoFit/>
          </a:bodyPr>
          <a:lstStyle/>
          <a:p>
            <a:r>
              <a:rPr lang="en-US" sz="1400" dirty="0" smtClean="0">
                <a:solidFill>
                  <a:schemeClr val="tx2">
                    <a:lumMod val="60000"/>
                    <a:lumOff val="40000"/>
                  </a:schemeClr>
                </a:solidFill>
              </a:rPr>
              <a:t>&lt;script&gt; </a:t>
            </a:r>
          </a:p>
          <a:p>
            <a:r>
              <a:rPr lang="en-US" sz="1400" dirty="0" smtClean="0">
                <a:solidFill>
                  <a:schemeClr val="tx2">
                    <a:lumMod val="60000"/>
                    <a:lumOff val="40000"/>
                  </a:schemeClr>
                </a:solidFill>
              </a:rPr>
              <a:t>        </a:t>
            </a:r>
            <a:r>
              <a:rPr lang="en-US" sz="1400" dirty="0" err="1" smtClean="0">
                <a:solidFill>
                  <a:schemeClr val="tx2">
                    <a:lumMod val="60000"/>
                    <a:lumOff val="40000"/>
                  </a:schemeClr>
                </a:solidFill>
              </a:rPr>
              <a:t>setTimeOut</a:t>
            </a:r>
            <a:r>
              <a:rPr lang="en-US" sz="1400" dirty="0" smtClean="0">
                <a:solidFill>
                  <a:schemeClr val="tx2">
                    <a:lumMod val="60000"/>
                    <a:lumOff val="40000"/>
                  </a:schemeClr>
                </a:solidFill>
              </a:rPr>
              <a:t>(f3, 1000); </a:t>
            </a:r>
          </a:p>
          <a:p>
            <a:r>
              <a:rPr lang="en-US" sz="1400" dirty="0" smtClean="0">
                <a:solidFill>
                  <a:schemeClr val="tx2">
                    <a:lumMod val="60000"/>
                    <a:lumOff val="40000"/>
                  </a:schemeClr>
                </a:solidFill>
              </a:rPr>
              <a:t>&lt;/script&gt;</a:t>
            </a:r>
            <a:endParaRPr lang="en-US" sz="1400" dirty="0">
              <a:solidFill>
                <a:schemeClr val="tx2">
                  <a:lumMod val="60000"/>
                  <a:lumOff val="40000"/>
                </a:schemeClr>
              </a:solidFill>
            </a:endParaRPr>
          </a:p>
        </p:txBody>
      </p:sp>
      <p:sp>
        <p:nvSpPr>
          <p:cNvPr id="20" name="TextBox 19"/>
          <p:cNvSpPr txBox="1"/>
          <p:nvPr/>
        </p:nvSpPr>
        <p:spPr>
          <a:xfrm>
            <a:off x="305674" y="4923523"/>
            <a:ext cx="2072430" cy="307777"/>
          </a:xfrm>
          <a:prstGeom prst="rect">
            <a:avLst/>
          </a:prstGeom>
          <a:noFill/>
        </p:spPr>
        <p:txBody>
          <a:bodyPr wrap="square" rtlCol="0">
            <a:spAutoFit/>
          </a:bodyPr>
          <a:lstStyle/>
          <a:p>
            <a:r>
              <a:rPr lang="en-US" sz="1400" dirty="0" smtClean="0">
                <a:solidFill>
                  <a:srgbClr val="00B050"/>
                </a:solidFill>
              </a:rPr>
              <a:t>&lt;button </a:t>
            </a:r>
            <a:r>
              <a:rPr lang="en-US" sz="1400" dirty="0" err="1" smtClean="0">
                <a:solidFill>
                  <a:srgbClr val="00B050"/>
                </a:solidFill>
              </a:rPr>
              <a:t>onclick</a:t>
            </a:r>
            <a:r>
              <a:rPr lang="en-US" sz="1400" dirty="0" smtClean="0">
                <a:solidFill>
                  <a:srgbClr val="00B050"/>
                </a:solidFill>
              </a:rPr>
              <a:t>= “f4()”&gt;</a:t>
            </a:r>
            <a:endParaRPr lang="en-US" sz="1400" dirty="0">
              <a:solidFill>
                <a:srgbClr val="00B050"/>
              </a:solidFill>
            </a:endParaRPr>
          </a:p>
        </p:txBody>
      </p:sp>
      <p:sp>
        <p:nvSpPr>
          <p:cNvPr id="21" name="TextBox 20"/>
          <p:cNvSpPr txBox="1"/>
          <p:nvPr/>
        </p:nvSpPr>
        <p:spPr>
          <a:xfrm>
            <a:off x="2981062" y="1132416"/>
            <a:ext cx="585482" cy="307777"/>
          </a:xfrm>
          <a:prstGeom prst="rect">
            <a:avLst/>
          </a:prstGeom>
          <a:noFill/>
        </p:spPr>
        <p:txBody>
          <a:bodyPr wrap="square" rtlCol="0">
            <a:spAutoFit/>
          </a:bodyPr>
          <a:lstStyle/>
          <a:p>
            <a:r>
              <a:rPr lang="en-US" sz="1400" dirty="0"/>
              <a:t>f</a:t>
            </a:r>
            <a:r>
              <a:rPr lang="en-US" sz="1400" dirty="0" smtClean="0"/>
              <a:t>1()</a:t>
            </a:r>
            <a:endParaRPr lang="en-US" sz="1400" dirty="0"/>
          </a:p>
        </p:txBody>
      </p:sp>
      <p:sp>
        <p:nvSpPr>
          <p:cNvPr id="22" name="TextBox 21"/>
          <p:cNvSpPr txBox="1"/>
          <p:nvPr/>
        </p:nvSpPr>
        <p:spPr>
          <a:xfrm>
            <a:off x="5351127" y="2560323"/>
            <a:ext cx="585482" cy="307777"/>
          </a:xfrm>
          <a:prstGeom prst="rect">
            <a:avLst/>
          </a:prstGeom>
          <a:noFill/>
        </p:spPr>
        <p:txBody>
          <a:bodyPr wrap="square" rtlCol="0">
            <a:spAutoFit/>
          </a:bodyPr>
          <a:lstStyle/>
          <a:p>
            <a:r>
              <a:rPr lang="en-US" sz="1400" dirty="0" smtClean="0"/>
              <a:t>f</a:t>
            </a:r>
            <a:r>
              <a:rPr lang="en-US" sz="1400" dirty="0"/>
              <a:t>2</a:t>
            </a:r>
            <a:r>
              <a:rPr lang="en-US" sz="1400" dirty="0" smtClean="0"/>
              <a:t>()</a:t>
            </a:r>
            <a:endParaRPr lang="en-US" sz="1400" dirty="0"/>
          </a:p>
        </p:txBody>
      </p:sp>
      <p:sp>
        <p:nvSpPr>
          <p:cNvPr id="23" name="TextBox 22"/>
          <p:cNvSpPr txBox="1"/>
          <p:nvPr/>
        </p:nvSpPr>
        <p:spPr>
          <a:xfrm>
            <a:off x="6506185" y="3711369"/>
            <a:ext cx="585482" cy="307777"/>
          </a:xfrm>
          <a:prstGeom prst="rect">
            <a:avLst/>
          </a:prstGeom>
          <a:noFill/>
        </p:spPr>
        <p:txBody>
          <a:bodyPr wrap="square" rtlCol="0">
            <a:spAutoFit/>
          </a:bodyPr>
          <a:lstStyle/>
          <a:p>
            <a:r>
              <a:rPr lang="en-US" sz="1400" dirty="0" smtClean="0"/>
              <a:t>f3()</a:t>
            </a:r>
            <a:endParaRPr lang="en-US" sz="1400" dirty="0"/>
          </a:p>
        </p:txBody>
      </p:sp>
      <p:sp>
        <p:nvSpPr>
          <p:cNvPr id="24" name="TextBox 23"/>
          <p:cNvSpPr txBox="1"/>
          <p:nvPr/>
        </p:nvSpPr>
        <p:spPr>
          <a:xfrm>
            <a:off x="7620349" y="4548664"/>
            <a:ext cx="585482" cy="307777"/>
          </a:xfrm>
          <a:prstGeom prst="rect">
            <a:avLst/>
          </a:prstGeom>
          <a:noFill/>
        </p:spPr>
        <p:txBody>
          <a:bodyPr wrap="square" rtlCol="0">
            <a:spAutoFit/>
          </a:bodyPr>
          <a:lstStyle/>
          <a:p>
            <a:r>
              <a:rPr lang="en-US" sz="1400" dirty="0" smtClean="0"/>
              <a:t>f4()</a:t>
            </a:r>
            <a:endParaRPr lang="en-US" sz="1400" dirty="0"/>
          </a:p>
        </p:txBody>
      </p:sp>
      <p:sp>
        <p:nvSpPr>
          <p:cNvPr id="25" name="TextBox 24"/>
          <p:cNvSpPr txBox="1"/>
          <p:nvPr/>
        </p:nvSpPr>
        <p:spPr>
          <a:xfrm>
            <a:off x="4198078" y="1659518"/>
            <a:ext cx="647875" cy="307777"/>
          </a:xfrm>
          <a:prstGeom prst="rect">
            <a:avLst/>
          </a:prstGeom>
          <a:noFill/>
        </p:spPr>
        <p:txBody>
          <a:bodyPr wrap="square" rtlCol="0">
            <a:spAutoFit/>
          </a:bodyPr>
          <a:lstStyle/>
          <a:p>
            <a:r>
              <a:rPr lang="en-US" sz="1400" dirty="0" smtClean="0"/>
              <a:t>a.js</a:t>
            </a:r>
            <a:endParaRPr lang="en-US" sz="1400" dirty="0"/>
          </a:p>
        </p:txBody>
      </p:sp>
      <p:cxnSp>
        <p:nvCxnSpPr>
          <p:cNvPr id="42" name="Straight Arrow Connector 41"/>
          <p:cNvCxnSpPr/>
          <p:nvPr/>
        </p:nvCxnSpPr>
        <p:spPr bwMode="auto">
          <a:xfrm>
            <a:off x="3195332" y="1485093"/>
            <a:ext cx="0" cy="5068107"/>
          </a:xfrm>
          <a:prstGeom prst="straightConnector1">
            <a:avLst/>
          </a:prstGeom>
          <a:solidFill>
            <a:schemeClr val="accent1"/>
          </a:solidFill>
          <a:ln w="28575" cap="flat" cmpd="sng" algn="ctr">
            <a:solidFill>
              <a:srgbClr val="FFC000"/>
            </a:solidFill>
            <a:prstDash val="sysDot"/>
            <a:miter lim="800000"/>
            <a:headEnd type="oval" w="med" len="med"/>
            <a:tailEnd type="triangle" w="med" len="med"/>
          </a:ln>
          <a:effectLst/>
        </p:spPr>
      </p:cxnSp>
      <p:cxnSp>
        <p:nvCxnSpPr>
          <p:cNvPr id="44" name="Straight Arrow Connector 43"/>
          <p:cNvCxnSpPr/>
          <p:nvPr/>
        </p:nvCxnSpPr>
        <p:spPr bwMode="auto">
          <a:xfrm>
            <a:off x="4419600" y="2167729"/>
            <a:ext cx="0" cy="4385471"/>
          </a:xfrm>
          <a:prstGeom prst="straightConnector1">
            <a:avLst/>
          </a:prstGeom>
          <a:solidFill>
            <a:schemeClr val="accent1"/>
          </a:solidFill>
          <a:ln w="28575" cap="flat" cmpd="sng" algn="ctr">
            <a:solidFill>
              <a:srgbClr val="FFC000"/>
            </a:solidFill>
            <a:prstDash val="sysDot"/>
            <a:miter lim="800000"/>
            <a:headEnd type="oval" w="med" len="med"/>
            <a:tailEnd type="triangle" w="med" len="med"/>
          </a:ln>
          <a:effectLst/>
        </p:spPr>
      </p:cxnSp>
      <p:cxnSp>
        <p:nvCxnSpPr>
          <p:cNvPr id="46" name="Straight Arrow Connector 45"/>
          <p:cNvCxnSpPr/>
          <p:nvPr/>
        </p:nvCxnSpPr>
        <p:spPr bwMode="auto">
          <a:xfrm>
            <a:off x="5562600" y="3065806"/>
            <a:ext cx="0" cy="3487394"/>
          </a:xfrm>
          <a:prstGeom prst="straightConnector1">
            <a:avLst/>
          </a:prstGeom>
          <a:solidFill>
            <a:schemeClr val="accent1"/>
          </a:solidFill>
          <a:ln w="28575" cap="flat" cmpd="sng" algn="ctr">
            <a:solidFill>
              <a:srgbClr val="FFC000"/>
            </a:solidFill>
            <a:prstDash val="sysDot"/>
            <a:miter lim="800000"/>
            <a:headEnd type="oval" w="med" len="med"/>
            <a:tailEnd type="triangle" w="med" len="med"/>
          </a:ln>
          <a:effectLst/>
        </p:spPr>
      </p:cxnSp>
      <p:cxnSp>
        <p:nvCxnSpPr>
          <p:cNvPr id="48" name="Straight Arrow Connector 47"/>
          <p:cNvCxnSpPr/>
          <p:nvPr/>
        </p:nvCxnSpPr>
        <p:spPr bwMode="auto">
          <a:xfrm>
            <a:off x="6798926" y="4165245"/>
            <a:ext cx="0" cy="2387955"/>
          </a:xfrm>
          <a:prstGeom prst="straightConnector1">
            <a:avLst/>
          </a:prstGeom>
          <a:solidFill>
            <a:schemeClr val="accent1"/>
          </a:solidFill>
          <a:ln w="28575" cap="flat" cmpd="sng" algn="ctr">
            <a:solidFill>
              <a:srgbClr val="FFC000"/>
            </a:solidFill>
            <a:prstDash val="sysDot"/>
            <a:miter lim="800000"/>
            <a:headEnd type="oval" w="med" len="med"/>
            <a:tailEnd type="triangle" w="med" len="med"/>
          </a:ln>
          <a:effectLst/>
        </p:spPr>
      </p:cxnSp>
      <p:cxnSp>
        <p:nvCxnSpPr>
          <p:cNvPr id="50" name="Straight Arrow Connector 49"/>
          <p:cNvCxnSpPr/>
          <p:nvPr/>
        </p:nvCxnSpPr>
        <p:spPr bwMode="auto">
          <a:xfrm>
            <a:off x="7853846" y="5077411"/>
            <a:ext cx="3843" cy="1489876"/>
          </a:xfrm>
          <a:prstGeom prst="straightConnector1">
            <a:avLst/>
          </a:prstGeom>
          <a:solidFill>
            <a:schemeClr val="accent1"/>
          </a:solidFill>
          <a:ln w="28575" cap="flat" cmpd="sng" algn="ctr">
            <a:solidFill>
              <a:srgbClr val="FFC000"/>
            </a:solidFill>
            <a:prstDash val="sysDot"/>
            <a:miter lim="800000"/>
            <a:headEnd type="oval" w="med" len="med"/>
            <a:tailEnd type="triangle" w="med" len="med"/>
          </a:ln>
          <a:effectLst/>
        </p:spPr>
      </p:cxnSp>
      <p:cxnSp>
        <p:nvCxnSpPr>
          <p:cNvPr id="34" name="Straight Arrow Connector 33"/>
          <p:cNvCxnSpPr/>
          <p:nvPr/>
        </p:nvCxnSpPr>
        <p:spPr bwMode="auto">
          <a:xfrm>
            <a:off x="236989" y="952500"/>
            <a:ext cx="0" cy="5715000"/>
          </a:xfrm>
          <a:prstGeom prst="straightConnector1">
            <a:avLst/>
          </a:prstGeom>
          <a:solidFill>
            <a:schemeClr val="accent1"/>
          </a:solidFill>
          <a:ln w="28575" cap="flat" cmpd="sng" algn="ctr">
            <a:solidFill>
              <a:schemeClr val="tx1"/>
            </a:solidFill>
            <a:prstDash val="sysDot"/>
            <a:miter lim="800000"/>
            <a:headEnd type="diamond" w="med" len="med"/>
            <a:tailEnd type="triangle" w="med" len="med"/>
          </a:ln>
          <a:effectLst/>
        </p:spPr>
      </p:cxnSp>
      <p:cxnSp>
        <p:nvCxnSpPr>
          <p:cNvPr id="3" name="Straight Arrow Connector 2"/>
          <p:cNvCxnSpPr>
            <a:stCxn id="13" idx="3"/>
          </p:cNvCxnSpPr>
          <p:nvPr/>
        </p:nvCxnSpPr>
        <p:spPr bwMode="auto">
          <a:xfrm flipV="1">
            <a:off x="2751589" y="1485093"/>
            <a:ext cx="372611" cy="1"/>
          </a:xfrm>
          <a:prstGeom prst="straightConnector1">
            <a:avLst/>
          </a:prstGeom>
          <a:solidFill>
            <a:schemeClr val="accent1"/>
          </a:solidFill>
          <a:ln w="28575" cap="flat" cmpd="sng" algn="ctr">
            <a:solidFill>
              <a:srgbClr val="92D050"/>
            </a:solidFill>
            <a:prstDash val="solid"/>
            <a:miter lim="800000"/>
            <a:headEnd type="none" w="med" len="med"/>
            <a:tailEnd type="triangle"/>
          </a:ln>
          <a:effectLst/>
        </p:spPr>
      </p:cxnSp>
      <p:cxnSp>
        <p:nvCxnSpPr>
          <p:cNvPr id="29" name="Straight Arrow Connector 28"/>
          <p:cNvCxnSpPr/>
          <p:nvPr/>
        </p:nvCxnSpPr>
        <p:spPr bwMode="auto">
          <a:xfrm flipV="1">
            <a:off x="2780251" y="2141492"/>
            <a:ext cx="1596878" cy="20461"/>
          </a:xfrm>
          <a:prstGeom prst="straightConnector1">
            <a:avLst/>
          </a:prstGeom>
          <a:solidFill>
            <a:schemeClr val="accent1"/>
          </a:solidFill>
          <a:ln w="28575" cap="flat" cmpd="sng" algn="ctr">
            <a:solidFill>
              <a:srgbClr val="92D050"/>
            </a:solidFill>
            <a:prstDash val="solid"/>
            <a:miter lim="800000"/>
            <a:headEnd type="none" w="med" len="med"/>
            <a:tailEnd type="triangle"/>
          </a:ln>
          <a:effectLst/>
        </p:spPr>
      </p:cxnSp>
      <p:cxnSp>
        <p:nvCxnSpPr>
          <p:cNvPr id="30" name="Straight Arrow Connector 29"/>
          <p:cNvCxnSpPr/>
          <p:nvPr/>
        </p:nvCxnSpPr>
        <p:spPr bwMode="auto">
          <a:xfrm flipV="1">
            <a:off x="2787155" y="3051721"/>
            <a:ext cx="2699245" cy="14087"/>
          </a:xfrm>
          <a:prstGeom prst="straightConnector1">
            <a:avLst/>
          </a:prstGeom>
          <a:solidFill>
            <a:schemeClr val="accent1"/>
          </a:solidFill>
          <a:ln w="28575" cap="flat" cmpd="sng" algn="ctr">
            <a:solidFill>
              <a:srgbClr val="92D050"/>
            </a:solidFill>
            <a:prstDash val="solid"/>
            <a:miter lim="800000"/>
            <a:headEnd type="none" w="med" len="med"/>
            <a:tailEnd type="triangle"/>
          </a:ln>
          <a:effectLst/>
        </p:spPr>
      </p:cxnSp>
      <p:cxnSp>
        <p:nvCxnSpPr>
          <p:cNvPr id="31" name="Straight Arrow Connector 30"/>
          <p:cNvCxnSpPr/>
          <p:nvPr/>
        </p:nvCxnSpPr>
        <p:spPr bwMode="auto">
          <a:xfrm flipV="1">
            <a:off x="2765222" y="4150234"/>
            <a:ext cx="3915036" cy="15012"/>
          </a:xfrm>
          <a:prstGeom prst="straightConnector1">
            <a:avLst/>
          </a:prstGeom>
          <a:solidFill>
            <a:schemeClr val="accent1"/>
          </a:solidFill>
          <a:ln w="28575" cap="flat" cmpd="sng" algn="ctr">
            <a:solidFill>
              <a:srgbClr val="92D050"/>
            </a:solidFill>
            <a:prstDash val="solid"/>
            <a:miter lim="800000"/>
            <a:headEnd type="none" w="med" len="med"/>
            <a:tailEnd type="triangle"/>
          </a:ln>
          <a:effectLst/>
        </p:spPr>
      </p:cxnSp>
      <p:cxnSp>
        <p:nvCxnSpPr>
          <p:cNvPr id="32" name="Straight Arrow Connector 31"/>
          <p:cNvCxnSpPr/>
          <p:nvPr/>
        </p:nvCxnSpPr>
        <p:spPr bwMode="auto">
          <a:xfrm>
            <a:off x="2751589" y="5094112"/>
            <a:ext cx="5020811" cy="0"/>
          </a:xfrm>
          <a:prstGeom prst="straightConnector1">
            <a:avLst/>
          </a:prstGeom>
          <a:solidFill>
            <a:schemeClr val="accent1"/>
          </a:solidFill>
          <a:ln w="28575" cap="flat" cmpd="sng" algn="ctr">
            <a:solidFill>
              <a:srgbClr val="92D050"/>
            </a:solidFill>
            <a:prstDash val="solid"/>
            <a:miter lim="800000"/>
            <a:headEnd type="none" w="med" len="med"/>
            <a:tailEnd type="triangle"/>
          </a:ln>
          <a:effectLst/>
        </p:spPr>
      </p:cxnSp>
    </p:spTree>
    <p:extLst>
      <p:ext uri="{BB962C8B-B14F-4D97-AF65-F5344CB8AC3E}">
        <p14:creationId xmlns:p14="http://schemas.microsoft.com/office/powerpoint/2010/main" val="184078933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500"/>
                                        <p:tgtEl>
                                          <p:spTgt spid="32"/>
                                        </p:tgtEl>
                                      </p:cBhvr>
                                    </p:animEffect>
                                  </p:childTnLst>
                                </p:cTn>
                              </p:par>
                              <p:par>
                                <p:cTn id="8" presetID="10" presetClass="entr" presetSubtype="0" fill="hold" nodeType="withEffect">
                                  <p:stCondLst>
                                    <p:cond delay="0"/>
                                  </p:stCondLst>
                                  <p:childTnLst>
                                    <p:set>
                                      <p:cBhvr>
                                        <p:cTn id="9" dur="1" fill="hold">
                                          <p:stCondLst>
                                            <p:cond delay="0"/>
                                          </p:stCondLst>
                                        </p:cTn>
                                        <p:tgtEl>
                                          <p:spTgt spid="31"/>
                                        </p:tgtEl>
                                        <p:attrNameLst>
                                          <p:attrName>style.visibility</p:attrName>
                                        </p:attrNameLst>
                                      </p:cBhvr>
                                      <p:to>
                                        <p:strVal val="visible"/>
                                      </p:to>
                                    </p:set>
                                    <p:animEffect transition="in" filter="fade">
                                      <p:cBhvr>
                                        <p:cTn id="10" dur="500"/>
                                        <p:tgtEl>
                                          <p:spTgt spid="31"/>
                                        </p:tgtEl>
                                      </p:cBhvr>
                                    </p:animEffect>
                                  </p:childTnLst>
                                </p:cTn>
                              </p:par>
                              <p:par>
                                <p:cTn id="11" presetID="10" presetClass="entr" presetSubtype="0" fill="hold" nodeType="withEffect">
                                  <p:stCondLst>
                                    <p:cond delay="0"/>
                                  </p:stCondLst>
                                  <p:childTnLst>
                                    <p:set>
                                      <p:cBhvr>
                                        <p:cTn id="12" dur="1" fill="hold">
                                          <p:stCondLst>
                                            <p:cond delay="0"/>
                                          </p:stCondLst>
                                        </p:cTn>
                                        <p:tgtEl>
                                          <p:spTgt spid="30"/>
                                        </p:tgtEl>
                                        <p:attrNameLst>
                                          <p:attrName>style.visibility</p:attrName>
                                        </p:attrNameLst>
                                      </p:cBhvr>
                                      <p:to>
                                        <p:strVal val="visible"/>
                                      </p:to>
                                    </p:set>
                                    <p:animEffect transition="in" filter="fade">
                                      <p:cBhvr>
                                        <p:cTn id="13" dur="500"/>
                                        <p:tgtEl>
                                          <p:spTgt spid="30"/>
                                        </p:tgtEl>
                                      </p:cBhvr>
                                    </p:animEffect>
                                  </p:childTnLst>
                                </p:cTn>
                              </p:par>
                              <p:par>
                                <p:cTn id="14" presetID="10" presetClass="entr" presetSubtype="0" fill="hold" nodeType="withEffect">
                                  <p:stCondLst>
                                    <p:cond delay="0"/>
                                  </p:stCondLst>
                                  <p:childTnLst>
                                    <p:set>
                                      <p:cBhvr>
                                        <p:cTn id="15" dur="1" fill="hold">
                                          <p:stCondLst>
                                            <p:cond delay="0"/>
                                          </p:stCondLst>
                                        </p:cTn>
                                        <p:tgtEl>
                                          <p:spTgt spid="29"/>
                                        </p:tgtEl>
                                        <p:attrNameLst>
                                          <p:attrName>style.visibility</p:attrName>
                                        </p:attrNameLst>
                                      </p:cBhvr>
                                      <p:to>
                                        <p:strVal val="visible"/>
                                      </p:to>
                                    </p:set>
                                    <p:animEffect transition="in" filter="fade">
                                      <p:cBhvr>
                                        <p:cTn id="16" dur="500"/>
                                        <p:tgtEl>
                                          <p:spTgt spid="29"/>
                                        </p:tgtEl>
                                      </p:cBhvr>
                                    </p:animEffect>
                                  </p:childTnLst>
                                </p:cTn>
                              </p:par>
                              <p:par>
                                <p:cTn id="17" presetID="10" presetClass="entr" presetSubtype="0" fill="hold" nodeType="with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500"/>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xit" presetSubtype="0" fill="hold" nodeType="clickEffect">
                                  <p:stCondLst>
                                    <p:cond delay="0"/>
                                  </p:stCondLst>
                                  <p:childTnLst>
                                    <p:animEffect transition="out" filter="fade">
                                      <p:cBhvr>
                                        <p:cTn id="23" dur="500"/>
                                        <p:tgtEl>
                                          <p:spTgt spid="32"/>
                                        </p:tgtEl>
                                      </p:cBhvr>
                                    </p:animEffect>
                                    <p:set>
                                      <p:cBhvr>
                                        <p:cTn id="24" dur="1" fill="hold">
                                          <p:stCondLst>
                                            <p:cond delay="499"/>
                                          </p:stCondLst>
                                        </p:cTn>
                                        <p:tgtEl>
                                          <p:spTgt spid="32"/>
                                        </p:tgtEl>
                                        <p:attrNameLst>
                                          <p:attrName>style.visibility</p:attrName>
                                        </p:attrNameLst>
                                      </p:cBhvr>
                                      <p:to>
                                        <p:strVal val="hidden"/>
                                      </p:to>
                                    </p:set>
                                  </p:childTnLst>
                                </p:cTn>
                              </p:par>
                              <p:par>
                                <p:cTn id="25" presetID="10" presetClass="exit" presetSubtype="0" fill="hold" nodeType="withEffect">
                                  <p:stCondLst>
                                    <p:cond delay="0"/>
                                  </p:stCondLst>
                                  <p:childTnLst>
                                    <p:animEffect transition="out" filter="fade">
                                      <p:cBhvr>
                                        <p:cTn id="26" dur="500"/>
                                        <p:tgtEl>
                                          <p:spTgt spid="31"/>
                                        </p:tgtEl>
                                      </p:cBhvr>
                                    </p:animEffect>
                                    <p:set>
                                      <p:cBhvr>
                                        <p:cTn id="27" dur="1" fill="hold">
                                          <p:stCondLst>
                                            <p:cond delay="499"/>
                                          </p:stCondLst>
                                        </p:cTn>
                                        <p:tgtEl>
                                          <p:spTgt spid="31"/>
                                        </p:tgtEl>
                                        <p:attrNameLst>
                                          <p:attrName>style.visibility</p:attrName>
                                        </p:attrNameLst>
                                      </p:cBhvr>
                                      <p:to>
                                        <p:strVal val="hidden"/>
                                      </p:to>
                                    </p:set>
                                  </p:childTnLst>
                                </p:cTn>
                              </p:par>
                              <p:par>
                                <p:cTn id="28" presetID="10" presetClass="exit" presetSubtype="0" fill="hold" nodeType="withEffect">
                                  <p:stCondLst>
                                    <p:cond delay="0"/>
                                  </p:stCondLst>
                                  <p:childTnLst>
                                    <p:animEffect transition="out" filter="fade">
                                      <p:cBhvr>
                                        <p:cTn id="29" dur="500"/>
                                        <p:tgtEl>
                                          <p:spTgt spid="30"/>
                                        </p:tgtEl>
                                      </p:cBhvr>
                                    </p:animEffect>
                                    <p:set>
                                      <p:cBhvr>
                                        <p:cTn id="30" dur="1" fill="hold">
                                          <p:stCondLst>
                                            <p:cond delay="499"/>
                                          </p:stCondLst>
                                        </p:cTn>
                                        <p:tgtEl>
                                          <p:spTgt spid="30"/>
                                        </p:tgtEl>
                                        <p:attrNameLst>
                                          <p:attrName>style.visibility</p:attrName>
                                        </p:attrNameLst>
                                      </p:cBhvr>
                                      <p:to>
                                        <p:strVal val="hidden"/>
                                      </p:to>
                                    </p:set>
                                  </p:childTnLst>
                                </p:cTn>
                              </p:par>
                              <p:par>
                                <p:cTn id="31" presetID="10" presetClass="exit" presetSubtype="0" fill="hold" nodeType="withEffect">
                                  <p:stCondLst>
                                    <p:cond delay="0"/>
                                  </p:stCondLst>
                                  <p:childTnLst>
                                    <p:animEffect transition="out" filter="fade">
                                      <p:cBhvr>
                                        <p:cTn id="32" dur="500"/>
                                        <p:tgtEl>
                                          <p:spTgt spid="29"/>
                                        </p:tgtEl>
                                      </p:cBhvr>
                                    </p:animEffect>
                                    <p:set>
                                      <p:cBhvr>
                                        <p:cTn id="33" dur="1" fill="hold">
                                          <p:stCondLst>
                                            <p:cond delay="499"/>
                                          </p:stCondLst>
                                        </p:cTn>
                                        <p:tgtEl>
                                          <p:spTgt spid="29"/>
                                        </p:tgtEl>
                                        <p:attrNameLst>
                                          <p:attrName>style.visibility</p:attrName>
                                        </p:attrNameLst>
                                      </p:cBhvr>
                                      <p:to>
                                        <p:strVal val="hidden"/>
                                      </p:to>
                                    </p:set>
                                  </p:childTnLst>
                                </p:cTn>
                              </p:par>
                              <p:par>
                                <p:cTn id="34" presetID="10" presetClass="exit" presetSubtype="0" fill="hold" nodeType="withEffect">
                                  <p:stCondLst>
                                    <p:cond delay="0"/>
                                  </p:stCondLst>
                                  <p:childTnLst>
                                    <p:animEffect transition="out" filter="fade">
                                      <p:cBhvr>
                                        <p:cTn id="35" dur="500"/>
                                        <p:tgtEl>
                                          <p:spTgt spid="3"/>
                                        </p:tgtEl>
                                      </p:cBhvr>
                                    </p:animEffect>
                                    <p:set>
                                      <p:cBhvr>
                                        <p:cTn id="36" dur="1" fill="hold">
                                          <p:stCondLst>
                                            <p:cond delay="499"/>
                                          </p:stCondLst>
                                        </p:cTn>
                                        <p:tgtEl>
                                          <p:spTgt spid="3"/>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0" presetClass="path" presetSubtype="0" accel="50000" decel="50000" fill="hold" grpId="2" nodeType="clickEffect">
                                  <p:stCondLst>
                                    <p:cond delay="0"/>
                                  </p:stCondLst>
                                  <p:childTnLst>
                                    <p:animMotion origin="layout" path="M 0 0 L 0 0 C -0.00278 0.0007 -0.00573 0.00116 -0.00834 0.00232 C -0.00938 0.00278 -0.01007 0.00417 -0.01111 0.00486 C -0.01285 0.00579 -0.0165 0.00718 -0.0165 0.00718 C -0.01893 0.01644 -0.0158 0.00509 -0.01927 0.01459 C -0.01979 0.01574 -0.01997 0.01713 -0.02032 0.01829 C -0.02084 0.02037 -0.02153 0.02222 -0.02205 0.02431 C -0.02275 0.03704 -0.02379 0.04398 -0.02205 0.05625 C -0.0217 0.05834 -0.02101 0.06019 -0.02032 0.06227 C -0.01945 0.06482 -0.01875 0.06736 -0.01754 0.06968 C -0.01598 0.07246 -0.01424 0.075 -0.01198 0.07685 C -0.00955 0.07894 -0.00521 0.08287 -0.00278 0.08542 C -0.00191 0.08658 -0.00122 0.0882 0 0.08912 C 0.00277 0.0919 0.00607 0.09398 0.00902 0.09653 C 0.01007 0.09722 0.01076 0.09838 0.0118 0.09908 C 0.01267 0.09954 0.01371 0.09977 0.01458 0.10023 C 0.03038 0.11875 0.02534 0.11042 0.03194 0.12222 C 0.03194 0.12222 0.03107 0.13172 0.03021 0.1331 C 0.02951 0.13426 0.02812 0.13472 0.02743 0.13565 C 0.02639 0.13704 0.02569 0.13912 0.02465 0.14051 C 0.02361 0.1419 0.02205 0.14283 0.021 0.14422 C 0.01996 0.1456 0.01944 0.14792 0.01823 0.14908 C 0.01597 0.15162 0.01093 0.15533 0.01093 0.15533 C 0.01024 0.15648 0.00989 0.15787 0.00902 0.1588 C 0.00833 0.15996 0.00729 0.16042 0.00625 0.16134 C -0.00226 0.16945 0.00798 0.16042 -0.00191 0.16875 C -0.00278 0.16945 -0.00365 0.17037 -0.00469 0.17107 C -0.00556 0.17176 -0.0066 0.17176 -0.00747 0.17246 C -0.0099 0.17431 -0.01216 0.17685 -0.01476 0.17847 C -0.01598 0.1794 -0.01736 0.17986 -0.01841 0.18102 C -0.01979 0.18241 -0.02448 0.1882 -0.0257 0.1919 C -0.02657 0.19422 -0.02691 0.19676 -0.02761 0.19931 C -0.02743 0.20301 -0.02761 0.2169 -0.0257 0.22361 C -0.02535 0.22547 -0.02466 0.22709 -0.02396 0.22871 C -0.01875 0.23843 -0.01789 0.23912 -0.01198 0.24699 C -0.00973 0.25 -0.00938 0.25093 -0.00643 0.25301 C -0.00417 0.25486 -0.00139 0.25602 0.00086 0.25787 C 0.00173 0.2588 0.0026 0.25972 0.00364 0.26042 C 0.00503 0.26134 0.00677 0.26181 0.00816 0.26297 C 0.00955 0.26389 0.01059 0.26551 0.0118 0.26644 C 0.01336 0.26783 0.01493 0.26898 0.01649 0.27014 C 0.01909 0.27547 0.02014 0.27709 0.02187 0.28241 C 0.02222 0.28357 0.02257 0.28496 0.02274 0.28611 C 0.02257 0.2919 0.02291 0.29769 0.02187 0.30324 C 0.02135 0.30672 0.01979 0.30996 0.01823 0.31297 C 0.01666 0.31597 0.01597 0.31806 0.01371 0.32037 C 0.00989 0.32408 0.00521 0.32755 0.00086 0.33009 C -0.0007 0.33102 -0.00226 0.33172 -0.00382 0.33264 C -0.00504 0.33334 -0.00608 0.33449 -0.00747 0.33496 C -0.00973 0.33611 -0.01164 0.33611 -0.01389 0.3375 C -0.01667 0.33935 -0.02084 0.34491 -0.02205 0.34722 C -0.02275 0.34838 -0.02344 0.34954 -0.02396 0.35093 C -0.02587 0.35672 -0.0257 0.35857 -0.02674 0.36435 C -0.02848 0.37477 -0.02691 0.36297 -0.02848 0.37778 C -0.02795 0.38634 -0.02813 0.39213 -0.0257 0.39977 C -0.025 0.40209 -0.02379 0.40394 -0.02292 0.40602 C -0.0224 0.40764 -0.02188 0.40926 -0.02118 0.41088 C -0.01893 0.41574 -0.01771 0.41852 -0.01476 0.42199 C -0.01146 0.4257 -0.00868 0.43056 -0.00469 0.43287 C -0.00261 0.43403 -0.00035 0.43519 0.00173 0.43658 C 0.00364 0.43797 0.00538 0.43982 0.00729 0.44144 C 0.00937 0.44329 0.01146 0.44491 0.01371 0.4463 C 0.01614 0.44815 0.01857 0.44977 0.021 0.45116 C 0.03628 0.46065 0.01632 0.44746 0.02916 0.45602 C 0.02986 0.45926 0.03107 0.46528 0.03107 0.46829 C 0.03107 0.47778 0.03055 0.48704 0.03021 0.49653 C 0.03003 0.49792 0.02899 0.51111 0.02743 0.5125 C 0.02656 0.5132 0.02569 0.51412 0.02465 0.51482 C 0.02378 0.51551 0.02274 0.51551 0.02187 0.51597 C 0.02066 0.51667 0.01944 0.51783 0.01823 0.51852 C 0.01649 0.51945 0.01458 0.52014 0.01267 0.52107 C 0.00972 0.52246 0.00659 0.52431 0.00364 0.52593 C 0.00208 0.52662 0.00069 0.52778 -0.00104 0.52824 C -0.00677 0.52986 -0.004 0.52894 -0.0092 0.53079 C -0.01598 0.53681 -0.00747 0.5294 -0.01563 0.53565 C -0.01667 0.53634 -0.01736 0.5375 -0.01841 0.5382 C -0.02604 0.54306 -0.01598 0.53472 -0.02396 0.54167 C -0.02518 0.54491 -0.02691 0.54792 -0.02761 0.55162 C -0.02795 0.55324 -0.02813 0.55486 -0.02848 0.55648 C -0.029 0.5588 -0.02986 0.56134 -0.03039 0.56366 C -0.03108 0.56736 -0.0316 0.57361 -0.03212 0.57732 C -0.03247 0.57894 -0.03282 0.58056 -0.03299 0.58218 C -0.03282 0.59144 -0.03316 0.60093 -0.03212 0.61019 C -0.03195 0.61204 -0.03039 0.61273 -0.02934 0.61389 C -0.02709 0.61667 -0.02396 0.61922 -0.02118 0.6213 C -0.01216 0.62778 -0.01268 0.62616 -0.00469 0.63357 C 0.00833 0.64537 -0.00816 0.63195 0.00451 0.64213 C 0.01319 0.65764 -0.00087 0.6338 0.01267 0.65185 C 0.01527 0.65509 0.01632 0.65625 0.01823 0.66042 C 0.01892 0.66204 0.01944 0.66366 0.02014 0.66528 C 0.02291 0.67199 0.02118 0.66597 0.02274 0.67269 C 0.02222 0.68172 0.0217 0.69051 0.021 0.69954 C 0.02083 0.70093 0.01909 0.7125 0.01823 0.71297 C 0.01736 0.71343 0.01649 0.71389 0.01545 0.71412 C 0.01406 0.71482 0.01232 0.71482 0.01093 0.71551 C 0.00937 0.71597 0.00781 0.71713 0.00625 0.71783 C 0.00347 0.71922 -0.00139 0.72107 -0.00382 0.72153 C -0.01111 0.72315 -0.00747 0.72199 -0.01476 0.72523 C -0.01563 0.7257 -0.01667 0.7257 -0.01754 0.72639 C -0.01841 0.72732 -0.01927 0.72824 -0.02032 0.72894 C -0.02778 0.73403 -0.01789 0.72547 -0.0257 0.73264 L -0.02761 0.73982 L -0.02848 0.74352 C -0.02813 0.74514 -0.0283 0.74722 -0.02761 0.74838 C -0.02691 0.74954 -0.0257 0.74908 -0.02483 0.74977 C -0.02379 0.75023 -0.02292 0.75139 -0.02205 0.75209 C -0.02118 0.75301 -0.01719 0.75718 -0.01563 0.75834 C -0.01354 0.75972 -0.01042 0.75996 -0.00834 0.76065 C -0.00747 0.76111 -0.00643 0.76158 -0.00556 0.76204 C 0.00052 0.76158 0.00659 0.76158 0.01267 0.76065 C 0.02274 0.75926 0.02048 0.7581 0.02916 0.75463 C 0.03073 0.75394 0.03229 0.75371 0.03385 0.75347 C 0.03298 0.74259 0.03333 0.74329 0.03194 0.73496 C 0.03177 0.73357 0.03073 0.72801 0.03021 0.72639 C 0.02968 0.72523 0.02882 0.72408 0.0283 0.72269 C 0.02725 0.71991 0.02673 0.7169 0.02552 0.71412 C 0.0243 0.71158 0.02239 0.70949 0.021 0.70695 C 0.01996 0.70486 0.01909 0.70278 0.01823 0.7007 C 0.01684 0.69676 0.01805 0.69699 0.01545 0.69352 C 0.01475 0.69236 0.01371 0.6919 0.01267 0.69097 C 0.00833 0.68195 0.01371 0.69329 0.00902 0.68241 C 0.0085 0.68125 0.00781 0.68009 0.00729 0.67871 C 0.00659 0.67709 0.00607 0.67547 0.00538 0.67384 C 0.00364 0.66968 0.00173 0.66574 0 0.66158 C -0.00139 0.6588 -0.00226 0.65579 -0.00382 0.65301 C -0.00469 0.65139 -0.00573 0.65 -0.00643 0.64815 C -0.00729 0.6463 -0.00764 0.64398 -0.00834 0.64213 C -0.0092 0.63982 -0.01025 0.63797 -0.01111 0.63588 C -0.01198 0.63357 -0.01285 0.63102 -0.01389 0.62871 C -0.01563 0.62454 -0.01823 0.62084 -0.01927 0.61644 C -0.02118 0.6088 -0.02084 0.60903 -0.02396 0.60162 C -0.02448 0.60047 -0.02518 0.59931 -0.0257 0.59792 C -0.02622 0.59676 -0.02639 0.5956 -0.02674 0.59445 C -0.02709 0.59283 -0.02726 0.59121 -0.02761 0.58935 C -0.02795 0.5875 -0.02813 0.58542 -0.02848 0.58334 C -0.03368 0.56042 -0.02778 0.59121 -0.03125 0.57222 C -0.03091 0.56134 -0.03073 0.55023 -0.03039 0.53935 C -0.03004 0.53357 -0.02848 0.525 -0.02761 0.51968 C -0.02448 0.50209 -0.02691 0.51574 -0.02483 0.50625 C -0.02292 0.49769 -0.02327 0.49722 -0.02032 0.48912 C -0.01945 0.48704 -0.01841 0.48519 -0.01754 0.4831 C -0.01511 0.47037 -0.01841 0.48611 -0.01476 0.47315 C -0.01424 0.47176 -0.01424 0.46991 -0.01389 0.46829 C -0.01285 0.46482 -0.01059 0.46065 -0.0092 0.45741 C -0.00851 0.45579 -0.00816 0.45394 -0.00747 0.45255 C -0.00573 0.44908 -0.00382 0.44584 -0.00191 0.44259 C 0.00104 0.4375 0.00173 0.43658 0.00451 0.43056 C 0.00642 0.42639 0.00816 0.42222 0.01007 0.41829 C 0.01093 0.41621 0.01198 0.41412 0.01267 0.41204 C 0.01493 0.40648 0.01736 0.39954 0.02014 0.39491 L 0.02378 0.38889 C 0.02465 0.38496 0.02517 0.3831 0.02656 0.37917 C 0.02725 0.37662 0.02847 0.37431 0.02916 0.37176 C 0.03194 0.36181 0.03038 0.36412 0.03194 0.35579 C 0.03246 0.35324 0.0335 0.35093 0.03385 0.34838 C 0.03507 0.33866 0.0342 0.34352 0.03663 0.3338 C 0.0368 0.3294 0.03715 0.32477 0.0375 0.32037 C 0.03784 0.31667 0.03871 0.31065 0.03941 0.30695 C 0.03906 0.2919 0.03889 0.27662 0.03836 0.26158 C 0.03819 0.25625 0.03819 0.25093 0.0375 0.24584 C 0.03437 0.22338 0.03541 0.24445 0.03298 0.22732 C 0.03125 0.21597 0.0309 0.21528 0.03021 0.20417 C 0.02951 0.19236 0.02916 0.18056 0.0283 0.16875 C 0.02812 0.16667 0.02812 0.16435 0.02743 0.1625 C 0.02673 0.16065 0.02552 0.15926 0.02465 0.15764 C 0.02343 0.15533 0.02222 0.15278 0.021 0.15023 C 0.02014 0.14861 0.01909 0.14722 0.01823 0.14537 C 0.01267 0.13426 0.0184 0.14375 0.01093 0.12709 C 0.00972 0.12454 0.00729 0.11922 0.00625 0.11597 C 0.0059 0.11459 0.00573 0.11273 0.00538 0.11111 C 0.00521 0.10996 0.00486 0.1088 0.00451 0.10764 C 0.00416 0.10394 0.00382 0.10023 0.00364 0.09653 C 0.0033 0.09236 0.00312 0.08843 0.0026 0.08426 C 0.00243 0.08264 0.00208 0.08102 0.00173 0.0794 C 0.00208 0.06991 0.00225 0.06065 0.0026 0.05116 C 0.00277 0.04838 0.00364 0.0456 0.00364 0.04259 C 0.00364 0.03496 0.00312 0.02709 0.0026 0.01945 C 0.00243 0.01667 0.00139 0.01366 0.00086 0.01088 C -0.00035 0.00533 0 0.00162 0 0 Z " pathEditMode="relative" ptsTypes="AAAAAAAAAAAAAAAAAAAAAAAAAAAAAAAAAAAAAAAAAAAAAAAAAAAAAAAAAAAAAAAAAAAAAAAAAAAAAAAAAAAAAAAAAAAAAAAAAAAAAAAAAAAAAAAAAAAAAAAAAAAAAAAAAAAAAAAAAAAAAAAAAAAAAAAAAAAAAAAAAAAAAAAAAAAAAAAAAAAA">
                                      <p:cBhvr>
                                        <p:cTn id="40" dur="5000" fill="hold"/>
                                        <p:tgtEl>
                                          <p:spTgt spid="21"/>
                                        </p:tgtEl>
                                        <p:attrNameLst>
                                          <p:attrName>ppt_x</p:attrName>
                                          <p:attrName>ppt_y</p:attrName>
                                        </p:attrNameLst>
                                      </p:cBhvr>
                                    </p:animMotion>
                                  </p:childTnLst>
                                </p:cTn>
                              </p:par>
                              <p:par>
                                <p:cTn id="41" presetID="0" presetClass="path" presetSubtype="0" accel="50000" decel="50000" fill="hold" grpId="1" nodeType="withEffect">
                                  <p:stCondLst>
                                    <p:cond delay="0"/>
                                  </p:stCondLst>
                                  <p:childTnLst>
                                    <p:animMotion origin="layout" path="M 0 0 L 0 0 C -0.00244 0.00278 -0.00504 0.00532 -0.0073 0.00833 C -0.01077 0.01296 -0.01129 0.01551 -0.01372 0.0206 C -0.01494 0.02315 -0.01632 0.02546 -0.01737 0.02801 C -0.01858 0.03079 -0.01928 0.0338 -0.02014 0.03657 C -0.02275 0.04491 -0.02344 0.04861 -0.0257 0.05741 C -0.02483 0.07616 -0.02483 0.09514 -0.02292 0.11366 C -0.02188 0.12338 -0.01112 0.14676 -0.00921 0.15278 C -0.00816 0.15556 -0.00764 0.15857 -0.00643 0.16134 C -0.00504 0.16435 -0.0033 0.16713 -0.00174 0.16991 C -0.00018 0.17315 0.00138 0.17639 0.00277 0.17963 C 0.00659 0.18819 0.00972 0.19722 0.01388 0.20532 C 0.01562 0.20903 0.01753 0.21273 0.01927 0.21644 C 0.021 0.21991 0.02222 0.22384 0.02395 0.22755 C 0.02621 0.23218 0.02916 0.23611 0.03125 0.24097 C 0.03923 0.25857 0.03906 0.25949 0.04322 0.27384 C 0.04357 0.27755 0.04357 0.28125 0.04409 0.28495 C 0.04461 0.28819 0.04548 0.29144 0.046 0.29468 C 0.04704 0.30486 0.04878 0.32523 0.04878 0.32523 C 0.04809 0.33357 0.04756 0.34167 0.04687 0.34977 C 0.0467 0.35185 0.04635 0.35394 0.046 0.35579 C 0.04531 0.35833 0.0434 0.3625 0.04218 0.36435 C 0.0309 0.38403 0.03941 0.37083 0.03038 0.38148 C 0.02864 0.38357 0.02743 0.38588 0.02569 0.38773 C 0.02465 0.38889 0.02326 0.38912 0.02204 0.39005 C 0.01892 0.39329 0.01597 0.39676 0.01284 0.4 C 0.01163 0.40116 0.01041 0.40232 0.0092 0.4037 C 0.00711 0.40579 0.00451 0.40694 0.00277 0.40972 C -0.00851 0.42847 0.00954 0.39954 -0.00816 0.42315 C -0.00921 0.42431 -0.01007 0.42569 -0.01094 0.42685 C -0.01337 0.4294 -0.01615 0.43125 -0.01841 0.43426 L -0.02483 0.44282 C -0.025 0.44514 -0.02535 0.44769 -0.0257 0.45 C -0.02605 0.45208 -0.02639 0.45417 -0.02657 0.45625 C -0.02709 0.46157 -0.02726 0.4669 -0.02744 0.47222 C -0.02691 0.48426 -0.02657 0.49653 -0.0257 0.5088 C -0.025 0.51829 -0.02309 0.51968 -0.02014 0.52847 C -0.01042 0.55764 -0.0165 0.54329 -0.01007 0.55787 C -0.00938 0.56065 -0.00903 0.56366 -0.00816 0.56644 C -0.0066 0.5713 -0.004 0.57593 -0.00278 0.58102 C 0.00243 0.60162 -0.00608 0.56898 0.00468 0.60301 C 0.00607 0.60787 0.00711 0.61319 0.0092 0.61782 C 0.01006 0.61968 0.01111 0.62176 0.01197 0.62384 C 0.01267 0.62569 0.01302 0.62801 0.01388 0.62986 C 0.01423 0.63125 0.0151 0.63241 0.01562 0.63357 C 0.01631 0.63565 0.01666 0.63773 0.01753 0.63982 C 0.01822 0.6419 0.01944 0.64375 0.02031 0.64583 C 0.02083 0.64745 0.02152 0.64907 0.02204 0.65069 C 0.02274 0.65324 0.02395 0.6581 0.02395 0.6581 C 0.02361 0.65972 0.02361 0.66157 0.02291 0.66296 C 0.02239 0.66458 0.02118 0.66551 0.02031 0.66667 C 0.01857 0.66852 0.01684 0.6706 0.01475 0.67153 C 0.00156 0.67732 0.01527 0.67153 0.00555 0.67523 C 0.00468 0.67546 0.00364 0.67616 0.00277 0.67639 C 0.00121 0.67685 -0.00035 0.67732 -0.00174 0.67778 C -0.00278 0.67732 -0.004 0.67755 -0.00452 0.67639 C -0.00539 0.67523 -0.00521 0.67315 -0.00556 0.67153 C -0.00573 0.67037 -0.00608 0.66921 -0.00643 0.66782 C -0.0073 0.66389 -0.00816 0.65972 -0.00921 0.65556 C -0.00938 0.65208 -0.00955 0.64838 -0.01007 0.64468 C -0.01025 0.64329 -0.01077 0.64213 -0.01094 0.64097 C -0.01129 0.63935 -0.01164 0.63773 -0.01198 0.63611 C -0.01355 0.60694 -0.01476 0.60278 -0.01285 0.575 C -0.0125 0.57083 -0.01164 0.56667 -0.01094 0.56273 C -0.01077 0.56111 -0.01025 0.55949 -0.01007 0.55787 C -0.00938 0.55278 -0.00938 0.54769 -0.00816 0.54306 L -0.00556 0.53218 C -0.00521 0.52847 -0.00504 0.52477 -0.00452 0.52107 C -0.00434 0.51968 -0.00382 0.51875 -0.00365 0.51736 C -0.0033 0.51528 -0.00313 0.51319 -0.00278 0.51134 C -0.00244 0.50995 -0.00209 0.5088 -0.00174 0.50764 C 0.00052 0.49722 -0.00122 0.50162 0.00191 0.49537 C 0.00225 0.49213 0.00243 0.48889 0.00277 0.48565 C 0.00295 0.48403 0.00347 0.48241 0.00364 0.48079 C 0.00538 0.4669 0.00364 0.475 0.00555 0.46713 C 0.0059 0.46319 0.00607 0.45903 0.00642 0.45509 C 0.00659 0.4537 0.00711 0.45255 0.00729 0.45139 C 0.00798 0.44815 0.00868 0.44491 0.0092 0.44144 C 0.01163 0.42755 0.01006 0.43472 0.01197 0.42685 C 0.01232 0.42315 0.0125 0.41944 0.01284 0.41574 C 0.01319 0.4125 0.01354 0.40926 0.01388 0.40602 C 0.01579 0.38241 0.01388 0.3912 0.01649 0.38032 C 0.0184 0.34005 0.0177 0.36296 0.01649 0.29468 C 0.01597 0.25903 0.01649 0.26852 0.01475 0.24583 C 0.0151 0.23102 0.0151 0.21644 0.01562 0.20185 C 0.01649 0.17477 0.01892 0.21782 0.01562 0.16505 C 0.01527 0.15926 0.01441 0.1537 0.01388 0.14792 C 0.01302 0.14028 0.01302 0.13773 0.01197 0.13079 C 0.01145 0.12662 0.01111 0.12245 0.01006 0.11852 C 0.00954 0.1162 0.00885 0.11366 0.00833 0.11111 C 0.00711 0.10579 0.00711 0.10093 0.00642 0.09537 C 0.00625 0.09329 0.0059 0.0912 0.00555 0.08912 C 0.00468 0.08426 0.00347 0.0794 0.00277 0.07454 C 0.00243 0.07245 0.00225 0.07037 0.00191 0.06829 C 0.00138 0.06597 0 0.06366 0 0.06111 L 0 0 Z " pathEditMode="relative" ptsTypes="AAAAAAAAAAAAAAAAAAAAAAAAAAAAAAAAAAAAAAAAAAAAAAAAAAAAAAAAAAAAAAAAAAAAAAAAAAAAAAAAAAAAAAAAAAAAAAAAA">
                                      <p:cBhvr>
                                        <p:cTn id="42" dur="2000" fill="hold"/>
                                        <p:tgtEl>
                                          <p:spTgt spid="25"/>
                                        </p:tgtEl>
                                        <p:attrNameLst>
                                          <p:attrName>ppt_x</p:attrName>
                                          <p:attrName>ppt_y</p:attrName>
                                        </p:attrNameLst>
                                      </p:cBhvr>
                                    </p:animMotion>
                                  </p:childTnLst>
                                </p:cTn>
                              </p:par>
                              <p:par>
                                <p:cTn id="43" presetID="0" presetClass="path" presetSubtype="0" accel="50000" decel="50000" fill="hold" grpId="1" nodeType="withEffect">
                                  <p:stCondLst>
                                    <p:cond delay="0"/>
                                  </p:stCondLst>
                                  <p:childTnLst>
                                    <p:animMotion origin="layout" path="M 0 0 L 0 0 C -0.00243 0.00116 -0.00504 0.00162 -0.0073 0.00347 C -0.00955 0.00533 -0.01059 0.00903 -0.01285 0.01088 L -0.01563 0.01343 C -0.01789 0.02269 -0.01476 0.01111 -0.01841 0.0206 C -0.01875 0.02176 -0.01893 0.02315 -0.01928 0.02431 C -0.01893 0.03496 -0.01962 0.0456 -0.01841 0.05625 C -0.01771 0.06065 -0.01546 0.06459 -0.01372 0.06852 C -0.01129 0.07385 -0.00886 0.07986 -0.00556 0.08426 C -0.00122 0.09005 -0.00382 0.08611 0 0.09422 C 0.00052 0.09537 0.00138 0.09653 0.00191 0.09769 C 0.00468 0.10625 0.00277 0.10301 0.00468 0.10996 C 0.00538 0.11343 0.00642 0.11644 0.00729 0.11991 C 0.00798 0.12222 0.0085 0.12477 0.0092 0.12709 C 0.00972 0.12917 0.01059 0.13125 0.01111 0.13334 C 0.0118 0.13658 0.01232 0.13982 0.01284 0.14306 C 0.01319 0.14468 0.01354 0.1463 0.01371 0.14792 C 0.01406 0.15 0.01423 0.15209 0.01475 0.15417 C 0.01649 0.16343 0.01475 0.15116 0.01649 0.16273 C 0.01684 0.16505 0.01718 0.1676 0.01753 0.16991 C 0.01718 0.18426 0.01701 0.19861 0.01649 0.21273 C 0.01649 0.21597 0.01493 0.2176 0.01371 0.22014 C 0.01302 0.22176 0.01284 0.22361 0.01197 0.225 C 0.00711 0.23287 0.00138 0.23843 -0.00452 0.24468 C -0.00573 0.24584 -0.00712 0.24676 -0.00816 0.24838 C -0.01268 0.25417 -0.01042 0.25185 -0.01459 0.25556 C -0.01962 0.26551 -0.0132 0.25371 -0.01928 0.26181 C -0.01997 0.26273 -0.02032 0.26435 -0.02101 0.26551 C -0.02188 0.26667 -0.02292 0.26783 -0.02379 0.26898 C -0.02553 0.2757 -0.02553 0.27662 -0.02934 0.28496 C -0.03021 0.28704 -0.03143 0.28889 -0.03212 0.29121 C -0.03282 0.29352 -0.03334 0.29607 -0.03386 0.29838 C -0.03473 0.30139 -0.03542 0.30394 -0.03577 0.30695 C -0.03785 0.32431 -0.03559 0.31065 -0.0375 0.32176 C -0.03733 0.33264 -0.0375 0.34375 -0.03664 0.35463 C -0.03646 0.35695 -0.03542 0.3588 -0.0349 0.36088 C -0.03421 0.3632 -0.03386 0.36574 -0.03299 0.36829 C -0.03125 0.37315 -0.02917 0.37778 -0.02743 0.38287 C -0.02535 0.38935 -0.02275 0.3956 -0.02101 0.40255 C -0.02084 0.40371 -0.02066 0.4051 -0.02014 0.40625 C -0.01945 0.40787 -0.01823 0.40926 -0.01737 0.41111 C -0.00573 0.43704 -0.02205 0.40232 -0.01285 0.42454 C -0.01216 0.42639 -0.01077 0.42755 -0.01007 0.4294 C 0.00121 0.45972 -0.00955 0.43264 -0.00556 0.44537 C -0.00487 0.44699 -0.00417 0.44838 -0.00365 0.45023 C -0.00105 0.45926 -0.00469 0.45139 -0.00087 0.4588 C -0.00053 0.46042 -0.00035 0.46204 0 0.46366 C 0.00104 0.4676 0.00312 0.47385 0.00468 0.47709 C 0.00572 0.47963 0.00711 0.48195 0.00833 0.48449 C 0.00954 0.48773 0.01076 0.49097 0.01197 0.49422 C 0.0125 0.49584 0.01336 0.49746 0.01371 0.49908 C 0.0151 0.5044 0.01441 0.50162 0.01562 0.50764 C 0.01527 0.51459 0.01684 0.52315 0.01284 0.52847 C 0.01215 0.52963 0.01111 0.5301 0.01007 0.53102 C 0.00954 0.53218 0.0092 0.53357 0.00833 0.53472 C 0.00729 0.53588 0.00572 0.53611 0.00468 0.53704 C -0.0007 0.54121 0.00468 0.53889 -0.00365 0.54074 C -0.00452 0.54074 -0.01754 0.54283 -0.02101 0.53704 C -0.02171 0.53611 -0.02153 0.53449 -0.02205 0.53334 C -0.02257 0.53172 -0.02327 0.5301 -0.02379 0.52847 C -0.02414 0.52616 -0.02431 0.52361 -0.02483 0.52107 C -0.025 0.51945 -0.02535 0.51783 -0.0257 0.51621 C -0.02743 0.5044 -0.0257 0.5132 -0.02743 0.50047 C -0.02778 0.49861 -0.02813 0.49699 -0.02848 0.49537 C -0.03021 0.45903 -0.02987 0.47269 -0.02848 0.41343 C -0.0283 0.41111 -0.02778 0.40857 -0.02743 0.40625 C -0.02709 0.40324 -0.02709 0.40047 -0.02657 0.39769 C -0.02639 0.3963 -0.02587 0.39514 -0.0257 0.39398 C -0.02466 0.38912 -0.02414 0.38403 -0.02292 0.37917 C -0.02153 0.37385 -0.02188 0.37547 -0.02101 0.36829 C -0.02066 0.36459 -0.02066 0.36088 -0.02014 0.35718 C -0.01841 0.3419 -0.01928 0.34954 -0.01737 0.34121 C -0.01667 0.33797 -0.01563 0.33264 -0.01459 0.32894 C -0.01407 0.32709 -0.01355 0.325 -0.01285 0.32292 C -0.01233 0.32153 -0.01164 0.32037 -0.01094 0.31922 C -0.01077 0.31713 -0.01042 0.31505 -0.01007 0.3132 C -0.00955 0.31065 -0.00782 0.30533 -0.0073 0.30324 C -0.00678 0.29838 -0.00678 0.28681 -0.00452 0.2801 C -0.004 0.27847 -0.0033 0.27685 -0.00278 0.27523 C -0.0007 0.25857 -0.00157 0.26528 0 0.2544 C -0.00035 0.24746 -0.00053 0.24051 -0.00087 0.23357 C -0.00105 0.23033 -0.00174 0.22709 -0.00174 0.22385 C -0.00226 0.21111 -0.00226 0.19861 -0.00278 0.18588 C -0.00278 0.18334 -0.00348 0.18102 -0.00365 0.17847 C -0.004 0.17477 -0.00434 0.1713 -0.00452 0.1676 C -0.00504 0.16019 -0.00521 0.15278 -0.00556 0.1456 C -0.00521 0.12755 -0.00504 0.10949 -0.00452 0.09167 C -0.00452 0.08681 -0.004 0.08195 -0.00365 0.07709 C -0.0033 0.07292 -0.00278 0.06875 -0.00278 0.06482 C -0.00243 0.04468 -0.00053 0.01065 0 0 Z " pathEditMode="relative" ptsTypes="AAAAAAAAAAAAAAAAAAAAAAAAAAAAAAAAAAAAAAAAAAAAAAAAAAAAAAAAAAAAAAAAAAAAAAAAAAAAAAAAAAAAAAAAAAA">
                                      <p:cBhvr>
                                        <p:cTn id="44" dur="2000" fill="hold"/>
                                        <p:tgtEl>
                                          <p:spTgt spid="22"/>
                                        </p:tgtEl>
                                        <p:attrNameLst>
                                          <p:attrName>ppt_x</p:attrName>
                                          <p:attrName>ppt_y</p:attrName>
                                        </p:attrNameLst>
                                      </p:cBhvr>
                                    </p:animMotion>
                                  </p:childTnLst>
                                </p:cTn>
                              </p:par>
                              <p:par>
                                <p:cTn id="45" presetID="0" presetClass="path" presetSubtype="0" accel="50000" decel="50000" fill="hold" grpId="1" nodeType="withEffect">
                                  <p:stCondLst>
                                    <p:cond delay="0"/>
                                  </p:stCondLst>
                                  <p:childTnLst>
                                    <p:animMotion origin="layout" path="M 0 0 L 0 0 C -0.00226 0.00277 -0.00469 0.00509 -0.00642 0.00833 C -0.00781 0.01087 -0.00868 0.01875 -0.0092 0.02199 C -0.00885 0.04027 -0.00885 0.05856 -0.00833 0.07685 C -0.00816 0.08009 -0.00608 0.08958 -0.00556 0.09166 C -0.00521 0.09282 -0.00486 0.09398 -0.00469 0.09537 C -0.0033 0.10254 -0.00434 0.09953 -0.00278 0.10509 C -0.00226 0.10717 -0.00156 0.10925 -0.00104 0.11111 C -0.00017 0.11365 0.00104 0.11597 0.00174 0.11851 C 0.00226 0.12013 0.00208 0.12199 0.00278 0.12337 C 0.00365 0.12615 0.00573 0.128 0.00642 0.13078 C 0.0066 0.13194 0.00677 0.13333 0.00729 0.13449 C 0.00799 0.13587 0.00903 0.1368 0.01007 0.13819 C 0.01059 0.13981 0.01111 0.14143 0.01181 0.14305 C 0.01267 0.14513 0.01372 0.14699 0.01458 0.14907 C 0.01806 0.15856 0.01163 0.14583 0.01823 0.15763 C 0.02205 0.17314 0.01562 0.14837 0.02101 0.16504 C 0.02153 0.16666 0.02153 0.16828 0.02187 0.1699 C 0.0224 0.17245 0.02309 0.17476 0.02378 0.17731 L 0.02552 0.18449 C 0.02587 0.18587 0.02604 0.18703 0.02656 0.18819 C 0.02743 0.19074 0.02865 0.19305 0.02917 0.1956 C 0.03073 0.20185 0.03194 0.20972 0.03299 0.21643 C 0.03264 0.22939 0.03247 0.24259 0.03194 0.25555 C 0.03194 0.25671 0.03177 0.25833 0.03108 0.25925 C 0.02951 0.26134 0.02743 0.2625 0.02552 0.26412 C 0.02413 0.2655 0.01944 0.26967 0.01823 0.27013 C 0.01424 0.27199 0.01476 0.27152 0.01007 0.275 C 0.00903 0.27592 0.00816 0.27685 0.00729 0.27754 C -0.01458 0.29513 0.0151 0.2706 -0.00469 0.28726 C -0.00608 0.28865 -0.0092 0.29097 -0.0092 0.29097 C -0.00972 0.29212 -0.01024 0.29375 -0.01111 0.29467 C -0.01181 0.29583 -0.01319 0.29583 -0.01372 0.29722 C -0.01476 0.2993 -0.01476 0.30208 -0.01563 0.30439 L -0.01736 0.30925 C -0.01771 0.31087 -0.01806 0.31273 -0.0184 0.31435 C -0.01944 0.31967 -0.01927 0.31643 -0.02014 0.32291 C -0.02049 0.32523 -0.02083 0.32777 -0.02101 0.33009 C -0.02083 0.33865 -0.02066 0.34722 -0.02014 0.35578 C -0.02014 0.35717 -0.01997 0.35856 -0.01927 0.35949 C -0.01771 0.36157 -0.01563 0.36273 -0.01372 0.36435 C -0.01285 0.36527 -0.01198 0.3662 -0.01111 0.36689 C -0.00955 0.36759 -0.00799 0.36828 -0.00642 0.36921 C -0.00538 0.3699 -0.00469 0.37106 -0.00365 0.37175 C -0.00191 0.37268 0.00174 0.3743 0.00174 0.3743 C 0.00365 0.37384 0.00573 0.3743 0.00729 0.37291 C 0.00833 0.37199 0.00764 0.36967 0.00816 0.36805 C 0.00885 0.3662 0.01007 0.36481 0.01094 0.36319 C 0.01372 0.35185 0.00903 0.36944 0.01458 0.35462 C 0.01545 0.35231 0.0158 0.34976 0.01649 0.34722 L 0.01736 0.34351 C 0.01788 0.33425 0.01962 0.32476 0.0191 0.3155 C 0.01875 0.30694 0.01875 0.29537 0.01736 0.28611 C 0.01719 0.28495 0.01667 0.28379 0.01649 0.2824 C 0.01181 0.26018 0.01701 0.28263 0.01285 0.26643 C 0.00885 0.25162 0.01163 0.25995 0.00816 0.25069 C 0.00799 0.24675 0.00712 0.21435 0.00642 0.20671 C 0.00573 0.2 0.00451 0.19351 0.00365 0.18703 C 0.00312 0.18379 0.00295 0.18055 0.00278 0.17731 C 0.00208 0.1699 0.00139 0.1625 0.00087 0.15532 C -0.00017 0.13842 0.00069 0.14537 -0.00104 0.13449 C -0.00069 0.10462 0 0.075 0 0.04513 C 0 0.03865 -0.00052 0.03217 -0.00104 0.02546 C -0.00104 0.02361 -0.00174 0.02152 -0.00191 0.01944 C -0.00208 0.01504 -0.00035 0.00324 0 0 Z " pathEditMode="relative" ptsTypes="AAAAAAAAAAAAAAAAAAAAAAAAAAAAAAAAAAAAAAAAAAAAAAAAAAAAAAAAAAAAAAAAAA">
                                      <p:cBhvr>
                                        <p:cTn id="46" dur="2000" fill="hold"/>
                                        <p:tgtEl>
                                          <p:spTgt spid="23"/>
                                        </p:tgtEl>
                                        <p:attrNameLst>
                                          <p:attrName>ppt_x</p:attrName>
                                          <p:attrName>ppt_y</p:attrName>
                                        </p:attrNameLst>
                                      </p:cBhvr>
                                    </p:animMotion>
                                  </p:childTnLst>
                                </p:cTn>
                              </p:par>
                              <p:par>
                                <p:cTn id="47" presetID="0" presetClass="path" presetSubtype="0" accel="50000" decel="50000" fill="hold" grpId="1" nodeType="withEffect">
                                  <p:stCondLst>
                                    <p:cond delay="0"/>
                                  </p:stCondLst>
                                  <p:childTnLst>
                                    <p:animMotion origin="layout" path="M 0 0 L 0 0 C -0.00208 0.00185 -0.00452 0.00347 -0.00642 0.00602 C -0.00712 0.00694 -0.00677 0.00856 -0.00729 0.00972 C -0.00833 0.01227 -0.01024 0.01412 -0.01094 0.0169 C -0.0132 0.02616 -0.01007 0.01481 -0.01372 0.0243 C -0.01406 0.02546 -0.01441 0.02685 -0.01458 0.02801 C -0.01545 0.03194 -0.0158 0.03472 -0.01649 0.03912 C -0.01615 0.04606 -0.01597 0.05301 -0.01545 0.05972 C -0.01545 0.06111 -0.01493 0.06227 -0.01458 0.06342 C -0.01424 0.06551 -0.01406 0.06759 -0.01372 0.06967 C -0.01354 0.07106 -0.0125 0.07662 -0.01181 0.07824 C -0.01129 0.0794 -0.01059 0.08055 -0.01007 0.08194 C -0.00868 0.08495 -0.00781 0.08866 -0.00642 0.09167 C -0.00573 0.09282 -0.00504 0.09398 -0.00452 0.09537 C -0.00382 0.09699 -0.00347 0.09861 -0.00278 0.10023 C -0.00191 0.10162 -0.0007 0.10255 0 0.10393 C 0.00087 0.10532 0.00121 0.10717 0.00191 0.1088 C 0.0026 0.11042 0.00364 0.11204 0.00469 0.11366 C 0.00677 0.12245 0.00364 0.1118 0.00833 0.12106 C 0.0118 0.12801 0.00573 0.12153 0.01198 0.12708 L 0.01371 0.13449 L 0.01476 0.13819 C 0.01441 0.14213 0.01423 0.1463 0.01371 0.15023 C 0.01371 0.15162 0.01354 0.15301 0.01285 0.15393 C 0.01215 0.15509 0.01111 0.15555 0.01007 0.15648 C 0.00833 0.16366 0.01059 0.15694 0.00642 0.1625 C 0.00573 0.16366 0.00555 0.16528 0.00469 0.1662 C 0.00382 0.16713 0.00278 0.1669 0.00191 0.16736 C -0.00417 0.17153 0.00243 0.16829 -0.00365 0.17361 C -0.00434 0.1743 -0.00556 0.1743 -0.00642 0.17477 C -0.00729 0.17546 -0.00816 0.17639 -0.00903 0.17731 C -0.01806 0.19514 -0.00903 0.17639 -0.01458 0.18958 C -0.01649 0.19398 -0.01684 0.19259 -0.01823 0.19815 C -0.02083 0.20717 -0.01736 0.19907 -0.02101 0.20671 C -0.02101 0.20717 -0.0217 0.22569 -0.01927 0.23241 C -0.01875 0.23356 -0.01806 0.23472 -0.01736 0.23588 C -0.01702 0.2375 -0.01684 0.23935 -0.01649 0.24097 C -0.01545 0.24491 -0.01389 0.25301 -0.01094 0.25555 L -0.00816 0.2581 C -0.00486 0.25764 -0.00139 0.2581 0.00191 0.25671 C 0.00312 0.25625 0.00364 0.25417 0.00469 0.25301 C 0.00677 0.25092 0.01493 0.24514 0.01649 0.24444 C 0.0191 0.24352 0.02326 0.2419 0.02569 0.23958 C 0.02673 0.23866 0.0276 0.23727 0.02847 0.23588 C 0.02917 0.23287 0.02986 0.23009 0.03125 0.22731 C 0.03194 0.22592 0.03316 0.22523 0.03403 0.22384 C 0.03542 0.22106 0.03594 0.21805 0.03663 0.21528 C 0.03889 0.19491 0.03819 0.20417 0.03663 0.16736 C 0.03663 0.1662 0.03611 0.16505 0.03576 0.16389 C 0.03542 0.16227 0.03524 0.16042 0.03489 0.1588 C 0.03437 0.15648 0.03368 0.15393 0.03298 0.15162 L 0.03212 0.14792 C 0.03177 0.14676 0.0316 0.14537 0.03125 0.14421 C 0.03055 0.14213 0.02986 0.14028 0.02934 0.13819 C 0.02587 0.12477 0.02847 0.13079 0.02483 0.12338 C 0.02448 0.12176 0.02413 0.12014 0.02378 0.11852 C 0.02361 0.11736 0.02309 0.1162 0.02292 0.11481 C 0.02257 0.1125 0.02239 0.10995 0.02205 0.10764 C 0.02187 0.10625 0.02135 0.10509 0.02118 0.10393 C 0.02083 0.10231 0.02066 0.10046 0.02014 0.09907 C 0.01979 0.09722 0.01892 0.09583 0.0184 0.09398 C 0.01788 0.09259 0.01788 0.09074 0.01753 0.08912 C 0.01684 0.0868 0.01632 0.08426 0.01562 0.08194 C 0.01528 0.08055 0.01493 0.0794 0.01476 0.07824 C 0.01441 0.07662 0.01406 0.075 0.01371 0.07338 C 0.01354 0.07199 0.01302 0.07083 0.01285 0.06967 C 0.0125 0.06713 0.01233 0.06458 0.01198 0.06227 C 0.01146 0.05972 0.01059 0.05741 0.01007 0.05486 C 0.00989 0.05324 0.00972 0.05162 0.0092 0.05 C 0.00885 0.04861 0.00781 0.04768 0.00729 0.0463 C 0.0066 0.04398 0.0066 0.0412 0.00555 0.03912 C 0.00035 0.02847 0.0066 0.0419 0.00278 0.03171 C 0.00226 0.03032 0.00139 0.0294 0.00104 0.02801 C 0.00017 0.02569 0.00017 0.02292 -0.00087 0.0206 C -0.00156 0.01944 -0.00261 0.01852 -0.00278 0.0169 C -0.00313 0.0118 -0.00035 0.00278 0 0 Z " pathEditMode="relative" ptsTypes="AAAAAAAAAAAAAAAAAAAAAAAAAAAAAAAAAAAAAAAAAAAAAAAAAAAAAAAAAAAAAAAAAAAAAAAAAAAAA">
                                      <p:cBhvr>
                                        <p:cTn id="48" dur="2000" fill="hold"/>
                                        <p:tgtEl>
                                          <p:spTgt spid="24"/>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2"/>
      <p:bldP spid="22" grpId="1"/>
      <p:bldP spid="23" grpId="1"/>
      <p:bldP spid="24" grpId="1"/>
      <p:bldP spid="25" grpI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34BB6B48-E8B6-492E-B5F2-B7A73A7469AD}" type="datetime1">
              <a:rPr lang="en-US" smtClean="0"/>
              <a:t>9/28/2015</a:t>
            </a:fld>
            <a:endParaRPr lang="en-US" dirty="0"/>
          </a:p>
        </p:txBody>
      </p:sp>
      <p:sp>
        <p:nvSpPr>
          <p:cNvPr id="5" name="页脚占位符 4"/>
          <p:cNvSpPr>
            <a:spLocks noGrp="1"/>
          </p:cNvSpPr>
          <p:nvPr>
            <p:ph type="ftr" sz="quarter" idx="11"/>
          </p:nvPr>
        </p:nvSpPr>
        <p:spPr/>
        <p:txBody>
          <a:bodyPr/>
          <a:lstStyle/>
          <a:p>
            <a:endParaRPr lang="en-US" dirty="0"/>
          </a:p>
        </p:txBody>
      </p:sp>
      <p:sp>
        <p:nvSpPr>
          <p:cNvPr id="6" name="灯片编号占位符 5"/>
          <p:cNvSpPr>
            <a:spLocks noGrp="1"/>
          </p:cNvSpPr>
          <p:nvPr>
            <p:ph type="sldNum" sz="quarter" idx="12"/>
          </p:nvPr>
        </p:nvSpPr>
        <p:spPr/>
        <p:txBody>
          <a:bodyPr/>
          <a:lstStyle/>
          <a:p>
            <a:fld id="{34654071-70C4-45B5-882A-403F7DD71C94}" type="slidenum">
              <a:rPr lang="en-US" smtClean="0"/>
              <a:t>6</a:t>
            </a:fld>
            <a:endParaRPr lang="en-US"/>
          </a:p>
        </p:txBody>
      </p:sp>
      <p:sp>
        <p:nvSpPr>
          <p:cNvPr id="7" name="TextBox 6"/>
          <p:cNvSpPr txBox="1"/>
          <p:nvPr/>
        </p:nvSpPr>
        <p:spPr>
          <a:xfrm>
            <a:off x="1129893" y="345347"/>
            <a:ext cx="990600" cy="369332"/>
          </a:xfrm>
          <a:prstGeom prst="rect">
            <a:avLst/>
          </a:prstGeom>
          <a:noFill/>
        </p:spPr>
        <p:txBody>
          <a:bodyPr wrap="square" rtlCol="0">
            <a:spAutoFit/>
          </a:bodyPr>
          <a:lstStyle/>
          <a:p>
            <a:r>
              <a:rPr lang="en-US" altLang="zh-CN" dirty="0" smtClean="0"/>
              <a:t>HTML</a:t>
            </a:r>
            <a:endParaRPr lang="en-US" dirty="0"/>
          </a:p>
        </p:txBody>
      </p:sp>
      <p:sp>
        <p:nvSpPr>
          <p:cNvPr id="12" name="TextBox 11"/>
          <p:cNvSpPr txBox="1"/>
          <p:nvPr/>
        </p:nvSpPr>
        <p:spPr>
          <a:xfrm>
            <a:off x="7474940" y="318781"/>
            <a:ext cx="876300" cy="369332"/>
          </a:xfrm>
          <a:prstGeom prst="rect">
            <a:avLst/>
          </a:prstGeom>
          <a:noFill/>
        </p:spPr>
        <p:txBody>
          <a:bodyPr wrap="square" rtlCol="0">
            <a:spAutoFit/>
          </a:bodyPr>
          <a:lstStyle/>
          <a:p>
            <a:r>
              <a:rPr lang="en-US" dirty="0" err="1" smtClean="0"/>
              <a:t>onclick</a:t>
            </a:r>
            <a:endParaRPr lang="en-US" dirty="0"/>
          </a:p>
        </p:txBody>
      </p:sp>
      <p:sp>
        <p:nvSpPr>
          <p:cNvPr id="13" name="TextBox 12"/>
          <p:cNvSpPr txBox="1"/>
          <p:nvPr/>
        </p:nvSpPr>
        <p:spPr>
          <a:xfrm>
            <a:off x="236989" y="1331205"/>
            <a:ext cx="2514600" cy="307777"/>
          </a:xfrm>
          <a:prstGeom prst="rect">
            <a:avLst/>
          </a:prstGeom>
          <a:noFill/>
        </p:spPr>
        <p:txBody>
          <a:bodyPr wrap="square" rtlCol="0">
            <a:spAutoFit/>
          </a:bodyPr>
          <a:lstStyle/>
          <a:p>
            <a:r>
              <a:rPr lang="en-US" sz="1400" dirty="0" smtClean="0">
                <a:solidFill>
                  <a:srgbClr val="00B050"/>
                </a:solidFill>
              </a:rPr>
              <a:t>&lt;image </a:t>
            </a:r>
            <a:r>
              <a:rPr lang="en-US" sz="1400" dirty="0" err="1" smtClean="0">
                <a:solidFill>
                  <a:srgbClr val="00B050"/>
                </a:solidFill>
              </a:rPr>
              <a:t>src</a:t>
            </a:r>
            <a:r>
              <a:rPr lang="en-US" sz="1400" dirty="0" smtClean="0">
                <a:solidFill>
                  <a:srgbClr val="00B050"/>
                </a:solidFill>
              </a:rPr>
              <a:t>=… </a:t>
            </a:r>
            <a:r>
              <a:rPr lang="en-US" sz="1400" dirty="0" err="1" smtClean="0">
                <a:solidFill>
                  <a:srgbClr val="00B050"/>
                </a:solidFill>
              </a:rPr>
              <a:t>onload</a:t>
            </a:r>
            <a:r>
              <a:rPr lang="en-US" sz="1400" dirty="0" smtClean="0">
                <a:solidFill>
                  <a:srgbClr val="00B050"/>
                </a:solidFill>
              </a:rPr>
              <a:t> = “f1()”&gt;</a:t>
            </a:r>
            <a:endParaRPr lang="en-US" sz="1400" dirty="0">
              <a:solidFill>
                <a:srgbClr val="00B050"/>
              </a:solidFill>
            </a:endParaRPr>
          </a:p>
        </p:txBody>
      </p:sp>
      <p:cxnSp>
        <p:nvCxnSpPr>
          <p:cNvPr id="15" name="Straight Arrow Connector 14"/>
          <p:cNvCxnSpPr/>
          <p:nvPr/>
        </p:nvCxnSpPr>
        <p:spPr bwMode="auto">
          <a:xfrm>
            <a:off x="236989" y="952500"/>
            <a:ext cx="0" cy="5715000"/>
          </a:xfrm>
          <a:prstGeom prst="straightConnector1">
            <a:avLst/>
          </a:prstGeom>
          <a:solidFill>
            <a:schemeClr val="accent1"/>
          </a:solidFill>
          <a:ln w="28575" cap="flat" cmpd="sng" algn="ctr">
            <a:solidFill>
              <a:schemeClr val="tx1"/>
            </a:solidFill>
            <a:prstDash val="sysDot"/>
            <a:miter lim="800000"/>
            <a:headEnd type="diamond" w="med" len="med"/>
            <a:tailEnd type="triangle" w="med" len="med"/>
          </a:ln>
          <a:effectLst/>
        </p:spPr>
      </p:cxnSp>
      <p:sp>
        <p:nvSpPr>
          <p:cNvPr id="16" name="TextBox 15"/>
          <p:cNvSpPr txBox="1"/>
          <p:nvPr/>
        </p:nvSpPr>
        <p:spPr>
          <a:xfrm>
            <a:off x="201511" y="2013841"/>
            <a:ext cx="2742501" cy="307777"/>
          </a:xfrm>
          <a:prstGeom prst="rect">
            <a:avLst/>
          </a:prstGeom>
          <a:noFill/>
        </p:spPr>
        <p:txBody>
          <a:bodyPr wrap="square" rtlCol="0">
            <a:spAutoFit/>
          </a:bodyPr>
          <a:lstStyle/>
          <a:p>
            <a:r>
              <a:rPr lang="en-US" sz="1400" dirty="0" smtClean="0">
                <a:solidFill>
                  <a:schemeClr val="tx2">
                    <a:lumMod val="60000"/>
                    <a:lumOff val="40000"/>
                  </a:schemeClr>
                </a:solidFill>
              </a:rPr>
              <a:t>&lt;script </a:t>
            </a:r>
            <a:r>
              <a:rPr lang="en-US" sz="1400" dirty="0" err="1" smtClean="0">
                <a:solidFill>
                  <a:schemeClr val="tx2">
                    <a:lumMod val="60000"/>
                    <a:lumOff val="40000"/>
                  </a:schemeClr>
                </a:solidFill>
              </a:rPr>
              <a:t>src</a:t>
            </a:r>
            <a:r>
              <a:rPr lang="en-US" sz="1400" dirty="0" smtClean="0">
                <a:solidFill>
                  <a:schemeClr val="tx2">
                    <a:lumMod val="60000"/>
                    <a:lumOff val="40000"/>
                  </a:schemeClr>
                </a:solidFill>
              </a:rPr>
              <a:t>=“a.js” </a:t>
            </a:r>
            <a:r>
              <a:rPr lang="en-US" sz="1400" dirty="0" err="1">
                <a:solidFill>
                  <a:schemeClr val="tx2">
                    <a:lumMod val="60000"/>
                    <a:lumOff val="40000"/>
                  </a:schemeClr>
                </a:solidFill>
              </a:rPr>
              <a:t>a</a:t>
            </a:r>
            <a:r>
              <a:rPr lang="en-US" sz="1400" dirty="0" err="1" smtClean="0">
                <a:solidFill>
                  <a:schemeClr val="tx2">
                    <a:lumMod val="60000"/>
                    <a:lumOff val="40000"/>
                  </a:schemeClr>
                </a:solidFill>
              </a:rPr>
              <a:t>sync</a:t>
            </a:r>
            <a:r>
              <a:rPr lang="en-US" sz="1400" dirty="0" smtClean="0">
                <a:solidFill>
                  <a:schemeClr val="tx2">
                    <a:lumMod val="60000"/>
                    <a:lumOff val="40000"/>
                  </a:schemeClr>
                </a:solidFill>
              </a:rPr>
              <a:t> = “true”&gt;</a:t>
            </a:r>
            <a:endParaRPr lang="en-US" sz="1400" dirty="0">
              <a:solidFill>
                <a:schemeClr val="tx2">
                  <a:lumMod val="60000"/>
                  <a:lumOff val="40000"/>
                </a:schemeClr>
              </a:solidFill>
            </a:endParaRPr>
          </a:p>
        </p:txBody>
      </p:sp>
      <p:sp>
        <p:nvSpPr>
          <p:cNvPr id="17" name="TextBox 16"/>
          <p:cNvSpPr txBox="1"/>
          <p:nvPr/>
        </p:nvSpPr>
        <p:spPr>
          <a:xfrm>
            <a:off x="301304" y="2696477"/>
            <a:ext cx="2514600" cy="738664"/>
          </a:xfrm>
          <a:prstGeom prst="rect">
            <a:avLst/>
          </a:prstGeom>
          <a:noFill/>
        </p:spPr>
        <p:txBody>
          <a:bodyPr wrap="square" rtlCol="0">
            <a:spAutoFit/>
          </a:bodyPr>
          <a:lstStyle/>
          <a:p>
            <a:r>
              <a:rPr lang="en-US" sz="1400" dirty="0" smtClean="0">
                <a:solidFill>
                  <a:schemeClr val="tx2">
                    <a:lumMod val="60000"/>
                    <a:lumOff val="40000"/>
                  </a:schemeClr>
                </a:solidFill>
              </a:rPr>
              <a:t>&lt;script&gt; </a:t>
            </a:r>
          </a:p>
          <a:p>
            <a:r>
              <a:rPr lang="en-US" sz="1400" dirty="0">
                <a:solidFill>
                  <a:schemeClr val="tx2">
                    <a:lumMod val="60000"/>
                    <a:lumOff val="40000"/>
                  </a:schemeClr>
                </a:solidFill>
              </a:rPr>
              <a:t> </a:t>
            </a:r>
            <a:r>
              <a:rPr lang="en-US" sz="1400" dirty="0" smtClean="0">
                <a:solidFill>
                  <a:schemeClr val="tx2">
                    <a:lumMod val="60000"/>
                    <a:lumOff val="40000"/>
                  </a:schemeClr>
                </a:solidFill>
              </a:rPr>
              <a:t>        Ajax(</a:t>
            </a:r>
            <a:r>
              <a:rPr lang="en-US" sz="1400" dirty="0" err="1" smtClean="0">
                <a:solidFill>
                  <a:schemeClr val="tx2">
                    <a:lumMod val="60000"/>
                    <a:lumOff val="40000"/>
                  </a:schemeClr>
                </a:solidFill>
              </a:rPr>
              <a:t>url</a:t>
            </a:r>
            <a:r>
              <a:rPr lang="en-US" sz="1400" dirty="0" smtClean="0">
                <a:solidFill>
                  <a:schemeClr val="tx2">
                    <a:lumMod val="60000"/>
                    <a:lumOff val="40000"/>
                  </a:schemeClr>
                </a:solidFill>
              </a:rPr>
              <a:t> , f2)</a:t>
            </a:r>
          </a:p>
          <a:p>
            <a:r>
              <a:rPr lang="en-US" sz="1400" dirty="0" smtClean="0">
                <a:solidFill>
                  <a:schemeClr val="tx2">
                    <a:lumMod val="60000"/>
                    <a:lumOff val="40000"/>
                  </a:schemeClr>
                </a:solidFill>
              </a:rPr>
              <a:t> &lt;/script&gt;</a:t>
            </a:r>
            <a:endParaRPr lang="en-US" sz="1400" dirty="0">
              <a:solidFill>
                <a:schemeClr val="tx2">
                  <a:lumMod val="60000"/>
                  <a:lumOff val="40000"/>
                </a:schemeClr>
              </a:solidFill>
            </a:endParaRPr>
          </a:p>
        </p:txBody>
      </p:sp>
      <p:sp>
        <p:nvSpPr>
          <p:cNvPr id="18" name="TextBox 17"/>
          <p:cNvSpPr txBox="1"/>
          <p:nvPr/>
        </p:nvSpPr>
        <p:spPr>
          <a:xfrm>
            <a:off x="282079" y="3810000"/>
            <a:ext cx="2514600" cy="738664"/>
          </a:xfrm>
          <a:prstGeom prst="rect">
            <a:avLst/>
          </a:prstGeom>
          <a:noFill/>
        </p:spPr>
        <p:txBody>
          <a:bodyPr wrap="square" rtlCol="0">
            <a:spAutoFit/>
          </a:bodyPr>
          <a:lstStyle/>
          <a:p>
            <a:r>
              <a:rPr lang="en-US" sz="1400" dirty="0" smtClean="0">
                <a:solidFill>
                  <a:schemeClr val="tx2">
                    <a:lumMod val="60000"/>
                    <a:lumOff val="40000"/>
                  </a:schemeClr>
                </a:solidFill>
              </a:rPr>
              <a:t>&lt;script&gt; </a:t>
            </a:r>
          </a:p>
          <a:p>
            <a:r>
              <a:rPr lang="en-US" sz="1400" dirty="0" smtClean="0">
                <a:solidFill>
                  <a:schemeClr val="tx2">
                    <a:lumMod val="60000"/>
                    <a:lumOff val="40000"/>
                  </a:schemeClr>
                </a:solidFill>
              </a:rPr>
              <a:t>        </a:t>
            </a:r>
            <a:r>
              <a:rPr lang="en-US" sz="1400" dirty="0" err="1" smtClean="0">
                <a:solidFill>
                  <a:schemeClr val="tx2">
                    <a:lumMod val="60000"/>
                    <a:lumOff val="40000"/>
                  </a:schemeClr>
                </a:solidFill>
              </a:rPr>
              <a:t>setTimeOut</a:t>
            </a:r>
            <a:r>
              <a:rPr lang="en-US" sz="1400" dirty="0" smtClean="0">
                <a:solidFill>
                  <a:schemeClr val="tx2">
                    <a:lumMod val="60000"/>
                    <a:lumOff val="40000"/>
                  </a:schemeClr>
                </a:solidFill>
              </a:rPr>
              <a:t>(f3, 1000); </a:t>
            </a:r>
          </a:p>
          <a:p>
            <a:r>
              <a:rPr lang="en-US" sz="1400" dirty="0" smtClean="0">
                <a:solidFill>
                  <a:schemeClr val="tx2">
                    <a:lumMod val="60000"/>
                    <a:lumOff val="40000"/>
                  </a:schemeClr>
                </a:solidFill>
              </a:rPr>
              <a:t>&lt;/script&gt;</a:t>
            </a:r>
            <a:endParaRPr lang="en-US" sz="1400" dirty="0">
              <a:solidFill>
                <a:schemeClr val="tx2">
                  <a:lumMod val="60000"/>
                  <a:lumOff val="40000"/>
                </a:schemeClr>
              </a:solidFill>
            </a:endParaRPr>
          </a:p>
        </p:txBody>
      </p:sp>
      <p:sp>
        <p:nvSpPr>
          <p:cNvPr id="20" name="TextBox 19"/>
          <p:cNvSpPr txBox="1"/>
          <p:nvPr/>
        </p:nvSpPr>
        <p:spPr>
          <a:xfrm>
            <a:off x="305674" y="4923523"/>
            <a:ext cx="2072430" cy="307777"/>
          </a:xfrm>
          <a:prstGeom prst="rect">
            <a:avLst/>
          </a:prstGeom>
          <a:noFill/>
        </p:spPr>
        <p:txBody>
          <a:bodyPr wrap="square" rtlCol="0">
            <a:spAutoFit/>
          </a:bodyPr>
          <a:lstStyle/>
          <a:p>
            <a:r>
              <a:rPr lang="en-US" sz="1400" dirty="0" smtClean="0">
                <a:solidFill>
                  <a:srgbClr val="00B050"/>
                </a:solidFill>
              </a:rPr>
              <a:t>&lt;button </a:t>
            </a:r>
            <a:r>
              <a:rPr lang="en-US" sz="1400" dirty="0" err="1" smtClean="0">
                <a:solidFill>
                  <a:srgbClr val="00B050"/>
                </a:solidFill>
              </a:rPr>
              <a:t>onclick</a:t>
            </a:r>
            <a:r>
              <a:rPr lang="en-US" sz="1400" dirty="0" smtClean="0">
                <a:solidFill>
                  <a:srgbClr val="00B050"/>
                </a:solidFill>
              </a:rPr>
              <a:t>= “f4()”&gt;</a:t>
            </a:r>
            <a:endParaRPr lang="en-US" sz="1400" dirty="0">
              <a:solidFill>
                <a:srgbClr val="00B050"/>
              </a:solidFill>
            </a:endParaRPr>
          </a:p>
        </p:txBody>
      </p:sp>
      <p:sp>
        <p:nvSpPr>
          <p:cNvPr id="21" name="TextBox 20"/>
          <p:cNvSpPr txBox="1"/>
          <p:nvPr/>
        </p:nvSpPr>
        <p:spPr>
          <a:xfrm>
            <a:off x="2981062" y="1132416"/>
            <a:ext cx="585482" cy="307777"/>
          </a:xfrm>
          <a:prstGeom prst="rect">
            <a:avLst/>
          </a:prstGeom>
          <a:noFill/>
        </p:spPr>
        <p:txBody>
          <a:bodyPr wrap="square" rtlCol="0">
            <a:spAutoFit/>
          </a:bodyPr>
          <a:lstStyle/>
          <a:p>
            <a:r>
              <a:rPr lang="en-US" sz="1400" dirty="0"/>
              <a:t>f</a:t>
            </a:r>
            <a:r>
              <a:rPr lang="en-US" sz="1400" dirty="0" smtClean="0"/>
              <a:t>1()</a:t>
            </a:r>
            <a:endParaRPr lang="en-US" sz="1400" dirty="0"/>
          </a:p>
        </p:txBody>
      </p:sp>
      <p:sp>
        <p:nvSpPr>
          <p:cNvPr id="22" name="TextBox 21"/>
          <p:cNvSpPr txBox="1"/>
          <p:nvPr/>
        </p:nvSpPr>
        <p:spPr>
          <a:xfrm>
            <a:off x="5351127" y="2560323"/>
            <a:ext cx="585482" cy="307777"/>
          </a:xfrm>
          <a:prstGeom prst="rect">
            <a:avLst/>
          </a:prstGeom>
          <a:noFill/>
        </p:spPr>
        <p:txBody>
          <a:bodyPr wrap="square" rtlCol="0">
            <a:spAutoFit/>
          </a:bodyPr>
          <a:lstStyle/>
          <a:p>
            <a:r>
              <a:rPr lang="en-US" sz="1400" dirty="0" smtClean="0"/>
              <a:t>f</a:t>
            </a:r>
            <a:r>
              <a:rPr lang="en-US" sz="1400" dirty="0"/>
              <a:t>2</a:t>
            </a:r>
            <a:r>
              <a:rPr lang="en-US" sz="1400" dirty="0" smtClean="0"/>
              <a:t>()</a:t>
            </a:r>
            <a:endParaRPr lang="en-US" sz="1400" dirty="0"/>
          </a:p>
        </p:txBody>
      </p:sp>
      <p:sp>
        <p:nvSpPr>
          <p:cNvPr id="23" name="TextBox 22"/>
          <p:cNvSpPr txBox="1"/>
          <p:nvPr/>
        </p:nvSpPr>
        <p:spPr>
          <a:xfrm>
            <a:off x="6506185" y="3711369"/>
            <a:ext cx="585482" cy="307777"/>
          </a:xfrm>
          <a:prstGeom prst="rect">
            <a:avLst/>
          </a:prstGeom>
          <a:noFill/>
        </p:spPr>
        <p:txBody>
          <a:bodyPr wrap="square" rtlCol="0">
            <a:spAutoFit/>
          </a:bodyPr>
          <a:lstStyle/>
          <a:p>
            <a:r>
              <a:rPr lang="en-US" sz="1400" dirty="0" smtClean="0"/>
              <a:t>f3()</a:t>
            </a:r>
            <a:endParaRPr lang="en-US" sz="1400" dirty="0"/>
          </a:p>
        </p:txBody>
      </p:sp>
      <p:sp>
        <p:nvSpPr>
          <p:cNvPr id="24" name="TextBox 23"/>
          <p:cNvSpPr txBox="1"/>
          <p:nvPr/>
        </p:nvSpPr>
        <p:spPr>
          <a:xfrm>
            <a:off x="7620349" y="4548664"/>
            <a:ext cx="585482" cy="307777"/>
          </a:xfrm>
          <a:prstGeom prst="rect">
            <a:avLst/>
          </a:prstGeom>
          <a:noFill/>
        </p:spPr>
        <p:txBody>
          <a:bodyPr wrap="square" rtlCol="0">
            <a:spAutoFit/>
          </a:bodyPr>
          <a:lstStyle/>
          <a:p>
            <a:r>
              <a:rPr lang="en-US" sz="1400" dirty="0" smtClean="0"/>
              <a:t>f4()</a:t>
            </a:r>
            <a:endParaRPr lang="en-US" sz="1400" dirty="0"/>
          </a:p>
        </p:txBody>
      </p:sp>
      <p:sp>
        <p:nvSpPr>
          <p:cNvPr id="25" name="TextBox 24"/>
          <p:cNvSpPr txBox="1"/>
          <p:nvPr/>
        </p:nvSpPr>
        <p:spPr>
          <a:xfrm>
            <a:off x="3806679" y="1507615"/>
            <a:ext cx="1530642" cy="523220"/>
          </a:xfrm>
          <a:prstGeom prst="rect">
            <a:avLst/>
          </a:prstGeom>
          <a:noFill/>
        </p:spPr>
        <p:txBody>
          <a:bodyPr wrap="square" rtlCol="0">
            <a:spAutoFit/>
          </a:bodyPr>
          <a:lstStyle/>
          <a:p>
            <a:r>
              <a:rPr lang="en-US" sz="1400" dirty="0" smtClean="0"/>
              <a:t>a.js:</a:t>
            </a:r>
          </a:p>
          <a:p>
            <a:r>
              <a:rPr lang="en-US" sz="1400" dirty="0"/>
              <a:t>f</a:t>
            </a:r>
            <a:r>
              <a:rPr lang="en-US" sz="1400" dirty="0" smtClean="0"/>
              <a:t>unction f4(){…}</a:t>
            </a:r>
            <a:endParaRPr lang="en-US" sz="1400" dirty="0"/>
          </a:p>
        </p:txBody>
      </p:sp>
      <p:cxnSp>
        <p:nvCxnSpPr>
          <p:cNvPr id="42" name="Straight Arrow Connector 41"/>
          <p:cNvCxnSpPr/>
          <p:nvPr/>
        </p:nvCxnSpPr>
        <p:spPr bwMode="auto">
          <a:xfrm>
            <a:off x="3195332" y="1485093"/>
            <a:ext cx="0" cy="5068107"/>
          </a:xfrm>
          <a:prstGeom prst="straightConnector1">
            <a:avLst/>
          </a:prstGeom>
          <a:solidFill>
            <a:schemeClr val="accent1"/>
          </a:solidFill>
          <a:ln w="28575" cap="flat" cmpd="sng" algn="ctr">
            <a:solidFill>
              <a:srgbClr val="FFC000"/>
            </a:solidFill>
            <a:prstDash val="sysDot"/>
            <a:miter lim="800000"/>
            <a:headEnd type="oval" w="med" len="med"/>
            <a:tailEnd type="triangle" w="med" len="med"/>
          </a:ln>
          <a:effectLst/>
        </p:spPr>
      </p:cxnSp>
      <p:cxnSp>
        <p:nvCxnSpPr>
          <p:cNvPr id="44" name="Straight Arrow Connector 43"/>
          <p:cNvCxnSpPr/>
          <p:nvPr/>
        </p:nvCxnSpPr>
        <p:spPr bwMode="auto">
          <a:xfrm>
            <a:off x="4419600" y="2167729"/>
            <a:ext cx="0" cy="4385471"/>
          </a:xfrm>
          <a:prstGeom prst="straightConnector1">
            <a:avLst/>
          </a:prstGeom>
          <a:solidFill>
            <a:schemeClr val="accent1"/>
          </a:solidFill>
          <a:ln w="28575" cap="flat" cmpd="sng" algn="ctr">
            <a:solidFill>
              <a:srgbClr val="FFC000"/>
            </a:solidFill>
            <a:prstDash val="sysDot"/>
            <a:miter lim="800000"/>
            <a:headEnd type="oval" w="med" len="med"/>
            <a:tailEnd type="triangle" w="med" len="med"/>
          </a:ln>
          <a:effectLst/>
        </p:spPr>
      </p:cxnSp>
      <p:cxnSp>
        <p:nvCxnSpPr>
          <p:cNvPr id="46" name="Straight Arrow Connector 45"/>
          <p:cNvCxnSpPr/>
          <p:nvPr/>
        </p:nvCxnSpPr>
        <p:spPr bwMode="auto">
          <a:xfrm>
            <a:off x="5562600" y="3065806"/>
            <a:ext cx="0" cy="3487394"/>
          </a:xfrm>
          <a:prstGeom prst="straightConnector1">
            <a:avLst/>
          </a:prstGeom>
          <a:solidFill>
            <a:schemeClr val="accent1"/>
          </a:solidFill>
          <a:ln w="28575" cap="flat" cmpd="sng" algn="ctr">
            <a:solidFill>
              <a:srgbClr val="FFC000"/>
            </a:solidFill>
            <a:prstDash val="sysDot"/>
            <a:miter lim="800000"/>
            <a:headEnd type="oval" w="med" len="med"/>
            <a:tailEnd type="triangle" w="med" len="med"/>
          </a:ln>
          <a:effectLst/>
        </p:spPr>
      </p:cxnSp>
      <p:cxnSp>
        <p:nvCxnSpPr>
          <p:cNvPr id="48" name="Straight Arrow Connector 47"/>
          <p:cNvCxnSpPr/>
          <p:nvPr/>
        </p:nvCxnSpPr>
        <p:spPr bwMode="auto">
          <a:xfrm>
            <a:off x="6798926" y="4165245"/>
            <a:ext cx="0" cy="2387955"/>
          </a:xfrm>
          <a:prstGeom prst="straightConnector1">
            <a:avLst/>
          </a:prstGeom>
          <a:solidFill>
            <a:schemeClr val="accent1"/>
          </a:solidFill>
          <a:ln w="28575" cap="flat" cmpd="sng" algn="ctr">
            <a:solidFill>
              <a:srgbClr val="FFC000"/>
            </a:solidFill>
            <a:prstDash val="sysDot"/>
            <a:miter lim="800000"/>
            <a:headEnd type="oval" w="med" len="med"/>
            <a:tailEnd type="triangle" w="med" len="med"/>
          </a:ln>
          <a:effectLst/>
        </p:spPr>
      </p:cxnSp>
      <p:cxnSp>
        <p:nvCxnSpPr>
          <p:cNvPr id="50" name="Straight Arrow Connector 49"/>
          <p:cNvCxnSpPr/>
          <p:nvPr/>
        </p:nvCxnSpPr>
        <p:spPr bwMode="auto">
          <a:xfrm>
            <a:off x="7853846" y="5077411"/>
            <a:ext cx="3843" cy="1489876"/>
          </a:xfrm>
          <a:prstGeom prst="straightConnector1">
            <a:avLst/>
          </a:prstGeom>
          <a:solidFill>
            <a:schemeClr val="accent1"/>
          </a:solidFill>
          <a:ln w="28575" cap="flat" cmpd="sng" algn="ctr">
            <a:solidFill>
              <a:srgbClr val="FFC000"/>
            </a:solidFill>
            <a:prstDash val="sysDot"/>
            <a:miter lim="800000"/>
            <a:headEnd type="oval" w="med" len="med"/>
            <a:tailEnd type="triangle" w="med" len="med"/>
          </a:ln>
          <a:effectLst/>
        </p:spPr>
      </p:cxnSp>
      <p:cxnSp>
        <p:nvCxnSpPr>
          <p:cNvPr id="3" name="Straight Arrow Connector 2"/>
          <p:cNvCxnSpPr/>
          <p:nvPr/>
        </p:nvCxnSpPr>
        <p:spPr bwMode="auto">
          <a:xfrm>
            <a:off x="4800600" y="2030835"/>
            <a:ext cx="2819749" cy="2517829"/>
          </a:xfrm>
          <a:prstGeom prst="straightConnector1">
            <a:avLst/>
          </a:prstGeom>
          <a:solidFill>
            <a:schemeClr val="accent1"/>
          </a:solidFill>
          <a:ln w="12700" cap="flat" cmpd="sng" algn="ctr">
            <a:solidFill>
              <a:srgbClr val="7030A0"/>
            </a:solidFill>
            <a:prstDash val="solid"/>
            <a:miter lim="800000"/>
            <a:headEnd type="arrow" w="med" len="med"/>
            <a:tailEnd type="arrow" w="med" len="med"/>
          </a:ln>
          <a:effectLst/>
        </p:spPr>
      </p:cxnSp>
      <p:cxnSp>
        <p:nvCxnSpPr>
          <p:cNvPr id="34" name="Straight Arrow Connector 33"/>
          <p:cNvCxnSpPr/>
          <p:nvPr/>
        </p:nvCxnSpPr>
        <p:spPr bwMode="auto">
          <a:xfrm flipV="1">
            <a:off x="4800600" y="5210478"/>
            <a:ext cx="2819749" cy="489203"/>
          </a:xfrm>
          <a:prstGeom prst="straightConnector1">
            <a:avLst/>
          </a:prstGeom>
          <a:solidFill>
            <a:schemeClr val="accent1"/>
          </a:solidFill>
          <a:ln w="12700" cap="flat" cmpd="sng" algn="ctr">
            <a:solidFill>
              <a:srgbClr val="FF0000"/>
            </a:solidFill>
            <a:prstDash val="sysDash"/>
            <a:miter lim="800000"/>
            <a:headEnd type="arrow" w="med" len="med"/>
            <a:tailEnd type="none" w="med" len="med"/>
          </a:ln>
          <a:effectLst/>
        </p:spPr>
      </p:cxnSp>
      <p:pic>
        <p:nvPicPr>
          <p:cNvPr id="1026" name="Picture 2" descr="http://www.allindiayoungsters.com/wp-content/uploads/2015/03/wrong-number-series.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13522" y="3910987"/>
            <a:ext cx="1732300" cy="1732300"/>
          </a:xfrm>
          <a:prstGeom prst="rect">
            <a:avLst/>
          </a:prstGeom>
          <a:noFill/>
          <a:extLst>
            <a:ext uri="{909E8E84-426E-40DD-AFC4-6F175D3DCCD1}">
              <a14:hiddenFill xmlns:a14="http://schemas.microsoft.com/office/drawing/2010/main">
                <a:solidFill>
                  <a:srgbClr val="FFFFFF"/>
                </a:solidFill>
              </a14:hiddenFill>
            </a:ext>
          </a:extLst>
        </p:spPr>
      </p:pic>
      <p:sp>
        <p:nvSpPr>
          <p:cNvPr id="39" name="Title 1"/>
          <p:cNvSpPr>
            <a:spLocks noGrp="1"/>
          </p:cNvSpPr>
          <p:nvPr>
            <p:ph type="title"/>
          </p:nvPr>
        </p:nvSpPr>
        <p:spPr>
          <a:xfrm>
            <a:off x="2530766" y="152832"/>
            <a:ext cx="4533900" cy="838200"/>
          </a:xfrm>
        </p:spPr>
        <p:txBody>
          <a:bodyPr/>
          <a:lstStyle/>
          <a:p>
            <a:r>
              <a:rPr lang="en-US" dirty="0" smtClean="0"/>
              <a:t>Buggy interleaving</a:t>
            </a:r>
            <a:endParaRPr lang="en-US" dirty="0"/>
          </a:p>
        </p:txBody>
      </p:sp>
      <p:sp>
        <p:nvSpPr>
          <p:cNvPr id="2" name="Rectangle 1"/>
          <p:cNvSpPr/>
          <p:nvPr/>
        </p:nvSpPr>
        <p:spPr>
          <a:xfrm>
            <a:off x="6587589" y="5290899"/>
            <a:ext cx="2640466" cy="369332"/>
          </a:xfrm>
          <a:prstGeom prst="rect">
            <a:avLst/>
          </a:prstGeom>
        </p:spPr>
        <p:txBody>
          <a:bodyPr wrap="none">
            <a:spAutoFit/>
          </a:bodyPr>
          <a:lstStyle/>
          <a:p>
            <a:r>
              <a:rPr lang="en-US" dirty="0">
                <a:solidFill>
                  <a:schemeClr val="accent1">
                    <a:lumMod val="60000"/>
                    <a:lumOff val="40000"/>
                  </a:schemeClr>
                </a:solidFill>
              </a:rPr>
              <a:t> </a:t>
            </a:r>
            <a:r>
              <a:rPr lang="en-US" dirty="0" smtClean="0">
                <a:solidFill>
                  <a:schemeClr val="accent1">
                    <a:lumMod val="60000"/>
                    <a:lumOff val="40000"/>
                  </a:schemeClr>
                </a:solidFill>
              </a:rPr>
              <a:t>wire </a:t>
            </a:r>
            <a:r>
              <a:rPr lang="en-US" dirty="0">
                <a:solidFill>
                  <a:schemeClr val="accent1">
                    <a:lumMod val="60000"/>
                    <a:lumOff val="40000"/>
                  </a:schemeClr>
                </a:solidFill>
              </a:rPr>
              <a:t>you 5 million dollars</a:t>
            </a:r>
          </a:p>
        </p:txBody>
      </p:sp>
      <p:pic>
        <p:nvPicPr>
          <p:cNvPr id="2050" name="Picture 2" descr="http://cdn.blackenterprise.com/wp-content/blogs.dir/1/files/2015/03/money-gon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98926" y="1570993"/>
            <a:ext cx="2143125"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538132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21"/>
                                        </p:tgtEl>
                                      </p:cBhvr>
                                    </p:animEffect>
                                    <p:set>
                                      <p:cBhvr>
                                        <p:cTn id="12" dur="1" fill="hold">
                                          <p:stCondLst>
                                            <p:cond delay="499"/>
                                          </p:stCondLst>
                                        </p:cTn>
                                        <p:tgtEl>
                                          <p:spTgt spid="21"/>
                                        </p:tgtEl>
                                        <p:attrNameLst>
                                          <p:attrName>style.visibility</p:attrName>
                                        </p:attrNameLst>
                                      </p:cBhvr>
                                      <p:to>
                                        <p:strVal val="hidden"/>
                                      </p:to>
                                    </p:set>
                                  </p:childTnLst>
                                </p:cTn>
                              </p:par>
                              <p:par>
                                <p:cTn id="13" presetID="10" presetClass="exit" presetSubtype="0" fill="hold" nodeType="withEffect">
                                  <p:stCondLst>
                                    <p:cond delay="0"/>
                                  </p:stCondLst>
                                  <p:childTnLst>
                                    <p:animEffect transition="out" filter="fade">
                                      <p:cBhvr>
                                        <p:cTn id="14" dur="500"/>
                                        <p:tgtEl>
                                          <p:spTgt spid="42"/>
                                        </p:tgtEl>
                                      </p:cBhvr>
                                    </p:animEffect>
                                    <p:set>
                                      <p:cBhvr>
                                        <p:cTn id="15" dur="1" fill="hold">
                                          <p:stCondLst>
                                            <p:cond delay="499"/>
                                          </p:stCondLst>
                                        </p:cTn>
                                        <p:tgtEl>
                                          <p:spTgt spid="42"/>
                                        </p:tgtEl>
                                        <p:attrNameLst>
                                          <p:attrName>style.visibility</p:attrName>
                                        </p:attrNameLst>
                                      </p:cBhvr>
                                      <p:to>
                                        <p:strVal val="hidden"/>
                                      </p:to>
                                    </p:set>
                                  </p:childTnLst>
                                </p:cTn>
                              </p:par>
                              <p:par>
                                <p:cTn id="16" presetID="10" presetClass="exit" presetSubtype="0" fill="hold" nodeType="withEffect">
                                  <p:stCondLst>
                                    <p:cond delay="0"/>
                                  </p:stCondLst>
                                  <p:childTnLst>
                                    <p:animEffect transition="out" filter="fade">
                                      <p:cBhvr>
                                        <p:cTn id="17" dur="500"/>
                                        <p:tgtEl>
                                          <p:spTgt spid="46"/>
                                        </p:tgtEl>
                                      </p:cBhvr>
                                    </p:animEffect>
                                    <p:set>
                                      <p:cBhvr>
                                        <p:cTn id="18" dur="1" fill="hold">
                                          <p:stCondLst>
                                            <p:cond delay="499"/>
                                          </p:stCondLst>
                                        </p:cTn>
                                        <p:tgtEl>
                                          <p:spTgt spid="46"/>
                                        </p:tgtEl>
                                        <p:attrNameLst>
                                          <p:attrName>style.visibility</p:attrName>
                                        </p:attrNameLst>
                                      </p:cBhvr>
                                      <p:to>
                                        <p:strVal val="hidden"/>
                                      </p:to>
                                    </p:set>
                                  </p:childTnLst>
                                </p:cTn>
                              </p:par>
                              <p:par>
                                <p:cTn id="19" presetID="10" presetClass="exit" presetSubtype="0" fill="hold" grpId="0" nodeType="withEffect">
                                  <p:stCondLst>
                                    <p:cond delay="0"/>
                                  </p:stCondLst>
                                  <p:childTnLst>
                                    <p:animEffect transition="out" filter="fade">
                                      <p:cBhvr>
                                        <p:cTn id="20" dur="500"/>
                                        <p:tgtEl>
                                          <p:spTgt spid="22"/>
                                        </p:tgtEl>
                                      </p:cBhvr>
                                    </p:animEffect>
                                    <p:set>
                                      <p:cBhvr>
                                        <p:cTn id="21" dur="1" fill="hold">
                                          <p:stCondLst>
                                            <p:cond delay="499"/>
                                          </p:stCondLst>
                                        </p:cTn>
                                        <p:tgtEl>
                                          <p:spTgt spid="22"/>
                                        </p:tgtEl>
                                        <p:attrNameLst>
                                          <p:attrName>style.visibility</p:attrName>
                                        </p:attrNameLst>
                                      </p:cBhvr>
                                      <p:to>
                                        <p:strVal val="hidden"/>
                                      </p:to>
                                    </p:set>
                                  </p:childTnLst>
                                </p:cTn>
                              </p:par>
                              <p:par>
                                <p:cTn id="22" presetID="10" presetClass="exit" presetSubtype="0" fill="hold" nodeType="withEffect">
                                  <p:stCondLst>
                                    <p:cond delay="0"/>
                                  </p:stCondLst>
                                  <p:childTnLst>
                                    <p:animEffect transition="out" filter="fade">
                                      <p:cBhvr>
                                        <p:cTn id="23" dur="500"/>
                                        <p:tgtEl>
                                          <p:spTgt spid="48"/>
                                        </p:tgtEl>
                                      </p:cBhvr>
                                    </p:animEffect>
                                    <p:set>
                                      <p:cBhvr>
                                        <p:cTn id="24" dur="1" fill="hold">
                                          <p:stCondLst>
                                            <p:cond delay="499"/>
                                          </p:stCondLst>
                                        </p:cTn>
                                        <p:tgtEl>
                                          <p:spTgt spid="48"/>
                                        </p:tgtEl>
                                        <p:attrNameLst>
                                          <p:attrName>style.visibility</p:attrName>
                                        </p:attrNameLst>
                                      </p:cBhvr>
                                      <p:to>
                                        <p:strVal val="hidden"/>
                                      </p:to>
                                    </p:set>
                                  </p:childTnLst>
                                </p:cTn>
                              </p:par>
                              <p:par>
                                <p:cTn id="25" presetID="10" presetClass="exit" presetSubtype="0" fill="hold" grpId="0" nodeType="withEffect">
                                  <p:stCondLst>
                                    <p:cond delay="0"/>
                                  </p:stCondLst>
                                  <p:childTnLst>
                                    <p:animEffect transition="out" filter="fade">
                                      <p:cBhvr>
                                        <p:cTn id="26" dur="500"/>
                                        <p:tgtEl>
                                          <p:spTgt spid="23"/>
                                        </p:tgtEl>
                                      </p:cBhvr>
                                    </p:animEffect>
                                    <p:set>
                                      <p:cBhvr>
                                        <p:cTn id="27" dur="1" fill="hold">
                                          <p:stCondLst>
                                            <p:cond delay="499"/>
                                          </p:stCondLst>
                                        </p:cTn>
                                        <p:tgtEl>
                                          <p:spTgt spid="23"/>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nodeType="clickEffect">
                                  <p:stCondLst>
                                    <p:cond delay="0"/>
                                  </p:stCondLst>
                                  <p:childTnLst>
                                    <p:animEffect transition="out" filter="fade">
                                      <p:cBhvr>
                                        <p:cTn id="31" dur="500"/>
                                        <p:tgtEl>
                                          <p:spTgt spid="3"/>
                                        </p:tgtEl>
                                      </p:cBhvr>
                                    </p:animEffect>
                                    <p:set>
                                      <p:cBhvr>
                                        <p:cTn id="32" dur="1" fill="hold">
                                          <p:stCondLst>
                                            <p:cond delay="499"/>
                                          </p:stCondLst>
                                        </p:cTn>
                                        <p:tgtEl>
                                          <p:spTgt spid="3"/>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0" presetClass="path" presetSubtype="0" accel="50000" decel="50000" fill="hold" grpId="0" nodeType="clickEffect">
                                  <p:stCondLst>
                                    <p:cond delay="0"/>
                                  </p:stCondLst>
                                  <p:childTnLst>
                                    <p:animMotion origin="layout" path="M 0 -3.7037E-7 L 0 -3.7037E-7 C -0.00243 0.00139 -0.00538 0.00255 -0.00729 0.00509 C -0.00851 0.00648 -0.00816 0.00926 -0.00903 0.01111 C -0.00972 0.01273 -0.01042 0.01389 -0.01094 0.01551 C -0.01163 0.01736 -0.01215 0.01968 -0.01285 0.02176 L -0.01372 0.02477 L -0.01458 0.02801 C -0.01406 0.03611 -0.01372 0.04421 -0.01285 0.05208 C -0.0125 0.0544 -0.01146 0.05625 -0.01094 0.05833 C -0.01024 0.06111 -0.0099 0.06319 -0.00903 0.06574 C -0.00799 0.06898 -0.00538 0.07431 -0.00365 0.07732 C -0.00295 0.07847 -0.00243 0.0794 -0.00174 0.08032 C -0.00087 0.08171 0 0.08264 0.00104 0.0838 C 0.00156 0.08542 0.00174 0.0875 0.00278 0.08912 C 0.00365 0.09005 0.00538 0.09005 0.00642 0.09097 C 0.00764 0.09213 0.00833 0.09375 0.0092 0.09514 C 0.0099 0.09607 0.01042 0.09722 0.01111 0.09838 C 0.01285 0.10116 0.01476 0.10394 0.01649 0.10671 C 0.01753 0.10787 0.01823 0.10972 0.01927 0.11111 C 0.0224 0.11458 0.02205 0.11366 0.02483 0.11829 C 0.02604 0.12037 0.02778 0.12222 0.02847 0.12454 C 0.03073 0.13218 0.02986 0.1287 0.03125 0.13495 C 0.0309 0.14699 0.03142 0.1588 0.03038 0.17083 C 0.03021 0.17245 0.0283 0.17338 0.0276 0.175 C 0.02708 0.17593 0.02708 0.17708 0.02656 0.17824 C 0.02552 0.18032 0.02413 0.18218 0.02292 0.18426 C 0.02205 0.18611 0.02135 0.18796 0.02031 0.18982 C 0.01719 0.19421 0.01753 0.19167 0.01389 0.19583 C 0.0125 0.19722 0.01163 0.19954 0.01007 0.20116 C 0.00885 0.20255 0.00694 0.20301 0.00556 0.2044 C 0.00313 0.20648 0.00069 0.20857 -0.00174 0.21042 L -0.00451 0.21273 C -0.00625 0.21597 -0.00642 0.21644 -0.00903 0.21921 C -0.01684 0.22639 -0.0066 0.21505 -0.01458 0.22431 C -0.01979 0.23889 -0.01319 0.22315 -0.01927 0.23148 C -0.01979 0.23241 -0.01962 0.2338 -0.02014 0.23472 C -0.02066 0.23611 -0.02153 0.23657 -0.02187 0.23796 C -0.02274 0.23958 -0.02309 0.24144 -0.02378 0.24306 C -0.02413 0.24745 -0.02431 0.25162 -0.02465 0.25579 C -0.02483 0.25787 -0.02552 0.25995 -0.02552 0.26204 C -0.02552 0.26806 -0.02517 0.27384 -0.02465 0.27986 C -0.02448 0.2831 -0.02309 0.29074 -0.02187 0.29352 C -0.02101 0.29583 -0.01927 0.29769 -0.01823 0.29977 C -0.01406 0.3088 -0.01406 0.31088 -0.01007 0.31759 C -0.00469 0.32685 -0.01024 0.31644 -0.0026 0.32708 C -0.00156 0.3287 -0.00087 0.33079 0 0.33218 C 0.00087 0.3338 0.00174 0.33519 0.00278 0.33657 C 0.00365 0.3375 0.00486 0.33843 0.00556 0.33958 C 0.01042 0.34745 0.00365 0.34074 0.01111 0.34699 C 0.01545 0.35532 0.01267 0.35046 0.01927 0.36065 C 0.02031 0.36204 0.02153 0.36319 0.02205 0.36505 C 0.02396 0.3706 0.02361 0.37037 0.02656 0.37546 C 0.03403 0.38819 0.02517 0.3713 0.03125 0.38357 C 0.03212 0.38565 0.03316 0.38727 0.03403 0.38912 C 0.03837 0.40023 0.03385 0.39097 0.03681 0.39954 C 0.03715 0.40093 0.03802 0.40232 0.03854 0.40394 C 0.0408 0.42199 0.03767 0.39792 0.04132 0.42153 C 0.04201 0.42616 0.04253 0.43056 0.04323 0.43519 C 0.04288 0.44468 0.04306 0.45417 0.04219 0.46366 C 0.04201 0.46667 0.03576 0.4706 0.0349 0.47107 C 0.03403 0.4713 0.03299 0.47153 0.03212 0.47199 C 0.0309 0.47245 0.02969 0.47269 0.02847 0.47292 C 0.02726 0.47338 0.02604 0.47454 0.02483 0.475 C 0.02292 0.47593 0.02031 0.47685 0.0184 0.47708 C 0.01753 0.47801 0.01667 0.4787 0.01563 0.47917 C 0.01389 0.48032 0.01181 0.48009 0.01007 0.48148 L 0.00469 0.48565 C -0.00191 0.49676 0.00833 0.47963 0 0.4919 C -0.00122 0.49375 -0.00295 0.4956 -0.00365 0.49815 C -0.00399 0.49931 -0.00399 0.50046 -0.00451 0.50116 C -0.00521 0.50301 -0.00642 0.50417 -0.00729 0.50556 L -0.00903 0.51204 C -0.00937 0.51273 -0.0099 0.51389 -0.01007 0.51505 C -0.01111 0.52153 -0.01042 0.51852 -0.01181 0.52338 C -0.01076 0.54352 -0.0125 0.53542 -0.00903 0.54745 C -0.00885 0.54861 -0.00868 0.54977 -0.00816 0.55069 C -0.00677 0.55324 -0.00469 0.55671 -0.00365 0.55903 C -0.00312 0.56019 -0.00312 0.56134 -0.0026 0.56227 C -0.00156 0.56435 0.00035 0.5662 0.00104 0.56829 C 0.00122 0.56944 0.00122 0.57083 0.00191 0.57176 C 0.00486 0.575 0.00469 0.57083 0.00469 0.57407 " pathEditMode="relative" rAng="0" ptsTypes="AAAAAAAAAAAAAAAAAAAAAAAAAAAAAAAAAAAAAAAAAAAAAAAAAAAAAAAAAAAAAAAAAAAAAAAAAAAAAAAAAA">
                                      <p:cBhvr>
                                        <p:cTn id="36" dur="5000" fill="hold"/>
                                        <p:tgtEl>
                                          <p:spTgt spid="25"/>
                                        </p:tgtEl>
                                        <p:attrNameLst>
                                          <p:attrName>ppt_x</p:attrName>
                                          <p:attrName>ppt_y</p:attrName>
                                        </p:attrNameLst>
                                      </p:cBhvr>
                                      <p:rCtr x="885" y="28704"/>
                                    </p:animMotion>
                                  </p:childTnLst>
                                </p:cTn>
                              </p:par>
                              <p:par>
                                <p:cTn id="37" presetID="0" presetClass="path" presetSubtype="0" accel="50000" decel="50000" fill="hold" grpId="0" nodeType="withEffect">
                                  <p:stCondLst>
                                    <p:cond delay="0"/>
                                  </p:stCondLst>
                                  <p:childTnLst>
                                    <p:animMotion origin="layout" path="M 2.22222E-6 1.85185E-6 L 2.22222E-6 1.85185E-6 C -0.00087 0.00162 -0.00174 0.00324 -0.00278 0.00486 C -0.00347 0.00579 -0.00469 0.00671 -0.00556 0.00787 C -0.00695 0.00972 -0.00834 0.0118 -0.0092 0.01389 C -0.00938 0.01481 -0.00955 0.01574 -0.01007 0.01643 C -0.01042 0.01713 -0.01129 0.01759 -0.01181 0.01829 C -0.01163 0.01991 -0.01163 0.02176 -0.01094 0.02315 C -0.01059 0.02407 -0.0099 0.025 -0.0092 0.02569 C -0.00799 0.02685 -0.00677 0.02824 -0.00556 0.0294 C -0.00486 0.03009 -0.00452 0.03079 -0.00365 0.03125 C -0.00278 0.03171 -0.00174 0.03241 -0.00087 0.0331 C 0.00295 0.03611 -0.00139 0.03379 0.00364 0.03611 C 0.00764 0.04028 0.00295 0.03565 0.00816 0.03981 C 0.0092 0.04074 0.00989 0.04166 0.01094 0.04236 C 0.01632 0.04653 0.01146 0.0419 0.01562 0.04606 C 0.01528 0.04815 0.01528 0.05301 0.01371 0.05579 C 0.01319 0.05671 0.01267 0.05764 0.0118 0.05833 C 0.01111 0.05903 0.01007 0.05926 0.0092 0.05949 C 0.0059 0.06296 0.00816 0.06088 0.00173 0.06504 C -0.00174 0.06736 0.00017 0.06643 -0.00365 0.06805 C -0.00156 0.07546 -0.00434 0.06782 -0.00087 0.07315 C -0.00018 0.0743 0.00087 0.07685 0.00087 0.07708 " pathEditMode="relative" rAng="0" ptsTypes="AAAAAAAAAAAAAAAAAAAAAAA">
                                      <p:cBhvr>
                                        <p:cTn id="38" dur="3000" fill="hold"/>
                                        <p:tgtEl>
                                          <p:spTgt spid="24"/>
                                        </p:tgtEl>
                                        <p:attrNameLst>
                                          <p:attrName>ppt_x</p:attrName>
                                          <p:attrName>ppt_y</p:attrName>
                                        </p:attrNameLst>
                                      </p:cBhvr>
                                      <p:rCtr x="191" y="3843"/>
                                    </p:animMotion>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fade">
                                      <p:cBhvr>
                                        <p:cTn id="43" dur="500"/>
                                        <p:tgtEl>
                                          <p:spTgt spid="34"/>
                                        </p:tgtEl>
                                      </p:cBhvr>
                                    </p:animEffect>
                                  </p:childTnLst>
                                </p:cTn>
                              </p:par>
                            </p:childTnLst>
                          </p:cTn>
                        </p:par>
                        <p:par>
                          <p:cTn id="44" fill="hold">
                            <p:stCondLst>
                              <p:cond delay="500"/>
                            </p:stCondLst>
                            <p:childTnLst>
                              <p:par>
                                <p:cTn id="45" presetID="10" presetClass="entr" presetSubtype="0" fill="hold" nodeType="afterEffect">
                                  <p:stCondLst>
                                    <p:cond delay="0"/>
                                  </p:stCondLst>
                                  <p:childTnLst>
                                    <p:set>
                                      <p:cBhvr>
                                        <p:cTn id="46" dur="1" fill="hold">
                                          <p:stCondLst>
                                            <p:cond delay="0"/>
                                          </p:stCondLst>
                                        </p:cTn>
                                        <p:tgtEl>
                                          <p:spTgt spid="1026"/>
                                        </p:tgtEl>
                                        <p:attrNameLst>
                                          <p:attrName>style.visibility</p:attrName>
                                        </p:attrNameLst>
                                      </p:cBhvr>
                                      <p:to>
                                        <p:strVal val="visible"/>
                                      </p:to>
                                    </p:set>
                                    <p:animEffect transition="in" filter="fade">
                                      <p:cBhvr>
                                        <p:cTn id="47" dur="500"/>
                                        <p:tgtEl>
                                          <p:spTgt spid="1026"/>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2"/>
                                        </p:tgtEl>
                                        <p:attrNameLst>
                                          <p:attrName>style.visibility</p:attrName>
                                        </p:attrNameLst>
                                      </p:cBhvr>
                                      <p:to>
                                        <p:strVal val="visible"/>
                                      </p:to>
                                    </p:set>
                                    <p:animEffect transition="in" filter="fade">
                                      <p:cBhvr>
                                        <p:cTn id="52" dur="500"/>
                                        <p:tgtEl>
                                          <p:spTgt spid="2"/>
                                        </p:tgtEl>
                                      </p:cBhvr>
                                    </p:animEffect>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nodeType="clickEffect">
                                  <p:stCondLst>
                                    <p:cond delay="0"/>
                                  </p:stCondLst>
                                  <p:childTnLst>
                                    <p:set>
                                      <p:cBhvr>
                                        <p:cTn id="56" dur="1" fill="hold">
                                          <p:stCondLst>
                                            <p:cond delay="0"/>
                                          </p:stCondLst>
                                        </p:cTn>
                                        <p:tgtEl>
                                          <p:spTgt spid="2050"/>
                                        </p:tgtEl>
                                        <p:attrNameLst>
                                          <p:attrName>style.visibility</p:attrName>
                                        </p:attrNameLst>
                                      </p:cBhvr>
                                      <p:to>
                                        <p:strVal val="visible"/>
                                      </p:to>
                                    </p:set>
                                    <p:anim calcmode="lin" valueType="num">
                                      <p:cBhvr additive="base">
                                        <p:cTn id="57" dur="500" fill="hold"/>
                                        <p:tgtEl>
                                          <p:spTgt spid="2050"/>
                                        </p:tgtEl>
                                        <p:attrNameLst>
                                          <p:attrName>ppt_x</p:attrName>
                                        </p:attrNameLst>
                                      </p:cBhvr>
                                      <p:tavLst>
                                        <p:tav tm="0">
                                          <p:val>
                                            <p:strVal val="#ppt_x"/>
                                          </p:val>
                                        </p:tav>
                                        <p:tav tm="100000">
                                          <p:val>
                                            <p:strVal val="#ppt_x"/>
                                          </p:val>
                                        </p:tav>
                                      </p:tavLst>
                                    </p:anim>
                                    <p:anim calcmode="lin" valueType="num">
                                      <p:cBhvr additive="base">
                                        <p:cTn id="58"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P spid="23" grpId="0"/>
      <p:bldP spid="24" grpId="0"/>
      <p:bldP spid="25" grpId="0"/>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Motivation</a:t>
            </a:r>
            <a:endParaRPr lang="en-US" dirty="0"/>
          </a:p>
        </p:txBody>
      </p:sp>
      <p:sp>
        <p:nvSpPr>
          <p:cNvPr id="3" name="Content Placeholder 2"/>
          <p:cNvSpPr>
            <a:spLocks noGrp="1"/>
          </p:cNvSpPr>
          <p:nvPr>
            <p:ph idx="1"/>
          </p:nvPr>
        </p:nvSpPr>
        <p:spPr/>
        <p:txBody>
          <a:bodyPr/>
          <a:lstStyle/>
          <a:p>
            <a:r>
              <a:rPr lang="en-US" sz="2400" dirty="0" smtClean="0"/>
              <a:t>Race conditions are </a:t>
            </a:r>
            <a:r>
              <a:rPr lang="en-US" sz="2400" dirty="0"/>
              <a:t>h</a:t>
            </a:r>
            <a:r>
              <a:rPr lang="en-US" sz="2400" dirty="0" smtClean="0"/>
              <a:t>ard to detect and diagnose</a:t>
            </a:r>
            <a:endParaRPr lang="en-US" sz="2400" dirty="0"/>
          </a:p>
          <a:p>
            <a:pPr lvl="1"/>
            <a:r>
              <a:rPr lang="en-US" sz="2000" dirty="0">
                <a:solidFill>
                  <a:schemeClr val="tx2"/>
                </a:solidFill>
              </a:rPr>
              <a:t>Race condition:</a:t>
            </a:r>
          </a:p>
          <a:p>
            <a:pPr lvl="2"/>
            <a:r>
              <a:rPr lang="en-US" sz="1600" dirty="0">
                <a:solidFill>
                  <a:schemeClr val="tx2"/>
                </a:solidFill>
              </a:rPr>
              <a:t>Two events </a:t>
            </a:r>
            <a:r>
              <a:rPr lang="en-US" sz="1600" dirty="0" smtClean="0">
                <a:solidFill>
                  <a:schemeClr val="tx2"/>
                </a:solidFill>
              </a:rPr>
              <a:t>access the same shared variable </a:t>
            </a:r>
          </a:p>
          <a:p>
            <a:pPr lvl="2"/>
            <a:r>
              <a:rPr lang="en-US" sz="1600" dirty="0" smtClean="0">
                <a:solidFill>
                  <a:schemeClr val="tx2"/>
                </a:solidFill>
              </a:rPr>
              <a:t>Can </a:t>
            </a:r>
            <a:r>
              <a:rPr lang="en-US" sz="1600" dirty="0">
                <a:solidFill>
                  <a:schemeClr val="tx2"/>
                </a:solidFill>
              </a:rPr>
              <a:t>be re-ordered</a:t>
            </a:r>
          </a:p>
          <a:p>
            <a:pPr lvl="2"/>
            <a:r>
              <a:rPr lang="en-US" sz="1600" dirty="0">
                <a:solidFill>
                  <a:schemeClr val="tx2"/>
                </a:solidFill>
              </a:rPr>
              <a:t>At least one is a write </a:t>
            </a:r>
            <a:r>
              <a:rPr lang="en-US" sz="1600" dirty="0" smtClean="0">
                <a:solidFill>
                  <a:schemeClr val="tx2"/>
                </a:solidFill>
              </a:rPr>
              <a:t>operation</a:t>
            </a:r>
            <a:endParaRPr lang="en-US" sz="2000" dirty="0" smtClean="0">
              <a:solidFill>
                <a:schemeClr val="tx2"/>
              </a:solidFill>
            </a:endParaRPr>
          </a:p>
          <a:p>
            <a:r>
              <a:rPr lang="en-US" sz="2400" dirty="0" smtClean="0"/>
              <a:t>Existing tools report </a:t>
            </a:r>
            <a:r>
              <a:rPr lang="en-US" sz="2400" dirty="0" smtClean="0">
                <a:solidFill>
                  <a:srgbClr val="FF0000"/>
                </a:solidFill>
              </a:rPr>
              <a:t>too many </a:t>
            </a:r>
            <a:r>
              <a:rPr lang="en-US" sz="2400" dirty="0" smtClean="0">
                <a:solidFill>
                  <a:schemeClr val="accent6">
                    <a:lumMod val="60000"/>
                    <a:lumOff val="40000"/>
                  </a:schemeClr>
                </a:solidFill>
              </a:rPr>
              <a:t>warnings, most of them are  false positives</a:t>
            </a:r>
          </a:p>
          <a:p>
            <a:pPr lvl="1"/>
            <a:r>
              <a:rPr lang="en-US" sz="2000" dirty="0" smtClean="0"/>
              <a:t>Counter productive</a:t>
            </a:r>
          </a:p>
          <a:p>
            <a:pPr lvl="1"/>
            <a:r>
              <a:rPr lang="en-US" sz="2000" dirty="0" smtClean="0"/>
              <a:t>Filtered through heuristics</a:t>
            </a:r>
          </a:p>
          <a:p>
            <a:pPr lvl="1"/>
            <a:r>
              <a:rPr lang="en-US" sz="2000" dirty="0" smtClean="0"/>
              <a:t>Lack of proof</a:t>
            </a:r>
          </a:p>
          <a:p>
            <a:r>
              <a:rPr lang="en-US" sz="2400" dirty="0" smtClean="0"/>
              <a:t>Our new method: </a:t>
            </a:r>
            <a:r>
              <a:rPr lang="en-US" sz="2400" dirty="0" smtClean="0">
                <a:solidFill>
                  <a:srgbClr val="00B050"/>
                </a:solidFill>
              </a:rPr>
              <a:t>to help!</a:t>
            </a:r>
          </a:p>
          <a:p>
            <a:pPr lvl="1"/>
            <a:r>
              <a:rPr lang="en-US" sz="2000" dirty="0" smtClean="0"/>
              <a:t>Automatically classify the race conditions as harmful or harmless</a:t>
            </a:r>
            <a:endParaRPr lang="en-US" sz="2000" dirty="0"/>
          </a:p>
        </p:txBody>
      </p:sp>
      <p:sp>
        <p:nvSpPr>
          <p:cNvPr id="4" name="Date Placeholder 3"/>
          <p:cNvSpPr>
            <a:spLocks noGrp="1"/>
          </p:cNvSpPr>
          <p:nvPr>
            <p:ph type="dt" sz="half" idx="10"/>
          </p:nvPr>
        </p:nvSpPr>
        <p:spPr/>
        <p:txBody>
          <a:bodyPr/>
          <a:lstStyle/>
          <a:p>
            <a:fld id="{34BB6B48-E8B6-492E-B5F2-B7A73A7469AD}" type="datetime1">
              <a:rPr lang="en-US" smtClean="0"/>
              <a:t>9/28/2015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654071-70C4-45B5-882A-403F7DD71C94}" type="slidenum">
              <a:rPr lang="en-US" smtClean="0"/>
              <a:t>7</a:t>
            </a:fld>
            <a:endParaRPr lang="en-US"/>
          </a:p>
        </p:txBody>
      </p:sp>
    </p:spTree>
    <p:extLst>
      <p:ext uri="{BB962C8B-B14F-4D97-AF65-F5344CB8AC3E}">
        <p14:creationId xmlns:p14="http://schemas.microsoft.com/office/powerpoint/2010/main" val="3855625672"/>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lstStyle/>
          <a:p>
            <a:r>
              <a:rPr lang="en-US" sz="3600" dirty="0" smtClean="0"/>
              <a:t>Overview</a:t>
            </a:r>
          </a:p>
          <a:p>
            <a:r>
              <a:rPr lang="en-US" sz="5400" dirty="0">
                <a:solidFill>
                  <a:schemeClr val="accent5">
                    <a:lumMod val="75000"/>
                  </a:schemeClr>
                </a:solidFill>
              </a:rPr>
              <a:t>Our method</a:t>
            </a:r>
          </a:p>
          <a:p>
            <a:r>
              <a:rPr lang="en-US" sz="3600" dirty="0" smtClean="0"/>
              <a:t>Experiments</a:t>
            </a:r>
            <a:endParaRPr lang="en-US" sz="3600" dirty="0"/>
          </a:p>
        </p:txBody>
      </p:sp>
      <p:sp>
        <p:nvSpPr>
          <p:cNvPr id="4" name="Date Placeholder 3"/>
          <p:cNvSpPr>
            <a:spLocks noGrp="1"/>
          </p:cNvSpPr>
          <p:nvPr>
            <p:ph type="dt" sz="half" idx="10"/>
          </p:nvPr>
        </p:nvSpPr>
        <p:spPr/>
        <p:txBody>
          <a:bodyPr/>
          <a:lstStyle/>
          <a:p>
            <a:fld id="{34BB6B48-E8B6-492E-B5F2-B7A73A7469AD}" type="datetime1">
              <a:rPr lang="en-US" smtClean="0"/>
              <a:t>9/28/2015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654071-70C4-45B5-882A-403F7DD71C94}" type="slidenum">
              <a:rPr lang="en-US" smtClean="0"/>
              <a:t>8</a:t>
            </a:fld>
            <a:endParaRPr lang="en-US"/>
          </a:p>
        </p:txBody>
      </p:sp>
    </p:spTree>
    <p:extLst>
      <p:ext uri="{BB962C8B-B14F-4D97-AF65-F5344CB8AC3E}">
        <p14:creationId xmlns:p14="http://schemas.microsoft.com/office/powerpoint/2010/main" val="3744255620"/>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Contributions</a:t>
            </a:r>
            <a:endParaRPr lang="en-US" dirty="0"/>
          </a:p>
        </p:txBody>
      </p:sp>
      <p:sp>
        <p:nvSpPr>
          <p:cNvPr id="3" name="Content Placeholder 2"/>
          <p:cNvSpPr>
            <a:spLocks noGrp="1"/>
          </p:cNvSpPr>
          <p:nvPr>
            <p:ph idx="1"/>
          </p:nvPr>
        </p:nvSpPr>
        <p:spPr/>
        <p:txBody>
          <a:bodyPr/>
          <a:lstStyle/>
          <a:p>
            <a:r>
              <a:rPr lang="en-US" dirty="0" err="1" smtClean="0"/>
              <a:t>RClassify</a:t>
            </a:r>
            <a:r>
              <a:rPr lang="en-US" dirty="0" smtClean="0"/>
              <a:t> Library</a:t>
            </a:r>
          </a:p>
          <a:p>
            <a:pPr lvl="1"/>
            <a:r>
              <a:rPr lang="en-US" dirty="0" smtClean="0"/>
              <a:t>Deterministically replay the web application with race conditions</a:t>
            </a:r>
          </a:p>
          <a:p>
            <a:pPr lvl="1"/>
            <a:r>
              <a:rPr lang="en-US" dirty="0" smtClean="0"/>
              <a:t>Automatically classify the race conditions to be harmful or harmless </a:t>
            </a:r>
          </a:p>
          <a:p>
            <a:r>
              <a:rPr lang="en-US" dirty="0" smtClean="0"/>
              <a:t>Implementation</a:t>
            </a:r>
          </a:p>
          <a:p>
            <a:pPr lvl="1"/>
            <a:r>
              <a:rPr lang="en-US" dirty="0" smtClean="0"/>
              <a:t>As a JavaScript library embedded into the web applications</a:t>
            </a:r>
          </a:p>
          <a:p>
            <a:pPr lvl="1"/>
            <a:r>
              <a:rPr lang="en-US" dirty="0" smtClean="0"/>
              <a:t>Browser/platform independent</a:t>
            </a:r>
          </a:p>
          <a:p>
            <a:r>
              <a:rPr lang="en-US" dirty="0" smtClean="0"/>
              <a:t>Experiments</a:t>
            </a:r>
          </a:p>
          <a:p>
            <a:pPr lvl="1"/>
            <a:r>
              <a:rPr lang="en-US" dirty="0" smtClean="0"/>
              <a:t>Benchmarks from race detection tools</a:t>
            </a:r>
          </a:p>
          <a:p>
            <a:pPr lvl="1"/>
            <a:r>
              <a:rPr lang="en-US" dirty="0" smtClean="0"/>
              <a:t>70 web sites from the Fortune 500 companies</a:t>
            </a:r>
            <a:endParaRPr lang="en-US" dirty="0"/>
          </a:p>
        </p:txBody>
      </p:sp>
      <p:sp>
        <p:nvSpPr>
          <p:cNvPr id="4" name="Date Placeholder 3"/>
          <p:cNvSpPr>
            <a:spLocks noGrp="1"/>
          </p:cNvSpPr>
          <p:nvPr>
            <p:ph type="dt" sz="half" idx="10"/>
          </p:nvPr>
        </p:nvSpPr>
        <p:spPr/>
        <p:txBody>
          <a:bodyPr/>
          <a:lstStyle/>
          <a:p>
            <a:fld id="{34BB6B48-E8B6-492E-B5F2-B7A73A7469AD}" type="datetime1">
              <a:rPr lang="en-US" smtClean="0"/>
              <a:t>9/28/2015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654071-70C4-45B5-882A-403F7DD71C94}" type="slidenum">
              <a:rPr lang="en-US" smtClean="0"/>
              <a:t>9</a:t>
            </a:fld>
            <a:endParaRPr lang="en-US"/>
          </a:p>
        </p:txBody>
      </p:sp>
    </p:spTree>
    <p:extLst>
      <p:ext uri="{BB962C8B-B14F-4D97-AF65-F5344CB8AC3E}">
        <p14:creationId xmlns:p14="http://schemas.microsoft.com/office/powerpoint/2010/main" val="3813830930"/>
      </p:ext>
    </p:extLst>
  </p:cSld>
  <p:clrMapOvr>
    <a:masterClrMapping/>
  </p:clrMapOvr>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1_Clarity">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chao_template">
  <a:themeElements>
    <a:clrScheme name="">
      <a:dk1>
        <a:srgbClr val="000000"/>
      </a:dk1>
      <a:lt1>
        <a:srgbClr val="FFFF99"/>
      </a:lt1>
      <a:dk2>
        <a:srgbClr val="0000CC"/>
      </a:dk2>
      <a:lt2>
        <a:srgbClr val="666633"/>
      </a:lt2>
      <a:accent1>
        <a:srgbClr val="339933"/>
      </a:accent1>
      <a:accent2>
        <a:srgbClr val="800000"/>
      </a:accent2>
      <a:accent3>
        <a:srgbClr val="FFFFCA"/>
      </a:accent3>
      <a:accent4>
        <a:srgbClr val="000000"/>
      </a:accent4>
      <a:accent5>
        <a:srgbClr val="ADCAAD"/>
      </a:accent5>
      <a:accent6>
        <a:srgbClr val="730000"/>
      </a:accent6>
      <a:hlink>
        <a:srgbClr val="0033CC"/>
      </a:hlink>
      <a:folHlink>
        <a:srgbClr val="FFCC66"/>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13059</TotalTime>
  <Words>1077</Words>
  <Application>Microsoft Office PowerPoint</Application>
  <PresentationFormat>On-screen Show (4:3)</PresentationFormat>
  <Paragraphs>212</Paragraphs>
  <Slides>18</Slides>
  <Notes>12</Notes>
  <HiddenSlides>0</HiddenSlides>
  <MMClips>3</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18</vt:i4>
      </vt:variant>
    </vt:vector>
  </HeadingPairs>
  <TitlesOfParts>
    <vt:vector size="27" baseType="lpstr">
      <vt:lpstr>Arial Unicode MS</vt:lpstr>
      <vt:lpstr>宋体</vt:lpstr>
      <vt:lpstr>Arial</vt:lpstr>
      <vt:lpstr>Calibri</vt:lpstr>
      <vt:lpstr>Corbel</vt:lpstr>
      <vt:lpstr>Tahoma</vt:lpstr>
      <vt:lpstr>Times New Roman</vt:lpstr>
      <vt:lpstr>1_Clarity</vt:lpstr>
      <vt:lpstr>chao_template</vt:lpstr>
      <vt:lpstr>Classifying Race Conditions in Web Applications</vt:lpstr>
      <vt:lpstr>Outline</vt:lpstr>
      <vt:lpstr>Overview</vt:lpstr>
      <vt:lpstr>Web Applications</vt:lpstr>
      <vt:lpstr>PowerPoint Presentation</vt:lpstr>
      <vt:lpstr>Buggy interleaving</vt:lpstr>
      <vt:lpstr>Motivation</vt:lpstr>
      <vt:lpstr>Outline</vt:lpstr>
      <vt:lpstr>Contributions</vt:lpstr>
      <vt:lpstr>Why do we do?</vt:lpstr>
      <vt:lpstr>Challenges </vt:lpstr>
      <vt:lpstr>Outline</vt:lpstr>
      <vt:lpstr>Implementation</vt:lpstr>
      <vt:lpstr>Experiments</vt:lpstr>
      <vt:lpstr>Experiments</vt:lpstr>
      <vt:lpstr>Takeaways</vt:lpstr>
      <vt:lpstr>Thank You!</vt:lpstr>
      <vt:lpstr>Overall Flow</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MODEL CHECKING LINEARIZABILITY VIA REFINEMENT</dc:title>
  <dc:creator>KIRAN</dc:creator>
  <cp:lastModifiedBy>张陆</cp:lastModifiedBy>
  <cp:revision>898</cp:revision>
  <dcterms:created xsi:type="dcterms:W3CDTF">2012-11-07T17:48:16Z</dcterms:created>
  <dcterms:modified xsi:type="dcterms:W3CDTF">2015-09-28T17:51:38Z</dcterms:modified>
</cp:coreProperties>
</file>