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5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1DFAC-408E-48A2-8125-6C356E98222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03B86-5953-431A-B9B4-6CEC90F9F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4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03B86-5953-431A-B9B4-6CEC90F9FA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1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81D8-CC9E-4AD0-9BF5-1849B0DCEF1C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3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0062-7C97-42C3-840A-8BA7B3E560E0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61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CE19-F9DA-4E8A-ADB8-7F9AB25068CC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0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0088C-9FC7-4535-910A-8E50450B9C1A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1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19DD-FCE9-4A13-BC15-94A484B4F379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8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BB95-2D76-4269-A155-B12A355387B6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4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A86D0-B362-4939-8FDE-8751CD943AD1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0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913C-BB05-43E6-BCD8-E9B7FD368226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2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3441-4A38-409F-86DF-D8AC1E724754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7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D890C-BB04-465B-A4F0-E8F7BF9160FD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9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095A-099A-431A-AB64-851220BD5B83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4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D1C2-1140-4055-AAAD-31CD6AC9BF8D}" type="datetime1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5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m/2015/07/hackers-remotely-kill-jeep-highway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Specification and Scalable Verification of Security Properties in Contemporary </a:t>
            </a:r>
            <a:r>
              <a:rPr lang="en-US" sz="3200" dirty="0" err="1"/>
              <a:t>SoCs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442200"/>
          </a:xfrm>
        </p:spPr>
        <p:txBody>
          <a:bodyPr/>
          <a:lstStyle/>
          <a:p>
            <a:pPr algn="l"/>
            <a:r>
              <a:rPr lang="en-US" dirty="0" smtClean="0"/>
              <a:t>Pramod Subramanyan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136313"/>
            <a:ext cx="2734439" cy="428625"/>
          </a:xfrm>
          <a:prstGeom prst="rect">
            <a:avLst/>
          </a:prstGeom>
        </p:spPr>
      </p:pic>
      <p:pic>
        <p:nvPicPr>
          <p:cNvPr id="1026" name="Picture 2" descr="http://i.stack.imgur.com/EGWDj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29" y="3171027"/>
            <a:ext cx="3401824" cy="255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290844"/>
            <a:ext cx="1066735" cy="2462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68685" y="6314793"/>
            <a:ext cx="6950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This work was supported in part by CFAR, one of the six SRC </a:t>
            </a:r>
            <a:r>
              <a:rPr lang="en-US" sz="1000" dirty="0" err="1" smtClean="0"/>
              <a:t>STARTnet</a:t>
            </a:r>
            <a:r>
              <a:rPr lang="en-US" sz="1000" dirty="0" smtClean="0"/>
              <a:t> centers, sponsored by MARCO and DARPA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068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Bird’s Eye View of an </a:t>
            </a:r>
            <a:r>
              <a:rPr lang="en-US" dirty="0" err="1" smtClean="0"/>
              <a:t>SoC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33622" y="2345487"/>
            <a:ext cx="4961640" cy="2040183"/>
            <a:chOff x="679796" y="2368338"/>
            <a:chExt cx="7204364" cy="2538942"/>
          </a:xfrm>
        </p:grpSpPr>
        <p:sp>
          <p:nvSpPr>
            <p:cNvPr id="5" name="Up-Down Arrow 4"/>
            <p:cNvSpPr/>
            <p:nvPr/>
          </p:nvSpPr>
          <p:spPr>
            <a:xfrm>
              <a:off x="11835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" name="Up-Down Arrow 5"/>
            <p:cNvSpPr/>
            <p:nvPr/>
          </p:nvSpPr>
          <p:spPr>
            <a:xfrm>
              <a:off x="69747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Up-Down Arrow 6"/>
            <p:cNvSpPr/>
            <p:nvPr/>
          </p:nvSpPr>
          <p:spPr>
            <a:xfrm>
              <a:off x="26313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40791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55269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9796" y="3447309"/>
              <a:ext cx="7204364" cy="3810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On-chip Interconnect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30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CPU</a:t>
              </a:r>
              <a:endParaRPr lang="en-US" sz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08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GPU</a:t>
              </a:r>
              <a:endParaRPr lang="en-US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286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Camera</a:t>
              </a:r>
              <a:endParaRPr lang="en-US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764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Touch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42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Flash</a:t>
              </a:r>
              <a:endParaRPr lang="en-US" sz="1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377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DMA</a:t>
              </a:r>
              <a:endParaRPr lang="en-US" sz="12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333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WiFi</a:t>
              </a:r>
              <a:r>
                <a:rPr lang="en-US" sz="1200" dirty="0" smtClean="0"/>
                <a:t>/3G</a:t>
              </a:r>
              <a:endParaRPr lang="en-US" sz="12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1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SCIP</a:t>
              </a:r>
              <a:endParaRPr lang="en-US" sz="12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289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…</a:t>
              </a:r>
              <a:endParaRPr lang="en-US" sz="12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855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MMU+</a:t>
              </a:r>
            </a:p>
            <a:p>
              <a:pPr algn="ctr"/>
              <a:r>
                <a:rPr lang="en-US" sz="1200" dirty="0" smtClean="0"/>
                <a:t>DRAM</a:t>
              </a:r>
              <a:endParaRPr lang="en-US" sz="1200" dirty="0"/>
            </a:p>
          </p:txBody>
        </p:sp>
        <p:sp>
          <p:nvSpPr>
            <p:cNvPr id="21" name="Up-Down Arrow 20"/>
            <p:cNvSpPr/>
            <p:nvPr/>
          </p:nvSpPr>
          <p:spPr>
            <a:xfrm>
              <a:off x="1233978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22" name="Up-Down Arrow 21"/>
            <p:cNvSpPr/>
            <p:nvPr/>
          </p:nvSpPr>
          <p:spPr>
            <a:xfrm>
              <a:off x="7025178" y="381913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/>
            </a:p>
          </p:txBody>
        </p:sp>
        <p:sp>
          <p:nvSpPr>
            <p:cNvPr id="23" name="Up-Down Arrow 22"/>
            <p:cNvSpPr/>
            <p:nvPr/>
          </p:nvSpPr>
          <p:spPr>
            <a:xfrm>
              <a:off x="2664960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 smtClean="0"/>
            </a:p>
            <a:p>
              <a:pPr algn="ctr"/>
              <a:endParaRPr lang="en-US" sz="3600" dirty="0"/>
            </a:p>
            <a:p>
              <a:pPr algn="ctr"/>
              <a:endParaRPr lang="en-US" sz="3600" dirty="0"/>
            </a:p>
          </p:txBody>
        </p:sp>
        <p:sp>
          <p:nvSpPr>
            <p:cNvPr id="24" name="Up-Down Arrow 23"/>
            <p:cNvSpPr/>
            <p:nvPr/>
          </p:nvSpPr>
          <p:spPr>
            <a:xfrm>
              <a:off x="4095942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5" name="Up-Down Arrow 24"/>
            <p:cNvSpPr/>
            <p:nvPr/>
          </p:nvSpPr>
          <p:spPr>
            <a:xfrm>
              <a:off x="5526923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86488" y="2120586"/>
            <a:ext cx="2326112" cy="3595724"/>
            <a:chOff x="5786488" y="2120586"/>
            <a:chExt cx="2326112" cy="3595724"/>
          </a:xfrm>
        </p:grpSpPr>
        <p:grpSp>
          <p:nvGrpSpPr>
            <p:cNvPr id="26" name="Group 25"/>
            <p:cNvGrpSpPr/>
            <p:nvPr/>
          </p:nvGrpSpPr>
          <p:grpSpPr>
            <a:xfrm>
              <a:off x="6427524" y="2120586"/>
              <a:ext cx="1685076" cy="3595724"/>
              <a:chOff x="8549178" y="2658691"/>
              <a:chExt cx="2078182" cy="4644687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8549178" y="2658691"/>
                <a:ext cx="2078182" cy="464468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739953" y="3000757"/>
                <a:ext cx="1700331" cy="12511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dk1"/>
                    </a:solidFill>
                  </a:rPr>
                  <a:t>Microcontroller</a:t>
                </a:r>
                <a:endParaRPr lang="en-US" sz="1400" dirty="0">
                  <a:solidFill>
                    <a:schemeClr val="dk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739953" y="4408521"/>
                <a:ext cx="1700331" cy="533399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Memory</a:t>
                </a:r>
                <a:endParaRPr lang="en-US" sz="14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739953" y="5098574"/>
                <a:ext cx="1700331" cy="53339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HW accelerators</a:t>
                </a:r>
                <a:endParaRPr lang="en-US" sz="14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739953" y="5788627"/>
                <a:ext cx="1700331" cy="5333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…</a:t>
                </a:r>
                <a:endParaRPr lang="en-US" sz="16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739953" y="6478679"/>
                <a:ext cx="1700331" cy="5333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NoC</a:t>
                </a:r>
                <a:r>
                  <a:rPr lang="en-US" sz="1400" dirty="0" smtClean="0"/>
                  <a:t> interface</a:t>
                </a:r>
                <a:endParaRPr lang="en-US" sz="1400" dirty="0"/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 flipV="1">
              <a:off x="5786488" y="2120586"/>
              <a:ext cx="641036" cy="17433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786488" y="4385670"/>
              <a:ext cx="639537" cy="13306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909918" y="5046866"/>
            <a:ext cx="517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SoC</a:t>
            </a:r>
            <a:r>
              <a:rPr lang="en-US" sz="2400" dirty="0" smtClean="0"/>
              <a:t> functionality is implemented by a combination of hardware and firmware</a:t>
            </a: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1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</a:t>
            </a:r>
            <a:r>
              <a:rPr lang="en-US" dirty="0" smtClean="0"/>
              <a:t> Verification is Challenging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22960" y="2323070"/>
            <a:ext cx="3621902" cy="1658946"/>
            <a:chOff x="679796" y="2368338"/>
            <a:chExt cx="7204364" cy="2538942"/>
          </a:xfrm>
        </p:grpSpPr>
        <p:sp>
          <p:nvSpPr>
            <p:cNvPr id="5" name="Up-Down Arrow 4"/>
            <p:cNvSpPr/>
            <p:nvPr/>
          </p:nvSpPr>
          <p:spPr>
            <a:xfrm>
              <a:off x="11835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Up-Down Arrow 5"/>
            <p:cNvSpPr/>
            <p:nvPr/>
          </p:nvSpPr>
          <p:spPr>
            <a:xfrm>
              <a:off x="69747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Up-Down Arrow 6"/>
            <p:cNvSpPr/>
            <p:nvPr/>
          </p:nvSpPr>
          <p:spPr>
            <a:xfrm>
              <a:off x="26313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40791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5526923" y="3008418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9796" y="3447309"/>
              <a:ext cx="7204364" cy="3810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On-chip Interconnect</a:t>
              </a:r>
              <a:endParaRPr lang="en-US" sz="1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30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CPU</a:t>
              </a:r>
              <a:endParaRPr lang="en-US" sz="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08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GPU</a:t>
              </a:r>
              <a:endParaRPr lang="en-US" sz="8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286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Camera</a:t>
              </a:r>
              <a:endParaRPr lang="en-US" sz="8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764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Touch</a:t>
              </a:r>
              <a:endParaRPr lang="en-US" sz="8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4203" y="2368338"/>
              <a:ext cx="100584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Flash</a:t>
              </a:r>
              <a:endParaRPr lang="en-US" sz="8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377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DMA</a:t>
              </a:r>
              <a:endParaRPr lang="en-US" sz="8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333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err="1" smtClean="0"/>
                <a:t>WiFi</a:t>
              </a:r>
              <a:r>
                <a:rPr lang="en-US" sz="800" dirty="0" smtClean="0"/>
                <a:t>/3G</a:t>
              </a:r>
              <a:endParaRPr lang="en-US" sz="8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1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SCIP</a:t>
              </a:r>
              <a:endParaRPr lang="en-US" sz="8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289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…</a:t>
              </a:r>
              <a:endParaRPr lang="en-US" sz="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85538" y="4267200"/>
              <a:ext cx="1097280" cy="64008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MMU+</a:t>
              </a:r>
            </a:p>
            <a:p>
              <a:pPr algn="ctr"/>
              <a:r>
                <a:rPr lang="en-US" sz="800" dirty="0" smtClean="0"/>
                <a:t>DRAM</a:t>
              </a:r>
              <a:endParaRPr lang="en-US" sz="800" dirty="0"/>
            </a:p>
          </p:txBody>
        </p:sp>
        <p:sp>
          <p:nvSpPr>
            <p:cNvPr id="21" name="Up-Down Arrow 20"/>
            <p:cNvSpPr/>
            <p:nvPr/>
          </p:nvSpPr>
          <p:spPr>
            <a:xfrm>
              <a:off x="1233978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Up-Down Arrow 21"/>
            <p:cNvSpPr/>
            <p:nvPr/>
          </p:nvSpPr>
          <p:spPr>
            <a:xfrm>
              <a:off x="7025178" y="381913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23" name="Up-Down Arrow 22"/>
            <p:cNvSpPr/>
            <p:nvPr/>
          </p:nvSpPr>
          <p:spPr>
            <a:xfrm>
              <a:off x="2664960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24" name="Up-Down Arrow 23"/>
            <p:cNvSpPr/>
            <p:nvPr/>
          </p:nvSpPr>
          <p:spPr>
            <a:xfrm>
              <a:off x="4095942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Up-Down Arrow 24"/>
            <p:cNvSpPr/>
            <p:nvPr/>
          </p:nvSpPr>
          <p:spPr>
            <a:xfrm>
              <a:off x="5526923" y="3828309"/>
              <a:ext cx="304800" cy="438891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Folded Corner 28"/>
          <p:cNvSpPr/>
          <p:nvPr/>
        </p:nvSpPr>
        <p:spPr>
          <a:xfrm>
            <a:off x="2105253" y="4810897"/>
            <a:ext cx="1057316" cy="89792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FW</a:t>
            </a:r>
            <a:endParaRPr lang="en-US" dirty="0"/>
          </a:p>
        </p:txBody>
      </p:sp>
      <p:sp>
        <p:nvSpPr>
          <p:cNvPr id="30" name="Plus 29"/>
          <p:cNvSpPr/>
          <p:nvPr/>
        </p:nvSpPr>
        <p:spPr>
          <a:xfrm>
            <a:off x="2381074" y="4161678"/>
            <a:ext cx="505673" cy="469557"/>
          </a:xfrm>
          <a:prstGeom prst="mathPl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/>
          <p:cNvSpPr/>
          <p:nvPr/>
        </p:nvSpPr>
        <p:spPr>
          <a:xfrm>
            <a:off x="4594860" y="2067697"/>
            <a:ext cx="471410" cy="38800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10635" y="3592209"/>
            <a:ext cx="3127495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Complete verification is not scalable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236000" y="4810897"/>
            <a:ext cx="3127495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Separate verification misses bugs!</a:t>
            </a:r>
            <a:endParaRPr lang="en-US" sz="2400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8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861560" y="2246726"/>
            <a:ext cx="3505200" cy="243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Constructing an </a:t>
            </a:r>
            <a:r>
              <a:rPr lang="en-US" i="1" dirty="0" smtClean="0"/>
              <a:t>ILA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46726"/>
            <a:ext cx="3733800" cy="331587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start AES state machine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	ACC, #01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	DPTR, #0xFF00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MOVX	@DPTR, ACC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poll for completion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wait_finish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	DPTR, #0xFF01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MOVX	ACC, @DPTR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CMPI	ACC, #00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JNZ	</a:t>
            </a: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wait_finish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257846" y="2559486"/>
            <a:ext cx="914400" cy="64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IDLE</a:t>
            </a:r>
            <a:endParaRPr lang="en-US" sz="1000" dirty="0"/>
          </a:p>
        </p:txBody>
      </p:sp>
      <p:sp>
        <p:nvSpPr>
          <p:cNvPr id="7" name="Oval 6"/>
          <p:cNvSpPr/>
          <p:nvPr/>
        </p:nvSpPr>
        <p:spPr>
          <a:xfrm>
            <a:off x="6781846" y="2559486"/>
            <a:ext cx="914400" cy="64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READ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6775315" y="3550086"/>
            <a:ext cx="914400" cy="64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ENC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5257846" y="3550086"/>
            <a:ext cx="914400" cy="64008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WRITE</a:t>
            </a:r>
            <a:endParaRPr lang="en-US" sz="1000" dirty="0"/>
          </a:p>
        </p:txBody>
      </p:sp>
      <p:cxnSp>
        <p:nvCxnSpPr>
          <p:cNvPr id="11" name="Straight Arrow Connector 10"/>
          <p:cNvCxnSpPr>
            <a:stCxn id="6" idx="6"/>
            <a:endCxn id="7" idx="2"/>
          </p:cNvCxnSpPr>
          <p:nvPr/>
        </p:nvCxnSpPr>
        <p:spPr>
          <a:xfrm>
            <a:off x="6172246" y="2879526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6261" y="5726668"/>
            <a:ext cx="3286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Instruction-Level Model of µc ISA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7" idx="4"/>
            <a:endCxn id="8" idx="0"/>
          </p:cNvCxnSpPr>
          <p:nvPr/>
        </p:nvCxnSpPr>
        <p:spPr>
          <a:xfrm flipH="1">
            <a:off x="7232515" y="3199566"/>
            <a:ext cx="6531" cy="3505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  <a:endCxn id="9" idx="6"/>
          </p:cNvCxnSpPr>
          <p:nvPr/>
        </p:nvCxnSpPr>
        <p:spPr>
          <a:xfrm flipH="1">
            <a:off x="6172246" y="3870126"/>
            <a:ext cx="6030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0"/>
            <a:endCxn id="6" idx="4"/>
          </p:cNvCxnSpPr>
          <p:nvPr/>
        </p:nvCxnSpPr>
        <p:spPr>
          <a:xfrm flipV="1">
            <a:off x="5715046" y="3199566"/>
            <a:ext cx="0" cy="3505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7"/>
            <a:endCxn id="7" idx="3"/>
          </p:cNvCxnSpPr>
          <p:nvPr/>
        </p:nvCxnSpPr>
        <p:spPr>
          <a:xfrm flipV="1">
            <a:off x="6038335" y="3105828"/>
            <a:ext cx="877422" cy="537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7" idx="0"/>
            <a:endCxn id="7" idx="6"/>
          </p:cNvCxnSpPr>
          <p:nvPr/>
        </p:nvCxnSpPr>
        <p:spPr>
          <a:xfrm rot="16200000" flipH="1">
            <a:off x="7307626" y="2490906"/>
            <a:ext cx="320040" cy="457200"/>
          </a:xfrm>
          <a:prstGeom prst="curvedConnector4">
            <a:avLst>
              <a:gd name="adj1" fmla="val -71429"/>
              <a:gd name="adj2" fmla="val 1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8" idx="6"/>
            <a:endCxn id="8" idx="4"/>
          </p:cNvCxnSpPr>
          <p:nvPr/>
        </p:nvCxnSpPr>
        <p:spPr>
          <a:xfrm flipH="1">
            <a:off x="7232515" y="3870126"/>
            <a:ext cx="457200" cy="320040"/>
          </a:xfrm>
          <a:prstGeom prst="curvedConnector4">
            <a:avLst>
              <a:gd name="adj1" fmla="val -50000"/>
              <a:gd name="adj2" fmla="val 171429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9" idx="4"/>
            <a:endCxn id="9" idx="2"/>
          </p:cNvCxnSpPr>
          <p:nvPr/>
        </p:nvCxnSpPr>
        <p:spPr>
          <a:xfrm rot="5400000" flipH="1">
            <a:off x="5326426" y="3801546"/>
            <a:ext cx="320040" cy="457200"/>
          </a:xfrm>
          <a:prstGeom prst="curvedConnector4">
            <a:avLst>
              <a:gd name="adj1" fmla="val -71429"/>
              <a:gd name="adj2" fmla="val 1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Plus 29"/>
          <p:cNvSpPr/>
          <p:nvPr/>
        </p:nvSpPr>
        <p:spPr>
          <a:xfrm>
            <a:off x="4328160" y="3097868"/>
            <a:ext cx="381000" cy="44425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861560" y="4837526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Instruction-Level Model of HW accelerators</a:t>
            </a:r>
            <a:endParaRPr lang="en-US" dirty="0"/>
          </a:p>
        </p:txBody>
      </p:sp>
      <p:sp>
        <p:nvSpPr>
          <p:cNvPr id="25" name="Equal 24"/>
          <p:cNvSpPr/>
          <p:nvPr/>
        </p:nvSpPr>
        <p:spPr>
          <a:xfrm>
            <a:off x="6364193" y="5508615"/>
            <a:ext cx="499934" cy="2706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38600" y="60960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Instruction-Level Abstraction (ILA) of </a:t>
            </a:r>
            <a:r>
              <a:rPr lang="en-US" b="1" dirty="0" err="1" smtClean="0"/>
              <a:t>SoC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76560" y="1565919"/>
            <a:ext cx="719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Insight: Treat MMIO reads/writes as part of an </a:t>
            </a:r>
            <a:r>
              <a:rPr lang="en-US" b="1" dirty="0" smtClean="0"/>
              <a:t>extended ISA </a:t>
            </a:r>
            <a:r>
              <a:rPr lang="en-US" dirty="0" smtClean="0"/>
              <a:t>aka </a:t>
            </a:r>
            <a:r>
              <a:rPr lang="en-US" b="1" dirty="0" smtClean="0"/>
              <a:t>ILA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103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an ILA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3167355"/>
            <a:ext cx="1223457" cy="6803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Template abstraction</a:t>
            </a:r>
            <a:endParaRPr lang="en-US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2493721" y="3167355"/>
            <a:ext cx="1223457" cy="6803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Synthesis Algorithm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4322787" y="3167355"/>
            <a:ext cx="1468148" cy="68035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Instruction-Level Abstraction</a:t>
            </a:r>
            <a:endParaRPr lang="en-US" sz="1400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1833057" y="3507534"/>
            <a:ext cx="6606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17178" y="3507534"/>
            <a:ext cx="6056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71376" y="4323962"/>
            <a:ext cx="1468148" cy="68035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Simulator</a:t>
            </a:r>
            <a:endParaRPr lang="en-US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36289" y="3847712"/>
            <a:ext cx="0" cy="476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374609" y="3847712"/>
            <a:ext cx="0" cy="476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96543" y="3167355"/>
            <a:ext cx="1223457" cy="68035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Golden Model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90934" y="3507534"/>
            <a:ext cx="6056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22787" y="4343401"/>
            <a:ext cx="1468148" cy="68035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RTL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396543" y="4343400"/>
            <a:ext cx="1223457" cy="6803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Model Checker</a:t>
            </a:r>
            <a:endParaRPr lang="en-US" sz="1400" dirty="0"/>
          </a:p>
        </p:txBody>
      </p:sp>
      <p:cxnSp>
        <p:nvCxnSpPr>
          <p:cNvPr id="17" name="Straight Arrow Connector 16"/>
          <p:cNvCxnSpPr>
            <a:stCxn id="13" idx="2"/>
          </p:cNvCxnSpPr>
          <p:nvPr/>
        </p:nvCxnSpPr>
        <p:spPr>
          <a:xfrm>
            <a:off x="7008272" y="3847712"/>
            <a:ext cx="0" cy="495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16" idx="1"/>
          </p:cNvCxnSpPr>
          <p:nvPr/>
        </p:nvCxnSpPr>
        <p:spPr>
          <a:xfrm flipV="1">
            <a:off x="5790934" y="4683578"/>
            <a:ext cx="60560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6" idx="2"/>
          </p:cNvCxnSpPr>
          <p:nvPr/>
        </p:nvCxnSpPr>
        <p:spPr>
          <a:xfrm flipV="1">
            <a:off x="7008271" y="5023757"/>
            <a:ext cx="1" cy="388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396543" y="5412534"/>
            <a:ext cx="1223457" cy="6123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Refinement Relations</a:t>
            </a:r>
            <a:endParaRPr lang="en-US" sz="1400" dirty="0"/>
          </a:p>
        </p:txBody>
      </p:sp>
      <p:cxnSp>
        <p:nvCxnSpPr>
          <p:cNvPr id="21" name="Elbow Connector 20"/>
          <p:cNvCxnSpPr>
            <a:endCxn id="15" idx="2"/>
          </p:cNvCxnSpPr>
          <p:nvPr/>
        </p:nvCxnSpPr>
        <p:spPr>
          <a:xfrm rot="10800000" flipV="1">
            <a:off x="5056862" y="4683578"/>
            <a:ext cx="2563139" cy="340179"/>
          </a:xfrm>
          <a:prstGeom prst="bentConnector4">
            <a:avLst>
              <a:gd name="adj1" fmla="val -12736"/>
              <a:gd name="adj2" fmla="val 503199"/>
            </a:avLst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endCxn id="5" idx="2"/>
          </p:cNvCxnSpPr>
          <p:nvPr/>
        </p:nvCxnSpPr>
        <p:spPr>
          <a:xfrm rot="10800000">
            <a:off x="1221329" y="3847713"/>
            <a:ext cx="3835532" cy="2520043"/>
          </a:xfrm>
          <a:prstGeom prst="bentConnector2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95300" y="5974347"/>
            <a:ext cx="1893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Bugs/counter examples</a:t>
            </a:r>
            <a:endParaRPr lang="en-US" sz="1400" dirty="0"/>
          </a:p>
        </p:txBody>
      </p:sp>
      <p:cxnSp>
        <p:nvCxnSpPr>
          <p:cNvPr id="24" name="Straight Arrow Connector 23"/>
          <p:cNvCxnSpPr>
            <a:endCxn id="10" idx="2"/>
          </p:cNvCxnSpPr>
          <p:nvPr/>
        </p:nvCxnSpPr>
        <p:spPr>
          <a:xfrm flipV="1">
            <a:off x="3105449" y="5004319"/>
            <a:ext cx="1" cy="136343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429201" y="2183559"/>
            <a:ext cx="1223457" cy="6803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FW verification</a:t>
            </a:r>
            <a:endParaRPr lang="en-US" sz="1400" dirty="0"/>
          </a:p>
        </p:txBody>
      </p:sp>
      <p:cxnSp>
        <p:nvCxnSpPr>
          <p:cNvPr id="26" name="Elbow Connector 25"/>
          <p:cNvCxnSpPr/>
          <p:nvPr/>
        </p:nvCxnSpPr>
        <p:spPr>
          <a:xfrm rot="5400000" flipH="1" flipV="1">
            <a:off x="5421223" y="2159375"/>
            <a:ext cx="643617" cy="13723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21405" y="1345184"/>
            <a:ext cx="143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[FMCAD’15]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18699" y="1714516"/>
            <a:ext cx="3435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too hard to manually construct an ILA so synthesize it instead!</a:t>
            </a:r>
            <a:endParaRPr lang="en-U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782859"/>
            <a:ext cx="417271" cy="50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80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Verification is Harder!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22960" y="2192937"/>
            <a:ext cx="2584174" cy="2296685"/>
            <a:chOff x="1201900" y="2398883"/>
            <a:chExt cx="2584174" cy="22966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1900" y="2398883"/>
              <a:ext cx="2584174" cy="229668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762897" y="3031524"/>
              <a:ext cx="1433384" cy="103796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SoC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473296" y="2940908"/>
            <a:ext cx="735723" cy="23889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secret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142857" y="2442277"/>
            <a:ext cx="3452429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Confidentiality: HW/FW secrets must not leak to untrusted entities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473295" y="3544995"/>
            <a:ext cx="735723" cy="23889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reg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142857" y="3341279"/>
            <a:ext cx="3452429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Integrity: Untrusted entities must not influence sensitive registers</a:t>
            </a:r>
            <a:endParaRPr lang="en-US" dirty="0"/>
          </a:p>
        </p:txBody>
      </p:sp>
      <p:cxnSp>
        <p:nvCxnSpPr>
          <p:cNvPr id="19" name="Elbow Connector 18"/>
          <p:cNvCxnSpPr>
            <a:stCxn id="9" idx="3"/>
            <a:endCxn id="15" idx="1"/>
          </p:cNvCxnSpPr>
          <p:nvPr/>
        </p:nvCxnSpPr>
        <p:spPr>
          <a:xfrm flipV="1">
            <a:off x="2209019" y="2765443"/>
            <a:ext cx="1933838" cy="294914"/>
          </a:xfrm>
          <a:prstGeom prst="bentConnector3">
            <a:avLst>
              <a:gd name="adj1" fmla="val 874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7" idx="1"/>
            <a:endCxn id="16" idx="3"/>
          </p:cNvCxnSpPr>
          <p:nvPr/>
        </p:nvCxnSpPr>
        <p:spPr>
          <a:xfrm rot="10800000">
            <a:off x="2209019" y="3664445"/>
            <a:ext cx="1933839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2960" y="4950941"/>
            <a:ext cx="7543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Specifying these in LTL is hard!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Not predicates of state, instead these properties refer to information flow!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3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Information Flow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98722" y="2573999"/>
            <a:ext cx="589295" cy="3235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src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899530" y="2573999"/>
            <a:ext cx="585216" cy="323513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dst</a:t>
            </a:r>
            <a:endParaRPr lang="en-US" sz="1600" dirty="0"/>
          </a:p>
        </p:txBody>
      </p:sp>
      <p:sp>
        <p:nvSpPr>
          <p:cNvPr id="12" name="Cloud 11"/>
          <p:cNvSpPr/>
          <p:nvPr/>
        </p:nvSpPr>
        <p:spPr>
          <a:xfrm>
            <a:off x="1746422" y="1973918"/>
            <a:ext cx="1894703" cy="15899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622855" y="2640227"/>
            <a:ext cx="2207740" cy="25728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&quot;No&quot; Symbol 13"/>
          <p:cNvSpPr/>
          <p:nvPr/>
        </p:nvSpPr>
        <p:spPr>
          <a:xfrm>
            <a:off x="2479590" y="2573999"/>
            <a:ext cx="403654" cy="391623"/>
          </a:xfrm>
          <a:prstGeom prst="noSmoking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59372" y="4163900"/>
            <a:ext cx="3625374" cy="2073577"/>
            <a:chOff x="1783050" y="76200"/>
            <a:chExt cx="4989052" cy="2853353"/>
          </a:xfrm>
        </p:grpSpPr>
        <p:sp>
          <p:nvSpPr>
            <p:cNvPr id="16" name="Rectangle 15"/>
            <p:cNvSpPr/>
            <p:nvPr/>
          </p:nvSpPr>
          <p:spPr>
            <a:xfrm>
              <a:off x="1981199" y="884304"/>
              <a:ext cx="1731652" cy="16162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25503" y="999749"/>
              <a:ext cx="1414182" cy="63493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442973" y="106635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2616138" y="1181793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2616138" y="1357178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2442973" y="1472621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2269808" y="1357178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2269808" y="1181792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4" name="Straight Arrow Connector 23"/>
            <p:cNvCxnSpPr>
              <a:stCxn id="18" idx="5"/>
              <a:endCxn id="19" idx="1"/>
            </p:cNvCxnSpPr>
            <p:nvPr/>
          </p:nvCxnSpPr>
          <p:spPr>
            <a:xfrm>
              <a:off x="2541510" y="1164887"/>
              <a:ext cx="91534" cy="3381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9" idx="4"/>
              <a:endCxn id="20" idx="0"/>
            </p:cNvCxnSpPr>
            <p:nvPr/>
          </p:nvCxnSpPr>
          <p:spPr>
            <a:xfrm>
              <a:off x="2673860" y="1297236"/>
              <a:ext cx="0" cy="59941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0" idx="3"/>
              <a:endCxn id="21" idx="7"/>
            </p:cNvCxnSpPr>
            <p:nvPr/>
          </p:nvCxnSpPr>
          <p:spPr>
            <a:xfrm flipH="1">
              <a:off x="2541510" y="1455715"/>
              <a:ext cx="91534" cy="3381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1" idx="2"/>
              <a:endCxn id="22" idx="5"/>
            </p:cNvCxnSpPr>
            <p:nvPr/>
          </p:nvCxnSpPr>
          <p:spPr>
            <a:xfrm flipH="1" flipV="1">
              <a:off x="2368345" y="1455715"/>
              <a:ext cx="74628" cy="74628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2" idx="0"/>
              <a:endCxn id="23" idx="4"/>
            </p:cNvCxnSpPr>
            <p:nvPr/>
          </p:nvCxnSpPr>
          <p:spPr>
            <a:xfrm flipV="1">
              <a:off x="2327529" y="1297236"/>
              <a:ext cx="0" cy="5994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3" idx="7"/>
              <a:endCxn id="18" idx="2"/>
            </p:cNvCxnSpPr>
            <p:nvPr/>
          </p:nvCxnSpPr>
          <p:spPr>
            <a:xfrm flipV="1">
              <a:off x="2368345" y="1124071"/>
              <a:ext cx="74628" cy="74627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731581" y="1087368"/>
              <a:ext cx="808105" cy="59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HW</a:t>
              </a:r>
            </a:p>
            <a:p>
              <a:pPr algn="ctr"/>
              <a:r>
                <a:rPr lang="en-US" sz="1100" dirty="0" smtClean="0"/>
                <a:t>model</a:t>
              </a:r>
              <a:endParaRPr lang="en-US" sz="11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25503" y="1837749"/>
              <a:ext cx="1414182" cy="5473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2616138" y="1932175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3" name="Oval 32"/>
            <p:cNvSpPr/>
            <p:nvPr/>
          </p:nvSpPr>
          <p:spPr>
            <a:xfrm>
              <a:off x="2616138" y="210756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4" name="Oval 33"/>
            <p:cNvSpPr/>
            <p:nvPr/>
          </p:nvSpPr>
          <p:spPr>
            <a:xfrm>
              <a:off x="2269808" y="210756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5" name="Oval 34"/>
            <p:cNvSpPr/>
            <p:nvPr/>
          </p:nvSpPr>
          <p:spPr>
            <a:xfrm>
              <a:off x="2269808" y="1932175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36" name="Straight Arrow Connector 35"/>
            <p:cNvCxnSpPr>
              <a:stCxn id="35" idx="6"/>
              <a:endCxn id="32" idx="1"/>
            </p:cNvCxnSpPr>
            <p:nvPr/>
          </p:nvCxnSpPr>
          <p:spPr>
            <a:xfrm flipV="1">
              <a:off x="2385251" y="1949081"/>
              <a:ext cx="247793" cy="40815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2" idx="4"/>
              <a:endCxn id="33" idx="0"/>
            </p:cNvCxnSpPr>
            <p:nvPr/>
          </p:nvCxnSpPr>
          <p:spPr>
            <a:xfrm>
              <a:off x="2673860" y="2047619"/>
              <a:ext cx="0" cy="59941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3" idx="3"/>
              <a:endCxn id="34" idx="5"/>
            </p:cNvCxnSpPr>
            <p:nvPr/>
          </p:nvCxnSpPr>
          <p:spPr>
            <a:xfrm flipH="1">
              <a:off x="2368345" y="2206098"/>
              <a:ext cx="264699" cy="0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4" idx="0"/>
              <a:endCxn id="35" idx="4"/>
            </p:cNvCxnSpPr>
            <p:nvPr/>
          </p:nvCxnSpPr>
          <p:spPr>
            <a:xfrm flipV="1">
              <a:off x="2327529" y="2047618"/>
              <a:ext cx="0" cy="5994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731581" y="1837748"/>
              <a:ext cx="808105" cy="59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FW</a:t>
              </a:r>
            </a:p>
            <a:p>
              <a:pPr algn="ctr"/>
              <a:r>
                <a:rPr lang="en-US" sz="1100" dirty="0" smtClean="0"/>
                <a:t>model</a:t>
              </a:r>
              <a:endParaRPr lang="en-US" sz="1100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174624" y="76200"/>
              <a:ext cx="2597478" cy="40405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Properties</a:t>
              </a:r>
              <a:endParaRPr lang="en-US" sz="1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74624" y="884304"/>
              <a:ext cx="2597478" cy="16162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13615" y="999748"/>
              <a:ext cx="1414182" cy="6349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5531085" y="106635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5" name="Oval 44"/>
            <p:cNvSpPr/>
            <p:nvPr/>
          </p:nvSpPr>
          <p:spPr>
            <a:xfrm>
              <a:off x="5704250" y="1181793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6" name="Oval 45"/>
            <p:cNvSpPr/>
            <p:nvPr/>
          </p:nvSpPr>
          <p:spPr>
            <a:xfrm>
              <a:off x="5704250" y="1357178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7" name="Oval 46"/>
            <p:cNvSpPr/>
            <p:nvPr/>
          </p:nvSpPr>
          <p:spPr>
            <a:xfrm>
              <a:off x="5531085" y="1472621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Oval 47"/>
            <p:cNvSpPr/>
            <p:nvPr/>
          </p:nvSpPr>
          <p:spPr>
            <a:xfrm>
              <a:off x="5357920" y="1357178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9" name="Oval 48"/>
            <p:cNvSpPr/>
            <p:nvPr/>
          </p:nvSpPr>
          <p:spPr>
            <a:xfrm>
              <a:off x="5357920" y="1181792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50" name="Straight Arrow Connector 49"/>
            <p:cNvCxnSpPr>
              <a:stCxn id="44" idx="5"/>
              <a:endCxn id="45" idx="1"/>
            </p:cNvCxnSpPr>
            <p:nvPr/>
          </p:nvCxnSpPr>
          <p:spPr>
            <a:xfrm>
              <a:off x="5629622" y="1164887"/>
              <a:ext cx="91534" cy="3381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5" idx="4"/>
              <a:endCxn id="46" idx="0"/>
            </p:cNvCxnSpPr>
            <p:nvPr/>
          </p:nvCxnSpPr>
          <p:spPr>
            <a:xfrm>
              <a:off x="5761972" y="1297236"/>
              <a:ext cx="0" cy="59941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46" idx="3"/>
              <a:endCxn id="47" idx="7"/>
            </p:cNvCxnSpPr>
            <p:nvPr/>
          </p:nvCxnSpPr>
          <p:spPr>
            <a:xfrm flipH="1">
              <a:off x="5629622" y="1455715"/>
              <a:ext cx="91534" cy="3381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47" idx="2"/>
              <a:endCxn id="48" idx="5"/>
            </p:cNvCxnSpPr>
            <p:nvPr/>
          </p:nvCxnSpPr>
          <p:spPr>
            <a:xfrm flipH="1" flipV="1">
              <a:off x="5456457" y="1455715"/>
              <a:ext cx="74628" cy="74628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8" idx="0"/>
              <a:endCxn id="49" idx="4"/>
            </p:cNvCxnSpPr>
            <p:nvPr/>
          </p:nvCxnSpPr>
          <p:spPr>
            <a:xfrm flipV="1">
              <a:off x="5415642" y="1297236"/>
              <a:ext cx="0" cy="5994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9" idx="7"/>
              <a:endCxn id="44" idx="2"/>
            </p:cNvCxnSpPr>
            <p:nvPr/>
          </p:nvCxnSpPr>
          <p:spPr>
            <a:xfrm flipV="1">
              <a:off x="5456457" y="1124071"/>
              <a:ext cx="74628" cy="74627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5812479" y="1061425"/>
              <a:ext cx="808105" cy="59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HW</a:t>
              </a:r>
            </a:p>
            <a:p>
              <a:pPr algn="ctr"/>
              <a:r>
                <a:rPr lang="en-US" sz="1100" dirty="0" smtClean="0"/>
                <a:t>model</a:t>
              </a:r>
              <a:endParaRPr lang="en-US" sz="11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213615" y="1837749"/>
              <a:ext cx="1414182" cy="5473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704250" y="1932175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9" name="Oval 58"/>
            <p:cNvSpPr/>
            <p:nvPr/>
          </p:nvSpPr>
          <p:spPr>
            <a:xfrm>
              <a:off x="5704250" y="210756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0" name="Oval 59"/>
            <p:cNvSpPr/>
            <p:nvPr/>
          </p:nvSpPr>
          <p:spPr>
            <a:xfrm>
              <a:off x="5357920" y="210756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1" name="Oval 60"/>
            <p:cNvSpPr/>
            <p:nvPr/>
          </p:nvSpPr>
          <p:spPr>
            <a:xfrm>
              <a:off x="5357920" y="1932175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62" name="Straight Arrow Connector 61"/>
            <p:cNvCxnSpPr>
              <a:stCxn id="61" idx="6"/>
              <a:endCxn id="58" idx="1"/>
            </p:cNvCxnSpPr>
            <p:nvPr/>
          </p:nvCxnSpPr>
          <p:spPr>
            <a:xfrm flipV="1">
              <a:off x="5473363" y="1949081"/>
              <a:ext cx="247793" cy="40815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8" idx="4"/>
              <a:endCxn id="59" idx="0"/>
            </p:cNvCxnSpPr>
            <p:nvPr/>
          </p:nvCxnSpPr>
          <p:spPr>
            <a:xfrm>
              <a:off x="5761972" y="2047619"/>
              <a:ext cx="0" cy="59941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9" idx="3"/>
              <a:endCxn id="60" idx="5"/>
            </p:cNvCxnSpPr>
            <p:nvPr/>
          </p:nvCxnSpPr>
          <p:spPr>
            <a:xfrm flipH="1">
              <a:off x="5456457" y="2206098"/>
              <a:ext cx="264699" cy="0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0" idx="0"/>
              <a:endCxn id="61" idx="4"/>
            </p:cNvCxnSpPr>
            <p:nvPr/>
          </p:nvCxnSpPr>
          <p:spPr>
            <a:xfrm flipV="1">
              <a:off x="5415642" y="2047618"/>
              <a:ext cx="0" cy="59942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819693" y="1837748"/>
              <a:ext cx="800889" cy="592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/>
              </a:lvl1pPr>
            </a:lstStyle>
            <a:p>
              <a:r>
                <a:rPr lang="en-US" sz="1100" dirty="0"/>
                <a:t>FW</a:t>
              </a:r>
            </a:p>
            <a:p>
              <a:r>
                <a:rPr lang="en-US" sz="1100" dirty="0"/>
                <a:t>model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318929" y="992495"/>
              <a:ext cx="585875" cy="138532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4496423" y="1154132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Oval 68"/>
            <p:cNvSpPr/>
            <p:nvPr/>
          </p:nvSpPr>
          <p:spPr>
            <a:xfrm>
              <a:off x="4720539" y="1269411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Oval 69"/>
            <p:cNvSpPr/>
            <p:nvPr/>
          </p:nvSpPr>
          <p:spPr>
            <a:xfrm>
              <a:off x="4387529" y="1349925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Oval 70"/>
            <p:cNvSpPr/>
            <p:nvPr/>
          </p:nvSpPr>
          <p:spPr>
            <a:xfrm>
              <a:off x="4505303" y="1523090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2" name="Oval 71"/>
            <p:cNvSpPr/>
            <p:nvPr/>
          </p:nvSpPr>
          <p:spPr>
            <a:xfrm>
              <a:off x="4675915" y="1465369"/>
              <a:ext cx="115443" cy="1154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73" name="Straight Arrow Connector 72"/>
            <p:cNvCxnSpPr>
              <a:stCxn id="68" idx="6"/>
            </p:cNvCxnSpPr>
            <p:nvPr/>
          </p:nvCxnSpPr>
          <p:spPr>
            <a:xfrm>
              <a:off x="4611867" y="1211854"/>
              <a:ext cx="108672" cy="78130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9" idx="3"/>
              <a:endCxn id="72" idx="0"/>
            </p:cNvCxnSpPr>
            <p:nvPr/>
          </p:nvCxnSpPr>
          <p:spPr>
            <a:xfrm flipH="1">
              <a:off x="4733637" y="1367949"/>
              <a:ext cx="3808" cy="97420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72" idx="3"/>
              <a:endCxn id="71" idx="6"/>
            </p:cNvCxnSpPr>
            <p:nvPr/>
          </p:nvCxnSpPr>
          <p:spPr>
            <a:xfrm flipH="1">
              <a:off x="4620747" y="1563906"/>
              <a:ext cx="72074" cy="16906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1" idx="1"/>
              <a:endCxn id="70" idx="5"/>
            </p:cNvCxnSpPr>
            <p:nvPr/>
          </p:nvCxnSpPr>
          <p:spPr>
            <a:xfrm flipH="1" flipV="1">
              <a:off x="4486066" y="1448463"/>
              <a:ext cx="36143" cy="91534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0" idx="0"/>
              <a:endCxn id="68" idx="3"/>
            </p:cNvCxnSpPr>
            <p:nvPr/>
          </p:nvCxnSpPr>
          <p:spPr>
            <a:xfrm flipV="1">
              <a:off x="4445251" y="1252670"/>
              <a:ext cx="68078" cy="97256"/>
            </a:xfrm>
            <a:prstGeom prst="straightConnector1">
              <a:avLst/>
            </a:prstGeom>
            <a:ln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43" idx="1"/>
            </p:cNvCxnSpPr>
            <p:nvPr/>
          </p:nvCxnSpPr>
          <p:spPr>
            <a:xfrm>
              <a:off x="4904804" y="1317217"/>
              <a:ext cx="308811" cy="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57" idx="1"/>
            </p:cNvCxnSpPr>
            <p:nvPr/>
          </p:nvCxnSpPr>
          <p:spPr>
            <a:xfrm flipH="1">
              <a:off x="4904804" y="2111409"/>
              <a:ext cx="308811" cy="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318929" y="1837748"/>
              <a:ext cx="585874" cy="825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aux</a:t>
              </a:r>
            </a:p>
            <a:p>
              <a:pPr algn="ctr"/>
              <a:r>
                <a:rPr lang="en-US" sz="1100" dirty="0" smtClean="0"/>
                <a:t>state</a:t>
              </a:r>
              <a:endParaRPr lang="en-US" sz="1100" dirty="0"/>
            </a:p>
          </p:txBody>
        </p:sp>
        <p:sp>
          <p:nvSpPr>
            <p:cNvPr id="81" name="Right Arrow 80"/>
            <p:cNvSpPr/>
            <p:nvPr/>
          </p:nvSpPr>
          <p:spPr>
            <a:xfrm>
              <a:off x="3801654" y="1634686"/>
              <a:ext cx="230887" cy="203063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82" name="Down Arrow 81"/>
            <p:cNvSpPr/>
            <p:nvPr/>
          </p:nvSpPr>
          <p:spPr>
            <a:xfrm>
              <a:off x="5341952" y="595696"/>
              <a:ext cx="259748" cy="230887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783050" y="2548388"/>
              <a:ext cx="2193426" cy="381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Original System Model</a:t>
              </a:r>
              <a:endParaRPr lang="en-US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57718" y="2548388"/>
              <a:ext cx="2597480" cy="381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Augmented System Model</a:t>
              </a:r>
              <a:endParaRPr lang="en-US" sz="1200" dirty="0"/>
            </a:p>
          </p:txBody>
        </p:sp>
        <p:cxnSp>
          <p:nvCxnSpPr>
            <p:cNvPr id="85" name="Straight Arrow Connector 84"/>
            <p:cNvCxnSpPr>
              <a:stCxn id="17" idx="2"/>
              <a:endCxn id="31" idx="0"/>
            </p:cNvCxnSpPr>
            <p:nvPr/>
          </p:nvCxnSpPr>
          <p:spPr>
            <a:xfrm>
              <a:off x="2832594" y="1634687"/>
              <a:ext cx="0" cy="203062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5920707" y="1634686"/>
              <a:ext cx="0" cy="203062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>
          <a:xfrm>
            <a:off x="5519351" y="2100649"/>
            <a:ext cx="3336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Information flow property specifies that </a:t>
            </a:r>
            <a:r>
              <a:rPr lang="en-US" i="1" dirty="0" err="1" smtClean="0"/>
              <a:t>src</a:t>
            </a:r>
            <a:r>
              <a:rPr lang="en-US" i="1" dirty="0" smtClean="0"/>
              <a:t> </a:t>
            </a:r>
            <a:r>
              <a:rPr lang="en-US" dirty="0" smtClean="0"/>
              <a:t>cannot influence </a:t>
            </a:r>
            <a:r>
              <a:rPr lang="en-US" i="1" dirty="0" err="1" smtClean="0"/>
              <a:t>dst</a:t>
            </a:r>
            <a:endParaRPr lang="en-US" i="1" dirty="0"/>
          </a:p>
        </p:txBody>
      </p:sp>
      <p:sp>
        <p:nvSpPr>
          <p:cNvPr id="88" name="TextBox 87"/>
          <p:cNvSpPr txBox="1"/>
          <p:nvPr/>
        </p:nvSpPr>
        <p:spPr>
          <a:xfrm>
            <a:off x="5239265" y="4061254"/>
            <a:ext cx="31221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Specified on an </a:t>
            </a:r>
            <a:r>
              <a:rPr lang="en-US" sz="1600" b="1" i="1" dirty="0" smtClean="0"/>
              <a:t>augmented </a:t>
            </a:r>
            <a:r>
              <a:rPr lang="en-US" sz="1600" dirty="0" smtClean="0"/>
              <a:t>ILA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High-level </a:t>
            </a:r>
            <a:r>
              <a:rPr lang="en-US" sz="1600" dirty="0"/>
              <a:t>system state such as user/</a:t>
            </a:r>
            <a:r>
              <a:rPr lang="en-US" sz="1600" dirty="0" err="1"/>
              <a:t>su</a:t>
            </a:r>
            <a:r>
              <a:rPr lang="en-US" sz="1600" dirty="0"/>
              <a:t> mode, current thread and VM ids, and 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Convert events such as user/</a:t>
            </a:r>
            <a:r>
              <a:rPr lang="en-US" sz="1600" dirty="0" err="1"/>
              <a:t>su</a:t>
            </a:r>
            <a:r>
              <a:rPr lang="en-US" sz="1600" dirty="0"/>
              <a:t> state-transitions into state variables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729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Information Flow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58332" y="2452543"/>
            <a:ext cx="4883297" cy="2590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44965" y="2855036"/>
            <a:ext cx="685800" cy="44278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src1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941144" y="2855036"/>
            <a:ext cx="685800" cy="44278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dst1</a:t>
            </a:r>
            <a:endParaRPr lang="en-US" sz="2000" dirty="0"/>
          </a:p>
        </p:txBody>
      </p:sp>
      <p:sp>
        <p:nvSpPr>
          <p:cNvPr id="27" name="Cloud 26"/>
          <p:cNvSpPr/>
          <p:nvPr/>
        </p:nvSpPr>
        <p:spPr>
          <a:xfrm>
            <a:off x="2148574" y="2660791"/>
            <a:ext cx="1463040" cy="83127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</a:t>
            </a:r>
            <a:endParaRPr lang="en-US" sz="1800" dirty="0"/>
          </a:p>
        </p:txBody>
      </p:sp>
      <p:sp>
        <p:nvSpPr>
          <p:cNvPr id="28" name="Cloud 27"/>
          <p:cNvSpPr/>
          <p:nvPr/>
        </p:nvSpPr>
        <p:spPr>
          <a:xfrm>
            <a:off x="2153146" y="3963281"/>
            <a:ext cx="1463040" cy="83127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T’</a:t>
            </a:r>
            <a:endParaRPr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1142387" y="4157526"/>
            <a:ext cx="685800" cy="44278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src2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941144" y="4157526"/>
            <a:ext cx="685800" cy="44278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dst2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1142387" y="3482417"/>
            <a:ext cx="685800" cy="44278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inp</a:t>
            </a:r>
            <a:endParaRPr lang="en-US" sz="2000" dirty="0"/>
          </a:p>
        </p:txBody>
      </p:sp>
      <p:cxnSp>
        <p:nvCxnSpPr>
          <p:cNvPr id="32" name="Straight Arrow Connector 31"/>
          <p:cNvCxnSpPr>
            <a:stCxn id="25" idx="3"/>
            <a:endCxn id="27" idx="2"/>
          </p:cNvCxnSpPr>
          <p:nvPr/>
        </p:nvCxnSpPr>
        <p:spPr>
          <a:xfrm>
            <a:off x="1830765" y="3076428"/>
            <a:ext cx="3223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28" idx="2"/>
          </p:cNvCxnSpPr>
          <p:nvPr/>
        </p:nvCxnSpPr>
        <p:spPr>
          <a:xfrm>
            <a:off x="1828187" y="4378918"/>
            <a:ext cx="3294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1" idx="3"/>
          </p:cNvCxnSpPr>
          <p:nvPr/>
        </p:nvCxnSpPr>
        <p:spPr>
          <a:xfrm>
            <a:off x="1828187" y="3703809"/>
            <a:ext cx="501728" cy="45371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31" idx="3"/>
          </p:cNvCxnSpPr>
          <p:nvPr/>
        </p:nvCxnSpPr>
        <p:spPr>
          <a:xfrm flipV="1">
            <a:off x="1828187" y="3390119"/>
            <a:ext cx="501728" cy="31369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0"/>
            <a:endCxn id="26" idx="1"/>
          </p:cNvCxnSpPr>
          <p:nvPr/>
        </p:nvCxnSpPr>
        <p:spPr>
          <a:xfrm>
            <a:off x="3610395" y="3076428"/>
            <a:ext cx="33074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0"/>
            <a:endCxn id="30" idx="1"/>
          </p:cNvCxnSpPr>
          <p:nvPr/>
        </p:nvCxnSpPr>
        <p:spPr>
          <a:xfrm>
            <a:off x="3614967" y="4378918"/>
            <a:ext cx="3261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Not Equal 37"/>
          <p:cNvSpPr/>
          <p:nvPr/>
        </p:nvSpPr>
        <p:spPr>
          <a:xfrm>
            <a:off x="4986788" y="3499492"/>
            <a:ext cx="412597" cy="416317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Elbow Connector 38"/>
          <p:cNvCxnSpPr>
            <a:stCxn id="26" idx="3"/>
            <a:endCxn id="38" idx="3"/>
          </p:cNvCxnSpPr>
          <p:nvPr/>
        </p:nvCxnSpPr>
        <p:spPr>
          <a:xfrm>
            <a:off x="4626944" y="3076428"/>
            <a:ext cx="414534" cy="55778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30" idx="3"/>
            <a:endCxn id="38" idx="4"/>
          </p:cNvCxnSpPr>
          <p:nvPr/>
        </p:nvCxnSpPr>
        <p:spPr>
          <a:xfrm flipV="1">
            <a:off x="4626944" y="3781089"/>
            <a:ext cx="414534" cy="59782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65877" y="2549647"/>
            <a:ext cx="1829189" cy="23083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Can different values at the source result in different values at the destination?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811046" y="5489402"/>
            <a:ext cx="7084019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Can we do better with a </a:t>
            </a:r>
            <a:r>
              <a:rPr lang="en-US" sz="2800" dirty="0" err="1" smtClean="0"/>
              <a:t>taint+CEGAR</a:t>
            </a:r>
            <a:r>
              <a:rPr lang="en-US" sz="2800" dirty="0" smtClean="0"/>
              <a:t> hybrid?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5325" y="1571625"/>
            <a:ext cx="73152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the security community: static and dynamic </a:t>
            </a:r>
            <a:r>
              <a:rPr lang="en-US" smtClean="0"/>
              <a:t>taint </a:t>
            </a:r>
            <a:r>
              <a:rPr lang="en-US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0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8" grpId="0" animBg="1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HW/FW Security Concerns are an Important and Exciting Research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  <p:pic>
        <p:nvPicPr>
          <p:cNvPr id="2050" name="Picture 2" descr="Miller attempts to rescue the Jeep after its brakes were remotely disabled, sending it into a ditch.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69"/>
          <a:stretch/>
        </p:blipFill>
        <p:spPr bwMode="auto">
          <a:xfrm>
            <a:off x="1631950" y="1857375"/>
            <a:ext cx="5543550" cy="321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22099" y="5111056"/>
            <a:ext cx="7363252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hlinkClick r:id="rId3"/>
              </a:rPr>
              <a:t>http://www.wired.com/2015/07/hackers-remotely-kill-jeep-highway/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22099" y="5564426"/>
            <a:ext cx="7555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Come to the poster to talk more!</a:t>
            </a:r>
          </a:p>
        </p:txBody>
      </p:sp>
    </p:spTree>
    <p:extLst>
      <p:ext uri="{BB962C8B-B14F-4D97-AF65-F5344CB8AC3E}">
        <p14:creationId xmlns:p14="http://schemas.microsoft.com/office/powerpoint/2010/main" val="37977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365</Words>
  <Application>Microsoft Office PowerPoint</Application>
  <PresentationFormat>On-screen Show (4:3)</PresentationFormat>
  <Paragraphs>151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Specification and Scalable Verification of Security Properties in Contemporary SoCs</vt:lpstr>
      <vt:lpstr>Bird’s Eye View of an SoC</vt:lpstr>
      <vt:lpstr>SoC Verification is Challenging</vt:lpstr>
      <vt:lpstr>Constructing an ILA</vt:lpstr>
      <vt:lpstr>Synthesizing an ILA</vt:lpstr>
      <vt:lpstr>Security Verification is Harder!</vt:lpstr>
      <vt:lpstr>Specifying Information Flow Properties</vt:lpstr>
      <vt:lpstr>Proving Information Flow Properties</vt:lpstr>
      <vt:lpstr>HW/FW Security Concerns are an Important and Exciting Research Area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Specification and Scalable Verification of Security Properties in Contemporary SoCs</dc:title>
  <dc:creator>Pramod Subramanyan</dc:creator>
  <cp:lastModifiedBy>Pramod Subramanyan</cp:lastModifiedBy>
  <cp:revision>39</cp:revision>
  <dcterms:created xsi:type="dcterms:W3CDTF">2015-09-27T23:24:54Z</dcterms:created>
  <dcterms:modified xsi:type="dcterms:W3CDTF">2015-09-28T17:58:09Z</dcterms:modified>
</cp:coreProperties>
</file>