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322" r:id="rId3"/>
    <p:sldId id="341" r:id="rId4"/>
    <p:sldId id="358" r:id="rId5"/>
    <p:sldId id="360" r:id="rId6"/>
    <p:sldId id="359" r:id="rId7"/>
    <p:sldId id="361" r:id="rId8"/>
    <p:sldId id="364" r:id="rId9"/>
    <p:sldId id="365" r:id="rId10"/>
    <p:sldId id="366" r:id="rId11"/>
    <p:sldId id="367" r:id="rId12"/>
    <p:sldId id="321" r:id="rId13"/>
    <p:sldId id="368" r:id="rId14"/>
    <p:sldId id="363" r:id="rId15"/>
    <p:sldId id="370" r:id="rId16"/>
    <p:sldId id="369" r:id="rId17"/>
    <p:sldId id="318" r:id="rId1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8EB4E3"/>
    <a:srgbClr val="828182"/>
    <a:srgbClr val="406AA5"/>
    <a:srgbClr val="406F9B"/>
    <a:srgbClr val="163A6F"/>
    <a:srgbClr val="1C336F"/>
    <a:srgbClr val="192D4B"/>
    <a:srgbClr val="894B09"/>
    <a:srgbClr val="B0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7020" autoAdjust="0"/>
  </p:normalViewPr>
  <p:slideViewPr>
    <p:cSldViewPr>
      <p:cViewPr varScale="1">
        <p:scale>
          <a:sx n="57" d="100"/>
          <a:sy n="57" d="100"/>
        </p:scale>
        <p:origin x="1674" y="72"/>
      </p:cViewPr>
      <p:guideLst>
        <p:guide orient="horz" pos="2976"/>
        <p:guide pos="2880"/>
      </p:guideLst>
    </p:cSldViewPr>
  </p:slideViewPr>
  <p:outlineViewPr>
    <p:cViewPr>
      <p:scale>
        <a:sx n="33" d="100"/>
        <a:sy n="33" d="100"/>
      </p:scale>
      <p:origin x="0" y="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90DF9EF-43F4-C049-B04D-CD930DED371B}" type="datetime1">
              <a:rPr lang="en-US"/>
              <a:pPr/>
              <a:t>2015/9/27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55FFDD-7A31-5644-96B0-BE5CF0C72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12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07402D-0375-0441-8C24-801F6F14F128}" type="datetime1">
              <a:rPr lang="en-US"/>
              <a:pPr/>
              <a:t>2015/9/27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D061189-F15C-CA40-BEA0-6E373889C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83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705236-0EBF-9E4D-8289-6365146F0A9B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1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Suppose we have to stop after explored</a:t>
            </a:r>
            <a:r>
              <a:rPr lang="en-US" altLang="zh-TW" baseline="0" dirty="0" smtClean="0"/>
              <a:t> three layers, we now determine the probability for regular safety property A to hold. The set U are the frontier of unexplored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Suppose we have to stop after explored</a:t>
            </a:r>
            <a:r>
              <a:rPr lang="en-US" altLang="zh-TW" baseline="0" dirty="0" smtClean="0"/>
              <a:t> three layers, we now determine the probability for regular safety property A to hold. The set U are the frontier of unexplored states, which lead to yet more unexplored states. The states circles here will contribute to the uncertainty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determine if a property holds? We assume conservatively that all unexplored states are acceptance states that represent violation of property A</a:t>
            </a:r>
          </a:p>
          <a:p>
            <a:r>
              <a:rPr lang="en-US" dirty="0" smtClean="0"/>
              <a:t>How do we determine if a property is</a:t>
            </a:r>
            <a:r>
              <a:rPr lang="en-US" baseline="0" dirty="0" smtClean="0"/>
              <a:t> violated? As long as </a:t>
            </a:r>
          </a:p>
          <a:p>
            <a:r>
              <a:rPr lang="en-US" baseline="0" dirty="0" smtClean="0"/>
              <a:t>The unexplored states leave some uncertainty, but as long as we explore the state space in layers, we attempt to reduce that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determine if a property 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applied to a 7-vehicle scenario in which there are 5 conflicting merge requests Stratified verification is compared with the explicit engine of PRISM under limited memory constraints. It should be pointed out that we are comparing to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explicit engine of PRISM model checker, because the method presented here is based on explicit traversal.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instance, symbolic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instance, symbolic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5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 would like to thank Prof.</a:t>
            </a:r>
            <a:r>
              <a:rPr lang="en-US" baseline="0" dirty="0" smtClean="0"/>
              <a:t> Nick </a:t>
            </a:r>
            <a:r>
              <a:rPr lang="en-US" baseline="0" dirty="0" err="1" smtClean="0"/>
              <a:t>Maxemchuk</a:t>
            </a:r>
            <a:r>
              <a:rPr lang="en-US" baseline="0" dirty="0" smtClean="0"/>
              <a:t> and our funding agency NSF.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problem we’re looking at is …</a:t>
            </a:r>
          </a:p>
          <a:p>
            <a:r>
              <a:rPr lang="en-US" dirty="0" smtClean="0"/>
              <a:t>We do</a:t>
            </a:r>
            <a:r>
              <a:rPr lang="en-US" baseline="0" dirty="0" smtClean="0"/>
              <a:t> not attempt to explore all states, but only focus on those states that are more likely to be reached during system execution</a:t>
            </a:r>
          </a:p>
          <a:p>
            <a:r>
              <a:rPr lang="en-US" baseline="0" dirty="0" smtClean="0"/>
              <a:t>We explore those states first before using up the memory.</a:t>
            </a:r>
          </a:p>
          <a:p>
            <a:r>
              <a:rPr lang="en-US" baseline="0" dirty="0" smtClean="0"/>
              <a:t>When using up all the memory, the unexplored states contribute uncertainty to the probability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prove probabilistic safety property, which</a:t>
            </a:r>
            <a:r>
              <a:rPr lang="en-US" baseline="0" dirty="0" smtClean="0"/>
              <a:t> combines a regular safety property and a probability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find the minimum probability for</a:t>
            </a:r>
            <a:r>
              <a:rPr lang="en-US" baseline="0" dirty="0" smtClean="0"/>
              <a:t> M to satisfy A, that is, 1 minus the maximum probability for ending up in acceptance state of the DFA </a:t>
            </a:r>
            <a:r>
              <a:rPr lang="en-US" baseline="0" dirty="0" err="1" smtClean="0"/>
              <a:t>Aerr</a:t>
            </a:r>
            <a:endParaRPr lang="en-US" dirty="0" smtClean="0"/>
          </a:p>
          <a:p>
            <a:r>
              <a:rPr lang="en-US" dirty="0" smtClean="0"/>
              <a:t>But sometimes</a:t>
            </a:r>
            <a:r>
              <a:rPr lang="en-US" baseline="0" dirty="0" smtClean="0"/>
              <a:t> the state space is too large…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deal with this, we assign discretized levels to transitions with probability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1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discretized levels of transitions create layers in the Markov decision process. We can think of that in general, the deeper a layer is, the states it contains are less likely to be reached during system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1189-F15C-CA40-BEA0-6E373889CC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AFF51DB-8527-1243-82C2-D70179946B03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‹#›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 r="44306"/>
          <a:stretch/>
        </p:blipFill>
        <p:spPr bwMode="auto">
          <a:xfrm>
            <a:off x="0" y="3962400"/>
            <a:ext cx="5092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F8DC1-DA8D-6E43-A10D-7EA1728CC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6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D0B8-D5D8-294A-A523-75B7BEF91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67712" cy="639763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778E030-94B4-2447-86E7-8EDA6BDB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85DD9-4BF0-8742-BA86-F3C9619C0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2BC6D-50EB-5A42-A275-B1AE74529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E9399A3-4D55-8D44-9D46-00FE0DBB6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24400" y="1066800"/>
            <a:ext cx="3962400" cy="49530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E9399A3-4D55-8D44-9D46-00FE0DBB6F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57200" y="1066800"/>
            <a:ext cx="3962400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67712" cy="639763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B07771FC-8B1F-3843-94A9-F59BCA55C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67712" cy="639763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491065BE-D90B-3247-AF73-0F0E55F4B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rgbClr val="8EB4E3">
                <a:alpha val="49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6EB7FED-D170-C841-82D0-F5A4B784E18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4" r:id="rId7"/>
    <p:sldLayoutId id="2147483801" r:id="rId8"/>
    <p:sldLayoutId id="2147483802" r:id="rId9"/>
    <p:sldLayoutId id="214748380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924800" cy="19812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Probabilistic Model Checking of Systems with a Large State Space: A Stratified Approach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848600" cy="1752600"/>
          </a:xfrm>
        </p:spPr>
        <p:txBody>
          <a:bodyPr>
            <a:normAutofit/>
          </a:bodyPr>
          <a:lstStyle/>
          <a:p>
            <a:r>
              <a:rPr lang="en-US" altLang="zh-TW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Shou-pon</a:t>
            </a:r>
            <a:r>
              <a:rPr lang="en-US" altLang="zh-TW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Lin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Advisor: Nicholas F. </a:t>
            </a:r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Maxemchuk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Department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Electrical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Engineering,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Columbia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University,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New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York,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NY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10027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7"/>
    </mc:Choice>
    <mc:Fallback xmlns="">
      <p:transition xmlns:p14="http://schemas.microsoft.com/office/powerpoint/2010/main" spd="slow" advTm="300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unexplored states are the less likely ones to be reached during system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unexplored states are the less likely ones to be reached during system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43133" y="2511562"/>
            <a:ext cx="26670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Determine if the property holds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45" indent="-202445" algn="just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Suppose the procedure stops when finishing layer k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If                                         ,             holds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If                                         ,             is violated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Otherwise, whether            holds or not is uncertain</a:t>
            </a:r>
            <a:endParaRPr lang="en-US" altLang="zh-TW" sz="2400" i="1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04" y="1717350"/>
            <a:ext cx="3272977" cy="43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11" y="2119448"/>
            <a:ext cx="2610097" cy="441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68" y="1745118"/>
            <a:ext cx="747452" cy="408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124" y="2538282"/>
            <a:ext cx="747452" cy="408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175" y="987760"/>
            <a:ext cx="1965584" cy="355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68" y="2148226"/>
            <a:ext cx="747452" cy="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Determine if the property holds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45" indent="-202445" algn="just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Suppose the procedure stops when finishing layer k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If                                         ,             holds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If                                         ,             is violated</a:t>
            </a:r>
          </a:p>
          <a:p>
            <a:pPr marL="337408" lvl="1" indent="-20244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altLang="zh-TW" sz="2400" i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Otherwise, whether            holds or not is uncertain</a:t>
            </a:r>
            <a:endParaRPr lang="en-US" altLang="zh-TW" sz="2400" i="1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04" y="1717350"/>
            <a:ext cx="3272977" cy="43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11" y="2119448"/>
            <a:ext cx="2610097" cy="441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68" y="1745118"/>
            <a:ext cx="747452" cy="408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124" y="2538282"/>
            <a:ext cx="747452" cy="408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175" y="987760"/>
            <a:ext cx="1965584" cy="355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68" y="2148226"/>
            <a:ext cx="747452" cy="40811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315612" y="1689950"/>
            <a:ext cx="635117" cy="45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Preliminary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stratified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verification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lock protocol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resolves conflicting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our automobile application.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Stratified method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able to compute the upper-bound of error probability while PRISM terminates when running out of memory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66" y="1752600"/>
            <a:ext cx="4238380" cy="1378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81" y="4343400"/>
            <a:ext cx="6384838" cy="15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Feasibility of integrating this method into currently available model checkers and state-of-art techniques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Feasibility of integrating this method into currently available model checkers and state-of-art techniques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8228" y="3550384"/>
            <a:ext cx="67143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Thank you for your attention!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Contact: shouponlin@ee.columbia.edu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4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rown1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0668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BC6D-50EB-5A42-A275-B1AE745299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8228" y="2438400"/>
            <a:ext cx="67143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Thank you for your attention!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Contact: shouponlin@ee.columbia.edu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71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3"/>
    </mc:Choice>
    <mc:Fallback>
      <p:transition spd="slow" advTm="54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Markov decision process or Markov chain with exceedingly large state space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Check if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Markov decision process or Markov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chain satisfies a given probabilistic safety property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completely traverse all states, but prioritize state traversal on those states that are more likely to be reached during system execution;</a:t>
            </a:r>
            <a:r>
              <a:rPr lang="zh-TW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using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all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probability bound by considering the uncertainty contributed by unexplored states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 checking probabilistic system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Probabilistic safety properties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probabilistic safety property            combines a regular safety property      and a probability bound     between 0 and 1</a:t>
            </a:r>
          </a:p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adversary    , the probability for      to satisfy     should be greater than or equal to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47" y="912971"/>
            <a:ext cx="949459" cy="463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19" y="3488104"/>
            <a:ext cx="6503161" cy="51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519" y="4142364"/>
            <a:ext cx="2774579" cy="492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853" y="1320763"/>
            <a:ext cx="286066" cy="381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328854"/>
            <a:ext cx="319968" cy="410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244" y="2213818"/>
            <a:ext cx="271567" cy="271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8270" y="2105047"/>
            <a:ext cx="416076" cy="474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3885" y="2485385"/>
            <a:ext cx="319968" cy="4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Reachability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it can be done by taking the product                    , find the set of acceptance states       , and solve a linear program to find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514600"/>
            <a:ext cx="8333334" cy="297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39" y="932423"/>
            <a:ext cx="1457845" cy="407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307132"/>
            <a:ext cx="502276" cy="40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039" y="2106468"/>
            <a:ext cx="5029200" cy="5938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39664" y="3466416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Discretized levels of probabilistic choices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a layering parameter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probabilistic choices are categorized into several discretization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                   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level-0 (high probability choices)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level-1 low probability choices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level-2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probability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13" y="978164"/>
            <a:ext cx="277659" cy="397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238" y="1765479"/>
            <a:ext cx="1569435" cy="30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479" y="2073499"/>
            <a:ext cx="2083518" cy="412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722" y="2421228"/>
            <a:ext cx="2254556" cy="3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 discretized levels to probabilistic transitions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traversal of more probable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  <p:sp>
        <p:nvSpPr>
          <p:cNvPr id="6" name="矩形 36"/>
          <p:cNvSpPr/>
          <p:nvPr/>
        </p:nvSpPr>
        <p:spPr>
          <a:xfrm>
            <a:off x="2743200" y="2214562"/>
            <a:ext cx="6047334" cy="35004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9715" tIns="539786" rIns="719715" bIns="539786" rtlCol="0" anchor="t"/>
          <a:lstStyle/>
          <a:p>
            <a:pPr marL="899643" lvl="1" indent="-539786"/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3501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traversal of more probable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  <p:sp>
        <p:nvSpPr>
          <p:cNvPr id="6" name="矩形 36"/>
          <p:cNvSpPr/>
          <p:nvPr/>
        </p:nvSpPr>
        <p:spPr>
          <a:xfrm>
            <a:off x="4800600" y="2214562"/>
            <a:ext cx="3989934" cy="35004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9715" tIns="539786" rIns="719715" bIns="539786" rtlCol="0" anchor="t"/>
          <a:lstStyle/>
          <a:p>
            <a:pPr marL="899643" lvl="1" indent="-539786"/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5678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Stratified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traversal of more probable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8E030-94B4-2447-86E7-8EDA6BDB71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2413000"/>
            <a:ext cx="8333334" cy="3142858"/>
          </a:xfrm>
          <a:prstGeom prst="rect">
            <a:avLst/>
          </a:prstGeom>
        </p:spPr>
      </p:pic>
      <p:sp>
        <p:nvSpPr>
          <p:cNvPr id="6" name="矩形 36"/>
          <p:cNvSpPr/>
          <p:nvPr/>
        </p:nvSpPr>
        <p:spPr>
          <a:xfrm>
            <a:off x="6629400" y="2214562"/>
            <a:ext cx="2161134" cy="35004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9715" tIns="539786" rIns="719715" bIns="539786" rtlCol="0" anchor="t"/>
          <a:lstStyle/>
          <a:p>
            <a:pPr marL="899643" lvl="1" indent="-539786"/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2029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29347</TotalTime>
  <Words>863</Words>
  <Application>Microsoft Office PowerPoint</Application>
  <PresentationFormat>On-screen Show (4:3)</PresentationFormat>
  <Paragraphs>116</Paragraphs>
  <Slides>17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新細明體</vt:lpstr>
      <vt:lpstr>Arial</vt:lpstr>
      <vt:lpstr>Calibri</vt:lpstr>
      <vt:lpstr>Segoe UI</vt:lpstr>
      <vt:lpstr>Times New Roman</vt:lpstr>
      <vt:lpstr>Trebuchet MS</vt:lpstr>
      <vt:lpstr>Wingdings</vt:lpstr>
      <vt:lpstr>Office Theme</vt:lpstr>
      <vt:lpstr>Probabilistic Model Checking of Systems with a Large State Space: A Stratified Approach</vt:lpstr>
      <vt:lpstr>Model checking probabilistic system</vt:lpstr>
      <vt:lpstr>Probabilistic safety properties</vt:lpstr>
      <vt:lpstr>Reachability analysis</vt:lpstr>
      <vt:lpstr>Discretized levels of probabilistic choices</vt:lpstr>
      <vt:lpstr>Stratified traversal</vt:lpstr>
      <vt:lpstr>Stratified traversal</vt:lpstr>
      <vt:lpstr>Stratified traversal</vt:lpstr>
      <vt:lpstr>Stratified traversal</vt:lpstr>
      <vt:lpstr>Stratified traversal</vt:lpstr>
      <vt:lpstr>Stratified traversal</vt:lpstr>
      <vt:lpstr>Determine if the property holds</vt:lpstr>
      <vt:lpstr>Determine if the property holds</vt:lpstr>
      <vt:lpstr>Preliminary results</vt:lpstr>
      <vt:lpstr>Future works</vt:lpstr>
      <vt:lpstr>Future works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Microsoft account</cp:lastModifiedBy>
  <cp:revision>327</cp:revision>
  <dcterms:created xsi:type="dcterms:W3CDTF">2010-07-22T19:31:42Z</dcterms:created>
  <dcterms:modified xsi:type="dcterms:W3CDTF">2015-09-28T17:53:39Z</dcterms:modified>
</cp:coreProperties>
</file>