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2" r:id="rId4"/>
    <p:sldId id="263" r:id="rId5"/>
    <p:sldId id="264" r:id="rId6"/>
    <p:sldId id="266" r:id="rId7"/>
    <p:sldId id="258" r:id="rId8"/>
    <p:sldId id="268" r:id="rId9"/>
    <p:sldId id="269" r:id="rId10"/>
    <p:sldId id="270" r:id="rId11"/>
    <p:sldId id="261" r:id="rId12"/>
    <p:sldId id="275" r:id="rId13"/>
    <p:sldId id="265" r:id="rId14"/>
    <p:sldId id="271" r:id="rId15"/>
    <p:sldId id="260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0185" autoAdjust="0"/>
  </p:normalViewPr>
  <p:slideViewPr>
    <p:cSldViewPr snapToObjects="1">
      <p:cViewPr varScale="1">
        <p:scale>
          <a:sx n="125" d="100"/>
          <a:sy n="125" d="100"/>
        </p:scale>
        <p:origin x="-5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104" d="100"/>
          <a:sy n="104" d="100"/>
        </p:scale>
        <p:origin x="-349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Garbage Collection</a:t>
            </a:r>
          </a:p>
        </c:rich>
      </c:tx>
      <c:layout/>
    </c:title>
    <c:plotArea>
      <c:layout/>
      <c:scatterChart>
        <c:scatterStyle val="smoothMarker"/>
        <c:ser>
          <c:idx val="1"/>
          <c:order val="0"/>
          <c:tx>
            <c:strRef>
              <c:f>Sheet1!$C$1</c:f>
              <c:strCache>
                <c:ptCount val="1"/>
                <c:pt idx="0">
                  <c:v>MarkSweep</c:v>
                </c:pt>
              </c:strCache>
            </c:strRef>
          </c:tx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1.9269999999999996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24.091510785134169</c:v>
                </c:pt>
                <c:pt idx="1">
                  <c:v>13.62534589479195</c:v>
                </c:pt>
                <c:pt idx="2">
                  <c:v>9.0810651863757474</c:v>
                </c:pt>
                <c:pt idx="3">
                  <c:v>6.5365169233151326</c:v>
                </c:pt>
                <c:pt idx="4">
                  <c:v>4.7363093680069897</c:v>
                </c:pt>
                <c:pt idx="5">
                  <c:v>3.6033007008217437</c:v>
                </c:pt>
                <c:pt idx="6">
                  <c:v>2.6804959760813709</c:v>
                </c:pt>
                <c:pt idx="7">
                  <c:v>2.0291109222755148</c:v>
                </c:pt>
                <c:pt idx="8">
                  <c:v>1.5484985419516104</c:v>
                </c:pt>
                <c:pt idx="9">
                  <c:v>1.4001866338805471</c:v>
                </c:pt>
                <c:pt idx="10">
                  <c:v>1.0770520510372235</c:v>
                </c:pt>
              </c:numCache>
            </c:numRef>
          </c:y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MarkCompact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1.9269999999999996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1">
                  <c:v>31.919890194762825</c:v>
                </c:pt>
                <c:pt idx="2">
                  <c:v>28.547904239768769</c:v>
                </c:pt>
                <c:pt idx="3">
                  <c:v>21.803932329780686</c:v>
                </c:pt>
                <c:pt idx="4">
                  <c:v>18.431946374786634</c:v>
                </c:pt>
                <c:pt idx="5">
                  <c:v>15.601583208296313</c:v>
                </c:pt>
                <c:pt idx="6">
                  <c:v>13.625474741293177</c:v>
                </c:pt>
                <c:pt idx="7">
                  <c:v>10.369315085916099</c:v>
                </c:pt>
                <c:pt idx="8">
                  <c:v>9.3680167592616534</c:v>
                </c:pt>
                <c:pt idx="9">
                  <c:v>8.8978022362886371</c:v>
                </c:pt>
                <c:pt idx="10">
                  <c:v>7.6382252915175117</c:v>
                </c:pt>
              </c:numCache>
            </c:numRef>
          </c:yVal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SemiSpace</c:v>
                </c:pt>
              </c:strCache>
            </c:strRef>
          </c:tx>
          <c:spPr>
            <a:ln>
              <a:solidFill>
                <a:schemeClr val="accent3">
                  <a:lumMod val="40000"/>
                  <a:lumOff val="60000"/>
                </a:schemeClr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1.9269999999999996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3">
                  <c:v>34.057973644531131</c:v>
                </c:pt>
                <c:pt idx="4">
                  <c:v>18.569023291908273</c:v>
                </c:pt>
                <c:pt idx="5">
                  <c:v>13.42394065687753</c:v>
                </c:pt>
                <c:pt idx="6">
                  <c:v>8.2799990230522784</c:v>
                </c:pt>
                <c:pt idx="7">
                  <c:v>5.9925444142553266</c:v>
                </c:pt>
                <c:pt idx="8">
                  <c:v>4.7694706602323294</c:v>
                </c:pt>
                <c:pt idx="9">
                  <c:v>3.8853841247838727</c:v>
                </c:pt>
                <c:pt idx="10">
                  <c:v>2.52363595978662</c:v>
                </c:pt>
              </c:numCache>
            </c:numRef>
          </c:y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Immix</c:v>
                </c:pt>
              </c:strCache>
            </c:strRef>
          </c:tx>
          <c:spPr>
            <a:ln>
              <a:solidFill>
                <a:schemeClr val="accent5"/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1.9269999999999996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Sheet1!$E$2:$E$12</c:f>
              <c:numCache>
                <c:formatCode>General</c:formatCode>
                <c:ptCount val="11"/>
                <c:pt idx="0">
                  <c:v>16.984531507485613</c:v>
                </c:pt>
                <c:pt idx="1">
                  <c:v>11.929199031900113</c:v>
                </c:pt>
                <c:pt idx="2">
                  <c:v>9.5289523986831473</c:v>
                </c:pt>
                <c:pt idx="3">
                  <c:v>6.4504614695505689</c:v>
                </c:pt>
                <c:pt idx="4">
                  <c:v>4.4286674248764069</c:v>
                </c:pt>
                <c:pt idx="5">
                  <c:v>3.569907890419644</c:v>
                </c:pt>
                <c:pt idx="6">
                  <c:v>2.6534176580535518</c:v>
                </c:pt>
                <c:pt idx="7">
                  <c:v>1.8905195518574911</c:v>
                </c:pt>
                <c:pt idx="8">
                  <c:v>1.5049661201903759</c:v>
                </c:pt>
                <c:pt idx="9">
                  <c:v>1.3410236015822858</c:v>
                </c:pt>
                <c:pt idx="10">
                  <c:v>1</c:v>
                </c:pt>
              </c:numCache>
            </c:numRef>
          </c:yVal>
        </c:ser>
        <c:axId val="112308224"/>
        <c:axId val="112915968"/>
      </c:scatterChart>
      <c:valAx>
        <c:axId val="112308224"/>
        <c:scaling>
          <c:orientation val="minMax"/>
          <c:max val="6"/>
          <c:min val="1"/>
        </c:scaling>
        <c:delete val="1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Space</a:t>
                </a:r>
              </a:p>
            </c:rich>
          </c:tx>
          <c:layout/>
        </c:title>
        <c:numFmt formatCode="General" sourceLinked="1"/>
        <c:tickLblPos val="none"/>
        <c:crossAx val="112915968"/>
        <c:crosses val="autoZero"/>
        <c:crossBetween val="midCat"/>
      </c:valAx>
      <c:valAx>
        <c:axId val="112915968"/>
        <c:scaling>
          <c:orientation val="minMax"/>
          <c:max val="34"/>
          <c:min val="0.5"/>
        </c:scaling>
        <c:delete val="1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Time</a:t>
                </a:r>
              </a:p>
            </c:rich>
          </c:tx>
          <c:layout/>
        </c:title>
        <c:numFmt formatCode="General" sourceLinked="1"/>
        <c:tickLblPos val="none"/>
        <c:crossAx val="112308224"/>
        <c:crosses val="autoZero"/>
        <c:crossBetween val="midCat"/>
      </c:valAx>
      <c:spPr>
        <a:effectLst>
          <a:outerShdw blurRad="50800" dist="38100" dir="5400000">
            <a:srgbClr val="000000">
              <a:alpha val="43000"/>
            </a:srgbClr>
          </a:outerShdw>
        </a:effectLst>
      </c:spPr>
    </c:plotArea>
    <c:plotVisOnly val="1"/>
  </c:chart>
  <c:spPr>
    <a:solidFill>
      <a:schemeClr val="bg1"/>
    </a:solidFill>
    <a:effectLst>
      <a:outerShdw blurRad="50800" dist="38100" dir="5400000" sx="102000" sy="102000">
        <a:srgbClr val="000000">
          <a:alpha val="43000"/>
        </a:srgbClr>
      </a:outerShdw>
    </a:effectLst>
  </c:spPr>
  <c:txPr>
    <a:bodyPr/>
    <a:lstStyle/>
    <a:p>
      <a:pPr>
        <a:defRPr sz="20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Total Performance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1649122807017503"/>
          <c:y val="0.22093023255814007"/>
          <c:w val="0.85099792789059325"/>
          <c:h val="0.58604651162790677"/>
        </c:manualLayout>
      </c:layout>
      <c:scatterChart>
        <c:scatterStyle val="smoothMarker"/>
        <c:ser>
          <c:idx val="5"/>
          <c:order val="0"/>
          <c:tx>
            <c:strRef>
              <c:f>Sheet1!$C$1</c:f>
              <c:strCache>
                <c:ptCount val="1"/>
                <c:pt idx="0">
                  <c:v>MarkSweep</c:v>
                </c:pt>
              </c:strCache>
            </c:strRef>
          </c:tx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1.9781845054634004</c:v>
                </c:pt>
                <c:pt idx="1">
                  <c:v>1.5577649502989415</c:v>
                </c:pt>
                <c:pt idx="2">
                  <c:v>1.344774012041779</c:v>
                </c:pt>
                <c:pt idx="3">
                  <c:v>1.2355409302608451</c:v>
                </c:pt>
                <c:pt idx="4">
                  <c:v>1.185396320792754</c:v>
                </c:pt>
                <c:pt idx="5">
                  <c:v>1.145977852076377</c:v>
                </c:pt>
                <c:pt idx="6">
                  <c:v>1.1128888631938878</c:v>
                </c:pt>
                <c:pt idx="7">
                  <c:v>1.093390423789834</c:v>
                </c:pt>
                <c:pt idx="8">
                  <c:v>1.0873740392217521</c:v>
                </c:pt>
                <c:pt idx="9">
                  <c:v>1.0762820575389511</c:v>
                </c:pt>
                <c:pt idx="10">
                  <c:v>1.0666769029547334</c:v>
                </c:pt>
              </c:numCache>
            </c:numRef>
          </c:yVal>
        </c:ser>
        <c:ser>
          <c:idx val="6"/>
          <c:order val="1"/>
          <c:tx>
            <c:strRef>
              <c:f>Sheet1!$D$1</c:f>
              <c:strCache>
                <c:ptCount val="1"/>
                <c:pt idx="0">
                  <c:v>MarkCompact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1">
                  <c:v>1.7264861325827061</c:v>
                </c:pt>
                <c:pt idx="2">
                  <c:v>1.492498853110267</c:v>
                </c:pt>
                <c:pt idx="3">
                  <c:v>1.352769954567399</c:v>
                </c:pt>
                <c:pt idx="4">
                  <c:v>1.3117554132819971</c:v>
                </c:pt>
                <c:pt idx="5">
                  <c:v>1.2800269246912039</c:v>
                </c:pt>
                <c:pt idx="6">
                  <c:v>1.22656647117609</c:v>
                </c:pt>
                <c:pt idx="7">
                  <c:v>1.1846901670817505</c:v>
                </c:pt>
                <c:pt idx="8">
                  <c:v>1.164215275895494</c:v>
                </c:pt>
                <c:pt idx="9">
                  <c:v>1.1551319467542831</c:v>
                </c:pt>
                <c:pt idx="10">
                  <c:v>1.127125875559273</c:v>
                </c:pt>
              </c:numCache>
            </c:numRef>
          </c:yVal>
        </c:ser>
        <c:ser>
          <c:idx val="4"/>
          <c:order val="2"/>
          <c:tx>
            <c:strRef>
              <c:f>Sheet1!$B$1</c:f>
              <c:strCache>
                <c:ptCount val="1"/>
                <c:pt idx="0">
                  <c:v>SemiSpace</c:v>
                </c:pt>
              </c:strCache>
            </c:strRef>
          </c:tx>
          <c:spPr>
            <a:ln>
              <a:solidFill>
                <a:schemeClr val="accent3">
                  <a:lumMod val="40000"/>
                  <a:lumOff val="60000"/>
                </a:schemeClr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3">
                  <c:v>1.9960652859941299</c:v>
                </c:pt>
                <c:pt idx="4">
                  <c:v>1.46849863687181</c:v>
                </c:pt>
                <c:pt idx="5">
                  <c:v>1.3007319446519654</c:v>
                </c:pt>
                <c:pt idx="6">
                  <c:v>1.1512353372681718</c:v>
                </c:pt>
                <c:pt idx="7">
                  <c:v>1.0989262784535638</c:v>
                </c:pt>
                <c:pt idx="8">
                  <c:v>1.0659440948505958</c:v>
                </c:pt>
                <c:pt idx="9">
                  <c:v>1.04528562622432</c:v>
                </c:pt>
                <c:pt idx="10">
                  <c:v>1.0226579235251678</c:v>
                </c:pt>
              </c:numCache>
            </c:numRef>
          </c:y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Immix</c:v>
                </c:pt>
              </c:strCache>
            </c:strRef>
          </c:tx>
          <c:spPr>
            <a:ln>
              <a:solidFill>
                <a:schemeClr val="accent5"/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Sheet1!$E$2:$E$12</c:f>
              <c:numCache>
                <c:formatCode>General</c:formatCode>
                <c:ptCount val="11"/>
                <c:pt idx="0">
                  <c:v>1.4754894084451626</c:v>
                </c:pt>
                <c:pt idx="1">
                  <c:v>1.2811882678623847</c:v>
                </c:pt>
                <c:pt idx="2">
                  <c:v>1.2221442821070934</c:v>
                </c:pt>
                <c:pt idx="3">
                  <c:v>1.124500417835768</c:v>
                </c:pt>
                <c:pt idx="4">
                  <c:v>1.0984795358081121</c:v>
                </c:pt>
                <c:pt idx="5">
                  <c:v>1.063474809346006</c:v>
                </c:pt>
                <c:pt idx="6">
                  <c:v>1.038096260651433</c:v>
                </c:pt>
                <c:pt idx="7">
                  <c:v>1.0205306401634398</c:v>
                </c:pt>
                <c:pt idx="8">
                  <c:v>1.0112828796955844</c:v>
                </c:pt>
                <c:pt idx="9">
                  <c:v>1.0109579588891651</c:v>
                </c:pt>
                <c:pt idx="10">
                  <c:v>1</c:v>
                </c:pt>
              </c:numCache>
            </c:numRef>
          </c:yVal>
        </c:ser>
        <c:axId val="114599424"/>
        <c:axId val="114698112"/>
      </c:scatterChart>
      <c:valAx>
        <c:axId val="114599424"/>
        <c:scaling>
          <c:orientation val="minMax"/>
          <c:max val="6"/>
          <c:min val="1"/>
        </c:scaling>
        <c:delete val="1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Space</a:t>
                </a:r>
              </a:p>
            </c:rich>
          </c:tx>
          <c:layout/>
        </c:title>
        <c:numFmt formatCode="General" sourceLinked="1"/>
        <c:tickLblPos val="none"/>
        <c:crossAx val="114698112"/>
        <c:crosses val="autoZero"/>
        <c:crossBetween val="midCat"/>
      </c:valAx>
      <c:valAx>
        <c:axId val="114698112"/>
        <c:scaling>
          <c:orientation val="minMax"/>
          <c:max val="2"/>
          <c:min val="0.95000000000000018"/>
        </c:scaling>
        <c:delete val="1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Time</a:t>
                </a:r>
              </a:p>
            </c:rich>
          </c:tx>
          <c:layout/>
        </c:title>
        <c:numFmt formatCode="General" sourceLinked="1"/>
        <c:tickLblPos val="none"/>
        <c:crossAx val="114599424"/>
        <c:crosses val="autoZero"/>
        <c:crossBetween val="midCat"/>
      </c:valAx>
      <c:spPr>
        <a:effectLst>
          <a:outerShdw blurRad="50800" dist="38100" dir="5400000">
            <a:srgbClr val="000000">
              <a:alpha val="43000"/>
            </a:srgbClr>
          </a:outerShdw>
        </a:effectLst>
      </c:spPr>
    </c:plotArea>
    <c:legend>
      <c:legendPos val="tr"/>
      <c:layout>
        <c:manualLayout>
          <c:xMode val="edge"/>
          <c:yMode val="edge"/>
          <c:x val="0.4832786296449782"/>
          <c:y val="0.14534883720930206"/>
          <c:w val="0.51321259842519684"/>
          <c:h val="0.50856985900018303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solidFill>
      <a:schemeClr val="bg1"/>
    </a:solidFill>
    <a:effectLst>
      <a:outerShdw blurRad="50800" dist="38100" dir="5400000" sx="102000" sy="102000">
        <a:srgbClr val="000000">
          <a:alpha val="43000"/>
        </a:srgbClr>
      </a:outerShdw>
    </a:effectLst>
  </c:spPr>
  <c:txPr>
    <a:bodyPr/>
    <a:lstStyle/>
    <a:p>
      <a:pPr>
        <a:defRPr sz="20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Mutator</a:t>
            </a:r>
          </a:p>
        </c:rich>
      </c:tx>
      <c:layout/>
    </c:title>
    <c:plotArea>
      <c:layout/>
      <c:scatterChart>
        <c:scatterStyle val="smoothMarker"/>
        <c:ser>
          <c:idx val="1"/>
          <c:order val="0"/>
          <c:tx>
            <c:strRef>
              <c:f>Sheet1!$C$1</c:f>
              <c:strCache>
                <c:ptCount val="1"/>
                <c:pt idx="0">
                  <c:v>MarkSweep</c:v>
                </c:pt>
              </c:strCache>
            </c:strRef>
          </c:tx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1.3358669029634886</c:v>
                </c:pt>
                <c:pt idx="1">
                  <c:v>1.222214599538314</c:v>
                </c:pt>
                <c:pt idx="2">
                  <c:v>1.1327667414710301</c:v>
                </c:pt>
                <c:pt idx="3">
                  <c:v>1.117683586919934</c:v>
                </c:pt>
                <c:pt idx="4">
                  <c:v>1.1119320327057154</c:v>
                </c:pt>
                <c:pt idx="5">
                  <c:v>1.1005849819859075</c:v>
                </c:pt>
                <c:pt idx="6">
                  <c:v>1.0951053566545359</c:v>
                </c:pt>
                <c:pt idx="7">
                  <c:v>1.0906619698176161</c:v>
                </c:pt>
                <c:pt idx="8">
                  <c:v>1.093797380641687</c:v>
                </c:pt>
                <c:pt idx="9">
                  <c:v>1.0855743545612</c:v>
                </c:pt>
                <c:pt idx="10">
                  <c:v>1.0832360723518359</c:v>
                </c:pt>
              </c:numCache>
            </c:numRef>
          </c:y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MarkCompact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1">
                  <c:v>1.0280066656065081</c:v>
                </c:pt>
                <c:pt idx="2">
                  <c:v>1.0182440168469611</c:v>
                </c:pt>
                <c:pt idx="3">
                  <c:v>1.016497816244583</c:v>
                </c:pt>
                <c:pt idx="4">
                  <c:v>1.0149960837265399</c:v>
                </c:pt>
                <c:pt idx="5">
                  <c:v>1.0170378467212864</c:v>
                </c:pt>
                <c:pt idx="6">
                  <c:v>1.0186607129359118</c:v>
                </c:pt>
                <c:pt idx="7">
                  <c:v>1.01704310924365</c:v>
                </c:pt>
                <c:pt idx="8">
                  <c:v>1.0163101834017758</c:v>
                </c:pt>
                <c:pt idx="9">
                  <c:v>1.0183045836952511</c:v>
                </c:pt>
                <c:pt idx="10">
                  <c:v>1.0194365044144906</c:v>
                </c:pt>
              </c:numCache>
            </c:numRef>
          </c:yVal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SemiSpace</c:v>
                </c:pt>
              </c:strCache>
            </c:strRef>
          </c:tx>
          <c:spPr>
            <a:ln>
              <a:solidFill>
                <a:schemeClr val="accent3">
                  <a:lumMod val="40000"/>
                  <a:lumOff val="60000"/>
                </a:schemeClr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3">
                  <c:v>1.1266188714817422</c:v>
                </c:pt>
                <c:pt idx="4">
                  <c:v>1.020333812318551</c:v>
                </c:pt>
                <c:pt idx="5">
                  <c:v>1.0134791377347538</c:v>
                </c:pt>
                <c:pt idx="6">
                  <c:v>1.0020586030663101</c:v>
                </c:pt>
                <c:pt idx="7">
                  <c:v>1.0034927839336527</c:v>
                </c:pt>
                <c:pt idx="8">
                  <c:v>1.0018788161659327</c:v>
                </c:pt>
                <c:pt idx="9">
                  <c:v>1</c:v>
                </c:pt>
                <c:pt idx="10">
                  <c:v>1.00224106906898</c:v>
                </c:pt>
              </c:numCache>
            </c:numRef>
          </c:y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Immix</c:v>
                </c:pt>
              </c:strCache>
            </c:strRef>
          </c:tx>
          <c:spPr>
            <a:ln>
              <a:solidFill>
                <a:schemeClr val="accent5"/>
              </a:solidFill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Sheet1!$E$2:$E$12</c:f>
              <c:numCache>
                <c:formatCode>General</c:formatCode>
                <c:ptCount val="11"/>
                <c:pt idx="0">
                  <c:v>1.0480196554253447</c:v>
                </c:pt>
                <c:pt idx="1">
                  <c:v>1.0360522968422381</c:v>
                </c:pt>
                <c:pt idx="2">
                  <c:v>1.034311837173348</c:v>
                </c:pt>
                <c:pt idx="3">
                  <c:v>1.0245564602628854</c:v>
                </c:pt>
                <c:pt idx="4">
                  <c:v>1.0251402175163147</c:v>
                </c:pt>
                <c:pt idx="5">
                  <c:v>1.0213619178238946</c:v>
                </c:pt>
                <c:pt idx="6">
                  <c:v>1.0213795233532561</c:v>
                </c:pt>
                <c:pt idx="7">
                  <c:v>1.0175470675216074</c:v>
                </c:pt>
                <c:pt idx="8">
                  <c:v>1.0164907357599486</c:v>
                </c:pt>
                <c:pt idx="9">
                  <c:v>1.019807368717768</c:v>
                </c:pt>
                <c:pt idx="10">
                  <c:v>1.0157719708873438</c:v>
                </c:pt>
              </c:numCache>
            </c:numRef>
          </c:yVal>
        </c:ser>
        <c:axId val="116826496"/>
        <c:axId val="117028352"/>
      </c:scatterChart>
      <c:valAx>
        <c:axId val="116826496"/>
        <c:scaling>
          <c:orientation val="minMax"/>
          <c:max val="6"/>
          <c:min val="1"/>
        </c:scaling>
        <c:delete val="1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Space</a:t>
                </a:r>
              </a:p>
            </c:rich>
          </c:tx>
          <c:layout/>
        </c:title>
        <c:numFmt formatCode="General" sourceLinked="1"/>
        <c:tickLblPos val="none"/>
        <c:crossAx val="117028352"/>
        <c:crosses val="autoZero"/>
        <c:crossBetween val="midCat"/>
      </c:valAx>
      <c:valAx>
        <c:axId val="117028352"/>
        <c:scaling>
          <c:orientation val="minMax"/>
          <c:max val="1.35"/>
          <c:min val="0.99"/>
        </c:scaling>
        <c:delete val="1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Time</a:t>
                </a:r>
              </a:p>
            </c:rich>
          </c:tx>
          <c:layout/>
        </c:title>
        <c:numFmt formatCode="General" sourceLinked="1"/>
        <c:tickLblPos val="none"/>
        <c:crossAx val="116826496"/>
        <c:crosses val="autoZero"/>
        <c:crossBetween val="midCat"/>
      </c:valAx>
      <c:spPr>
        <a:effectLst>
          <a:outerShdw blurRad="50800" dist="38100" dir="5400000">
            <a:srgbClr val="000000">
              <a:alpha val="43000"/>
            </a:srgbClr>
          </a:outerShdw>
        </a:effectLst>
      </c:spPr>
    </c:plotArea>
    <c:plotVisOnly val="1"/>
  </c:chart>
  <c:spPr>
    <a:solidFill>
      <a:schemeClr val="bg1"/>
    </a:solidFill>
    <a:effectLst>
      <a:outerShdw blurRad="50800" dist="38100" dir="5400000" sx="102000" sy="102000">
        <a:srgbClr val="000000">
          <a:alpha val="43000"/>
        </a:srgbClr>
      </a:outerShdw>
    </a:effectLst>
  </c:spPr>
  <c:txPr>
    <a:bodyPr/>
    <a:lstStyle/>
    <a:p>
      <a:pPr>
        <a:defRPr sz="20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000"/>
            </a:pPr>
            <a:r>
              <a:rPr lang="en-US" sz="1000" dirty="0" smtClean="0"/>
              <a:t>Minimum Heap</a:t>
            </a:r>
            <a:endParaRPr lang="en-US" sz="10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/>
          </c:spPr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5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5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MarkSweep</c:v>
                </c:pt>
                <c:pt idx="1">
                  <c:v>MarkCompact</c:v>
                </c:pt>
                <c:pt idx="2">
                  <c:v>SemiSpace</c:v>
                </c:pt>
                <c:pt idx="3">
                  <c:v>Immix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0.82000000000000017</c:v>
                </c:pt>
                <c:pt idx="2">
                  <c:v>1.31</c:v>
                </c:pt>
                <c:pt idx="3">
                  <c:v>0.8500000000000002</c:v>
                </c:pt>
              </c:numCache>
            </c:numRef>
          </c:val>
        </c:ser>
        <c:axId val="121332480"/>
        <c:axId val="121334016"/>
      </c:barChart>
      <c:catAx>
        <c:axId val="121332480"/>
        <c:scaling>
          <c:orientation val="minMax"/>
        </c:scaling>
        <c:delete val="1"/>
        <c:axPos val="b"/>
        <c:tickLblPos val="none"/>
        <c:crossAx val="121334016"/>
        <c:crosses val="autoZero"/>
        <c:auto val="1"/>
        <c:lblAlgn val="ctr"/>
        <c:lblOffset val="100"/>
      </c:catAx>
      <c:valAx>
        <c:axId val="121334016"/>
        <c:scaling>
          <c:orientation val="minMax"/>
          <c:max val="1.35"/>
          <c:min val="0"/>
        </c:scaling>
        <c:delete val="1"/>
        <c:axPos val="l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Space</a:t>
                </a:r>
              </a:p>
            </c:rich>
          </c:tx>
          <c:layout/>
        </c:title>
        <c:numFmt formatCode="General" sourceLinked="1"/>
        <c:tickLblPos val="none"/>
        <c:crossAx val="121332480"/>
        <c:crosses val="autoZero"/>
        <c:crossBetween val="between"/>
      </c:valAx>
    </c:plotArea>
    <c:plotVisOnly val="1"/>
  </c:chart>
  <c:spPr>
    <a:solidFill>
      <a:schemeClr val="bg1"/>
    </a:solidFill>
    <a:effectLst>
      <a:outerShdw blurRad="50800" dist="38100" dir="5400000" sx="102000" sy="102000">
        <a:srgbClr val="000000">
          <a:alpha val="43000"/>
        </a:srgbClr>
      </a:outerShdw>
    </a:effectLst>
  </c:spPr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4624475065616807"/>
          <c:y val="3.806795812455261E-2"/>
          <c:w val="0.82333333333333303"/>
          <c:h val="0.72435867036506818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MarkSweep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1.9781845054634004</c:v>
                </c:pt>
                <c:pt idx="1">
                  <c:v>1.5577649502989415</c:v>
                </c:pt>
                <c:pt idx="2">
                  <c:v>1.344774012041779</c:v>
                </c:pt>
                <c:pt idx="3">
                  <c:v>1.2355409302608451</c:v>
                </c:pt>
                <c:pt idx="4">
                  <c:v>1.185396320792754</c:v>
                </c:pt>
                <c:pt idx="5">
                  <c:v>1.145977852076377</c:v>
                </c:pt>
                <c:pt idx="6">
                  <c:v>1.1128888631938878</c:v>
                </c:pt>
                <c:pt idx="7">
                  <c:v>1.093390423789834</c:v>
                </c:pt>
                <c:pt idx="8">
                  <c:v>1.0873740392217521</c:v>
                </c:pt>
                <c:pt idx="9">
                  <c:v>1.0762820575389511</c:v>
                </c:pt>
                <c:pt idx="10">
                  <c:v>1.0666769029547334</c:v>
                </c:pt>
              </c:numCache>
            </c:numRef>
          </c:y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MarkCompact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1">
                  <c:v>1.7264861325827061</c:v>
                </c:pt>
                <c:pt idx="2">
                  <c:v>1.492498853110267</c:v>
                </c:pt>
                <c:pt idx="3">
                  <c:v>1.352769954567399</c:v>
                </c:pt>
                <c:pt idx="4">
                  <c:v>1.3117554132819971</c:v>
                </c:pt>
                <c:pt idx="5">
                  <c:v>1.2800269246912039</c:v>
                </c:pt>
                <c:pt idx="6">
                  <c:v>1.22656647117609</c:v>
                </c:pt>
                <c:pt idx="7">
                  <c:v>1.1846901670817505</c:v>
                </c:pt>
                <c:pt idx="8">
                  <c:v>1.164215275895494</c:v>
                </c:pt>
                <c:pt idx="9">
                  <c:v>1.1551319467542831</c:v>
                </c:pt>
                <c:pt idx="10">
                  <c:v>1.127125875559273</c:v>
                </c:pt>
              </c:numCache>
            </c:numRef>
          </c:y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SemiSpace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Sheet1!$D$2:$D$12</c:f>
              <c:numCache>
                <c:formatCode>General</c:formatCode>
                <c:ptCount val="11"/>
                <c:pt idx="3">
                  <c:v>1.9960652859941299</c:v>
                </c:pt>
                <c:pt idx="4">
                  <c:v>1.46849863687181</c:v>
                </c:pt>
                <c:pt idx="5">
                  <c:v>1.3007319446519654</c:v>
                </c:pt>
                <c:pt idx="6">
                  <c:v>1.1512353372681718</c:v>
                </c:pt>
                <c:pt idx="7">
                  <c:v>1.0989262784535638</c:v>
                </c:pt>
                <c:pt idx="8">
                  <c:v>1.0659440948505958</c:v>
                </c:pt>
                <c:pt idx="9">
                  <c:v>1.04528562622432</c:v>
                </c:pt>
                <c:pt idx="10">
                  <c:v>1.0226579235251678</c:v>
                </c:pt>
              </c:numCache>
            </c:numRef>
          </c:y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Immix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Sheet1!$E$2:$E$12</c:f>
              <c:numCache>
                <c:formatCode>General</c:formatCode>
                <c:ptCount val="11"/>
                <c:pt idx="0">
                  <c:v>1.4754894084451626</c:v>
                </c:pt>
                <c:pt idx="1">
                  <c:v>1.2811882678623847</c:v>
                </c:pt>
                <c:pt idx="2">
                  <c:v>1.2221442821070934</c:v>
                </c:pt>
                <c:pt idx="3">
                  <c:v>1.124500417835768</c:v>
                </c:pt>
                <c:pt idx="4">
                  <c:v>1.0984795358081121</c:v>
                </c:pt>
                <c:pt idx="5">
                  <c:v>1.063474809346006</c:v>
                </c:pt>
                <c:pt idx="6">
                  <c:v>1.038096260651433</c:v>
                </c:pt>
                <c:pt idx="7">
                  <c:v>1.0205306401634398</c:v>
                </c:pt>
                <c:pt idx="8">
                  <c:v>1.0112828796955844</c:v>
                </c:pt>
                <c:pt idx="9">
                  <c:v>1.0109579588891651</c:v>
                </c:pt>
                <c:pt idx="10">
                  <c:v>1</c:v>
                </c:pt>
              </c:numCache>
            </c:numRef>
          </c:yVal>
        </c:ser>
        <c:axId val="121713024"/>
        <c:axId val="121714944"/>
      </c:scatterChart>
      <c:valAx>
        <c:axId val="121713024"/>
        <c:scaling>
          <c:orientation val="minMax"/>
          <c:max val="6"/>
          <c:min val="1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Heap Size (Normalized)</a:t>
                </a:r>
              </a:p>
            </c:rich>
          </c:tx>
          <c:layout>
            <c:manualLayout>
              <c:xMode val="edge"/>
              <c:yMode val="edge"/>
              <c:x val="0.32704396325459323"/>
              <c:y val="0.8476442823908384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1714944"/>
        <c:crosses val="autoZero"/>
        <c:crossBetween val="midCat"/>
      </c:valAx>
      <c:valAx>
        <c:axId val="121714944"/>
        <c:scaling>
          <c:orientation val="minMax"/>
          <c:max val="2"/>
          <c:min val="1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Total Time (Normalized)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1713024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spPr>
    <a:solidFill>
      <a:schemeClr val="bg1"/>
    </a:solidFill>
    <a:effectLst>
      <a:outerShdw blurRad="50800" dist="38100" dir="5400000">
        <a:srgbClr val="000000">
          <a:alpha val="43000"/>
        </a:srgbClr>
      </a:outerShdw>
    </a:effectLst>
  </c:spPr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MarkSweep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strRef>
              <c:f>Sheet1!$A$2:$A$22</c:f>
              <c:strCache>
                <c:ptCount val="21"/>
                <c:pt idx="0">
                  <c:v>_201_compress</c:v>
                </c:pt>
                <c:pt idx="1">
                  <c:v>_202_jess</c:v>
                </c:pt>
                <c:pt idx="2">
                  <c:v>_205_raytrace</c:v>
                </c:pt>
                <c:pt idx="3">
                  <c:v>_209_db</c:v>
                </c:pt>
                <c:pt idx="4">
                  <c:v>_213_javac</c:v>
                </c:pt>
                <c:pt idx="5">
                  <c:v>_222_mpegaudio</c:v>
                </c:pt>
                <c:pt idx="6">
                  <c:v>_227_mtrt</c:v>
                </c:pt>
                <c:pt idx="7">
                  <c:v>_228_jack</c:v>
                </c:pt>
                <c:pt idx="8">
                  <c:v>antlr</c:v>
                </c:pt>
                <c:pt idx="9">
                  <c:v>bloat</c:v>
                </c:pt>
                <c:pt idx="10">
                  <c:v>chart</c:v>
                </c:pt>
                <c:pt idx="11">
                  <c:v>eclipse</c:v>
                </c:pt>
                <c:pt idx="12">
                  <c:v>fop</c:v>
                </c:pt>
                <c:pt idx="13">
                  <c:v>hsqldb</c:v>
                </c:pt>
                <c:pt idx="14">
                  <c:v>jython</c:v>
                </c:pt>
                <c:pt idx="15">
                  <c:v>luindex</c:v>
                </c:pt>
                <c:pt idx="16">
                  <c:v>lusearch</c:v>
                </c:pt>
                <c:pt idx="17">
                  <c:v>pmd</c:v>
                </c:pt>
                <c:pt idx="18">
                  <c:v>xalan</c:v>
                </c:pt>
                <c:pt idx="19">
                  <c:v>pjbb2000</c:v>
                </c:pt>
                <c:pt idx="20">
                  <c:v>geomean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MarkCompact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strRef>
              <c:f>Sheet1!$A$2:$A$22</c:f>
              <c:strCache>
                <c:ptCount val="21"/>
                <c:pt idx="0">
                  <c:v>_201_compress</c:v>
                </c:pt>
                <c:pt idx="1">
                  <c:v>_202_jess</c:v>
                </c:pt>
                <c:pt idx="2">
                  <c:v>_205_raytrace</c:v>
                </c:pt>
                <c:pt idx="3">
                  <c:v>_209_db</c:v>
                </c:pt>
                <c:pt idx="4">
                  <c:v>_213_javac</c:v>
                </c:pt>
                <c:pt idx="5">
                  <c:v>_222_mpegaudio</c:v>
                </c:pt>
                <c:pt idx="6">
                  <c:v>_227_mtrt</c:v>
                </c:pt>
                <c:pt idx="7">
                  <c:v>_228_jack</c:v>
                </c:pt>
                <c:pt idx="8">
                  <c:v>antlr</c:v>
                </c:pt>
                <c:pt idx="9">
                  <c:v>bloat</c:v>
                </c:pt>
                <c:pt idx="10">
                  <c:v>chart</c:v>
                </c:pt>
                <c:pt idx="11">
                  <c:v>eclipse</c:v>
                </c:pt>
                <c:pt idx="12">
                  <c:v>fop</c:v>
                </c:pt>
                <c:pt idx="13">
                  <c:v>hsqldb</c:v>
                </c:pt>
                <c:pt idx="14">
                  <c:v>jython</c:v>
                </c:pt>
                <c:pt idx="15">
                  <c:v>luindex</c:v>
                </c:pt>
                <c:pt idx="16">
                  <c:v>lusearch</c:v>
                </c:pt>
                <c:pt idx="17">
                  <c:v>pmd</c:v>
                </c:pt>
                <c:pt idx="18">
                  <c:v>xalan</c:v>
                </c:pt>
                <c:pt idx="19">
                  <c:v>pjbb2000</c:v>
                </c:pt>
                <c:pt idx="20">
                  <c:v>geomean</c:v>
                </c:pt>
              </c:strCache>
            </c:str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0.9</c:v>
                </c:pt>
                <c:pt idx="1">
                  <c:v>0.61111111111111105</c:v>
                </c:pt>
                <c:pt idx="2">
                  <c:v>0.86666666666666703</c:v>
                </c:pt>
                <c:pt idx="3">
                  <c:v>1.1666666666666674</c:v>
                </c:pt>
                <c:pt idx="4">
                  <c:v>0.59375</c:v>
                </c:pt>
                <c:pt idx="5">
                  <c:v>0.90909090909090884</c:v>
                </c:pt>
                <c:pt idx="6">
                  <c:v>0.9</c:v>
                </c:pt>
                <c:pt idx="7">
                  <c:v>0.66666666666666718</c:v>
                </c:pt>
                <c:pt idx="8">
                  <c:v>0.81818181818181823</c:v>
                </c:pt>
                <c:pt idx="9">
                  <c:v>0.84375000000000022</c:v>
                </c:pt>
                <c:pt idx="10">
                  <c:v>0.7872340425531914</c:v>
                </c:pt>
                <c:pt idx="12">
                  <c:v>0.75675675675675702</c:v>
                </c:pt>
                <c:pt idx="13">
                  <c:v>0.86065573770491821</c:v>
                </c:pt>
                <c:pt idx="14">
                  <c:v>0.7317073170731716</c:v>
                </c:pt>
                <c:pt idx="15">
                  <c:v>0.8095238095238092</c:v>
                </c:pt>
                <c:pt idx="16">
                  <c:v>0.82608695652173902</c:v>
                </c:pt>
                <c:pt idx="17">
                  <c:v>1</c:v>
                </c:pt>
                <c:pt idx="19">
                  <c:v>0.82242990654205617</c:v>
                </c:pt>
                <c:pt idx="20">
                  <c:v>0.81586909629932325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SemiSpace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3"/>
              <c:showVal val="1"/>
            </c:dLbl>
            <c:dLbl>
              <c:idx val="18"/>
              <c:showVal val="1"/>
            </c:dLbl>
            <c:delete val="1"/>
          </c:dLbls>
          <c:cat>
            <c:strRef>
              <c:f>Sheet1!$A$2:$A$22</c:f>
              <c:strCache>
                <c:ptCount val="21"/>
                <c:pt idx="0">
                  <c:v>_201_compress</c:v>
                </c:pt>
                <c:pt idx="1">
                  <c:v>_202_jess</c:v>
                </c:pt>
                <c:pt idx="2">
                  <c:v>_205_raytrace</c:v>
                </c:pt>
                <c:pt idx="3">
                  <c:v>_209_db</c:v>
                </c:pt>
                <c:pt idx="4">
                  <c:v>_213_javac</c:v>
                </c:pt>
                <c:pt idx="5">
                  <c:v>_222_mpegaudio</c:v>
                </c:pt>
                <c:pt idx="6">
                  <c:v>_227_mtrt</c:v>
                </c:pt>
                <c:pt idx="7">
                  <c:v>_228_jack</c:v>
                </c:pt>
                <c:pt idx="8">
                  <c:v>antlr</c:v>
                </c:pt>
                <c:pt idx="9">
                  <c:v>bloat</c:v>
                </c:pt>
                <c:pt idx="10">
                  <c:v>chart</c:v>
                </c:pt>
                <c:pt idx="11">
                  <c:v>eclipse</c:v>
                </c:pt>
                <c:pt idx="12">
                  <c:v>fop</c:v>
                </c:pt>
                <c:pt idx="13">
                  <c:v>hsqldb</c:v>
                </c:pt>
                <c:pt idx="14">
                  <c:v>jython</c:v>
                </c:pt>
                <c:pt idx="15">
                  <c:v>luindex</c:v>
                </c:pt>
                <c:pt idx="16">
                  <c:v>lusearch</c:v>
                </c:pt>
                <c:pt idx="17">
                  <c:v>pmd</c:v>
                </c:pt>
                <c:pt idx="18">
                  <c:v>xalan</c:v>
                </c:pt>
                <c:pt idx="19">
                  <c:v>pjbb2000</c:v>
                </c:pt>
                <c:pt idx="20">
                  <c:v>geomean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21"/>
                <c:pt idx="0">
                  <c:v>1.25</c:v>
                </c:pt>
                <c:pt idx="1">
                  <c:v>0.9444444444444442</c:v>
                </c:pt>
                <c:pt idx="2">
                  <c:v>1.4</c:v>
                </c:pt>
                <c:pt idx="3">
                  <c:v>1.6111111111111114</c:v>
                </c:pt>
                <c:pt idx="4">
                  <c:v>0.96875000000000022</c:v>
                </c:pt>
                <c:pt idx="5">
                  <c:v>1.2727272727272727</c:v>
                </c:pt>
                <c:pt idx="6">
                  <c:v>1.4</c:v>
                </c:pt>
                <c:pt idx="7">
                  <c:v>1</c:v>
                </c:pt>
                <c:pt idx="8">
                  <c:v>1.3636363636363631</c:v>
                </c:pt>
                <c:pt idx="9">
                  <c:v>1.46875</c:v>
                </c:pt>
                <c:pt idx="10">
                  <c:v>1.191489361702128</c:v>
                </c:pt>
                <c:pt idx="11">
                  <c:v>1.2337662337662338</c:v>
                </c:pt>
                <c:pt idx="12">
                  <c:v>1.2972972972972963</c:v>
                </c:pt>
                <c:pt idx="13">
                  <c:v>1.4262295081967211</c:v>
                </c:pt>
                <c:pt idx="14">
                  <c:v>1.219512195121951</c:v>
                </c:pt>
                <c:pt idx="15">
                  <c:v>1.333333333333333</c:v>
                </c:pt>
                <c:pt idx="16">
                  <c:v>1.043478260869565</c:v>
                </c:pt>
                <c:pt idx="17">
                  <c:v>1.2653061224489799</c:v>
                </c:pt>
                <c:pt idx="18">
                  <c:v>3.0377358490566042</c:v>
                </c:pt>
                <c:pt idx="20">
                  <c:v>1.3075911374276943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Immix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100000"/>
                    <a:shade val="100000"/>
                    <a:satMod val="130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strRef>
              <c:f>Sheet1!$A$2:$A$22</c:f>
              <c:strCache>
                <c:ptCount val="21"/>
                <c:pt idx="0">
                  <c:v>_201_compress</c:v>
                </c:pt>
                <c:pt idx="1">
                  <c:v>_202_jess</c:v>
                </c:pt>
                <c:pt idx="2">
                  <c:v>_205_raytrace</c:v>
                </c:pt>
                <c:pt idx="3">
                  <c:v>_209_db</c:v>
                </c:pt>
                <c:pt idx="4">
                  <c:v>_213_javac</c:v>
                </c:pt>
                <c:pt idx="5">
                  <c:v>_222_mpegaudio</c:v>
                </c:pt>
                <c:pt idx="6">
                  <c:v>_227_mtrt</c:v>
                </c:pt>
                <c:pt idx="7">
                  <c:v>_228_jack</c:v>
                </c:pt>
                <c:pt idx="8">
                  <c:v>antlr</c:v>
                </c:pt>
                <c:pt idx="9">
                  <c:v>bloat</c:v>
                </c:pt>
                <c:pt idx="10">
                  <c:v>chart</c:v>
                </c:pt>
                <c:pt idx="11">
                  <c:v>eclipse</c:v>
                </c:pt>
                <c:pt idx="12">
                  <c:v>fop</c:v>
                </c:pt>
                <c:pt idx="13">
                  <c:v>hsqldb</c:v>
                </c:pt>
                <c:pt idx="14">
                  <c:v>jython</c:v>
                </c:pt>
                <c:pt idx="15">
                  <c:v>luindex</c:v>
                </c:pt>
                <c:pt idx="16">
                  <c:v>lusearch</c:v>
                </c:pt>
                <c:pt idx="17">
                  <c:v>pmd</c:v>
                </c:pt>
                <c:pt idx="18">
                  <c:v>xalan</c:v>
                </c:pt>
                <c:pt idx="19">
                  <c:v>pjbb2000</c:v>
                </c:pt>
                <c:pt idx="20">
                  <c:v>geomean</c:v>
                </c:pt>
              </c:strCache>
            </c:strRef>
          </c:cat>
          <c:val>
            <c:numRef>
              <c:f>Sheet1!$E$2:$E$22</c:f>
              <c:numCache>
                <c:formatCode>General</c:formatCode>
                <c:ptCount val="21"/>
                <c:pt idx="0">
                  <c:v>0.8500000000000002</c:v>
                </c:pt>
                <c:pt idx="1">
                  <c:v>0.77777777777777823</c:v>
                </c:pt>
                <c:pt idx="2">
                  <c:v>0.86666666666666703</c:v>
                </c:pt>
                <c:pt idx="3">
                  <c:v>1</c:v>
                </c:pt>
                <c:pt idx="4">
                  <c:v>0.71875000000000022</c:v>
                </c:pt>
                <c:pt idx="5">
                  <c:v>1</c:v>
                </c:pt>
                <c:pt idx="6">
                  <c:v>0.9</c:v>
                </c:pt>
                <c:pt idx="7">
                  <c:v>0.73333333333333317</c:v>
                </c:pt>
                <c:pt idx="8">
                  <c:v>0.81818181818181823</c:v>
                </c:pt>
                <c:pt idx="9">
                  <c:v>1.09375</c:v>
                </c:pt>
                <c:pt idx="10">
                  <c:v>1.0638297872340419</c:v>
                </c:pt>
                <c:pt idx="11">
                  <c:v>0.83116883116883122</c:v>
                </c:pt>
                <c:pt idx="12">
                  <c:v>0.75675675675675702</c:v>
                </c:pt>
                <c:pt idx="13">
                  <c:v>0.92622950819672101</c:v>
                </c:pt>
                <c:pt idx="14">
                  <c:v>0.75609756097560998</c:v>
                </c:pt>
                <c:pt idx="15">
                  <c:v>0.8095238095238092</c:v>
                </c:pt>
                <c:pt idx="16">
                  <c:v>0.86956521739130421</c:v>
                </c:pt>
                <c:pt idx="17">
                  <c:v>0.83673469387755117</c:v>
                </c:pt>
                <c:pt idx="18">
                  <c:v>0.75471698113207497</c:v>
                </c:pt>
                <c:pt idx="19">
                  <c:v>0.84112149532710323</c:v>
                </c:pt>
                <c:pt idx="20">
                  <c:v>0.85404280860617943</c:v>
                </c:pt>
              </c:numCache>
            </c:numRef>
          </c:val>
        </c:ser>
        <c:axId val="121387264"/>
        <c:axId val="121405440"/>
      </c:barChart>
      <c:catAx>
        <c:axId val="121387264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21405440"/>
        <c:crosses val="autoZero"/>
        <c:auto val="1"/>
        <c:lblAlgn val="ctr"/>
        <c:lblOffset val="100"/>
      </c:catAx>
      <c:valAx>
        <c:axId val="121405440"/>
        <c:scaling>
          <c:orientation val="minMax"/>
          <c:max val="1.5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213872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solidFill>
      <a:schemeClr val="bg1"/>
    </a:solidFill>
    <a:effectLst>
      <a:outerShdw blurRad="50800" dist="38100" dir="5400000">
        <a:srgbClr val="000000">
          <a:alpha val="43000"/>
        </a:srgbClr>
      </a:outerShdw>
    </a:effectLst>
  </c:spPr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4624475065616807"/>
          <c:y val="3.806795812455261E-2"/>
          <c:w val="0.82333333333333303"/>
          <c:h val="0.72435867036506818"/>
        </c:manualLayout>
      </c:layout>
      <c:scatterChart>
        <c:scatterStyle val="smoothMarker"/>
        <c:ser>
          <c:idx val="3"/>
          <c:order val="0"/>
          <c:tx>
            <c:strRef>
              <c:f>Sheet1!$E$1</c:f>
              <c:strCache>
                <c:ptCount val="1"/>
                <c:pt idx="0">
                  <c:v>StickyMS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Sheet1!$E$2:$E$12</c:f>
              <c:numCache>
                <c:formatCode>General</c:formatCode>
                <c:ptCount val="11"/>
                <c:pt idx="0">
                  <c:v>1.4893220323532379</c:v>
                </c:pt>
                <c:pt idx="1">
                  <c:v>1.2663580533436081</c:v>
                </c:pt>
                <c:pt idx="2">
                  <c:v>1.1742778491029315</c:v>
                </c:pt>
                <c:pt idx="3">
                  <c:v>1.1563599081489955</c:v>
                </c:pt>
                <c:pt idx="4">
                  <c:v>1.1360056049725904</c:v>
                </c:pt>
                <c:pt idx="5">
                  <c:v>1.1104649161793538</c:v>
                </c:pt>
                <c:pt idx="6">
                  <c:v>1.100476872883694</c:v>
                </c:pt>
                <c:pt idx="7">
                  <c:v>1.0924638159467501</c:v>
                </c:pt>
                <c:pt idx="8">
                  <c:v>1.0810220666029551</c:v>
                </c:pt>
                <c:pt idx="9">
                  <c:v>1.07371279389689</c:v>
                </c:pt>
                <c:pt idx="10">
                  <c:v>1.0791778654185216</c:v>
                </c:pt>
              </c:numCache>
            </c:numRef>
          </c:yVal>
        </c:ser>
        <c:ser>
          <c:idx val="4"/>
          <c:order val="1"/>
          <c:tx>
            <c:strRef>
              <c:f>Sheet1!$F$1</c:f>
              <c:strCache>
                <c:ptCount val="1"/>
                <c:pt idx="0">
                  <c:v>StickyIX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Sheet1!$F$2:$F$12</c:f>
              <c:numCache>
                <c:formatCode>General</c:formatCode>
                <c:ptCount val="11"/>
                <c:pt idx="0">
                  <c:v>1.2074414717741218</c:v>
                </c:pt>
                <c:pt idx="1">
                  <c:v>1.139071708041353</c:v>
                </c:pt>
                <c:pt idx="2">
                  <c:v>1.0871179952028074</c:v>
                </c:pt>
                <c:pt idx="3">
                  <c:v>1.0611775093405365</c:v>
                </c:pt>
                <c:pt idx="4">
                  <c:v>1.0504237309419679</c:v>
                </c:pt>
                <c:pt idx="5">
                  <c:v>1.0174098693878419</c:v>
                </c:pt>
                <c:pt idx="6">
                  <c:v>1.0070478883961551</c:v>
                </c:pt>
                <c:pt idx="7">
                  <c:v>1.0103132388641447</c:v>
                </c:pt>
                <c:pt idx="8">
                  <c:v>1.0115420241787005</c:v>
                </c:pt>
                <c:pt idx="9">
                  <c:v>1.0025855652235716</c:v>
                </c:pt>
                <c:pt idx="10">
                  <c:v>1.0027972772126645</c:v>
                </c:pt>
              </c:numCache>
            </c:numRef>
          </c:yVal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GenMS (Production)</c:v>
                </c:pt>
              </c:strCache>
            </c:strRef>
          </c:tx>
          <c:spPr>
            <a:ln>
              <a:solidFill>
                <a:schemeClr val="accent1"/>
              </a:solidFill>
              <a:prstDash val="sysDot"/>
            </a:ln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1</c:v>
                </c:pt>
                <c:pt idx="1">
                  <c:v>1.1040000000000001</c:v>
                </c:pt>
                <c:pt idx="2">
                  <c:v>1.2109999999999996</c:v>
                </c:pt>
                <c:pt idx="3">
                  <c:v>1.4359999999999995</c:v>
                </c:pt>
                <c:pt idx="4">
                  <c:v>1.675</c:v>
                </c:pt>
                <c:pt idx="5">
                  <c:v>1.927</c:v>
                </c:pt>
                <c:pt idx="6">
                  <c:v>2.4709999999999992</c:v>
                </c:pt>
                <c:pt idx="7">
                  <c:v>3.069</c:v>
                </c:pt>
                <c:pt idx="8">
                  <c:v>3.7210000000000001</c:v>
                </c:pt>
                <c:pt idx="9">
                  <c:v>4.4269999999999996</c:v>
                </c:pt>
                <c:pt idx="10">
                  <c:v>6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1.095209560452052</c:v>
                </c:pt>
                <c:pt idx="1">
                  <c:v>1.08832743249727</c:v>
                </c:pt>
                <c:pt idx="2">
                  <c:v>1.0684705966836381</c:v>
                </c:pt>
                <c:pt idx="3">
                  <c:v>1.0509489180642979</c:v>
                </c:pt>
                <c:pt idx="4">
                  <c:v>1.0317000565743546</c:v>
                </c:pt>
                <c:pt idx="5">
                  <c:v>1.0236723025836858</c:v>
                </c:pt>
                <c:pt idx="6">
                  <c:v>1.0209695330076287</c:v>
                </c:pt>
                <c:pt idx="7">
                  <c:v>1.0209399528615259</c:v>
                </c:pt>
                <c:pt idx="8">
                  <c:v>1.0141679597903501</c:v>
                </c:pt>
                <c:pt idx="9">
                  <c:v>1.0141082413821778</c:v>
                </c:pt>
                <c:pt idx="10">
                  <c:v>1.007218485842551</c:v>
                </c:pt>
              </c:numCache>
            </c:numRef>
          </c:yVal>
        </c:ser>
        <c:axId val="121412992"/>
        <c:axId val="121570816"/>
      </c:scatterChart>
      <c:valAx>
        <c:axId val="121412992"/>
        <c:scaling>
          <c:orientation val="minMax"/>
          <c:max val="6"/>
          <c:min val="1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Heap Size (Normalized)</a:t>
                </a:r>
              </a:p>
            </c:rich>
          </c:tx>
          <c:layout>
            <c:manualLayout>
              <c:xMode val="edge"/>
              <c:yMode val="edge"/>
              <c:x val="0.32704396325459323"/>
              <c:y val="0.84764428239083844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1570816"/>
        <c:crosses val="autoZero"/>
        <c:crossBetween val="midCat"/>
      </c:valAx>
      <c:valAx>
        <c:axId val="121570816"/>
        <c:scaling>
          <c:orientation val="minMax"/>
          <c:max val="1.25"/>
          <c:min val="1"/>
        </c:scaling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Total Time (Normalized)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1412992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spPr>
    <a:solidFill>
      <a:schemeClr val="bg1"/>
    </a:solidFill>
    <a:effectLst>
      <a:outerShdw blurRad="50800" dist="38100" dir="5400000">
        <a:srgbClr val="000000">
          <a:alpha val="43000"/>
        </a:srgbClr>
      </a:outerShdw>
    </a:effectLst>
  </c:spPr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1A581-3BD5-5E46-9778-DDE6FB799AA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BAE21-D15A-DC44-BC99-865457B98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27E91-90B3-2045-92F6-9387C740B90C}" type="datetimeFigureOut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12660-3BB2-524F-A531-2BDCCC131C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Reclamation scheme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12660-3BB2-524F-A531-2BDCCC131CF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G</a:t>
            </a:r>
            <a:r>
              <a:rPr lang="en-US" dirty="0" smtClean="0"/>
              <a:t>C</a:t>
            </a:r>
            <a:r>
              <a:rPr lang="en-US" baseline="0" dirty="0" smtClean="0"/>
              <a:t> algorithm can be broken down </a:t>
            </a:r>
            <a:r>
              <a:rPr lang="en-US" b="0" u="none" baseline="0" dirty="0" smtClean="0"/>
              <a:t>into of three algorithmic components</a:t>
            </a:r>
            <a:r>
              <a:rPr lang="en-US" b="0" baseline="0" dirty="0" smtClean="0"/>
              <a:t>.  How </a:t>
            </a:r>
            <a:r>
              <a:rPr lang="en-US" b="1" baseline="0" dirty="0" smtClean="0"/>
              <a:t>objects </a:t>
            </a:r>
            <a:r>
              <a:rPr lang="en-US" b="0" baseline="0" dirty="0" smtClean="0"/>
              <a:t>are allocated, how garbage is identified, and how space is reclaimed.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96D9F-DD7E-1B4B-99C6-ADA462B88DC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do this by identifying a</a:t>
            </a:r>
            <a:r>
              <a:rPr lang="en-US" baseline="0" dirty="0" smtClean="0"/>
              <a:t> </a:t>
            </a:r>
            <a:r>
              <a:rPr lang="en-US" b="1" baseline="0" dirty="0" smtClean="0"/>
              <a:t>fourth reclamation strategy</a:t>
            </a:r>
            <a:r>
              <a:rPr lang="en-US" baseline="0" dirty="0" smtClean="0"/>
              <a:t>, sweep-to-region. It works by dividing the space into regions, and freeing any region with no live objects in it.  Regions can then be used for contiguous bump allocation.   Mark-region is a canonical collector combining contiguous bump allocation with tracing and sweep-to-region reclamation.  </a:t>
            </a:r>
            <a:r>
              <a:rPr lang="en-US" b="1" baseline="0" dirty="0" smtClean="0">
                <a:solidFill>
                  <a:srgbClr val="FF0000"/>
                </a:solidFill>
              </a:rPr>
              <a:t>Before we look more closely at mark-region let me give you a sneak preview of how it </a:t>
            </a:r>
            <a:r>
              <a:rPr lang="en-US" b="1" baseline="0" dirty="0" smtClean="0">
                <a:solidFill>
                  <a:srgbClr val="FF0000"/>
                </a:solidFill>
              </a:rPr>
              <a:t>works.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96D9F-DD7E-1B4B-99C6-ADA462B88DC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to scale!  64K/128</a:t>
            </a:r>
            <a:r>
              <a:rPr lang="en-US" baseline="0" dirty="0" smtClean="0"/>
              <a:t> (2^16/2^7) =&gt; 512 lines per block!!   LOS used for large objects.  Freed pages may be reused by other components, such as the 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96D9F-DD7E-1B4B-99C6-ADA462B88DC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text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96D9F-DD7E-1B4B-99C6-ADA462B88DC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96D9F-DD7E-1B4B-99C6-ADA462B88DC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96D9F-DD7E-1B4B-99C6-ADA462B88DC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12660-3BB2-524F-A531-2BDCCC131CF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23C6-212F-3D4F-B5FC-E3524935B918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F05B-5744-A14D-A1F0-E1683F0A7575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506D-5D65-EE47-8D7C-3CF7AB31A4B8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F960-8F08-9D40-8721-25206352BDE9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699B9-34A9-DF4D-B61C-55FBBFA3DE48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4392-892A-E44F-9559-222BD313D70F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6030-704D-C942-A7AC-A8A6A151F583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54E6-D32F-4D4E-AA5E-2876A55BA580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B23-0314-2144-B252-C7D65FB9070F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73853-2BDE-AB4F-A60A-AD4D6B434FB5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B98A-FE4B-1D42-9D73-D14DE823B4EC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105BF-7453-EC4A-B664-A80963AA1941}" type="datetime1">
              <a:rPr lang="en-US" smtClean="0"/>
              <a:pPr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D5030-84CC-B541-A6B0-A50DF3692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Immix: A Mark-Region </a:t>
            </a:r>
            <a:br>
              <a:rPr lang="en-US" dirty="0" smtClean="0"/>
            </a:br>
            <a:r>
              <a:rPr lang="en-US" dirty="0" smtClean="0"/>
              <a:t>Garbage Collector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Curtis Dunham</a:t>
            </a:r>
          </a:p>
          <a:p>
            <a:r>
              <a:rPr lang="en-US" dirty="0" smtClean="0"/>
              <a:t>CS 395T Presentation</a:t>
            </a:r>
          </a:p>
          <a:p>
            <a:r>
              <a:rPr lang="en-US" dirty="0" smtClean="0"/>
              <a:t>Feb 2,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6858000" cy="365125"/>
          </a:xfrm>
        </p:spPr>
        <p:txBody>
          <a:bodyPr/>
          <a:lstStyle/>
          <a:p>
            <a:r>
              <a:rPr lang="en-US" dirty="0" smtClean="0"/>
              <a:t>Thanks to Steve Blackburn and Jennifer Sartor for their 2008 and 2009 Immix presentations, respectively.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1676400" y="5638800"/>
            <a:ext cx="5867400" cy="609600"/>
          </a:xfrm>
          <a:prstGeom prst="wedgeRect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believe this presentation to be ~</a:t>
            </a:r>
            <a:r>
              <a:rPr lang="en-US" dirty="0" smtClean="0"/>
              <a:t>95% </a:t>
            </a:r>
            <a:r>
              <a:rPr lang="en-US" dirty="0" smtClean="0"/>
              <a:t>Steve’s PLDI talk and </a:t>
            </a:r>
            <a:r>
              <a:rPr lang="en-US" dirty="0" smtClean="0"/>
              <a:t>~4% </a:t>
            </a:r>
            <a:r>
              <a:rPr lang="en-US" dirty="0" smtClean="0"/>
              <a:t>Jennifer </a:t>
            </a:r>
            <a:r>
              <a:rPr lang="en-US" dirty="0" err="1" smtClean="0"/>
              <a:t>Sartor’s</a:t>
            </a:r>
            <a:r>
              <a:rPr lang="en-US" dirty="0" smtClean="0"/>
              <a:t> 395T presentation and &lt; 1% mine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Opportunistic Defragmentation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5800" y="1676400"/>
            <a:ext cx="8074800" cy="44958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sx="102000" sy="102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84"/>
          <p:cNvGrpSpPr/>
          <p:nvPr/>
        </p:nvGrpSpPr>
        <p:grpSpPr>
          <a:xfrm>
            <a:off x="609600" y="3505200"/>
            <a:ext cx="1980000" cy="573087"/>
            <a:chOff x="613134" y="3122614"/>
            <a:chExt cx="1980000" cy="573087"/>
          </a:xfrm>
        </p:grpSpPr>
        <p:sp>
          <p:nvSpPr>
            <p:cNvPr id="9" name="Rounded Rectangle 8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9" idx="0"/>
              <a:endCxn id="9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8" name="Group 84"/>
          <p:cNvGrpSpPr/>
          <p:nvPr/>
        </p:nvGrpSpPr>
        <p:grpSpPr>
          <a:xfrm>
            <a:off x="4568118" y="3505200"/>
            <a:ext cx="1980000" cy="573087"/>
            <a:chOff x="613134" y="3122614"/>
            <a:chExt cx="1980000" cy="573087"/>
          </a:xfrm>
        </p:grpSpPr>
        <p:sp>
          <p:nvSpPr>
            <p:cNvPr id="14" name="Rounded Rectangle 13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4" idx="0"/>
              <a:endCxn id="14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3" name="Group 84"/>
          <p:cNvGrpSpPr/>
          <p:nvPr/>
        </p:nvGrpSpPr>
        <p:grpSpPr>
          <a:xfrm>
            <a:off x="2588859" y="3505200"/>
            <a:ext cx="1980000" cy="573087"/>
            <a:chOff x="613134" y="3122614"/>
            <a:chExt cx="1980000" cy="573087"/>
          </a:xfrm>
        </p:grpSpPr>
        <p:sp>
          <p:nvSpPr>
            <p:cNvPr id="19" name="Rounded Rectangle 18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>
              <a:stCxn id="19" idx="0"/>
              <a:endCxn id="19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8" name="Group 84"/>
          <p:cNvGrpSpPr/>
          <p:nvPr/>
        </p:nvGrpSpPr>
        <p:grpSpPr>
          <a:xfrm>
            <a:off x="6547376" y="3505200"/>
            <a:ext cx="1980000" cy="573087"/>
            <a:chOff x="613134" y="3122614"/>
            <a:chExt cx="1980000" cy="573087"/>
          </a:xfrm>
        </p:grpSpPr>
        <p:sp>
          <p:nvSpPr>
            <p:cNvPr id="24" name="Rounded Rectangle 23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59" name="Oval 58"/>
          <p:cNvSpPr/>
          <p:nvPr/>
        </p:nvSpPr>
        <p:spPr>
          <a:xfrm>
            <a:off x="6593399" y="3975386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144"/>
          <p:cNvGrpSpPr/>
          <p:nvPr/>
        </p:nvGrpSpPr>
        <p:grpSpPr>
          <a:xfrm>
            <a:off x="644862" y="3582195"/>
            <a:ext cx="7501938" cy="360000"/>
            <a:chOff x="644862" y="3771108"/>
            <a:chExt cx="7501938" cy="360000"/>
          </a:xfrm>
        </p:grpSpPr>
        <p:sp>
          <p:nvSpPr>
            <p:cNvPr id="28" name="Rounded Rectangle 27"/>
            <p:cNvSpPr/>
            <p:nvPr/>
          </p:nvSpPr>
          <p:spPr>
            <a:xfrm>
              <a:off x="644862" y="3771108"/>
              <a:ext cx="45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152129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1806663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389396" y="3771108"/>
              <a:ext cx="36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371199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857204" y="3771108"/>
              <a:ext cx="72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4266843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627325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5185534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614600" y="37711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5996935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5666468" y="37711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945067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5426001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6237400" y="37711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7733039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043930" y="37711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966800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7009200" y="3771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Oval 46"/>
          <p:cNvSpPr/>
          <p:nvPr/>
        </p:nvSpPr>
        <p:spPr>
          <a:xfrm>
            <a:off x="3782400" y="3975386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289725" y="3975386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814525" y="3975386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272525" y="3975386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627325" y="3975386"/>
            <a:ext cx="76200" cy="76200"/>
          </a:xfrm>
          <a:prstGeom prst="ellipse">
            <a:avLst/>
          </a:prstGeom>
          <a:solidFill>
            <a:srgbClr val="0000FF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990349" y="3612713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4615" y="3612713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Content Placeholder 2"/>
          <p:cNvSpPr>
            <a:spLocks noGrp="1"/>
          </p:cNvSpPr>
          <p:nvPr>
            <p:ph idx="1"/>
          </p:nvPr>
        </p:nvSpPr>
        <p:spPr>
          <a:xfrm>
            <a:off x="1371600" y="4154489"/>
            <a:ext cx="7155776" cy="209391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Identify </a:t>
            </a:r>
            <a:r>
              <a:rPr lang="en-US" dirty="0" smtClean="0">
                <a:solidFill>
                  <a:srgbClr val="FF0000"/>
                </a:solidFill>
              </a:rPr>
              <a:t>source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00FF"/>
                </a:solidFill>
              </a:rPr>
              <a:t>target </a:t>
            </a:r>
            <a:r>
              <a:rPr lang="en-US" dirty="0" smtClean="0"/>
              <a:t>blocks</a:t>
            </a:r>
          </a:p>
          <a:p>
            <a:pPr lvl="1"/>
            <a:r>
              <a:rPr lang="en-US" dirty="0" smtClean="0"/>
              <a:t>(see paper for heuristics)</a:t>
            </a:r>
          </a:p>
          <a:p>
            <a:r>
              <a:rPr lang="en-US" dirty="0" smtClean="0"/>
              <a:t>Evacuate objects in source blocks</a:t>
            </a:r>
          </a:p>
          <a:p>
            <a:pPr lvl="1"/>
            <a:r>
              <a:rPr lang="en-US" dirty="0" smtClean="0"/>
              <a:t>Allocate into target blocks</a:t>
            </a:r>
          </a:p>
          <a:p>
            <a:r>
              <a:rPr lang="en-US" dirty="0" smtClean="0"/>
              <a:t>Opportunistic</a:t>
            </a:r>
          </a:p>
          <a:p>
            <a:pPr lvl="1"/>
            <a:r>
              <a:rPr lang="en-US" dirty="0" smtClean="0"/>
              <a:t>Leave in place if no space, or object pinned</a:t>
            </a:r>
            <a:endParaRPr lang="en-US" dirty="0"/>
          </a:p>
        </p:txBody>
      </p:sp>
      <p:sp>
        <p:nvSpPr>
          <p:cNvPr id="74" name="Content Placeholder 2"/>
          <p:cNvSpPr txBox="1">
            <a:spLocks/>
          </p:cNvSpPr>
          <p:nvPr/>
        </p:nvSpPr>
        <p:spPr>
          <a:xfrm>
            <a:off x="1371600" y="2438400"/>
            <a:ext cx="7239000" cy="990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Opportunistically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evacuate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fragmented blocks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Lightweight</a:t>
            </a:r>
            <a:r>
              <a:rPr lang="en-US" sz="2800" dirty="0" smtClean="0"/>
              <a:t>,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uses same allocation mechanism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en-US" sz="2800" dirty="0" smtClean="0"/>
              <a:t>No cost in common case (specialized GC)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4" name="Group 84"/>
          <p:cNvGrpSpPr/>
          <p:nvPr/>
        </p:nvGrpSpPr>
        <p:grpSpPr>
          <a:xfrm>
            <a:off x="614794" y="1789113"/>
            <a:ext cx="1980000" cy="573087"/>
            <a:chOff x="613134" y="3122614"/>
            <a:chExt cx="1980000" cy="573087"/>
          </a:xfrm>
        </p:grpSpPr>
        <p:sp>
          <p:nvSpPr>
            <p:cNvPr id="71" name="Rounded Rectangle 70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/>
            <p:cNvCxnSpPr>
              <a:stCxn id="71" idx="0"/>
              <a:endCxn id="71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45" name="Group 84"/>
          <p:cNvGrpSpPr/>
          <p:nvPr/>
        </p:nvGrpSpPr>
        <p:grpSpPr>
          <a:xfrm>
            <a:off x="4573312" y="1789113"/>
            <a:ext cx="1980000" cy="573087"/>
            <a:chOff x="613134" y="3122614"/>
            <a:chExt cx="1980000" cy="573087"/>
          </a:xfrm>
        </p:grpSpPr>
        <p:sp>
          <p:nvSpPr>
            <p:cNvPr id="79" name="Rounded Rectangle 78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>
              <a:stCxn id="79" idx="0"/>
              <a:endCxn id="79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46" name="Group 84"/>
          <p:cNvGrpSpPr/>
          <p:nvPr/>
        </p:nvGrpSpPr>
        <p:grpSpPr>
          <a:xfrm>
            <a:off x="2594053" y="1789113"/>
            <a:ext cx="1980000" cy="573087"/>
            <a:chOff x="613134" y="3122614"/>
            <a:chExt cx="1980000" cy="573087"/>
          </a:xfrm>
        </p:grpSpPr>
        <p:sp>
          <p:nvSpPr>
            <p:cNvPr id="84" name="Rounded Rectangle 83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>
              <a:stCxn id="84" idx="0"/>
              <a:endCxn id="84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2" name="Group 84"/>
          <p:cNvGrpSpPr/>
          <p:nvPr/>
        </p:nvGrpSpPr>
        <p:grpSpPr>
          <a:xfrm>
            <a:off x="6552570" y="1789113"/>
            <a:ext cx="1980000" cy="573087"/>
            <a:chOff x="613134" y="3122614"/>
            <a:chExt cx="1980000" cy="573087"/>
          </a:xfrm>
        </p:grpSpPr>
        <p:sp>
          <p:nvSpPr>
            <p:cNvPr id="89" name="Rounded Rectangle 88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>
              <a:stCxn id="89" idx="0"/>
              <a:endCxn id="89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3" name="Group 133"/>
          <p:cNvGrpSpPr/>
          <p:nvPr/>
        </p:nvGrpSpPr>
        <p:grpSpPr>
          <a:xfrm>
            <a:off x="650056" y="1866108"/>
            <a:ext cx="7501938" cy="360000"/>
            <a:chOff x="650056" y="1866108"/>
            <a:chExt cx="7501938" cy="360000"/>
          </a:xfrm>
        </p:grpSpPr>
        <p:sp>
          <p:nvSpPr>
            <p:cNvPr id="99" name="Rounded Rectangle 98"/>
            <p:cNvSpPr/>
            <p:nvPr/>
          </p:nvSpPr>
          <p:spPr>
            <a:xfrm>
              <a:off x="4272037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650056" y="1866108"/>
              <a:ext cx="45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1157323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1811857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1394590" y="1866108"/>
              <a:ext cx="36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2376393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5190728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4619794" y="18661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6002129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5671662" y="18661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4950261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5431195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6242594" y="18661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2049124" y="18661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2862398" y="1866108"/>
              <a:ext cx="72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2632519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7738233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971994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7014394" y="18661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134"/>
          <p:cNvGrpSpPr/>
          <p:nvPr/>
        </p:nvGrpSpPr>
        <p:grpSpPr>
          <a:xfrm>
            <a:off x="2632519" y="1866108"/>
            <a:ext cx="5519475" cy="360000"/>
            <a:chOff x="2784919" y="2018508"/>
            <a:chExt cx="5519475" cy="360000"/>
          </a:xfrm>
        </p:grpSpPr>
        <p:sp>
          <p:nvSpPr>
            <p:cNvPr id="119" name="Rounded Rectangle 118"/>
            <p:cNvSpPr/>
            <p:nvPr/>
          </p:nvSpPr>
          <p:spPr>
            <a:xfrm>
              <a:off x="3014798" y="2018508"/>
              <a:ext cx="720000" cy="360000"/>
            </a:xfrm>
            <a:prstGeom prst="roundRect">
              <a:avLst/>
            </a:prstGeom>
            <a:effectLst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4424437" y="2018508"/>
              <a:ext cx="180000" cy="360000"/>
            </a:xfrm>
            <a:prstGeom prst="roundRect">
              <a:avLst/>
            </a:prstGeom>
            <a:effectLst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8124394" y="2018508"/>
              <a:ext cx="180000" cy="360000"/>
            </a:xfrm>
            <a:prstGeom prst="roundRect">
              <a:avLst/>
            </a:prstGeom>
            <a:effectLst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7166794" y="2018508"/>
              <a:ext cx="180000" cy="360000"/>
            </a:xfrm>
            <a:prstGeom prst="roundRect">
              <a:avLst/>
            </a:prstGeom>
            <a:effectLst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2784919" y="2018508"/>
              <a:ext cx="180000" cy="360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7890633" y="2018508"/>
              <a:ext cx="180000" cy="360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113"/>
          <p:cNvGrpSpPr/>
          <p:nvPr/>
        </p:nvGrpSpPr>
        <p:grpSpPr>
          <a:xfrm>
            <a:off x="2438400" y="1741186"/>
            <a:ext cx="6163200" cy="697214"/>
            <a:chOff x="2481000" y="1741186"/>
            <a:chExt cx="6163200" cy="697214"/>
          </a:xfrm>
        </p:grpSpPr>
        <p:sp>
          <p:nvSpPr>
            <p:cNvPr id="112" name="Oval 111"/>
            <p:cNvSpPr/>
            <p:nvPr/>
          </p:nvSpPr>
          <p:spPr>
            <a:xfrm>
              <a:off x="2481000" y="1741186"/>
              <a:ext cx="2243400" cy="697214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6400800" y="1741186"/>
              <a:ext cx="2243400" cy="697214"/>
            </a:xfrm>
            <a:prstGeom prst="ellipse">
              <a:avLst/>
            </a:prstGeom>
            <a:noFill/>
            <a:ln w="57150" cmpd="sng">
              <a:solidFill>
                <a:srgbClr val="FF0000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Rounded Rectangle 139"/>
          <p:cNvSpPr/>
          <p:nvPr/>
        </p:nvSpPr>
        <p:spPr>
          <a:xfrm>
            <a:off x="2857204" y="3582195"/>
            <a:ext cx="72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ounded Rectangle 140"/>
          <p:cNvSpPr/>
          <p:nvPr/>
        </p:nvSpPr>
        <p:spPr>
          <a:xfrm>
            <a:off x="4266843" y="3582195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ounded Rectangle 141"/>
          <p:cNvSpPr/>
          <p:nvPr/>
        </p:nvSpPr>
        <p:spPr>
          <a:xfrm>
            <a:off x="2627325" y="3582195"/>
            <a:ext cx="180000" cy="360000"/>
          </a:xfrm>
          <a:prstGeom prst="roundRect">
            <a:avLst/>
          </a:prstGeom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ounded Rectangle 142"/>
          <p:cNvSpPr/>
          <p:nvPr/>
        </p:nvSpPr>
        <p:spPr>
          <a:xfrm>
            <a:off x="3858600" y="3582195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3618133" y="3582195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894919" y="3612713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4306119" y="3612713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Circular Arrow 114"/>
          <p:cNvSpPr/>
          <p:nvPr/>
        </p:nvSpPr>
        <p:spPr>
          <a:xfrm flipH="1">
            <a:off x="3276600" y="2590800"/>
            <a:ext cx="5161449" cy="2345636"/>
          </a:xfrm>
          <a:prstGeom prst="circularArrow">
            <a:avLst>
              <a:gd name="adj1" fmla="val 8217"/>
              <a:gd name="adj2" fmla="val 548816"/>
              <a:gd name="adj3" fmla="val 20641064"/>
              <a:gd name="adj4" fmla="val 11168257"/>
              <a:gd name="adj5" fmla="val 140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6" name="Circular Arrow 115"/>
          <p:cNvSpPr/>
          <p:nvPr/>
        </p:nvSpPr>
        <p:spPr>
          <a:xfrm flipH="1">
            <a:off x="3581398" y="2514600"/>
            <a:ext cx="3810002" cy="2345636"/>
          </a:xfrm>
          <a:prstGeom prst="circularArrow">
            <a:avLst>
              <a:gd name="adj1" fmla="val 8217"/>
              <a:gd name="adj2" fmla="val 548816"/>
              <a:gd name="adj3" fmla="val 20641064"/>
              <a:gd name="adj4" fmla="val 11168257"/>
              <a:gd name="adj5" fmla="val 140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666468" y="4495800"/>
            <a:ext cx="32489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500" dirty="0" smtClean="0"/>
              <a:t> Source = most holes</a:t>
            </a:r>
          </a:p>
          <a:p>
            <a:pPr>
              <a:buFont typeface="Arial"/>
              <a:buChar char="•"/>
            </a:pPr>
            <a:r>
              <a:rPr lang="en-US" sz="2500" dirty="0" smtClean="0"/>
              <a:t> Other heuristics?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"/>
                            </p:stCondLst>
                            <p:childTnLst>
                              <p:par>
                                <p:cTn id="7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9" grpId="0" uiExpand="1" animBg="1"/>
      <p:bldP spid="50" grpId="0" uiExpand="1" animBg="1"/>
      <p:bldP spid="51" grpId="0" animBg="1"/>
      <p:bldP spid="63" grpId="0" animBg="1"/>
      <p:bldP spid="64" grpId="0" animBg="1"/>
      <p:bldP spid="73" grpId="0" uiExpand="1" build="p"/>
      <p:bldP spid="74" grpId="0"/>
      <p:bldP spid="140" grpId="0" uiExpand="1" animBg="1"/>
      <p:bldP spid="141" grpId="0" animBg="1"/>
      <p:bldP spid="142" grpId="0" animBg="1"/>
      <p:bldP spid="143" grpId="0" animBg="1"/>
      <p:bldP spid="144" grpId="0" animBg="1"/>
      <p:bldP spid="66" grpId="0" uiExpand="1" animBg="1"/>
      <p:bldP spid="67" grpId="0" animBg="1"/>
      <p:bldP spid="115" grpId="0" animBg="1"/>
      <p:bldP spid="115" grpId="1" animBg="1"/>
      <p:bldP spid="116" grpId="0" animBg="1"/>
      <p:bldP spid="116" grpId="1" animBg="1"/>
      <p:bldP spid="1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Parallelizable</a:t>
            </a:r>
          </a:p>
          <a:p>
            <a:pPr lvl="1"/>
            <a:r>
              <a:rPr lang="en-US" dirty="0" smtClean="0"/>
              <a:t>Coarse sweeping</a:t>
            </a:r>
          </a:p>
          <a:p>
            <a:pPr lvl="1"/>
            <a:r>
              <a:rPr lang="en-US" dirty="0" smtClean="0"/>
              <a:t>Defragmentation</a:t>
            </a:r>
          </a:p>
          <a:p>
            <a:r>
              <a:rPr lang="en-US" dirty="0" smtClean="0"/>
              <a:t>Demand-driven overflow allocations</a:t>
            </a:r>
          </a:p>
          <a:p>
            <a:pPr lvl="1"/>
            <a:r>
              <a:rPr lang="en-US" dirty="0" smtClean="0"/>
              <a:t>Medium objects</a:t>
            </a:r>
          </a:p>
          <a:p>
            <a:r>
              <a:rPr lang="en-US" dirty="0" smtClean="0"/>
              <a:t>Metadata space overheads</a:t>
            </a:r>
          </a:p>
          <a:p>
            <a:pPr lvl="1"/>
            <a:r>
              <a:rPr lang="en-US" dirty="0" smtClean="0"/>
              <a:t>For parallel synch: mark bytes (not bits)</a:t>
            </a:r>
          </a:p>
          <a:p>
            <a:pPr lvl="1"/>
            <a:r>
              <a:rPr lang="en-US" dirty="0" smtClean="0"/>
              <a:t>Line and block mark, not just object mark</a:t>
            </a:r>
          </a:p>
          <a:p>
            <a:pPr lvl="1"/>
            <a:r>
              <a:rPr lang="en-US" dirty="0" smtClean="0"/>
              <a:t>Defragmentation headroom</a:t>
            </a:r>
          </a:p>
          <a:p>
            <a:pPr lvl="1"/>
            <a:r>
              <a:rPr lang="en-US" dirty="0" smtClean="0"/>
              <a:t>Overflow allocation block</a:t>
            </a:r>
          </a:p>
          <a:p>
            <a:pPr lvl="1"/>
            <a:r>
              <a:rPr lang="en-US" dirty="0" smtClean="0"/>
              <a:t>Conservative line marking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Optimizations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3" name="Group 82"/>
          <p:cNvGrpSpPr/>
          <p:nvPr/>
        </p:nvGrpSpPr>
        <p:grpSpPr>
          <a:xfrm>
            <a:off x="535800" y="1828800"/>
            <a:ext cx="8074800" cy="1600200"/>
            <a:chOff x="534600" y="4724400"/>
            <a:chExt cx="8074800" cy="1465548"/>
          </a:xfrm>
        </p:grpSpPr>
        <p:sp>
          <p:nvSpPr>
            <p:cNvPr id="8" name="Rectangle 7"/>
            <p:cNvSpPr/>
            <p:nvPr/>
          </p:nvSpPr>
          <p:spPr>
            <a:xfrm>
              <a:off x="534600" y="4771226"/>
              <a:ext cx="8074800" cy="14187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sx="102000" sy="102000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27800" y="4724400"/>
              <a:ext cx="2320204" cy="3382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Implicit Marking</a:t>
              </a:r>
              <a:endParaRPr lang="en-US" b="1" dirty="0"/>
            </a:p>
          </p:txBody>
        </p:sp>
      </p:grpSp>
      <p:grpSp>
        <p:nvGrpSpPr>
          <p:cNvPr id="7" name="Group 84"/>
          <p:cNvGrpSpPr/>
          <p:nvPr/>
        </p:nvGrpSpPr>
        <p:grpSpPr>
          <a:xfrm>
            <a:off x="609600" y="2246314"/>
            <a:ext cx="1980000" cy="573087"/>
            <a:chOff x="613134" y="3122614"/>
            <a:chExt cx="1980000" cy="573087"/>
          </a:xfrm>
        </p:grpSpPr>
        <p:sp>
          <p:nvSpPr>
            <p:cNvPr id="11" name="Rounded Rectangle 10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stCxn id="11" idx="0"/>
              <a:endCxn id="11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" name="Group 84"/>
          <p:cNvGrpSpPr/>
          <p:nvPr/>
        </p:nvGrpSpPr>
        <p:grpSpPr>
          <a:xfrm>
            <a:off x="4568118" y="2246314"/>
            <a:ext cx="1980000" cy="573087"/>
            <a:chOff x="613134" y="3122614"/>
            <a:chExt cx="1980000" cy="573087"/>
          </a:xfrm>
        </p:grpSpPr>
        <p:sp>
          <p:nvSpPr>
            <p:cNvPr id="16" name="Rounded Rectangle 15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16" idx="0"/>
              <a:endCxn id="16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5" name="Group 84"/>
          <p:cNvGrpSpPr/>
          <p:nvPr/>
        </p:nvGrpSpPr>
        <p:grpSpPr>
          <a:xfrm>
            <a:off x="2588859" y="2246314"/>
            <a:ext cx="1980000" cy="573087"/>
            <a:chOff x="613134" y="3122614"/>
            <a:chExt cx="1980000" cy="573087"/>
          </a:xfrm>
        </p:grpSpPr>
        <p:sp>
          <p:nvSpPr>
            <p:cNvPr id="21" name="Rounded Rectangle 20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21" idx="0"/>
              <a:endCxn id="21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20" name="Group 84"/>
          <p:cNvGrpSpPr/>
          <p:nvPr/>
        </p:nvGrpSpPr>
        <p:grpSpPr>
          <a:xfrm>
            <a:off x="6547376" y="2246314"/>
            <a:ext cx="1980000" cy="573087"/>
            <a:chOff x="613134" y="3122614"/>
            <a:chExt cx="1980000" cy="573087"/>
          </a:xfrm>
        </p:grpSpPr>
        <p:sp>
          <p:nvSpPr>
            <p:cNvPr id="26" name="Rounded Rectangle 25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stCxn id="26" idx="0"/>
              <a:endCxn id="26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30" name="Rounded Rectangle 29"/>
          <p:cNvSpPr/>
          <p:nvPr/>
        </p:nvSpPr>
        <p:spPr>
          <a:xfrm>
            <a:off x="644862" y="2323309"/>
            <a:ext cx="45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1152129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1806663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1389396" y="2323309"/>
            <a:ext cx="36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371199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2857204" y="2323309"/>
            <a:ext cx="72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4036962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627083" y="2323309"/>
            <a:ext cx="36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4266843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2627325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5185534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4614600" y="2323309"/>
            <a:ext cx="27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5996935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5666468" y="2323309"/>
            <a:ext cx="27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4945067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5426001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6237400" y="2323309"/>
            <a:ext cx="27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7003279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7733039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7962919" y="2323309"/>
            <a:ext cx="18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6593399" y="2323309"/>
            <a:ext cx="36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7233159" y="2323309"/>
            <a:ext cx="45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8259251" y="2716500"/>
            <a:ext cx="76200" cy="76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749917" y="2716500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8192800" y="2323309"/>
            <a:ext cx="27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2043930" y="2323309"/>
            <a:ext cx="270000" cy="360000"/>
          </a:xfrm>
          <a:prstGeom prst="roundRect">
            <a:avLst/>
          </a:prstGeom>
          <a:ln w="25400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294600" y="2716500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819400" y="2716500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5715000" y="2743201"/>
            <a:ext cx="2631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r>
              <a:rPr lang="en-US" dirty="0" smtClean="0">
                <a:latin typeface="Zapf Dingbats"/>
                <a:ea typeface="Zapf Dingbats"/>
                <a:cs typeface="Zapf Dingbats"/>
              </a:rPr>
              <a:t> </a:t>
            </a:r>
            <a:r>
              <a:rPr lang="en-US" dirty="0" smtClean="0">
                <a:ea typeface="Zapf Dingbats"/>
                <a:cs typeface="Zapf Dingbats"/>
              </a:rPr>
              <a:t>Most objects small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33400" y="2831069"/>
            <a:ext cx="397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Wingdings"/>
                <a:cs typeface="Wingdings"/>
              </a:rPr>
              <a:t>▫ Small objects implicitly mark next line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708523" y="2967336"/>
            <a:ext cx="2917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r>
              <a:rPr lang="en-US" dirty="0" smtClean="0">
                <a:latin typeface="Zapf Dingbats"/>
                <a:ea typeface="Zapf Dingbats"/>
                <a:cs typeface="Zapf Dingbats"/>
              </a:rPr>
              <a:t> </a:t>
            </a:r>
            <a:r>
              <a:rPr lang="en-US" dirty="0" smtClean="0">
                <a:ea typeface="Zapf Dingbats"/>
                <a:cs typeface="Zapf Dingbats"/>
              </a:rPr>
              <a:t>V. Fast common case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533400" y="3059669"/>
            <a:ext cx="3402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Wingdings"/>
                <a:cs typeface="Wingdings"/>
              </a:rPr>
              <a:t>▫ Large objects mark lines exactly</a:t>
            </a:r>
            <a:endParaRPr lang="en-US" dirty="0"/>
          </a:p>
        </p:txBody>
      </p:sp>
      <p:grpSp>
        <p:nvGrpSpPr>
          <p:cNvPr id="25" name="Group 122"/>
          <p:cNvGrpSpPr/>
          <p:nvPr/>
        </p:nvGrpSpPr>
        <p:grpSpPr>
          <a:xfrm>
            <a:off x="6463114" y="2857909"/>
            <a:ext cx="2223686" cy="559423"/>
            <a:chOff x="6463114" y="2857909"/>
            <a:chExt cx="2223686" cy="559423"/>
          </a:xfrm>
        </p:grpSpPr>
        <p:sp>
          <p:nvSpPr>
            <p:cNvPr id="66" name="Up Arrow 65"/>
            <p:cNvSpPr/>
            <p:nvPr/>
          </p:nvSpPr>
          <p:spPr>
            <a:xfrm rot="2309654">
              <a:off x="8053225" y="2857909"/>
              <a:ext cx="203549" cy="228600"/>
            </a:xfrm>
            <a:prstGeom prst="up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63114" y="3048000"/>
              <a:ext cx="2223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ea typeface="Zapf Dingbats"/>
                  <a:cs typeface="Zapf Dingbats"/>
                </a:rPr>
                <a:t>Implicit line mark</a:t>
              </a:r>
              <a:endParaRPr lang="en-US" dirty="0"/>
            </a:p>
          </p:txBody>
        </p:sp>
      </p:grpSp>
      <p:grpSp>
        <p:nvGrpSpPr>
          <p:cNvPr id="64" name="Group 123"/>
          <p:cNvGrpSpPr/>
          <p:nvPr/>
        </p:nvGrpSpPr>
        <p:grpSpPr>
          <a:xfrm>
            <a:off x="6172200" y="2835534"/>
            <a:ext cx="1547975" cy="369332"/>
            <a:chOff x="6172200" y="2835534"/>
            <a:chExt cx="1547975" cy="369332"/>
          </a:xfrm>
        </p:grpSpPr>
        <p:sp>
          <p:nvSpPr>
            <p:cNvPr id="68" name="Up Arrow 67"/>
            <p:cNvSpPr/>
            <p:nvPr/>
          </p:nvSpPr>
          <p:spPr>
            <a:xfrm rot="2309654">
              <a:off x="7516626" y="2857910"/>
              <a:ext cx="203549" cy="228600"/>
            </a:xfrm>
            <a:prstGeom prst="up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172200" y="2835534"/>
              <a:ext cx="13395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ea typeface="Zapf Dingbats"/>
                  <a:cs typeface="Zapf Dingbats"/>
                </a:rPr>
                <a:t>Line mark</a:t>
              </a:r>
              <a:endParaRPr lang="en-US" dirty="0"/>
            </a:p>
          </p:txBody>
        </p:sp>
      </p:grpSp>
      <p:grpSp>
        <p:nvGrpSpPr>
          <p:cNvPr id="65" name="Group 127"/>
          <p:cNvGrpSpPr/>
          <p:nvPr/>
        </p:nvGrpSpPr>
        <p:grpSpPr>
          <a:xfrm>
            <a:off x="535800" y="3886200"/>
            <a:ext cx="8074800" cy="1905000"/>
            <a:chOff x="535800" y="4114800"/>
            <a:chExt cx="8074800" cy="1905000"/>
          </a:xfrm>
        </p:grpSpPr>
        <p:grpSp>
          <p:nvGrpSpPr>
            <p:cNvPr id="70" name="Group 82"/>
            <p:cNvGrpSpPr/>
            <p:nvPr/>
          </p:nvGrpSpPr>
          <p:grpSpPr>
            <a:xfrm>
              <a:off x="535800" y="4114800"/>
              <a:ext cx="8074800" cy="1905000"/>
              <a:chOff x="534600" y="4724400"/>
              <a:chExt cx="8074800" cy="1465548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534600" y="4771226"/>
                <a:ext cx="8074800" cy="14187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sx="102000" sy="102000" rotWithShape="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204006" y="4724400"/>
                <a:ext cx="2731262" cy="338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Overflow Allocation</a:t>
                </a:r>
                <a:endParaRPr lang="en-US" b="1" dirty="0"/>
              </a:p>
            </p:txBody>
          </p:sp>
        </p:grpSp>
        <p:grpSp>
          <p:nvGrpSpPr>
            <p:cNvPr id="71" name="Group 125"/>
            <p:cNvGrpSpPr/>
            <p:nvPr/>
          </p:nvGrpSpPr>
          <p:grpSpPr>
            <a:xfrm>
              <a:off x="609600" y="4532314"/>
              <a:ext cx="7917776" cy="573087"/>
              <a:chOff x="609600" y="4532314"/>
              <a:chExt cx="7917776" cy="573087"/>
            </a:xfrm>
          </p:grpSpPr>
          <p:grpSp>
            <p:nvGrpSpPr>
              <p:cNvPr id="74" name="Group 84"/>
              <p:cNvGrpSpPr/>
              <p:nvPr/>
            </p:nvGrpSpPr>
            <p:grpSpPr>
              <a:xfrm>
                <a:off x="609600" y="4532314"/>
                <a:ext cx="1980000" cy="573087"/>
                <a:chOff x="613134" y="3122614"/>
                <a:chExt cx="1980000" cy="573087"/>
              </a:xfrm>
            </p:grpSpPr>
            <p:sp>
              <p:nvSpPr>
                <p:cNvPr id="75" name="Rounded Rectangle 74"/>
                <p:cNvSpPr/>
                <p:nvPr/>
              </p:nvSpPr>
              <p:spPr>
                <a:xfrm>
                  <a:off x="613134" y="3122614"/>
                  <a:ext cx="1980000" cy="572293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6" name="Straight Connector 75"/>
                <p:cNvCxnSpPr>
                  <a:stCxn id="75" idx="0"/>
                  <a:endCxn id="75" idx="2"/>
                </p:cNvCxnSpPr>
                <p:nvPr/>
              </p:nvCxnSpPr>
              <p:spPr>
                <a:xfrm rot="16200000" flipH="1">
                  <a:off x="1316987" y="3408760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6200000" flipH="1">
                  <a:off x="818238" y="3408758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rot="16200000" flipH="1">
                  <a:off x="1803998" y="3408761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9" name="Group 84"/>
              <p:cNvGrpSpPr/>
              <p:nvPr/>
            </p:nvGrpSpPr>
            <p:grpSpPr>
              <a:xfrm>
                <a:off x="4568118" y="4532314"/>
                <a:ext cx="1980000" cy="573087"/>
                <a:chOff x="613134" y="3122614"/>
                <a:chExt cx="1980000" cy="573087"/>
              </a:xfrm>
            </p:grpSpPr>
            <p:sp>
              <p:nvSpPr>
                <p:cNvPr id="80" name="Rounded Rectangle 79"/>
                <p:cNvSpPr/>
                <p:nvPr/>
              </p:nvSpPr>
              <p:spPr>
                <a:xfrm>
                  <a:off x="613134" y="3122614"/>
                  <a:ext cx="1980000" cy="572293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1" name="Straight Connector 80"/>
                <p:cNvCxnSpPr>
                  <a:stCxn id="80" idx="0"/>
                  <a:endCxn id="80" idx="2"/>
                </p:cNvCxnSpPr>
                <p:nvPr/>
              </p:nvCxnSpPr>
              <p:spPr>
                <a:xfrm rot="16200000" flipH="1">
                  <a:off x="1316987" y="3408760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16200000" flipH="1">
                  <a:off x="818238" y="3408758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16200000" flipH="1">
                  <a:off x="1803998" y="3408761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oup 84"/>
              <p:cNvGrpSpPr/>
              <p:nvPr/>
            </p:nvGrpSpPr>
            <p:grpSpPr>
              <a:xfrm>
                <a:off x="2588859" y="4532314"/>
                <a:ext cx="1980000" cy="573087"/>
                <a:chOff x="613134" y="3122614"/>
                <a:chExt cx="1980000" cy="573087"/>
              </a:xfrm>
            </p:grpSpPr>
            <p:sp>
              <p:nvSpPr>
                <p:cNvPr id="85" name="Rounded Rectangle 84"/>
                <p:cNvSpPr/>
                <p:nvPr/>
              </p:nvSpPr>
              <p:spPr>
                <a:xfrm>
                  <a:off x="613134" y="3122614"/>
                  <a:ext cx="1980000" cy="572293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6" name="Straight Connector 85"/>
                <p:cNvCxnSpPr>
                  <a:stCxn id="85" idx="0"/>
                  <a:endCxn id="85" idx="2"/>
                </p:cNvCxnSpPr>
                <p:nvPr/>
              </p:nvCxnSpPr>
              <p:spPr>
                <a:xfrm rot="16200000" flipH="1">
                  <a:off x="1316987" y="3408760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16200000" flipH="1">
                  <a:off x="818238" y="3408758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1803998" y="3408761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" name="Group 84"/>
              <p:cNvGrpSpPr/>
              <p:nvPr/>
            </p:nvGrpSpPr>
            <p:grpSpPr>
              <a:xfrm>
                <a:off x="6547376" y="4532314"/>
                <a:ext cx="1980000" cy="573087"/>
                <a:chOff x="613134" y="3122614"/>
                <a:chExt cx="1980000" cy="573087"/>
              </a:xfrm>
            </p:grpSpPr>
            <p:sp>
              <p:nvSpPr>
                <p:cNvPr id="90" name="Rounded Rectangle 89"/>
                <p:cNvSpPr/>
                <p:nvPr/>
              </p:nvSpPr>
              <p:spPr>
                <a:xfrm>
                  <a:off x="613134" y="3122614"/>
                  <a:ext cx="1980000" cy="572293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1" name="Straight Connector 90"/>
                <p:cNvCxnSpPr>
                  <a:stCxn id="90" idx="0"/>
                  <a:endCxn id="90" idx="2"/>
                </p:cNvCxnSpPr>
                <p:nvPr/>
              </p:nvCxnSpPr>
              <p:spPr>
                <a:xfrm rot="16200000" flipH="1">
                  <a:off x="1316987" y="3408760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818238" y="3408758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16200000" flipH="1">
                  <a:off x="1803998" y="3408761"/>
                  <a:ext cx="572293" cy="1588"/>
                </a:xfrm>
                <a:prstGeom prst="line">
                  <a:avLst/>
                </a:prstGeom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4" name="Rounded Rectangle 93"/>
              <p:cNvSpPr/>
              <p:nvPr/>
            </p:nvSpPr>
            <p:spPr>
              <a:xfrm>
                <a:off x="644862" y="4609309"/>
                <a:ext cx="45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ounded Rectangle 96"/>
              <p:cNvSpPr/>
              <p:nvPr/>
            </p:nvSpPr>
            <p:spPr>
              <a:xfrm>
                <a:off x="1676400" y="4609309"/>
                <a:ext cx="36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ounded Rectangle 99"/>
              <p:cNvSpPr/>
              <p:nvPr/>
            </p:nvSpPr>
            <p:spPr>
              <a:xfrm>
                <a:off x="4036962" y="4609309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ounded Rectangle 100"/>
              <p:cNvSpPr/>
              <p:nvPr/>
            </p:nvSpPr>
            <p:spPr>
              <a:xfrm>
                <a:off x="3627083" y="4609309"/>
                <a:ext cx="36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ounded Rectangle 101"/>
              <p:cNvSpPr/>
              <p:nvPr/>
            </p:nvSpPr>
            <p:spPr>
              <a:xfrm>
                <a:off x="4266843" y="4609309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ounded Rectangle 102"/>
              <p:cNvSpPr/>
              <p:nvPr/>
            </p:nvSpPr>
            <p:spPr>
              <a:xfrm>
                <a:off x="2627325" y="4609309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5996935" y="4609309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666468" y="4609309"/>
                <a:ext cx="27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4876800" y="4609309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4648200" y="4609309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ounded Rectangle 109"/>
              <p:cNvSpPr/>
              <p:nvPr/>
            </p:nvSpPr>
            <p:spPr>
              <a:xfrm>
                <a:off x="6237400" y="4609309"/>
                <a:ext cx="27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ounded Rectangle 111"/>
              <p:cNvSpPr/>
              <p:nvPr/>
            </p:nvSpPr>
            <p:spPr>
              <a:xfrm>
                <a:off x="7733039" y="4609309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ounded Rectangle 112"/>
              <p:cNvSpPr/>
              <p:nvPr/>
            </p:nvSpPr>
            <p:spPr>
              <a:xfrm>
                <a:off x="7962919" y="4609309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ounded Rectangle 113"/>
              <p:cNvSpPr/>
              <p:nvPr/>
            </p:nvSpPr>
            <p:spPr>
              <a:xfrm>
                <a:off x="6593399" y="4609309"/>
                <a:ext cx="36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ounded Rectangle 118"/>
              <p:cNvSpPr/>
              <p:nvPr/>
            </p:nvSpPr>
            <p:spPr>
              <a:xfrm>
                <a:off x="8192800" y="4609309"/>
                <a:ext cx="27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25" name="TextBox 124"/>
          <p:cNvSpPr txBox="1"/>
          <p:nvPr/>
        </p:nvSpPr>
        <p:spPr>
          <a:xfrm>
            <a:off x="533400" y="4888469"/>
            <a:ext cx="4626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Wingdings"/>
                <a:cs typeface="Wingdings"/>
              </a:rPr>
              <a:t>▫ Multi-line objects may skip many small holes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533400" y="5117069"/>
            <a:ext cx="3860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Wingdings"/>
                <a:cs typeface="Wingdings"/>
              </a:rPr>
              <a:t>▫ Overflow allocation (used on failure)</a:t>
            </a:r>
            <a:endParaRPr lang="en-US" dirty="0"/>
          </a:p>
        </p:txBody>
      </p:sp>
      <p:sp>
        <p:nvSpPr>
          <p:cNvPr id="139" name="Rounded Rectangle 138"/>
          <p:cNvSpPr/>
          <p:nvPr/>
        </p:nvSpPr>
        <p:spPr>
          <a:xfrm>
            <a:off x="3080904" y="4380709"/>
            <a:ext cx="720000" cy="360000"/>
          </a:xfrm>
          <a:prstGeom prst="roundRect">
            <a:avLst/>
          </a:prstGeom>
          <a:effectLst>
            <a:glow rad="101600">
              <a:srgbClr val="FF6600">
                <a:alpha val="75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ounded Rectangle 139"/>
          <p:cNvSpPr/>
          <p:nvPr/>
        </p:nvSpPr>
        <p:spPr>
          <a:xfrm>
            <a:off x="1094862" y="4380709"/>
            <a:ext cx="720000" cy="360000"/>
          </a:xfrm>
          <a:prstGeom prst="roundRect">
            <a:avLst/>
          </a:prstGeom>
          <a:effectLst>
            <a:glow rad="101600">
              <a:srgbClr val="FF6600">
                <a:alpha val="75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ounded Rectangle 140"/>
          <p:cNvSpPr/>
          <p:nvPr/>
        </p:nvSpPr>
        <p:spPr>
          <a:xfrm>
            <a:off x="5056800" y="4380709"/>
            <a:ext cx="720000" cy="360000"/>
          </a:xfrm>
          <a:prstGeom prst="roundRect">
            <a:avLst/>
          </a:prstGeom>
          <a:effectLst>
            <a:glow rad="101600">
              <a:srgbClr val="FF6600">
                <a:alpha val="75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ounded Rectangle 141"/>
          <p:cNvSpPr/>
          <p:nvPr/>
        </p:nvSpPr>
        <p:spPr>
          <a:xfrm>
            <a:off x="7003279" y="4380709"/>
            <a:ext cx="720000" cy="360000"/>
          </a:xfrm>
          <a:prstGeom prst="roundRect">
            <a:avLst/>
          </a:prstGeom>
          <a:effectLst>
            <a:glow rad="101600">
              <a:srgbClr val="FF6600">
                <a:alpha val="75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Group 84"/>
          <p:cNvGrpSpPr/>
          <p:nvPr/>
        </p:nvGrpSpPr>
        <p:grpSpPr>
          <a:xfrm>
            <a:off x="6553200" y="4989513"/>
            <a:ext cx="1980000" cy="573087"/>
            <a:chOff x="613134" y="3122614"/>
            <a:chExt cx="1980000" cy="573087"/>
          </a:xfrm>
        </p:grpSpPr>
        <p:sp>
          <p:nvSpPr>
            <p:cNvPr id="135" name="Rounded Rectangle 134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6" name="Straight Connector 135"/>
            <p:cNvCxnSpPr>
              <a:stCxn id="135" idx="0"/>
              <a:endCxn id="135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143" name="Rounded Rectangle 142"/>
          <p:cNvSpPr/>
          <p:nvPr/>
        </p:nvSpPr>
        <p:spPr>
          <a:xfrm>
            <a:off x="6553200" y="5077801"/>
            <a:ext cx="72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2085816" y="4380709"/>
            <a:ext cx="720000" cy="360000"/>
          </a:xfrm>
          <a:prstGeom prst="roundRect">
            <a:avLst/>
          </a:prstGeom>
          <a:effectLst>
            <a:glow rad="101600">
              <a:srgbClr val="FF6600">
                <a:alpha val="75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146"/>
          <p:cNvGrpSpPr/>
          <p:nvPr/>
        </p:nvGrpSpPr>
        <p:grpSpPr>
          <a:xfrm>
            <a:off x="533400" y="5329535"/>
            <a:ext cx="6023340" cy="463898"/>
            <a:chOff x="533400" y="5558135"/>
            <a:chExt cx="6023340" cy="463898"/>
          </a:xfrm>
        </p:grpSpPr>
        <p:sp>
          <p:nvSpPr>
            <p:cNvPr id="145" name="TextBox 144"/>
            <p:cNvSpPr txBox="1"/>
            <p:nvPr/>
          </p:nvSpPr>
          <p:spPr>
            <a:xfrm>
              <a:off x="533400" y="5558135"/>
              <a:ext cx="34104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</a:rPr>
                <a:t>✓</a:t>
              </a:r>
              <a:r>
                <a:rPr lang="en-US" dirty="0" smtClean="0">
                  <a:latin typeface="Zapf Dingbats"/>
                  <a:ea typeface="Zapf Dingbats"/>
                  <a:cs typeface="Zapf Dingbats"/>
                </a:rPr>
                <a:t> </a:t>
              </a:r>
              <a:r>
                <a:rPr lang="en-US" dirty="0" smtClean="0">
                  <a:ea typeface="Zapf Dingbats"/>
                  <a:cs typeface="Zapf Dingbats"/>
                </a:rPr>
                <a:t>Large objects uncommon</a:t>
              </a:r>
              <a:endParaRPr lang="en-US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3810000" y="5560368"/>
              <a:ext cx="27467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</a:rPr>
                <a:t>✓</a:t>
              </a:r>
              <a:r>
                <a:rPr lang="en-US" dirty="0" smtClean="0">
                  <a:latin typeface="Zapf Dingbats"/>
                  <a:ea typeface="Zapf Dingbats"/>
                  <a:cs typeface="Zapf Dingbats"/>
                </a:rPr>
                <a:t> </a:t>
              </a:r>
              <a:r>
                <a:rPr lang="en-US" dirty="0" smtClean="0">
                  <a:ea typeface="Zapf Dingbats"/>
                  <a:cs typeface="Zapf Dingbats"/>
                </a:rPr>
                <a:t>V. effective solution</a:t>
              </a:r>
              <a:endParaRPr lang="en-US" dirty="0"/>
            </a:p>
          </p:txBody>
        </p:sp>
      </p:grpSp>
      <p:sp>
        <p:nvSpPr>
          <p:cNvPr id="129" name="Rounded Rectangle 128"/>
          <p:cNvSpPr/>
          <p:nvPr/>
        </p:nvSpPr>
        <p:spPr>
          <a:xfrm>
            <a:off x="7962919" y="23233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2857204" y="2323309"/>
            <a:ext cx="72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985492" y="2354155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890062" y="2354155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7331671" y="4854714"/>
            <a:ext cx="571891" cy="707886"/>
          </a:xfrm>
          <a:prstGeom prst="rect">
            <a:avLst/>
          </a:prstGeom>
          <a:noFill/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40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4" grpId="0" animBg="1"/>
      <p:bldP spid="58" grpId="0" animBg="1"/>
      <p:bldP spid="59" grpId="0" animBg="1"/>
      <p:bldP spid="60" grpId="0"/>
      <p:bldP spid="62" grpId="0"/>
      <p:bldP spid="63" grpId="0"/>
      <p:bldP spid="125" grpId="0"/>
      <p:bldP spid="127" grpId="0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4" grpId="0" animBg="1"/>
      <p:bldP spid="144" grpId="1" animBg="1"/>
      <p:bldP spid="129" grpId="0" animBg="1"/>
      <p:bldP spid="130" grpId="0" animBg="1"/>
      <p:bldP spid="53" grpId="0" animBg="1"/>
      <p:bldP spid="57" grpId="0" animBg="1"/>
      <p:bldP spid="1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Chart 24"/>
          <p:cNvGraphicFramePr/>
          <p:nvPr/>
        </p:nvGraphicFramePr>
        <p:xfrm>
          <a:off x="876300" y="3886200"/>
          <a:ext cx="3619500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Chart 22"/>
          <p:cNvGraphicFramePr/>
          <p:nvPr/>
        </p:nvGraphicFramePr>
        <p:xfrm>
          <a:off x="4648200" y="3886200"/>
          <a:ext cx="3619500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Mark-Region: Immix</a:t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2000" i="1" dirty="0" smtClean="0"/>
              <a:t>Bump Allocation </a:t>
            </a:r>
            <a:r>
              <a:rPr lang="en-US" sz="2000" dirty="0" smtClean="0"/>
              <a:t>+ </a:t>
            </a:r>
            <a:r>
              <a:rPr lang="en-US" sz="2000" i="1" dirty="0" smtClean="0"/>
              <a:t>Trace</a:t>
            </a:r>
            <a:r>
              <a:rPr lang="en-US" sz="2000" dirty="0" smtClean="0"/>
              <a:t> + </a:t>
            </a:r>
            <a:r>
              <a:rPr lang="en-US" sz="2000" i="1" dirty="0" smtClean="0">
                <a:solidFill>
                  <a:schemeClr val="accent5"/>
                </a:solidFill>
              </a:rPr>
              <a:t>Sweep-to-Region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876300" y="1524000"/>
          <a:ext cx="3619500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Chart 19"/>
          <p:cNvGraphicFramePr/>
          <p:nvPr/>
        </p:nvGraphicFramePr>
        <p:xfrm>
          <a:off x="4648200" y="1524000"/>
          <a:ext cx="3619500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3" name="Group 21"/>
          <p:cNvGrpSpPr/>
          <p:nvPr/>
        </p:nvGrpSpPr>
        <p:grpSpPr>
          <a:xfrm>
            <a:off x="2129046" y="4193570"/>
            <a:ext cx="2366754" cy="1569660"/>
            <a:chOff x="2129046" y="4193570"/>
            <a:chExt cx="2366754" cy="1569660"/>
          </a:xfrm>
        </p:grpSpPr>
        <p:sp>
          <p:nvSpPr>
            <p:cNvPr id="11" name="TextBox 10"/>
            <p:cNvSpPr txBox="1"/>
            <p:nvPr/>
          </p:nvSpPr>
          <p:spPr>
            <a:xfrm>
              <a:off x="2129046" y="4193570"/>
              <a:ext cx="1114007" cy="1569660"/>
            </a:xfrm>
            <a:prstGeom prst="rect">
              <a:avLst/>
            </a:prstGeom>
            <a:noFill/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sz="9600" dirty="0" smtClean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9600" dirty="0">
                <a:solidFill>
                  <a:srgbClr val="008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67050" y="4193570"/>
              <a:ext cx="1428750" cy="923330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Simple, very fast collection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7" name="Group 22"/>
          <p:cNvGrpSpPr/>
          <p:nvPr/>
        </p:nvGrpSpPr>
        <p:grpSpPr>
          <a:xfrm>
            <a:off x="5958096" y="1639669"/>
            <a:ext cx="2481054" cy="1761361"/>
            <a:chOff x="5958096" y="1639669"/>
            <a:chExt cx="2481054" cy="1761361"/>
          </a:xfrm>
        </p:grpSpPr>
        <p:sp>
          <p:nvSpPr>
            <p:cNvPr id="10" name="TextBox 9"/>
            <p:cNvSpPr txBox="1"/>
            <p:nvPr/>
          </p:nvSpPr>
          <p:spPr>
            <a:xfrm>
              <a:off x="5958096" y="1831370"/>
              <a:ext cx="1114007" cy="1569660"/>
            </a:xfrm>
            <a:prstGeom prst="rect">
              <a:avLst/>
            </a:prstGeom>
            <a:noFill/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sz="9600" dirty="0" smtClean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9600" dirty="0">
                <a:solidFill>
                  <a:srgbClr val="008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10400" y="1639669"/>
              <a:ext cx="1428750" cy="646331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Space efficient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8" name="Group 17"/>
          <p:cNvGrpSpPr/>
          <p:nvPr/>
        </p:nvGrpSpPr>
        <p:grpSpPr>
          <a:xfrm>
            <a:off x="2167769" y="1600200"/>
            <a:ext cx="2328031" cy="1800830"/>
            <a:chOff x="2167769" y="1600200"/>
            <a:chExt cx="2328031" cy="1800830"/>
          </a:xfrm>
        </p:grpSpPr>
        <p:sp>
          <p:nvSpPr>
            <p:cNvPr id="12" name="TextBox 11"/>
            <p:cNvSpPr txBox="1"/>
            <p:nvPr/>
          </p:nvSpPr>
          <p:spPr>
            <a:xfrm>
              <a:off x="2167769" y="1831370"/>
              <a:ext cx="1114007" cy="1569660"/>
            </a:xfrm>
            <a:prstGeom prst="rect">
              <a:avLst/>
            </a:prstGeom>
            <a:noFill/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sz="9600" dirty="0" smtClean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9600" dirty="0">
                <a:solidFill>
                  <a:srgbClr val="008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67050" y="1600200"/>
              <a:ext cx="1428750" cy="646331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Good locality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958945" y="6123801"/>
            <a:ext cx="5226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Actual data, taken from </a:t>
            </a:r>
            <a:r>
              <a:rPr lang="en-US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geomean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of </a:t>
            </a:r>
            <a:r>
              <a:rPr lang="en-US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DaCapo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jvm98, and jbb2000 on 2.4GHz Core 2 Duo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7" name="Group 24"/>
          <p:cNvGrpSpPr/>
          <p:nvPr/>
        </p:nvGrpSpPr>
        <p:grpSpPr>
          <a:xfrm>
            <a:off x="4876800" y="4038600"/>
            <a:ext cx="2195926" cy="1724630"/>
            <a:chOff x="4876800" y="4038600"/>
            <a:chExt cx="2195926" cy="1724630"/>
          </a:xfrm>
        </p:grpSpPr>
        <p:sp>
          <p:nvSpPr>
            <p:cNvPr id="13" name="TextBox 12"/>
            <p:cNvSpPr txBox="1"/>
            <p:nvPr/>
          </p:nvSpPr>
          <p:spPr>
            <a:xfrm>
              <a:off x="5958719" y="4193570"/>
              <a:ext cx="1114007" cy="1569660"/>
            </a:xfrm>
            <a:prstGeom prst="rect">
              <a:avLst/>
            </a:prstGeom>
            <a:noFill/>
            <a:effectLst>
              <a:outerShdw blurRad="50800" dist="38100" dir="2700000" algn="br">
                <a:srgbClr val="000000">
                  <a:alpha val="43000"/>
                </a:srgb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sz="9600" dirty="0" smtClean="0">
                  <a:solidFill>
                    <a:srgbClr val="008000"/>
                  </a:solidFill>
                  <a:latin typeface="Zapf Dingbats"/>
                  <a:ea typeface="Zapf Dingbats"/>
                  <a:cs typeface="Zapf Dingbats"/>
                </a:rPr>
                <a:t>✓</a:t>
              </a:r>
              <a:endParaRPr lang="en-US" sz="9600" dirty="0">
                <a:solidFill>
                  <a:srgbClr val="008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76800" y="4038600"/>
              <a:ext cx="1981200" cy="646331"/>
            </a:xfrm>
            <a:prstGeom prst="rect">
              <a:avLst/>
            </a:prstGeom>
            <a:noFill/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Excellent</a:t>
              </a:r>
            </a:p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performance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Performance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6697" y="5909846"/>
            <a:ext cx="5490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Geomean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of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DaCapo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jvm98 and jbb2000 on 2.4GHz Core 2 Duo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1524000" y="1397000"/>
          <a:ext cx="609600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Necessity of two-level hierarchy?</a:t>
            </a:r>
          </a:p>
          <a:p>
            <a:r>
              <a:rPr lang="en-US" dirty="0" smtClean="0"/>
              <a:t>Caching/Paging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Efficacy of tuned </a:t>
            </a:r>
            <a:r>
              <a:rPr lang="en-US" dirty="0" smtClean="0"/>
              <a:t>line/block </a:t>
            </a:r>
            <a:r>
              <a:rPr lang="en-US" dirty="0" smtClean="0"/>
              <a:t>sizes:</a:t>
            </a:r>
            <a:br>
              <a:rPr lang="en-US" dirty="0" smtClean="0"/>
            </a:br>
            <a:r>
              <a:rPr lang="en-US" dirty="0" smtClean="0"/>
              <a:t>e.g. actual TLB miss reduction?</a:t>
            </a:r>
            <a:endParaRPr lang="en-US" dirty="0" smtClean="0"/>
          </a:p>
          <a:p>
            <a:r>
              <a:rPr lang="en-US" dirty="0" smtClean="0"/>
              <a:t>Implicit Marking</a:t>
            </a:r>
          </a:p>
          <a:p>
            <a:pPr lvl="1"/>
            <a:r>
              <a:rPr lang="en-US" dirty="0" smtClean="0"/>
              <a:t>advantages overcome possible fragmentation?</a:t>
            </a:r>
            <a:endParaRPr lang="en-US" dirty="0" smtClean="0"/>
          </a:p>
          <a:p>
            <a:r>
              <a:rPr lang="en-US" dirty="0" smtClean="0"/>
              <a:t>Methodology and Results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Heap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304800" y="1524000"/>
          <a:ext cx="8458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Oval 9"/>
          <p:cNvSpPr/>
          <p:nvPr/>
        </p:nvSpPr>
        <p:spPr>
          <a:xfrm>
            <a:off x="8153400" y="1676400"/>
            <a:ext cx="609600" cy="3364214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Sticky Performance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37857" y="5909846"/>
            <a:ext cx="6868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Geomean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of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DaCapo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jvm98 and jbb2000 on 2.4GHz Core 2 Duo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1524000" y="1397000"/>
          <a:ext cx="609600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0" y="1676400"/>
            <a:ext cx="3200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Benefits of Sticky?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"/>
        </p:bldSub>
      </p:bldGraphic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>
            <a:off x="2514600" y="2514600"/>
            <a:ext cx="4038600" cy="3200400"/>
          </a:xfrm>
          <a:prstGeom prst="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to Prior Work; Contributions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5899150"/>
            <a:ext cx="1905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Space efficiency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324600" y="5899150"/>
            <a:ext cx="1905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Fast Collection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352800" y="1828800"/>
            <a:ext cx="23622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Mutator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12" name="Line Callout 1 11"/>
          <p:cNvSpPr/>
          <p:nvPr/>
        </p:nvSpPr>
        <p:spPr>
          <a:xfrm>
            <a:off x="6715782" y="3810000"/>
            <a:ext cx="1219200" cy="381000"/>
          </a:xfrm>
          <a:prstGeom prst="borderCallout1">
            <a:avLst>
              <a:gd name="adj1" fmla="val 18750"/>
              <a:gd name="adj2" fmla="val -8333"/>
              <a:gd name="adj3" fmla="val 114853"/>
              <a:gd name="adj4" fmla="val -70687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Copying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Line Callout 1 12"/>
          <p:cNvSpPr/>
          <p:nvPr/>
        </p:nvSpPr>
        <p:spPr>
          <a:xfrm>
            <a:off x="4495800" y="6165850"/>
            <a:ext cx="1371600" cy="381000"/>
          </a:xfrm>
          <a:prstGeom prst="borderCallout1">
            <a:avLst>
              <a:gd name="adj1" fmla="val 18750"/>
              <a:gd name="adj2" fmla="val -8333"/>
              <a:gd name="adj3" fmla="val -89853"/>
              <a:gd name="adj4" fmla="val -35474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Mark-Sweep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Line Callout 1 13"/>
          <p:cNvSpPr/>
          <p:nvPr/>
        </p:nvSpPr>
        <p:spPr>
          <a:xfrm>
            <a:off x="1143000" y="3429000"/>
            <a:ext cx="1600200" cy="381000"/>
          </a:xfrm>
          <a:prstGeom prst="borderCallout1">
            <a:avLst>
              <a:gd name="adj1" fmla="val 63456"/>
              <a:gd name="adj2" fmla="val 110621"/>
              <a:gd name="adj3" fmla="val 124265"/>
              <a:gd name="adj4" fmla="val 152108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Mark-Compact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57200" y="1417638"/>
            <a:ext cx="2057400" cy="71596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Status Quo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Before This 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324600" y="1470819"/>
            <a:ext cx="2286000" cy="71596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Post-Immix: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New World of GC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9000" y="4114800"/>
            <a:ext cx="2133600" cy="1143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Immix: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Mark-Region w/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Opportunistic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Defragmentation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ular Callout 22"/>
          <p:cNvSpPr/>
          <p:nvPr/>
        </p:nvSpPr>
        <p:spPr>
          <a:xfrm>
            <a:off x="2514600" y="2514600"/>
            <a:ext cx="1828800" cy="457200"/>
          </a:xfrm>
          <a:prstGeom prst="wedgeRectCallout">
            <a:avLst>
              <a:gd name="adj1" fmla="val 23285"/>
              <a:gd name="adj2" fmla="val -8259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Bump Pointer</a:t>
            </a:r>
            <a:endParaRPr lang="en-US" dirty="0"/>
          </a:p>
        </p:txBody>
      </p:sp>
      <p:sp>
        <p:nvSpPr>
          <p:cNvPr id="24" name="Rectangular Callout 23"/>
          <p:cNvSpPr/>
          <p:nvPr/>
        </p:nvSpPr>
        <p:spPr>
          <a:xfrm>
            <a:off x="609600" y="5105400"/>
            <a:ext cx="1828800" cy="609600"/>
          </a:xfrm>
          <a:prstGeom prst="wedgeRectCallout">
            <a:avLst>
              <a:gd name="adj1" fmla="val 22304"/>
              <a:gd name="adj2" fmla="val 6985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Non-</a:t>
            </a:r>
            <a:r>
              <a:rPr lang="en-US" dirty="0" err="1" smtClean="0"/>
              <a:t>Semispace</a:t>
            </a:r>
            <a:endParaRPr lang="en-US" dirty="0"/>
          </a:p>
        </p:txBody>
      </p:sp>
      <p:sp>
        <p:nvSpPr>
          <p:cNvPr id="25" name="Left-Right Arrow 24"/>
          <p:cNvSpPr/>
          <p:nvPr/>
        </p:nvSpPr>
        <p:spPr>
          <a:xfrm rot="-3600000">
            <a:off x="5378614" y="5047029"/>
            <a:ext cx="1791914" cy="457200"/>
          </a:xfrm>
          <a:prstGeom prst="leftRightArrow">
            <a:avLst>
              <a:gd name="adj1" fmla="val 39216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ine Callout 1 25"/>
          <p:cNvSpPr/>
          <p:nvPr/>
        </p:nvSpPr>
        <p:spPr>
          <a:xfrm>
            <a:off x="7357950" y="4385407"/>
            <a:ext cx="1743300" cy="1403349"/>
          </a:xfrm>
          <a:prstGeom prst="borderCallout1">
            <a:avLst>
              <a:gd name="adj1" fmla="val 44941"/>
              <a:gd name="adj2" fmla="val -10390"/>
              <a:gd name="adj3" fmla="val 59572"/>
              <a:gd name="adj4" fmla="val -47589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Does both (every object either marked or copied)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 One Pass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Rectangular Callout 27"/>
          <p:cNvSpPr/>
          <p:nvPr/>
        </p:nvSpPr>
        <p:spPr>
          <a:xfrm>
            <a:off x="4724400" y="2514600"/>
            <a:ext cx="1828800" cy="457200"/>
          </a:xfrm>
          <a:prstGeom prst="wedgeRectCallout">
            <a:avLst>
              <a:gd name="adj1" fmla="val -27695"/>
              <a:gd name="adj2" fmla="val -786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5" grpId="1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389430" y="1858962"/>
            <a:ext cx="2658570" cy="43132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sx="102000" sy="102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418"/>
          <p:cNvGrpSpPr/>
          <p:nvPr/>
        </p:nvGrpSpPr>
        <p:grpSpPr>
          <a:xfrm>
            <a:off x="457200" y="3251699"/>
            <a:ext cx="2508015" cy="572293"/>
            <a:chOff x="-2875208" y="4235313"/>
            <a:chExt cx="2508015" cy="572293"/>
          </a:xfrm>
        </p:grpSpPr>
        <p:sp>
          <p:nvSpPr>
            <p:cNvPr id="400" name="Rounded Rectangle 399"/>
            <p:cNvSpPr/>
            <p:nvPr/>
          </p:nvSpPr>
          <p:spPr>
            <a:xfrm>
              <a:off x="-2875208" y="4235313"/>
              <a:ext cx="2508015" cy="57229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Rounded Rectangle 402"/>
            <p:cNvSpPr/>
            <p:nvPr/>
          </p:nvSpPr>
          <p:spPr>
            <a:xfrm>
              <a:off x="-589208" y="4311513"/>
              <a:ext cx="180000" cy="360000"/>
            </a:xfrm>
            <a:prstGeom prst="round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ounded Rectangle 403"/>
            <p:cNvSpPr/>
            <p:nvPr/>
          </p:nvSpPr>
          <p:spPr>
            <a:xfrm>
              <a:off x="-2819400" y="4311513"/>
              <a:ext cx="450000" cy="360000"/>
            </a:xfrm>
            <a:prstGeom prst="round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ounded Rectangle 404"/>
            <p:cNvSpPr/>
            <p:nvPr/>
          </p:nvSpPr>
          <p:spPr>
            <a:xfrm>
              <a:off x="-1625286" y="4311513"/>
              <a:ext cx="180000" cy="360000"/>
            </a:xfrm>
            <a:prstGeom prst="round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8" name="Straight Connector 407"/>
            <p:cNvCxnSpPr/>
            <p:nvPr/>
          </p:nvCxnSpPr>
          <p:spPr>
            <a:xfrm>
              <a:off x="-2590800" y="4771357"/>
              <a:ext cx="2092386" cy="1588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/>
            <p:nvPr/>
          </p:nvCxnSpPr>
          <p:spPr>
            <a:xfrm rot="5400000" flipH="1" flipV="1">
              <a:off x="-2635412" y="4726745"/>
              <a:ext cx="90812" cy="1588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 rot="5400000" flipH="1" flipV="1">
              <a:off x="-1580692" y="4725157"/>
              <a:ext cx="90812" cy="1588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 rot="5400000" flipH="1" flipV="1">
              <a:off x="-544614" y="4726745"/>
              <a:ext cx="90812" cy="1588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GC Fundamentals</a:t>
            </a:r>
            <a:br>
              <a:rPr lang="en-US" dirty="0" smtClean="0"/>
            </a:br>
            <a:r>
              <a:rPr lang="en-US" sz="2000" dirty="0" smtClean="0"/>
              <a:t>Algorithmic Components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2590800" cy="639762"/>
          </a:xfrm>
        </p:spPr>
        <p:txBody>
          <a:bodyPr/>
          <a:lstStyle/>
          <a:p>
            <a:pPr algn="ctr"/>
            <a:r>
              <a:rPr lang="en-US" dirty="0" smtClean="0"/>
              <a:t>Allocation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019800" y="1219200"/>
            <a:ext cx="2590800" cy="639762"/>
          </a:xfrm>
        </p:spPr>
        <p:txBody>
          <a:bodyPr/>
          <a:lstStyle/>
          <a:p>
            <a:pPr algn="ctr"/>
            <a:r>
              <a:rPr lang="en-US" dirty="0" smtClean="0"/>
              <a:t>Reclamation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Text Placeholder 6"/>
          <p:cNvSpPr txBox="1">
            <a:spLocks/>
          </p:cNvSpPr>
          <p:nvPr/>
        </p:nvSpPr>
        <p:spPr>
          <a:xfrm>
            <a:off x="3276600" y="1219200"/>
            <a:ext cx="25908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Identification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4083" y="4267200"/>
            <a:ext cx="206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Bump Allocation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131186" y="2602468"/>
            <a:ext cx="1175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 List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204615" y="1858962"/>
            <a:ext cx="2658570" cy="43132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sx="102000" sy="102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028230" y="1858962"/>
            <a:ext cx="2658570" cy="43132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sx="102000" sy="102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920222" y="2401669"/>
            <a:ext cx="1227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Tracing</a:t>
            </a:r>
          </a:p>
          <a:p>
            <a:pPr algn="ctr"/>
            <a:r>
              <a:rPr lang="en-US" dirty="0" smtClean="0"/>
              <a:t>(</a:t>
            </a:r>
            <a:r>
              <a:rPr lang="en-US" i="1" dirty="0" smtClean="0"/>
              <a:t>implicit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306735" y="4114800"/>
            <a:ext cx="2454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Reference Counting</a:t>
            </a:r>
          </a:p>
          <a:p>
            <a:pPr algn="ctr"/>
            <a:r>
              <a:rPr lang="en-US" dirty="0" smtClean="0"/>
              <a:t>(</a:t>
            </a:r>
            <a:r>
              <a:rPr lang="en-US" i="1" dirty="0" smtClean="0"/>
              <a:t>explicit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307814" y="1905000"/>
            <a:ext cx="18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Sweep-to-Free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6700925" y="3200400"/>
            <a:ext cx="120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Compact</a:t>
            </a:r>
            <a:endParaRPr lang="en-US" dirty="0"/>
          </a:p>
        </p:txBody>
      </p:sp>
      <p:grpSp>
        <p:nvGrpSpPr>
          <p:cNvPr id="8" name="Group 233"/>
          <p:cNvGrpSpPr/>
          <p:nvPr/>
        </p:nvGrpSpPr>
        <p:grpSpPr>
          <a:xfrm>
            <a:off x="6102585" y="2274332"/>
            <a:ext cx="2508015" cy="572293"/>
            <a:chOff x="-2817399" y="4188044"/>
            <a:chExt cx="2508015" cy="572293"/>
          </a:xfrm>
        </p:grpSpPr>
        <p:sp>
          <p:nvSpPr>
            <p:cNvPr id="210" name="Rounded Rectangle 209"/>
            <p:cNvSpPr/>
            <p:nvPr/>
          </p:nvSpPr>
          <p:spPr>
            <a:xfrm>
              <a:off x="-2817399" y="4188044"/>
              <a:ext cx="2508015" cy="57229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Rounded Rectangle 213"/>
            <p:cNvSpPr/>
            <p:nvPr/>
          </p:nvSpPr>
          <p:spPr>
            <a:xfrm>
              <a:off x="-771599" y="4264244"/>
              <a:ext cx="180000" cy="360000"/>
            </a:xfrm>
            <a:prstGeom prst="round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ounded Rectangle 216"/>
            <p:cNvSpPr/>
            <p:nvPr/>
          </p:nvSpPr>
          <p:spPr>
            <a:xfrm>
              <a:off x="-2775399" y="4264244"/>
              <a:ext cx="720000" cy="360000"/>
            </a:xfrm>
            <a:prstGeom prst="round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Rounded Rectangle 217"/>
            <p:cNvSpPr/>
            <p:nvPr/>
          </p:nvSpPr>
          <p:spPr>
            <a:xfrm>
              <a:off x="-531399" y="4264244"/>
              <a:ext cx="180000" cy="3600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Rounded Rectangle 218"/>
            <p:cNvSpPr/>
            <p:nvPr/>
          </p:nvSpPr>
          <p:spPr>
            <a:xfrm>
              <a:off x="-1281799" y="4264244"/>
              <a:ext cx="450000" cy="3600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Rounded Rectangle 219"/>
            <p:cNvSpPr/>
            <p:nvPr/>
          </p:nvSpPr>
          <p:spPr>
            <a:xfrm>
              <a:off x="-1521999" y="4264244"/>
              <a:ext cx="180000" cy="360000"/>
            </a:xfrm>
            <a:prstGeom prst="round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ounded Rectangle 221"/>
            <p:cNvSpPr/>
            <p:nvPr/>
          </p:nvSpPr>
          <p:spPr>
            <a:xfrm>
              <a:off x="-1979199" y="4264244"/>
              <a:ext cx="360000" cy="360000"/>
            </a:xfrm>
            <a:prstGeom prst="round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3" name="Straight Connector 222"/>
            <p:cNvCxnSpPr/>
            <p:nvPr/>
          </p:nvCxnSpPr>
          <p:spPr>
            <a:xfrm>
              <a:off x="-2416193" y="4716644"/>
              <a:ext cx="173538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 flipH="1" flipV="1">
              <a:off x="-2460805" y="4668856"/>
              <a:ext cx="9081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 flipH="1" flipV="1">
              <a:off x="-1844605" y="4672032"/>
              <a:ext cx="9081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 flipH="1" flipV="1">
              <a:off x="-1479787" y="4672032"/>
              <a:ext cx="9081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>
              <a:endCxn id="214" idx="2"/>
            </p:cNvCxnSpPr>
            <p:nvPr/>
          </p:nvCxnSpPr>
          <p:spPr>
            <a:xfrm rot="5400000" flipH="1" flipV="1">
              <a:off x="-732315" y="4673372"/>
              <a:ext cx="9984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305"/>
          <p:cNvGrpSpPr/>
          <p:nvPr/>
        </p:nvGrpSpPr>
        <p:grpSpPr>
          <a:xfrm>
            <a:off x="6102585" y="3557261"/>
            <a:ext cx="2508015" cy="572293"/>
            <a:chOff x="-2667000" y="4227513"/>
            <a:chExt cx="2508015" cy="572293"/>
          </a:xfrm>
        </p:grpSpPr>
        <p:sp>
          <p:nvSpPr>
            <p:cNvPr id="235" name="Rounded Rectangle 234"/>
            <p:cNvSpPr/>
            <p:nvPr/>
          </p:nvSpPr>
          <p:spPr>
            <a:xfrm>
              <a:off x="-2667000" y="4227513"/>
              <a:ext cx="2508015" cy="57229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-621200" y="4303713"/>
              <a:ext cx="180000" cy="360000"/>
            </a:xfrm>
            <a:prstGeom prst="round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ounded Rectangle 246"/>
            <p:cNvSpPr/>
            <p:nvPr/>
          </p:nvSpPr>
          <p:spPr>
            <a:xfrm>
              <a:off x="-2625000" y="4303713"/>
              <a:ext cx="720000" cy="360000"/>
            </a:xfrm>
            <a:prstGeom prst="round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ounded Rectangle 247"/>
            <p:cNvSpPr/>
            <p:nvPr/>
          </p:nvSpPr>
          <p:spPr>
            <a:xfrm>
              <a:off x="-381000" y="4303713"/>
              <a:ext cx="180000" cy="360000"/>
            </a:xfrm>
            <a:prstGeom prst="round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ounded Rectangle 248"/>
            <p:cNvSpPr/>
            <p:nvPr/>
          </p:nvSpPr>
          <p:spPr>
            <a:xfrm>
              <a:off x="-1131400" y="4303713"/>
              <a:ext cx="450000" cy="360000"/>
            </a:xfrm>
            <a:prstGeom prst="round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-1371600" y="4303713"/>
              <a:ext cx="180000" cy="360000"/>
            </a:xfrm>
            <a:prstGeom prst="round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-1828800" y="4303713"/>
              <a:ext cx="360000" cy="360000"/>
            </a:xfrm>
            <a:prstGeom prst="roundRect">
              <a:avLst/>
            </a:prstGeom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-2625000" y="4303713"/>
              <a:ext cx="450000" cy="3600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-2124000" y="4303713"/>
              <a:ext cx="180000" cy="3600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Left Arrow 304"/>
            <p:cNvSpPr/>
            <p:nvPr/>
          </p:nvSpPr>
          <p:spPr>
            <a:xfrm>
              <a:off x="-1862934" y="4338085"/>
              <a:ext cx="632400" cy="259554"/>
            </a:xfrm>
            <a:prstGeom prst="lef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363"/>
          <p:cNvGrpSpPr/>
          <p:nvPr/>
        </p:nvGrpSpPr>
        <p:grpSpPr>
          <a:xfrm>
            <a:off x="6101790" y="4771210"/>
            <a:ext cx="2509604" cy="1232433"/>
            <a:chOff x="6101790" y="3976392"/>
            <a:chExt cx="2509604" cy="1232433"/>
          </a:xfrm>
        </p:grpSpPr>
        <p:grpSp>
          <p:nvGrpSpPr>
            <p:cNvPr id="13" name="Group 362"/>
            <p:cNvGrpSpPr/>
            <p:nvPr/>
          </p:nvGrpSpPr>
          <p:grpSpPr>
            <a:xfrm>
              <a:off x="6103379" y="4636532"/>
              <a:ext cx="2508015" cy="572293"/>
              <a:chOff x="-2818606" y="5108020"/>
              <a:chExt cx="2508015" cy="572293"/>
            </a:xfrm>
          </p:grpSpPr>
          <p:sp>
            <p:nvSpPr>
              <p:cNvPr id="334" name="Rounded Rectangle 333"/>
              <p:cNvSpPr/>
              <p:nvPr/>
            </p:nvSpPr>
            <p:spPr>
              <a:xfrm>
                <a:off x="-2818606" y="5108020"/>
                <a:ext cx="2508015" cy="572293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Rounded Rectangle 336"/>
              <p:cNvSpPr/>
              <p:nvPr/>
            </p:nvSpPr>
            <p:spPr>
              <a:xfrm>
                <a:off x="-2776606" y="5180570"/>
                <a:ext cx="180000" cy="36000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Rounded Rectangle 337"/>
              <p:cNvSpPr/>
              <p:nvPr/>
            </p:nvSpPr>
            <p:spPr>
              <a:xfrm>
                <a:off x="-2538000" y="5184220"/>
                <a:ext cx="450000" cy="36000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361"/>
            <p:cNvGrpSpPr/>
            <p:nvPr/>
          </p:nvGrpSpPr>
          <p:grpSpPr>
            <a:xfrm>
              <a:off x="6101790" y="3976392"/>
              <a:ext cx="2508015" cy="572293"/>
              <a:chOff x="-2778008" y="4236878"/>
              <a:chExt cx="2508015" cy="572293"/>
            </a:xfrm>
          </p:grpSpPr>
          <p:sp>
            <p:nvSpPr>
              <p:cNvPr id="321" name="Rounded Rectangle 320"/>
              <p:cNvSpPr/>
              <p:nvPr/>
            </p:nvSpPr>
            <p:spPr>
              <a:xfrm>
                <a:off x="-2778008" y="4236878"/>
                <a:ext cx="2508015" cy="572293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Rounded Rectangle 321"/>
              <p:cNvSpPr/>
              <p:nvPr/>
            </p:nvSpPr>
            <p:spPr>
              <a:xfrm>
                <a:off x="-732208" y="4313078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Rounded Rectangle 322"/>
              <p:cNvSpPr/>
              <p:nvPr/>
            </p:nvSpPr>
            <p:spPr>
              <a:xfrm>
                <a:off x="-2736008" y="4313078"/>
                <a:ext cx="72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ounded Rectangle 323"/>
              <p:cNvSpPr/>
              <p:nvPr/>
            </p:nvSpPr>
            <p:spPr>
              <a:xfrm>
                <a:off x="-492008" y="4313078"/>
                <a:ext cx="180000" cy="36000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Rounded Rectangle 324"/>
              <p:cNvSpPr/>
              <p:nvPr/>
            </p:nvSpPr>
            <p:spPr>
              <a:xfrm>
                <a:off x="-1242408" y="4313078"/>
                <a:ext cx="450000" cy="36000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ounded Rectangle 325"/>
              <p:cNvSpPr/>
              <p:nvPr/>
            </p:nvSpPr>
            <p:spPr>
              <a:xfrm>
                <a:off x="-1482608" y="4313078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8" name="Rounded Rectangle 327"/>
              <p:cNvSpPr/>
              <p:nvPr/>
            </p:nvSpPr>
            <p:spPr>
              <a:xfrm>
                <a:off x="-1939808" y="4313078"/>
                <a:ext cx="36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Oval 346"/>
              <p:cNvSpPr/>
              <p:nvPr/>
            </p:nvSpPr>
            <p:spPr>
              <a:xfrm>
                <a:off x="-467700" y="4351178"/>
                <a:ext cx="76200" cy="76200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" name="Oval 347"/>
              <p:cNvSpPr/>
              <p:nvPr/>
            </p:nvSpPr>
            <p:spPr>
              <a:xfrm>
                <a:off x="-1204308" y="4351178"/>
                <a:ext cx="76200" cy="76200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" name="Group 440"/>
          <p:cNvGrpSpPr/>
          <p:nvPr/>
        </p:nvGrpSpPr>
        <p:grpSpPr>
          <a:xfrm>
            <a:off x="3277034" y="3251699"/>
            <a:ext cx="2508015" cy="572293"/>
            <a:chOff x="-2975715" y="2113958"/>
            <a:chExt cx="2508015" cy="572293"/>
          </a:xfrm>
        </p:grpSpPr>
        <p:sp>
          <p:nvSpPr>
            <p:cNvPr id="353" name="Rounded Rectangle 352"/>
            <p:cNvSpPr/>
            <p:nvPr/>
          </p:nvSpPr>
          <p:spPr>
            <a:xfrm>
              <a:off x="-2975715" y="2113958"/>
              <a:ext cx="2508015" cy="57229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Rounded Rectangle 353"/>
            <p:cNvSpPr/>
            <p:nvPr/>
          </p:nvSpPr>
          <p:spPr>
            <a:xfrm>
              <a:off x="-929915" y="2190158"/>
              <a:ext cx="180000" cy="360000"/>
            </a:xfrm>
            <a:prstGeom prst="roundRect">
              <a:avLst/>
            </a:prstGeom>
            <a:ln/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Rounded Rectangle 354"/>
            <p:cNvSpPr/>
            <p:nvPr/>
          </p:nvSpPr>
          <p:spPr>
            <a:xfrm>
              <a:off x="-2933715" y="2190158"/>
              <a:ext cx="720000" cy="360000"/>
            </a:xfrm>
            <a:prstGeom prst="roundRect">
              <a:avLst/>
            </a:prstGeom>
            <a:ln/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Rounded Rectangle 355"/>
            <p:cNvSpPr/>
            <p:nvPr/>
          </p:nvSpPr>
          <p:spPr>
            <a:xfrm>
              <a:off x="-689715" y="2190158"/>
              <a:ext cx="180000" cy="360000"/>
            </a:xfrm>
            <a:prstGeom prst="roundRect">
              <a:avLst/>
            </a:prstGeom>
            <a:ln w="25400" cmpd="sng"/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Rounded Rectangle 356"/>
            <p:cNvSpPr/>
            <p:nvPr/>
          </p:nvSpPr>
          <p:spPr>
            <a:xfrm>
              <a:off x="-1440115" y="2190158"/>
              <a:ext cx="450000" cy="360000"/>
            </a:xfrm>
            <a:prstGeom prst="roundRect">
              <a:avLst/>
            </a:prstGeom>
            <a:ln w="25400" cmpd="sng"/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ounded Rectangle 357"/>
            <p:cNvSpPr/>
            <p:nvPr/>
          </p:nvSpPr>
          <p:spPr>
            <a:xfrm>
              <a:off x="-1680315" y="2190158"/>
              <a:ext cx="180000" cy="360000"/>
            </a:xfrm>
            <a:prstGeom prst="roundRect">
              <a:avLst/>
            </a:prstGeom>
            <a:ln/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Rounded Rectangle 358"/>
            <p:cNvSpPr/>
            <p:nvPr/>
          </p:nvSpPr>
          <p:spPr>
            <a:xfrm>
              <a:off x="-2137515" y="2190158"/>
              <a:ext cx="360000" cy="360000"/>
            </a:xfrm>
            <a:prstGeom prst="roundRect">
              <a:avLst/>
            </a:prstGeom>
            <a:ln/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6" name="Rectangle 245"/>
          <p:cNvSpPr/>
          <p:nvPr/>
        </p:nvSpPr>
        <p:spPr>
          <a:xfrm>
            <a:off x="6066202" y="4689162"/>
            <a:ext cx="2582370" cy="71144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Circular Arrow 250"/>
          <p:cNvSpPr/>
          <p:nvPr/>
        </p:nvSpPr>
        <p:spPr>
          <a:xfrm rot="21341194" flipH="1">
            <a:off x="6325200" y="4901599"/>
            <a:ext cx="2514600" cy="1559244"/>
          </a:xfrm>
          <a:prstGeom prst="circularArrow">
            <a:avLst>
              <a:gd name="adj1" fmla="val 8217"/>
              <a:gd name="adj2" fmla="val 548816"/>
              <a:gd name="adj3" fmla="val 20641064"/>
              <a:gd name="adj4" fmla="val 13398451"/>
              <a:gd name="adj5" fmla="val 824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677788" y="4411243"/>
            <a:ext cx="123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Evacuate</a:t>
            </a:r>
            <a:endParaRPr lang="en-US" dirty="0"/>
          </a:p>
        </p:txBody>
      </p:sp>
      <p:sp>
        <p:nvSpPr>
          <p:cNvPr id="366" name="Rounded Rectangle 365"/>
          <p:cNvSpPr/>
          <p:nvPr/>
        </p:nvSpPr>
        <p:spPr>
          <a:xfrm>
            <a:off x="457200" y="4912554"/>
            <a:ext cx="2508015" cy="5722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ounded Rectangle 367"/>
          <p:cNvSpPr/>
          <p:nvPr/>
        </p:nvSpPr>
        <p:spPr>
          <a:xfrm>
            <a:off x="499200" y="4988754"/>
            <a:ext cx="720000" cy="360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ounded Rectangle 370"/>
          <p:cNvSpPr/>
          <p:nvPr/>
        </p:nvSpPr>
        <p:spPr>
          <a:xfrm>
            <a:off x="1752600" y="4988754"/>
            <a:ext cx="180000" cy="360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ounded Rectangle 372"/>
          <p:cNvSpPr/>
          <p:nvPr/>
        </p:nvSpPr>
        <p:spPr>
          <a:xfrm>
            <a:off x="1295400" y="4988754"/>
            <a:ext cx="360000" cy="360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429"/>
          <p:cNvGrpSpPr/>
          <p:nvPr/>
        </p:nvGrpSpPr>
        <p:grpSpPr>
          <a:xfrm>
            <a:off x="1279084" y="3327899"/>
            <a:ext cx="360000" cy="453988"/>
            <a:chOff x="-2053324" y="4311513"/>
            <a:chExt cx="360000" cy="453988"/>
          </a:xfrm>
        </p:grpSpPr>
        <p:sp>
          <p:nvSpPr>
            <p:cNvPr id="407" name="Rounded Rectangle 406"/>
            <p:cNvSpPr/>
            <p:nvPr/>
          </p:nvSpPr>
          <p:spPr>
            <a:xfrm>
              <a:off x="-2053324" y="4311513"/>
              <a:ext cx="360000" cy="360000"/>
            </a:xfrm>
            <a:prstGeom prst="round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0" name="Straight Connector 409"/>
            <p:cNvCxnSpPr/>
            <p:nvPr/>
          </p:nvCxnSpPr>
          <p:spPr>
            <a:xfrm rot="5400000" flipH="1" flipV="1">
              <a:off x="-1918730" y="4719301"/>
              <a:ext cx="90812" cy="1588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7" name="Group 428"/>
          <p:cNvGrpSpPr/>
          <p:nvPr/>
        </p:nvGrpSpPr>
        <p:grpSpPr>
          <a:xfrm>
            <a:off x="1031046" y="3327899"/>
            <a:ext cx="180000" cy="459844"/>
            <a:chOff x="-2301362" y="4311513"/>
            <a:chExt cx="180000" cy="459844"/>
          </a:xfrm>
        </p:grpSpPr>
        <p:sp>
          <p:nvSpPr>
            <p:cNvPr id="401" name="Rounded Rectangle 400"/>
            <p:cNvSpPr/>
            <p:nvPr/>
          </p:nvSpPr>
          <p:spPr>
            <a:xfrm>
              <a:off x="-2301362" y="4311513"/>
              <a:ext cx="180000" cy="360000"/>
            </a:xfrm>
            <a:prstGeom prst="round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2" name="Straight Connector 411"/>
            <p:cNvCxnSpPr>
              <a:endCxn id="401" idx="2"/>
            </p:cNvCxnSpPr>
            <p:nvPr/>
          </p:nvCxnSpPr>
          <p:spPr>
            <a:xfrm rot="5400000" flipH="1" flipV="1">
              <a:off x="-2264431" y="4720641"/>
              <a:ext cx="99844" cy="1588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8" name="Group 430"/>
          <p:cNvGrpSpPr/>
          <p:nvPr/>
        </p:nvGrpSpPr>
        <p:grpSpPr>
          <a:xfrm>
            <a:off x="1955160" y="3331075"/>
            <a:ext cx="720000" cy="458256"/>
            <a:chOff x="-1377248" y="4314689"/>
            <a:chExt cx="720000" cy="458256"/>
          </a:xfrm>
        </p:grpSpPr>
        <p:sp>
          <p:nvSpPr>
            <p:cNvPr id="402" name="Rounded Rectangle 401"/>
            <p:cNvSpPr/>
            <p:nvPr/>
          </p:nvSpPr>
          <p:spPr>
            <a:xfrm>
              <a:off x="-1377248" y="4314689"/>
              <a:ext cx="720000" cy="360000"/>
            </a:xfrm>
            <a:prstGeom prst="roundRect">
              <a:avLst/>
            </a:prstGeom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5" name="Straight Connector 414"/>
            <p:cNvCxnSpPr/>
            <p:nvPr/>
          </p:nvCxnSpPr>
          <p:spPr>
            <a:xfrm rot="5400000" flipH="1" flipV="1">
              <a:off x="-1062654" y="4726745"/>
              <a:ext cx="90812" cy="1588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426" name="Rounded Rectangle 425"/>
          <p:cNvSpPr/>
          <p:nvPr/>
        </p:nvSpPr>
        <p:spPr>
          <a:xfrm>
            <a:off x="1946245" y="3325307"/>
            <a:ext cx="720000" cy="360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ounded Rectangle 426"/>
          <p:cNvSpPr/>
          <p:nvPr/>
        </p:nvSpPr>
        <p:spPr>
          <a:xfrm>
            <a:off x="1270169" y="3325307"/>
            <a:ext cx="360000" cy="360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Rounded Rectangle 427"/>
          <p:cNvSpPr/>
          <p:nvPr/>
        </p:nvSpPr>
        <p:spPr>
          <a:xfrm>
            <a:off x="1022131" y="3325307"/>
            <a:ext cx="180000" cy="360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509"/>
          <p:cNvGrpSpPr/>
          <p:nvPr/>
        </p:nvGrpSpPr>
        <p:grpSpPr>
          <a:xfrm>
            <a:off x="3276600" y="4631285"/>
            <a:ext cx="2532905" cy="853562"/>
            <a:chOff x="3276600" y="4631285"/>
            <a:chExt cx="2532905" cy="853562"/>
          </a:xfrm>
        </p:grpSpPr>
        <p:sp>
          <p:nvSpPr>
            <p:cNvPr id="379" name="Rounded Rectangle 378"/>
            <p:cNvSpPr/>
            <p:nvPr/>
          </p:nvSpPr>
          <p:spPr>
            <a:xfrm>
              <a:off x="3276600" y="4912554"/>
              <a:ext cx="2508015" cy="57229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Rounded Rectangle 381"/>
            <p:cNvSpPr/>
            <p:nvPr/>
          </p:nvSpPr>
          <p:spPr>
            <a:xfrm>
              <a:off x="5562600" y="4988754"/>
              <a:ext cx="180000" cy="360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Rounded Rectangle 382"/>
            <p:cNvSpPr/>
            <p:nvPr/>
          </p:nvSpPr>
          <p:spPr>
            <a:xfrm>
              <a:off x="4812200" y="4988754"/>
              <a:ext cx="450000" cy="360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TextBox 396"/>
            <p:cNvSpPr txBox="1"/>
            <p:nvPr/>
          </p:nvSpPr>
          <p:spPr>
            <a:xfrm>
              <a:off x="4761195" y="4936088"/>
              <a:ext cx="312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accent6"/>
                  </a:solidFill>
                </a:rPr>
                <a:t>3</a:t>
              </a:r>
              <a:endParaRPr lang="en-US" sz="1400" b="1" dirty="0">
                <a:solidFill>
                  <a:schemeClr val="accent6"/>
                </a:solidFill>
              </a:endParaRPr>
            </a:p>
          </p:txBody>
        </p:sp>
        <p:sp>
          <p:nvSpPr>
            <p:cNvPr id="398" name="TextBox 397"/>
            <p:cNvSpPr txBox="1"/>
            <p:nvPr/>
          </p:nvSpPr>
          <p:spPr>
            <a:xfrm>
              <a:off x="5497200" y="4936088"/>
              <a:ext cx="312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chemeClr val="accent6"/>
                  </a:solidFill>
                </a:rPr>
                <a:t>1</a:t>
              </a:r>
              <a:endParaRPr lang="en-US" sz="1400" b="1" dirty="0">
                <a:solidFill>
                  <a:schemeClr val="accent6"/>
                </a:solidFill>
              </a:endParaRPr>
            </a:p>
          </p:txBody>
        </p:sp>
        <p:grpSp>
          <p:nvGrpSpPr>
            <p:cNvPr id="20" name="Group 496"/>
            <p:cNvGrpSpPr/>
            <p:nvPr/>
          </p:nvGrpSpPr>
          <p:grpSpPr>
            <a:xfrm>
              <a:off x="5291704" y="4631285"/>
              <a:ext cx="388280" cy="632461"/>
              <a:chOff x="5281046" y="2948939"/>
              <a:chExt cx="388280" cy="632461"/>
            </a:xfrm>
          </p:grpSpPr>
          <p:sp>
            <p:nvSpPr>
              <p:cNvPr id="498" name="Oval 497"/>
              <p:cNvSpPr/>
              <p:nvPr/>
            </p:nvSpPr>
            <p:spPr>
              <a:xfrm rot="16200000">
                <a:off x="5623066" y="2948399"/>
                <a:ext cx="45719" cy="46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9" name="Oval 498"/>
              <p:cNvSpPr/>
              <p:nvPr/>
            </p:nvSpPr>
            <p:spPr>
              <a:xfrm>
                <a:off x="5617823" y="3534600"/>
                <a:ext cx="45719" cy="46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00" name="Straight Arrow Connector 499"/>
              <p:cNvCxnSpPr/>
              <p:nvPr/>
            </p:nvCxnSpPr>
            <p:spPr>
              <a:xfrm rot="10800000" flipV="1">
                <a:off x="5281046" y="3560381"/>
                <a:ext cx="382496" cy="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01" name="Straight Arrow Connector 500"/>
              <p:cNvCxnSpPr>
                <a:stCxn id="498" idx="6"/>
              </p:cNvCxnSpPr>
              <p:nvPr/>
            </p:nvCxnSpPr>
            <p:spPr>
              <a:xfrm rot="16200000" flipH="1" flipV="1">
                <a:off x="5482097" y="3112768"/>
                <a:ext cx="327658" cy="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506"/>
          <p:cNvGrpSpPr/>
          <p:nvPr/>
        </p:nvGrpSpPr>
        <p:grpSpPr>
          <a:xfrm>
            <a:off x="5633184" y="2971800"/>
            <a:ext cx="46800" cy="327659"/>
            <a:chOff x="5551200" y="2078071"/>
            <a:chExt cx="46800" cy="327659"/>
          </a:xfrm>
        </p:grpSpPr>
        <p:sp>
          <p:nvSpPr>
            <p:cNvPr id="503" name="Oval 502"/>
            <p:cNvSpPr/>
            <p:nvPr/>
          </p:nvSpPr>
          <p:spPr>
            <a:xfrm rot="16200000">
              <a:off x="5551740" y="2077531"/>
              <a:ext cx="45719" cy="46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6" name="Straight Arrow Connector 505"/>
            <p:cNvCxnSpPr>
              <a:stCxn id="503" idx="6"/>
            </p:cNvCxnSpPr>
            <p:nvPr/>
          </p:nvCxnSpPr>
          <p:spPr>
            <a:xfrm rot="16200000" flipH="1" flipV="1">
              <a:off x="5410771" y="2241900"/>
              <a:ext cx="32765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</p:grpSp>
      <p:sp>
        <p:nvSpPr>
          <p:cNvPr id="281" name="Rectangle 280"/>
          <p:cNvSpPr/>
          <p:nvPr/>
        </p:nvSpPr>
        <p:spPr>
          <a:xfrm>
            <a:off x="3208829" y="4047310"/>
            <a:ext cx="2658571" cy="151529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ounded Rectangle 117"/>
          <p:cNvSpPr/>
          <p:nvPr/>
        </p:nvSpPr>
        <p:spPr>
          <a:xfrm>
            <a:off x="5563034" y="3325307"/>
            <a:ext cx="180000" cy="360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ounded Rectangle 118"/>
          <p:cNvSpPr/>
          <p:nvPr/>
        </p:nvSpPr>
        <p:spPr>
          <a:xfrm>
            <a:off x="4812634" y="3325307"/>
            <a:ext cx="450000" cy="360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4850734" y="3365999"/>
            <a:ext cx="76200" cy="76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/>
          <p:cNvSpPr/>
          <p:nvPr/>
        </p:nvSpPr>
        <p:spPr>
          <a:xfrm>
            <a:off x="5598000" y="3365999"/>
            <a:ext cx="76200" cy="762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131"/>
          <p:cNvGrpSpPr/>
          <p:nvPr/>
        </p:nvGrpSpPr>
        <p:grpSpPr>
          <a:xfrm>
            <a:off x="3319034" y="3331075"/>
            <a:ext cx="2183800" cy="360000"/>
            <a:chOff x="3471434" y="3480299"/>
            <a:chExt cx="2183800" cy="360000"/>
          </a:xfrm>
        </p:grpSpPr>
        <p:sp>
          <p:nvSpPr>
            <p:cNvPr id="128" name="Rounded Rectangle 127"/>
            <p:cNvSpPr/>
            <p:nvPr/>
          </p:nvSpPr>
          <p:spPr>
            <a:xfrm>
              <a:off x="5475234" y="3480299"/>
              <a:ext cx="180000" cy="360000"/>
            </a:xfrm>
            <a:prstGeom prst="roundRect">
              <a:avLst/>
            </a:prstGeom>
            <a:ln w="25400" cmpd="sng"/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3471434" y="3480299"/>
              <a:ext cx="720000" cy="360000"/>
            </a:xfrm>
            <a:prstGeom prst="roundRect">
              <a:avLst/>
            </a:prstGeom>
            <a:ln w="25400" cmpd="sng"/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4724834" y="3480299"/>
              <a:ext cx="180000" cy="360000"/>
            </a:xfrm>
            <a:prstGeom prst="roundRect">
              <a:avLst/>
            </a:prstGeom>
            <a:ln w="25400" cmpd="sng"/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4267634" y="3480299"/>
              <a:ext cx="360000" cy="360000"/>
            </a:xfrm>
            <a:prstGeom prst="roundRect">
              <a:avLst/>
            </a:prstGeom>
            <a:ln w="25400" cmpd="sng"/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507"/>
          <p:cNvGrpSpPr/>
          <p:nvPr/>
        </p:nvGrpSpPr>
        <p:grpSpPr>
          <a:xfrm>
            <a:off x="5291704" y="3557461"/>
            <a:ext cx="382496" cy="46800"/>
            <a:chOff x="5209720" y="2663732"/>
            <a:chExt cx="382496" cy="46800"/>
          </a:xfrm>
        </p:grpSpPr>
        <p:sp>
          <p:nvSpPr>
            <p:cNvPr id="504" name="Oval 503"/>
            <p:cNvSpPr/>
            <p:nvPr/>
          </p:nvSpPr>
          <p:spPr>
            <a:xfrm>
              <a:off x="5546497" y="2663732"/>
              <a:ext cx="45719" cy="46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5" name="Straight Arrow Connector 504"/>
            <p:cNvCxnSpPr/>
            <p:nvPr/>
          </p:nvCxnSpPr>
          <p:spPr>
            <a:xfrm rot="10800000" flipV="1">
              <a:off x="5209720" y="2689513"/>
              <a:ext cx="382496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7" grpId="0" build="p"/>
      <p:bldP spid="9" grpId="0" build="p"/>
      <p:bldP spid="11" grpId="0"/>
      <p:bldP spid="38" grpId="0"/>
      <p:bldP spid="39" grpId="0"/>
      <p:bldP spid="42" grpId="0" animBg="1"/>
      <p:bldP spid="43" grpId="0" animBg="1"/>
      <p:bldP spid="44" grpId="0"/>
      <p:bldP spid="45" grpId="0"/>
      <p:bldP spid="47" grpId="0"/>
      <p:bldP spid="145" grpId="0"/>
      <p:bldP spid="246" grpId="0" animBg="1"/>
      <p:bldP spid="251" grpId="0" animBg="1"/>
      <p:bldP spid="46" grpId="0"/>
      <p:bldP spid="366" grpId="0" animBg="1"/>
      <p:bldP spid="368" grpId="0" animBg="1"/>
      <p:bldP spid="371" grpId="0" animBg="1"/>
      <p:bldP spid="373" grpId="0" animBg="1"/>
      <p:bldP spid="426" grpId="0" animBg="1"/>
      <p:bldP spid="427" grpId="0" animBg="1"/>
      <p:bldP spid="428" grpId="0" animBg="1"/>
      <p:bldP spid="281" grpId="0" animBg="1"/>
      <p:bldP spid="118" grpId="0" animBg="1"/>
      <p:bldP spid="119" grpId="0" animBg="1"/>
      <p:bldP spid="361" grpId="0" animBg="1"/>
      <p:bldP spid="361" grpId="1" animBg="1"/>
      <p:bldP spid="360" grpId="0" animBg="1"/>
      <p:bldP spid="36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43"/>
          <p:cNvGrpSpPr/>
          <p:nvPr/>
        </p:nvGrpSpPr>
        <p:grpSpPr>
          <a:xfrm>
            <a:off x="405932" y="3318926"/>
            <a:ext cx="5445224" cy="1384995"/>
            <a:chOff x="401588" y="3352800"/>
            <a:chExt cx="5445224" cy="1384995"/>
          </a:xfrm>
        </p:grpSpPr>
        <p:sp>
          <p:nvSpPr>
            <p:cNvPr id="166" name="TextBox 165"/>
            <p:cNvSpPr txBox="1"/>
            <p:nvPr/>
          </p:nvSpPr>
          <p:spPr>
            <a:xfrm>
              <a:off x="401588" y="3352800"/>
              <a:ext cx="5445224" cy="1384995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5400000" sx="102000" sy="102000" rotWithShape="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2400" b="1" dirty="0" smtClean="0">
                  <a:solidFill>
                    <a:schemeClr val="accent2"/>
                  </a:solidFill>
                </a:rPr>
                <a:t>Mark-Compact </a:t>
              </a:r>
              <a:r>
                <a:rPr lang="en-US" sz="1200" dirty="0" smtClean="0"/>
                <a:t>[</a:t>
              </a:r>
              <a:r>
                <a:rPr lang="en-US" sz="1200" dirty="0" err="1" smtClean="0"/>
                <a:t>Styger</a:t>
              </a:r>
              <a:r>
                <a:rPr lang="en-US" sz="1200" dirty="0" smtClean="0"/>
                <a:t> 1967]</a:t>
              </a:r>
              <a:endParaRPr lang="en-US" sz="2000" dirty="0" smtClean="0"/>
            </a:p>
            <a:p>
              <a:pPr algn="ctr">
                <a:buNone/>
              </a:pPr>
              <a:r>
                <a:rPr lang="en-US" sz="1600" dirty="0" smtClean="0"/>
                <a:t>Bump allocation + trace + </a:t>
              </a:r>
              <a:r>
                <a:rPr lang="en-US" sz="1600" b="1" dirty="0" smtClean="0">
                  <a:solidFill>
                    <a:srgbClr val="732E9A"/>
                  </a:solidFill>
                </a:rPr>
                <a:t>compact</a:t>
              </a:r>
            </a:p>
            <a:p>
              <a:pPr algn="ctr">
                <a:buNone/>
              </a:pPr>
              <a:endParaRPr lang="en-US" sz="1400" b="1" dirty="0" smtClean="0">
                <a:solidFill>
                  <a:srgbClr val="1D86CD"/>
                </a:solidFill>
              </a:endParaRPr>
            </a:p>
            <a:p>
              <a:pPr algn="ctr">
                <a:buNone/>
              </a:pPr>
              <a:endParaRPr lang="en-US" sz="1400" b="1" dirty="0" smtClean="0">
                <a:solidFill>
                  <a:srgbClr val="1D86CD"/>
                </a:solidFill>
              </a:endParaRPr>
            </a:p>
            <a:p>
              <a:pPr algn="ctr">
                <a:buNone/>
              </a:pPr>
              <a:endParaRPr lang="en-US" sz="1600" b="1" dirty="0"/>
            </a:p>
          </p:txBody>
        </p:sp>
        <p:grpSp>
          <p:nvGrpSpPr>
            <p:cNvPr id="4" name="Group 136"/>
            <p:cNvGrpSpPr/>
            <p:nvPr/>
          </p:nvGrpSpPr>
          <p:grpSpPr>
            <a:xfrm>
              <a:off x="482190" y="3810000"/>
              <a:ext cx="5327415" cy="852192"/>
              <a:chOff x="457200" y="4634208"/>
              <a:chExt cx="5327415" cy="852192"/>
            </a:xfrm>
          </p:grpSpPr>
          <p:sp>
            <p:nvSpPr>
              <p:cNvPr id="138" name="Rounded Rectangle 137"/>
              <p:cNvSpPr/>
              <p:nvPr/>
            </p:nvSpPr>
            <p:spPr>
              <a:xfrm>
                <a:off x="457200" y="4912554"/>
                <a:ext cx="2508015" cy="572293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499200" y="4988754"/>
                <a:ext cx="720000" cy="36000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ounded Rectangle 139"/>
              <p:cNvSpPr/>
              <p:nvPr/>
            </p:nvSpPr>
            <p:spPr>
              <a:xfrm>
                <a:off x="1752600" y="4988754"/>
                <a:ext cx="180000" cy="36000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ounded Rectangle 140"/>
              <p:cNvSpPr/>
              <p:nvPr/>
            </p:nvSpPr>
            <p:spPr>
              <a:xfrm>
                <a:off x="1295400" y="4988754"/>
                <a:ext cx="360000" cy="36000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" name="Group 440"/>
              <p:cNvGrpSpPr/>
              <p:nvPr/>
            </p:nvGrpSpPr>
            <p:grpSpPr>
              <a:xfrm>
                <a:off x="3276600" y="4914107"/>
                <a:ext cx="2508015" cy="572293"/>
                <a:chOff x="-2975715" y="2113958"/>
                <a:chExt cx="2508015" cy="572293"/>
              </a:xfrm>
            </p:grpSpPr>
            <p:sp>
              <p:nvSpPr>
                <p:cNvPr id="158" name="Rounded Rectangle 157"/>
                <p:cNvSpPr/>
                <p:nvPr/>
              </p:nvSpPr>
              <p:spPr>
                <a:xfrm>
                  <a:off x="-2975715" y="2113958"/>
                  <a:ext cx="2508015" cy="572293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ounded Rectangle 158"/>
                <p:cNvSpPr/>
                <p:nvPr/>
              </p:nvSpPr>
              <p:spPr>
                <a:xfrm>
                  <a:off x="-929915" y="2190158"/>
                  <a:ext cx="180000" cy="360000"/>
                </a:xfrm>
                <a:prstGeom prst="roundRect">
                  <a:avLst/>
                </a:prstGeom>
                <a:ln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ounded Rectangle 159"/>
                <p:cNvSpPr/>
                <p:nvPr/>
              </p:nvSpPr>
              <p:spPr>
                <a:xfrm>
                  <a:off x="-2933715" y="2190158"/>
                  <a:ext cx="720000" cy="360000"/>
                </a:xfrm>
                <a:prstGeom prst="roundRect">
                  <a:avLst/>
                </a:prstGeom>
                <a:ln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Rounded Rectangle 160"/>
                <p:cNvSpPr/>
                <p:nvPr/>
              </p:nvSpPr>
              <p:spPr>
                <a:xfrm>
                  <a:off x="-689715" y="2190158"/>
                  <a:ext cx="180000" cy="360000"/>
                </a:xfrm>
                <a:prstGeom prst="roundRect">
                  <a:avLst/>
                </a:prstGeom>
                <a:ln w="25400" cmpd="sng"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Rounded Rectangle 161"/>
                <p:cNvSpPr/>
                <p:nvPr/>
              </p:nvSpPr>
              <p:spPr>
                <a:xfrm>
                  <a:off x="-1440115" y="2190158"/>
                  <a:ext cx="450000" cy="360000"/>
                </a:xfrm>
                <a:prstGeom prst="roundRect">
                  <a:avLst/>
                </a:prstGeom>
                <a:ln w="25400" cmpd="sng"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ounded Rectangle 162"/>
                <p:cNvSpPr/>
                <p:nvPr/>
              </p:nvSpPr>
              <p:spPr>
                <a:xfrm>
                  <a:off x="-1680315" y="2190158"/>
                  <a:ext cx="180000" cy="360000"/>
                </a:xfrm>
                <a:prstGeom prst="roundRect">
                  <a:avLst/>
                </a:prstGeom>
                <a:ln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ounded Rectangle 163"/>
                <p:cNvSpPr/>
                <p:nvPr/>
              </p:nvSpPr>
              <p:spPr>
                <a:xfrm>
                  <a:off x="-2137515" y="2190158"/>
                  <a:ext cx="360000" cy="360000"/>
                </a:xfrm>
                <a:prstGeom prst="roundRect">
                  <a:avLst/>
                </a:prstGeom>
                <a:ln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506"/>
              <p:cNvGrpSpPr/>
              <p:nvPr/>
            </p:nvGrpSpPr>
            <p:grpSpPr>
              <a:xfrm>
                <a:off x="5632750" y="4634208"/>
                <a:ext cx="46800" cy="327659"/>
                <a:chOff x="5551200" y="2078071"/>
                <a:chExt cx="46800" cy="327659"/>
              </a:xfrm>
            </p:grpSpPr>
            <p:sp>
              <p:nvSpPr>
                <p:cNvPr id="156" name="Oval 155"/>
                <p:cNvSpPr/>
                <p:nvPr/>
              </p:nvSpPr>
              <p:spPr>
                <a:xfrm rot="16200000">
                  <a:off x="5551740" y="2077531"/>
                  <a:ext cx="45719" cy="46800"/>
                </a:xfrm>
                <a:prstGeom prst="ellipse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7" name="Straight Arrow Connector 156"/>
                <p:cNvCxnSpPr>
                  <a:stCxn id="156" idx="6"/>
                </p:cNvCxnSpPr>
                <p:nvPr/>
              </p:nvCxnSpPr>
              <p:spPr>
                <a:xfrm rot="16200000" flipH="1" flipV="1">
                  <a:off x="5410771" y="2241900"/>
                  <a:ext cx="327658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4" name="Rounded Rectangle 143"/>
              <p:cNvSpPr/>
              <p:nvPr/>
            </p:nvSpPr>
            <p:spPr>
              <a:xfrm>
                <a:off x="5562600" y="4987715"/>
                <a:ext cx="180000" cy="36000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ounded Rectangle 144"/>
              <p:cNvSpPr/>
              <p:nvPr/>
            </p:nvSpPr>
            <p:spPr>
              <a:xfrm>
                <a:off x="4812200" y="4987715"/>
                <a:ext cx="450000" cy="36000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4850300" y="5028407"/>
                <a:ext cx="76200" cy="762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5597566" y="5028407"/>
                <a:ext cx="76200" cy="762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126"/>
              <p:cNvGrpSpPr/>
              <p:nvPr/>
            </p:nvGrpSpPr>
            <p:grpSpPr>
              <a:xfrm>
                <a:off x="3318600" y="4993483"/>
                <a:ext cx="2183800" cy="360000"/>
                <a:chOff x="3471434" y="3480299"/>
                <a:chExt cx="2183800" cy="360000"/>
              </a:xfrm>
            </p:grpSpPr>
            <p:sp>
              <p:nvSpPr>
                <p:cNvPr id="152" name="Rounded Rectangle 151"/>
                <p:cNvSpPr/>
                <p:nvPr/>
              </p:nvSpPr>
              <p:spPr>
                <a:xfrm>
                  <a:off x="5475234" y="3480299"/>
                  <a:ext cx="18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2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ounded Rectangle 152"/>
                <p:cNvSpPr/>
                <p:nvPr/>
              </p:nvSpPr>
              <p:spPr>
                <a:xfrm>
                  <a:off x="3471434" y="3480299"/>
                  <a:ext cx="72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2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ounded Rectangle 153"/>
                <p:cNvSpPr/>
                <p:nvPr/>
              </p:nvSpPr>
              <p:spPr>
                <a:xfrm>
                  <a:off x="4724834" y="3480299"/>
                  <a:ext cx="18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2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ounded Rectangle 154"/>
                <p:cNvSpPr/>
                <p:nvPr/>
              </p:nvSpPr>
              <p:spPr>
                <a:xfrm>
                  <a:off x="4267634" y="3480299"/>
                  <a:ext cx="36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2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507"/>
              <p:cNvGrpSpPr/>
              <p:nvPr/>
            </p:nvGrpSpPr>
            <p:grpSpPr>
              <a:xfrm>
                <a:off x="5291270" y="5219869"/>
                <a:ext cx="382496" cy="46800"/>
                <a:chOff x="5209720" y="2663732"/>
                <a:chExt cx="382496" cy="46800"/>
              </a:xfrm>
            </p:grpSpPr>
            <p:sp>
              <p:nvSpPr>
                <p:cNvPr id="150" name="Oval 149"/>
                <p:cNvSpPr/>
                <p:nvPr/>
              </p:nvSpPr>
              <p:spPr>
                <a:xfrm>
                  <a:off x="5546497" y="2663732"/>
                  <a:ext cx="45719" cy="46800"/>
                </a:xfrm>
                <a:prstGeom prst="ellipse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1" name="Straight Arrow Connector 150"/>
                <p:cNvCxnSpPr/>
                <p:nvPr/>
              </p:nvCxnSpPr>
              <p:spPr>
                <a:xfrm rot="10800000" flipV="1">
                  <a:off x="5209720" y="2689513"/>
                  <a:ext cx="382496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89" dirty="0" smtClean="0"/>
              <a:t>GC Fundamentals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22" dirty="0" smtClean="0"/>
              <a:t>Canonical Garbage Collectors</a:t>
            </a:r>
            <a:endParaRPr lang="en-US" sz="311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7178675"/>
            <a:ext cx="2895600" cy="365125"/>
          </a:xfrm>
        </p:spPr>
        <p:txBody>
          <a:bodyPr/>
          <a:lstStyle/>
          <a:p>
            <a:r>
              <a:rPr lang="en-US" smtClean="0"/>
              <a:t>Thanks to Steve for his Immix presentation from 2008.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3" name="Group 59"/>
          <p:cNvGrpSpPr/>
          <p:nvPr/>
        </p:nvGrpSpPr>
        <p:grpSpPr>
          <a:xfrm>
            <a:off x="6028230" y="1858962"/>
            <a:ext cx="2810970" cy="4601881"/>
            <a:chOff x="6104430" y="1858962"/>
            <a:chExt cx="2810970" cy="4601881"/>
          </a:xfrm>
        </p:grpSpPr>
        <p:grpSp>
          <p:nvGrpSpPr>
            <p:cNvPr id="17" name="Group 57"/>
            <p:cNvGrpSpPr/>
            <p:nvPr/>
          </p:nvGrpSpPr>
          <p:grpSpPr>
            <a:xfrm>
              <a:off x="6104430" y="1858962"/>
              <a:ext cx="2658570" cy="4313238"/>
              <a:chOff x="6028230" y="1858962"/>
              <a:chExt cx="2658570" cy="431323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28230" y="1858962"/>
                <a:ext cx="2658570" cy="431323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sx="102000" sy="102000" rotWithShape="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`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307814" y="1905000"/>
                <a:ext cx="18948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Sweep-to-Free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700925" y="3200400"/>
                <a:ext cx="12041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Compact</a:t>
                </a:r>
                <a:endParaRPr lang="en-US" dirty="0"/>
              </a:p>
            </p:txBody>
          </p:sp>
          <p:grpSp>
            <p:nvGrpSpPr>
              <p:cNvPr id="30" name="Group 233"/>
              <p:cNvGrpSpPr/>
              <p:nvPr/>
            </p:nvGrpSpPr>
            <p:grpSpPr>
              <a:xfrm>
                <a:off x="6102585" y="2274332"/>
                <a:ext cx="2508015" cy="572293"/>
                <a:chOff x="-2817399" y="4188044"/>
                <a:chExt cx="2508015" cy="572293"/>
              </a:xfrm>
            </p:grpSpPr>
            <p:sp>
              <p:nvSpPr>
                <p:cNvPr id="18" name="Rounded Rectangle 17"/>
                <p:cNvSpPr/>
                <p:nvPr/>
              </p:nvSpPr>
              <p:spPr>
                <a:xfrm>
                  <a:off x="-2817399" y="4188044"/>
                  <a:ext cx="2508015" cy="572293"/>
                </a:xfrm>
                <a:prstGeom prst="round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ounded Rectangle 18"/>
                <p:cNvSpPr/>
                <p:nvPr/>
              </p:nvSpPr>
              <p:spPr>
                <a:xfrm>
                  <a:off x="-771599" y="4264244"/>
                  <a:ext cx="18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>
                <a:xfrm>
                  <a:off x="-2775399" y="4264244"/>
                  <a:ext cx="72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-531399" y="4264244"/>
                  <a:ext cx="180000" cy="360000"/>
                </a:xfrm>
                <a:prstGeom prst="round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ounded Rectangle 21"/>
                <p:cNvSpPr/>
                <p:nvPr/>
              </p:nvSpPr>
              <p:spPr>
                <a:xfrm>
                  <a:off x="-1281799" y="4264244"/>
                  <a:ext cx="450000" cy="360000"/>
                </a:xfrm>
                <a:prstGeom prst="round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ounded Rectangle 22"/>
                <p:cNvSpPr/>
                <p:nvPr/>
              </p:nvSpPr>
              <p:spPr>
                <a:xfrm>
                  <a:off x="-1521999" y="4264244"/>
                  <a:ext cx="18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-1979199" y="4264244"/>
                  <a:ext cx="36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-2416193" y="4716644"/>
                  <a:ext cx="1735388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-2460805" y="4668856"/>
                  <a:ext cx="9081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5400000" flipH="1" flipV="1">
                  <a:off x="-1844605" y="4672032"/>
                  <a:ext cx="9081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-1479787" y="4672032"/>
                  <a:ext cx="9081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>
                  <a:endCxn id="19" idx="2"/>
                </p:cNvCxnSpPr>
                <p:nvPr/>
              </p:nvCxnSpPr>
              <p:spPr>
                <a:xfrm rot="5400000" flipH="1" flipV="1">
                  <a:off x="-732315" y="4673372"/>
                  <a:ext cx="9984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6" name="Group 305"/>
              <p:cNvGrpSpPr/>
              <p:nvPr/>
            </p:nvGrpSpPr>
            <p:grpSpPr>
              <a:xfrm>
                <a:off x="6102585" y="3557261"/>
                <a:ext cx="2508015" cy="572293"/>
                <a:chOff x="-2667000" y="4227513"/>
                <a:chExt cx="2508015" cy="572293"/>
              </a:xfrm>
            </p:grpSpPr>
            <p:sp>
              <p:nvSpPr>
                <p:cNvPr id="31" name="Rounded Rectangle 30"/>
                <p:cNvSpPr/>
                <p:nvPr/>
              </p:nvSpPr>
              <p:spPr>
                <a:xfrm>
                  <a:off x="-2667000" y="4227513"/>
                  <a:ext cx="2508015" cy="572293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ounded Rectangle 31"/>
                <p:cNvSpPr/>
                <p:nvPr/>
              </p:nvSpPr>
              <p:spPr>
                <a:xfrm>
                  <a:off x="-621200" y="4303713"/>
                  <a:ext cx="18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ounded Rectangle 32"/>
                <p:cNvSpPr/>
                <p:nvPr/>
              </p:nvSpPr>
              <p:spPr>
                <a:xfrm>
                  <a:off x="-2625000" y="4303713"/>
                  <a:ext cx="72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ounded Rectangle 33"/>
                <p:cNvSpPr/>
                <p:nvPr/>
              </p:nvSpPr>
              <p:spPr>
                <a:xfrm>
                  <a:off x="-381000" y="4303713"/>
                  <a:ext cx="18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-1131400" y="4303713"/>
                  <a:ext cx="45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ounded Rectangle 35"/>
                <p:cNvSpPr/>
                <p:nvPr/>
              </p:nvSpPr>
              <p:spPr>
                <a:xfrm>
                  <a:off x="-1371600" y="4303713"/>
                  <a:ext cx="18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ounded Rectangle 36"/>
                <p:cNvSpPr/>
                <p:nvPr/>
              </p:nvSpPr>
              <p:spPr>
                <a:xfrm>
                  <a:off x="-1828800" y="4303713"/>
                  <a:ext cx="36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ounded Rectangle 37"/>
                <p:cNvSpPr/>
                <p:nvPr/>
              </p:nvSpPr>
              <p:spPr>
                <a:xfrm>
                  <a:off x="-2625000" y="4303713"/>
                  <a:ext cx="450000" cy="360000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ounded Rectangle 38"/>
                <p:cNvSpPr/>
                <p:nvPr/>
              </p:nvSpPr>
              <p:spPr>
                <a:xfrm>
                  <a:off x="-2124000" y="4303713"/>
                  <a:ext cx="180000" cy="360000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Left Arrow 39"/>
                <p:cNvSpPr/>
                <p:nvPr/>
              </p:nvSpPr>
              <p:spPr>
                <a:xfrm>
                  <a:off x="-1862934" y="4338085"/>
                  <a:ext cx="632400" cy="259554"/>
                </a:xfrm>
                <a:prstGeom prst="leftArrow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7" name="Group 363"/>
              <p:cNvGrpSpPr/>
              <p:nvPr/>
            </p:nvGrpSpPr>
            <p:grpSpPr>
              <a:xfrm>
                <a:off x="6101790" y="4771210"/>
                <a:ext cx="2509604" cy="1232433"/>
                <a:chOff x="6101790" y="3976392"/>
                <a:chExt cx="2509604" cy="1232433"/>
              </a:xfrm>
            </p:grpSpPr>
            <p:grpSp>
              <p:nvGrpSpPr>
                <p:cNvPr id="243" name="Group 362"/>
                <p:cNvGrpSpPr/>
                <p:nvPr/>
              </p:nvGrpSpPr>
              <p:grpSpPr>
                <a:xfrm>
                  <a:off x="6103379" y="4636532"/>
                  <a:ext cx="2508015" cy="572293"/>
                  <a:chOff x="-2818606" y="5108020"/>
                  <a:chExt cx="2508015" cy="572293"/>
                </a:xfrm>
              </p:grpSpPr>
              <p:sp>
                <p:nvSpPr>
                  <p:cNvPr id="53" name="Rounded Rectangle 52"/>
                  <p:cNvSpPr/>
                  <p:nvPr/>
                </p:nvSpPr>
                <p:spPr>
                  <a:xfrm>
                    <a:off x="-2818606" y="5108020"/>
                    <a:ext cx="2508015" cy="572293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Rounded Rectangle 53"/>
                  <p:cNvSpPr/>
                  <p:nvPr/>
                </p:nvSpPr>
                <p:spPr>
                  <a:xfrm>
                    <a:off x="-2776606" y="5180570"/>
                    <a:ext cx="180000" cy="360000"/>
                  </a:xfrm>
                  <a:prstGeom prst="roundRect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Rounded Rectangle 54"/>
                  <p:cNvSpPr/>
                  <p:nvPr/>
                </p:nvSpPr>
                <p:spPr>
                  <a:xfrm>
                    <a:off x="-2538000" y="5184220"/>
                    <a:ext cx="450000" cy="360000"/>
                  </a:xfrm>
                  <a:prstGeom prst="roundRect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44" name="Group 361"/>
                <p:cNvGrpSpPr/>
                <p:nvPr/>
              </p:nvGrpSpPr>
              <p:grpSpPr>
                <a:xfrm>
                  <a:off x="6101790" y="3976392"/>
                  <a:ext cx="2508015" cy="572293"/>
                  <a:chOff x="-2778008" y="4236878"/>
                  <a:chExt cx="2508015" cy="572293"/>
                </a:xfrm>
              </p:grpSpPr>
              <p:sp>
                <p:nvSpPr>
                  <p:cNvPr id="44" name="Rounded Rectangle 43"/>
                  <p:cNvSpPr/>
                  <p:nvPr/>
                </p:nvSpPr>
                <p:spPr>
                  <a:xfrm>
                    <a:off x="-2778008" y="4236878"/>
                    <a:ext cx="2508015" cy="572293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Rounded Rectangle 44"/>
                  <p:cNvSpPr/>
                  <p:nvPr/>
                </p:nvSpPr>
                <p:spPr>
                  <a:xfrm>
                    <a:off x="-732208" y="4313078"/>
                    <a:ext cx="180000" cy="360000"/>
                  </a:xfrm>
                  <a:prstGeom prst="round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Rounded Rectangle 45"/>
                  <p:cNvSpPr/>
                  <p:nvPr/>
                </p:nvSpPr>
                <p:spPr>
                  <a:xfrm>
                    <a:off x="-2736008" y="4313078"/>
                    <a:ext cx="720000" cy="360000"/>
                  </a:xfrm>
                  <a:prstGeom prst="round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Rounded Rectangle 46"/>
                  <p:cNvSpPr/>
                  <p:nvPr/>
                </p:nvSpPr>
                <p:spPr>
                  <a:xfrm>
                    <a:off x="-492008" y="4313078"/>
                    <a:ext cx="180000" cy="360000"/>
                  </a:xfrm>
                  <a:prstGeom prst="roundRect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Rounded Rectangle 47"/>
                  <p:cNvSpPr/>
                  <p:nvPr/>
                </p:nvSpPr>
                <p:spPr>
                  <a:xfrm>
                    <a:off x="-1242408" y="4313078"/>
                    <a:ext cx="450000" cy="360000"/>
                  </a:xfrm>
                  <a:prstGeom prst="roundRect">
                    <a:avLst/>
                  </a:prstGeom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Rounded Rectangle 48"/>
                  <p:cNvSpPr/>
                  <p:nvPr/>
                </p:nvSpPr>
                <p:spPr>
                  <a:xfrm>
                    <a:off x="-1482608" y="4313078"/>
                    <a:ext cx="180000" cy="360000"/>
                  </a:xfrm>
                  <a:prstGeom prst="round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Rounded Rectangle 49"/>
                  <p:cNvSpPr/>
                  <p:nvPr/>
                </p:nvSpPr>
                <p:spPr>
                  <a:xfrm>
                    <a:off x="-1939808" y="4313078"/>
                    <a:ext cx="360000" cy="360000"/>
                  </a:xfrm>
                  <a:prstGeom prst="roundRect">
                    <a:avLst/>
                  </a:prstGeom>
                  <a:effectLst/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>
                  <a:xfrm>
                    <a:off x="-467700" y="4351178"/>
                    <a:ext cx="76200" cy="76200"/>
                  </a:xfrm>
                  <a:prstGeom prst="ellipse">
                    <a:avLst/>
                  </a:prstGeom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Oval 51"/>
                  <p:cNvSpPr/>
                  <p:nvPr/>
                </p:nvSpPr>
                <p:spPr>
                  <a:xfrm>
                    <a:off x="-1204308" y="4351178"/>
                    <a:ext cx="76200" cy="76200"/>
                  </a:xfrm>
                  <a:prstGeom prst="ellipse">
                    <a:avLst/>
                  </a:prstGeom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56" name="Rectangle 55"/>
              <p:cNvSpPr/>
              <p:nvPr/>
            </p:nvSpPr>
            <p:spPr>
              <a:xfrm>
                <a:off x="6066202" y="4689162"/>
                <a:ext cx="2582370" cy="711440"/>
              </a:xfrm>
              <a:prstGeom prst="rect">
                <a:avLst/>
              </a:prstGeom>
              <a:solidFill>
                <a:schemeClr val="bg1">
                  <a:alpha val="60000"/>
                </a:schemeClr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6677788" y="4411243"/>
                <a:ext cx="1234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Evacuate</a:t>
                </a:r>
                <a:endParaRPr lang="en-US" dirty="0"/>
              </a:p>
            </p:txBody>
          </p:sp>
        </p:grpSp>
        <p:sp>
          <p:nvSpPr>
            <p:cNvPr id="59" name="Circular Arrow 58"/>
            <p:cNvSpPr/>
            <p:nvPr/>
          </p:nvSpPr>
          <p:spPr>
            <a:xfrm rot="21341194" flipH="1">
              <a:off x="6400800" y="4901599"/>
              <a:ext cx="2514600" cy="1559244"/>
            </a:xfrm>
            <a:prstGeom prst="circularArrow">
              <a:avLst>
                <a:gd name="adj1" fmla="val 8217"/>
                <a:gd name="adj2" fmla="val 548816"/>
                <a:gd name="adj3" fmla="val 20641064"/>
                <a:gd name="adj4" fmla="val 13398451"/>
                <a:gd name="adj5" fmla="val 824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6028230" y="1905000"/>
            <a:ext cx="2620342" cy="1143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019800" y="3124200"/>
            <a:ext cx="2620342" cy="1143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6019800" y="4343400"/>
            <a:ext cx="2620342" cy="18113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5" name="Group 244"/>
          <p:cNvGrpSpPr/>
          <p:nvPr/>
        </p:nvGrpSpPr>
        <p:grpSpPr>
          <a:xfrm>
            <a:off x="405932" y="1858962"/>
            <a:ext cx="5445224" cy="1384995"/>
            <a:chOff x="381000" y="1850648"/>
            <a:chExt cx="5445224" cy="1384995"/>
          </a:xfrm>
        </p:grpSpPr>
        <p:sp>
          <p:nvSpPr>
            <p:cNvPr id="10" name="TextBox 9"/>
            <p:cNvSpPr txBox="1"/>
            <p:nvPr/>
          </p:nvSpPr>
          <p:spPr>
            <a:xfrm>
              <a:off x="381000" y="1850648"/>
              <a:ext cx="5445224" cy="1384995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5400000" sx="102000" sy="102000" rotWithShape="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2400" b="1" dirty="0" smtClean="0">
                  <a:solidFill>
                    <a:schemeClr val="accent1"/>
                  </a:solidFill>
                </a:rPr>
                <a:t>Mark-Sweep </a:t>
              </a:r>
              <a:r>
                <a:rPr lang="en-US" sz="1200" dirty="0" smtClean="0"/>
                <a:t>[McCarthy 1960]</a:t>
              </a:r>
            </a:p>
            <a:p>
              <a:pPr algn="ctr">
                <a:buNone/>
              </a:pPr>
              <a:r>
                <a:rPr lang="en-US" sz="1600" dirty="0" smtClean="0"/>
                <a:t>Free-list + trace + </a:t>
              </a:r>
              <a:r>
                <a:rPr lang="en-US" sz="1600" b="1" dirty="0" smtClean="0">
                  <a:solidFill>
                    <a:srgbClr val="1D86CD"/>
                  </a:solidFill>
                </a:rPr>
                <a:t>sweep-to-free</a:t>
              </a:r>
            </a:p>
            <a:p>
              <a:pPr algn="ctr">
                <a:buNone/>
              </a:pPr>
              <a:endParaRPr lang="en-US" sz="1400" b="1" dirty="0" smtClean="0">
                <a:solidFill>
                  <a:srgbClr val="1D86CD"/>
                </a:solidFill>
              </a:endParaRPr>
            </a:p>
            <a:p>
              <a:pPr algn="ctr">
                <a:buNone/>
              </a:pPr>
              <a:endParaRPr lang="en-US" sz="1400" b="1" dirty="0" smtClean="0">
                <a:solidFill>
                  <a:srgbClr val="1D86CD"/>
                </a:solidFill>
              </a:endParaRPr>
            </a:p>
            <a:p>
              <a:pPr algn="ctr">
                <a:buNone/>
              </a:pPr>
              <a:endParaRPr lang="en-US" sz="1600" b="1" dirty="0"/>
            </a:p>
          </p:txBody>
        </p:sp>
        <p:grpSp>
          <p:nvGrpSpPr>
            <p:cNvPr id="248" name="Group 135"/>
            <p:cNvGrpSpPr/>
            <p:nvPr/>
          </p:nvGrpSpPr>
          <p:grpSpPr>
            <a:xfrm>
              <a:off x="439688" y="2286000"/>
              <a:ext cx="5327849" cy="852192"/>
              <a:chOff x="457200" y="2819400"/>
              <a:chExt cx="5327849" cy="852192"/>
            </a:xfrm>
          </p:grpSpPr>
          <p:grpSp>
            <p:nvGrpSpPr>
              <p:cNvPr id="249" name="Group 418"/>
              <p:cNvGrpSpPr/>
              <p:nvPr/>
            </p:nvGrpSpPr>
            <p:grpSpPr>
              <a:xfrm>
                <a:off x="457200" y="3099299"/>
                <a:ext cx="2508015" cy="572293"/>
                <a:chOff x="-2875208" y="4235313"/>
                <a:chExt cx="2508015" cy="572293"/>
              </a:xfrm>
            </p:grpSpPr>
            <p:sp>
              <p:nvSpPr>
                <p:cNvPr id="64" name="Rounded Rectangle 63"/>
                <p:cNvSpPr/>
                <p:nvPr/>
              </p:nvSpPr>
              <p:spPr>
                <a:xfrm>
                  <a:off x="-2875208" y="4235313"/>
                  <a:ext cx="2508015" cy="572293"/>
                </a:xfrm>
                <a:prstGeom prst="round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Rounded Rectangle 64"/>
                <p:cNvSpPr/>
                <p:nvPr/>
              </p:nvSpPr>
              <p:spPr>
                <a:xfrm>
                  <a:off x="-589208" y="4311513"/>
                  <a:ext cx="18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1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Rounded Rectangle 65"/>
                <p:cNvSpPr/>
                <p:nvPr/>
              </p:nvSpPr>
              <p:spPr>
                <a:xfrm>
                  <a:off x="-2819400" y="4311513"/>
                  <a:ext cx="45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1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Rounded Rectangle 66"/>
                <p:cNvSpPr/>
                <p:nvPr/>
              </p:nvSpPr>
              <p:spPr>
                <a:xfrm>
                  <a:off x="-1625286" y="4311513"/>
                  <a:ext cx="18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1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" name="Straight Connector 67"/>
                <p:cNvCxnSpPr/>
                <p:nvPr/>
              </p:nvCxnSpPr>
              <p:spPr>
                <a:xfrm>
                  <a:off x="-2590800" y="4771357"/>
                  <a:ext cx="2092386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-2635412" y="4726745"/>
                  <a:ext cx="9081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-1580692" y="4725157"/>
                  <a:ext cx="9081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5400000" flipH="1" flipV="1">
                  <a:off x="-544614" y="4726745"/>
                  <a:ext cx="9081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0" name="Group 440"/>
              <p:cNvGrpSpPr/>
              <p:nvPr/>
            </p:nvGrpSpPr>
            <p:grpSpPr>
              <a:xfrm>
                <a:off x="3277034" y="3099299"/>
                <a:ext cx="2508015" cy="572293"/>
                <a:chOff x="-2975715" y="2113958"/>
                <a:chExt cx="2508015" cy="572293"/>
              </a:xfrm>
            </p:grpSpPr>
            <p:sp>
              <p:nvSpPr>
                <p:cNvPr id="73" name="Rounded Rectangle 72"/>
                <p:cNvSpPr/>
                <p:nvPr/>
              </p:nvSpPr>
              <p:spPr>
                <a:xfrm>
                  <a:off x="-2975715" y="2113958"/>
                  <a:ext cx="2508015" cy="572293"/>
                </a:xfrm>
                <a:prstGeom prst="round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ounded Rectangle 73"/>
                <p:cNvSpPr/>
                <p:nvPr/>
              </p:nvSpPr>
              <p:spPr>
                <a:xfrm>
                  <a:off x="-929915" y="2190158"/>
                  <a:ext cx="180000" cy="360000"/>
                </a:xfrm>
                <a:prstGeom prst="roundRect">
                  <a:avLst/>
                </a:prstGeom>
                <a:ln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Rounded Rectangle 74"/>
                <p:cNvSpPr/>
                <p:nvPr/>
              </p:nvSpPr>
              <p:spPr>
                <a:xfrm>
                  <a:off x="-2933715" y="2190158"/>
                  <a:ext cx="720000" cy="360000"/>
                </a:xfrm>
                <a:prstGeom prst="roundRect">
                  <a:avLst/>
                </a:prstGeom>
                <a:ln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ounded Rectangle 75"/>
                <p:cNvSpPr/>
                <p:nvPr/>
              </p:nvSpPr>
              <p:spPr>
                <a:xfrm>
                  <a:off x="-689715" y="2190158"/>
                  <a:ext cx="180000" cy="360000"/>
                </a:xfrm>
                <a:prstGeom prst="roundRect">
                  <a:avLst/>
                </a:prstGeom>
                <a:ln w="25400" cmpd="sng"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ounded Rectangle 76"/>
                <p:cNvSpPr/>
                <p:nvPr/>
              </p:nvSpPr>
              <p:spPr>
                <a:xfrm>
                  <a:off x="-1440115" y="2190158"/>
                  <a:ext cx="450000" cy="360000"/>
                </a:xfrm>
                <a:prstGeom prst="roundRect">
                  <a:avLst/>
                </a:prstGeom>
                <a:ln w="25400" cmpd="sng"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Rounded Rectangle 77"/>
                <p:cNvSpPr/>
                <p:nvPr/>
              </p:nvSpPr>
              <p:spPr>
                <a:xfrm>
                  <a:off x="-1680315" y="2190158"/>
                  <a:ext cx="180000" cy="360000"/>
                </a:xfrm>
                <a:prstGeom prst="roundRect">
                  <a:avLst/>
                </a:prstGeom>
                <a:ln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ounded Rectangle 78"/>
                <p:cNvSpPr/>
                <p:nvPr/>
              </p:nvSpPr>
              <p:spPr>
                <a:xfrm>
                  <a:off x="-2137515" y="2190158"/>
                  <a:ext cx="360000" cy="360000"/>
                </a:xfrm>
                <a:prstGeom prst="roundRect">
                  <a:avLst/>
                </a:prstGeom>
                <a:ln/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1" name="Group 429"/>
              <p:cNvGrpSpPr/>
              <p:nvPr/>
            </p:nvGrpSpPr>
            <p:grpSpPr>
              <a:xfrm>
                <a:off x="1279084" y="3175499"/>
                <a:ext cx="360000" cy="453988"/>
                <a:chOff x="-2053324" y="4311513"/>
                <a:chExt cx="360000" cy="453988"/>
              </a:xfrm>
            </p:grpSpPr>
            <p:sp>
              <p:nvSpPr>
                <p:cNvPr id="81" name="Rounded Rectangle 80"/>
                <p:cNvSpPr/>
                <p:nvPr/>
              </p:nvSpPr>
              <p:spPr>
                <a:xfrm>
                  <a:off x="-2053324" y="4311513"/>
                  <a:ext cx="36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2" name="Straight Connector 81"/>
                <p:cNvCxnSpPr/>
                <p:nvPr/>
              </p:nvCxnSpPr>
              <p:spPr>
                <a:xfrm rot="5400000" flipH="1" flipV="1">
                  <a:off x="-1918730" y="4719301"/>
                  <a:ext cx="9081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2" name="Group 428"/>
              <p:cNvGrpSpPr/>
              <p:nvPr/>
            </p:nvGrpSpPr>
            <p:grpSpPr>
              <a:xfrm>
                <a:off x="1031046" y="3175499"/>
                <a:ext cx="180000" cy="459844"/>
                <a:chOff x="-2301362" y="4311513"/>
                <a:chExt cx="180000" cy="459844"/>
              </a:xfrm>
            </p:grpSpPr>
            <p:sp>
              <p:nvSpPr>
                <p:cNvPr id="84" name="Rounded Rectangle 83"/>
                <p:cNvSpPr/>
                <p:nvPr/>
              </p:nvSpPr>
              <p:spPr>
                <a:xfrm>
                  <a:off x="-2301362" y="4311513"/>
                  <a:ext cx="18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5" name="Straight Connector 84"/>
                <p:cNvCxnSpPr>
                  <a:endCxn id="84" idx="2"/>
                </p:cNvCxnSpPr>
                <p:nvPr/>
              </p:nvCxnSpPr>
              <p:spPr>
                <a:xfrm rot="5400000" flipH="1" flipV="1">
                  <a:off x="-2264431" y="4720641"/>
                  <a:ext cx="99844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3" name="Group 430"/>
              <p:cNvGrpSpPr/>
              <p:nvPr/>
            </p:nvGrpSpPr>
            <p:grpSpPr>
              <a:xfrm>
                <a:off x="1955160" y="3178675"/>
                <a:ext cx="720000" cy="458256"/>
                <a:chOff x="-1377248" y="4314689"/>
                <a:chExt cx="720000" cy="458256"/>
              </a:xfrm>
            </p:grpSpPr>
            <p:sp>
              <p:nvSpPr>
                <p:cNvPr id="87" name="Rounded Rectangle 86"/>
                <p:cNvSpPr/>
                <p:nvPr/>
              </p:nvSpPr>
              <p:spPr>
                <a:xfrm>
                  <a:off x="-1377248" y="4314689"/>
                  <a:ext cx="72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8" name="Straight Connector 87"/>
                <p:cNvCxnSpPr/>
                <p:nvPr/>
              </p:nvCxnSpPr>
              <p:spPr>
                <a:xfrm rot="5400000" flipH="1" flipV="1">
                  <a:off x="-1062654" y="4726745"/>
                  <a:ext cx="90812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9" name="Rounded Rectangle 88"/>
              <p:cNvSpPr/>
              <p:nvPr/>
            </p:nvSpPr>
            <p:spPr>
              <a:xfrm>
                <a:off x="1946245" y="3172907"/>
                <a:ext cx="720000" cy="360000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ounded Rectangle 89"/>
              <p:cNvSpPr/>
              <p:nvPr/>
            </p:nvSpPr>
            <p:spPr>
              <a:xfrm>
                <a:off x="1270169" y="3172907"/>
                <a:ext cx="360000" cy="360000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1022131" y="3172907"/>
                <a:ext cx="180000" cy="360000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4" name="Group 506"/>
              <p:cNvGrpSpPr/>
              <p:nvPr/>
            </p:nvGrpSpPr>
            <p:grpSpPr>
              <a:xfrm>
                <a:off x="5633184" y="2819400"/>
                <a:ext cx="46800" cy="327659"/>
                <a:chOff x="5551200" y="2078071"/>
                <a:chExt cx="46800" cy="327659"/>
              </a:xfrm>
            </p:grpSpPr>
            <p:sp>
              <p:nvSpPr>
                <p:cNvPr id="93" name="Oval 92"/>
                <p:cNvSpPr/>
                <p:nvPr/>
              </p:nvSpPr>
              <p:spPr>
                <a:xfrm rot="16200000">
                  <a:off x="5551740" y="2077531"/>
                  <a:ext cx="45719" cy="46800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4" name="Straight Arrow Connector 93"/>
                <p:cNvCxnSpPr>
                  <a:stCxn id="93" idx="6"/>
                </p:cNvCxnSpPr>
                <p:nvPr/>
              </p:nvCxnSpPr>
              <p:spPr>
                <a:xfrm rot="16200000" flipH="1" flipV="1">
                  <a:off x="5410771" y="2241900"/>
                  <a:ext cx="327658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" name="Rounded Rectangle 94"/>
              <p:cNvSpPr/>
              <p:nvPr/>
            </p:nvSpPr>
            <p:spPr>
              <a:xfrm>
                <a:off x="5563034" y="3172907"/>
                <a:ext cx="180000" cy="360000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ounded Rectangle 95"/>
              <p:cNvSpPr/>
              <p:nvPr/>
            </p:nvSpPr>
            <p:spPr>
              <a:xfrm>
                <a:off x="4812634" y="3172907"/>
                <a:ext cx="450000" cy="360000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4850734" y="3213599"/>
                <a:ext cx="76200" cy="762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5598000" y="3213599"/>
                <a:ext cx="76200" cy="762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5" name="Group 98"/>
              <p:cNvGrpSpPr/>
              <p:nvPr/>
            </p:nvGrpSpPr>
            <p:grpSpPr>
              <a:xfrm>
                <a:off x="3319034" y="3178675"/>
                <a:ext cx="2183800" cy="360000"/>
                <a:chOff x="3471434" y="3480299"/>
                <a:chExt cx="2183800" cy="360000"/>
              </a:xfrm>
            </p:grpSpPr>
            <p:sp>
              <p:nvSpPr>
                <p:cNvPr id="100" name="Rounded Rectangle 99"/>
                <p:cNvSpPr/>
                <p:nvPr/>
              </p:nvSpPr>
              <p:spPr>
                <a:xfrm>
                  <a:off x="5475234" y="3480299"/>
                  <a:ext cx="18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1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ounded Rectangle 100"/>
                <p:cNvSpPr/>
                <p:nvPr/>
              </p:nvSpPr>
              <p:spPr>
                <a:xfrm>
                  <a:off x="3471434" y="3480299"/>
                  <a:ext cx="72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1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ounded Rectangle 101"/>
                <p:cNvSpPr/>
                <p:nvPr/>
              </p:nvSpPr>
              <p:spPr>
                <a:xfrm>
                  <a:off x="4724834" y="3480299"/>
                  <a:ext cx="18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1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ounded Rectangle 102"/>
                <p:cNvSpPr/>
                <p:nvPr/>
              </p:nvSpPr>
              <p:spPr>
                <a:xfrm>
                  <a:off x="4267634" y="3480299"/>
                  <a:ext cx="360000" cy="360000"/>
                </a:xfrm>
                <a:prstGeom prst="roundRect">
                  <a:avLst/>
                </a:prstGeom>
                <a:ln w="25400" cap="flat" cmpd="sng" algn="ctr">
                  <a:solidFill>
                    <a:schemeClr val="accent1">
                      <a:shade val="95000"/>
                      <a:satMod val="10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507"/>
              <p:cNvGrpSpPr/>
              <p:nvPr/>
            </p:nvGrpSpPr>
            <p:grpSpPr>
              <a:xfrm>
                <a:off x="5291704" y="3405061"/>
                <a:ext cx="382496" cy="46800"/>
                <a:chOff x="5209720" y="2663732"/>
                <a:chExt cx="382496" cy="46800"/>
              </a:xfrm>
            </p:grpSpPr>
            <p:sp>
              <p:nvSpPr>
                <p:cNvPr id="105" name="Oval 104"/>
                <p:cNvSpPr/>
                <p:nvPr/>
              </p:nvSpPr>
              <p:spPr>
                <a:xfrm>
                  <a:off x="5546497" y="2663732"/>
                  <a:ext cx="45719" cy="46800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6" name="Straight Arrow Connector 105"/>
                <p:cNvCxnSpPr/>
                <p:nvPr/>
              </p:nvCxnSpPr>
              <p:spPr>
                <a:xfrm rot="10800000" flipV="1">
                  <a:off x="5209720" y="2689513"/>
                  <a:ext cx="382496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2" name="Group 242"/>
          <p:cNvGrpSpPr/>
          <p:nvPr/>
        </p:nvGrpSpPr>
        <p:grpSpPr>
          <a:xfrm>
            <a:off x="405932" y="4787205"/>
            <a:ext cx="5445224" cy="1384995"/>
            <a:chOff x="405932" y="4787205"/>
            <a:chExt cx="5445224" cy="1384995"/>
          </a:xfrm>
        </p:grpSpPr>
        <p:sp>
          <p:nvSpPr>
            <p:cNvPr id="214" name="TextBox 213"/>
            <p:cNvSpPr txBox="1"/>
            <p:nvPr/>
          </p:nvSpPr>
          <p:spPr>
            <a:xfrm>
              <a:off x="405932" y="4787205"/>
              <a:ext cx="5445224" cy="1384995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5400000" sx="102000" sy="102000" rotWithShape="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2400" b="1" dirty="0" smtClean="0">
                  <a:solidFill>
                    <a:schemeClr val="accent3"/>
                  </a:solidFill>
                </a:rPr>
                <a:t>Semi-Space </a:t>
              </a:r>
              <a:r>
                <a:rPr lang="en-US" sz="1200" dirty="0" smtClean="0"/>
                <a:t>[Cheney 1970]</a:t>
              </a:r>
              <a:endParaRPr lang="en-US" sz="2000" dirty="0" smtClean="0"/>
            </a:p>
            <a:p>
              <a:pPr algn="ctr">
                <a:buNone/>
              </a:pPr>
              <a:r>
                <a:rPr lang="en-US" sz="1600" dirty="0" smtClean="0"/>
                <a:t>Bump allocation + trace + </a:t>
              </a:r>
              <a:r>
                <a:rPr lang="en-US" sz="1600" b="1" dirty="0" smtClean="0">
                  <a:solidFill>
                    <a:schemeClr val="accent3"/>
                  </a:solidFill>
                </a:rPr>
                <a:t>evacuate</a:t>
              </a:r>
            </a:p>
            <a:p>
              <a:pPr algn="ctr">
                <a:buNone/>
              </a:pPr>
              <a:endParaRPr lang="en-US" sz="1400" b="1" dirty="0" smtClean="0">
                <a:solidFill>
                  <a:srgbClr val="1D86CD"/>
                </a:solidFill>
              </a:endParaRPr>
            </a:p>
            <a:p>
              <a:pPr algn="ctr">
                <a:buNone/>
              </a:pPr>
              <a:endParaRPr lang="en-US" sz="1400" b="1" dirty="0" smtClean="0">
                <a:solidFill>
                  <a:srgbClr val="1D86CD"/>
                </a:solidFill>
              </a:endParaRPr>
            </a:p>
            <a:p>
              <a:pPr algn="ctr">
                <a:buNone/>
              </a:pPr>
              <a:endParaRPr lang="en-US" sz="1600" b="1" dirty="0"/>
            </a:p>
          </p:txBody>
        </p:sp>
        <p:sp>
          <p:nvSpPr>
            <p:cNvPr id="216" name="Rounded Rectangle 215"/>
            <p:cNvSpPr/>
            <p:nvPr/>
          </p:nvSpPr>
          <p:spPr>
            <a:xfrm>
              <a:off x="486534" y="5522154"/>
              <a:ext cx="2508015" cy="57229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Rounded Rectangle 216"/>
            <p:cNvSpPr/>
            <p:nvPr/>
          </p:nvSpPr>
          <p:spPr>
            <a:xfrm>
              <a:off x="528534" y="5598354"/>
              <a:ext cx="720000" cy="36000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Rounded Rectangle 217"/>
            <p:cNvSpPr/>
            <p:nvPr/>
          </p:nvSpPr>
          <p:spPr>
            <a:xfrm>
              <a:off x="1781934" y="5598354"/>
              <a:ext cx="180000" cy="36000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Rounded Rectangle 218"/>
            <p:cNvSpPr/>
            <p:nvPr/>
          </p:nvSpPr>
          <p:spPr>
            <a:xfrm>
              <a:off x="1324734" y="5598354"/>
              <a:ext cx="360000" cy="36000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40"/>
            <p:cNvGrpSpPr/>
            <p:nvPr/>
          </p:nvGrpSpPr>
          <p:grpSpPr>
            <a:xfrm>
              <a:off x="3305934" y="5523707"/>
              <a:ext cx="2508015" cy="572293"/>
              <a:chOff x="-2975715" y="2113958"/>
              <a:chExt cx="2508015" cy="572293"/>
            </a:xfrm>
          </p:grpSpPr>
          <p:sp>
            <p:nvSpPr>
              <p:cNvPr id="236" name="Rounded Rectangle 235"/>
              <p:cNvSpPr/>
              <p:nvPr/>
            </p:nvSpPr>
            <p:spPr>
              <a:xfrm>
                <a:off x="-2975715" y="2113958"/>
                <a:ext cx="2508015" cy="572293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ounded Rectangle 236"/>
              <p:cNvSpPr/>
              <p:nvPr/>
            </p:nvSpPr>
            <p:spPr>
              <a:xfrm>
                <a:off x="-929915" y="2190158"/>
                <a:ext cx="180000" cy="360000"/>
              </a:xfrm>
              <a:prstGeom prst="roundRect">
                <a:avLst/>
              </a:prstGeom>
              <a:ln/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ounded Rectangle 237"/>
              <p:cNvSpPr/>
              <p:nvPr/>
            </p:nvSpPr>
            <p:spPr>
              <a:xfrm>
                <a:off x="-2933715" y="2190158"/>
                <a:ext cx="720000" cy="360000"/>
              </a:xfrm>
              <a:prstGeom prst="roundRect">
                <a:avLst/>
              </a:prstGeom>
              <a:ln/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ounded Rectangle 238"/>
              <p:cNvSpPr/>
              <p:nvPr/>
            </p:nvSpPr>
            <p:spPr>
              <a:xfrm>
                <a:off x="-689715" y="2190158"/>
                <a:ext cx="180000" cy="360000"/>
              </a:xfrm>
              <a:prstGeom prst="roundRect">
                <a:avLst/>
              </a:prstGeom>
              <a:ln w="25400" cmpd="sng"/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ounded Rectangle 239"/>
              <p:cNvSpPr/>
              <p:nvPr/>
            </p:nvSpPr>
            <p:spPr>
              <a:xfrm>
                <a:off x="-1440115" y="2190158"/>
                <a:ext cx="450000" cy="360000"/>
              </a:xfrm>
              <a:prstGeom prst="roundRect">
                <a:avLst/>
              </a:prstGeom>
              <a:ln w="25400" cmpd="sng"/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ounded Rectangle 240"/>
              <p:cNvSpPr/>
              <p:nvPr/>
            </p:nvSpPr>
            <p:spPr>
              <a:xfrm>
                <a:off x="-1680315" y="2190158"/>
                <a:ext cx="180000" cy="360000"/>
              </a:xfrm>
              <a:prstGeom prst="roundRect">
                <a:avLst/>
              </a:prstGeom>
              <a:ln/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Rounded Rectangle 241"/>
              <p:cNvSpPr/>
              <p:nvPr/>
            </p:nvSpPr>
            <p:spPr>
              <a:xfrm>
                <a:off x="-2137515" y="2190158"/>
                <a:ext cx="360000" cy="360000"/>
              </a:xfrm>
              <a:prstGeom prst="roundRect">
                <a:avLst/>
              </a:prstGeom>
              <a:ln/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4" name="Oval 233"/>
            <p:cNvSpPr/>
            <p:nvPr/>
          </p:nvSpPr>
          <p:spPr>
            <a:xfrm rot="16200000">
              <a:off x="5662624" y="5243268"/>
              <a:ext cx="45719" cy="46800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5" name="Straight Arrow Connector 234"/>
            <p:cNvCxnSpPr>
              <a:stCxn id="234" idx="6"/>
            </p:cNvCxnSpPr>
            <p:nvPr/>
          </p:nvCxnSpPr>
          <p:spPr>
            <a:xfrm rot="16200000" flipH="1" flipV="1">
              <a:off x="5521655" y="5407637"/>
              <a:ext cx="327658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22" name="Rounded Rectangle 221"/>
            <p:cNvSpPr/>
            <p:nvPr/>
          </p:nvSpPr>
          <p:spPr>
            <a:xfrm>
              <a:off x="5591934" y="5597315"/>
              <a:ext cx="180000" cy="36000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Rounded Rectangle 222"/>
            <p:cNvSpPr/>
            <p:nvPr/>
          </p:nvSpPr>
          <p:spPr>
            <a:xfrm>
              <a:off x="4841534" y="5597315"/>
              <a:ext cx="450000" cy="36000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/>
            <p:cNvSpPr/>
            <p:nvPr/>
          </p:nvSpPr>
          <p:spPr>
            <a:xfrm>
              <a:off x="4879634" y="5638007"/>
              <a:ext cx="76200" cy="762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/>
            <p:cNvSpPr/>
            <p:nvPr/>
          </p:nvSpPr>
          <p:spPr>
            <a:xfrm>
              <a:off x="5626900" y="5638007"/>
              <a:ext cx="76200" cy="762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126"/>
            <p:cNvGrpSpPr/>
            <p:nvPr/>
          </p:nvGrpSpPr>
          <p:grpSpPr>
            <a:xfrm>
              <a:off x="3347934" y="5603083"/>
              <a:ext cx="2183800" cy="360000"/>
              <a:chOff x="3471434" y="3480299"/>
              <a:chExt cx="2183800" cy="360000"/>
            </a:xfrm>
          </p:grpSpPr>
          <p:sp>
            <p:nvSpPr>
              <p:cNvPr id="230" name="Rounded Rectangle 229"/>
              <p:cNvSpPr/>
              <p:nvPr/>
            </p:nvSpPr>
            <p:spPr>
              <a:xfrm>
                <a:off x="5475234" y="3480299"/>
                <a:ext cx="180000" cy="360000"/>
              </a:xfrm>
              <a:prstGeom prst="roundRect">
                <a:avLst/>
              </a:prstGeom>
              <a:ln w="25400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ounded Rectangle 230"/>
              <p:cNvSpPr/>
              <p:nvPr/>
            </p:nvSpPr>
            <p:spPr>
              <a:xfrm>
                <a:off x="3471434" y="3480299"/>
                <a:ext cx="720000" cy="360000"/>
              </a:xfrm>
              <a:prstGeom prst="roundRect">
                <a:avLst/>
              </a:prstGeom>
              <a:ln w="25400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ounded Rectangle 231"/>
              <p:cNvSpPr/>
              <p:nvPr/>
            </p:nvSpPr>
            <p:spPr>
              <a:xfrm>
                <a:off x="4724834" y="3480299"/>
                <a:ext cx="180000" cy="360000"/>
              </a:xfrm>
              <a:prstGeom prst="roundRect">
                <a:avLst/>
              </a:prstGeom>
              <a:ln w="25400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ounded Rectangle 232"/>
              <p:cNvSpPr/>
              <p:nvPr/>
            </p:nvSpPr>
            <p:spPr>
              <a:xfrm>
                <a:off x="4267634" y="3480299"/>
                <a:ext cx="360000" cy="360000"/>
              </a:xfrm>
              <a:prstGeom prst="roundRect">
                <a:avLst/>
              </a:prstGeom>
              <a:ln w="25400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8" name="Oval 227"/>
            <p:cNvSpPr/>
            <p:nvPr/>
          </p:nvSpPr>
          <p:spPr>
            <a:xfrm>
              <a:off x="5657381" y="5829469"/>
              <a:ext cx="45719" cy="46800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9" name="Straight Arrow Connector 228"/>
            <p:cNvCxnSpPr/>
            <p:nvPr/>
          </p:nvCxnSpPr>
          <p:spPr>
            <a:xfrm rot="10800000" flipV="1">
              <a:off x="5320604" y="5855250"/>
              <a:ext cx="382496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46" name="Rectangle 245"/>
          <p:cNvSpPr/>
          <p:nvPr/>
        </p:nvSpPr>
        <p:spPr>
          <a:xfrm>
            <a:off x="426745" y="1905000"/>
            <a:ext cx="5364455" cy="1330642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/>
        </p:nvSpPr>
        <p:spPr>
          <a:xfrm>
            <a:off x="457200" y="3352800"/>
            <a:ext cx="5364455" cy="1330642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2" grpId="1" animBg="1"/>
      <p:bldP spid="62" grpId="2" animBg="1"/>
      <p:bldP spid="63" grpId="0" animBg="1"/>
      <p:bldP spid="63" grpId="1" animBg="1"/>
      <p:bldP spid="246" grpId="0" animBg="1"/>
      <p:bldP spid="2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Sweep-To-Region</a:t>
            </a:r>
            <a:br>
              <a:rPr lang="en-US" dirty="0" smtClean="0"/>
            </a:br>
            <a:r>
              <a:rPr lang="en-US" dirty="0" smtClean="0"/>
              <a:t>and Mark-Region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28230" y="1858962"/>
            <a:ext cx="2658570" cy="43132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sx="102000" sy="102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07814" y="1801575"/>
            <a:ext cx="18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Sweep-to-Free</a:t>
            </a:r>
            <a:endParaRPr lang="en-US" dirty="0"/>
          </a:p>
        </p:txBody>
      </p:sp>
      <p:grpSp>
        <p:nvGrpSpPr>
          <p:cNvPr id="3" name="Group 233"/>
          <p:cNvGrpSpPr/>
          <p:nvPr/>
        </p:nvGrpSpPr>
        <p:grpSpPr>
          <a:xfrm>
            <a:off x="6102585" y="2170907"/>
            <a:ext cx="2508015" cy="572293"/>
            <a:chOff x="-2817399" y="4188044"/>
            <a:chExt cx="2508015" cy="572293"/>
          </a:xfrm>
        </p:grpSpPr>
        <p:sp>
          <p:nvSpPr>
            <p:cNvPr id="18" name="Rounded Rectangle 17"/>
            <p:cNvSpPr/>
            <p:nvPr/>
          </p:nvSpPr>
          <p:spPr>
            <a:xfrm>
              <a:off x="-2817399" y="4188044"/>
              <a:ext cx="2508015" cy="572293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-771599" y="4264244"/>
              <a:ext cx="180000" cy="360000"/>
            </a:xfrm>
            <a:prstGeom prst="round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-2775399" y="4264244"/>
              <a:ext cx="720000" cy="360000"/>
            </a:xfrm>
            <a:prstGeom prst="round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-531399" y="4264244"/>
              <a:ext cx="180000" cy="3600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-1281799" y="4264244"/>
              <a:ext cx="450000" cy="3600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-1521999" y="4264244"/>
              <a:ext cx="180000" cy="360000"/>
            </a:xfrm>
            <a:prstGeom prst="round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-1979199" y="4264244"/>
              <a:ext cx="360000" cy="360000"/>
            </a:xfrm>
            <a:prstGeom prst="round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-2416193" y="4716644"/>
              <a:ext cx="173538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-2460805" y="4668856"/>
              <a:ext cx="9081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-1844605" y="4672032"/>
              <a:ext cx="9081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-1479787" y="4672032"/>
              <a:ext cx="9081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9" idx="2"/>
            </p:cNvCxnSpPr>
            <p:nvPr/>
          </p:nvCxnSpPr>
          <p:spPr>
            <a:xfrm rot="5400000" flipH="1" flipV="1">
              <a:off x="-732315" y="4673372"/>
              <a:ext cx="9984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73"/>
          <p:cNvGrpSpPr/>
          <p:nvPr/>
        </p:nvGrpSpPr>
        <p:grpSpPr>
          <a:xfrm>
            <a:off x="6102585" y="2700000"/>
            <a:ext cx="2508015" cy="929154"/>
            <a:chOff x="6102585" y="2751000"/>
            <a:chExt cx="2508015" cy="929154"/>
          </a:xfrm>
        </p:grpSpPr>
        <p:sp>
          <p:nvSpPr>
            <p:cNvPr id="16" name="TextBox 15"/>
            <p:cNvSpPr txBox="1"/>
            <p:nvPr/>
          </p:nvSpPr>
          <p:spPr>
            <a:xfrm>
              <a:off x="6700925" y="2751000"/>
              <a:ext cx="12041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Compact</a:t>
              </a:r>
              <a:endParaRPr lang="en-US" dirty="0"/>
            </a:p>
          </p:txBody>
        </p:sp>
        <p:grpSp>
          <p:nvGrpSpPr>
            <p:cNvPr id="5" name="Group 305"/>
            <p:cNvGrpSpPr/>
            <p:nvPr/>
          </p:nvGrpSpPr>
          <p:grpSpPr>
            <a:xfrm>
              <a:off x="6102585" y="3107861"/>
              <a:ext cx="2508015" cy="572293"/>
              <a:chOff x="-2667000" y="4227513"/>
              <a:chExt cx="2508015" cy="572293"/>
            </a:xfrm>
          </p:grpSpPr>
          <p:sp>
            <p:nvSpPr>
              <p:cNvPr id="31" name="Rounded Rectangle 30"/>
              <p:cNvSpPr/>
              <p:nvPr/>
            </p:nvSpPr>
            <p:spPr>
              <a:xfrm>
                <a:off x="-2667000" y="4227513"/>
                <a:ext cx="2508015" cy="572293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-621200" y="4303713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-2625000" y="4303713"/>
                <a:ext cx="72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-381000" y="4303713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-1131400" y="4303713"/>
                <a:ext cx="45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-1371600" y="4303713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-1828800" y="4303713"/>
                <a:ext cx="36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-2625000" y="4303713"/>
                <a:ext cx="450000" cy="36000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-2124000" y="4303713"/>
                <a:ext cx="180000" cy="360000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Left Arrow 39"/>
              <p:cNvSpPr/>
              <p:nvPr/>
            </p:nvSpPr>
            <p:spPr>
              <a:xfrm>
                <a:off x="-1862934" y="4338085"/>
                <a:ext cx="632400" cy="259554"/>
              </a:xfrm>
              <a:prstGeom prst="leftArrow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6" name="Rectangle 55"/>
          <p:cNvSpPr/>
          <p:nvPr/>
        </p:nvSpPr>
        <p:spPr>
          <a:xfrm>
            <a:off x="6066202" y="3935519"/>
            <a:ext cx="2582370" cy="71144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74"/>
          <p:cNvGrpSpPr/>
          <p:nvPr/>
        </p:nvGrpSpPr>
        <p:grpSpPr>
          <a:xfrm>
            <a:off x="6101790" y="3581400"/>
            <a:ext cx="2737410" cy="2125800"/>
            <a:chOff x="6101790" y="3657600"/>
            <a:chExt cx="2737410" cy="2125800"/>
          </a:xfrm>
        </p:grpSpPr>
        <p:grpSp>
          <p:nvGrpSpPr>
            <p:cNvPr id="13" name="Group 363"/>
            <p:cNvGrpSpPr/>
            <p:nvPr/>
          </p:nvGrpSpPr>
          <p:grpSpPr>
            <a:xfrm>
              <a:off x="6101790" y="4017567"/>
              <a:ext cx="2509604" cy="1232433"/>
              <a:chOff x="6101790" y="3976392"/>
              <a:chExt cx="2509604" cy="1232433"/>
            </a:xfrm>
          </p:grpSpPr>
          <p:grpSp>
            <p:nvGrpSpPr>
              <p:cNvPr id="17" name="Group 362"/>
              <p:cNvGrpSpPr/>
              <p:nvPr/>
            </p:nvGrpSpPr>
            <p:grpSpPr>
              <a:xfrm>
                <a:off x="6103379" y="4636532"/>
                <a:ext cx="2508015" cy="572293"/>
                <a:chOff x="-2818606" y="5108020"/>
                <a:chExt cx="2508015" cy="572293"/>
              </a:xfrm>
            </p:grpSpPr>
            <p:sp>
              <p:nvSpPr>
                <p:cNvPr id="53" name="Rounded Rectangle 52"/>
                <p:cNvSpPr/>
                <p:nvPr/>
              </p:nvSpPr>
              <p:spPr>
                <a:xfrm>
                  <a:off x="-2818606" y="5108020"/>
                  <a:ext cx="2508015" cy="572293"/>
                </a:xfrm>
                <a:prstGeom prst="round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ounded Rectangle 53"/>
                <p:cNvSpPr/>
                <p:nvPr/>
              </p:nvSpPr>
              <p:spPr>
                <a:xfrm>
                  <a:off x="-2776606" y="5180570"/>
                  <a:ext cx="180000" cy="360000"/>
                </a:xfrm>
                <a:prstGeom prst="round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ounded Rectangle 54"/>
                <p:cNvSpPr/>
                <p:nvPr/>
              </p:nvSpPr>
              <p:spPr>
                <a:xfrm>
                  <a:off x="-2538000" y="5184220"/>
                  <a:ext cx="450000" cy="360000"/>
                </a:xfrm>
                <a:prstGeom prst="round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361"/>
              <p:cNvGrpSpPr/>
              <p:nvPr/>
            </p:nvGrpSpPr>
            <p:grpSpPr>
              <a:xfrm>
                <a:off x="6101790" y="3976392"/>
                <a:ext cx="2508015" cy="572293"/>
                <a:chOff x="-2778008" y="4236878"/>
                <a:chExt cx="2508015" cy="572293"/>
              </a:xfrm>
            </p:grpSpPr>
            <p:sp>
              <p:nvSpPr>
                <p:cNvPr id="44" name="Rounded Rectangle 43"/>
                <p:cNvSpPr/>
                <p:nvPr/>
              </p:nvSpPr>
              <p:spPr>
                <a:xfrm>
                  <a:off x="-2778008" y="4236878"/>
                  <a:ext cx="2508015" cy="572293"/>
                </a:xfrm>
                <a:prstGeom prst="round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ounded Rectangle 44"/>
                <p:cNvSpPr/>
                <p:nvPr/>
              </p:nvSpPr>
              <p:spPr>
                <a:xfrm>
                  <a:off x="-732208" y="4313078"/>
                  <a:ext cx="18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ounded Rectangle 45"/>
                <p:cNvSpPr/>
                <p:nvPr/>
              </p:nvSpPr>
              <p:spPr>
                <a:xfrm>
                  <a:off x="-2736008" y="4313078"/>
                  <a:ext cx="72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ounded Rectangle 46"/>
                <p:cNvSpPr/>
                <p:nvPr/>
              </p:nvSpPr>
              <p:spPr>
                <a:xfrm>
                  <a:off x="-492008" y="4313078"/>
                  <a:ext cx="180000" cy="360000"/>
                </a:xfrm>
                <a:prstGeom prst="round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ounded Rectangle 47"/>
                <p:cNvSpPr/>
                <p:nvPr/>
              </p:nvSpPr>
              <p:spPr>
                <a:xfrm>
                  <a:off x="-1242408" y="4313078"/>
                  <a:ext cx="450000" cy="360000"/>
                </a:xfrm>
                <a:prstGeom prst="roundRect">
                  <a:avLst/>
                </a:prstGeom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-1482608" y="4313078"/>
                  <a:ext cx="18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ounded Rectangle 49"/>
                <p:cNvSpPr/>
                <p:nvPr/>
              </p:nvSpPr>
              <p:spPr>
                <a:xfrm>
                  <a:off x="-1939808" y="4313078"/>
                  <a:ext cx="36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-467700" y="4351178"/>
                  <a:ext cx="76200" cy="76200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-1204308" y="4351178"/>
                  <a:ext cx="76200" cy="76200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7" name="TextBox 56"/>
            <p:cNvSpPr txBox="1"/>
            <p:nvPr/>
          </p:nvSpPr>
          <p:spPr>
            <a:xfrm>
              <a:off x="6677788" y="3657600"/>
              <a:ext cx="12347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Evacuate</a:t>
              </a:r>
              <a:endParaRPr lang="en-US" dirty="0"/>
            </a:p>
          </p:txBody>
        </p:sp>
        <p:sp>
          <p:nvSpPr>
            <p:cNvPr id="59" name="Circular Arrow 58"/>
            <p:cNvSpPr/>
            <p:nvPr/>
          </p:nvSpPr>
          <p:spPr>
            <a:xfrm rot="21341194" flipH="1">
              <a:off x="6324600" y="4224156"/>
              <a:ext cx="2514600" cy="1559244"/>
            </a:xfrm>
            <a:prstGeom prst="circularArrow">
              <a:avLst>
                <a:gd name="adj1" fmla="val 8217"/>
                <a:gd name="adj2" fmla="val 548816"/>
                <a:gd name="adj3" fmla="val 20641064"/>
                <a:gd name="adj4" fmla="val 13398451"/>
                <a:gd name="adj5" fmla="val 824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1" name="Rectangle 60"/>
          <p:cNvSpPr/>
          <p:nvPr/>
        </p:nvSpPr>
        <p:spPr>
          <a:xfrm>
            <a:off x="6066458" y="1905000"/>
            <a:ext cx="2620342" cy="351103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 Placeholder 8"/>
          <p:cNvSpPr txBox="1">
            <a:spLocks/>
          </p:cNvSpPr>
          <p:nvPr/>
        </p:nvSpPr>
        <p:spPr>
          <a:xfrm>
            <a:off x="6019800" y="1219200"/>
            <a:ext cx="25908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Reclamation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" name="Group 77"/>
          <p:cNvGrpSpPr/>
          <p:nvPr/>
        </p:nvGrpSpPr>
        <p:grpSpPr>
          <a:xfrm>
            <a:off x="6097005" y="5137666"/>
            <a:ext cx="2512800" cy="941625"/>
            <a:chOff x="6097005" y="5137666"/>
            <a:chExt cx="2512800" cy="941625"/>
          </a:xfrm>
        </p:grpSpPr>
        <p:sp>
          <p:nvSpPr>
            <p:cNvPr id="65" name="TextBox 64"/>
            <p:cNvSpPr txBox="1"/>
            <p:nvPr/>
          </p:nvSpPr>
          <p:spPr>
            <a:xfrm>
              <a:off x="6270337" y="5137666"/>
              <a:ext cx="2174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Sweep-to-Region</a:t>
              </a:r>
              <a:endParaRPr lang="en-US" dirty="0"/>
            </a:p>
          </p:txBody>
        </p:sp>
        <p:grpSp>
          <p:nvGrpSpPr>
            <p:cNvPr id="42" name="Group 157"/>
            <p:cNvGrpSpPr/>
            <p:nvPr/>
          </p:nvGrpSpPr>
          <p:grpSpPr>
            <a:xfrm>
              <a:off x="6097005" y="5506998"/>
              <a:ext cx="2512800" cy="572293"/>
              <a:chOff x="-3110338" y="5943198"/>
              <a:chExt cx="2512800" cy="572293"/>
            </a:xfrm>
          </p:grpSpPr>
          <p:sp>
            <p:nvSpPr>
              <p:cNvPr id="67" name="Rounded Rectangle 66"/>
              <p:cNvSpPr/>
              <p:nvPr/>
            </p:nvSpPr>
            <p:spPr>
              <a:xfrm>
                <a:off x="-3110338" y="5943198"/>
                <a:ext cx="1256400" cy="57229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-1853938" y="5943198"/>
                <a:ext cx="1256400" cy="57229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" name="Group 156"/>
              <p:cNvGrpSpPr/>
              <p:nvPr/>
            </p:nvGrpSpPr>
            <p:grpSpPr>
              <a:xfrm>
                <a:off x="-1810800" y="6022142"/>
                <a:ext cx="1170600" cy="360000"/>
                <a:chOff x="-1828971" y="6022142"/>
                <a:chExt cx="1170600" cy="360000"/>
              </a:xfrm>
            </p:grpSpPr>
            <p:sp>
              <p:nvSpPr>
                <p:cNvPr id="70" name="Rounded Rectangle 69"/>
                <p:cNvSpPr/>
                <p:nvPr/>
              </p:nvSpPr>
              <p:spPr>
                <a:xfrm>
                  <a:off x="-1078571" y="6022142"/>
                  <a:ext cx="18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Rounded Rectangle 70"/>
                <p:cNvSpPr/>
                <p:nvPr/>
              </p:nvSpPr>
              <p:spPr>
                <a:xfrm>
                  <a:off x="-838371" y="6022142"/>
                  <a:ext cx="180000" cy="360000"/>
                </a:xfrm>
                <a:prstGeom prst="round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ounded Rectangle 71"/>
                <p:cNvSpPr/>
                <p:nvPr/>
              </p:nvSpPr>
              <p:spPr>
                <a:xfrm>
                  <a:off x="-1588771" y="6022142"/>
                  <a:ext cx="450000" cy="360000"/>
                </a:xfrm>
                <a:prstGeom prst="round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-1828971" y="6022142"/>
                  <a:ext cx="180000" cy="360000"/>
                </a:xfrm>
                <a:prstGeom prst="roundRect">
                  <a:avLst/>
                </a:prstGeom>
                <a:effec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58" name="Group 107"/>
          <p:cNvGrpSpPr/>
          <p:nvPr/>
        </p:nvGrpSpPr>
        <p:grpSpPr>
          <a:xfrm>
            <a:off x="344654" y="1821487"/>
            <a:ext cx="5598946" cy="4350713"/>
            <a:chOff x="344654" y="1821487"/>
            <a:chExt cx="5598946" cy="4350713"/>
          </a:xfrm>
        </p:grpSpPr>
        <p:sp>
          <p:nvSpPr>
            <p:cNvPr id="10" name="TextBox 9"/>
            <p:cNvSpPr txBox="1"/>
            <p:nvPr/>
          </p:nvSpPr>
          <p:spPr>
            <a:xfrm>
              <a:off x="382322" y="1850648"/>
              <a:ext cx="5472000" cy="769441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5400000" sx="102000" sy="102000" rotWithShape="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2400" b="1" dirty="0" smtClean="0">
                  <a:solidFill>
                    <a:schemeClr val="accent1"/>
                  </a:solidFill>
                </a:rPr>
                <a:t>Mark-Sweep</a:t>
              </a:r>
            </a:p>
            <a:p>
              <a:pPr algn="ctr">
                <a:buNone/>
              </a:pPr>
              <a:r>
                <a:rPr lang="en-US" sz="2000" dirty="0" smtClean="0"/>
                <a:t>Free-list + trace + </a:t>
              </a:r>
              <a:r>
                <a:rPr lang="en-US" sz="2000" dirty="0" smtClean="0">
                  <a:solidFill>
                    <a:srgbClr val="1D86CD"/>
                  </a:solidFill>
                </a:rPr>
                <a:t>sweep-to-free</a:t>
              </a:r>
              <a:endParaRPr lang="en-US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2322" y="2839760"/>
              <a:ext cx="5472000" cy="769441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5400000" sx="102000" sy="102000" rotWithShape="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2400" b="1" dirty="0" smtClean="0">
                  <a:solidFill>
                    <a:schemeClr val="accent2"/>
                  </a:solidFill>
                </a:rPr>
                <a:t>Mark-Compact</a:t>
              </a:r>
            </a:p>
            <a:p>
              <a:pPr algn="ctr">
                <a:buNone/>
              </a:pPr>
              <a:r>
                <a:rPr lang="en-US" sz="2000" dirty="0" smtClean="0"/>
                <a:t>Bump allocation + trace + </a:t>
              </a:r>
              <a:r>
                <a:rPr lang="en-US" sz="2000" dirty="0" smtClean="0">
                  <a:solidFill>
                    <a:srgbClr val="732E9A"/>
                  </a:solidFill>
                </a:rPr>
                <a:t>compact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2322" y="3828872"/>
              <a:ext cx="5472000" cy="769441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5400000" sx="102000" sy="102000" rotWithShape="0">
                <a:srgbClr val="000000">
                  <a:alpha val="43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2400" b="1" dirty="0" smtClean="0">
                  <a:solidFill>
                    <a:srgbClr val="B50B1B"/>
                  </a:solidFill>
                </a:rPr>
                <a:t>Semi-Space</a:t>
              </a:r>
            </a:p>
            <a:p>
              <a:pPr algn="ctr">
                <a:buNone/>
              </a:pPr>
              <a:r>
                <a:rPr lang="en-US" sz="2000" dirty="0" smtClean="0"/>
                <a:t>Bump allocation + trace + </a:t>
              </a:r>
              <a:r>
                <a:rPr lang="en-US" sz="2000" dirty="0" smtClean="0">
                  <a:solidFill>
                    <a:schemeClr val="accent3"/>
                  </a:solidFill>
                </a:rPr>
                <a:t>evacuate</a:t>
              </a:r>
              <a:endParaRPr lang="en-US" sz="2000" dirty="0">
                <a:solidFill>
                  <a:schemeClr val="accent3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44654" y="1821487"/>
              <a:ext cx="5598946" cy="2856220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 106"/>
            <p:cNvGrpSpPr/>
            <p:nvPr/>
          </p:nvGrpSpPr>
          <p:grpSpPr>
            <a:xfrm>
              <a:off x="395710" y="4694872"/>
              <a:ext cx="5445224" cy="1477328"/>
              <a:chOff x="382322" y="4694872"/>
              <a:chExt cx="5445224" cy="1477328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382322" y="4694872"/>
                <a:ext cx="5445224" cy="147732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50800" dist="38100" dir="5400000" sx="102000" sy="102000" rotWithShape="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>
                  <a:buNone/>
                </a:pPr>
                <a:r>
                  <a:rPr lang="en-US" sz="2400" b="1" dirty="0" smtClean="0">
                    <a:solidFill>
                      <a:schemeClr val="accent5"/>
                    </a:solidFill>
                  </a:rPr>
                  <a:t>Mark-Region</a:t>
                </a:r>
                <a:endParaRPr lang="en-US" sz="2000" dirty="0" smtClean="0">
                  <a:solidFill>
                    <a:schemeClr val="accent5"/>
                  </a:solidFill>
                </a:endParaRPr>
              </a:p>
              <a:p>
                <a:pPr algn="ctr">
                  <a:buNone/>
                </a:pPr>
                <a:r>
                  <a:rPr lang="en-US" sz="2000" dirty="0" smtClean="0"/>
                  <a:t>Bump </a:t>
                </a:r>
                <a:r>
                  <a:rPr lang="en-US" sz="2000" dirty="0" err="1" smtClean="0"/>
                  <a:t>alloc</a:t>
                </a:r>
                <a:r>
                  <a:rPr lang="en-US" sz="2000" dirty="0" smtClean="0"/>
                  <a:t> + trace + </a:t>
                </a:r>
                <a:r>
                  <a:rPr lang="en-US" sz="2000" dirty="0" smtClean="0">
                    <a:solidFill>
                      <a:srgbClr val="55992B"/>
                    </a:solidFill>
                  </a:rPr>
                  <a:t>sweep-to-region</a:t>
                </a:r>
              </a:p>
              <a:p>
                <a:pPr algn="ctr">
                  <a:buNone/>
                </a:pPr>
                <a:endParaRPr lang="en-US" sz="2000" b="1" dirty="0" smtClean="0">
                  <a:solidFill>
                    <a:srgbClr val="1D86CD"/>
                  </a:solidFill>
                </a:endParaRPr>
              </a:p>
              <a:p>
                <a:pPr algn="ctr">
                  <a:buNone/>
                </a:pPr>
                <a:endParaRPr lang="en-US" sz="1000" b="1" dirty="0" smtClean="0">
                  <a:solidFill>
                    <a:srgbClr val="1D86CD"/>
                  </a:solidFill>
                </a:endParaRPr>
              </a:p>
              <a:p>
                <a:pPr algn="ctr">
                  <a:buNone/>
                </a:pPr>
                <a:endParaRPr lang="en-US" sz="1600" b="1" dirty="0"/>
              </a:p>
            </p:txBody>
          </p:sp>
          <p:grpSp>
            <p:nvGrpSpPr>
              <p:cNvPr id="63" name="Group 105"/>
              <p:cNvGrpSpPr/>
              <p:nvPr/>
            </p:nvGrpSpPr>
            <p:grpSpPr>
              <a:xfrm>
                <a:off x="435600" y="5240889"/>
                <a:ext cx="5327415" cy="852192"/>
                <a:chOff x="381000" y="5257800"/>
                <a:chExt cx="5327415" cy="852192"/>
              </a:xfrm>
            </p:grpSpPr>
            <p:sp>
              <p:nvSpPr>
                <p:cNvPr id="81" name="Rounded Rectangle 80"/>
                <p:cNvSpPr/>
                <p:nvPr/>
              </p:nvSpPr>
              <p:spPr>
                <a:xfrm>
                  <a:off x="381000" y="5536146"/>
                  <a:ext cx="2508015" cy="572293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ounded Rectangle 81"/>
                <p:cNvSpPr/>
                <p:nvPr/>
              </p:nvSpPr>
              <p:spPr>
                <a:xfrm>
                  <a:off x="423000" y="5612346"/>
                  <a:ext cx="720000" cy="360000"/>
                </a:xfrm>
                <a:prstGeom prst="round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ounded Rectangle 82"/>
                <p:cNvSpPr/>
                <p:nvPr/>
              </p:nvSpPr>
              <p:spPr>
                <a:xfrm>
                  <a:off x="1676400" y="5612346"/>
                  <a:ext cx="180000" cy="360000"/>
                </a:xfrm>
                <a:prstGeom prst="round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ounded Rectangle 83"/>
                <p:cNvSpPr/>
                <p:nvPr/>
              </p:nvSpPr>
              <p:spPr>
                <a:xfrm>
                  <a:off x="1219200" y="5612346"/>
                  <a:ext cx="360000" cy="360000"/>
                </a:xfrm>
                <a:prstGeom prst="round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6" name="Group 440"/>
                <p:cNvGrpSpPr/>
                <p:nvPr/>
              </p:nvGrpSpPr>
              <p:grpSpPr>
                <a:xfrm>
                  <a:off x="3200400" y="5537699"/>
                  <a:ext cx="2508015" cy="572293"/>
                  <a:chOff x="-2975715" y="2113958"/>
                  <a:chExt cx="2508015" cy="572293"/>
                </a:xfrm>
              </p:grpSpPr>
              <p:sp>
                <p:nvSpPr>
                  <p:cNvPr id="99" name="Rounded Rectangle 98"/>
                  <p:cNvSpPr/>
                  <p:nvPr/>
                </p:nvSpPr>
                <p:spPr>
                  <a:xfrm>
                    <a:off x="-2975715" y="2113958"/>
                    <a:ext cx="2508015" cy="572293"/>
                  </a:xfrm>
                  <a:prstGeom prst="roundRect">
                    <a:avLst/>
                  </a:prstGeom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0" name="Rounded Rectangle 99"/>
                  <p:cNvSpPr/>
                  <p:nvPr/>
                </p:nvSpPr>
                <p:spPr>
                  <a:xfrm>
                    <a:off x="-929915" y="2190158"/>
                    <a:ext cx="180000" cy="360000"/>
                  </a:xfrm>
                  <a:prstGeom prst="roundRect">
                    <a:avLst/>
                  </a:prstGeom>
                  <a:ln/>
                  <a:effectLst/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1" name="Rounded Rectangle 100"/>
                  <p:cNvSpPr/>
                  <p:nvPr/>
                </p:nvSpPr>
                <p:spPr>
                  <a:xfrm>
                    <a:off x="-2933715" y="2190158"/>
                    <a:ext cx="720000" cy="360000"/>
                  </a:xfrm>
                  <a:prstGeom prst="roundRect">
                    <a:avLst/>
                  </a:prstGeom>
                  <a:ln/>
                  <a:effectLst/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2" name="Rounded Rectangle 101"/>
                  <p:cNvSpPr/>
                  <p:nvPr/>
                </p:nvSpPr>
                <p:spPr>
                  <a:xfrm>
                    <a:off x="-689715" y="2190158"/>
                    <a:ext cx="180000" cy="360000"/>
                  </a:xfrm>
                  <a:prstGeom prst="roundRect">
                    <a:avLst/>
                  </a:prstGeom>
                  <a:ln w="25400" cmpd="sng"/>
                  <a:effectLst/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3" name="Rounded Rectangle 102"/>
                  <p:cNvSpPr/>
                  <p:nvPr/>
                </p:nvSpPr>
                <p:spPr>
                  <a:xfrm>
                    <a:off x="-1440115" y="2190158"/>
                    <a:ext cx="450000" cy="360000"/>
                  </a:xfrm>
                  <a:prstGeom prst="roundRect">
                    <a:avLst/>
                  </a:prstGeom>
                  <a:ln w="25400" cmpd="sng"/>
                  <a:effectLst/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4" name="Rounded Rectangle 103"/>
                  <p:cNvSpPr/>
                  <p:nvPr/>
                </p:nvSpPr>
                <p:spPr>
                  <a:xfrm>
                    <a:off x="-1680315" y="2190158"/>
                    <a:ext cx="180000" cy="360000"/>
                  </a:xfrm>
                  <a:prstGeom prst="roundRect">
                    <a:avLst/>
                  </a:prstGeom>
                  <a:ln/>
                  <a:effectLst/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5" name="Rounded Rectangle 104"/>
                  <p:cNvSpPr/>
                  <p:nvPr/>
                </p:nvSpPr>
                <p:spPr>
                  <a:xfrm>
                    <a:off x="-2137515" y="2190158"/>
                    <a:ext cx="360000" cy="360000"/>
                  </a:xfrm>
                  <a:prstGeom prst="roundRect">
                    <a:avLst/>
                  </a:prstGeom>
                  <a:ln/>
                  <a:effectLst/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86" name="Oval 85"/>
                <p:cNvSpPr/>
                <p:nvPr/>
              </p:nvSpPr>
              <p:spPr>
                <a:xfrm rot="16200000">
                  <a:off x="5557090" y="5257260"/>
                  <a:ext cx="45719" cy="46800"/>
                </a:xfrm>
                <a:prstGeom prst="ellipse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7" name="Straight Arrow Connector 86"/>
                <p:cNvCxnSpPr>
                  <a:stCxn id="86" idx="6"/>
                </p:cNvCxnSpPr>
                <p:nvPr/>
              </p:nvCxnSpPr>
              <p:spPr>
                <a:xfrm rot="16200000" flipH="1" flipV="1">
                  <a:off x="5416121" y="5421629"/>
                  <a:ext cx="327658" cy="1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88" name="Rounded Rectangle 87"/>
                <p:cNvSpPr/>
                <p:nvPr/>
              </p:nvSpPr>
              <p:spPr>
                <a:xfrm>
                  <a:off x="5486400" y="5611307"/>
                  <a:ext cx="180000" cy="360000"/>
                </a:xfrm>
                <a:prstGeom prst="round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ounded Rectangle 88"/>
                <p:cNvSpPr/>
                <p:nvPr/>
              </p:nvSpPr>
              <p:spPr>
                <a:xfrm>
                  <a:off x="4736000" y="5611307"/>
                  <a:ext cx="450000" cy="360000"/>
                </a:xfrm>
                <a:prstGeom prst="roundRect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4774100" y="5651999"/>
                  <a:ext cx="76200" cy="76200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Oval 90"/>
                <p:cNvSpPr/>
                <p:nvPr/>
              </p:nvSpPr>
              <p:spPr>
                <a:xfrm>
                  <a:off x="5521366" y="5651999"/>
                  <a:ext cx="76200" cy="76200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9" name="Group 126"/>
                <p:cNvGrpSpPr/>
                <p:nvPr/>
              </p:nvGrpSpPr>
              <p:grpSpPr>
                <a:xfrm>
                  <a:off x="3242400" y="5617075"/>
                  <a:ext cx="2183800" cy="360000"/>
                  <a:chOff x="3471434" y="3480299"/>
                  <a:chExt cx="2183800" cy="360000"/>
                </a:xfrm>
              </p:grpSpPr>
              <p:sp>
                <p:nvSpPr>
                  <p:cNvPr id="95" name="Rounded Rectangle 94"/>
                  <p:cNvSpPr/>
                  <p:nvPr/>
                </p:nvSpPr>
                <p:spPr>
                  <a:xfrm>
                    <a:off x="5475234" y="3480299"/>
                    <a:ext cx="180000" cy="360000"/>
                  </a:xfrm>
                  <a:prstGeom prst="roundRect">
                    <a:avLst/>
                  </a:prstGeom>
                  <a:ln w="25400" cap="flat" cmpd="sng" algn="ctr">
                    <a:solidFill>
                      <a:schemeClr val="accent5">
                        <a:shade val="95000"/>
                        <a:satMod val="10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6" name="Rounded Rectangle 95"/>
                  <p:cNvSpPr/>
                  <p:nvPr/>
                </p:nvSpPr>
                <p:spPr>
                  <a:xfrm>
                    <a:off x="3471434" y="3480299"/>
                    <a:ext cx="720000" cy="360000"/>
                  </a:xfrm>
                  <a:prstGeom prst="roundRect">
                    <a:avLst/>
                  </a:prstGeom>
                  <a:ln w="25400" cap="flat" cmpd="sng" algn="ctr">
                    <a:solidFill>
                      <a:schemeClr val="accent5">
                        <a:shade val="95000"/>
                        <a:satMod val="10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" name="Rounded Rectangle 96"/>
                  <p:cNvSpPr/>
                  <p:nvPr/>
                </p:nvSpPr>
                <p:spPr>
                  <a:xfrm>
                    <a:off x="4724834" y="3480299"/>
                    <a:ext cx="180000" cy="360000"/>
                  </a:xfrm>
                  <a:prstGeom prst="roundRect">
                    <a:avLst/>
                  </a:prstGeom>
                  <a:ln w="25400" cap="flat" cmpd="sng" algn="ctr">
                    <a:solidFill>
                      <a:schemeClr val="accent5">
                        <a:shade val="95000"/>
                        <a:satMod val="10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" name="Rounded Rectangle 97"/>
                  <p:cNvSpPr/>
                  <p:nvPr/>
                </p:nvSpPr>
                <p:spPr>
                  <a:xfrm>
                    <a:off x="4267634" y="3480299"/>
                    <a:ext cx="360000" cy="360000"/>
                  </a:xfrm>
                  <a:prstGeom prst="roundRect">
                    <a:avLst/>
                  </a:prstGeom>
                  <a:ln w="25400" cap="flat" cmpd="sng" algn="ctr">
                    <a:solidFill>
                      <a:schemeClr val="accent5">
                        <a:shade val="95000"/>
                        <a:satMod val="10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93" name="Oval 92"/>
                <p:cNvSpPr/>
                <p:nvPr/>
              </p:nvSpPr>
              <p:spPr>
                <a:xfrm>
                  <a:off x="5551847" y="5843461"/>
                  <a:ext cx="45719" cy="46800"/>
                </a:xfrm>
                <a:prstGeom prst="ellipse">
                  <a:avLst/>
                </a:prstGeom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4" name="Straight Arrow Connector 93"/>
                <p:cNvCxnSpPr/>
                <p:nvPr/>
              </p:nvCxnSpPr>
              <p:spPr>
                <a:xfrm rot="10800000" flipV="1">
                  <a:off x="5215070" y="5869242"/>
                  <a:ext cx="382496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5"/>
                </a:lnRef>
                <a:fillRef idx="0">
                  <a:schemeClr val="accent5"/>
                </a:fillRef>
                <a:effectRef idx="1">
                  <a:schemeClr val="accent5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Mark-Region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30718" y="1676400"/>
            <a:ext cx="8074800" cy="41909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sx="102000" sy="102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ounded Rectangle 90"/>
          <p:cNvSpPr/>
          <p:nvPr/>
        </p:nvSpPr>
        <p:spPr>
          <a:xfrm>
            <a:off x="609600" y="1912143"/>
            <a:ext cx="1980000" cy="5722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4568118" y="1912143"/>
            <a:ext cx="1980000" cy="5722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2588859" y="1912143"/>
            <a:ext cx="1980000" cy="5722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3509083" y="2382329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6547376" y="1912143"/>
            <a:ext cx="1980000" cy="5722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467600" y="2382329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644862" y="1989138"/>
            <a:ext cx="45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>
            <a:off x="1152129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1806663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1389396" y="1989138"/>
            <a:ext cx="36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2371199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2857204" y="1989138"/>
            <a:ext cx="72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100"/>
          <p:cNvSpPr/>
          <p:nvPr/>
        </p:nvSpPr>
        <p:spPr>
          <a:xfrm>
            <a:off x="4036962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101"/>
          <p:cNvSpPr/>
          <p:nvPr/>
        </p:nvSpPr>
        <p:spPr>
          <a:xfrm>
            <a:off x="3627083" y="1989138"/>
            <a:ext cx="36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4266843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ounded Rectangle 105"/>
          <p:cNvSpPr/>
          <p:nvPr/>
        </p:nvSpPr>
        <p:spPr>
          <a:xfrm>
            <a:off x="2627325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ounded Rectangle 106"/>
          <p:cNvSpPr/>
          <p:nvPr/>
        </p:nvSpPr>
        <p:spPr>
          <a:xfrm>
            <a:off x="5185534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/>
          <p:cNvSpPr/>
          <p:nvPr/>
        </p:nvSpPr>
        <p:spPr>
          <a:xfrm>
            <a:off x="4614600" y="1989138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ounded Rectangle 108"/>
          <p:cNvSpPr/>
          <p:nvPr/>
        </p:nvSpPr>
        <p:spPr>
          <a:xfrm>
            <a:off x="5996935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ounded Rectangle 109"/>
          <p:cNvSpPr/>
          <p:nvPr/>
        </p:nvSpPr>
        <p:spPr>
          <a:xfrm>
            <a:off x="5666468" y="1989138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ounded Rectangle 110"/>
          <p:cNvSpPr/>
          <p:nvPr/>
        </p:nvSpPr>
        <p:spPr>
          <a:xfrm>
            <a:off x="4945067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ounded Rectangle 111"/>
          <p:cNvSpPr/>
          <p:nvPr/>
        </p:nvSpPr>
        <p:spPr>
          <a:xfrm>
            <a:off x="5426001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ounded Rectangle 112"/>
          <p:cNvSpPr/>
          <p:nvPr/>
        </p:nvSpPr>
        <p:spPr>
          <a:xfrm>
            <a:off x="6237400" y="1989138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ounded Rectangle 113"/>
          <p:cNvSpPr/>
          <p:nvPr/>
        </p:nvSpPr>
        <p:spPr>
          <a:xfrm>
            <a:off x="7003279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ounded Rectangle 114"/>
          <p:cNvSpPr/>
          <p:nvPr/>
        </p:nvSpPr>
        <p:spPr>
          <a:xfrm>
            <a:off x="7733039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ounded Rectangle 115"/>
          <p:cNvSpPr/>
          <p:nvPr/>
        </p:nvSpPr>
        <p:spPr>
          <a:xfrm>
            <a:off x="7962919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ounded Rectangle 116"/>
          <p:cNvSpPr/>
          <p:nvPr/>
        </p:nvSpPr>
        <p:spPr>
          <a:xfrm>
            <a:off x="6593399" y="1989138"/>
            <a:ext cx="36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ounded Rectangle 117"/>
          <p:cNvSpPr/>
          <p:nvPr/>
        </p:nvSpPr>
        <p:spPr>
          <a:xfrm>
            <a:off x="7233159" y="1989138"/>
            <a:ext cx="45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ounded Rectangle 120"/>
          <p:cNvSpPr/>
          <p:nvPr/>
        </p:nvSpPr>
        <p:spPr>
          <a:xfrm>
            <a:off x="8192800" y="1989138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2043930" y="1989138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772481" y="2711450"/>
            <a:ext cx="7533319" cy="2971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Contiguous allocation into regions</a:t>
            </a:r>
          </a:p>
          <a:p>
            <a:pPr lvl="1">
              <a:buClr>
                <a:srgbClr val="008000"/>
              </a:buClr>
              <a:buFont typeface="Wingdings" charset="2"/>
              <a:buChar char="ü"/>
            </a:pPr>
            <a:r>
              <a:rPr lang="en-US" sz="2400" dirty="0" smtClean="0"/>
              <a:t>Excellent locality</a:t>
            </a:r>
          </a:p>
          <a:p>
            <a:pPr lvl="1"/>
            <a:r>
              <a:rPr lang="en-US" sz="2400" dirty="0" smtClean="0"/>
              <a:t>For simplicity, objects cannot span regions</a:t>
            </a:r>
          </a:p>
          <a:p>
            <a:r>
              <a:rPr lang="en-US" sz="2800" dirty="0" smtClean="0"/>
              <a:t>Simple mark phase (like mark-sweep)</a:t>
            </a:r>
          </a:p>
          <a:p>
            <a:pPr lvl="1"/>
            <a:r>
              <a:rPr lang="en-US" sz="2400" dirty="0" smtClean="0"/>
              <a:t>Mark objects and their containing region</a:t>
            </a:r>
          </a:p>
          <a:p>
            <a:r>
              <a:rPr lang="en-US" sz="2800" dirty="0" smtClean="0"/>
              <a:t>Unmarked regions can be freed</a:t>
            </a:r>
          </a:p>
        </p:txBody>
      </p:sp>
      <p:grpSp>
        <p:nvGrpSpPr>
          <p:cNvPr id="3" name="Group 127"/>
          <p:cNvGrpSpPr/>
          <p:nvPr/>
        </p:nvGrpSpPr>
        <p:grpSpPr>
          <a:xfrm>
            <a:off x="2627325" y="1989138"/>
            <a:ext cx="1819518" cy="360000"/>
            <a:chOff x="2668263" y="1295400"/>
            <a:chExt cx="1819518" cy="360000"/>
          </a:xfrm>
        </p:grpSpPr>
        <p:sp>
          <p:nvSpPr>
            <p:cNvPr id="50" name="Rounded Rectangle 49"/>
            <p:cNvSpPr/>
            <p:nvPr/>
          </p:nvSpPr>
          <p:spPr>
            <a:xfrm>
              <a:off x="2898142" y="1295400"/>
              <a:ext cx="72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4077900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3668021" y="1295400"/>
              <a:ext cx="36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4307781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2668263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128"/>
          <p:cNvGrpSpPr/>
          <p:nvPr/>
        </p:nvGrpSpPr>
        <p:grpSpPr>
          <a:xfrm>
            <a:off x="4614600" y="1989138"/>
            <a:ext cx="1892800" cy="360000"/>
            <a:chOff x="4655538" y="1295400"/>
            <a:chExt cx="1892800" cy="360000"/>
          </a:xfrm>
        </p:grpSpPr>
        <p:sp>
          <p:nvSpPr>
            <p:cNvPr id="55" name="Rounded Rectangle 54"/>
            <p:cNvSpPr/>
            <p:nvPr/>
          </p:nvSpPr>
          <p:spPr>
            <a:xfrm>
              <a:off x="5226472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4655538" y="1295400"/>
              <a:ext cx="27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6037873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5707406" y="1295400"/>
              <a:ext cx="27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4986005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5466939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278338" y="1295400"/>
              <a:ext cx="27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129"/>
          <p:cNvGrpSpPr/>
          <p:nvPr/>
        </p:nvGrpSpPr>
        <p:grpSpPr>
          <a:xfrm>
            <a:off x="6593399" y="1989138"/>
            <a:ext cx="1869401" cy="360000"/>
            <a:chOff x="6634337" y="1295400"/>
            <a:chExt cx="1869401" cy="360000"/>
          </a:xfrm>
        </p:grpSpPr>
        <p:sp>
          <p:nvSpPr>
            <p:cNvPr id="62" name="Rounded Rectangle 61"/>
            <p:cNvSpPr/>
            <p:nvPr/>
          </p:nvSpPr>
          <p:spPr>
            <a:xfrm>
              <a:off x="7044217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7773977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8003857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6634337" y="1295400"/>
              <a:ext cx="36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7274097" y="1295400"/>
              <a:ext cx="45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8233738" y="1295400"/>
              <a:ext cx="27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93"/>
          <p:cNvGrpSpPr/>
          <p:nvPr/>
        </p:nvGrpSpPr>
        <p:grpSpPr>
          <a:xfrm>
            <a:off x="644862" y="1989138"/>
            <a:ext cx="1906337" cy="360000"/>
            <a:chOff x="685800" y="1295400"/>
            <a:chExt cx="1906337" cy="360000"/>
          </a:xfrm>
        </p:grpSpPr>
        <p:sp>
          <p:nvSpPr>
            <p:cNvPr id="45" name="Rounded Rectangle 44"/>
            <p:cNvSpPr/>
            <p:nvPr/>
          </p:nvSpPr>
          <p:spPr>
            <a:xfrm>
              <a:off x="685800" y="1295400"/>
              <a:ext cx="45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193067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1847601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1430334" y="1295400"/>
              <a:ext cx="36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412137" y="1295400"/>
              <a:ext cx="18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2084868" y="1295400"/>
              <a:ext cx="270000" cy="360000"/>
            </a:xfrm>
            <a:prstGeom prst="roundRect">
              <a:avLst/>
            </a:prstGeom>
            <a:ln w="25400"/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Rounded Rectangle 81"/>
          <p:cNvSpPr/>
          <p:nvPr/>
        </p:nvSpPr>
        <p:spPr>
          <a:xfrm>
            <a:off x="7962919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7990519" y="2019984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7733039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7764462" y="2019984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ounded Rectangle 79"/>
          <p:cNvSpPr/>
          <p:nvPr/>
        </p:nvSpPr>
        <p:spPr>
          <a:xfrm>
            <a:off x="2627325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659662" y="2019984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4266843" y="1989138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301262" y="2019984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2857204" y="1989138"/>
            <a:ext cx="72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890062" y="2019984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152"/>
          <p:cNvGrpSpPr/>
          <p:nvPr/>
        </p:nvGrpSpPr>
        <p:grpSpPr>
          <a:xfrm>
            <a:off x="3627083" y="1989138"/>
            <a:ext cx="4835717" cy="360000"/>
            <a:chOff x="3627083" y="1989138"/>
            <a:chExt cx="4835717" cy="360000"/>
          </a:xfrm>
        </p:grpSpPr>
        <p:grpSp>
          <p:nvGrpSpPr>
            <p:cNvPr id="11" name="Group 151"/>
            <p:cNvGrpSpPr/>
            <p:nvPr/>
          </p:nvGrpSpPr>
          <p:grpSpPr>
            <a:xfrm>
              <a:off x="3627083" y="1989138"/>
              <a:ext cx="589879" cy="360000"/>
              <a:chOff x="3779483" y="2383200"/>
              <a:chExt cx="589879" cy="36000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4189362" y="2383200"/>
                <a:ext cx="180000" cy="360000"/>
              </a:xfrm>
              <a:prstGeom prst="roundRect">
                <a:avLst/>
              </a:prstGeom>
              <a:ln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ounded Rectangle 141"/>
              <p:cNvSpPr/>
              <p:nvPr/>
            </p:nvSpPr>
            <p:spPr>
              <a:xfrm>
                <a:off x="3779483" y="2383200"/>
                <a:ext cx="360000" cy="360000"/>
              </a:xfrm>
              <a:prstGeom prst="roundRect">
                <a:avLst/>
              </a:prstGeom>
              <a:ln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44"/>
            <p:cNvGrpSpPr/>
            <p:nvPr/>
          </p:nvGrpSpPr>
          <p:grpSpPr>
            <a:xfrm>
              <a:off x="6593399" y="1989138"/>
              <a:ext cx="1869401" cy="360000"/>
              <a:chOff x="6634337" y="1295400"/>
              <a:chExt cx="1869401" cy="360000"/>
            </a:xfrm>
            <a:effectLst/>
          </p:grpSpPr>
          <p:sp>
            <p:nvSpPr>
              <p:cNvPr id="146" name="Rounded Rectangle 145"/>
              <p:cNvSpPr/>
              <p:nvPr/>
            </p:nvSpPr>
            <p:spPr>
              <a:xfrm>
                <a:off x="7044217" y="1295400"/>
                <a:ext cx="180000" cy="360000"/>
              </a:xfrm>
              <a:prstGeom prst="roundRect">
                <a:avLst/>
              </a:prstGeom>
              <a:ln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Rounded Rectangle 148"/>
              <p:cNvSpPr/>
              <p:nvPr/>
            </p:nvSpPr>
            <p:spPr>
              <a:xfrm>
                <a:off x="6634337" y="1295400"/>
                <a:ext cx="360000" cy="360000"/>
              </a:xfrm>
              <a:prstGeom prst="roundRect">
                <a:avLst/>
              </a:prstGeom>
              <a:ln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ounded Rectangle 149"/>
              <p:cNvSpPr/>
              <p:nvPr/>
            </p:nvSpPr>
            <p:spPr>
              <a:xfrm>
                <a:off x="7274097" y="1295400"/>
                <a:ext cx="450000" cy="360000"/>
              </a:xfrm>
              <a:prstGeom prst="roundRect">
                <a:avLst/>
              </a:prstGeom>
              <a:ln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ounded Rectangle 150"/>
              <p:cNvSpPr/>
              <p:nvPr/>
            </p:nvSpPr>
            <p:spPr>
              <a:xfrm>
                <a:off x="8233738" y="1295400"/>
                <a:ext cx="270000" cy="360000"/>
              </a:xfrm>
              <a:prstGeom prst="roundRect">
                <a:avLst/>
              </a:prstGeom>
              <a:ln/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6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9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1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2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uiExpand="1" animBg="1"/>
      <p:bldP spid="125" grpId="0" uiExpand="1" animBg="1"/>
      <p:bldP spid="95" grpId="0" uiExpand="1" animBg="1"/>
      <p:bldP spid="96" grpId="0" uiExpand="1" animBg="1"/>
      <p:bldP spid="96" grpId="1" uiExpand="1" animBg="1"/>
      <p:bldP spid="97" grpId="0" uiExpand="1" animBg="1"/>
      <p:bldP spid="97" grpId="1" uiExpand="1" animBg="1"/>
      <p:bldP spid="98" grpId="0" uiExpand="1" animBg="1"/>
      <p:bldP spid="98" grpId="1" uiExpand="1" animBg="1"/>
      <p:bldP spid="99" grpId="0" uiExpand="1" animBg="1"/>
      <p:bldP spid="99" grpId="1" uiExpand="1" animBg="1"/>
      <p:bldP spid="100" grpId="0" uiExpand="1" animBg="1"/>
      <p:bldP spid="101" grpId="0" uiExpand="1" animBg="1"/>
      <p:bldP spid="101" grpId="1" uiExpand="1" animBg="1"/>
      <p:bldP spid="102" grpId="0" uiExpand="1" animBg="1"/>
      <p:bldP spid="102" grpId="1" uiExpand="1" animBg="1"/>
      <p:bldP spid="103" grpId="0" uiExpand="1" animBg="1"/>
      <p:bldP spid="106" grpId="0" uiExpand="1" animBg="1"/>
      <p:bldP spid="107" grpId="0" uiExpand="1" animBg="1"/>
      <p:bldP spid="107" grpId="1" uiExpand="1" animBg="1"/>
      <p:bldP spid="108" grpId="0" uiExpand="1" animBg="1"/>
      <p:bldP spid="108" grpId="1" uiExpand="1" animBg="1"/>
      <p:bldP spid="109" grpId="0" uiExpand="1" animBg="1"/>
      <p:bldP spid="109" grpId="1" uiExpand="1" animBg="1"/>
      <p:bldP spid="110" grpId="0" uiExpand="1" animBg="1"/>
      <p:bldP spid="110" grpId="1" uiExpand="1" animBg="1"/>
      <p:bldP spid="111" grpId="0" uiExpand="1" animBg="1"/>
      <p:bldP spid="111" grpId="1" uiExpand="1" animBg="1"/>
      <p:bldP spid="112" grpId="0" uiExpand="1" animBg="1"/>
      <p:bldP spid="112" grpId="1" uiExpand="1" animBg="1"/>
      <p:bldP spid="113" grpId="0" uiExpand="1" animBg="1"/>
      <p:bldP spid="113" grpId="1" uiExpand="1" animBg="1"/>
      <p:bldP spid="114" grpId="0" uiExpand="1" animBg="1"/>
      <p:bldP spid="114" grpId="1" uiExpand="1" animBg="1"/>
      <p:bldP spid="115" grpId="0" uiExpand="1" animBg="1"/>
      <p:bldP spid="116" grpId="0" uiExpand="1" animBg="1"/>
      <p:bldP spid="117" grpId="0" uiExpand="1" animBg="1"/>
      <p:bldP spid="117" grpId="1" uiExpand="1" animBg="1"/>
      <p:bldP spid="118" grpId="0" uiExpand="1" animBg="1"/>
      <p:bldP spid="118" grpId="1" uiExpand="1" animBg="1"/>
      <p:bldP spid="121" grpId="0" uiExpand="1" animBg="1"/>
      <p:bldP spid="121" grpId="1" uiExpand="1" animBg="1"/>
      <p:bldP spid="122" grpId="0" uiExpand="1" animBg="1"/>
      <p:bldP spid="122" grpId="1" uiExpand="1" animBg="1"/>
      <p:bldP spid="44" grpId="0" uiExpand="1" build="p"/>
      <p:bldP spid="82" grpId="0" uiExpand="1" animBg="1"/>
      <p:bldP spid="83" grpId="0" uiExpand="1" animBg="1"/>
      <p:bldP spid="83" grpId="1" animBg="1"/>
      <p:bldP spid="81" grpId="0" uiExpand="1" animBg="1"/>
      <p:bldP spid="84" grpId="0" uiExpand="1" animBg="1"/>
      <p:bldP spid="84" grpId="1" animBg="1"/>
      <p:bldP spid="80" grpId="0" uiExpand="1" animBg="1"/>
      <p:bldP spid="85" grpId="0" uiExpand="1" animBg="1"/>
      <p:bldP spid="85" grpId="1" animBg="1"/>
      <p:bldP spid="77" grpId="0" uiExpand="1" animBg="1"/>
      <p:bldP spid="78" grpId="0" uiExpand="1" animBg="1"/>
      <p:bldP spid="78" grpId="1" animBg="1"/>
      <p:bldP spid="76" grpId="0" uiExpand="1" animBg="1"/>
      <p:bldP spid="79" grpId="0" uiExpand="1" animBg="1"/>
      <p:bldP spid="7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Blocks – analogous to Regions</a:t>
            </a:r>
            <a:endParaRPr lang="en-US" dirty="0" smtClean="0"/>
          </a:p>
          <a:p>
            <a:pPr lvl="1"/>
            <a:r>
              <a:rPr lang="en-US" dirty="0" smtClean="0"/>
              <a:t>Recyclable</a:t>
            </a:r>
          </a:p>
          <a:p>
            <a:pPr lvl="1"/>
            <a:r>
              <a:rPr lang="en-US" dirty="0" smtClean="0"/>
              <a:t>Immix block = 32KB</a:t>
            </a:r>
          </a:p>
          <a:p>
            <a:r>
              <a:rPr lang="en-US" dirty="0" smtClean="0"/>
              <a:t>Lines</a:t>
            </a:r>
          </a:p>
          <a:p>
            <a:pPr lvl="1"/>
            <a:r>
              <a:rPr lang="en-US" dirty="0" smtClean="0"/>
              <a:t>Objects can span lines</a:t>
            </a:r>
          </a:p>
          <a:p>
            <a:pPr lvl="1"/>
            <a:r>
              <a:rPr lang="en-US" dirty="0" smtClean="0"/>
              <a:t>Immix line = 128B</a:t>
            </a:r>
          </a:p>
          <a:p>
            <a:r>
              <a:rPr lang="en-US" dirty="0" smtClean="0"/>
              <a:t>Opportunistic defragmentation</a:t>
            </a:r>
          </a:p>
          <a:p>
            <a:pPr lvl="1"/>
            <a:r>
              <a:rPr lang="en-US" dirty="0" smtClean="0"/>
              <a:t>Candidate and target blocks</a:t>
            </a:r>
          </a:p>
          <a:p>
            <a:pPr lvl="1"/>
            <a:r>
              <a:rPr lang="en-US" dirty="0" smtClean="0"/>
              <a:t>Single pass to mark and copy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5030-84CC-B541-A6B0-A50DF36925D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3276600" y="2209800"/>
            <a:ext cx="3200400" cy="381000"/>
          </a:xfrm>
          <a:prstGeom prst="wedgeRectCallout">
            <a:avLst>
              <a:gd name="adj1" fmla="val -62938"/>
              <a:gd name="adj2" fmla="val -15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Reusable for (more) allocation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495800" y="4114800"/>
            <a:ext cx="1752600" cy="381000"/>
          </a:xfrm>
          <a:prstGeom prst="wedgeRectCallout">
            <a:avLst>
              <a:gd name="adj1" fmla="val -62938"/>
              <a:gd name="adj2" fmla="val -15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256 per Block</a:t>
            </a:r>
            <a:endParaRPr lang="en-US" dirty="0"/>
          </a:p>
        </p:txBody>
      </p:sp>
      <p:sp>
        <p:nvSpPr>
          <p:cNvPr id="8" name="Line Callout 1 7"/>
          <p:cNvSpPr/>
          <p:nvPr/>
        </p:nvSpPr>
        <p:spPr>
          <a:xfrm>
            <a:off x="6019800" y="5105400"/>
            <a:ext cx="2929938" cy="606095"/>
          </a:xfrm>
          <a:prstGeom prst="borderCallout1">
            <a:avLst>
              <a:gd name="adj1" fmla="val 28808"/>
              <a:gd name="adj2" fmla="val -4171"/>
              <a:gd name="adj3" fmla="val 27009"/>
              <a:gd name="adj4" fmla="val -1934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Move from mostly-empty</a:t>
            </a:r>
          </a:p>
          <a:p>
            <a:pPr algn="ctr"/>
            <a:r>
              <a:rPr lang="en-US" dirty="0" smtClean="0"/>
              <a:t>to mostly-full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Immix: Lines and Blocks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3" name="Group 6"/>
          <p:cNvGrpSpPr/>
          <p:nvPr/>
        </p:nvGrpSpPr>
        <p:grpSpPr>
          <a:xfrm>
            <a:off x="534600" y="2743200"/>
            <a:ext cx="8074800" cy="1494626"/>
            <a:chOff x="534600" y="4724400"/>
            <a:chExt cx="8074800" cy="1494626"/>
          </a:xfrm>
        </p:grpSpPr>
        <p:grpSp>
          <p:nvGrpSpPr>
            <p:cNvPr id="7" name="Group 82"/>
            <p:cNvGrpSpPr/>
            <p:nvPr/>
          </p:nvGrpSpPr>
          <p:grpSpPr>
            <a:xfrm>
              <a:off x="534600" y="4724400"/>
              <a:ext cx="8074800" cy="1494626"/>
              <a:chOff x="534600" y="4724400"/>
              <a:chExt cx="8074800" cy="1494626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34600" y="4771226"/>
                <a:ext cx="8074800" cy="1447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sx="102000" sy="102000" rotWithShape="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563100" y="4724400"/>
                <a:ext cx="20178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Small Regions</a:t>
                </a:r>
                <a:endParaRPr lang="en-US" b="1" dirty="0"/>
              </a:p>
            </p:txBody>
          </p:sp>
        </p:grpSp>
        <p:grpSp>
          <p:nvGrpSpPr>
            <p:cNvPr id="8" name="Group 37"/>
            <p:cNvGrpSpPr/>
            <p:nvPr/>
          </p:nvGrpSpPr>
          <p:grpSpPr>
            <a:xfrm>
              <a:off x="612000" y="5154375"/>
              <a:ext cx="3470268" cy="572293"/>
              <a:chOff x="609600" y="4228307"/>
              <a:chExt cx="3470268" cy="572293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609600" y="4228307"/>
                <a:ext cx="496800" cy="57229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1105178" y="4228307"/>
                <a:ext cx="496800" cy="57229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600756" y="4228307"/>
                <a:ext cx="496800" cy="57229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2096334" y="4228307"/>
                <a:ext cx="496800" cy="57229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2591912" y="4228307"/>
                <a:ext cx="496800" cy="57229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3087490" y="4228307"/>
                <a:ext cx="496800" cy="57229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3583068" y="4228307"/>
                <a:ext cx="496800" cy="57229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40800" y="4288200"/>
                <a:ext cx="45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1141200" y="4288200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2133930" y="4288200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1638000" y="4288200"/>
                <a:ext cx="36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3124200" y="4288200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3373200" y="4288200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2641197" y="4288200"/>
                <a:ext cx="27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27"/>
          <p:cNvGrpSpPr/>
          <p:nvPr/>
        </p:nvGrpSpPr>
        <p:grpSpPr>
          <a:xfrm>
            <a:off x="535800" y="1219200"/>
            <a:ext cx="8074800" cy="1447800"/>
            <a:chOff x="535800" y="3048000"/>
            <a:chExt cx="8074800" cy="1447800"/>
          </a:xfrm>
        </p:grpSpPr>
        <p:grpSp>
          <p:nvGrpSpPr>
            <p:cNvPr id="22" name="Group 83"/>
            <p:cNvGrpSpPr/>
            <p:nvPr/>
          </p:nvGrpSpPr>
          <p:grpSpPr>
            <a:xfrm>
              <a:off x="535800" y="3048000"/>
              <a:ext cx="8074800" cy="1447800"/>
              <a:chOff x="535800" y="3048000"/>
              <a:chExt cx="8074800" cy="14478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535800" y="3048000"/>
                <a:ext cx="8074800" cy="14478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sx="102000" sy="102000" rotWithShape="0">
                  <a:srgbClr val="000000">
                    <a:alpha val="43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581400" y="3048000"/>
                <a:ext cx="2028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Large Regions</a:t>
                </a:r>
                <a:endParaRPr lang="en-US" b="1" dirty="0"/>
              </a:p>
            </p:txBody>
          </p:sp>
        </p:grpSp>
        <p:grpSp>
          <p:nvGrpSpPr>
            <p:cNvPr id="27" name="Group 6"/>
            <p:cNvGrpSpPr/>
            <p:nvPr/>
          </p:nvGrpSpPr>
          <p:grpSpPr>
            <a:xfrm>
              <a:off x="612000" y="3505200"/>
              <a:ext cx="7920000" cy="572293"/>
              <a:chOff x="609600" y="1676399"/>
              <a:chExt cx="7920000" cy="572293"/>
            </a:xfrm>
          </p:grpSpPr>
          <p:grpSp>
            <p:nvGrpSpPr>
              <p:cNvPr id="28" name="Group 303"/>
              <p:cNvGrpSpPr/>
              <p:nvPr/>
            </p:nvGrpSpPr>
            <p:grpSpPr>
              <a:xfrm>
                <a:off x="4569600" y="1676399"/>
                <a:ext cx="3960000" cy="572293"/>
                <a:chOff x="613134" y="3122614"/>
                <a:chExt cx="3960000" cy="572293"/>
              </a:xfrm>
            </p:grpSpPr>
            <p:sp>
              <p:nvSpPr>
                <p:cNvPr id="59" name="Rounded Rectangle 58"/>
                <p:cNvSpPr/>
                <p:nvPr/>
              </p:nvSpPr>
              <p:spPr>
                <a:xfrm>
                  <a:off x="613134" y="3122614"/>
                  <a:ext cx="3960000" cy="572293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59"/>
                <p:cNvSpPr/>
                <p:nvPr/>
              </p:nvSpPr>
              <p:spPr>
                <a:xfrm>
                  <a:off x="651600" y="3592800"/>
                  <a:ext cx="76200" cy="76200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9" name="Group 307"/>
              <p:cNvGrpSpPr/>
              <p:nvPr/>
            </p:nvGrpSpPr>
            <p:grpSpPr>
              <a:xfrm>
                <a:off x="609600" y="1676399"/>
                <a:ext cx="3960000" cy="572293"/>
                <a:chOff x="609600" y="1676399"/>
                <a:chExt cx="3960000" cy="572293"/>
              </a:xfrm>
            </p:grpSpPr>
            <p:sp>
              <p:nvSpPr>
                <p:cNvPr id="57" name="Rounded Rectangle 56"/>
                <p:cNvSpPr/>
                <p:nvPr/>
              </p:nvSpPr>
              <p:spPr>
                <a:xfrm>
                  <a:off x="609600" y="1676399"/>
                  <a:ext cx="3960000" cy="572293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648066" y="2146585"/>
                  <a:ext cx="76200" cy="76200"/>
                </a:xfrm>
                <a:prstGeom prst="ellipse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3" name="Rounded Rectangle 32"/>
              <p:cNvSpPr/>
              <p:nvPr/>
            </p:nvSpPr>
            <p:spPr>
              <a:xfrm>
                <a:off x="644862" y="1752600"/>
                <a:ext cx="45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1152129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806663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1389396" y="1752600"/>
                <a:ext cx="36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2371199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2857204" y="1752600"/>
                <a:ext cx="72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4036962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3627083" y="1752600"/>
                <a:ext cx="36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4266843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2627325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5185534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614600" y="1752600"/>
                <a:ext cx="27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5996935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5666468" y="1752600"/>
                <a:ext cx="27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ounded Rectangle 23"/>
              <p:cNvSpPr/>
              <p:nvPr/>
            </p:nvSpPr>
            <p:spPr>
              <a:xfrm>
                <a:off x="4945067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ounded Rectangle 24"/>
              <p:cNvSpPr/>
              <p:nvPr/>
            </p:nvSpPr>
            <p:spPr>
              <a:xfrm>
                <a:off x="5426001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ounded Rectangle 25"/>
              <p:cNvSpPr/>
              <p:nvPr/>
            </p:nvSpPr>
            <p:spPr>
              <a:xfrm>
                <a:off x="6237400" y="1752600"/>
                <a:ext cx="27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26"/>
              <p:cNvSpPr/>
              <p:nvPr/>
            </p:nvSpPr>
            <p:spPr>
              <a:xfrm>
                <a:off x="7003279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7733039" y="1752600"/>
                <a:ext cx="180000" cy="360000"/>
              </a:xfrm>
              <a:prstGeom prst="roundRect">
                <a:avLst/>
              </a:prstGeom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7962919" y="1752600"/>
                <a:ext cx="180000" cy="360000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6593399" y="1752600"/>
                <a:ext cx="36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7233159" y="1752600"/>
                <a:ext cx="45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8192800" y="1752600"/>
                <a:ext cx="27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2043930" y="1752600"/>
                <a:ext cx="270000" cy="360000"/>
              </a:xfrm>
              <a:prstGeom prst="roundRect">
                <a:avLst/>
              </a:prstGeom>
              <a:effec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0" name="Group 62"/>
          <p:cNvGrpSpPr/>
          <p:nvPr/>
        </p:nvGrpSpPr>
        <p:grpSpPr>
          <a:xfrm>
            <a:off x="643200" y="3142637"/>
            <a:ext cx="4140339" cy="1124563"/>
            <a:chOff x="643200" y="5123837"/>
            <a:chExt cx="4140339" cy="1124563"/>
          </a:xfrm>
        </p:grpSpPr>
        <p:sp>
          <p:nvSpPr>
            <p:cNvPr id="64" name="TextBox 63"/>
            <p:cNvSpPr txBox="1"/>
            <p:nvPr/>
          </p:nvSpPr>
          <p:spPr>
            <a:xfrm>
              <a:off x="643200" y="5786735"/>
              <a:ext cx="4140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✗</a:t>
              </a:r>
              <a:r>
                <a:rPr lang="en-US" dirty="0" smtClean="0">
                  <a:ea typeface="Zapf Dingbats"/>
                  <a:cs typeface="Zapf Dingbats"/>
                </a:rPr>
                <a:t> Fragmentation (can’t fill blocks)</a:t>
              </a:r>
              <a:endParaRPr lang="en-US" dirty="0"/>
            </a:p>
          </p:txBody>
        </p:sp>
        <p:grpSp>
          <p:nvGrpSpPr>
            <p:cNvPr id="31" name="Group 67"/>
            <p:cNvGrpSpPr/>
            <p:nvPr/>
          </p:nvGrpSpPr>
          <p:grpSpPr>
            <a:xfrm>
              <a:off x="1219200" y="5123837"/>
              <a:ext cx="1524000" cy="533400"/>
              <a:chOff x="1219200" y="5047637"/>
              <a:chExt cx="1524000" cy="533400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1219200" y="5047637"/>
                <a:ext cx="532596" cy="533400"/>
              </a:xfrm>
              <a:prstGeom prst="ellipse">
                <a:avLst/>
              </a:prstGeom>
              <a:noFill/>
              <a:ln w="57150" cmpd="sng">
                <a:solidFill>
                  <a:srgbClr val="FF0000"/>
                </a:solidFill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2209799" y="5047637"/>
                <a:ext cx="533401" cy="533400"/>
              </a:xfrm>
              <a:prstGeom prst="ellipse">
                <a:avLst/>
              </a:prstGeom>
              <a:noFill/>
              <a:ln w="57150" cmpd="sng">
                <a:solidFill>
                  <a:srgbClr val="FF0000"/>
                </a:solidFill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9" name="TextBox 68"/>
          <p:cNvSpPr txBox="1"/>
          <p:nvPr/>
        </p:nvSpPr>
        <p:spPr>
          <a:xfrm>
            <a:off x="675871" y="2252161"/>
            <a:ext cx="3712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r>
              <a:rPr lang="en-US" dirty="0" smtClean="0">
                <a:latin typeface="Zapf Dingbats"/>
                <a:ea typeface="Zapf Dingbats"/>
                <a:cs typeface="Zapf Dingbats"/>
              </a:rPr>
              <a:t> </a:t>
            </a:r>
            <a:r>
              <a:rPr lang="en-US" dirty="0" smtClean="0">
                <a:ea typeface="Zapf Dingbats"/>
                <a:cs typeface="Zapf Dingbats"/>
              </a:rPr>
              <a:t>More contiguous allocation</a:t>
            </a:r>
            <a:endParaRPr lang="en-US" dirty="0"/>
          </a:p>
        </p:txBody>
      </p:sp>
      <p:grpSp>
        <p:nvGrpSpPr>
          <p:cNvPr id="32" name="Group 69"/>
          <p:cNvGrpSpPr/>
          <p:nvPr/>
        </p:nvGrpSpPr>
        <p:grpSpPr>
          <a:xfrm>
            <a:off x="609600" y="1676400"/>
            <a:ext cx="7955989" cy="1037426"/>
            <a:chOff x="609600" y="3505200"/>
            <a:chExt cx="7955989" cy="1037426"/>
          </a:xfrm>
        </p:grpSpPr>
        <p:grpSp>
          <p:nvGrpSpPr>
            <p:cNvPr id="63" name="Group 66"/>
            <p:cNvGrpSpPr/>
            <p:nvPr/>
          </p:nvGrpSpPr>
          <p:grpSpPr>
            <a:xfrm>
              <a:off x="609600" y="3505200"/>
              <a:ext cx="6573679" cy="499404"/>
              <a:chOff x="609600" y="3161507"/>
              <a:chExt cx="6573679" cy="499404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4569600" y="3161507"/>
                <a:ext cx="2613679" cy="499404"/>
              </a:xfrm>
              <a:prstGeom prst="ellipse">
                <a:avLst/>
              </a:prstGeom>
              <a:noFill/>
              <a:ln w="57150" cmpd="sng">
                <a:solidFill>
                  <a:srgbClr val="FF0000"/>
                </a:solidFill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609600" y="3161507"/>
                <a:ext cx="2031597" cy="499404"/>
              </a:xfrm>
              <a:prstGeom prst="ellipse">
                <a:avLst/>
              </a:prstGeom>
              <a:noFill/>
              <a:ln w="57150" cmpd="sng">
                <a:solidFill>
                  <a:srgbClr val="FF0000"/>
                </a:solidFill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4572000" y="4080961"/>
              <a:ext cx="39935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Zapf Dingbats"/>
                  <a:ea typeface="Zapf Dingbats"/>
                  <a:cs typeface="Zapf Dingbats"/>
                </a:rPr>
                <a:t>✗</a:t>
              </a:r>
              <a:r>
                <a:rPr lang="en-US" dirty="0" smtClean="0">
                  <a:ea typeface="Zapf Dingbats"/>
                  <a:cs typeface="Zapf Dingbats"/>
                </a:rPr>
                <a:t> Fragmentation (false marking)</a:t>
              </a:r>
              <a:endParaRPr lang="en-US" dirty="0"/>
            </a:p>
          </p:txBody>
        </p:sp>
      </p:grpSp>
      <p:grpSp>
        <p:nvGrpSpPr>
          <p:cNvPr id="65" name="Group 82"/>
          <p:cNvGrpSpPr/>
          <p:nvPr/>
        </p:nvGrpSpPr>
        <p:grpSpPr>
          <a:xfrm>
            <a:off x="535800" y="4419600"/>
            <a:ext cx="8074800" cy="1936750"/>
            <a:chOff x="534600" y="4724400"/>
            <a:chExt cx="8074800" cy="1465548"/>
          </a:xfrm>
        </p:grpSpPr>
        <p:sp>
          <p:nvSpPr>
            <p:cNvPr id="170" name="Rectangle 169"/>
            <p:cNvSpPr/>
            <p:nvPr/>
          </p:nvSpPr>
          <p:spPr>
            <a:xfrm>
              <a:off x="534600" y="4771226"/>
              <a:ext cx="8074800" cy="14187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sx="102000" sy="102000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3563100" y="4724400"/>
              <a:ext cx="20629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Lines &amp; Blocks</a:t>
              </a:r>
              <a:endParaRPr lang="en-US" b="1" dirty="0"/>
            </a:p>
          </p:txBody>
        </p:sp>
      </p:grpSp>
      <p:grpSp>
        <p:nvGrpSpPr>
          <p:cNvPr id="68" name="Group 84"/>
          <p:cNvGrpSpPr/>
          <p:nvPr/>
        </p:nvGrpSpPr>
        <p:grpSpPr>
          <a:xfrm>
            <a:off x="609600" y="4837114"/>
            <a:ext cx="1980000" cy="573087"/>
            <a:chOff x="613134" y="3122614"/>
            <a:chExt cx="1980000" cy="573087"/>
          </a:xfrm>
        </p:grpSpPr>
        <p:sp>
          <p:nvSpPr>
            <p:cNvPr id="89" name="Rounded Rectangle 88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>
              <a:stCxn id="89" idx="0"/>
              <a:endCxn id="89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70" name="Group 84"/>
          <p:cNvGrpSpPr/>
          <p:nvPr/>
        </p:nvGrpSpPr>
        <p:grpSpPr>
          <a:xfrm>
            <a:off x="4568118" y="4837114"/>
            <a:ext cx="1980000" cy="573087"/>
            <a:chOff x="613134" y="3122614"/>
            <a:chExt cx="1980000" cy="573087"/>
          </a:xfrm>
        </p:grpSpPr>
        <p:sp>
          <p:nvSpPr>
            <p:cNvPr id="99" name="Rounded Rectangle 98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Connector 99"/>
            <p:cNvCxnSpPr>
              <a:stCxn id="99" idx="0"/>
              <a:endCxn id="99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71" name="Group 84"/>
          <p:cNvGrpSpPr/>
          <p:nvPr/>
        </p:nvGrpSpPr>
        <p:grpSpPr>
          <a:xfrm>
            <a:off x="2588859" y="4837114"/>
            <a:ext cx="1980000" cy="573087"/>
            <a:chOff x="613134" y="3122614"/>
            <a:chExt cx="1980000" cy="573087"/>
          </a:xfrm>
        </p:grpSpPr>
        <p:sp>
          <p:nvSpPr>
            <p:cNvPr id="109" name="Rounded Rectangle 108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>
              <a:stCxn id="109" idx="0"/>
              <a:endCxn id="109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75" name="Group 84"/>
          <p:cNvGrpSpPr/>
          <p:nvPr/>
        </p:nvGrpSpPr>
        <p:grpSpPr>
          <a:xfrm>
            <a:off x="6547376" y="4837114"/>
            <a:ext cx="1980000" cy="573087"/>
            <a:chOff x="613134" y="3122614"/>
            <a:chExt cx="1980000" cy="573087"/>
          </a:xfrm>
        </p:grpSpPr>
        <p:sp>
          <p:nvSpPr>
            <p:cNvPr id="119" name="Rounded Rectangle 118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>
              <a:stCxn id="119" idx="0"/>
              <a:endCxn id="119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123" name="Rounded Rectangle 122"/>
          <p:cNvSpPr/>
          <p:nvPr/>
        </p:nvSpPr>
        <p:spPr>
          <a:xfrm>
            <a:off x="644862" y="4914109"/>
            <a:ext cx="45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ounded Rectangle 123"/>
          <p:cNvSpPr/>
          <p:nvPr/>
        </p:nvSpPr>
        <p:spPr>
          <a:xfrm>
            <a:off x="1152129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1806663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1389396" y="4914109"/>
            <a:ext cx="36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/>
        </p:nvSpPr>
        <p:spPr>
          <a:xfrm>
            <a:off x="2371199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2857204" y="4914109"/>
            <a:ext cx="72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4036962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3627083" y="4914109"/>
            <a:ext cx="36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4266843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ounded Rectangle 133"/>
          <p:cNvSpPr/>
          <p:nvPr/>
        </p:nvSpPr>
        <p:spPr>
          <a:xfrm>
            <a:off x="2627325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ounded Rectangle 134"/>
          <p:cNvSpPr/>
          <p:nvPr/>
        </p:nvSpPr>
        <p:spPr>
          <a:xfrm>
            <a:off x="5185534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ounded Rectangle 135"/>
          <p:cNvSpPr/>
          <p:nvPr/>
        </p:nvSpPr>
        <p:spPr>
          <a:xfrm>
            <a:off x="4614600" y="4914109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136"/>
          <p:cNvSpPr/>
          <p:nvPr/>
        </p:nvSpPr>
        <p:spPr>
          <a:xfrm>
            <a:off x="5996935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ounded Rectangle 137"/>
          <p:cNvSpPr/>
          <p:nvPr/>
        </p:nvSpPr>
        <p:spPr>
          <a:xfrm>
            <a:off x="5666468" y="4914109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ounded Rectangle 138"/>
          <p:cNvSpPr/>
          <p:nvPr/>
        </p:nvSpPr>
        <p:spPr>
          <a:xfrm>
            <a:off x="4945067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ounded Rectangle 139"/>
          <p:cNvSpPr/>
          <p:nvPr/>
        </p:nvSpPr>
        <p:spPr>
          <a:xfrm>
            <a:off x="5426001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ounded Rectangle 140"/>
          <p:cNvSpPr/>
          <p:nvPr/>
        </p:nvSpPr>
        <p:spPr>
          <a:xfrm>
            <a:off x="6237400" y="4914109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ounded Rectangle 141"/>
          <p:cNvSpPr/>
          <p:nvPr/>
        </p:nvSpPr>
        <p:spPr>
          <a:xfrm>
            <a:off x="7003279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ounded Rectangle 142"/>
          <p:cNvSpPr/>
          <p:nvPr/>
        </p:nvSpPr>
        <p:spPr>
          <a:xfrm>
            <a:off x="7733039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7962919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ounded Rectangle 144"/>
          <p:cNvSpPr/>
          <p:nvPr/>
        </p:nvSpPr>
        <p:spPr>
          <a:xfrm>
            <a:off x="6593399" y="4914109"/>
            <a:ext cx="36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ounded Rectangle 145"/>
          <p:cNvSpPr/>
          <p:nvPr/>
        </p:nvSpPr>
        <p:spPr>
          <a:xfrm>
            <a:off x="7233159" y="4914109"/>
            <a:ext cx="45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8259251" y="5307300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7749917" y="5307300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ounded Rectangle 148"/>
          <p:cNvSpPr/>
          <p:nvPr/>
        </p:nvSpPr>
        <p:spPr>
          <a:xfrm>
            <a:off x="8192800" y="4914109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ounded Rectangle 149"/>
          <p:cNvSpPr/>
          <p:nvPr/>
        </p:nvSpPr>
        <p:spPr>
          <a:xfrm>
            <a:off x="2043930" y="4914109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188"/>
          <p:cNvGrpSpPr/>
          <p:nvPr/>
        </p:nvGrpSpPr>
        <p:grpSpPr>
          <a:xfrm>
            <a:off x="608806" y="4495801"/>
            <a:ext cx="1980053" cy="293926"/>
            <a:chOff x="608806" y="4800600"/>
            <a:chExt cx="1980053" cy="293926"/>
          </a:xfrm>
        </p:grpSpPr>
        <p:cxnSp>
          <p:nvCxnSpPr>
            <p:cNvPr id="174" name="Straight Connector 173"/>
            <p:cNvCxnSpPr/>
            <p:nvPr/>
          </p:nvCxnSpPr>
          <p:spPr>
            <a:xfrm rot="5400000">
              <a:off x="501134" y="4985266"/>
              <a:ext cx="21693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rot="5400000">
              <a:off x="2479599" y="4985266"/>
              <a:ext cx="21693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TextBox 175"/>
            <p:cNvSpPr txBox="1"/>
            <p:nvPr/>
          </p:nvSpPr>
          <p:spPr>
            <a:xfrm>
              <a:off x="1244357" y="4800600"/>
              <a:ext cx="8130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ea typeface="ＭＳ ゴシック"/>
                  <a:cs typeface="ＭＳ ゴシック"/>
                </a:rPr>
                <a:t>N pages</a:t>
              </a:r>
              <a:endParaRPr lang="en-US" sz="1600" dirty="0"/>
            </a:p>
          </p:txBody>
        </p:sp>
        <p:cxnSp>
          <p:nvCxnSpPr>
            <p:cNvPr id="180" name="Straight Arrow Connector 179"/>
            <p:cNvCxnSpPr/>
            <p:nvPr/>
          </p:nvCxnSpPr>
          <p:spPr>
            <a:xfrm>
              <a:off x="2401199" y="4954588"/>
              <a:ext cx="1524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/>
            <p:nvPr/>
          </p:nvCxnSpPr>
          <p:spPr>
            <a:xfrm rot="10800000">
              <a:off x="647262" y="4954588"/>
              <a:ext cx="1524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189"/>
          <p:cNvGrpSpPr/>
          <p:nvPr/>
        </p:nvGrpSpPr>
        <p:grpSpPr>
          <a:xfrm>
            <a:off x="5846935" y="4495801"/>
            <a:ext cx="2594279" cy="293926"/>
            <a:chOff x="5846935" y="4800600"/>
            <a:chExt cx="2594279" cy="293926"/>
          </a:xfrm>
        </p:grpSpPr>
        <p:cxnSp>
          <p:nvCxnSpPr>
            <p:cNvPr id="183" name="Straight Connector 182"/>
            <p:cNvCxnSpPr/>
            <p:nvPr/>
          </p:nvCxnSpPr>
          <p:spPr>
            <a:xfrm rot="5400000">
              <a:off x="6438116" y="4985266"/>
              <a:ext cx="21693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5913716" y="4985266"/>
              <a:ext cx="21693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TextBox 184"/>
            <p:cNvSpPr txBox="1"/>
            <p:nvPr/>
          </p:nvSpPr>
          <p:spPr>
            <a:xfrm>
              <a:off x="6748248" y="4800600"/>
              <a:ext cx="16929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ea typeface="ＭＳ ゴシック"/>
                  <a:cs typeface="ＭＳ ゴシック"/>
                </a:rPr>
                <a:t>approx 1 cache line</a:t>
              </a:r>
              <a:endParaRPr lang="en-US" sz="1600" dirty="0"/>
            </a:p>
          </p:txBody>
        </p:sp>
        <p:cxnSp>
          <p:nvCxnSpPr>
            <p:cNvPr id="186" name="Straight Arrow Connector 185"/>
            <p:cNvCxnSpPr/>
            <p:nvPr/>
          </p:nvCxnSpPr>
          <p:spPr>
            <a:xfrm>
              <a:off x="5846935" y="4954588"/>
              <a:ext cx="1524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/>
            <p:nvPr/>
          </p:nvCxnSpPr>
          <p:spPr>
            <a:xfrm rot="10800000">
              <a:off x="6593399" y="4959355"/>
              <a:ext cx="1524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Oval 104"/>
          <p:cNvSpPr/>
          <p:nvPr/>
        </p:nvSpPr>
        <p:spPr>
          <a:xfrm>
            <a:off x="3294600" y="5307300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2819400" y="5307300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277400" y="5307300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TextBox 195"/>
          <p:cNvSpPr txBox="1"/>
          <p:nvPr/>
        </p:nvSpPr>
        <p:spPr>
          <a:xfrm>
            <a:off x="665763" y="5894685"/>
            <a:ext cx="2705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r>
              <a:rPr lang="en-US" dirty="0" smtClean="0">
                <a:latin typeface="Zapf Dingbats"/>
                <a:ea typeface="Zapf Dingbats"/>
                <a:cs typeface="Zapf Dingbats"/>
              </a:rPr>
              <a:t> </a:t>
            </a:r>
            <a:r>
              <a:rPr lang="en-US" dirty="0" smtClean="0">
                <a:ea typeface="Zapf Dingbats"/>
                <a:cs typeface="Zapf Dingbats"/>
              </a:rPr>
              <a:t>Less fragmentation</a:t>
            </a:r>
            <a:endParaRPr lang="en-US" dirty="0"/>
          </a:p>
        </p:txBody>
      </p:sp>
      <p:sp>
        <p:nvSpPr>
          <p:cNvPr id="198" name="TextBox 197"/>
          <p:cNvSpPr txBox="1"/>
          <p:nvPr/>
        </p:nvSpPr>
        <p:spPr>
          <a:xfrm>
            <a:off x="762000" y="5671066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Wingdings"/>
                <a:cs typeface="Wingdings"/>
              </a:rPr>
              <a:t>▫ Objects span lines</a:t>
            </a:r>
            <a:endParaRPr lang="en-US" dirty="0"/>
          </a:p>
        </p:txBody>
      </p:sp>
      <p:sp>
        <p:nvSpPr>
          <p:cNvPr id="199" name="TextBox 198"/>
          <p:cNvSpPr txBox="1"/>
          <p:nvPr/>
        </p:nvSpPr>
        <p:spPr>
          <a:xfrm>
            <a:off x="4953000" y="5894685"/>
            <a:ext cx="2626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r>
              <a:rPr lang="en-US" dirty="0" smtClean="0">
                <a:latin typeface="Zapf Dingbats"/>
                <a:ea typeface="Zapf Dingbats"/>
                <a:cs typeface="Zapf Dingbats"/>
              </a:rPr>
              <a:t> </a:t>
            </a:r>
            <a:r>
              <a:rPr lang="en-US" dirty="0" smtClean="0">
                <a:ea typeface="Zapf Dingbats"/>
                <a:cs typeface="Zapf Dingbats"/>
              </a:rPr>
              <a:t>Fast common case</a:t>
            </a:r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>
            <a:off x="5048643" y="5671066"/>
            <a:ext cx="28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Wingdings"/>
                <a:cs typeface="Wingdings"/>
              </a:rPr>
              <a:t>▫ Lines marked with objects</a:t>
            </a:r>
            <a:endParaRPr lang="en-US" dirty="0"/>
          </a:p>
        </p:txBody>
      </p:sp>
      <p:sp>
        <p:nvSpPr>
          <p:cNvPr id="202" name="TextBox 201"/>
          <p:cNvSpPr txBox="1"/>
          <p:nvPr/>
        </p:nvSpPr>
        <p:spPr>
          <a:xfrm>
            <a:off x="5105400" y="3429000"/>
            <a:ext cx="3238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✗</a:t>
            </a:r>
            <a:r>
              <a:rPr lang="en-US" dirty="0" smtClean="0">
                <a:ea typeface="Zapf Dingbats"/>
                <a:cs typeface="Zapf Dingbats"/>
              </a:rPr>
              <a:t> Increased metadata </a:t>
            </a:r>
            <a:r>
              <a:rPr lang="en-US" dirty="0" err="1" smtClean="0">
                <a:ea typeface="Zapf Dingbats"/>
                <a:cs typeface="Zapf Dingbats"/>
              </a:rPr>
              <a:t>o/h</a:t>
            </a:r>
            <a:endParaRPr lang="en-US" dirty="0"/>
          </a:p>
        </p:txBody>
      </p:sp>
      <p:sp>
        <p:nvSpPr>
          <p:cNvPr id="152" name="Rounded Rectangle 151"/>
          <p:cNvSpPr/>
          <p:nvPr/>
        </p:nvSpPr>
        <p:spPr>
          <a:xfrm>
            <a:off x="3612605" y="3233068"/>
            <a:ext cx="720000" cy="360000"/>
          </a:xfrm>
          <a:prstGeom prst="roundRect">
            <a:avLst/>
          </a:prstGeom>
          <a:effectLst>
            <a:glow rad="101600">
              <a:srgbClr val="FF6600">
                <a:alpha val="75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5105400" y="3805535"/>
            <a:ext cx="3259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✗</a:t>
            </a:r>
            <a:r>
              <a:rPr lang="en-US" dirty="0" smtClean="0">
                <a:ea typeface="Zapf Dingbats"/>
                <a:cs typeface="Zapf Dingbats"/>
              </a:rPr>
              <a:t> Constrained object sizes</a:t>
            </a:r>
            <a:endParaRPr lang="en-US" dirty="0"/>
          </a:p>
        </p:txBody>
      </p:sp>
      <p:grpSp>
        <p:nvGrpSpPr>
          <p:cNvPr id="79" name="Group 188"/>
          <p:cNvGrpSpPr/>
          <p:nvPr/>
        </p:nvGrpSpPr>
        <p:grpSpPr>
          <a:xfrm>
            <a:off x="647262" y="4914109"/>
            <a:ext cx="7817938" cy="360000"/>
            <a:chOff x="797262" y="5371308"/>
            <a:chExt cx="7817938" cy="360000"/>
          </a:xfrm>
        </p:grpSpPr>
        <p:sp>
          <p:nvSpPr>
            <p:cNvPr id="153" name="Rounded Rectangle 152"/>
            <p:cNvSpPr/>
            <p:nvPr/>
          </p:nvSpPr>
          <p:spPr>
            <a:xfrm>
              <a:off x="797262" y="5371308"/>
              <a:ext cx="45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1304529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959063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ounded Rectangle 155"/>
            <p:cNvSpPr/>
            <p:nvPr/>
          </p:nvSpPr>
          <p:spPr>
            <a:xfrm>
              <a:off x="1541796" y="5371308"/>
              <a:ext cx="36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2523599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3009604" y="5371308"/>
              <a:ext cx="72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4189362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3779483" y="5371308"/>
              <a:ext cx="36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4419243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2779725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ounded Rectangle 162"/>
            <p:cNvSpPr/>
            <p:nvPr/>
          </p:nvSpPr>
          <p:spPr>
            <a:xfrm>
              <a:off x="5337934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ounded Rectangle 163"/>
            <p:cNvSpPr/>
            <p:nvPr/>
          </p:nvSpPr>
          <p:spPr>
            <a:xfrm>
              <a:off x="4767000" y="53713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6149335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ounded Rectangle 165"/>
            <p:cNvSpPr/>
            <p:nvPr/>
          </p:nvSpPr>
          <p:spPr>
            <a:xfrm>
              <a:off x="5818868" y="53713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ounded Rectangle 166"/>
            <p:cNvSpPr/>
            <p:nvPr/>
          </p:nvSpPr>
          <p:spPr>
            <a:xfrm>
              <a:off x="5097467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ounded Rectangle 167"/>
            <p:cNvSpPr/>
            <p:nvPr/>
          </p:nvSpPr>
          <p:spPr>
            <a:xfrm>
              <a:off x="5578401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6389800" y="53713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ounded Rectangle 171"/>
            <p:cNvSpPr/>
            <p:nvPr/>
          </p:nvSpPr>
          <p:spPr>
            <a:xfrm>
              <a:off x="7155679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7885439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ounded Rectangle 176"/>
            <p:cNvSpPr/>
            <p:nvPr/>
          </p:nvSpPr>
          <p:spPr>
            <a:xfrm>
              <a:off x="8115319" y="5371308"/>
              <a:ext cx="18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ounded Rectangle 177"/>
            <p:cNvSpPr/>
            <p:nvPr/>
          </p:nvSpPr>
          <p:spPr>
            <a:xfrm>
              <a:off x="6745799" y="5371308"/>
              <a:ext cx="36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7385559" y="5371308"/>
              <a:ext cx="45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ounded Rectangle 181"/>
            <p:cNvSpPr/>
            <p:nvPr/>
          </p:nvSpPr>
          <p:spPr>
            <a:xfrm>
              <a:off x="8345200" y="53713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2196330" y="5371308"/>
              <a:ext cx="270000" cy="360000"/>
            </a:xfrm>
            <a:prstGeom prst="roundRect">
              <a:avLst/>
            </a:prstGeom>
            <a:ln w="25400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0" name="Rounded Rectangle 189"/>
          <p:cNvSpPr/>
          <p:nvPr/>
        </p:nvSpPr>
        <p:spPr>
          <a:xfrm>
            <a:off x="8189557" y="4914109"/>
            <a:ext cx="270000" cy="360000"/>
          </a:xfrm>
          <a:prstGeom prst="roundRect">
            <a:avLst/>
          </a:prstGeom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ounded Rectangle 190"/>
          <p:cNvSpPr/>
          <p:nvPr/>
        </p:nvSpPr>
        <p:spPr>
          <a:xfrm>
            <a:off x="2853961" y="4914109"/>
            <a:ext cx="72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ounded Rectangle 191"/>
          <p:cNvSpPr/>
          <p:nvPr/>
        </p:nvSpPr>
        <p:spPr>
          <a:xfrm>
            <a:off x="4263600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>
            <a:off x="2624082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ounded Rectangle 193"/>
          <p:cNvSpPr/>
          <p:nvPr/>
        </p:nvSpPr>
        <p:spPr>
          <a:xfrm>
            <a:off x="7729796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ounded Rectangle 194"/>
          <p:cNvSpPr/>
          <p:nvPr/>
        </p:nvSpPr>
        <p:spPr>
          <a:xfrm>
            <a:off x="7959676" y="4914109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7985492" y="4944955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7764462" y="4944955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Oval 150"/>
          <p:cNvSpPr/>
          <p:nvPr/>
        </p:nvSpPr>
        <p:spPr>
          <a:xfrm>
            <a:off x="2659662" y="4944955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890062" y="4944955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4301262" y="4944955"/>
            <a:ext cx="76200" cy="76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57200" y="1219200"/>
            <a:ext cx="8229600" cy="32004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TextBox 196"/>
          <p:cNvSpPr txBox="1"/>
          <p:nvPr/>
        </p:nvSpPr>
        <p:spPr>
          <a:xfrm>
            <a:off x="762000" y="5421868"/>
            <a:ext cx="2855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Wingdings"/>
                <a:cs typeface="Wingdings"/>
              </a:rPr>
              <a:t>▫ TLB locality, cache locality</a:t>
            </a:r>
            <a:endParaRPr lang="en-US" dirty="0"/>
          </a:p>
        </p:txBody>
      </p:sp>
      <p:sp>
        <p:nvSpPr>
          <p:cNvPr id="201" name="TextBox 200"/>
          <p:cNvSpPr txBox="1"/>
          <p:nvPr/>
        </p:nvSpPr>
        <p:spPr>
          <a:xfrm>
            <a:off x="5029200" y="5421868"/>
            <a:ext cx="293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a typeface="Wingdings"/>
                <a:cs typeface="Wingdings"/>
              </a:rPr>
              <a:t>▫ Block &gt; 4 X max object size</a:t>
            </a:r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1170604" y="4876800"/>
            <a:ext cx="946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Free</a:t>
            </a:r>
            <a:endParaRPr lang="en-US" sz="2400" b="1" dirty="0"/>
          </a:p>
        </p:txBody>
      </p:sp>
      <p:sp>
        <p:nvSpPr>
          <p:cNvPr id="207" name="TextBox 206"/>
          <p:cNvSpPr txBox="1"/>
          <p:nvPr/>
        </p:nvSpPr>
        <p:spPr>
          <a:xfrm>
            <a:off x="5085615" y="4876800"/>
            <a:ext cx="946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Free</a:t>
            </a:r>
            <a:endParaRPr lang="en-US" sz="2400" b="1" dirty="0"/>
          </a:p>
        </p:txBody>
      </p:sp>
      <p:sp>
        <p:nvSpPr>
          <p:cNvPr id="208" name="TextBox 207"/>
          <p:cNvSpPr txBox="1"/>
          <p:nvPr/>
        </p:nvSpPr>
        <p:spPr>
          <a:xfrm>
            <a:off x="2544131" y="4876800"/>
            <a:ext cx="2027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Recyclable</a:t>
            </a:r>
            <a:endParaRPr lang="en-US" sz="2400" b="1" dirty="0"/>
          </a:p>
        </p:txBody>
      </p:sp>
      <p:sp>
        <p:nvSpPr>
          <p:cNvPr id="189" name="Rectangular Callout 188"/>
          <p:cNvSpPr/>
          <p:nvPr/>
        </p:nvSpPr>
        <p:spPr>
          <a:xfrm>
            <a:off x="1093200" y="4419600"/>
            <a:ext cx="6443381" cy="854509"/>
          </a:xfrm>
          <a:prstGeom prst="wedgeRectCallout">
            <a:avLst>
              <a:gd name="adj1" fmla="val -23435"/>
              <a:gd name="adj2" fmla="val -60495"/>
            </a:avLst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“In a mark-region collector, region size embodies the collector’s space-time tradeoff.”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6506531" y="4876800"/>
            <a:ext cx="2027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Recyclable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6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7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8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9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1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2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9" grpId="0" animBg="1"/>
      <p:bldP spid="129" grpId="1" animBg="1"/>
      <p:bldP spid="130" grpId="0" animBg="1"/>
      <p:bldP spid="130" grpId="1" animBg="1"/>
      <p:bldP spid="131" grpId="0" animBg="1"/>
      <p:bldP spid="134" grpId="0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4" grpId="0" animBg="1"/>
      <p:bldP spid="145" grpId="0" animBg="1"/>
      <p:bldP spid="145" grpId="1" animBg="1"/>
      <p:bldP spid="146" grpId="0" animBg="1"/>
      <p:bldP spid="146" grpId="1" animBg="1"/>
      <p:bldP spid="115" grpId="0" animBg="1"/>
      <p:bldP spid="117" grpId="0" animBg="1"/>
      <p:bldP spid="149" grpId="0" animBg="1"/>
      <p:bldP spid="149" grpId="1" animBg="1"/>
      <p:bldP spid="150" grpId="0" animBg="1"/>
      <p:bldP spid="150" grpId="1" animBg="1"/>
      <p:bldP spid="105" grpId="0" animBg="1"/>
      <p:bldP spid="106" grpId="0" animBg="1"/>
      <p:bldP spid="108" grpId="0" animBg="1"/>
      <p:bldP spid="196" grpId="0"/>
      <p:bldP spid="198" grpId="0"/>
      <p:bldP spid="199" grpId="0"/>
      <p:bldP spid="200" grpId="0"/>
      <p:bldP spid="202" grpId="0"/>
      <p:bldP spid="152" grpId="0" animBg="1"/>
      <p:bldP spid="77" grpId="0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47" grpId="0" animBg="1"/>
      <p:bldP spid="147" grpId="1" animBg="1"/>
      <p:bldP spid="148" grpId="0" animBg="1"/>
      <p:bldP spid="148" grpId="1" animBg="1"/>
      <p:bldP spid="151" grpId="0" animBg="1"/>
      <p:bldP spid="151" grpId="1" animBg="1"/>
      <p:bldP spid="133" grpId="0" animBg="1"/>
      <p:bldP spid="133" grpId="1" animBg="1"/>
      <p:bldP spid="132" grpId="0" animBg="1"/>
      <p:bldP spid="132" grpId="1" animBg="1"/>
      <p:bldP spid="82" grpId="0" animBg="1"/>
      <p:bldP spid="197" grpId="0"/>
      <p:bldP spid="201" grpId="0"/>
      <p:bldP spid="206" grpId="0"/>
      <p:bldP spid="206" grpId="1"/>
      <p:bldP spid="207" grpId="0"/>
      <p:bldP spid="207" grpId="1"/>
      <p:bldP spid="208" grpId="0"/>
      <p:bldP spid="208" grpId="1"/>
      <p:bldP spid="189" grpId="0" animBg="1"/>
      <p:bldP spid="189" grpId="1" animBg="1"/>
      <p:bldP spid="203" grpId="0"/>
      <p:bldP spid="203" grpId="1"/>
      <p:bldP spid="203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Allocation Policy</a:t>
            </a:r>
            <a:br>
              <a:rPr lang="en-US" dirty="0" smtClean="0"/>
            </a:br>
            <a:r>
              <a:rPr lang="en-US" sz="2667" dirty="0" smtClean="0"/>
              <a:t>(Recycling)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E3114-D1FF-A44E-A8B0-52B95EB6782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5800" y="2057400"/>
            <a:ext cx="8074800" cy="3581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sx="102000" sy="102000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84"/>
          <p:cNvGrpSpPr/>
          <p:nvPr/>
        </p:nvGrpSpPr>
        <p:grpSpPr>
          <a:xfrm>
            <a:off x="609600" y="2275687"/>
            <a:ext cx="1980000" cy="573087"/>
            <a:chOff x="613134" y="3122614"/>
            <a:chExt cx="1980000" cy="573087"/>
          </a:xfrm>
        </p:grpSpPr>
        <p:sp>
          <p:nvSpPr>
            <p:cNvPr id="11" name="Rounded Rectangle 10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stCxn id="11" idx="0"/>
              <a:endCxn id="11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7" name="Group 84"/>
          <p:cNvGrpSpPr/>
          <p:nvPr/>
        </p:nvGrpSpPr>
        <p:grpSpPr>
          <a:xfrm>
            <a:off x="4568118" y="2275687"/>
            <a:ext cx="1980000" cy="573087"/>
            <a:chOff x="613134" y="3122614"/>
            <a:chExt cx="1980000" cy="573087"/>
          </a:xfrm>
        </p:grpSpPr>
        <p:sp>
          <p:nvSpPr>
            <p:cNvPr id="16" name="Rounded Rectangle 15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16" idx="0"/>
              <a:endCxn id="16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9" name="Group 84"/>
          <p:cNvGrpSpPr/>
          <p:nvPr/>
        </p:nvGrpSpPr>
        <p:grpSpPr>
          <a:xfrm>
            <a:off x="2588859" y="2275687"/>
            <a:ext cx="1980000" cy="573087"/>
            <a:chOff x="613134" y="3122614"/>
            <a:chExt cx="1980000" cy="573087"/>
          </a:xfrm>
        </p:grpSpPr>
        <p:sp>
          <p:nvSpPr>
            <p:cNvPr id="21" name="Rounded Rectangle 20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stCxn id="21" idx="0"/>
              <a:endCxn id="21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" name="Group 84"/>
          <p:cNvGrpSpPr/>
          <p:nvPr/>
        </p:nvGrpSpPr>
        <p:grpSpPr>
          <a:xfrm>
            <a:off x="6547376" y="2275687"/>
            <a:ext cx="1980000" cy="573087"/>
            <a:chOff x="613134" y="3122614"/>
            <a:chExt cx="1980000" cy="573087"/>
          </a:xfrm>
        </p:grpSpPr>
        <p:sp>
          <p:nvSpPr>
            <p:cNvPr id="26" name="Rounded Rectangle 25"/>
            <p:cNvSpPr/>
            <p:nvPr/>
          </p:nvSpPr>
          <p:spPr>
            <a:xfrm>
              <a:off x="613134" y="3122614"/>
              <a:ext cx="1980000" cy="57229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stCxn id="26" idx="0"/>
              <a:endCxn id="26" idx="2"/>
            </p:cNvCxnSpPr>
            <p:nvPr/>
          </p:nvCxnSpPr>
          <p:spPr>
            <a:xfrm rot="16200000" flipH="1">
              <a:off x="1316987" y="3408760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818238" y="3408758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1803998" y="3408761"/>
              <a:ext cx="572293" cy="1588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30" name="Rounded Rectangle 29"/>
          <p:cNvSpPr/>
          <p:nvPr/>
        </p:nvSpPr>
        <p:spPr>
          <a:xfrm>
            <a:off x="644862" y="2352682"/>
            <a:ext cx="45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1152129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1806663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1389396" y="2352682"/>
            <a:ext cx="36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371199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2857204" y="2352682"/>
            <a:ext cx="72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627083" y="2352682"/>
            <a:ext cx="36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4266843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2627325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5185534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4614600" y="2352682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5996935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5666468" y="2352682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4945067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5426001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6237400" y="2352682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7733039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6593399" y="2352682"/>
            <a:ext cx="36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2043930" y="2352682"/>
            <a:ext cx="27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Content Placeholder 2"/>
          <p:cNvSpPr>
            <a:spLocks noGrp="1"/>
          </p:cNvSpPr>
          <p:nvPr>
            <p:ph idx="1"/>
          </p:nvPr>
        </p:nvSpPr>
        <p:spPr>
          <a:xfrm>
            <a:off x="1372745" y="3048000"/>
            <a:ext cx="6400910" cy="2590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Recycle partially marked blocks first</a:t>
            </a:r>
          </a:p>
          <a:p>
            <a:pPr lvl="1">
              <a:buClr>
                <a:srgbClr val="008000"/>
              </a:buClr>
              <a:buFont typeface="Wingdings" charset="2"/>
              <a:buChar char="ü"/>
            </a:pPr>
            <a:r>
              <a:rPr lang="en-US" dirty="0" smtClean="0"/>
              <a:t>Minimize fragmentation</a:t>
            </a:r>
          </a:p>
          <a:p>
            <a:pPr lvl="1">
              <a:buClr>
                <a:srgbClr val="008000"/>
              </a:buClr>
              <a:buFont typeface="Wingdings" charset="2"/>
              <a:buChar char="ü"/>
            </a:pPr>
            <a:r>
              <a:rPr lang="en-US" dirty="0" smtClean="0"/>
              <a:t>Maximize sharing of freed blocks</a:t>
            </a:r>
          </a:p>
          <a:p>
            <a:r>
              <a:rPr lang="en-US" dirty="0" smtClean="0"/>
              <a:t>Recycle in address order</a:t>
            </a:r>
          </a:p>
          <a:p>
            <a:pPr lvl="1"/>
            <a:r>
              <a:rPr lang="en-US" dirty="0" smtClean="0"/>
              <a:t>We explored other options</a:t>
            </a:r>
          </a:p>
          <a:p>
            <a:r>
              <a:rPr lang="en-US" dirty="0" smtClean="0"/>
              <a:t>Allocate into free blocks last</a:t>
            </a:r>
            <a:endParaRPr lang="en-US" dirty="0"/>
          </a:p>
        </p:txBody>
      </p:sp>
      <p:sp>
        <p:nvSpPr>
          <p:cNvPr id="65" name="Rounded Rectangle 64"/>
          <p:cNvSpPr/>
          <p:nvPr/>
        </p:nvSpPr>
        <p:spPr>
          <a:xfrm>
            <a:off x="7966800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7009200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7236000" y="2352682"/>
            <a:ext cx="180000" cy="36000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53318" y="5638800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Effect on locality and fragmentation?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50" grpId="0" animBg="1"/>
      <p:bldP spid="57" grpId="0" animBg="1"/>
      <p:bldP spid="82" grpId="0" build="p"/>
      <p:bldP spid="76" grpId="0" animBg="1"/>
      <p:bldP spid="77" grpId="0" animBg="1"/>
      <p:bldP spid="5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867</Words>
  <Application>Microsoft Office PowerPoint</Application>
  <PresentationFormat>On-screen Show (4:3)</PresentationFormat>
  <Paragraphs>233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Immix: A Mark-Region  Garbage Collector</vt:lpstr>
      <vt:lpstr>Comparison to Prior Work; Contributions</vt:lpstr>
      <vt:lpstr>GC Fundamentals Algorithmic Components</vt:lpstr>
      <vt:lpstr>GC Fundamentals Canonical Garbage Collectors</vt:lpstr>
      <vt:lpstr>Sweep-To-Region and Mark-Region</vt:lpstr>
      <vt:lpstr>Naïve Mark-Region</vt:lpstr>
      <vt:lpstr>Heap Organization</vt:lpstr>
      <vt:lpstr>Immix: Lines and Blocks</vt:lpstr>
      <vt:lpstr>Allocation Policy (Recycling)</vt:lpstr>
      <vt:lpstr>Opportunistic Defragmentation</vt:lpstr>
      <vt:lpstr>Details</vt:lpstr>
      <vt:lpstr>Other Optimizations</vt:lpstr>
      <vt:lpstr>Mark-Region: Immix (Bump Allocation + Trace + Sweep-to-Region)</vt:lpstr>
      <vt:lpstr>Total Performance</vt:lpstr>
      <vt:lpstr>Discussion</vt:lpstr>
      <vt:lpstr>Minimum Heap</vt:lpstr>
      <vt:lpstr>Sticky Performance</vt:lpstr>
    </vt:vector>
  </TitlesOfParts>
  <Company>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Immix: A Mark-Region  Garbage Collector</dc:title>
  <dc:creator>Jennifer Sartor</dc:creator>
  <cp:lastModifiedBy>Curtis Dunham</cp:lastModifiedBy>
  <cp:revision>102</cp:revision>
  <dcterms:created xsi:type="dcterms:W3CDTF">2009-03-02T06:48:34Z</dcterms:created>
  <dcterms:modified xsi:type="dcterms:W3CDTF">2011-02-02T19:57:55Z</dcterms:modified>
</cp:coreProperties>
</file>