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9"/>
  </p:notesMasterIdLst>
  <p:handoutMasterIdLst>
    <p:handoutMasterId r:id="rId40"/>
  </p:handoutMasterIdLst>
  <p:sldIdLst>
    <p:sldId id="256" r:id="rId2"/>
    <p:sldId id="650" r:id="rId3"/>
    <p:sldId id="649" r:id="rId4"/>
    <p:sldId id="529" r:id="rId5"/>
    <p:sldId id="530" r:id="rId6"/>
    <p:sldId id="671" r:id="rId7"/>
    <p:sldId id="475" r:id="rId8"/>
    <p:sldId id="678" r:id="rId9"/>
    <p:sldId id="598" r:id="rId10"/>
    <p:sldId id="599" r:id="rId11"/>
    <p:sldId id="600" r:id="rId12"/>
    <p:sldId id="603" r:id="rId13"/>
    <p:sldId id="555" r:id="rId14"/>
    <p:sldId id="561" r:id="rId15"/>
    <p:sldId id="565" r:id="rId16"/>
    <p:sldId id="566" r:id="rId17"/>
    <p:sldId id="567" r:id="rId18"/>
    <p:sldId id="572" r:id="rId19"/>
    <p:sldId id="573" r:id="rId20"/>
    <p:sldId id="574" r:id="rId21"/>
    <p:sldId id="575" r:id="rId22"/>
    <p:sldId id="576" r:id="rId23"/>
    <p:sldId id="577" r:id="rId24"/>
    <p:sldId id="578" r:id="rId25"/>
    <p:sldId id="562" r:id="rId26"/>
    <p:sldId id="563" r:id="rId27"/>
    <p:sldId id="564" r:id="rId28"/>
    <p:sldId id="532" r:id="rId29"/>
    <p:sldId id="666" r:id="rId30"/>
    <p:sldId id="489" r:id="rId31"/>
    <p:sldId id="548" r:id="rId32"/>
    <p:sldId id="665" r:id="rId33"/>
    <p:sldId id="495" r:id="rId34"/>
    <p:sldId id="580" r:id="rId35"/>
    <p:sldId id="579" r:id="rId36"/>
    <p:sldId id="359" r:id="rId37"/>
    <p:sldId id="648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5E30E"/>
    <a:srgbClr val="FEFFE3"/>
    <a:srgbClr val="1ACE34"/>
    <a:srgbClr val="22FF2C"/>
    <a:srgbClr val="E9FDEC"/>
    <a:srgbClr val="FFF7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9809" autoAdjust="0"/>
    <p:restoredTop sz="89931" autoAdjust="0"/>
  </p:normalViewPr>
  <p:slideViewPr>
    <p:cSldViewPr snapToObjects="1">
      <p:cViewPr>
        <p:scale>
          <a:sx n="75" d="100"/>
          <a:sy n="75" d="100"/>
        </p:scale>
        <p:origin x="-1024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04EAE-7959-C84D-81FD-047D8D4CF1CC}" type="datetimeFigureOut">
              <a:rPr lang="en-US" smtClean="0"/>
              <a:pPr/>
              <a:t>7/15/12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50BB7-F244-CD47-90F1-07151D3E2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61A7F-1ABC-654B-9200-C1B56242F0FA}" type="datetimeFigureOut">
              <a:rPr lang="en-US" smtClean="0"/>
              <a:pPr/>
              <a:t>7/15/12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16B05-455D-A74A-88B2-FB0F38CEB9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26095-B867-F24D-9680-55E8588C2975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62C-1768-9C42-B9CD-3CC67631F49D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428B-1906-5B4D-B338-84056E3118F4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3D2F-122D-9245-A83D-65CF45148E73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FEC1-5370-EE4A-BB00-81A4183A5326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7195-66E4-1D40-97B3-9ECEF4956988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0BDC5-613A-7249-ADB8-CE11F56DFF3A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505C6-E3E2-DF46-ADD2-746941B115D1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4E43-98CA-B445-8F3D-53A8EFF21A64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D195-07EF-D445-AB59-E78C66587DFA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4EF0-5398-9047-845A-63A5CBF6FC6E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http://www.hcrc.ed.ac.uk/maptask/index.html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D3008F-DED3-AF42-8D0B-0C000CBD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30D57-1733-6740-BFFA-57A8ECBE7FD2}" type="datetime1">
              <a:rPr lang="en-US" smtClean="0"/>
              <a:pPr/>
              <a:t>7/15/12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http://www.hcrc.ed.ac.uk/maptask/index.html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dlcc/Documents/research/ACL12/Navigation%20Demo%20Chinese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dlcc/Documents/research/ACL12/Navigation%20Demo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utexas.edu/~ml/clamp/navigation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utexas.edu/~ml/clamp/navigatio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3314700"/>
            <a:ext cx="2514600" cy="6858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David L. Chen</a:t>
            </a:r>
          </a:p>
        </p:txBody>
      </p:sp>
      <p:sp>
        <p:nvSpPr>
          <p:cNvPr id="2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2209800"/>
          </a:xfrm>
        </p:spPr>
        <p:txBody>
          <a:bodyPr>
            <a:noAutofit/>
          </a:bodyPr>
          <a:lstStyle/>
          <a:p>
            <a:r>
              <a:rPr b="1" dirty="0" smtClean="0"/>
              <a:t>Fast Online Lexicon Learning for Grounded Language Acquisition</a:t>
            </a:r>
            <a:endParaRPr lang="en-US" dirty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029200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50th Annual Meeting of the </a:t>
            </a:r>
          </a:p>
          <a:p>
            <a:pPr algn="ctr"/>
            <a:r>
              <a:rPr lang="en-US" sz="2000" dirty="0" smtClean="0"/>
              <a:t>Association for Computational Linguistics (ACL)</a:t>
            </a:r>
          </a:p>
          <a:p>
            <a:pPr algn="ctr"/>
            <a:r>
              <a:rPr lang="en-US" sz="2000" dirty="0" smtClean="0"/>
              <a:t>July 9, 2012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3962400"/>
            <a:ext cx="4724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94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University of Texas at Austin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248400" y="3962400"/>
            <a:ext cx="2133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Google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715000" y="4114800"/>
            <a:ext cx="838200" cy="3048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 Refinement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12031" y="2234624"/>
            <a:ext cx="63614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Face the blue hall and walk 2 steps</a:t>
            </a:r>
            <a:endParaRPr lang="en-US" sz="3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31808" y="3352800"/>
            <a:ext cx="7802592" cy="2592689"/>
            <a:chOff x="731808" y="3657600"/>
            <a:chExt cx="7802592" cy="2592689"/>
          </a:xfrm>
        </p:grpSpPr>
        <p:sp>
          <p:nvSpPr>
            <p:cNvPr id="24" name="Rounded Rectangle 23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2 steps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>
              <a:stCxn id="26" idx="3"/>
              <a:endCxn id="24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4" idx="3"/>
              <a:endCxn id="25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5" idx="3"/>
              <a:endCxn id="27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34" name="Straight Connector 33"/>
            <p:cNvCxnSpPr>
              <a:stCxn id="26" idx="2"/>
              <a:endCxn id="28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4" idx="2"/>
              <a:endCxn id="33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4" idx="2"/>
              <a:endCxn id="61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5" idx="2"/>
              <a:endCxn id="29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7" idx="2"/>
              <a:endCxn id="64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40" name="Straight Connector 39"/>
            <p:cNvCxnSpPr>
              <a:stCxn id="33" idx="4"/>
              <a:endCxn id="39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2" name="Straight Connector 61"/>
            <p:cNvCxnSpPr>
              <a:stCxn id="60" idx="0"/>
              <a:endCxn id="61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65" name="Straight Connector 64"/>
            <p:cNvCxnSpPr>
              <a:stCxn id="63" idx="0"/>
              <a:endCxn id="64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 Refinement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12031" y="2234624"/>
            <a:ext cx="63614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 left.  Walk forward twice.</a:t>
            </a:r>
            <a:endParaRPr lang="en-US" sz="3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31808" y="3352800"/>
            <a:ext cx="7802592" cy="2592689"/>
            <a:chOff x="731808" y="3657600"/>
            <a:chExt cx="7802592" cy="2592689"/>
          </a:xfrm>
        </p:grpSpPr>
        <p:sp>
          <p:nvSpPr>
            <p:cNvPr id="24" name="Rounded Rectangle 23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2 steps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>
              <a:stCxn id="26" idx="3"/>
              <a:endCxn id="24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4" idx="3"/>
              <a:endCxn id="25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5" idx="3"/>
              <a:endCxn id="27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34" name="Straight Connector 33"/>
            <p:cNvCxnSpPr>
              <a:stCxn id="26" idx="2"/>
              <a:endCxn id="28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4" idx="2"/>
              <a:endCxn id="33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4" idx="2"/>
              <a:endCxn id="60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5" idx="2"/>
              <a:endCxn id="29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7" idx="2"/>
              <a:endCxn id="63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40" name="Straight Connector 39"/>
            <p:cNvCxnSpPr>
              <a:stCxn id="33" idx="4"/>
              <a:endCxn id="39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1" name="Straight Connector 60"/>
            <p:cNvCxnSpPr>
              <a:stCxn id="42" idx="0"/>
              <a:endCxn id="60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64" name="Straight Connector 63"/>
            <p:cNvCxnSpPr>
              <a:stCxn id="62" idx="0"/>
              <a:endCxn id="63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Plan Refinement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Find the correct </a:t>
            </a:r>
            <a:r>
              <a:rPr lang="en-US" dirty="0" err="1" smtClean="0"/>
              <a:t>subplan</a:t>
            </a:r>
            <a:r>
              <a:rPr lang="en-US" dirty="0" smtClean="0"/>
              <a:t> that corresponds to the instruction</a:t>
            </a:r>
          </a:p>
          <a:p>
            <a:r>
              <a:rPr lang="en-US" dirty="0" smtClean="0"/>
              <a:t>First learn the meaning of words and short phrases</a:t>
            </a:r>
          </a:p>
          <a:p>
            <a:r>
              <a:rPr lang="en-US" dirty="0" smtClean="0"/>
              <a:t>Use the learned lexicon to remove parts of the plans unrelated to the instructions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1546692" y="2819400"/>
            <a:ext cx="55060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 and walk to the couch</a:t>
            </a:r>
            <a:endParaRPr lang="en-US" sz="3200" dirty="0"/>
          </a:p>
        </p:txBody>
      </p:sp>
      <p:sp>
        <p:nvSpPr>
          <p:cNvPr id="82" name="TextBox 81"/>
          <p:cNvSpPr txBox="1"/>
          <p:nvPr/>
        </p:nvSpPr>
        <p:spPr>
          <a:xfrm>
            <a:off x="884207" y="1295400"/>
            <a:ext cx="7469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/>
            <a:r>
              <a:rPr lang="en-US" sz="2800" dirty="0" smtClean="0"/>
              <a:t>1. As an example comes in, break down the sentence and the graph into </a:t>
            </a:r>
            <a:r>
              <a:rPr lang="en-US" sz="2800" dirty="0" err="1" smtClean="0"/>
              <a:t>n</a:t>
            </a:r>
            <a:r>
              <a:rPr lang="en-US" sz="2800" dirty="0" smtClean="0"/>
              <a:t>-grams and connected </a:t>
            </a:r>
            <a:r>
              <a:rPr lang="en-US" sz="2800" dirty="0" err="1" smtClean="0"/>
              <a:t>subgraphs</a:t>
            </a:r>
            <a:endParaRPr lang="en-US" sz="28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31808" y="3503311"/>
            <a:ext cx="7802592" cy="2592689"/>
            <a:chOff x="731808" y="3657600"/>
            <a:chExt cx="7802592" cy="2592689"/>
          </a:xfrm>
        </p:grpSpPr>
        <p:sp>
          <p:nvSpPr>
            <p:cNvPr id="26" name="Rounded Rectangle 25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2 steps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Arrow Connector 33"/>
            <p:cNvCxnSpPr>
              <a:stCxn id="29" idx="3"/>
              <a:endCxn id="26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6" idx="3"/>
              <a:endCxn id="27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7" idx="3"/>
              <a:endCxn id="30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38" name="Straight Connector 37"/>
            <p:cNvCxnSpPr>
              <a:stCxn id="29" idx="2"/>
              <a:endCxn id="32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26" idx="2"/>
              <a:endCxn id="37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26" idx="2"/>
              <a:endCxn id="50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7" idx="2"/>
              <a:endCxn id="33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0" idx="2"/>
              <a:endCxn id="57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47" name="Straight Connector 46"/>
            <p:cNvCxnSpPr>
              <a:stCxn id="37" idx="4"/>
              <a:endCxn id="4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51" name="Straight Connector 50"/>
            <p:cNvCxnSpPr>
              <a:stCxn id="48" idx="0"/>
              <a:endCxn id="50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58" name="Straight Connector 57"/>
            <p:cNvCxnSpPr>
              <a:stCxn id="53" idx="0"/>
              <a:endCxn id="57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7" name="Rounded Rectangle 56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1" name="Oval 60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62"/>
            <p:cNvCxnSpPr>
              <a:stCxn id="59" idx="3"/>
              <a:endCxn id="57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57" idx="3"/>
              <a:endCxn id="58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58" idx="3"/>
              <a:endCxn id="60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7" name="Straight Connector 66"/>
            <p:cNvCxnSpPr>
              <a:stCxn id="59" idx="2"/>
              <a:endCxn id="61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57" idx="2"/>
              <a:endCxn id="66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57" idx="2"/>
              <a:endCxn id="75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8" idx="2"/>
              <a:endCxn id="62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0" idx="2"/>
              <a:endCxn id="79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3" name="Straight Connector 72"/>
            <p:cNvCxnSpPr>
              <a:stCxn id="66" idx="4"/>
              <a:endCxn id="72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6" name="Straight Connector 75"/>
            <p:cNvCxnSpPr>
              <a:stCxn id="74" idx="0"/>
              <a:endCxn id="75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0" name="Straight Connector 79"/>
            <p:cNvCxnSpPr>
              <a:stCxn id="77" idx="0"/>
              <a:endCxn id="79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Turn</a:t>
            </a:r>
            <a:r>
              <a:rPr lang="en-US" sz="2000" dirty="0" smtClean="0"/>
              <a:t>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turn</a:t>
            </a:r>
            <a:r>
              <a:rPr lang="en-US" sz="2000" dirty="0" smtClean="0"/>
              <a:t>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</a:t>
            </a:r>
            <a:r>
              <a:rPr lang="en-US" sz="2000" dirty="0" smtClean="0">
                <a:solidFill>
                  <a:srgbClr val="FF0000"/>
                </a:solidFill>
              </a:rPr>
              <a:t>and</a:t>
            </a:r>
            <a:r>
              <a:rPr lang="en-US" sz="2000" dirty="0" smtClean="0"/>
              <a:t>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</a:t>
            </a:r>
            <a:r>
              <a:rPr lang="en-US" sz="2000" dirty="0" smtClean="0">
                <a:solidFill>
                  <a:srgbClr val="FF0000"/>
                </a:solidFill>
              </a:rPr>
              <a:t>and</a:t>
            </a:r>
            <a:r>
              <a:rPr lang="en-US" sz="2000" dirty="0" smtClean="0"/>
              <a:t>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Turn and </a:t>
            </a:r>
            <a:r>
              <a:rPr lang="en-US" sz="2000" dirty="0" smtClean="0"/>
              <a:t>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turn and</a:t>
            </a:r>
            <a:r>
              <a:rPr lang="en-US" sz="2000" dirty="0" smtClean="0"/>
              <a:t>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</a:t>
            </a:r>
            <a:r>
              <a:rPr lang="en-US" sz="2000" dirty="0" smtClean="0">
                <a:solidFill>
                  <a:srgbClr val="FF0000"/>
                </a:solidFill>
              </a:rPr>
              <a:t>and walk </a:t>
            </a:r>
            <a:r>
              <a:rPr lang="en-US" sz="2000" dirty="0" smtClean="0"/>
              <a:t>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</a:t>
            </a:r>
            <a:r>
              <a:rPr lang="en-US" sz="2000" dirty="0" smtClean="0">
                <a:solidFill>
                  <a:srgbClr val="FF0000"/>
                </a:solidFill>
              </a:rPr>
              <a:t>and walk</a:t>
            </a:r>
            <a:r>
              <a:rPr lang="en-US" sz="2000" dirty="0" smtClean="0"/>
              <a:t>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Navigation Task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068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Learn to interpret and follow free-form navigation instructions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e.g. </a:t>
            </a:r>
            <a:r>
              <a:rPr lang="en-US" i="1" dirty="0" smtClean="0">
                <a:solidFill>
                  <a:srgbClr val="008000"/>
                </a:solidFill>
              </a:rPr>
              <a:t>Go down this hall and make a right when you see an elevator to your left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</a:p>
          <a:p>
            <a:r>
              <a:rPr lang="en-US" dirty="0" smtClean="0"/>
              <a:t>Learn by observing how humans follow instructions</a:t>
            </a:r>
          </a:p>
          <a:p>
            <a:r>
              <a:rPr lang="en-US" dirty="0" smtClean="0"/>
              <a:t>Assume no prior linguistic knowledge</a:t>
            </a:r>
          </a:p>
          <a:p>
            <a:r>
              <a:rPr lang="en-US" dirty="0" smtClean="0"/>
              <a:t>Use virtual worlds and instructor/follower data from </a:t>
            </a:r>
            <a:r>
              <a:rPr lang="en-US" dirty="0" err="1" smtClean="0"/>
              <a:t>MacMahon</a:t>
            </a:r>
            <a:r>
              <a:rPr lang="en-US" dirty="0" smtClean="0"/>
              <a:t> et al. (2006)</a:t>
            </a:r>
          </a:p>
          <a:p>
            <a:endParaRPr lang="en-US" dirty="0" smtClean="0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09600" y="1600200"/>
            <a:ext cx="2992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 to the couch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26670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turn, and, walk, to, the, couch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2209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429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469534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3-gram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962400"/>
            <a:ext cx="2840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and, and walk, walk to, to the, the couch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5080337"/>
            <a:ext cx="284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turn and walk, and walk to, walk to the, to the couch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81237" y="58674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4609017" y="38608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37" name="Oval 36"/>
          <p:cNvSpPr/>
          <p:nvPr/>
        </p:nvSpPr>
        <p:spPr>
          <a:xfrm>
            <a:off x="5608325" y="3787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6477000" y="38862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90792" y="378702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5608325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3" name="Rounded Rectangle 42"/>
          <p:cNvSpPr/>
          <p:nvPr/>
        </p:nvSpPr>
        <p:spPr>
          <a:xfrm>
            <a:off x="4761417" y="5105400"/>
            <a:ext cx="724983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4" name="Oval 43"/>
          <p:cNvSpPr/>
          <p:nvPr/>
        </p:nvSpPr>
        <p:spPr>
          <a:xfrm>
            <a:off x="4841971" y="5692020"/>
            <a:ext cx="563875" cy="6325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LEFT</a:t>
            </a:r>
          </a:p>
        </p:txBody>
      </p:sp>
      <p:cxnSp>
        <p:nvCxnSpPr>
          <p:cNvPr id="47" name="Straight Connector 46"/>
          <p:cNvCxnSpPr>
            <a:stCxn id="43" idx="2"/>
            <a:endCxn id="44" idx="0"/>
          </p:cNvCxnSpPr>
          <p:nvPr/>
        </p:nvCxnSpPr>
        <p:spPr>
          <a:xfrm rot="5400000">
            <a:off x="5033614" y="5602094"/>
            <a:ext cx="181429" cy="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123617" y="5486400"/>
            <a:ext cx="724983" cy="406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Verify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5915312" y="5486400"/>
            <a:ext cx="724983" cy="406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</a:rPr>
              <a:t>Turn</a:t>
            </a:r>
          </a:p>
        </p:txBody>
      </p:sp>
      <p:cxnSp>
        <p:nvCxnSpPr>
          <p:cNvPr id="51" name="Straight Arrow Connector 50"/>
          <p:cNvCxnSpPr>
            <a:stCxn id="50" idx="3"/>
            <a:endCxn id="48" idx="1"/>
          </p:cNvCxnSpPr>
          <p:nvPr/>
        </p:nvCxnSpPr>
        <p:spPr>
          <a:xfrm>
            <a:off x="6640295" y="5689600"/>
            <a:ext cx="483322" cy="1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65055" y="3124200"/>
            <a:ext cx="418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1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45610" y="4557117"/>
            <a:ext cx="434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Connected </a:t>
            </a:r>
            <a:r>
              <a:rPr lang="en-US" sz="2400" dirty="0" err="1" smtClean="0">
                <a:solidFill>
                  <a:srgbClr val="0000FF"/>
                </a:solidFill>
              </a:rPr>
              <a:t>subgraph</a:t>
            </a:r>
            <a:r>
              <a:rPr lang="en-US" sz="2400" dirty="0" smtClean="0">
                <a:solidFill>
                  <a:srgbClr val="0000FF"/>
                </a:solidFill>
              </a:rPr>
              <a:t> of size 2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008644" y="1600200"/>
            <a:ext cx="4449556" cy="1524000"/>
            <a:chOff x="731808" y="3657600"/>
            <a:chExt cx="7802592" cy="2592689"/>
          </a:xfrm>
        </p:grpSpPr>
        <p:sp>
          <p:nvSpPr>
            <p:cNvPr id="59" name="Rounded Rectangle 5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</a:rPr>
                <a:t>2 steps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1" idx="3"/>
              <a:endCxn id="5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9" idx="3"/>
              <a:endCxn id="6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60" idx="3"/>
              <a:endCxn id="6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9" name="Straight Connector 68"/>
            <p:cNvCxnSpPr>
              <a:stCxn id="61" idx="2"/>
              <a:endCxn id="6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59" idx="2"/>
              <a:endCxn id="68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59" idx="2"/>
              <a:endCxn id="77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0" idx="2"/>
              <a:endCxn id="6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2" idx="2"/>
              <a:endCxn id="81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75" name="Straight Connector 74"/>
            <p:cNvCxnSpPr>
              <a:stCxn id="68" idx="4"/>
              <a:endCxn id="74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9" name="Straight Connector 78"/>
            <p:cNvCxnSpPr>
              <a:stCxn id="76" idx="0"/>
              <a:endCxn id="77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sz="800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800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82" name="Straight Connector 81"/>
            <p:cNvCxnSpPr>
              <a:stCxn id="80" idx="0"/>
              <a:endCxn id="81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9283" y="406342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3733800" y="2743200"/>
            <a:ext cx="1489171" cy="4114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7200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grpSp>
        <p:nvGrpSpPr>
          <p:cNvPr id="2" name="Group 56"/>
          <p:cNvGrpSpPr/>
          <p:nvPr/>
        </p:nvGrpSpPr>
        <p:grpSpPr>
          <a:xfrm>
            <a:off x="3810000" y="3473602"/>
            <a:ext cx="1371600" cy="1174598"/>
            <a:chOff x="4761417" y="5105400"/>
            <a:chExt cx="724983" cy="1219200"/>
          </a:xfrm>
        </p:grpSpPr>
        <p:sp>
          <p:nvSpPr>
            <p:cNvPr id="43" name="Rounded Rectangle 42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LEFT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3" idx="2"/>
              <a:endCxn id="44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84207" y="1295400"/>
            <a:ext cx="7469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/>
            <a:r>
              <a:rPr lang="en-US" sz="2800" dirty="0" smtClean="0"/>
              <a:t>2. Increase the counts and co-occurrence count of each </a:t>
            </a:r>
            <a:r>
              <a:rPr lang="en-US" sz="2800" dirty="0" err="1" smtClean="0"/>
              <a:t>n</a:t>
            </a:r>
            <a:r>
              <a:rPr lang="en-US" sz="2800" dirty="0" smtClean="0"/>
              <a:t>-gram, connected-</a:t>
            </a:r>
            <a:r>
              <a:rPr lang="en-US" sz="2800" dirty="0" err="1" smtClean="0"/>
              <a:t>subgraph</a:t>
            </a:r>
            <a:r>
              <a:rPr lang="en-US" sz="2800" dirty="0" smtClean="0"/>
              <a:t> pair.  Hash the connected-</a:t>
            </a:r>
            <a:r>
              <a:rPr lang="en-US" sz="2800" dirty="0" err="1" smtClean="0"/>
              <a:t>subgraphs</a:t>
            </a:r>
            <a:r>
              <a:rPr lang="en-US" sz="2800" dirty="0" smtClean="0"/>
              <a:t> for efficient update.</a:t>
            </a:r>
            <a:endParaRPr lang="en-US" sz="2800" dirty="0"/>
          </a:p>
        </p:txBody>
      </p:sp>
      <p:sp>
        <p:nvSpPr>
          <p:cNvPr id="60" name="TextBox 59"/>
          <p:cNvSpPr txBox="1"/>
          <p:nvPr/>
        </p:nvSpPr>
        <p:spPr>
          <a:xfrm>
            <a:off x="5720756" y="256990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48</a:t>
            </a:r>
            <a:endParaRPr lang="en-US" sz="3200" dirty="0"/>
          </a:p>
        </p:txBody>
      </p:sp>
      <p:sp>
        <p:nvSpPr>
          <p:cNvPr id="61" name="TextBox 60"/>
          <p:cNvSpPr txBox="1"/>
          <p:nvPr/>
        </p:nvSpPr>
        <p:spPr>
          <a:xfrm>
            <a:off x="5718124" y="374637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22</a:t>
            </a:r>
            <a:endParaRPr lang="en-US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5767883" y="5200075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26</a:t>
            </a:r>
            <a:endParaRPr lang="en-US" sz="3200" dirty="0"/>
          </a:p>
        </p:txBody>
      </p:sp>
      <p:grpSp>
        <p:nvGrpSpPr>
          <p:cNvPr id="3" name="Group 62"/>
          <p:cNvGrpSpPr/>
          <p:nvPr/>
        </p:nvGrpSpPr>
        <p:grpSpPr>
          <a:xfrm>
            <a:off x="3657600" y="4953000"/>
            <a:ext cx="1828800" cy="1121192"/>
            <a:chOff x="4761417" y="5105400"/>
            <a:chExt cx="724983" cy="1219200"/>
          </a:xfrm>
        </p:grpSpPr>
        <p:sp>
          <p:nvSpPr>
            <p:cNvPr id="64" name="Rounded Rectangle 63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RIGHT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/>
            <p:cNvCxnSpPr>
              <a:stCxn id="64" idx="2"/>
              <a:endCxn id="65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9283" y="406342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3733800" y="2743200"/>
            <a:ext cx="1489171" cy="4114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7200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3810000" y="3473602"/>
            <a:ext cx="1371600" cy="1174598"/>
            <a:chOff x="4761417" y="5105400"/>
            <a:chExt cx="724983" cy="1219200"/>
          </a:xfrm>
        </p:grpSpPr>
        <p:sp>
          <p:nvSpPr>
            <p:cNvPr id="43" name="Rounded Rectangle 42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LEFT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3" idx="2"/>
              <a:endCxn id="44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84207" y="1295400"/>
            <a:ext cx="7469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/>
            <a:r>
              <a:rPr lang="en-US" sz="2800" dirty="0" smtClean="0"/>
              <a:t>2. Increase the counts and co-occurrence count of each </a:t>
            </a:r>
            <a:r>
              <a:rPr lang="en-US" sz="2800" dirty="0" err="1" smtClean="0"/>
              <a:t>n</a:t>
            </a:r>
            <a:r>
              <a:rPr lang="en-US" sz="2800" dirty="0" smtClean="0"/>
              <a:t>-gram, connected-</a:t>
            </a:r>
            <a:r>
              <a:rPr lang="en-US" sz="2800" dirty="0" err="1" smtClean="0"/>
              <a:t>subgraph</a:t>
            </a:r>
            <a:r>
              <a:rPr lang="en-US" sz="2800" dirty="0" smtClean="0"/>
              <a:t> pair.  Hash the connected-</a:t>
            </a:r>
            <a:r>
              <a:rPr lang="en-US" sz="2800" dirty="0" err="1" smtClean="0"/>
              <a:t>subgraphs</a:t>
            </a:r>
            <a:r>
              <a:rPr lang="en-US" sz="2800" dirty="0" smtClean="0"/>
              <a:t> for efficient update.</a:t>
            </a:r>
            <a:endParaRPr lang="en-US" sz="2800" dirty="0"/>
          </a:p>
        </p:txBody>
      </p:sp>
      <p:sp>
        <p:nvSpPr>
          <p:cNvPr id="60" name="TextBox 59"/>
          <p:cNvSpPr txBox="1"/>
          <p:nvPr/>
        </p:nvSpPr>
        <p:spPr>
          <a:xfrm>
            <a:off x="5720756" y="256990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48</a:t>
            </a:r>
            <a:r>
              <a:rPr lang="en-US" sz="3200" dirty="0" smtClean="0">
                <a:solidFill>
                  <a:srgbClr val="FF0000"/>
                </a:solidFill>
              </a:rPr>
              <a:t>+1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718124" y="374637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22</a:t>
            </a:r>
            <a:r>
              <a:rPr lang="en-US" sz="3200" dirty="0" smtClean="0">
                <a:solidFill>
                  <a:srgbClr val="FF0000"/>
                </a:solidFill>
              </a:rPr>
              <a:t>+1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67883" y="5200075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26</a:t>
            </a:r>
            <a:endParaRPr lang="en-US" sz="32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3657600" y="4953000"/>
            <a:ext cx="1828800" cy="1121192"/>
            <a:chOff x="4761417" y="5105400"/>
            <a:chExt cx="724983" cy="1219200"/>
          </a:xfrm>
        </p:grpSpPr>
        <p:sp>
          <p:nvSpPr>
            <p:cNvPr id="64" name="Rounded Rectangle 63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RIGHT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/>
            <p:cNvCxnSpPr>
              <a:stCxn id="64" idx="2"/>
              <a:endCxn id="65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9283" y="406342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3733800" y="2743200"/>
            <a:ext cx="1489171" cy="4114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7200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grpSp>
        <p:nvGrpSpPr>
          <p:cNvPr id="2" name="Group 56"/>
          <p:cNvGrpSpPr/>
          <p:nvPr/>
        </p:nvGrpSpPr>
        <p:grpSpPr>
          <a:xfrm>
            <a:off x="3810000" y="3473602"/>
            <a:ext cx="1371600" cy="1174598"/>
            <a:chOff x="4761417" y="5105400"/>
            <a:chExt cx="724983" cy="1219200"/>
          </a:xfrm>
        </p:grpSpPr>
        <p:sp>
          <p:nvSpPr>
            <p:cNvPr id="43" name="Rounded Rectangle 42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LEFT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3" idx="2"/>
              <a:endCxn id="44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84207" y="1295400"/>
            <a:ext cx="7469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/>
            <a:r>
              <a:rPr lang="en-US" sz="2800" dirty="0" smtClean="0"/>
              <a:t>2. Increase the counts and co-occurrence count of each </a:t>
            </a:r>
            <a:r>
              <a:rPr lang="en-US" sz="2800" dirty="0" err="1" smtClean="0"/>
              <a:t>n</a:t>
            </a:r>
            <a:r>
              <a:rPr lang="en-US" sz="2800" dirty="0" smtClean="0"/>
              <a:t>-gram, connected-</a:t>
            </a:r>
            <a:r>
              <a:rPr lang="en-US" sz="2800" dirty="0" err="1" smtClean="0"/>
              <a:t>subgraph</a:t>
            </a:r>
            <a:r>
              <a:rPr lang="en-US" sz="2800" dirty="0" smtClean="0"/>
              <a:t> pair.  Hash the connected-</a:t>
            </a:r>
            <a:r>
              <a:rPr lang="en-US" sz="2800" dirty="0" err="1" smtClean="0"/>
              <a:t>subgraphs</a:t>
            </a:r>
            <a:r>
              <a:rPr lang="en-US" sz="2800" dirty="0" smtClean="0"/>
              <a:t> for efficient update.</a:t>
            </a:r>
            <a:endParaRPr lang="en-US" sz="2800" dirty="0"/>
          </a:p>
        </p:txBody>
      </p:sp>
      <p:sp>
        <p:nvSpPr>
          <p:cNvPr id="60" name="TextBox 59"/>
          <p:cNvSpPr txBox="1"/>
          <p:nvPr/>
        </p:nvSpPr>
        <p:spPr>
          <a:xfrm>
            <a:off x="5720756" y="256990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49</a:t>
            </a:r>
            <a:endParaRPr lang="en-US" sz="3200" dirty="0"/>
          </a:p>
        </p:txBody>
      </p:sp>
      <p:sp>
        <p:nvSpPr>
          <p:cNvPr id="61" name="TextBox 60"/>
          <p:cNvSpPr txBox="1"/>
          <p:nvPr/>
        </p:nvSpPr>
        <p:spPr>
          <a:xfrm>
            <a:off x="5718124" y="374637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23</a:t>
            </a:r>
            <a:endParaRPr lang="en-US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5767883" y="5200075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26</a:t>
            </a:r>
            <a:endParaRPr lang="en-US" sz="3200" dirty="0"/>
          </a:p>
        </p:txBody>
      </p:sp>
      <p:grpSp>
        <p:nvGrpSpPr>
          <p:cNvPr id="3" name="Group 62"/>
          <p:cNvGrpSpPr/>
          <p:nvPr/>
        </p:nvGrpSpPr>
        <p:grpSpPr>
          <a:xfrm>
            <a:off x="3657600" y="4953000"/>
            <a:ext cx="1828800" cy="1121192"/>
            <a:chOff x="4761417" y="5105400"/>
            <a:chExt cx="724983" cy="1219200"/>
          </a:xfrm>
        </p:grpSpPr>
        <p:sp>
          <p:nvSpPr>
            <p:cNvPr id="64" name="Rounded Rectangle 63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RIGHT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/>
            <p:cNvCxnSpPr>
              <a:stCxn id="64" idx="2"/>
              <a:endCxn id="65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26"/>
          <p:cNvSpPr txBox="1">
            <a:spLocks noChangeArrowheads="1"/>
          </p:cNvSpPr>
          <p:nvPr/>
        </p:nvSpPr>
        <p:spPr>
          <a:xfrm>
            <a:off x="457200" y="228600"/>
            <a:ext cx="8229600" cy="861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Subgraph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Generation Online Lexicon Learning (SGOLL)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6" name="Line 5"/>
          <p:cNvSpPr>
            <a:spLocks noChangeShapeType="1"/>
          </p:cNvSpPr>
          <p:nvPr/>
        </p:nvSpPr>
        <p:spPr bwMode="auto">
          <a:xfrm>
            <a:off x="6096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29283" y="406342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3733800" y="2743200"/>
            <a:ext cx="1489171" cy="4114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Turn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7200" y="6019800"/>
            <a:ext cx="8571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</a:t>
            </a:r>
            <a:endParaRPr lang="en-US" sz="3200" dirty="0"/>
          </a:p>
        </p:txBody>
      </p:sp>
      <p:grpSp>
        <p:nvGrpSpPr>
          <p:cNvPr id="2" name="Group 56"/>
          <p:cNvGrpSpPr/>
          <p:nvPr/>
        </p:nvGrpSpPr>
        <p:grpSpPr>
          <a:xfrm>
            <a:off x="3811589" y="4867566"/>
            <a:ext cx="1371600" cy="1174598"/>
            <a:chOff x="4761417" y="5105400"/>
            <a:chExt cx="724983" cy="1219200"/>
          </a:xfrm>
        </p:grpSpPr>
        <p:sp>
          <p:nvSpPr>
            <p:cNvPr id="43" name="Rounded Rectangle 42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LEFT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3" idx="2"/>
              <a:endCxn id="44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884207" y="1295400"/>
            <a:ext cx="7469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/>
            <a:r>
              <a:rPr lang="en-US" sz="2800" dirty="0" smtClean="0"/>
              <a:t>3. Rank the entries by the scoring function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720756" y="256990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0.56</a:t>
            </a:r>
            <a:endParaRPr lang="en-US" sz="3200" dirty="0"/>
          </a:p>
        </p:txBody>
      </p:sp>
      <p:sp>
        <p:nvSpPr>
          <p:cNvPr id="61" name="TextBox 60"/>
          <p:cNvSpPr txBox="1"/>
          <p:nvPr/>
        </p:nvSpPr>
        <p:spPr>
          <a:xfrm>
            <a:off x="5718124" y="3746374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0.31</a:t>
            </a:r>
            <a:endParaRPr lang="en-US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5767883" y="5200075"/>
            <a:ext cx="10139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0.27</a:t>
            </a:r>
            <a:endParaRPr lang="en-US" sz="3200" dirty="0"/>
          </a:p>
        </p:txBody>
      </p:sp>
      <p:grpSp>
        <p:nvGrpSpPr>
          <p:cNvPr id="3" name="Group 62"/>
          <p:cNvGrpSpPr/>
          <p:nvPr/>
        </p:nvGrpSpPr>
        <p:grpSpPr>
          <a:xfrm>
            <a:off x="3584578" y="3502828"/>
            <a:ext cx="1828800" cy="1121192"/>
            <a:chOff x="4761417" y="5105400"/>
            <a:chExt cx="724983" cy="1219200"/>
          </a:xfrm>
        </p:grpSpPr>
        <p:sp>
          <p:nvSpPr>
            <p:cNvPr id="64" name="Rounded Rectangle 63"/>
            <p:cNvSpPr/>
            <p:nvPr/>
          </p:nvSpPr>
          <p:spPr>
            <a:xfrm>
              <a:off x="4761417" y="5105400"/>
              <a:ext cx="724983" cy="406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4841971" y="5692020"/>
              <a:ext cx="563875" cy="6325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tx1"/>
                  </a:solidFill>
                </a:rPr>
                <a:t>RIGHT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/>
            <p:cNvCxnSpPr>
              <a:stCxn id="64" idx="2"/>
              <a:endCxn id="65" idx="0"/>
            </p:cNvCxnSpPr>
            <p:nvPr/>
          </p:nvCxnSpPr>
          <p:spPr>
            <a:xfrm rot="5400000">
              <a:off x="5033614" y="5602094"/>
              <a:ext cx="181429" cy="8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776021"/>
            <a:ext cx="6604000" cy="814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Evaluation Data Statistics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5240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6764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3 maps, 6 instructors, 1-15 followers/instruction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Hand-segmented into single sentence steps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9778058"/>
              </p:ext>
            </p:extLst>
          </p:nvPr>
        </p:nvGraphicFramePr>
        <p:xfrm>
          <a:off x="609600" y="3162300"/>
          <a:ext cx="8077200" cy="255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5105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Paragraph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Single-Sentence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 Instructions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3236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sentences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words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37.6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7.8</a:t>
                      </a:r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actions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2.1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53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Lexicon Building Time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438400"/>
          <a:ext cx="6019799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599"/>
                <a:gridCol w="23622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Time in seconds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Chen and Mooney (2011)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2227.63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SGOLL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157.3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avigation Demo Chinese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867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End-to-end Execution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Test how well the system can perform the overall navigation task</a:t>
            </a:r>
          </a:p>
          <a:p>
            <a:r>
              <a:rPr lang="en-US" dirty="0" smtClean="0"/>
              <a:t>Leave-one-map-out approach</a:t>
            </a:r>
          </a:p>
          <a:p>
            <a:r>
              <a:rPr lang="en-US" dirty="0" smtClean="0"/>
              <a:t>Strict metric: Only successful if the final position matches exactly</a:t>
            </a:r>
          </a:p>
          <a:p>
            <a:r>
              <a:rPr lang="en-US" dirty="0" smtClean="0"/>
              <a:t>Upper baselines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Training with human annotated gold plans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Complete MARCO system [</a:t>
            </a:r>
            <a:r>
              <a:rPr lang="en-US" dirty="0" err="1" smtClean="0">
                <a:solidFill>
                  <a:srgbClr val="008000"/>
                </a:solidFill>
              </a:rPr>
              <a:t>MacMahon</a:t>
            </a:r>
            <a:r>
              <a:rPr lang="en-US" dirty="0" smtClean="0">
                <a:solidFill>
                  <a:srgbClr val="008000"/>
                </a:solidFill>
              </a:rPr>
              <a:t>, 2006]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Humans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End-to-end Execution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2057400"/>
          <a:ext cx="8000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599"/>
                <a:gridCol w="2362200"/>
                <a:gridCol w="19812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Single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Sentences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Paragraphs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Chen and Mooney (2011)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54.40%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16.18%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Chen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(2012)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57.28%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19.18%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Gold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Standard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Plans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62.67%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29.59%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MARCO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77.87%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55.69%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Humans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69.64%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Navigation Demo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562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Example Parse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表格 4"/>
          <p:cNvGraphicFramePr>
            <a:graphicFrameLocks noGrp="1"/>
          </p:cNvGraphicFramePr>
          <p:nvPr/>
        </p:nvGraphicFramePr>
        <p:xfrm>
          <a:off x="609600" y="1600200"/>
          <a:ext cx="8001000" cy="4475480"/>
        </p:xfrm>
        <a:graphic>
          <a:graphicData uri="http://schemas.openxmlformats.org/drawingml/2006/table">
            <a:tbl>
              <a:tblPr/>
              <a:tblGrid>
                <a:gridCol w="1543754"/>
                <a:gridCol w="6457246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Instruction: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“Place your back against the wall of the ‘T’ intersection.  Turn left.  Go forward along the pink-flowered carpet hall two segments to the intersection with the brick hall.  This intersection contains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hatrack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.  Turn left.  Go forward three segments to an intersection with a bare concrete hall, passing a lamp.  This is Position 5.”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Parse: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),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back: WALL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LEFT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Travel (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side: BRICK HALLWAY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LEFT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Travel ( steps: 3 ),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side: CONCRETE HALLWAY 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Mandarin Chinese Experiment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Translated all the instructions from English to Chinese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Train and test in the same way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Chinese does not include word boundaries (spaces)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/>
              <a:t>Naively segment each character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Use a trained Chinese word </a:t>
            </a:r>
            <a:r>
              <a:rPr lang="en-US" sz="3200" dirty="0" err="1" smtClean="0"/>
              <a:t>segmenter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8000"/>
                </a:solidFill>
              </a:rPr>
              <a:t>[Chang, Galley &amp; Manning, 2008]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Mandarin Chinese Experiment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1" y="2590800"/>
          <a:ext cx="8000999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599"/>
                <a:gridCol w="2362200"/>
                <a:gridCol w="19812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Single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Sentences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Paragraphs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Segmented</a:t>
                      </a:r>
                      <a:r>
                        <a:rPr lang="en-US" sz="2400" baseline="0" dirty="0" smtClean="0"/>
                        <a:t> by character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58.54%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16.11%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Segmented</a:t>
                      </a:r>
                      <a:r>
                        <a:rPr lang="en-US" sz="2400" baseline="0" dirty="0" smtClean="0"/>
                        <a:t> by Stanford </a:t>
                      </a:r>
                      <a:r>
                        <a:rPr lang="en-US" sz="2400" baseline="0" dirty="0" err="1" smtClean="0"/>
                        <a:t>segmenter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58.70%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20.13%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Presented a system that learns to interpret free-form navigation instructions by observing how humans follow instructions</a:t>
            </a:r>
          </a:p>
          <a:p>
            <a:r>
              <a:rPr lang="en-US" sz="2800" dirty="0" smtClean="0"/>
              <a:t>Assumes no prior linguistic knowledge </a:t>
            </a:r>
            <a:r>
              <a:rPr lang="en-US" sz="2800" dirty="0" err="1" smtClean="0">
                <a:sym typeface="Wingdings"/>
              </a:rPr>
              <a:t></a:t>
            </a:r>
            <a:r>
              <a:rPr lang="en-US" sz="2800" dirty="0" smtClean="0">
                <a:sym typeface="Wingdings"/>
              </a:rPr>
              <a:t> Able to learn from multiple languages</a:t>
            </a:r>
            <a:endParaRPr lang="en-US" sz="2800" dirty="0" smtClean="0"/>
          </a:p>
          <a:p>
            <a:r>
              <a:rPr lang="en-US" sz="2800" dirty="0" smtClean="0"/>
              <a:t>Fast online learning makes the system more scalable</a:t>
            </a:r>
            <a:r>
              <a:rPr lang="en-US" sz="2600" dirty="0" smtClean="0">
                <a:hlinkClick r:id="rId2"/>
              </a:rPr>
              <a:t> </a:t>
            </a:r>
            <a:endParaRPr lang="en-US" sz="2600" dirty="0" smtClean="0"/>
          </a:p>
          <a:p>
            <a:pPr>
              <a:lnSpc>
                <a:spcPct val="90000"/>
              </a:lnSpc>
            </a:pPr>
            <a:endParaRPr lang="en-US" altLang="zh-CN" sz="2600" dirty="0" smtClean="0">
              <a:ea typeface="宋体" charset="-122"/>
              <a:cs typeface="宋体" charset="-122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479925" y="3108325"/>
            <a:ext cx="18415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</a:pP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76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4237"/>
            <a:ext cx="8991600" cy="4221163"/>
          </a:xfrm>
        </p:spPr>
        <p:txBody>
          <a:bodyPr/>
          <a:lstStyle/>
          <a:p>
            <a:pPr marL="338138" indent="-338138"/>
            <a:r>
              <a:rPr lang="en-US" dirty="0" smtClean="0"/>
              <a:t>Thanks to my collaborators: Raymond J. Mooney and Lu </a:t>
            </a:r>
            <a:r>
              <a:rPr lang="en-US" dirty="0" err="1" smtClean="0"/>
              <a:t>Guo</a:t>
            </a:r>
            <a:endParaRPr lang="en-US" dirty="0" smtClean="0"/>
          </a:p>
          <a:p>
            <a:r>
              <a:rPr lang="en-US" altLang="zh-CN" dirty="0" smtClean="0">
                <a:ea typeface="宋体" charset="-122"/>
                <a:cs typeface="宋体" charset="-122"/>
              </a:rPr>
              <a:t>More details and data/code:</a:t>
            </a:r>
          </a:p>
          <a:p>
            <a:pPr>
              <a:lnSpc>
                <a:spcPct val="90000"/>
              </a:lnSpc>
              <a:buNone/>
            </a:pPr>
            <a:r>
              <a:rPr lang="en-US" altLang="zh-CN" dirty="0" smtClean="0">
                <a:ea typeface="宋体" charset="-122"/>
                <a:cs typeface="宋体" charset="-122"/>
              </a:rPr>
              <a:t>	</a:t>
            </a:r>
            <a:r>
              <a:rPr lang="en-US" dirty="0" smtClean="0">
                <a:hlinkClick r:id="rId2"/>
              </a:rPr>
              <a:t>http://www.cs.utexas.edu/~ml/clamp/navigation/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0" y="3989457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Sample Instructions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19600" y="1417638"/>
            <a:ext cx="449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Take your first left.  Go all the way down until you hit a dead end.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Go towards the coat hanger and turn left at it.  Go straight down the hallway and the dead end is position 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to the hat rack.  Turn left.  The carpet should have green octagons.  Go to the end of this alley. This is p-4.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forward once.  Turn left.   Walk forward twice.</a:t>
            </a:r>
          </a:p>
        </p:txBody>
      </p:sp>
      <p:sp>
        <p:nvSpPr>
          <p:cNvPr id="53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3400" y="3088479"/>
            <a:ext cx="10452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Start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58" name="Picture 57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2256376"/>
            <a:ext cx="447592" cy="904440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1481522" y="3160816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3</a:t>
            </a:r>
          </a:p>
        </p:txBody>
      </p:sp>
      <p:pic>
        <p:nvPicPr>
          <p:cNvPr id="60" name="Picture 59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055555" y="3034375"/>
            <a:ext cx="440102" cy="692984"/>
          </a:xfrm>
          <a:prstGeom prst="rect">
            <a:avLst/>
          </a:prstGeom>
        </p:spPr>
      </p:pic>
      <p:pic>
        <p:nvPicPr>
          <p:cNvPr id="61" name="Picture 60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3600918"/>
            <a:ext cx="447592" cy="904440"/>
          </a:xfrm>
          <a:prstGeom prst="rect">
            <a:avLst/>
          </a:prstGeom>
        </p:spPr>
      </p:pic>
      <p:pic>
        <p:nvPicPr>
          <p:cNvPr id="62" name="Picture 61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4953414"/>
            <a:ext cx="447592" cy="904440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1461480" y="4513312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H</a:t>
            </a:r>
          </a:p>
        </p:txBody>
      </p:sp>
      <p:pic>
        <p:nvPicPr>
          <p:cNvPr id="64" name="Picture 63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051579" y="4382430"/>
            <a:ext cx="448056" cy="678003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3740205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4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66" name="Picture 65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614609" y="4953412"/>
            <a:ext cx="455082" cy="904442"/>
          </a:xfrm>
          <a:prstGeom prst="rect">
            <a:avLst/>
          </a:prstGeom>
        </p:spPr>
      </p:pic>
      <p:pic>
        <p:nvPicPr>
          <p:cNvPr id="67" name="Picture 66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918494" y="4382430"/>
            <a:ext cx="448056" cy="678003"/>
          </a:xfrm>
          <a:prstGeom prst="rect">
            <a:avLst/>
          </a:prstGeom>
        </p:spPr>
      </p:pic>
      <p:pic>
        <p:nvPicPr>
          <p:cNvPr id="68" name="Picture 67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177175" y="4382430"/>
            <a:ext cx="448056" cy="678003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2622098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9335" y="3959895"/>
            <a:ext cx="929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End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621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Sample Instructions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2256376"/>
            <a:ext cx="447592" cy="9044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81522" y="3160816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3</a:t>
            </a:r>
          </a:p>
        </p:txBody>
      </p:sp>
      <p:pic>
        <p:nvPicPr>
          <p:cNvPr id="30" name="Picture 29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055555" y="3034375"/>
            <a:ext cx="440102" cy="692984"/>
          </a:xfrm>
          <a:prstGeom prst="rect">
            <a:avLst/>
          </a:prstGeom>
        </p:spPr>
      </p:pic>
      <p:pic>
        <p:nvPicPr>
          <p:cNvPr id="43" name="Picture 42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3600918"/>
            <a:ext cx="447592" cy="904440"/>
          </a:xfrm>
          <a:prstGeom prst="rect">
            <a:avLst/>
          </a:prstGeom>
        </p:spPr>
      </p:pic>
      <p:pic>
        <p:nvPicPr>
          <p:cNvPr id="45" name="Picture 44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4953414"/>
            <a:ext cx="447592" cy="90444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461480" y="4513312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H</a:t>
            </a:r>
          </a:p>
        </p:txBody>
      </p:sp>
      <p:pic>
        <p:nvPicPr>
          <p:cNvPr id="47" name="Picture 46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051579" y="4382430"/>
            <a:ext cx="448056" cy="678003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740205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4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51" name="Picture 50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614609" y="4953412"/>
            <a:ext cx="455082" cy="90444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419600" y="1417638"/>
            <a:ext cx="449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Take your first left.  Go all the way down until you hit a dead end.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Go towards the coat hanger and turn left at it.  Go straight down the hallway and the dead end is position 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to the hat rack.  Turn left.  The carpet should have green octagons.  Go to the end of this alley. This is p-4.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forward once.  Turn left.   Walk forward twice.</a:t>
            </a:r>
          </a:p>
        </p:txBody>
      </p:sp>
      <p:sp>
        <p:nvSpPr>
          <p:cNvPr id="53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4" name="Picture 53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918494" y="4382430"/>
            <a:ext cx="448056" cy="678003"/>
          </a:xfrm>
          <a:prstGeom prst="rect">
            <a:avLst/>
          </a:prstGeom>
        </p:spPr>
      </p:pic>
      <p:pic>
        <p:nvPicPr>
          <p:cNvPr id="55" name="Picture 54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177175" y="4382430"/>
            <a:ext cx="448056" cy="678003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2622098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481524" y="3600918"/>
            <a:ext cx="297870" cy="75523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Bent-Up Arrow 18"/>
          <p:cNvSpPr/>
          <p:nvPr/>
        </p:nvSpPr>
        <p:spPr>
          <a:xfrm rot="5400000">
            <a:off x="1573947" y="4397229"/>
            <a:ext cx="573402" cy="538972"/>
          </a:xfrm>
          <a:prstGeom prst="bentUp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ight Arrow 19"/>
          <p:cNvSpPr/>
          <p:nvPr/>
        </p:nvSpPr>
        <p:spPr>
          <a:xfrm>
            <a:off x="2250990" y="4687235"/>
            <a:ext cx="727237" cy="2423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009771" y="4703144"/>
            <a:ext cx="727237" cy="2423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2981" y="5857854"/>
            <a:ext cx="3534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Observed primitive actions: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Forward, Left, Forward, Forward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" y="3088479"/>
            <a:ext cx="10452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Start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9335" y="3959895"/>
            <a:ext cx="929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End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881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5"/>
          <p:cNvSpPr>
            <a:spLocks noChangeShapeType="1"/>
          </p:cNvSpPr>
          <p:nvPr/>
        </p:nvSpPr>
        <p:spPr bwMode="auto">
          <a:xfrm>
            <a:off x="533400" y="11430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System (Chen and Mooney 2011)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3" name="Group 29"/>
          <p:cNvGrpSpPr/>
          <p:nvPr/>
        </p:nvGrpSpPr>
        <p:grpSpPr>
          <a:xfrm>
            <a:off x="495300" y="1295400"/>
            <a:ext cx="8153400" cy="5500256"/>
            <a:chOff x="228600" y="381000"/>
            <a:chExt cx="8153400" cy="5867400"/>
          </a:xfrm>
        </p:grpSpPr>
        <p:sp>
          <p:nvSpPr>
            <p:cNvPr id="34" name="Rounded Rectangle 33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4267200" y="53340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Execution Module (MARCO)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1143000" y="44958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1143000" y="51054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45" name="TextBox 56"/>
            <p:cNvSpPr txBox="1">
              <a:spLocks noChangeArrowheads="1"/>
            </p:cNvSpPr>
            <p:nvPr/>
          </p:nvSpPr>
          <p:spPr bwMode="auto">
            <a:xfrm>
              <a:off x="228600" y="3886200"/>
              <a:ext cx="12192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Testing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4267200" y="2362200"/>
              <a:ext cx="3733800" cy="45720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FF0000"/>
                  </a:solidFill>
                  <a:ea typeface="Arial" charset="0"/>
                  <a:cs typeface="Arial" charset="0"/>
                </a:rPr>
                <a:t>Plan Refinement</a:t>
              </a: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4267200" y="4495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</a:t>
              </a:r>
            </a:p>
          </p:txBody>
        </p:sp>
        <p:cxnSp>
          <p:nvCxnSpPr>
            <p:cNvPr id="51" name="Straight Arrow Connector 50"/>
            <p:cNvCxnSpPr>
              <a:stCxn id="46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36" idx="3"/>
              <a:endCxn id="49" idx="1"/>
            </p:cNvCxnSpPr>
            <p:nvPr/>
          </p:nvCxnSpPr>
          <p:spPr>
            <a:xfrm>
              <a:off x="2971800" y="25908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47" idx="2"/>
              <a:endCxn id="49" idx="0"/>
            </p:cNvCxnSpPr>
            <p:nvPr/>
          </p:nvCxnSpPr>
          <p:spPr>
            <a:xfrm rot="5400000">
              <a:off x="5905501" y="21336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49" idx="2"/>
              <a:endCxn id="48" idx="0"/>
            </p:cNvCxnSpPr>
            <p:nvPr/>
          </p:nvCxnSpPr>
          <p:spPr>
            <a:xfrm rot="5400000">
              <a:off x="5905501" y="30480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48" idx="2"/>
              <a:endCxn id="50" idx="0"/>
            </p:cNvCxnSpPr>
            <p:nvPr/>
          </p:nvCxnSpPr>
          <p:spPr>
            <a:xfrm rot="5400000">
              <a:off x="5753101" y="4114800"/>
              <a:ext cx="7620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39" idx="3"/>
              <a:endCxn id="50" idx="1"/>
            </p:cNvCxnSpPr>
            <p:nvPr/>
          </p:nvCxnSpPr>
          <p:spPr>
            <a:xfrm>
              <a:off x="2971800" y="47244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40" idx="3"/>
              <a:endCxn id="38" idx="1"/>
            </p:cNvCxnSpPr>
            <p:nvPr/>
          </p:nvCxnSpPr>
          <p:spPr>
            <a:xfrm>
              <a:off x="2971800" y="5334000"/>
              <a:ext cx="12954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50" idx="2"/>
              <a:endCxn id="38" idx="0"/>
            </p:cNvCxnSpPr>
            <p:nvPr/>
          </p:nvCxnSpPr>
          <p:spPr>
            <a:xfrm rot="5400000">
              <a:off x="5943601" y="5143500"/>
              <a:ext cx="3810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ounded Rectangle 60"/>
            <p:cNvSpPr/>
            <p:nvPr/>
          </p:nvSpPr>
          <p:spPr>
            <a:xfrm>
              <a:off x="1143000" y="5715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cxnSp>
          <p:nvCxnSpPr>
            <p:cNvPr id="62" name="Straight Arrow Connector 61"/>
            <p:cNvCxnSpPr>
              <a:endCxn id="61" idx="3"/>
            </p:cNvCxnSpPr>
            <p:nvPr/>
          </p:nvCxnSpPr>
          <p:spPr>
            <a:xfrm rot="10800000" flipV="1">
              <a:off x="2971800" y="5715000"/>
              <a:ext cx="12954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36" idx="3"/>
              <a:endCxn id="48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Potential Navigation Plans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85800" y="160020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Instruction: Turn and walk to the couch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206758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Action Trace: Left, Forward, Forward</a:t>
            </a:r>
            <a:endParaRPr lang="en-US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" y="252478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Background knowledge: </a:t>
            </a:r>
            <a:r>
              <a:rPr lang="en-US" sz="2800" i="1" dirty="0" smtClean="0"/>
              <a:t>Layout of the map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Potential Navigation Plans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85800" y="160020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Instruction: Turn and walk to the couch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206758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Action Trace: Left, Forward, Forward</a:t>
            </a:r>
            <a:endParaRPr lang="en-US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" y="2524780"/>
            <a:ext cx="77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Background knowledge: </a:t>
            </a:r>
            <a:r>
              <a:rPr lang="en-US" sz="2800" i="1" dirty="0" smtClean="0"/>
              <a:t>Layout of the map</a:t>
            </a:r>
            <a:endParaRPr lang="en-US" sz="2800" i="1" dirty="0"/>
          </a:p>
        </p:txBody>
      </p:sp>
      <p:grpSp>
        <p:nvGrpSpPr>
          <p:cNvPr id="2" name="Group 72"/>
          <p:cNvGrpSpPr/>
          <p:nvPr/>
        </p:nvGrpSpPr>
        <p:grpSpPr>
          <a:xfrm>
            <a:off x="731808" y="3352800"/>
            <a:ext cx="7802592" cy="2592689"/>
            <a:chOff x="731808" y="3657600"/>
            <a:chExt cx="7802592" cy="2592689"/>
          </a:xfrm>
        </p:grpSpPr>
        <p:sp>
          <p:nvSpPr>
            <p:cNvPr id="39" name="Rounded Rectangle 38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43" name="Oval 42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44" name="Oval 43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2 steps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Arrow Connector 46"/>
            <p:cNvCxnSpPr>
              <a:stCxn id="41" idx="3"/>
              <a:endCxn id="39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39" idx="3"/>
              <a:endCxn id="40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40" idx="3"/>
              <a:endCxn id="42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51" name="Straight Connector 50"/>
            <p:cNvCxnSpPr>
              <a:stCxn id="41" idx="2"/>
              <a:endCxn id="43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9" idx="2"/>
              <a:endCxn id="50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9" idx="2"/>
              <a:endCxn id="63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0" idx="2"/>
              <a:endCxn id="44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42" idx="2"/>
              <a:endCxn id="69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58" name="Straight Connector 57"/>
            <p:cNvCxnSpPr>
              <a:stCxn id="50" idx="4"/>
              <a:endCxn id="56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65" name="Straight Connector 64"/>
            <p:cNvCxnSpPr>
              <a:stCxn id="62" idx="0"/>
              <a:endCxn id="63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70" name="Straight Connector 69"/>
            <p:cNvCxnSpPr>
              <a:stCxn id="68" idx="0"/>
              <a:endCxn id="69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 Refinement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12031" y="2234624"/>
            <a:ext cx="55060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Turn and walk to the couch</a:t>
            </a:r>
            <a:endParaRPr lang="en-US" sz="32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731808" y="3352800"/>
            <a:ext cx="7802592" cy="2592689"/>
            <a:chOff x="731808" y="3657600"/>
            <a:chExt cx="7802592" cy="2592689"/>
          </a:xfrm>
        </p:grpSpPr>
        <p:sp>
          <p:nvSpPr>
            <p:cNvPr id="50" name="Rounded Rectangle 49"/>
            <p:cNvSpPr/>
            <p:nvPr/>
          </p:nvSpPr>
          <p:spPr>
            <a:xfrm>
              <a:off x="2940089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148370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Travel</a:t>
              </a: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731808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Turn</a:t>
              </a: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209431" y="3657600"/>
              <a:ext cx="1324969" cy="634999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54" name="Oval 53"/>
            <p:cNvSpPr/>
            <p:nvPr/>
          </p:nvSpPr>
          <p:spPr>
            <a:xfrm>
              <a:off x="879028" y="5259993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LEFT</a:t>
              </a:r>
            </a:p>
          </p:txBody>
        </p:sp>
        <p:sp>
          <p:nvSpPr>
            <p:cNvPr id="55" name="Oval 54"/>
            <p:cNvSpPr/>
            <p:nvPr/>
          </p:nvSpPr>
          <p:spPr>
            <a:xfrm>
              <a:off x="5295587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2 steps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6" name="Straight Arrow Connector 55"/>
            <p:cNvCxnSpPr>
              <a:stCxn id="52" idx="3"/>
              <a:endCxn id="50" idx="1"/>
            </p:cNvCxnSpPr>
            <p:nvPr/>
          </p:nvCxnSpPr>
          <p:spPr>
            <a:xfrm>
              <a:off x="2056777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0" idx="3"/>
              <a:endCxn id="51" idx="1"/>
            </p:cNvCxnSpPr>
            <p:nvPr/>
          </p:nvCxnSpPr>
          <p:spPr>
            <a:xfrm>
              <a:off x="4265058" y="3975101"/>
              <a:ext cx="883312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51" idx="3"/>
              <a:endCxn id="53" idx="1"/>
            </p:cNvCxnSpPr>
            <p:nvPr/>
          </p:nvCxnSpPr>
          <p:spPr>
            <a:xfrm>
              <a:off x="6473338" y="3975101"/>
              <a:ext cx="736094" cy="189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2351214" y="4574193"/>
              <a:ext cx="1030531" cy="4550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78" name="Straight Connector 77"/>
            <p:cNvCxnSpPr>
              <a:stCxn id="52" idx="2"/>
              <a:endCxn id="54" idx="0"/>
            </p:cNvCxnSpPr>
            <p:nvPr/>
          </p:nvCxnSpPr>
          <p:spPr>
            <a:xfrm rot="16200000" flipH="1">
              <a:off x="910596" y="4776295"/>
              <a:ext cx="967394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50" idx="2"/>
              <a:endCxn id="59" idx="0"/>
            </p:cNvCxnSpPr>
            <p:nvPr/>
          </p:nvCxnSpPr>
          <p:spPr>
            <a:xfrm rot="5400000">
              <a:off x="3093730" y="4065349"/>
              <a:ext cx="281594" cy="73609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stCxn id="50" idx="2"/>
              <a:endCxn id="86" idx="0"/>
            </p:cNvCxnSpPr>
            <p:nvPr/>
          </p:nvCxnSpPr>
          <p:spPr>
            <a:xfrm rot="16200000" flipH="1">
              <a:off x="3793019" y="4102154"/>
              <a:ext cx="281594" cy="662484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stCxn id="51" idx="2"/>
              <a:endCxn id="55" idx="0"/>
            </p:cNvCxnSpPr>
            <p:nvPr/>
          </p:nvCxnSpPr>
          <p:spPr>
            <a:xfrm rot="5400000">
              <a:off x="5328254" y="4775198"/>
              <a:ext cx="965201" cy="2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53" idx="2"/>
              <a:endCxn id="89" idx="0"/>
            </p:cNvCxnSpPr>
            <p:nvPr/>
          </p:nvCxnSpPr>
          <p:spPr>
            <a:xfrm rot="5400000">
              <a:off x="7730175" y="4434340"/>
              <a:ext cx="28348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2351214" y="5257800"/>
              <a:ext cx="1030531" cy="988407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BLUE</a:t>
              </a:r>
            </a:p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HALL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84" name="Straight Connector 83"/>
            <p:cNvCxnSpPr>
              <a:stCxn id="59" idx="4"/>
              <a:endCxn id="83" idx="0"/>
            </p:cNvCxnSpPr>
            <p:nvPr/>
          </p:nvCxnSpPr>
          <p:spPr>
            <a:xfrm rot="5400000">
              <a:off x="2752180" y="5143500"/>
              <a:ext cx="228600" cy="1588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Oval 84"/>
            <p:cNvSpPr/>
            <p:nvPr/>
          </p:nvSpPr>
          <p:spPr>
            <a:xfrm>
              <a:off x="3749791" y="5259993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749792" y="4574193"/>
              <a:ext cx="1030531" cy="4550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front:</a:t>
              </a:r>
            </a:p>
          </p:txBody>
        </p:sp>
        <p:cxnSp>
          <p:nvCxnSpPr>
            <p:cNvPr id="87" name="Straight Connector 86"/>
            <p:cNvCxnSpPr>
              <a:stCxn id="85" idx="0"/>
              <a:endCxn id="86" idx="4"/>
            </p:cNvCxnSpPr>
            <p:nvPr/>
          </p:nvCxnSpPr>
          <p:spPr>
            <a:xfrm rot="5400000" flipH="1" flipV="1">
              <a:off x="4149661" y="5144597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/>
            <p:cNvSpPr/>
            <p:nvPr/>
          </p:nvSpPr>
          <p:spPr>
            <a:xfrm>
              <a:off x="7356648" y="5261882"/>
              <a:ext cx="1030531" cy="9884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SOFA</a:t>
              </a:r>
              <a:endParaRPr lang="en-US" dirty="0">
                <a:solidFill>
                  <a:schemeClr val="tx1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7356649" y="4576082"/>
              <a:ext cx="1030531" cy="45500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dirty="0" smtClean="0">
                  <a:solidFill>
                    <a:schemeClr val="tx1"/>
                  </a:solidFill>
                  <a:ea typeface="Arial" charset="0"/>
                  <a:cs typeface="Arial" charset="0"/>
                </a:rPr>
                <a:t>at:</a:t>
              </a:r>
            </a:p>
          </p:txBody>
        </p:sp>
        <p:cxnSp>
          <p:nvCxnSpPr>
            <p:cNvPr id="90" name="Straight Connector 89"/>
            <p:cNvCxnSpPr>
              <a:stCxn id="88" idx="0"/>
              <a:endCxn id="89" idx="4"/>
            </p:cNvCxnSpPr>
            <p:nvPr/>
          </p:nvCxnSpPr>
          <p:spPr>
            <a:xfrm rot="5400000" flipH="1" flipV="1">
              <a:off x="7756518" y="5146486"/>
              <a:ext cx="230793" cy="1"/>
            </a:xfrm>
            <a:prstGeom prst="lin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10184</TotalTime>
  <Words>2160</Words>
  <Application>Microsoft Macintosh PowerPoint</Application>
  <PresentationFormat>On-screen Show (4:3)</PresentationFormat>
  <Paragraphs>611</Paragraphs>
  <Slides>37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Fast Online Lexicon Learning for Grounded Language Acquisition</vt:lpstr>
      <vt:lpstr>Navigation Task</vt:lpstr>
      <vt:lpstr>Slide 3</vt:lpstr>
      <vt:lpstr>Sample Instructions</vt:lpstr>
      <vt:lpstr>Sample Instructions</vt:lpstr>
      <vt:lpstr>Slide 6</vt:lpstr>
      <vt:lpstr>Potential Navigation Plans</vt:lpstr>
      <vt:lpstr>Potential Navigation Plans</vt:lpstr>
      <vt:lpstr>Slide 9</vt:lpstr>
      <vt:lpstr>Slide 10</vt:lpstr>
      <vt:lpstr>Slide 11</vt:lpstr>
      <vt:lpstr>Plan Refinement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Evaluation Data Statistics</vt:lpstr>
      <vt:lpstr>Lexicon Building Time</vt:lpstr>
      <vt:lpstr>End-to-end Execution</vt:lpstr>
      <vt:lpstr>End-to-end Execution</vt:lpstr>
      <vt:lpstr>Slide 32</vt:lpstr>
      <vt:lpstr>Example Parse</vt:lpstr>
      <vt:lpstr>Mandarin Chinese Experiment</vt:lpstr>
      <vt:lpstr>Mandarin Chinese Experiment</vt:lpstr>
      <vt:lpstr>Conclusion</vt:lpstr>
      <vt:lpstr>Slide 37</vt:lpstr>
    </vt:vector>
  </TitlesOfParts>
  <Company>UT Austin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Chen</dc:creator>
  <cp:lastModifiedBy>David Chen</cp:lastModifiedBy>
  <cp:revision>251</cp:revision>
  <dcterms:created xsi:type="dcterms:W3CDTF">2012-07-16T03:10:48Z</dcterms:created>
  <dcterms:modified xsi:type="dcterms:W3CDTF">2012-07-16T03:12:09Z</dcterms:modified>
</cp:coreProperties>
</file>