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537" r:id="rId1"/>
  </p:sldMasterIdLst>
  <p:notesMasterIdLst>
    <p:notesMasterId r:id="rId38"/>
  </p:notesMasterIdLst>
  <p:handoutMasterIdLst>
    <p:handoutMasterId r:id="rId39"/>
  </p:handoutMasterIdLst>
  <p:sldIdLst>
    <p:sldId id="256" r:id="rId2"/>
    <p:sldId id="495" r:id="rId3"/>
    <p:sldId id="493" r:id="rId4"/>
    <p:sldId id="457" r:id="rId5"/>
    <p:sldId id="519" r:id="rId6"/>
    <p:sldId id="520" r:id="rId7"/>
    <p:sldId id="521" r:id="rId8"/>
    <p:sldId id="522" r:id="rId9"/>
    <p:sldId id="523" r:id="rId10"/>
    <p:sldId id="524" r:id="rId11"/>
    <p:sldId id="494" r:id="rId12"/>
    <p:sldId id="467" r:id="rId13"/>
    <p:sldId id="498" r:id="rId14"/>
    <p:sldId id="499" r:id="rId15"/>
    <p:sldId id="500" r:id="rId16"/>
    <p:sldId id="501" r:id="rId17"/>
    <p:sldId id="502" r:id="rId18"/>
    <p:sldId id="503" r:id="rId19"/>
    <p:sldId id="504" r:id="rId20"/>
    <p:sldId id="505" r:id="rId21"/>
    <p:sldId id="506" r:id="rId22"/>
    <p:sldId id="507" r:id="rId23"/>
    <p:sldId id="491" r:id="rId24"/>
    <p:sldId id="508" r:id="rId25"/>
    <p:sldId id="509" r:id="rId26"/>
    <p:sldId id="510" r:id="rId27"/>
    <p:sldId id="511" r:id="rId28"/>
    <p:sldId id="512" r:id="rId29"/>
    <p:sldId id="513" r:id="rId30"/>
    <p:sldId id="514" r:id="rId31"/>
    <p:sldId id="515" r:id="rId32"/>
    <p:sldId id="516" r:id="rId33"/>
    <p:sldId id="517" r:id="rId34"/>
    <p:sldId id="518" r:id="rId35"/>
    <p:sldId id="440" r:id="rId36"/>
    <p:sldId id="441" r:id="rId37"/>
  </p:sldIdLst>
  <p:sldSz cx="9144000" cy="6858000" type="screen4x3"/>
  <p:notesSz cx="6858000" cy="9144000"/>
  <p:custDataLst>
    <p:tags r:id="rId4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EDC0FB-EB89-4BD6-85B2-8EAA3986930B}">
          <p14:sldIdLst>
            <p14:sldId id="256"/>
            <p14:sldId id="495"/>
            <p14:sldId id="493"/>
            <p14:sldId id="457"/>
            <p14:sldId id="519"/>
            <p14:sldId id="520"/>
            <p14:sldId id="521"/>
            <p14:sldId id="522"/>
            <p14:sldId id="523"/>
            <p14:sldId id="524"/>
            <p14:sldId id="494"/>
            <p14:sldId id="467"/>
            <p14:sldId id="498"/>
            <p14:sldId id="499"/>
            <p14:sldId id="500"/>
            <p14:sldId id="501"/>
            <p14:sldId id="502"/>
            <p14:sldId id="503"/>
            <p14:sldId id="504"/>
            <p14:sldId id="505"/>
            <p14:sldId id="506"/>
            <p14:sldId id="507"/>
            <p14:sldId id="491"/>
            <p14:sldId id="508"/>
            <p14:sldId id="509"/>
            <p14:sldId id="510"/>
            <p14:sldId id="511"/>
            <p14:sldId id="512"/>
            <p14:sldId id="513"/>
            <p14:sldId id="514"/>
            <p14:sldId id="515"/>
            <p14:sldId id="516"/>
            <p14:sldId id="517"/>
            <p14:sldId id="518"/>
            <p14:sldId id="440"/>
            <p14:sldId id="44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B2B2B2"/>
    <a:srgbClr val="66FFFF"/>
    <a:srgbClr val="FF3300"/>
    <a:srgbClr val="800000"/>
    <a:srgbClr val="FF0000"/>
    <a:srgbClr val="FFCC66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85" autoAdjust="0"/>
    <p:restoredTop sz="86329" autoAdjust="0"/>
  </p:normalViewPr>
  <p:slideViewPr>
    <p:cSldViewPr>
      <p:cViewPr>
        <p:scale>
          <a:sx n="80" d="100"/>
          <a:sy n="80" d="100"/>
        </p:scale>
        <p:origin x="-96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86"/>
    </p:cViewPr>
  </p:sorter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Average F1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3"/>
            <c:invertIfNegative val="0"/>
            <c:bubble3D val="0"/>
            <c:spPr>
              <a:pattFill prst="pct90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c:spPr>
          </c:dPt>
          <c:dPt>
            <c:idx val="4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cat>
            <c:strRef>
              <c:f>Sheet1!$A$2:$A$6</c:f>
              <c:strCache>
                <c:ptCount val="5"/>
                <c:pt idx="0">
                  <c:v>MM</c:v>
                </c:pt>
                <c:pt idx="1">
                  <c:v>1-best-MIRA</c:v>
                </c:pt>
                <c:pt idx="2">
                  <c:v>Subgradient</c:v>
                </c:pt>
                <c:pt idx="3">
                  <c:v>CDA-PL</c:v>
                </c:pt>
                <c:pt idx="4">
                  <c:v>CDA-ML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93.433000000000007</c:v>
                </c:pt>
                <c:pt idx="1">
                  <c:v>93.055999999999997</c:v>
                </c:pt>
                <c:pt idx="2">
                  <c:v>91.91</c:v>
                </c:pt>
                <c:pt idx="3">
                  <c:v>92.835999999999999</c:v>
                </c:pt>
                <c:pt idx="4">
                  <c:v>94.375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379200"/>
        <c:axId val="115380992"/>
      </c:barChart>
      <c:catAx>
        <c:axId val="115379200"/>
        <c:scaling>
          <c:orientation val="minMax"/>
        </c:scaling>
        <c:delete val="0"/>
        <c:axPos val="b"/>
        <c:majorTickMark val="out"/>
        <c:minorTickMark val="none"/>
        <c:tickLblPos val="nextTo"/>
        <c:crossAx val="115380992"/>
        <c:crosses val="autoZero"/>
        <c:auto val="1"/>
        <c:lblAlgn val="ctr"/>
        <c:lblOffset val="100"/>
        <c:noMultiLvlLbl val="0"/>
      </c:catAx>
      <c:valAx>
        <c:axId val="115380992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dirty="0" smtClean="0"/>
                  <a:t>F</a:t>
                </a:r>
                <a:r>
                  <a:rPr lang="en-US" baseline="-25000" dirty="0" smtClean="0"/>
                  <a:t>1</a:t>
                </a:r>
                <a:endParaRPr lang="en-US" baseline="-250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53792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Average training time in minutes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3"/>
            <c:invertIfNegative val="0"/>
            <c:bubble3D val="0"/>
            <c:spPr>
              <a:pattFill prst="pct90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c:spPr>
          </c:dPt>
          <c:dPt>
            <c:idx val="4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cat>
            <c:strRef>
              <c:f>Sheet1!$A$2:$A$6</c:f>
              <c:strCache>
                <c:ptCount val="5"/>
                <c:pt idx="0">
                  <c:v>MM</c:v>
                </c:pt>
                <c:pt idx="1">
                  <c:v>1-best-MIRA</c:v>
                </c:pt>
                <c:pt idx="2">
                  <c:v>Subgradient</c:v>
                </c:pt>
                <c:pt idx="3">
                  <c:v>CDA-PL</c:v>
                </c:pt>
                <c:pt idx="4">
                  <c:v>CDA-ML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90.281999999999996</c:v>
                </c:pt>
                <c:pt idx="1">
                  <c:v>11.772</c:v>
                </c:pt>
                <c:pt idx="2">
                  <c:v>12.654999999999999</c:v>
                </c:pt>
                <c:pt idx="3">
                  <c:v>11.869</c:v>
                </c:pt>
                <c:pt idx="4">
                  <c:v>12.887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9430528"/>
        <c:axId val="119436416"/>
      </c:barChart>
      <c:catAx>
        <c:axId val="119430528"/>
        <c:scaling>
          <c:orientation val="minMax"/>
        </c:scaling>
        <c:delete val="0"/>
        <c:axPos val="b"/>
        <c:majorTickMark val="out"/>
        <c:minorTickMark val="none"/>
        <c:tickLblPos val="nextTo"/>
        <c:crossAx val="119436416"/>
        <c:crosses val="autoZero"/>
        <c:auto val="1"/>
        <c:lblAlgn val="ctr"/>
        <c:lblOffset val="100"/>
        <c:noMultiLvlLbl val="0"/>
      </c:catAx>
      <c:valAx>
        <c:axId val="119436416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dirty="0" smtClean="0"/>
                  <a:t>Minutes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94305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CD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MLN1</c:v>
                </c:pt>
                <c:pt idx="1">
                  <c:v>MLN2</c:v>
                </c:pt>
                <c:pt idx="2">
                  <c:v>MLN3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0.375</c:v>
                </c:pt>
                <c:pt idx="1">
                  <c:v>0.38600000000000001</c:v>
                </c:pt>
                <c:pt idx="2">
                  <c:v>0.36599999999999999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1-best-MIRA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MLN1</c:v>
                </c:pt>
                <c:pt idx="1">
                  <c:v>MLN2</c:v>
                </c:pt>
                <c:pt idx="2">
                  <c:v>MLN3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0.36599999999999999</c:v>
                </c:pt>
                <c:pt idx="1">
                  <c:v>0.375</c:v>
                </c:pt>
                <c:pt idx="2">
                  <c:v>0.379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Subgradient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MLN1</c:v>
                </c:pt>
                <c:pt idx="1">
                  <c:v>MLN2</c:v>
                </c:pt>
                <c:pt idx="2">
                  <c:v>MLN3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0.374</c:v>
                </c:pt>
                <c:pt idx="1">
                  <c:v>0.39700000000000002</c:v>
                </c:pt>
                <c:pt idx="2">
                  <c:v>0.39600000000000002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CDA-PL</c:v>
                </c:pt>
              </c:strCache>
            </c:strRef>
          </c:tx>
          <c:spPr>
            <a:pattFill prst="pct90">
              <a:fgClr>
                <a:schemeClr val="accent1">
                  <a:lumMod val="60000"/>
                  <a:lumOff val="40000"/>
                </a:schemeClr>
              </a:fgClr>
              <a:bgClr>
                <a:schemeClr val="bg1"/>
              </a:bgClr>
            </a:pattFill>
          </c:spPr>
          <c:invertIfNegative val="0"/>
          <c:cat>
            <c:strRef>
              <c:f>Sheet1!$A$2:$A$4</c:f>
              <c:strCache>
                <c:ptCount val="3"/>
                <c:pt idx="0">
                  <c:v>MLN1</c:v>
                </c:pt>
                <c:pt idx="1">
                  <c:v>MLN2</c:v>
                </c:pt>
                <c:pt idx="2">
                  <c:v>MLN3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0.38200000000000001</c:v>
                </c:pt>
                <c:pt idx="1">
                  <c:v>0.39700000000000002</c:v>
                </c:pt>
                <c:pt idx="2">
                  <c:v>0.39800000000000002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CDA-ML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MLN1</c:v>
                </c:pt>
                <c:pt idx="1">
                  <c:v>MLN2</c:v>
                </c:pt>
                <c:pt idx="2">
                  <c:v>MLN3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0.38</c:v>
                </c:pt>
                <c:pt idx="1">
                  <c:v>0.39700000000000002</c:v>
                </c:pt>
                <c:pt idx="2">
                  <c:v>0.39700000000000002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9170560"/>
        <c:axId val="119172096"/>
      </c:barChart>
      <c:catAx>
        <c:axId val="119170560"/>
        <c:scaling>
          <c:orientation val="minMax"/>
        </c:scaling>
        <c:delete val="0"/>
        <c:axPos val="b"/>
        <c:majorTickMark val="none"/>
        <c:minorTickMark val="none"/>
        <c:tickLblPos val="nextTo"/>
        <c:crossAx val="119172096"/>
        <c:crosses val="autoZero"/>
        <c:auto val="1"/>
        <c:lblAlgn val="ctr"/>
        <c:lblOffset val="100"/>
        <c:noMultiLvlLbl val="0"/>
      </c:catAx>
      <c:valAx>
        <c:axId val="119172096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dirty="0" smtClean="0"/>
                  <a:t>MAP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191705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1-best-MIRA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diamond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Sheet1!$A$2:$A$11</c:f>
              <c:numCache>
                <c:formatCode>General</c:formatCode>
                <c:ptCount val="10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50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0.73499999999999999</c:v>
                </c:pt>
                <c:pt idx="1">
                  <c:v>0.72499999999999998</c:v>
                </c:pt>
                <c:pt idx="2">
                  <c:v>0.70799999999999996</c:v>
                </c:pt>
                <c:pt idx="3">
                  <c:v>0.70199999999999996</c:v>
                </c:pt>
                <c:pt idx="4">
                  <c:v>0.68200000000000005</c:v>
                </c:pt>
                <c:pt idx="5">
                  <c:v>0.67500000000000004</c:v>
                </c:pt>
                <c:pt idx="6">
                  <c:v>0.67300000000000004</c:v>
                </c:pt>
                <c:pt idx="7">
                  <c:v>0.622</c:v>
                </c:pt>
                <c:pt idx="8">
                  <c:v>0.58299999999999996</c:v>
                </c:pt>
                <c:pt idx="9">
                  <c:v>0.55900000000000005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Subgradient</c:v>
                </c:pt>
              </c:strCache>
            </c:strRef>
          </c:tx>
          <c:spPr>
            <a:ln>
              <a:solidFill>
                <a:srgbClr val="92D050"/>
              </a:solidFill>
            </a:ln>
          </c:spPr>
          <c:marker>
            <c:symbol val="triangle"/>
            <c:size val="7"/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marker>
          <c:cat>
            <c:numRef>
              <c:f>Sheet1!$A$2:$A$11</c:f>
              <c:numCache>
                <c:formatCode>General</c:formatCode>
                <c:ptCount val="10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50</c:v>
                </c:pt>
              </c:numCache>
            </c:num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0.67900000000000005</c:v>
                </c:pt>
                <c:pt idx="1">
                  <c:v>0.67</c:v>
                </c:pt>
                <c:pt idx="2">
                  <c:v>0.65400000000000003</c:v>
                </c:pt>
                <c:pt idx="3">
                  <c:v>0.64700000000000002</c:v>
                </c:pt>
                <c:pt idx="4">
                  <c:v>0.64500000000000002</c:v>
                </c:pt>
                <c:pt idx="5">
                  <c:v>0.63200000000000001</c:v>
                </c:pt>
                <c:pt idx="6">
                  <c:v>0.60899999999999999</c:v>
                </c:pt>
                <c:pt idx="7">
                  <c:v>0.59</c:v>
                </c:pt>
                <c:pt idx="8">
                  <c:v>0.56000000000000005</c:v>
                </c:pt>
                <c:pt idx="9">
                  <c:v>0.51800000000000002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CDA-ML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square"/>
            <c:size val="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cat>
            <c:numRef>
              <c:f>Sheet1!$A$2:$A$11</c:f>
              <c:numCache>
                <c:formatCode>General</c:formatCode>
                <c:ptCount val="10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50</c:v>
                </c:pt>
              </c:numCache>
            </c:num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0.72799999999999998</c:v>
                </c:pt>
                <c:pt idx="1">
                  <c:v>0.72399999999999998</c:v>
                </c:pt>
                <c:pt idx="2">
                  <c:v>0.72099999999999997</c:v>
                </c:pt>
                <c:pt idx="3">
                  <c:v>0.71399999999999997</c:v>
                </c:pt>
                <c:pt idx="4">
                  <c:v>0.71099999999999997</c:v>
                </c:pt>
                <c:pt idx="5">
                  <c:v>0.70099999999999996</c:v>
                </c:pt>
                <c:pt idx="6">
                  <c:v>0.69399999999999995</c:v>
                </c:pt>
                <c:pt idx="7">
                  <c:v>0.68200000000000005</c:v>
                </c:pt>
                <c:pt idx="8">
                  <c:v>0.67200000000000004</c:v>
                </c:pt>
                <c:pt idx="9">
                  <c:v>0.64400000000000002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245056"/>
        <c:axId val="119255808"/>
      </c:lineChart>
      <c:catAx>
        <c:axId val="1192450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Percentage</a:t>
                </a:r>
                <a:r>
                  <a:rPr lang="en-US" baseline="0" dirty="0" smtClean="0"/>
                  <a:t> of noise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19255808"/>
        <c:crosses val="autoZero"/>
        <c:auto val="1"/>
        <c:lblAlgn val="ctr"/>
        <c:lblOffset val="100"/>
        <c:noMultiLvlLbl val="0"/>
      </c:catAx>
      <c:valAx>
        <c:axId val="119255808"/>
        <c:scaling>
          <c:orientation val="minMax"/>
          <c:min val="0.5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dirty="0" smtClean="0"/>
                  <a:t>F</a:t>
                </a:r>
                <a:r>
                  <a:rPr lang="en-US" baseline="-25000" dirty="0" smtClean="0"/>
                  <a:t>1</a:t>
                </a:r>
                <a:endParaRPr lang="en-US" baseline="-25000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192450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03E7676-7044-4114-BD99-C6DF5BAEF9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3028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8293F87-83C2-4DFC-80DC-13B42DA8FC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3950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2A447B-2D63-458B-AAB6-E21E4273C56D}" type="slidenum">
              <a:rPr lang="en-US"/>
              <a:pPr/>
              <a:t>1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Note:</a:t>
            </a:r>
          </a:p>
          <a:p>
            <a:r>
              <a:rPr lang="en-US" dirty="0" smtClean="0"/>
              <a:t>The</a:t>
            </a:r>
            <a:r>
              <a:rPr lang="en-US" baseline="0" dirty="0" smtClean="0"/>
              <a:t> loss function is a function to measure the error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652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1797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79188-0B16-4B51-A2DC-7A371D30BB96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BC7ADAC-4C60-41CE-82CD-E3E369B34D5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20F7C-CA91-40DF-8B6E-E16B70529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0A8F333-7C88-4E57-B0D6-603500BD8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400800"/>
            <a:ext cx="457200" cy="457200"/>
          </a:xfrm>
        </p:spPr>
        <p:txBody>
          <a:bodyPr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fld id="{3F13E797-64BF-405A-B8A8-3EE96E1E749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00EA48F-3447-4D22-A0B5-1CBB05D1F7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991F4C67-CD6A-49FB-8E5E-48237894B3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80503651-16BB-4EAF-AE2C-17E50E6D8C2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algn="r"/>
            <a:fld id="{A7349B71-CB42-4A54-A902-A86FB836FFD9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C5741F8-A06F-49A8-AC3E-E79477922C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B7393F-E1D4-46CA-9045-F8789C7FD2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5268F91-6332-470E-9E98-EE12FBC7F9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lang="en-US" u="none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914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6400800"/>
            <a:ext cx="457200" cy="4572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just" eaLnBrk="1" latinLnBrk="0" hangingPunct="1">
              <a:defRPr kumimoji="0" sz="1400" b="1">
                <a:solidFill>
                  <a:schemeClr val="accent1"/>
                </a:solidFill>
              </a:defRPr>
            </a:lvl1pPr>
          </a:lstStyle>
          <a:p>
            <a:pPr algn="r"/>
            <a:fld id="{948C100F-9512-44A3-9A19-BD0B3667E5DE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8" r:id="rId1"/>
    <p:sldLayoutId id="2147484539" r:id="rId2"/>
    <p:sldLayoutId id="2147484540" r:id="rId3"/>
    <p:sldLayoutId id="2147484541" r:id="rId4"/>
    <p:sldLayoutId id="2147484542" r:id="rId5"/>
    <p:sldLayoutId id="2147484543" r:id="rId6"/>
    <p:sldLayoutId id="2147484544" r:id="rId7"/>
    <p:sldLayoutId id="2147484545" r:id="rId8"/>
    <p:sldLayoutId id="2147484546" r:id="rId9"/>
    <p:sldLayoutId id="2147484547" r:id="rId10"/>
    <p:sldLayoutId id="2147484548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13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tags" Target="../tags/tag4.xml"/><Relationship Id="rId7" Type="http://schemas.openxmlformats.org/officeDocument/2006/relationships/image" Target="../media/image8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3.xml"/><Relationship Id="rId11" Type="http://schemas.openxmlformats.org/officeDocument/2006/relationships/image" Target="../media/image13.emf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2.emf"/><Relationship Id="rId4" Type="http://schemas.openxmlformats.org/officeDocument/2006/relationships/tags" Target="../tags/tag5.xml"/><Relationship Id="rId9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image" Target="../media/image18.png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5.bin"/><Relationship Id="rId9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924800" cy="1828800"/>
          </a:xfrm>
        </p:spPr>
        <p:txBody>
          <a:bodyPr>
            <a:normAutofit/>
          </a:bodyPr>
          <a:lstStyle/>
          <a:p>
            <a:pPr algn="ctr"/>
            <a:r>
              <a:rPr lang="en-US" sz="3200" b="1" cap="none" dirty="0" smtClean="0"/>
              <a:t>Online Max-Margin Weight Learning </a:t>
            </a:r>
            <a:br>
              <a:rPr lang="en-US" sz="3200" b="1" cap="none" dirty="0" smtClean="0"/>
            </a:br>
            <a:r>
              <a:rPr lang="en-US" sz="3200" b="1" cap="none" dirty="0" smtClean="0"/>
              <a:t>for Markov Logic Networks</a:t>
            </a:r>
            <a:endParaRPr lang="en-US" sz="3600" cap="none" dirty="0"/>
          </a:p>
        </p:txBody>
      </p:sp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934200" cy="685800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 err="1" smtClean="0">
                <a:solidFill>
                  <a:schemeClr val="accent1"/>
                </a:solidFill>
              </a:rPr>
              <a:t>Tuyen</a:t>
            </a:r>
            <a:r>
              <a:rPr lang="en-US" sz="2400" b="1" dirty="0" smtClean="0">
                <a:solidFill>
                  <a:schemeClr val="accent1"/>
                </a:solidFill>
              </a:rPr>
              <a:t> N. Huynh and Raymond J. Mooney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743200" y="3733800"/>
            <a:ext cx="384611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accent1"/>
                </a:solidFill>
              </a:rPr>
              <a:t>Machine Learning Group</a:t>
            </a:r>
          </a:p>
          <a:p>
            <a:pPr algn="ctr"/>
            <a:r>
              <a:rPr lang="en-US" altLang="zh-CN" sz="2000" b="1" dirty="0" smtClean="0">
                <a:solidFill>
                  <a:schemeClr val="accent1"/>
                </a:solidFill>
              </a:rPr>
              <a:t>Department of Computer Science</a:t>
            </a:r>
          </a:p>
          <a:p>
            <a:pPr algn="ctr"/>
            <a:r>
              <a:rPr lang="en-US" altLang="zh-CN" sz="2000" b="1" dirty="0" smtClean="0">
                <a:solidFill>
                  <a:schemeClr val="accent1"/>
                </a:solidFill>
              </a:rPr>
              <a:t>The University of Texas at Austin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10457" y="5334000"/>
            <a:ext cx="2685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accent1"/>
                </a:solidFill>
              </a:rPr>
              <a:t>SDM 2011, April 29, 2011</a:t>
            </a:r>
            <a:endParaRPr lang="en-US" sz="18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066800" y="1981200"/>
            <a:ext cx="7305675" cy="1681163"/>
            <a:chOff x="1381125" y="4491037"/>
            <a:chExt cx="7305675" cy="1681163"/>
          </a:xfrm>
        </p:grpSpPr>
        <p:graphicFrame>
          <p:nvGraphicFramePr>
            <p:cNvPr id="18" name="Object 25"/>
            <p:cNvGraphicFramePr>
              <a:graphicFrameLocks noChangeAspect="1"/>
            </p:cNvGraphicFramePr>
            <p:nvPr/>
          </p:nvGraphicFramePr>
          <p:xfrm>
            <a:off x="1381125" y="4491037"/>
            <a:ext cx="4584700" cy="1092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6594" name="Equation" r:id="rId3" imgW="1917360" imgH="457200" progId="Equation.3">
                    <p:embed/>
                  </p:oleObj>
                </mc:Choice>
                <mc:Fallback>
                  <p:oleObj name="Equation" r:id="rId3" imgW="191736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81125" y="4491037"/>
                          <a:ext cx="4584700" cy="1092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Text Box 28"/>
            <p:cNvSpPr txBox="1">
              <a:spLocks noChangeArrowheads="1"/>
            </p:cNvSpPr>
            <p:nvPr/>
          </p:nvSpPr>
          <p:spPr bwMode="auto">
            <a:xfrm>
              <a:off x="2311400" y="5786437"/>
              <a:ext cx="2108200" cy="385763"/>
            </a:xfrm>
            <a:prstGeom prst="rect">
              <a:avLst/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dirty="0"/>
                <a:t>Weight of formula </a:t>
              </a:r>
              <a:r>
                <a:rPr lang="en-US" sz="1800" i="1" dirty="0" err="1"/>
                <a:t>i</a:t>
              </a:r>
              <a:endParaRPr lang="en-US" sz="1800" i="1" dirty="0"/>
            </a:p>
          </p:txBody>
        </p:sp>
        <p:sp>
          <p:nvSpPr>
            <p:cNvPr id="24" name="Text Box 29"/>
            <p:cNvSpPr txBox="1">
              <a:spLocks noChangeArrowheads="1"/>
            </p:cNvSpPr>
            <p:nvPr/>
          </p:nvSpPr>
          <p:spPr bwMode="auto">
            <a:xfrm>
              <a:off x="4610100" y="5786437"/>
              <a:ext cx="4076700" cy="385763"/>
            </a:xfrm>
            <a:prstGeom prst="rect">
              <a:avLst/>
            </a:prstGeom>
            <a:noFill/>
            <a:ln w="19050">
              <a:solidFill>
                <a:srgbClr val="339966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dirty="0"/>
                <a:t>No. of true groundings of formula </a:t>
              </a:r>
              <a:r>
                <a:rPr lang="en-US" sz="1800" i="1" dirty="0" err="1"/>
                <a:t>i</a:t>
              </a:r>
              <a:r>
                <a:rPr lang="en-US" sz="1800" i="1" dirty="0"/>
                <a:t> </a:t>
              </a:r>
              <a:r>
                <a:rPr lang="en-US" sz="1800" dirty="0"/>
                <a:t>in </a:t>
              </a:r>
              <a:r>
                <a:rPr lang="en-US" sz="1800" i="1" dirty="0"/>
                <a:t>x</a:t>
              </a:r>
              <a:endParaRPr lang="en-US" sz="1800" dirty="0"/>
            </a:p>
          </p:txBody>
        </p:sp>
        <p:sp>
          <p:nvSpPr>
            <p:cNvPr id="25" name="Line 30"/>
            <p:cNvSpPr>
              <a:spLocks noChangeShapeType="1"/>
            </p:cNvSpPr>
            <p:nvPr/>
          </p:nvSpPr>
          <p:spPr bwMode="auto">
            <a:xfrm flipV="1">
              <a:off x="4191000" y="5253037"/>
              <a:ext cx="609600" cy="5334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31"/>
            <p:cNvSpPr>
              <a:spLocks noChangeShapeType="1"/>
            </p:cNvSpPr>
            <p:nvPr/>
          </p:nvSpPr>
          <p:spPr bwMode="auto">
            <a:xfrm flipH="1" flipV="1">
              <a:off x="5181600" y="5253037"/>
              <a:ext cx="304800" cy="533400"/>
            </a:xfrm>
            <a:prstGeom prst="line">
              <a:avLst/>
            </a:prstGeom>
            <a:noFill/>
            <a:ln w="19050">
              <a:solidFill>
                <a:srgbClr val="33996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22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763000" y="6400800"/>
            <a:ext cx="381000" cy="441325"/>
          </a:xfrm>
          <a:noFill/>
        </p:spPr>
        <p:txBody>
          <a:bodyPr/>
          <a:lstStyle/>
          <a:p>
            <a:fld id="{507464A3-6627-4D52-B5C9-43FBFE203C2D}" type="slidenum">
              <a:rPr lang="en-US" b="1" smtClean="0"/>
              <a:pPr/>
              <a:t>10</a:t>
            </a:fld>
            <a:endParaRPr lang="en-US" b="1" dirty="0" smtClean="0">
              <a:latin typeface="Times New Roman" pitchFamily="18" charset="0"/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Probability of a possible world</a:t>
            </a: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0" y="5341203"/>
            <a:ext cx="9144000" cy="83099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/>
              <a:t>A possible world becomes exponentially less likely as the total weight of all the grounded clauses it violates increases.</a:t>
            </a:r>
            <a:endParaRPr lang="en-US" sz="2400" dirty="0">
              <a:latin typeface="+mn-lt"/>
            </a:endParaRP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533400" y="1524000"/>
            <a:ext cx="1826142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  <a:latin typeface="Tahoma" pitchFamily="34" charset="0"/>
              </a:rPr>
              <a:t>a possible world</a:t>
            </a:r>
            <a:endParaRPr lang="en-US" sz="1800" dirty="0">
              <a:solidFill>
                <a:schemeClr val="accent5">
                  <a:lumMod val="50000"/>
                </a:schemeClr>
              </a:solidFill>
              <a:latin typeface="Tahoma" pitchFamily="34" charset="0"/>
            </a:endParaRPr>
          </a:p>
        </p:txBody>
      </p:sp>
      <p:cxnSp>
        <p:nvCxnSpPr>
          <p:cNvPr id="22" name="Straight Arrow Connector 21"/>
          <p:cNvCxnSpPr>
            <a:stCxn id="19" idx="2"/>
          </p:cNvCxnSpPr>
          <p:nvPr/>
        </p:nvCxnSpPr>
        <p:spPr>
          <a:xfrm rot="16200000" flipH="1">
            <a:off x="1626630" y="1713172"/>
            <a:ext cx="480540" cy="840859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8355" name="Object 3"/>
          <p:cNvGraphicFramePr>
            <a:graphicFrameLocks noChangeAspect="1"/>
          </p:cNvGraphicFramePr>
          <p:nvPr/>
        </p:nvGraphicFramePr>
        <p:xfrm>
          <a:off x="2897188" y="3886200"/>
          <a:ext cx="3427412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6595" name="Equation" r:id="rId5" imgW="1473120" imgH="457200" progId="Equation.3">
                  <p:embed/>
                </p:oleObj>
              </mc:Choice>
              <mc:Fallback>
                <p:oleObj name="Equation" r:id="rId5" imgW="14731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7188" y="3886200"/>
                        <a:ext cx="3427412" cy="1060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0805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Max-margin weight learning for MLNs</a:t>
            </a:r>
            <a:br>
              <a:rPr lang="en-US" sz="3600" dirty="0" smtClean="0"/>
            </a:b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Huynh &amp; Mooney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, 2009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]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458200" cy="4876800"/>
          </a:xfrm>
        </p:spPr>
        <p:txBody>
          <a:bodyPr>
            <a:normAutofit fontScale="92500"/>
          </a:bodyPr>
          <a:lstStyle/>
          <a:p>
            <a:r>
              <a:rPr lang="en-US" sz="2700" dirty="0" smtClean="0"/>
              <a:t>maximize the separation margin</a:t>
            </a:r>
            <a:r>
              <a:rPr lang="en-US" sz="2700" dirty="0" smtClean="0">
                <a:solidFill>
                  <a:schemeClr val="accent5">
                    <a:lumMod val="50000"/>
                  </a:schemeClr>
                </a:solidFill>
              </a:rPr>
              <a:t>: </a:t>
            </a:r>
            <a:r>
              <a:rPr lang="en-US" sz="2700" dirty="0" smtClean="0"/>
              <a:t>log of the ratio of the probability of the correct label and the probability of the closest incorrect one</a:t>
            </a:r>
          </a:p>
          <a:p>
            <a:endParaRPr lang="en-US" sz="2700" dirty="0"/>
          </a:p>
          <a:p>
            <a:endParaRPr lang="en-US" sz="2700" dirty="0" smtClean="0"/>
          </a:p>
          <a:p>
            <a:endParaRPr lang="en-US" sz="2700" dirty="0"/>
          </a:p>
          <a:p>
            <a:endParaRPr lang="en-US" sz="2700" dirty="0" smtClean="0"/>
          </a:p>
          <a:p>
            <a:r>
              <a:rPr lang="en-US" sz="2700" dirty="0" smtClean="0"/>
              <a:t>Formulate as 1-slack Structural SVM </a:t>
            </a:r>
            <a:r>
              <a:rPr lang="en-US" sz="2700" dirty="0" smtClean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700" dirty="0" err="1" smtClean="0">
                <a:solidFill>
                  <a:schemeClr val="accent5">
                    <a:lumMod val="50000"/>
                  </a:schemeClr>
                </a:solidFill>
              </a:rPr>
              <a:t>Joachims</a:t>
            </a:r>
            <a:r>
              <a:rPr lang="en-US" sz="27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700" dirty="0" smtClean="0">
                <a:solidFill>
                  <a:schemeClr val="accent5">
                    <a:lumMod val="50000"/>
                  </a:schemeClr>
                </a:solidFill>
              </a:rPr>
              <a:t>et al., 2009]</a:t>
            </a:r>
          </a:p>
          <a:p>
            <a:pPr lvl="1"/>
            <a:r>
              <a:rPr lang="en-US" sz="2400" dirty="0" smtClean="0"/>
              <a:t>Use cutting plane method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Tsochantaridis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et.al., 2004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]</a:t>
            </a:r>
            <a:r>
              <a:rPr lang="en-US" sz="2400" dirty="0" smtClean="0"/>
              <a:t> with an approximate inference algorithm based on Linear Programming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F13E797-64BF-405A-B8A8-3EE96E1E7499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9522459"/>
              </p:ext>
            </p:extLst>
          </p:nvPr>
        </p:nvGraphicFramePr>
        <p:xfrm>
          <a:off x="5562600" y="3175000"/>
          <a:ext cx="30480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7528" name="Equation" r:id="rId4" imgW="1524000" imgH="241300" progId="Equation.3">
                  <p:embed/>
                </p:oleObj>
              </mc:Choice>
              <mc:Fallback>
                <p:oleObj name="Equation" r:id="rId4" imgW="15240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3175000"/>
                        <a:ext cx="30480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4163082"/>
              </p:ext>
            </p:extLst>
          </p:nvPr>
        </p:nvGraphicFramePr>
        <p:xfrm>
          <a:off x="838200" y="2971800"/>
          <a:ext cx="4749120" cy="1523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7529" name="Equation" r:id="rId6" imgW="2374560" imgH="761760" progId="Equation.3">
                  <p:embed/>
                </p:oleObj>
              </mc:Choice>
              <mc:Fallback>
                <p:oleObj name="Equation" r:id="rId6" imgW="2374560" imgH="761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971800"/>
                        <a:ext cx="4749120" cy="15235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806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learning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12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For i=1 to T:</a:t>
                </a:r>
              </a:p>
              <a:p>
                <a:pPr lvl="1"/>
                <a:r>
                  <a:rPr lang="en-US" dirty="0" smtClean="0"/>
                  <a:t>Receive an example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endParaRPr lang="en-US" baseline="-25000" dirty="0" smtClean="0">
                  <a:latin typeface="Tw Cen MT"/>
                </a:endParaRPr>
              </a:p>
              <a:p>
                <a:pPr lvl="1"/>
                <a:r>
                  <a:rPr lang="en-US" dirty="0" smtClean="0"/>
                  <a:t>The learner choose a vector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𝑤</m:t>
                    </m:r>
                    <m:r>
                      <a:rPr lang="en-US" b="0" i="1" baseline="-25000" smtClean="0">
                        <a:latin typeface="Cambria Math"/>
                      </a:rPr>
                      <m:t>𝑡</m:t>
                    </m:r>
                  </m:oMath>
                </a14:m>
                <a:r>
                  <a:rPr lang="en-US" dirty="0" smtClean="0"/>
                  <a:t> and uses it to predict a label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bSup>
                  </m:oMath>
                </a14:m>
                <a:endParaRPr lang="en-US" baseline="-25000" dirty="0" smtClean="0">
                  <a:latin typeface="Tw Cen MT"/>
                </a:endParaRPr>
              </a:p>
              <a:p>
                <a:pPr lvl="1"/>
                <a:r>
                  <a:rPr lang="en-US" dirty="0" smtClean="0"/>
                  <a:t>Receive the correct label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endParaRPr lang="en-US" baseline="-25000" dirty="0" smtClean="0">
                  <a:latin typeface="Tw Cen MT"/>
                </a:endParaRPr>
              </a:p>
              <a:p>
                <a:pPr lvl="1"/>
                <a:r>
                  <a:rPr lang="en-US" dirty="0" smtClean="0"/>
                  <a:t>Suffer a loss: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>
                  <a:latin typeface="Tw Cen MT"/>
                </a:endParaRPr>
              </a:p>
              <a:p>
                <a:r>
                  <a:rPr lang="en-US" dirty="0" smtClean="0"/>
                  <a:t>Goal: minimize the regret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𝑇</m:t>
                          </m:r>
                        </m:e>
                      </m:d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2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2200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2200" b="0" i="1" smtClean="0">
                              <a:latin typeface="Cambria Math"/>
                            </a:rPr>
                            <m:t>𝑇</m:t>
                          </m:r>
                        </m:sup>
                        <m:e>
                          <m:sSub>
                            <m:sSub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/>
                                </a:rPr>
                                <m:t>𝑡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2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200" b="0" i="1" smtClean="0">
                              <a:latin typeface="Cambria Math"/>
                            </a:rPr>
                            <m:t>         −         </m:t>
                          </m:r>
                          <m:func>
                            <m:func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en-US" sz="2200" b="0" i="1" smtClean="0">
                                      <a:latin typeface="Cambria Math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 b="0" i="0" smtClean="0">
                                      <a:latin typeface="Cambria Math"/>
                                    </a:rPr>
                                    <m:t>min</m:t>
                                  </m:r>
                                </m:e>
                                <m:lim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𝑤</m:t>
                                  </m:r>
                                  <m:r>
                                    <a:rPr lang="en-US" sz="2200" b="0" i="1" smtClean="0">
                                      <a:latin typeface="Cambria Math"/>
                                      <a:ea typeface="Cambria Math"/>
                                    </a:rPr>
                                    <m:t>∈</m:t>
                                  </m:r>
                                  <m:r>
                                    <a:rPr lang="en-US" sz="2200" b="0" i="1" smtClean="0">
                                      <a:latin typeface="Cambria Math"/>
                                      <a:ea typeface="Cambria Math"/>
                                    </a:rPr>
                                    <m:t>𝑊</m:t>
                                  </m:r>
                                </m:lim>
                              </m:limLow>
                            </m:fName>
                            <m:e>
                              <m:nary>
                                <m:naryPr>
                                  <m:chr m:val="∑"/>
                                  <m:ctrlPr>
                                    <a:rPr lang="en-US" sz="2200" b="0" i="1" smtClean="0"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sz="2200" b="0" i="1" smtClean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𝑇</m:t>
                                  </m:r>
                                </m:sup>
                                <m:e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𝑙</m:t>
                                  </m:r>
                                  <m:r>
                                    <a:rPr lang="en-US" sz="2200" b="0" i="1" baseline="-25000" smtClean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𝑤</m:t>
                                  </m:r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</m:nary>
                            </m:e>
                          </m:func>
                        </m:e>
                      </m:nary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7"/>
                <a:stretch>
                  <a:fillRect l="-449" t="-1357" r="-5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4546574" y="3175000"/>
            <a:ext cx="50850" cy="50760"/>
          </a:xfrm>
          <a:prstGeom prst="rect">
            <a:avLst/>
          </a:prstGeom>
        </p:spPr>
      </p:pic>
      <p:pic>
        <p:nvPicPr>
          <p:cNvPr id="11" name="Picture 10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4546574" y="3175000"/>
            <a:ext cx="50850" cy="50760"/>
          </a:xfrm>
          <a:prstGeom prst="rect">
            <a:avLst/>
          </a:prstGeom>
        </p:spPr>
      </p:pic>
      <p:pic>
        <p:nvPicPr>
          <p:cNvPr id="14" name="Picture 13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4546574" y="3175000"/>
            <a:ext cx="50850" cy="50760"/>
          </a:xfrm>
          <a:prstGeom prst="rect">
            <a:avLst/>
          </a:prstGeom>
        </p:spPr>
      </p:pic>
      <p:pic>
        <p:nvPicPr>
          <p:cNvPr id="16" name="Picture 15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4546574" y="3175000"/>
            <a:ext cx="50850" cy="5076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362200" y="6019800"/>
            <a:ext cx="2514600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2000" dirty="0"/>
              <a:t>The accumulative loss of the online learner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410200" y="6019800"/>
            <a:ext cx="2667000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2000" dirty="0"/>
              <a:t>The accumulative loss of the </a:t>
            </a:r>
            <a:r>
              <a:rPr lang="en-US" sz="2000" dirty="0" smtClean="0"/>
              <a:t>best batch </a:t>
            </a:r>
            <a:r>
              <a:rPr lang="en-US" sz="2000" dirty="0"/>
              <a:t>learner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619500" y="5715000"/>
            <a:ext cx="0" cy="3048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3" idx="0"/>
          </p:cNvCxnSpPr>
          <p:nvPr/>
        </p:nvCxnSpPr>
        <p:spPr>
          <a:xfrm flipV="1">
            <a:off x="6743700" y="5715000"/>
            <a:ext cx="0" cy="3048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502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81534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A general and latest framework for deriving low-regret online algorithms</a:t>
            </a:r>
          </a:p>
          <a:p>
            <a:r>
              <a:rPr lang="en-US" dirty="0" smtClean="0"/>
              <a:t>Rewrite the regret bound as an optimization problem (called the primal problem), then considering the dual problem of the primal one</a:t>
            </a:r>
          </a:p>
          <a:p>
            <a:r>
              <a:rPr lang="en-US" dirty="0" smtClean="0"/>
              <a:t>Derive a condition that guarantees the increase in the dual objective in each step </a:t>
            </a:r>
          </a:p>
          <a:p>
            <a:pPr marL="0" indent="0">
              <a:buNone/>
            </a:pPr>
            <a:r>
              <a:rPr lang="en-US" dirty="0" smtClean="0">
                <a:sym typeface="Wingdings" pitchFamily="2" charset="2"/>
              </a:rPr>
              <a:t> Incremental-Dual-Ascent (IDA) algorithms. For example: </a:t>
            </a:r>
            <a:r>
              <a:rPr lang="en-US" dirty="0" err="1" smtClean="0">
                <a:sym typeface="Wingdings" pitchFamily="2" charset="2"/>
              </a:rPr>
              <a:t>subgradient</a:t>
            </a:r>
            <a:r>
              <a:rPr lang="en-US" dirty="0" smtClean="0">
                <a:sym typeface="Wingdings" pitchFamily="2" charset="2"/>
              </a:rPr>
              <a:t> methods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Zinkevich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, 2003]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Primal-dual framework for online learning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200" dirty="0" err="1" smtClean="0">
                <a:solidFill>
                  <a:schemeClr val="accent5">
                    <a:lumMod val="50000"/>
                  </a:schemeClr>
                </a:solidFill>
              </a:rPr>
              <a:t>Shalev-Shwartz</a:t>
            </a:r>
            <a:r>
              <a:rPr lang="en-US" sz="2200" dirty="0" smtClean="0">
                <a:solidFill>
                  <a:schemeClr val="accent5">
                    <a:lumMod val="50000"/>
                  </a:schemeClr>
                </a:solidFill>
              </a:rPr>
              <a:t> et al., 2006]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81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Primal-dual framework for online </a:t>
            </a:r>
            <a:r>
              <a:rPr lang="en-US" sz="3600" dirty="0" smtClean="0"/>
              <a:t>learning (cont.)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Propose a new class of IDA algorithms called Coordinate-Dual-Ascent (CDA) algorithm:</a:t>
            </a:r>
          </a:p>
          <a:p>
            <a:pPr lvl="1"/>
            <a:r>
              <a:rPr lang="en-US" dirty="0" smtClean="0"/>
              <a:t>The CDA update rule only optimizes the dual w.r.t the last dual variable (the current example)</a:t>
            </a:r>
          </a:p>
          <a:p>
            <a:pPr lvl="1"/>
            <a:r>
              <a:rPr lang="en-US" dirty="0" smtClean="0"/>
              <a:t>A closed-form solution of CDA update rule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dirty="0" smtClean="0">
                <a:solidFill>
                  <a:srgbClr val="FF0000"/>
                </a:solidFill>
              </a:rPr>
              <a:t> CDA algorithm has the same cost as </a:t>
            </a:r>
            <a:r>
              <a:rPr lang="en-US" dirty="0" err="1" smtClean="0">
                <a:solidFill>
                  <a:srgbClr val="FF0000"/>
                </a:solidFill>
              </a:rPr>
              <a:t>subgradient</a:t>
            </a:r>
            <a:r>
              <a:rPr lang="en-US" dirty="0" smtClean="0">
                <a:solidFill>
                  <a:srgbClr val="FF0000"/>
                </a:solidFill>
              </a:rPr>
              <a:t> methods but increase the dual objective more in each step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 better accuracy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96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Autofit/>
          </a:bodyPr>
          <a:lstStyle/>
          <a:p>
            <a:r>
              <a:rPr lang="en-US" sz="4000" dirty="0"/>
              <a:t>Steps for deriving a new CDA algorithm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ClrTx/>
              <a:buFont typeface="+mj-lt"/>
              <a:buAutoNum type="arabicPeriod"/>
            </a:pPr>
            <a:r>
              <a:rPr lang="en-US" sz="3200" dirty="0" smtClean="0"/>
              <a:t>Define the regularization and loss functions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3200" dirty="0" smtClean="0"/>
              <a:t>Find the conjugate functions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3200" dirty="0" smtClean="0"/>
              <a:t>Derive a closed-form solution for the CDA update rule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07096" y="4283034"/>
            <a:ext cx="7802457" cy="132343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CDA algorithm </a:t>
            </a:r>
          </a:p>
          <a:p>
            <a:r>
              <a:rPr lang="en-US" sz="4000" dirty="0" smtClean="0">
                <a:solidFill>
                  <a:srgbClr val="FF0000"/>
                </a:solidFill>
              </a:rPr>
              <a:t>for max-margin structured prediction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36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Max-margin structured prediction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16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4196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The output y belongs to some structure space Y</a:t>
                </a:r>
              </a:p>
              <a:p>
                <a:r>
                  <a:rPr lang="en-US" dirty="0" smtClean="0"/>
                  <a:t>Joint feature function: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𝜙</m:t>
                    </m:r>
                  </m:oMath>
                </a14:m>
                <a:r>
                  <a:rPr lang="en-US" dirty="0" smtClean="0"/>
                  <a:t>(</a:t>
                </a:r>
                <a:r>
                  <a:rPr lang="en-US" dirty="0" err="1" smtClean="0"/>
                  <a:t>x,y</a:t>
                </a:r>
                <a:r>
                  <a:rPr lang="en-US" dirty="0" smtClean="0"/>
                  <a:t>): </a:t>
                </a:r>
                <a:r>
                  <a:rPr lang="en-US" b="1" dirty="0" smtClean="0">
                    <a:latin typeface="Cambria Math" pitchFamily="18" charset="0"/>
                    <a:ea typeface="Cambria Math" pitchFamily="18" charset="0"/>
                  </a:rPr>
                  <a:t>X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x</a:t>
                </a:r>
                <a:r>
                  <a:rPr lang="en-US" dirty="0" smtClean="0"/>
                  <a:t> </a:t>
                </a:r>
                <a:r>
                  <a:rPr lang="en-US" b="1" dirty="0" smtClean="0">
                    <a:latin typeface="Cambria Math" pitchFamily="18" charset="0"/>
                    <a:ea typeface="Cambria Math" pitchFamily="18" charset="0"/>
                  </a:rPr>
                  <a:t>Y</a:t>
                </a:r>
                <a:r>
                  <a:rPr lang="en-US" dirty="0" smtClean="0"/>
                  <a:t> </a:t>
                </a:r>
                <a:r>
                  <a:rPr lang="en-US" dirty="0" smtClean="0">
                    <a:latin typeface="Times New Roman"/>
                    <a:cs typeface="Times New Roman"/>
                  </a:rPr>
                  <a:t>→ </a:t>
                </a:r>
                <a:r>
                  <a:rPr lang="en-US" b="1" dirty="0" smtClean="0">
                    <a:latin typeface="Cambria Math" pitchFamily="18" charset="0"/>
                    <a:ea typeface="Cambria Math" pitchFamily="18" charset="0"/>
                  </a:rPr>
                  <a:t>R</a:t>
                </a:r>
                <a:r>
                  <a:rPr lang="en-US" dirty="0" smtClean="0"/>
                  <a:t> </a:t>
                </a:r>
              </a:p>
              <a:p>
                <a:r>
                  <a:rPr lang="en-US" dirty="0" smtClean="0"/>
                  <a:t>Learn a discriminant function f:</a:t>
                </a:r>
                <a:endParaRPr lang="en-US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endParaRPr lang="en-US" dirty="0" smtClean="0">
                  <a:ea typeface="Cambria Math" pitchFamily="18" charset="0"/>
                </a:endParaRPr>
              </a:p>
              <a:p>
                <a:r>
                  <a:rPr lang="en-US" dirty="0" smtClean="0">
                    <a:ea typeface="Cambria Math" pitchFamily="18" charset="0"/>
                  </a:rPr>
                  <a:t>Prediction for a new input x:</a:t>
                </a:r>
              </a:p>
              <a:p>
                <a:endParaRPr lang="en-US" dirty="0" smtClean="0">
                  <a:ea typeface="Cambria Math" pitchFamily="18" charset="0"/>
                </a:endParaRPr>
              </a:p>
              <a:p>
                <a:r>
                  <a:rPr lang="en-US" dirty="0" smtClean="0">
                    <a:ea typeface="Cambria Math" pitchFamily="18" charset="0"/>
                  </a:rPr>
                  <a:t>Max-margin criterion:</a:t>
                </a:r>
              </a:p>
              <a:p>
                <a:endParaRPr lang="en-US" dirty="0" smtClean="0"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419600"/>
              </a:xfrm>
              <a:blipFill rotWithShape="1">
                <a:blip r:embed="rId3"/>
                <a:stretch>
                  <a:fillRect l="-449" t="-13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9131771"/>
              </p:ext>
            </p:extLst>
          </p:nvPr>
        </p:nvGraphicFramePr>
        <p:xfrm>
          <a:off x="3235325" y="3276600"/>
          <a:ext cx="2738438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477" name="Equation" r:id="rId4" imgW="1371600" imgH="228600" progId="Equation.3">
                  <p:embed/>
                </p:oleObj>
              </mc:Choice>
              <mc:Fallback>
                <p:oleObj name="Equation" r:id="rId4" imgW="1371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325" y="3276600"/>
                        <a:ext cx="2738438" cy="455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9863256"/>
              </p:ext>
            </p:extLst>
          </p:nvPr>
        </p:nvGraphicFramePr>
        <p:xfrm>
          <a:off x="2830513" y="4268788"/>
          <a:ext cx="3400425" cy="684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478" name="Equation" r:id="rId6" imgW="1701720" imgH="342720" progId="Equation.3">
                  <p:embed/>
                </p:oleObj>
              </mc:Choice>
              <mc:Fallback>
                <p:oleObj name="Equation" r:id="rId6" imgW="170172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0513" y="4268788"/>
                        <a:ext cx="3400425" cy="684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7369050"/>
              </p:ext>
            </p:extLst>
          </p:nvPr>
        </p:nvGraphicFramePr>
        <p:xfrm>
          <a:off x="2438400" y="5411788"/>
          <a:ext cx="4791075" cy="60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479" name="Equation" r:id="rId8" imgW="2400120" imgH="304560" progId="Equation.3">
                  <p:embed/>
                </p:oleObj>
              </mc:Choice>
              <mc:Fallback>
                <p:oleObj name="Equation" r:id="rId8" imgW="2400120" imgH="304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5411788"/>
                        <a:ext cx="4791075" cy="608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6858000" y="2819400"/>
            <a:ext cx="21336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MLNs: n(</a:t>
            </a:r>
            <a:r>
              <a:rPr lang="en-US" dirty="0" err="1" smtClean="0"/>
              <a:t>x,y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4495800" y="2590800"/>
            <a:ext cx="3200400" cy="43815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7727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1. Define the regularization and loss functions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17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9530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Regularization function: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𝑤</m:t>
                        </m:r>
                      </m:e>
                    </m:d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(1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2)</m:t>
                        </m:r>
                        <m:sSubSup>
                          <m:sSubSup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|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𝑤</m:t>
                                </m:r>
                              </m:e>
                            </m:d>
                            <m:r>
                              <a:rPr lang="en-US" sz="2400" b="0" i="1" smtClean="0">
                                <a:latin typeface="Cambria Math"/>
                              </a:rPr>
                              <m:t>|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  <m:sup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endParaRPr lang="en-US" sz="2400" baseline="30000" dirty="0" smtClean="0"/>
              </a:p>
              <a:p>
                <a:r>
                  <a:rPr lang="en-US" dirty="0" smtClean="0"/>
                  <a:t>Loss function:</a:t>
                </a:r>
              </a:p>
              <a:p>
                <a:pPr lvl="1"/>
                <a:r>
                  <a:rPr lang="en-US" dirty="0"/>
                  <a:t>Prediction based loss (PL): </a:t>
                </a:r>
                <a:r>
                  <a:rPr lang="en-US" dirty="0" smtClean="0"/>
                  <a:t>the loss incurred by using the </a:t>
                </a:r>
                <a:r>
                  <a:rPr lang="en-US" dirty="0"/>
                  <a:t>predicted label </a:t>
                </a:r>
                <a:r>
                  <a:rPr lang="en-US" dirty="0" smtClean="0"/>
                  <a:t>at each step</a:t>
                </a:r>
                <a:endParaRPr lang="en-US" sz="2200" i="1" dirty="0">
                  <a:latin typeface="Cambria Math"/>
                </a:endParaRPr>
              </a:p>
              <a:p>
                <a:pPr marL="685800" lvl="2" indent="0">
                  <a:buNone/>
                </a:pPr>
                <a:endParaRPr lang="en-US" sz="2000" i="1" dirty="0" smtClean="0">
                  <a:latin typeface="Cambria Math"/>
                </a:endParaRPr>
              </a:p>
              <a:p>
                <a:pPr marL="685800" lvl="2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𝑃𝐿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/>
                          </a:rPr>
                          <m:t>𝑤</m:t>
                        </m:r>
                        <m:r>
                          <a:rPr lang="en-US" sz="2000" i="1">
                            <a:latin typeface="Cambria Math"/>
                          </a:rPr>
                          <m:t>,</m:t>
                        </m:r>
                        <m:d>
                          <m:d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US" sz="2000" i="1">
                                <a:latin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𝑡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sz="2000" i="1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0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/>
                          </a:rPr>
                          <m:t>𝜌</m:t>
                        </m:r>
                        <m:d>
                          <m:d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US" sz="2000" i="1">
                                <a:latin typeface="Cambria Math"/>
                              </a:rPr>
                              <m:t>,</m:t>
                            </m:r>
                            <m:sSubSup>
                              <m:sSubSup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𝑡</m:t>
                                </m:r>
                              </m:sub>
                              <m:sup>
                                <m:r>
                                  <a:rPr lang="en-US" sz="2000" i="1">
                                    <a:latin typeface="Cambria Math"/>
                                  </a:rPr>
                                  <m:t>𝑃</m:t>
                                </m:r>
                              </m:sup>
                            </m:sSubSup>
                          </m:e>
                        </m:d>
                        <m:r>
                          <a:rPr lang="en-US" sz="2000" i="1">
                            <a:latin typeface="Cambria Math"/>
                          </a:rPr>
                          <m:t>−</m:t>
                        </m:r>
                        <m:d>
                          <m:dPr>
                            <m:ctrlPr>
                              <a:rPr lang="en-US" sz="2000" i="1" smtClean="0">
                                <a:latin typeface="Cambria Math"/>
                              </a:rPr>
                            </m:ctrlPr>
                          </m:d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sz="200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𝑤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𝜙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)</m:t>
                                </m:r>
                              </m:e>
                            </m:d>
                            <m:r>
                              <a:rPr lang="en-US" sz="2000" b="0" i="1" smtClean="0">
                                <a:latin typeface="Cambria Math"/>
                              </a:rPr>
                              <m:t>−</m:t>
                            </m:r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sz="20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𝑤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𝜙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,</m:t>
                                </m:r>
                                <m:sSubSup>
                                  <m:sSubSup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sub>
                                  <m:sup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𝑃</m:t>
                                    </m:r>
                                  </m:sup>
                                </m:sSubSup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)</m:t>
                                </m:r>
                              </m:e>
                            </m:d>
                          </m:e>
                        </m:d>
                      </m:e>
                    </m:d>
                  </m:oMath>
                </a14:m>
                <a:r>
                  <a:rPr lang="en-US" baseline="-25000" dirty="0" smtClean="0"/>
                  <a:t>+</a:t>
                </a:r>
              </a:p>
              <a:p>
                <a:pPr marL="685800" lvl="2" indent="0">
                  <a:buNone/>
                </a:pPr>
                <a:r>
                  <a:rPr lang="en-US" sz="2200" dirty="0" smtClean="0"/>
                  <a:t>                  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𝜌</m:t>
                            </m:r>
                            <m:d>
                              <m:dPr>
                                <m:ctrlPr>
                                  <a:rPr lang="en-US" sz="20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,</m:t>
                                </m:r>
                                <m:sSubSup>
                                  <m:sSubSup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sub>
                                  <m:sup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𝑃</m:t>
                                    </m:r>
                                  </m:sup>
                                </m:sSubSup>
                              </m:e>
                            </m:d>
                            <m:r>
                              <a:rPr lang="en-US" sz="2000" b="0" i="1" smtClean="0">
                                <a:latin typeface="Cambria Math"/>
                              </a:rPr>
                              <m:t>−</m:t>
                            </m:r>
                            <m:d>
                              <m:dPr>
                                <m:begChr m:val="〈"/>
                                <m:endChr m:val="〉"/>
                                <m:ctrlPr>
                                  <a:rPr lang="en-US" sz="20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𝑤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latin typeface="Cambria Math"/>
                                  </a:rPr>
                                  <m:t>Δ</m:t>
                                </m:r>
                                <m:sSubSup>
                                  <m:sSubSup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sub>
                                  <m:sup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𝑃𝐿</m:t>
                                    </m:r>
                                  </m:sup>
                                </m:sSubSup>
                              </m:e>
                            </m:d>
                          </m:e>
                        </m:d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+</m:t>
                        </m:r>
                      </m:sub>
                    </m:sSub>
                  </m:oMath>
                </a14:m>
                <a:endParaRPr lang="en-US" sz="2000" dirty="0" smtClean="0"/>
              </a:p>
              <a:p>
                <a:pPr marL="0" lvl="1" indent="0">
                  <a:spcBef>
                    <a:spcPts val="700"/>
                  </a:spcBef>
                  <a:buClr>
                    <a:schemeClr val="accent2"/>
                  </a:buClr>
                  <a:buSzPct val="60000"/>
                  <a:buNone/>
                </a:pPr>
                <a:r>
                  <a:rPr lang="en-US" sz="2200" dirty="0"/>
                  <a:t> </a:t>
                </a:r>
                <a:r>
                  <a:rPr lang="en-US" sz="2200" dirty="0" smtClean="0"/>
                  <a:t>                          where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i="1">
                            <a:latin typeface="Cambria Math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/>
                          </a:rPr>
                          <m:t>y</m:t>
                        </m:r>
                      </m:e>
                      <m:sub>
                        <m:r>
                          <a:rPr lang="en-US" sz="2200" i="1">
                            <a:latin typeface="Cambria Math"/>
                          </a:rPr>
                          <m:t>𝑡</m:t>
                        </m:r>
                      </m:sub>
                      <m:sup>
                        <m:r>
                          <a:rPr lang="en-US" sz="2200" i="1">
                            <a:latin typeface="Cambria Math"/>
                          </a:rPr>
                          <m:t>𝑃</m:t>
                        </m:r>
                      </m:sup>
                    </m:sSubSup>
                    <m:r>
                      <a:rPr lang="en-US" sz="2200" i="1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200" i="1"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200" i="1"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/>
                              </a:rPr>
                              <m:t>argmax</m:t>
                            </m:r>
                          </m:e>
                          <m:lim>
                            <m:r>
                              <a:rPr lang="en-US" sz="2200" i="1">
                                <a:latin typeface="Cambria Math"/>
                              </a:rPr>
                              <m:t>𝑦</m:t>
                            </m:r>
                            <m:r>
                              <a:rPr lang="en-US" sz="2200" i="1">
                                <a:latin typeface="Cambria Math"/>
                                <a:ea typeface="Cambria Math"/>
                              </a:rPr>
                              <m:t>∈</m:t>
                            </m:r>
                            <m:r>
                              <a:rPr lang="en-US" sz="2200" i="1">
                                <a:latin typeface="Cambria Math"/>
                                <a:ea typeface="Cambria Math"/>
                              </a:rPr>
                              <m:t>𝑌</m:t>
                            </m:r>
                          </m:lim>
                        </m:limLow>
                      </m:fName>
                      <m:e>
                        <m:r>
                          <a:rPr lang="en-US" sz="2200" i="1">
                            <a:latin typeface="Cambria Math"/>
                            <a:ea typeface="Cambria Math"/>
                          </a:rPr>
                          <m:t>〈</m:t>
                        </m:r>
                        <m:r>
                          <a:rPr lang="en-US" sz="2200" i="1">
                            <a:latin typeface="Cambria Math"/>
                            <a:ea typeface="Cambria Math"/>
                          </a:rPr>
                          <m:t>𝑤</m:t>
                        </m:r>
                        <m:r>
                          <a:rPr lang="en-US" sz="2200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sz="2200" i="1">
                            <a:latin typeface="Cambria Math"/>
                            <a:ea typeface="Cambria Math"/>
                          </a:rPr>
                          <m:t>𝜙</m:t>
                        </m:r>
                        <m:d>
                          <m:dPr>
                            <m:ctrlPr>
                              <a:rPr lang="en-US" sz="2200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2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200" i="1">
                                    <a:latin typeface="Cambria Math"/>
                                    <a:ea typeface="Cambria Math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US" sz="2200" i="1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r>
                              <a:rPr lang="en-US" sz="2200" i="1">
                                <a:latin typeface="Cambria Math"/>
                                <a:ea typeface="Cambria Math"/>
                              </a:rPr>
                              <m:t>𝑦</m:t>
                            </m:r>
                          </m:e>
                        </m:d>
                        <m:r>
                          <a:rPr lang="en-US" sz="2200" i="1">
                            <a:latin typeface="Cambria Math"/>
                            <a:ea typeface="Cambria Math"/>
                          </a:rPr>
                          <m:t>〉</m:t>
                        </m:r>
                      </m:e>
                    </m:func>
                  </m:oMath>
                </a14:m>
                <a:endParaRPr lang="en-US" sz="22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953000"/>
              </a:xfrm>
              <a:blipFill rotWithShape="1">
                <a:blip r:embed="rId2"/>
                <a:stretch>
                  <a:fillRect l="-449" t="-1232" r="-1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ular Callout 4"/>
          <p:cNvSpPr/>
          <p:nvPr/>
        </p:nvSpPr>
        <p:spPr>
          <a:xfrm>
            <a:off x="5715000" y="3124200"/>
            <a:ext cx="2590800" cy="612648"/>
          </a:xfrm>
          <a:prstGeom prst="wedgeRectCallout">
            <a:avLst>
              <a:gd name="adj1" fmla="val -130841"/>
              <a:gd name="adj2" fmla="val 896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Label loss function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020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800" dirty="0"/>
              <a:t>1. Define the regularization and loss </a:t>
            </a:r>
            <a:r>
              <a:rPr lang="en-US" sz="2800" dirty="0" smtClean="0"/>
              <a:t>functions (cont.)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18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9530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Loss function:</a:t>
                </a:r>
              </a:p>
              <a:p>
                <a:pPr lvl="1"/>
                <a:r>
                  <a:rPr lang="en-US" dirty="0" smtClean="0"/>
                  <a:t>Maximal </a:t>
                </a:r>
                <a:r>
                  <a:rPr lang="en-US" dirty="0"/>
                  <a:t>loss (ML): the maximum loss an online learner could suffer at each </a:t>
                </a:r>
                <a:r>
                  <a:rPr lang="en-US" dirty="0" smtClean="0"/>
                  <a:t>step</a:t>
                </a:r>
              </a:p>
              <a:p>
                <a:pPr marL="365760" lvl="1" indent="0">
                  <a:buNone/>
                </a:pPr>
                <a:endParaRPr lang="en-US" sz="2000" i="1" dirty="0">
                  <a:latin typeface="Cambria Math"/>
                </a:endParaRPr>
              </a:p>
              <a:p>
                <a:pPr marL="36576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𝑙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𝑀𝐿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/>
                            </a:rPr>
                            <m:t>𝑤</m:t>
                          </m:r>
                          <m:r>
                            <a:rPr lang="en-US" sz="2000" i="1">
                              <a:latin typeface="Cambria Math"/>
                            </a:rPr>
                            <m:t>,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en-US" sz="2000" i="1">
                                  <a:latin typeface="Cambria Math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/>
                                </a:rPr>
                                <m:t>m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𝑎𝑥</m:t>
                              </m:r>
                            </m:e>
                            <m:lim>
                              <m:r>
                                <a:rPr lang="en-US" sz="2000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∈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𝑌</m:t>
                              </m:r>
                            </m:lim>
                          </m:limLow>
                        </m:fName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𝜌</m:t>
                                  </m:r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,</m:t>
                                      </m:r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</m:d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−(</m:t>
                                  </m:r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en-US" sz="20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𝑤</m:t>
                                      </m:r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,</m:t>
                                      </m:r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𝜙</m:t>
                                      </m:r>
                                      <m:d>
                                        <m:dPr>
                                          <m:ctrlPr>
                                            <a:rPr lang="en-US" sz="2000" b="0" i="1" smtClean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2000" b="0" i="1" smtClean="0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 smtClean="0">
                                                  <a:latin typeface="Cambria Math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 smtClean="0">
                                                  <a:latin typeface="Cambria Math"/>
                                                </a:rPr>
                                                <m:t>𝑡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,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000" b="0" i="1" smtClean="0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 smtClean="0">
                                                  <a:latin typeface="Cambria Math"/>
                                                </a:rPr>
                                                <m:t>𝑦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 smtClean="0">
                                                  <a:latin typeface="Cambria Math"/>
                                                </a:rPr>
                                                <m:t>𝑡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d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−</m:t>
                                  </m:r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en-US" sz="20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𝑤</m:t>
                                      </m:r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,</m:t>
                                      </m:r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𝜙</m:t>
                                      </m:r>
                                      <m:d>
                                        <m:dPr>
                                          <m:ctrlPr>
                                            <a:rPr lang="en-US" sz="2000" b="0" i="1" smtClean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2000" b="0" i="1" smtClean="0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 smtClean="0">
                                                  <a:latin typeface="Cambria Math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 smtClean="0">
                                                  <a:latin typeface="Cambria Math"/>
                                                </a:rPr>
                                                <m:t>𝑡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,</m:t>
                                          </m:r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𝑦</m:t>
                                          </m:r>
                                        </m:e>
                                      </m:d>
                                    </m:e>
                                  </m:d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</m:d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</a:rPr>
                                <m:t>+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US" sz="2000" i="1" dirty="0" smtClean="0">
                  <a:latin typeface="Cambria Math"/>
                </a:endParaRPr>
              </a:p>
              <a:p>
                <a:pPr marL="685800" lvl="2" indent="0">
                  <a:buNone/>
                </a:pPr>
                <a:r>
                  <a:rPr lang="en-US" sz="2000" dirty="0" smtClean="0"/>
                  <a:t>                   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=</m:t>
                    </m:r>
                  </m:oMath>
                </a14:m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𝜌</m:t>
                            </m:r>
                            <m:d>
                              <m:d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/>
                                  </a:rPr>
                                  <m:t>,</m:t>
                                </m:r>
                                <m:sSubSup>
                                  <m:sSubSup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𝑡</m:t>
                                    </m:r>
                                  </m:sub>
                                  <m:sup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𝑀𝐿</m:t>
                                    </m:r>
                                  </m:sup>
                                </m:sSubSup>
                              </m:e>
                            </m:d>
                            <m:r>
                              <a:rPr lang="en-US" sz="2000" b="0" i="1" smtClean="0">
                                <a:latin typeface="Cambria Math"/>
                              </a:rPr>
                              <m:t>−</m:t>
                            </m:r>
                            <m:d>
                              <m:dPr>
                                <m:begChr m:val="〈"/>
                                <m:endChr m:val="〉"/>
                                <m:ctrlPr>
                                  <a:rPr lang="en-US" sz="200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𝑤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latin typeface="Cambria Math"/>
                                  </a:rPr>
                                  <m:t>Δ</m:t>
                                </m:r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𝜙</m:t>
                                    </m:r>
                                  </m:e>
                                  <m:sup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𝑀𝐿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e>
                      <m:sub>
                        <m:r>
                          <a:rPr lang="en-US" sz="2000" b="0" i="0" smtClean="0">
                            <a:latin typeface="Cambria Math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sz="2000" dirty="0" smtClean="0"/>
                  <a:t> </a:t>
                </a:r>
              </a:p>
              <a:p>
                <a:pPr marL="685800" lvl="2" indent="0">
                  <a:buNone/>
                </a:pPr>
                <a:r>
                  <a:rPr lang="en-US" sz="2000" dirty="0"/>
                  <a:t>	</a:t>
                </a:r>
                <a:r>
                  <a:rPr lang="en-US" sz="2000" dirty="0" smtClean="0"/>
                  <a:t>	where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/>
                          </a:rPr>
                          <m:t>𝑦</m:t>
                        </m:r>
                        <m:r>
                          <a:rPr lang="en-US" sz="2000" i="1" baseline="-25000">
                            <a:latin typeface="Cambria Math"/>
                          </a:rPr>
                          <m:t>𝑡</m:t>
                        </m:r>
                      </m:e>
                      <m:sub/>
                      <m:sup>
                        <m:r>
                          <a:rPr lang="en-US" sz="2000" i="1">
                            <a:latin typeface="Cambria Math"/>
                          </a:rPr>
                          <m:t>𝑀𝐿</m:t>
                        </m:r>
                      </m:sup>
                    </m:sSubSup>
                    <m:r>
                      <a:rPr lang="en-US" sz="2000" i="1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000" i="1"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/>
                              </a:rPr>
                              <m:t>argmax</m:t>
                            </m:r>
                          </m:e>
                          <m:lim>
                            <m:r>
                              <a:rPr lang="en-US" sz="2000" i="1">
                                <a:latin typeface="Cambria Math"/>
                              </a:rPr>
                              <m:t>𝑦</m:t>
                            </m:r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∈</m:t>
                            </m:r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𝑌</m:t>
                            </m:r>
                          </m:lim>
                        </m:limLow>
                      </m:fName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𝜌</m:t>
                            </m:r>
                            <m:d>
                              <m:d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𝑦</m:t>
                                </m:r>
                              </m:e>
                            </m:d>
                            <m:r>
                              <a:rPr lang="en-US" sz="2000" i="1">
                                <a:latin typeface="Cambria Math"/>
                              </a:rPr>
                              <m:t>+〈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𝑤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,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𝜙</m:t>
                            </m:r>
                            <m:d>
                              <m:d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 </m:t>
                                </m:r>
                              </m:e>
                            </m:d>
                            <m:r>
                              <a:rPr lang="en-US" sz="2000" i="1">
                                <a:latin typeface="Cambria Math"/>
                              </a:rPr>
                              <m:t>〉</m:t>
                            </m:r>
                          </m:e>
                        </m:d>
                      </m:e>
                    </m:func>
                  </m:oMath>
                </a14:m>
                <a:endParaRPr lang="en-US" sz="2000" dirty="0" smtClean="0"/>
              </a:p>
              <a:p>
                <a:pPr lvl="2"/>
                <a:r>
                  <a:rPr lang="en-US" dirty="0" smtClean="0"/>
                  <a:t>Upper bound of the PL loss </a:t>
                </a:r>
                <a:r>
                  <a:rPr lang="en-US" dirty="0" smtClean="0">
                    <a:solidFill>
                      <a:srgbClr val="FF0000"/>
                    </a:solidFill>
                    <a:sym typeface="Wingdings" pitchFamily="2" charset="2"/>
                  </a:rPr>
                  <a:t> more aggressive update  better predictive accuracy on clean datasets</a:t>
                </a:r>
                <a:endParaRPr lang="en-US" dirty="0" smtClean="0">
                  <a:solidFill>
                    <a:srgbClr val="FF0000"/>
                  </a:solidFill>
                </a:endParaRPr>
              </a:p>
              <a:p>
                <a:pPr lvl="2"/>
                <a:r>
                  <a:rPr lang="en-US" dirty="0" smtClean="0"/>
                  <a:t>The </a:t>
                </a:r>
                <a:r>
                  <a:rPr lang="en-US" dirty="0"/>
                  <a:t>ML loss depends on the label loss function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𝜌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  <a:sym typeface="Wingdings" pitchFamily="2" charset="2"/>
                  </a:rPr>
                  <a:t> can </a:t>
                </a:r>
                <a:r>
                  <a:rPr lang="en-US" dirty="0">
                    <a:solidFill>
                      <a:srgbClr val="FF0000"/>
                    </a:solidFill>
                    <a:sym typeface="Wingdings" pitchFamily="2" charset="2"/>
                  </a:rPr>
                  <a:t>only be used with some label loss functions</a:t>
                </a:r>
                <a:endParaRPr lang="en-US" dirty="0"/>
              </a:p>
              <a:p>
                <a:pPr lvl="2">
                  <a:buFont typeface="Wingdings"/>
                  <a:buChar char="à"/>
                </a:pPr>
                <a:endParaRPr lang="en-US" dirty="0" smtClean="0">
                  <a:solidFill>
                    <a:srgbClr val="FF0000"/>
                  </a:solidFill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953000"/>
              </a:xfrm>
              <a:blipFill rotWithShape="1">
                <a:blip r:embed="rId2"/>
                <a:stretch>
                  <a:fillRect l="-449" t="-12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5567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Autofit/>
          </a:bodyPr>
          <a:lstStyle/>
          <a:p>
            <a:r>
              <a:rPr lang="en-US" sz="3200" dirty="0" smtClean="0"/>
              <a:t>2. Find the conjugate functions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19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724400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 smtClean="0"/>
                  <a:t>Conjugate function: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𝑓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𝜃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800" b="0" i="0" smtClean="0">
                                  <a:latin typeface="Cambria Math"/>
                                </a:rPr>
                                <m:t>sup</m:t>
                              </m:r>
                            </m:e>
                            <m:lim>
                              <m:r>
                                <a:rPr lang="en-US" sz="2800" b="0" i="1" smtClean="0">
                                  <a:latin typeface="Cambria Math"/>
                                </a:rPr>
                                <m:t>𝑤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∈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𝑊</m:t>
                              </m:r>
                            </m:lim>
                          </m:limLow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〈"/>
                                  <m:endChr m:val="〉"/>
                                  <m:ctrlPr>
                                    <a:rPr lang="en-US" sz="28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0" i="1" smtClean="0">
                                      <a:latin typeface="Cambria Math"/>
                                    </a:rPr>
                                    <m:t>𝑤</m:t>
                                  </m:r>
                                  <m:r>
                                    <a:rPr lang="en-US" sz="2800" b="0" i="1" smtClean="0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2800" b="0" i="1" smtClean="0">
                                      <a:latin typeface="Cambria Math"/>
                                    </a:rPr>
                                    <m:t>𝜃</m:t>
                                  </m:r>
                                </m:e>
                              </m:d>
                              <m:r>
                                <a:rPr lang="en-US" sz="28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𝑓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𝑤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)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sz="2800" dirty="0" smtClean="0"/>
              </a:p>
              <a:p>
                <a:pPr lvl="1"/>
                <a:r>
                  <a:rPr lang="en-US" sz="2500" dirty="0" smtClean="0"/>
                  <a:t>1-dimension: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𝑝</m:t>
                        </m:r>
                      </m:e>
                    </m:d>
                  </m:oMath>
                </a14:m>
                <a:r>
                  <a:rPr lang="en-US" sz="2500" dirty="0" smtClean="0"/>
                  <a:t> is the negative of the y-intercept of the tangent line to the graph of f that has slope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/>
                      </a:rPr>
                      <m:t>𝑝</m:t>
                    </m:r>
                  </m:oMath>
                </a14:m>
                <a:endParaRPr lang="en-US" sz="2500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724400"/>
              </a:xfrm>
              <a:blipFill rotWithShape="1">
                <a:blip r:embed="rId2"/>
                <a:stretch>
                  <a:fillRect l="-374" t="-1290" r="-20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87074" name="Picture 2" descr="http://upload.wikimedia.org/wikipedia/commons/thumb/5/57/LegendreTransform1.png/256px-LegendreTransform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581400"/>
            <a:ext cx="2438400" cy="281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06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9600" y="1828800"/>
            <a:ext cx="6934200" cy="990600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C00000"/>
                </a:solidFill>
              </a:rPr>
              <a:t>D. McDermott and J. Doyle.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C000"/>
                </a:solidFill>
              </a:rPr>
              <a:t>Non-monotonic Reasoning I.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Artificial Intelligence, 13: 41-72, 1980.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0" y="1981200"/>
            <a:ext cx="6934200" cy="990600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C00000"/>
                </a:solidFill>
              </a:rPr>
              <a:t>D. McDermott and J. Doyle.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C000"/>
                </a:solidFill>
              </a:rPr>
              <a:t>Non-monotonic Reasoning I.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Artificial Intelligence, 13: 41-72, 1980.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2133600"/>
            <a:ext cx="6934200" cy="990600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C00000"/>
                </a:solidFill>
              </a:rPr>
              <a:t>D. McDermott and J. Doyle.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C000"/>
                </a:solidFill>
              </a:rPr>
              <a:t>Non-monotonic Reasoning I.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Artificial Intelligence, 13: 41-72, 1980.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6800" y="2286000"/>
            <a:ext cx="6934200" cy="990600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C00000"/>
                </a:solidFill>
              </a:rPr>
              <a:t>D. McDermott and J. Doyle.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C000"/>
                </a:solidFill>
              </a:rPr>
              <a:t>Non-monotonic Reasoning I.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Artificial Intelligence, 13: 41-72, 1980.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19200" y="2438400"/>
            <a:ext cx="6934200" cy="990600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C00000"/>
                </a:solidFill>
              </a:rPr>
              <a:t>D. McDermott and J. Doyle.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C000"/>
                </a:solidFill>
              </a:rPr>
              <a:t>Non-monotonic Reasoning I.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Artificial Intelligence, 13: 41-72, 1980.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371600" y="2590800"/>
            <a:ext cx="6934200" cy="990600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C00000"/>
                </a:solidFill>
              </a:rPr>
              <a:t>D. McDermott and J. Doyle.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C000"/>
                </a:solidFill>
              </a:rPr>
              <a:t>Non-monotonic Reasoning I.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Artificial Intelligence, 13: 41-72, 1980.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0" y="2743200"/>
            <a:ext cx="6934200" cy="990600"/>
          </a:xfrm>
          <a:prstGeom prst="rect">
            <a:avLst/>
          </a:prstGeom>
          <a:solidFill>
            <a:srgbClr val="0070C0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D. McDermott and J. Doyle.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Non-monotonic Reasoning I.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66FFFF"/>
                </a:solidFill>
              </a:rPr>
              <a:t>Artificial Intelligence, 13: 41-72, 1980.</a:t>
            </a:r>
            <a:endParaRPr lang="en-US" dirty="0">
              <a:solidFill>
                <a:srgbClr val="66FF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9600" y="4495800"/>
            <a:ext cx="7239000" cy="9906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[</a:t>
            </a:r>
            <a:r>
              <a:rPr lang="en-US" baseline="-25000" dirty="0">
                <a:solidFill>
                  <a:srgbClr val="FFFF00"/>
                </a:solidFill>
              </a:rPr>
              <a:t>A0</a:t>
            </a:r>
            <a:r>
              <a:rPr lang="en-US" dirty="0">
                <a:solidFill>
                  <a:srgbClr val="FFFF00"/>
                </a:solidFill>
              </a:rPr>
              <a:t> He]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[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AM-MOD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would] [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AM-NEG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n’t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[</a:t>
            </a:r>
            <a:r>
              <a:rPr lang="en-US" baseline="-25000" dirty="0">
                <a:solidFill>
                  <a:schemeClr val="bg1"/>
                </a:solidFill>
              </a:rPr>
              <a:t>V</a:t>
            </a:r>
            <a:r>
              <a:rPr lang="en-US" dirty="0">
                <a:solidFill>
                  <a:schemeClr val="bg1"/>
                </a:solidFill>
              </a:rPr>
              <a:t> accept]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[</a:t>
            </a:r>
            <a:r>
              <a:rPr lang="en-US" baseline="-25000" dirty="0">
                <a:solidFill>
                  <a:srgbClr val="800000"/>
                </a:solidFill>
              </a:rPr>
              <a:t>A1</a:t>
            </a:r>
            <a:r>
              <a:rPr lang="en-US" dirty="0">
                <a:solidFill>
                  <a:srgbClr val="800000"/>
                </a:solidFill>
              </a:rPr>
              <a:t> anything of value]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from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00B0F0"/>
                </a:solidFill>
              </a:rPr>
              <a:t>[</a:t>
            </a:r>
            <a:r>
              <a:rPr lang="en-US" baseline="-25000" dirty="0">
                <a:solidFill>
                  <a:srgbClr val="00B0F0"/>
                </a:solidFill>
              </a:rPr>
              <a:t>A2</a:t>
            </a:r>
            <a:r>
              <a:rPr lang="en-US" dirty="0">
                <a:solidFill>
                  <a:srgbClr val="00B0F0"/>
                </a:solidFill>
              </a:rPr>
              <a:t> those he was writing about]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62000" y="4648200"/>
            <a:ext cx="7239000" cy="9906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[</a:t>
            </a:r>
            <a:r>
              <a:rPr lang="en-US" baseline="-25000" dirty="0">
                <a:solidFill>
                  <a:srgbClr val="FFFF00"/>
                </a:solidFill>
              </a:rPr>
              <a:t>A0</a:t>
            </a:r>
            <a:r>
              <a:rPr lang="en-US" dirty="0">
                <a:solidFill>
                  <a:srgbClr val="FFFF00"/>
                </a:solidFill>
              </a:rPr>
              <a:t> He]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[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AM-MOD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would] [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AM-NEG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n’t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[</a:t>
            </a:r>
            <a:r>
              <a:rPr lang="en-US" baseline="-25000" dirty="0">
                <a:solidFill>
                  <a:schemeClr val="bg1"/>
                </a:solidFill>
              </a:rPr>
              <a:t>V</a:t>
            </a:r>
            <a:r>
              <a:rPr lang="en-US" dirty="0">
                <a:solidFill>
                  <a:schemeClr val="bg1"/>
                </a:solidFill>
              </a:rPr>
              <a:t> accept]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[</a:t>
            </a:r>
            <a:r>
              <a:rPr lang="en-US" baseline="-25000" dirty="0">
                <a:solidFill>
                  <a:srgbClr val="800000"/>
                </a:solidFill>
              </a:rPr>
              <a:t>A1</a:t>
            </a:r>
            <a:r>
              <a:rPr lang="en-US" dirty="0">
                <a:solidFill>
                  <a:srgbClr val="800000"/>
                </a:solidFill>
              </a:rPr>
              <a:t> anything of value]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from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00B0F0"/>
                </a:solidFill>
              </a:rPr>
              <a:t>[</a:t>
            </a:r>
            <a:r>
              <a:rPr lang="en-US" baseline="-25000" dirty="0">
                <a:solidFill>
                  <a:srgbClr val="00B0F0"/>
                </a:solidFill>
              </a:rPr>
              <a:t>A2</a:t>
            </a:r>
            <a:r>
              <a:rPr lang="en-US" dirty="0">
                <a:solidFill>
                  <a:srgbClr val="00B0F0"/>
                </a:solidFill>
              </a:rPr>
              <a:t> those he was writing about]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14400" y="4800600"/>
            <a:ext cx="7239000" cy="9906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[</a:t>
            </a:r>
            <a:r>
              <a:rPr lang="en-US" baseline="-25000" dirty="0">
                <a:solidFill>
                  <a:srgbClr val="FFFF00"/>
                </a:solidFill>
              </a:rPr>
              <a:t>A0</a:t>
            </a:r>
            <a:r>
              <a:rPr lang="en-US" dirty="0">
                <a:solidFill>
                  <a:srgbClr val="FFFF00"/>
                </a:solidFill>
              </a:rPr>
              <a:t> He]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[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AM-MOD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would] [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AM-NEG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n’t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[</a:t>
            </a:r>
            <a:r>
              <a:rPr lang="en-US" baseline="-25000" dirty="0">
                <a:solidFill>
                  <a:schemeClr val="bg1"/>
                </a:solidFill>
              </a:rPr>
              <a:t>V</a:t>
            </a:r>
            <a:r>
              <a:rPr lang="en-US" dirty="0">
                <a:solidFill>
                  <a:schemeClr val="bg1"/>
                </a:solidFill>
              </a:rPr>
              <a:t> accept]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[</a:t>
            </a:r>
            <a:r>
              <a:rPr lang="en-US" baseline="-25000" dirty="0">
                <a:solidFill>
                  <a:srgbClr val="800000"/>
                </a:solidFill>
              </a:rPr>
              <a:t>A1</a:t>
            </a:r>
            <a:r>
              <a:rPr lang="en-US" dirty="0">
                <a:solidFill>
                  <a:srgbClr val="800000"/>
                </a:solidFill>
              </a:rPr>
              <a:t> anything of value]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from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00B0F0"/>
                </a:solidFill>
              </a:rPr>
              <a:t>[</a:t>
            </a:r>
            <a:r>
              <a:rPr lang="en-US" baseline="-25000" dirty="0">
                <a:solidFill>
                  <a:srgbClr val="00B0F0"/>
                </a:solidFill>
              </a:rPr>
              <a:t>A2</a:t>
            </a:r>
            <a:r>
              <a:rPr lang="en-US" dirty="0">
                <a:solidFill>
                  <a:srgbClr val="00B0F0"/>
                </a:solidFill>
              </a:rPr>
              <a:t> those he was writing about]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66800" y="4953000"/>
            <a:ext cx="7239000" cy="9906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[</a:t>
            </a:r>
            <a:r>
              <a:rPr lang="en-US" baseline="-25000" dirty="0">
                <a:solidFill>
                  <a:srgbClr val="FFFF00"/>
                </a:solidFill>
              </a:rPr>
              <a:t>A0</a:t>
            </a:r>
            <a:r>
              <a:rPr lang="en-US" dirty="0">
                <a:solidFill>
                  <a:srgbClr val="FFFF00"/>
                </a:solidFill>
              </a:rPr>
              <a:t> He]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[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AM-MOD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would] [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AM-NEG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n’t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[</a:t>
            </a:r>
            <a:r>
              <a:rPr lang="en-US" baseline="-25000" dirty="0">
                <a:solidFill>
                  <a:schemeClr val="bg1"/>
                </a:solidFill>
              </a:rPr>
              <a:t>V</a:t>
            </a:r>
            <a:r>
              <a:rPr lang="en-US" dirty="0">
                <a:solidFill>
                  <a:schemeClr val="bg1"/>
                </a:solidFill>
              </a:rPr>
              <a:t> accept]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[</a:t>
            </a:r>
            <a:r>
              <a:rPr lang="en-US" baseline="-25000" dirty="0">
                <a:solidFill>
                  <a:srgbClr val="800000"/>
                </a:solidFill>
              </a:rPr>
              <a:t>A1</a:t>
            </a:r>
            <a:r>
              <a:rPr lang="en-US" dirty="0">
                <a:solidFill>
                  <a:srgbClr val="800000"/>
                </a:solidFill>
              </a:rPr>
              <a:t> anything of value]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from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00B0F0"/>
                </a:solidFill>
              </a:rPr>
              <a:t>[</a:t>
            </a:r>
            <a:r>
              <a:rPr lang="en-US" baseline="-25000" dirty="0">
                <a:solidFill>
                  <a:srgbClr val="00B0F0"/>
                </a:solidFill>
              </a:rPr>
              <a:t>A2</a:t>
            </a:r>
            <a:r>
              <a:rPr lang="en-US" dirty="0">
                <a:solidFill>
                  <a:srgbClr val="00B0F0"/>
                </a:solidFill>
              </a:rPr>
              <a:t> those he was writing about]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219200" y="5105400"/>
            <a:ext cx="7239000" cy="9906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[</a:t>
            </a:r>
            <a:r>
              <a:rPr lang="en-US" baseline="-25000" dirty="0">
                <a:solidFill>
                  <a:srgbClr val="FFFF00"/>
                </a:solidFill>
              </a:rPr>
              <a:t>A0</a:t>
            </a:r>
            <a:r>
              <a:rPr lang="en-US" dirty="0">
                <a:solidFill>
                  <a:srgbClr val="FFFF00"/>
                </a:solidFill>
              </a:rPr>
              <a:t> He]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[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AM-MOD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would] [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AM-NEG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n’t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[</a:t>
            </a:r>
            <a:r>
              <a:rPr lang="en-US" baseline="-25000" dirty="0">
                <a:solidFill>
                  <a:schemeClr val="bg1"/>
                </a:solidFill>
              </a:rPr>
              <a:t>V</a:t>
            </a:r>
            <a:r>
              <a:rPr lang="en-US" dirty="0">
                <a:solidFill>
                  <a:schemeClr val="bg1"/>
                </a:solidFill>
              </a:rPr>
              <a:t> accept]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[</a:t>
            </a:r>
            <a:r>
              <a:rPr lang="en-US" baseline="-25000" dirty="0">
                <a:solidFill>
                  <a:srgbClr val="800000"/>
                </a:solidFill>
              </a:rPr>
              <a:t>A1</a:t>
            </a:r>
            <a:r>
              <a:rPr lang="en-US" dirty="0">
                <a:solidFill>
                  <a:srgbClr val="800000"/>
                </a:solidFill>
              </a:rPr>
              <a:t> anything of value]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from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00B0F0"/>
                </a:solidFill>
              </a:rPr>
              <a:t>[</a:t>
            </a:r>
            <a:r>
              <a:rPr lang="en-US" baseline="-25000" dirty="0">
                <a:solidFill>
                  <a:srgbClr val="00B0F0"/>
                </a:solidFill>
              </a:rPr>
              <a:t>A2</a:t>
            </a:r>
            <a:r>
              <a:rPr lang="en-US" dirty="0">
                <a:solidFill>
                  <a:srgbClr val="00B0F0"/>
                </a:solidFill>
              </a:rPr>
              <a:t> those he was writing about]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371600" y="5257800"/>
            <a:ext cx="7239000" cy="9906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[</a:t>
            </a:r>
            <a:r>
              <a:rPr lang="en-US" baseline="-25000" dirty="0">
                <a:solidFill>
                  <a:srgbClr val="FFFF00"/>
                </a:solidFill>
              </a:rPr>
              <a:t>A0</a:t>
            </a:r>
            <a:r>
              <a:rPr lang="en-US" dirty="0">
                <a:solidFill>
                  <a:srgbClr val="FFFF00"/>
                </a:solidFill>
              </a:rPr>
              <a:t> He]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[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AM-MOD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would] [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AM-NEG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n’t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[</a:t>
            </a:r>
            <a:r>
              <a:rPr lang="en-US" baseline="-25000" dirty="0">
                <a:solidFill>
                  <a:schemeClr val="bg1"/>
                </a:solidFill>
              </a:rPr>
              <a:t>V</a:t>
            </a:r>
            <a:r>
              <a:rPr lang="en-US" dirty="0">
                <a:solidFill>
                  <a:schemeClr val="bg1"/>
                </a:solidFill>
              </a:rPr>
              <a:t> accept]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[</a:t>
            </a:r>
            <a:r>
              <a:rPr lang="en-US" baseline="-25000" dirty="0">
                <a:solidFill>
                  <a:srgbClr val="800000"/>
                </a:solidFill>
              </a:rPr>
              <a:t>A1</a:t>
            </a:r>
            <a:r>
              <a:rPr lang="en-US" dirty="0">
                <a:solidFill>
                  <a:srgbClr val="800000"/>
                </a:solidFill>
              </a:rPr>
              <a:t> anything of value]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from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00B0F0"/>
                </a:solidFill>
              </a:rPr>
              <a:t>[</a:t>
            </a:r>
            <a:r>
              <a:rPr lang="en-US" baseline="-25000" dirty="0">
                <a:solidFill>
                  <a:srgbClr val="00B0F0"/>
                </a:solidFill>
              </a:rPr>
              <a:t>A2</a:t>
            </a:r>
            <a:r>
              <a:rPr lang="en-US" dirty="0">
                <a:solidFill>
                  <a:srgbClr val="00B0F0"/>
                </a:solidFill>
              </a:rPr>
              <a:t> those he was writing about]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524000" y="5410200"/>
            <a:ext cx="7239000" cy="9906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[</a:t>
            </a:r>
            <a:r>
              <a:rPr lang="en-US" baseline="-25000" dirty="0">
                <a:solidFill>
                  <a:srgbClr val="FFFF00"/>
                </a:solidFill>
              </a:rPr>
              <a:t>A0</a:t>
            </a:r>
            <a:r>
              <a:rPr lang="en-US" dirty="0">
                <a:solidFill>
                  <a:srgbClr val="FFFF00"/>
                </a:solidFill>
              </a:rPr>
              <a:t> He]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66FFFF"/>
                </a:solidFill>
              </a:rPr>
              <a:t>[</a:t>
            </a:r>
            <a:r>
              <a:rPr lang="en-US" baseline="-25000" dirty="0">
                <a:solidFill>
                  <a:srgbClr val="66FFFF"/>
                </a:solidFill>
              </a:rPr>
              <a:t>AM-MOD</a:t>
            </a:r>
            <a:r>
              <a:rPr lang="en-US" dirty="0">
                <a:solidFill>
                  <a:srgbClr val="66FFFF"/>
                </a:solidFill>
              </a:rPr>
              <a:t> would] [</a:t>
            </a:r>
            <a:r>
              <a:rPr lang="en-US" baseline="-25000" dirty="0">
                <a:solidFill>
                  <a:srgbClr val="66FFFF"/>
                </a:solidFill>
              </a:rPr>
              <a:t>AM-NEG</a:t>
            </a:r>
            <a:r>
              <a:rPr lang="en-US" dirty="0">
                <a:solidFill>
                  <a:srgbClr val="66FFFF"/>
                </a:solidFill>
              </a:rPr>
              <a:t> </a:t>
            </a:r>
            <a:r>
              <a:rPr lang="en-US" dirty="0" err="1">
                <a:solidFill>
                  <a:srgbClr val="66FFFF"/>
                </a:solidFill>
              </a:rPr>
              <a:t>n’t</a:t>
            </a:r>
            <a:r>
              <a:rPr lang="en-US" dirty="0">
                <a:solidFill>
                  <a:srgbClr val="66FFFF"/>
                </a:solidFill>
              </a:rPr>
              <a:t>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[</a:t>
            </a:r>
            <a:r>
              <a:rPr lang="en-US" baseline="-25000" dirty="0">
                <a:solidFill>
                  <a:schemeClr val="bg1"/>
                </a:solidFill>
              </a:rPr>
              <a:t>V</a:t>
            </a:r>
            <a:r>
              <a:rPr lang="en-US" dirty="0">
                <a:solidFill>
                  <a:schemeClr val="bg1"/>
                </a:solidFill>
              </a:rPr>
              <a:t> accept]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C000"/>
                </a:solidFill>
              </a:rPr>
              <a:t>[</a:t>
            </a:r>
            <a:r>
              <a:rPr lang="en-US" baseline="-25000" dirty="0">
                <a:solidFill>
                  <a:srgbClr val="FFC000"/>
                </a:solidFill>
              </a:rPr>
              <a:t>A1</a:t>
            </a:r>
            <a:r>
              <a:rPr lang="en-US" dirty="0">
                <a:solidFill>
                  <a:srgbClr val="FFC000"/>
                </a:solidFill>
              </a:rPr>
              <a:t> anything of value]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from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00B0F0"/>
                </a:solidFill>
              </a:rPr>
              <a:t>[</a:t>
            </a:r>
            <a:r>
              <a:rPr lang="en-US" baseline="-25000" dirty="0">
                <a:solidFill>
                  <a:srgbClr val="00B0F0"/>
                </a:solidFill>
              </a:rPr>
              <a:t>A2</a:t>
            </a:r>
            <a:r>
              <a:rPr lang="en-US" dirty="0">
                <a:solidFill>
                  <a:srgbClr val="00B0F0"/>
                </a:solidFill>
              </a:rPr>
              <a:t> those he was writing about]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76600" y="1367135"/>
            <a:ext cx="3082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Citation segmentation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52800" y="3957935"/>
            <a:ext cx="3099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Semantic role labeling</a:t>
            </a:r>
            <a:endParaRPr 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87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Autofit/>
          </a:bodyPr>
          <a:lstStyle/>
          <a:p>
            <a:r>
              <a:rPr lang="en-US" sz="3200" dirty="0"/>
              <a:t>2. Find the conjugate </a:t>
            </a:r>
            <a:r>
              <a:rPr lang="en-US" sz="3200" dirty="0" smtClean="0"/>
              <a:t>functions (cont.)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24400"/>
          </a:xfrm>
        </p:spPr>
        <p:txBody>
          <a:bodyPr>
            <a:normAutofit/>
          </a:bodyPr>
          <a:lstStyle/>
          <a:p>
            <a:r>
              <a:rPr lang="en-US" sz="2800" dirty="0"/>
              <a:t>Conjugate function of the regularization function f(w):</a:t>
            </a:r>
          </a:p>
          <a:p>
            <a:pPr marL="365760" lvl="1" indent="0">
              <a:buNone/>
            </a:pPr>
            <a:r>
              <a:rPr lang="en-US" sz="3200" dirty="0"/>
              <a:t>f(w)=(1/2)||w||</a:t>
            </a:r>
            <a:r>
              <a:rPr lang="en-US" sz="3200" baseline="-25000" dirty="0"/>
              <a:t>2</a:t>
            </a:r>
            <a:r>
              <a:rPr lang="en-US" sz="3200" baseline="30000" dirty="0"/>
              <a:t>2</a:t>
            </a:r>
            <a:r>
              <a:rPr lang="en-US" sz="3200" dirty="0"/>
              <a:t> </a:t>
            </a:r>
            <a:r>
              <a:rPr lang="en-US" sz="3200" dirty="0">
                <a:sym typeface="Wingdings" pitchFamily="2" charset="2"/>
              </a:rPr>
              <a:t> </a:t>
            </a:r>
            <a:r>
              <a:rPr lang="en-US" sz="3200" dirty="0"/>
              <a:t>f</a:t>
            </a:r>
            <a:r>
              <a:rPr lang="en-US" sz="3200" baseline="30000" dirty="0"/>
              <a:t>*</a:t>
            </a:r>
            <a:r>
              <a:rPr lang="en-US" sz="3200" dirty="0"/>
              <a:t>(</a:t>
            </a:r>
            <a:r>
              <a:rPr lang="en-US" sz="3200" dirty="0">
                <a:latin typeface="cmmi10"/>
              </a:rPr>
              <a:t>µ</a:t>
            </a:r>
            <a:r>
              <a:rPr lang="en-US" sz="3200" dirty="0"/>
              <a:t>) = (1/2)||</a:t>
            </a:r>
            <a:r>
              <a:rPr lang="en-US" sz="3200" dirty="0">
                <a:latin typeface="cmmi10"/>
              </a:rPr>
              <a:t>µ</a:t>
            </a:r>
            <a:r>
              <a:rPr lang="en-US" sz="3200" dirty="0"/>
              <a:t>||</a:t>
            </a:r>
            <a:r>
              <a:rPr lang="en-US" sz="3200" baseline="-25000" dirty="0" smtClean="0"/>
              <a:t>2</a:t>
            </a:r>
            <a:r>
              <a:rPr lang="en-US" sz="3200" baseline="30000" dirty="0" smtClean="0"/>
              <a:t>2</a:t>
            </a:r>
            <a:endParaRPr lang="en-US" sz="3200" baseline="30000" dirty="0"/>
          </a:p>
        </p:txBody>
      </p:sp>
    </p:spTree>
    <p:extLst>
      <p:ext uri="{BB962C8B-B14F-4D97-AF65-F5344CB8AC3E}">
        <p14:creationId xmlns:p14="http://schemas.microsoft.com/office/powerpoint/2010/main" val="396992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Autofit/>
          </a:bodyPr>
          <a:lstStyle/>
          <a:p>
            <a:r>
              <a:rPr lang="en-US" sz="3200" dirty="0"/>
              <a:t>2. Find the conjugate </a:t>
            </a:r>
            <a:r>
              <a:rPr lang="en-US" sz="3200" dirty="0" smtClean="0"/>
              <a:t>functions (cont.)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21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724400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 smtClean="0"/>
                  <a:t>Conjugate function of the loss functions:</a:t>
                </a:r>
                <a:endParaRPr lang="en-US" sz="2000" baseline="30000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  <a:sym typeface="Wingdings" pitchFamily="2" charset="2"/>
                      </a:rPr>
                      <m:t>𝑙</m:t>
                    </m:r>
                    <m:sSup>
                      <m:sSupPr>
                        <m:ctrlP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US" sz="2000" b="0" i="1" baseline="-25000" smtClean="0">
                            <a:latin typeface="Cambria Math"/>
                            <a:sym typeface="Wingdings" pitchFamily="2" charset="2"/>
                          </a:rPr>
                          <m:t>𝑡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  <m:t>𝑃𝐿</m:t>
                        </m:r>
                        <m: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  <m:t>𝑀𝐿</m:t>
                        </m:r>
                      </m:sup>
                    </m:sSup>
                    <m:d>
                      <m:dPr>
                        <m:ctrlP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  <a:sym typeface="Wingdings" pitchFamily="2" charset="2"/>
                              </a:rPr>
                              <m:t>𝑤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  <a:sym typeface="Wingdings" pitchFamily="2" charset="2"/>
                              </a:rPr>
                              <m:t>𝑡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latin typeface="Cambria Math"/>
                        <a:sym typeface="Wingdings" pitchFamily="2" charset="2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  <m:t>𝜌</m:t>
                        </m:r>
                        <m:d>
                          <m:dPr>
                            <m:ctrlPr>
                              <a:rPr lang="en-US" sz="2000" b="0" i="1" smtClean="0">
                                <a:latin typeface="Cambria Math"/>
                                <a:sym typeface="Wingdings" pitchFamily="2" charset="2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/>
                                    <a:sym typeface="Wingdings" pitchFamily="2" charset="2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/>
                                    <a:sym typeface="Wingdings" pitchFamily="2" charset="2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/>
                                    <a:sym typeface="Wingdings" pitchFamily="2" charset="2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US" sz="2000" b="0" i="1" smtClean="0">
                                <a:latin typeface="Cambria Math"/>
                                <a:sym typeface="Wingdings" pitchFamily="2" charset="2"/>
                              </a:rPr>
                              <m:t>,</m:t>
                            </m:r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/>
                                    <a:sym typeface="Wingdings" pitchFamily="2" charset="2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/>
                                    <a:sym typeface="Wingdings" pitchFamily="2" charset="2"/>
                                  </a:rPr>
                                  <m:t>𝑦</m:t>
                                </m:r>
                                <m:r>
                                  <a:rPr lang="en-US" sz="2000" b="0" i="1" baseline="-25000" smtClean="0">
                                    <a:latin typeface="Cambria Math"/>
                                    <a:sym typeface="Wingdings" pitchFamily="2" charset="2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/>
                                    <a:sym typeface="Wingdings" pitchFamily="2" charset="2"/>
                                  </a:rPr>
                                  <m:t>𝑃</m:t>
                                </m:r>
                                <m:r>
                                  <a:rPr lang="en-US" sz="2000" b="0" i="1" smtClean="0">
                                    <a:latin typeface="Cambria Math"/>
                                    <a:sym typeface="Wingdings" pitchFamily="2" charset="2"/>
                                  </a:rPr>
                                  <m:t>|</m:t>
                                </m:r>
                                <m:r>
                                  <a:rPr lang="en-US" sz="2000" b="0" i="1" smtClean="0">
                                    <a:latin typeface="Cambria Math"/>
                                    <a:sym typeface="Wingdings" pitchFamily="2" charset="2"/>
                                  </a:rPr>
                                  <m:t>𝑀𝐿</m:t>
                                </m:r>
                              </m:sup>
                            </m:sSup>
                          </m:e>
                        </m:d>
                        <m: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  <m:t>−〈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1" smtClean="0">
                                <a:latin typeface="Cambria Math"/>
                                <a:sym typeface="Wingdings" pitchFamily="2" charset="2"/>
                              </a:rPr>
                              <m:t>w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  <a:sym typeface="Wingdings" pitchFamily="2" charset="2"/>
                              </a:rPr>
                              <m:t>𝑡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  <m:t>, 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/>
                                <a:sym typeface="Wingdings" pitchFamily="2" charset="2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/>
                                <a:sym typeface="Wingdings" pitchFamily="2" charset="2"/>
                              </a:rPr>
                              <m:t>Δ</m:t>
                            </m:r>
                            <m:r>
                              <a:rPr lang="en-US" sz="2000" b="0" i="1" smtClean="0">
                                <a:latin typeface="Cambria Math"/>
                                <a:sym typeface="Wingdings" pitchFamily="2" charset="2"/>
                              </a:rPr>
                              <m:t>𝜙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/>
                                <a:sym typeface="Wingdings" pitchFamily="2" charset="2"/>
                              </a:rPr>
                              <m:t>𝑃𝐿</m:t>
                            </m:r>
                            <m:r>
                              <a:rPr lang="en-US" sz="2000" b="0" i="1" smtClean="0">
                                <a:latin typeface="Cambria Math"/>
                                <a:sym typeface="Wingdings" pitchFamily="2" charset="2"/>
                              </a:rPr>
                              <m:t>|</m:t>
                            </m:r>
                            <m:r>
                              <a:rPr lang="en-US" sz="2000" b="0" i="1" smtClean="0">
                                <a:latin typeface="Cambria Math"/>
                                <a:sym typeface="Wingdings" pitchFamily="2" charset="2"/>
                              </a:rPr>
                              <m:t>𝑀𝐿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  <m:t>〉</m:t>
                        </m:r>
                      </m:e>
                    </m:d>
                  </m:oMath>
                </a14:m>
                <a:r>
                  <a:rPr lang="en-US" sz="2000" baseline="-25000" dirty="0" smtClean="0">
                    <a:sym typeface="Wingdings" pitchFamily="2" charset="2"/>
                  </a:rPr>
                  <a:t>+</a:t>
                </a:r>
              </a:p>
              <a:p>
                <a:pPr lvl="1">
                  <a:buFont typeface="Wingdings"/>
                  <a:buChar char="à"/>
                </a:pPr>
                <a:r>
                  <a:rPr lang="en-US" sz="2000" dirty="0" smtClean="0">
                    <a:sym typeface="Wingdings" pitchFamily="2" charset="2"/>
                  </a:rPr>
                  <a:t>similar to Hinge loss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  <m:t>𝑙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  <m:t>𝐻𝑖𝑛𝑔𝑒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  <m:t>𝑤</m:t>
                        </m:r>
                      </m:e>
                    </m:d>
                    <m:r>
                      <a:rPr lang="en-US" sz="2000" b="0" i="1" smtClean="0">
                        <a:latin typeface="Cambria Math"/>
                        <a:sym typeface="Wingdings" pitchFamily="2" charset="2"/>
                      </a:rPr>
                      <m:t>=[</m:t>
                    </m:r>
                    <m:r>
                      <a:rPr lang="en-US" sz="2000" b="0" i="1" smtClean="0">
                        <a:latin typeface="Cambria Math"/>
                        <a:sym typeface="Wingdings" pitchFamily="2" charset="2"/>
                      </a:rPr>
                      <m:t>𝛾</m:t>
                    </m:r>
                    <m:r>
                      <a:rPr lang="en-US" sz="2000" b="0" i="1" smtClean="0">
                        <a:latin typeface="Cambria Math"/>
                        <a:sym typeface="Wingdings" pitchFamily="2" charset="2"/>
                      </a:rPr>
                      <m:t> −〈</m:t>
                    </m:r>
                    <m:r>
                      <a:rPr lang="en-US" sz="2000" b="0" i="1" smtClean="0">
                        <a:latin typeface="Cambria Math"/>
                        <a:sym typeface="Wingdings" pitchFamily="2" charset="2"/>
                      </a:rPr>
                      <m:t>𝑤</m:t>
                    </m:r>
                    <m:r>
                      <a:rPr lang="en-US" sz="2000" b="0" i="1" smtClean="0">
                        <a:latin typeface="Cambria Math"/>
                        <a:sym typeface="Wingdings" pitchFamily="2" charset="2"/>
                      </a:rPr>
                      <m:t>,</m:t>
                    </m:r>
                    <m:r>
                      <a:rPr lang="en-US" sz="2000" b="0" i="1" smtClean="0">
                        <a:latin typeface="Cambria Math"/>
                        <a:sym typeface="Wingdings" pitchFamily="2" charset="2"/>
                      </a:rPr>
                      <m:t>𝑥</m:t>
                    </m:r>
                    <m:r>
                      <a:rPr lang="en-US" sz="2000" b="0" i="1" smtClean="0">
                        <a:latin typeface="Cambria Math"/>
                        <a:sym typeface="Wingdings" pitchFamily="2" charset="2"/>
                      </a:rPr>
                      <m:t>〉]</m:t>
                    </m:r>
                  </m:oMath>
                </a14:m>
                <a:r>
                  <a:rPr lang="en-US" sz="2400" baseline="-25000" dirty="0" smtClean="0"/>
                  <a:t>+ </a:t>
                </a:r>
                <a:r>
                  <a:rPr lang="en-US" sz="2400" baseline="30000" dirty="0" smtClean="0"/>
                  <a:t> </a:t>
                </a:r>
                <a:r>
                  <a:rPr lang="en-US" sz="2400" dirty="0" smtClean="0"/>
                  <a:t>   </a:t>
                </a:r>
              </a:p>
              <a:p>
                <a:pPr lvl="1"/>
                <a:r>
                  <a:rPr lang="en-US" sz="2400" dirty="0" smtClean="0"/>
                  <a:t>Conjugate function of Hinge loss: </a:t>
                </a:r>
                <a:r>
                  <a:rPr lang="en-US" sz="18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[</a:t>
                </a:r>
                <a:r>
                  <a:rPr lang="en-US" sz="180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Shalev-Shwartz</a:t>
                </a:r>
                <a:r>
                  <a:rPr lang="en-US" sz="18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&amp; Singer, 2007]</a:t>
                </a:r>
              </a:p>
              <a:p>
                <a:pPr marL="365760" lvl="1" indent="0">
                  <a:buNone/>
                </a:pPr>
                <a:endParaRPr lang="en-US" sz="1800" dirty="0" smtClean="0">
                  <a:solidFill>
                    <a:srgbClr val="00B050"/>
                  </a:solidFill>
                </a:endParaRPr>
              </a:p>
              <a:p>
                <a:pPr marL="365760" lvl="1" indent="0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𝑙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𝐻𝑖𝑛𝑔𝑒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∗</m:t>
                          </m:r>
                        </m:sup>
                      </m:sSubSup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𝜃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−&amp;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𝛾𝛼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,  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𝑖𝑓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𝜃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∈</m:t>
                              </m:r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 :</m:t>
                                  </m:r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∈</m:t>
                                  </m:r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sz="24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0,1</m:t>
                                      </m:r>
                                    </m:e>
                                  </m:d>
                                </m:e>
                              </m:d>
                            </m:e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&amp;</m:t>
                              </m:r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,  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𝑜𝑡h𝑒𝑟𝑤𝑖𝑠𝑒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3200" dirty="0" smtClean="0"/>
              </a:p>
              <a:p>
                <a:pPr lvl="1"/>
                <a:r>
                  <a:rPr lang="en-US" sz="2400" dirty="0" smtClean="0"/>
                  <a:t>Conjugate functions of PL and </a:t>
                </a:r>
                <a:r>
                  <a:rPr lang="en-US" sz="2400" dirty="0"/>
                  <a:t>M</a:t>
                </a:r>
                <a:r>
                  <a:rPr lang="en-US" sz="2400" dirty="0" smtClean="0"/>
                  <a:t>L loss:</a:t>
                </a:r>
              </a:p>
              <a:p>
                <a:pPr marL="36576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/>
                            </a:rPr>
                            <m:t>𝑙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𝑡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𝑃𝐿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|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𝑀𝐿</m:t>
                          </m:r>
                          <m:r>
                            <a:rPr lang="en-US" sz="2400" i="1">
                              <a:latin typeface="Cambria Math"/>
                            </a:rPr>
                            <m:t>∗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𝜃</m:t>
                          </m:r>
                        </m:e>
                      </m:d>
                      <m:r>
                        <a:rPr lang="en-US" sz="24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−&amp;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𝜌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𝑡</m:t>
                                  </m:r>
                                </m:sub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𝑃</m:t>
                                  </m:r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|</m:t>
                                  </m:r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𝑀𝐿</m:t>
                                  </m:r>
                                </m:sup>
                              </m:sSubSup>
                              <m:r>
                                <a:rPr lang="en-US" sz="2400" b="0" i="1" smtClean="0">
                                  <a:latin typeface="Cambria Math"/>
                                </a:rPr>
                                <m:t>)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𝛼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,  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𝑖𝑓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𝜃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∈</m:t>
                              </m:r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2400" i="1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/>
                                    </a:rPr>
                                    <m:t>Δ</m:t>
                                  </m:r>
                                  <m:sSubSup>
                                    <m:sSubSupPr>
                                      <m:ctrlPr>
                                        <a:rPr lang="en-US" sz="2400" b="0" i="1" smtClean="0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𝑡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𝑃𝐿</m:t>
                                      </m:r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|</m:t>
                                      </m:r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𝑀𝐿</m:t>
                                      </m:r>
                                    </m:sup>
                                  </m:sSubSup>
                                  <m:r>
                                    <a:rPr lang="en-US" sz="2400" i="1">
                                      <a:latin typeface="Cambria Math"/>
                                    </a:rPr>
                                    <m:t>:</m:t>
                                  </m:r>
                                  <m:r>
                                    <a:rPr lang="en-US" sz="2400" i="1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n-US" sz="2400" i="1">
                                      <a:latin typeface="Cambria Math"/>
                                    </a:rPr>
                                    <m:t>∈</m:t>
                                  </m:r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sz="24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0,1</m:t>
                                      </m:r>
                                    </m:e>
                                  </m:d>
                                </m:e>
                              </m:d>
                            </m:e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&amp;</m:t>
                              </m:r>
                              <m:r>
                                <a:rPr lang="en-US" sz="2400" i="1"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,  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                      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𝑜𝑡h𝑒𝑟𝑤𝑖𝑠𝑒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800" dirty="0"/>
              </a:p>
              <a:p>
                <a:pPr marL="365760" lvl="1" indent="0">
                  <a:buNone/>
                </a:pPr>
                <a:endParaRPr lang="en-US" sz="2400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724400"/>
              </a:xfrm>
              <a:blipFill rotWithShape="1">
                <a:blip r:embed="rId2"/>
                <a:stretch>
                  <a:fillRect l="-374" t="-1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0395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CDA’s update formula: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  <m:r>
                            <a:rPr lang="en-US" sz="1800" i="1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en-US" sz="18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−1</m:t>
                              </m:r>
                            </m:num>
                            <m:den>
                              <m:r>
                                <a:rPr lang="en-US" sz="1800" b="0" i="1" smtClean="0">
                                  <a:latin typeface="Cambria Math"/>
                                </a:rPr>
                                <m:t>𝑡</m:t>
                              </m:r>
                            </m:den>
                          </m:f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w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t</m:t>
                          </m:r>
                        </m:sub>
                      </m:sSub>
                      <m:r>
                        <a:rPr lang="en-US" sz="1800">
                          <a:latin typeface="Cambria Math"/>
                        </a:rPr>
                        <m:t>+</m:t>
                      </m:r>
                      <m:func>
                        <m:funcPr>
                          <m:ctrlPr>
                            <a:rPr lang="en-US" sz="18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min</m:t>
                          </m:r>
                        </m:fName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800" i="1">
                                      <a:latin typeface="Cambria Math"/>
                                    </a:rPr>
                                    <m:t>𝜎</m:t>
                                  </m:r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𝑡</m:t>
                                  </m:r>
                                </m:den>
                              </m:f>
                              <m:r>
                                <a:rPr lang="en-US" sz="1800" i="1">
                                  <a:latin typeface="Cambria Math"/>
                                </a:rPr>
                                <m:t>,</m:t>
                              </m:r>
                              <m:f>
                                <m:f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US" sz="1800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𝜌</m:t>
                                          </m:r>
                                          <m:d>
                                            <m:dPr>
                                              <m:ctrlPr>
                                                <a:rPr lang="en-US" sz="1800" i="1">
                                                  <a:latin typeface="Cambria Math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  <m:t>𝑦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  <m:t>𝑡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,</m:t>
                                              </m:r>
                                              <m:sSubSup>
                                                <m:sSubSupPr>
                                                  <m:ctrlP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</m:ctrlPr>
                                                </m:sSubSupPr>
                                                <m:e>
                                                  <m: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  <m:t>𝑦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  <m:t>𝑡</m:t>
                                                  </m:r>
                                                </m:sub>
                                                <m:sup>
                                                  <m: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  <m:t>𝑃</m:t>
                                                  </m:r>
                                                  <m: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  <m:t>|</m:t>
                                                  </m:r>
                                                  <m: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  <m:t>𝑀𝐿</m:t>
                                                  </m:r>
                                                </m:sup>
                                              </m:sSubSup>
                                            </m:e>
                                          </m:d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−</m:t>
                                          </m:r>
                                          <m:f>
                                            <m:fPr>
                                              <m:ctrlPr>
                                                <a:rPr lang="en-US" sz="1800" i="1" smtClean="0">
                                                  <a:latin typeface="Cambria Math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sz="1800" b="0" i="1" smtClean="0">
                                                  <a:latin typeface="Cambria Math"/>
                                                </a:rPr>
                                                <m:t>𝑡</m:t>
                                              </m:r>
                                              <m:r>
                                                <a:rPr lang="en-US" sz="1800" b="0" i="1" smtClean="0">
                                                  <a:latin typeface="Cambria Math"/>
                                                </a:rPr>
                                                <m:t>−1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sz="1800" b="0" i="1" smtClean="0">
                                                  <a:latin typeface="Cambria Math"/>
                                                </a:rPr>
                                                <m:t>𝑡</m:t>
                                              </m:r>
                                            </m:den>
                                          </m:f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〈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𝑤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𝑡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,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800">
                                              <a:latin typeface="Cambria Math"/>
                                            </a:rPr>
                                            <m:t>Δ</m:t>
                                          </m:r>
                                          <m:sSubSup>
                                            <m:sSubSupPr>
                                              <m:ctrlPr>
                                                <a:rPr lang="en-US" sz="1800" i="1">
                                                  <a:latin typeface="Cambria Math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𝜙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𝑡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𝑃𝐿</m:t>
                                              </m:r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|</m:t>
                                              </m:r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𝑀𝐿</m:t>
                                              </m:r>
                                            </m:sup>
                                          </m:sSubSup>
                                        </m:e>
                                      </m:d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+</m:t>
                                      </m:r>
                                    </m:sub>
                                  </m:sSub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sz="1800" i="1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US" sz="1800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d>
                                            <m:dPr>
                                              <m:begChr m:val="|"/>
                                              <m:endChr m:val="|"/>
                                              <m:ctrlPr>
                                                <a:rPr lang="en-US" sz="1800" i="1">
                                                  <a:latin typeface="Cambria Math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800">
                                                  <a:latin typeface="Cambria Math"/>
                                                </a:rPr>
                                                <m:t>Δ</m:t>
                                              </m:r>
                                              <m:sSubSup>
                                                <m:sSubSupPr>
                                                  <m:ctrlP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</m:ctrlPr>
                                                </m:sSubSupPr>
                                                <m:e>
                                                  <m: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  <m:t>𝜙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  <m:t>𝑡</m:t>
                                                  </m:r>
                                                </m:sub>
                                                <m:sup>
                                                  <m: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  <m:t>𝑃𝐿</m:t>
                                                  </m:r>
                                                  <m: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  <m:t>|</m:t>
                                                  </m:r>
                                                  <m: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  <m:t>𝑀𝐿</m:t>
                                                  </m:r>
                                                </m:sup>
                                              </m:sSubSup>
                                            </m:e>
                                          </m:d>
                                        </m:e>
                                      </m:d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</m:func>
                      <m:r>
                        <m:rPr>
                          <m:sty m:val="p"/>
                        </m:rPr>
                        <a:rPr lang="en-US" sz="1800">
                          <a:latin typeface="Cambria Math"/>
                        </a:rPr>
                        <m:t>Δ</m:t>
                      </m:r>
                      <m:sSup>
                        <m:sSupPr>
                          <m:ctrlPr>
                            <a:rPr lang="en-US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𝜙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𝑃𝐿</m:t>
                          </m:r>
                          <m:r>
                            <a:rPr lang="en-US" sz="1800" i="1">
                              <a:latin typeface="Cambria Math"/>
                            </a:rPr>
                            <m:t>|</m:t>
                          </m:r>
                          <m:r>
                            <a:rPr lang="en-US" sz="1800" i="1">
                              <a:latin typeface="Cambria Math"/>
                            </a:rPr>
                            <m:t>𝑀𝐿</m:t>
                          </m:r>
                        </m:sup>
                      </m:sSup>
                    </m:oMath>
                  </m:oMathPara>
                </a14:m>
                <a:endParaRPr lang="en-US" sz="1800" dirty="0" smtClean="0"/>
              </a:p>
              <a:p>
                <a:r>
                  <a:rPr lang="en-US" dirty="0" smtClean="0">
                    <a:sym typeface="Wingdings" pitchFamily="2" charset="2"/>
                  </a:rPr>
                  <a:t>Compare with the update formula of the simple update, </a:t>
                </a:r>
                <a:r>
                  <a:rPr lang="en-US" dirty="0" err="1" smtClean="0">
                    <a:sym typeface="Wingdings" pitchFamily="2" charset="2"/>
                  </a:rPr>
                  <a:t>subgradient</a:t>
                </a:r>
                <a:r>
                  <a:rPr lang="en-US" dirty="0" smtClean="0">
                    <a:sym typeface="Wingdings" pitchFamily="2" charset="2"/>
                  </a:rPr>
                  <a:t> method</a:t>
                </a:r>
                <a:r>
                  <a:rPr lang="en-US" sz="2400" dirty="0" smtClean="0">
                    <a:sym typeface="Wingdings" pitchFamily="2" charset="2"/>
                  </a:rPr>
                  <a:t> </a:t>
                </a:r>
                <a:r>
                  <a:rPr lang="en-US" sz="20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[Ratliff et al., 2007]</a:t>
                </a:r>
                <a:r>
                  <a:rPr lang="en-US" sz="2000" dirty="0" smtClean="0"/>
                  <a:t>:</a:t>
                </a:r>
                <a:r>
                  <a:rPr lang="en-US" sz="2400" dirty="0" smtClean="0"/>
                  <a:t>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w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sub>
                      </m:sSub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𝜎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Δ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𝜙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𝑀𝐿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449" t="-13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5164775" y="4267200"/>
            <a:ext cx="381000" cy="685800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5253335"/>
            <a:ext cx="86310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>
              <a:buFont typeface="Wingdings"/>
              <a:buChar char="à"/>
            </a:pP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CDA’s learning rate combines the learning rate of the 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subgradient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method with the loss incurred at each step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19400" y="2057400"/>
            <a:ext cx="4724400" cy="1295400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3. Closed-form solution for the CDA update rule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70645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54169" y="2895600"/>
            <a:ext cx="30364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2"/>
                </a:solidFill>
              </a:rPr>
              <a:t>Experiments</a:t>
            </a:r>
            <a:endParaRPr lang="en-US" sz="2800" dirty="0">
              <a:solidFill>
                <a:schemeClr val="accent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F13E797-64BF-405A-B8A8-3EE96E1E7499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45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Evaluation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Citation segmentation on </a:t>
            </a:r>
            <a:r>
              <a:rPr lang="en-US" dirty="0" err="1" smtClean="0"/>
              <a:t>CiteSeer</a:t>
            </a:r>
            <a:r>
              <a:rPr lang="en-US" dirty="0" smtClean="0"/>
              <a:t> dataset</a:t>
            </a:r>
          </a:p>
          <a:p>
            <a:r>
              <a:rPr lang="en-US" dirty="0" smtClean="0"/>
              <a:t>Search query disambiguation on a dataset obtained from Microsoft</a:t>
            </a:r>
          </a:p>
          <a:p>
            <a:r>
              <a:rPr lang="en-US" dirty="0" smtClean="0"/>
              <a:t>Semantic </a:t>
            </a:r>
            <a:r>
              <a:rPr lang="en-US" dirty="0"/>
              <a:t>role labeling </a:t>
            </a:r>
            <a:r>
              <a:rPr lang="en-US" dirty="0" smtClean="0"/>
              <a:t>on noisy </a:t>
            </a:r>
            <a:r>
              <a:rPr lang="en-US" dirty="0" err="1"/>
              <a:t>CoNLL</a:t>
            </a:r>
            <a:r>
              <a:rPr lang="en-US" dirty="0"/>
              <a:t> 2005 dataset</a:t>
            </a:r>
          </a:p>
        </p:txBody>
      </p:sp>
    </p:spTree>
    <p:extLst>
      <p:ext uri="{BB962C8B-B14F-4D97-AF65-F5344CB8AC3E}">
        <p14:creationId xmlns:p14="http://schemas.microsoft.com/office/powerpoint/2010/main" val="329785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 segmentation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Citeseer</a:t>
            </a:r>
            <a:r>
              <a:rPr lang="en-US" dirty="0" smtClean="0"/>
              <a:t> dataset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[Lawrence et.al., 1999]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[</a:t>
            </a:r>
            <a:r>
              <a:rPr lang="en-US" sz="2000" dirty="0" err="1" smtClean="0">
                <a:solidFill>
                  <a:schemeClr val="accent5">
                    <a:lumMod val="50000"/>
                  </a:schemeClr>
                </a:solidFill>
              </a:rPr>
              <a:t>Poon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 and </a:t>
            </a:r>
            <a:r>
              <a:rPr lang="en-US" sz="2000" dirty="0" err="1" smtClean="0">
                <a:solidFill>
                  <a:schemeClr val="accent5">
                    <a:lumMod val="50000"/>
                  </a:schemeClr>
                </a:solidFill>
              </a:rPr>
              <a:t>Domingos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, 2007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]</a:t>
            </a:r>
            <a:endParaRPr lang="en-US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</a:endParaRPr>
          </a:p>
          <a:p>
            <a:r>
              <a:rPr lang="en-US" dirty="0" smtClean="0"/>
              <a:t>1,563 citations, divided into 4 research topics</a:t>
            </a:r>
          </a:p>
          <a:p>
            <a:r>
              <a:rPr lang="en-US" dirty="0" smtClean="0"/>
              <a:t>Task: segment each citation into 3 fields: </a:t>
            </a:r>
            <a:r>
              <a:rPr lang="en-US" i="1" dirty="0" smtClean="0"/>
              <a:t>Author, Title, Venue</a:t>
            </a:r>
          </a:p>
          <a:p>
            <a:r>
              <a:rPr lang="en-US" dirty="0" smtClean="0"/>
              <a:t>Used </a:t>
            </a:r>
            <a:r>
              <a:rPr lang="en-US" dirty="0"/>
              <a:t>the </a:t>
            </a:r>
            <a:r>
              <a:rPr lang="en-US" dirty="0" smtClean="0"/>
              <a:t>MLN for isolated segmentation model in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[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Poon and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Domingos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, 2007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57422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4-fold cross-validation</a:t>
            </a:r>
          </a:p>
          <a:p>
            <a:r>
              <a:rPr lang="en-US" dirty="0" smtClean="0"/>
              <a:t>Systems compared:</a:t>
            </a:r>
          </a:p>
          <a:p>
            <a:pPr lvl="1"/>
            <a:r>
              <a:rPr lang="en-US" dirty="0" smtClean="0"/>
              <a:t>MM: the max-margin weight learner for MLNs in batch setting </a:t>
            </a:r>
            <a:r>
              <a:rPr lang="en-US" sz="2200" dirty="0" smtClean="0">
                <a:solidFill>
                  <a:schemeClr val="accent5">
                    <a:lumMod val="50000"/>
                  </a:schemeClr>
                </a:solidFill>
              </a:rPr>
              <a:t>[Huynh &amp; Mooney, 2009]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US" dirty="0" smtClean="0"/>
              <a:t>1-best MIRA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[Crammer et al., 2005]</a:t>
            </a:r>
          </a:p>
          <a:p>
            <a:endParaRPr lang="en-US" dirty="0" smtClean="0"/>
          </a:p>
          <a:p>
            <a:pPr lvl="1"/>
            <a:r>
              <a:rPr lang="en-US" dirty="0" err="1" smtClean="0"/>
              <a:t>Subgradient</a:t>
            </a:r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US" dirty="0" smtClean="0"/>
              <a:t>CDA</a:t>
            </a:r>
          </a:p>
          <a:p>
            <a:pPr lvl="2"/>
            <a:r>
              <a:rPr lang="en-US" dirty="0" smtClean="0"/>
              <a:t>CDA-PL</a:t>
            </a:r>
          </a:p>
          <a:p>
            <a:pPr lvl="2"/>
            <a:r>
              <a:rPr lang="en-US" dirty="0" smtClean="0"/>
              <a:t>CDA-ML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900" dirty="0"/>
              <a:t>Metric: </a:t>
            </a:r>
          </a:p>
          <a:p>
            <a:pPr marL="594360" lvl="2" indent="-320040">
              <a:spcBef>
                <a:spcPts val="700"/>
              </a:spcBef>
              <a:buSzPct val="60000"/>
              <a:buFont typeface="Wingdings"/>
              <a:buChar char=""/>
            </a:pPr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r>
              <a:rPr lang="en-US" dirty="0" smtClean="0"/>
              <a:t>, harmonic mean of the precision and recall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F13E797-64BF-405A-B8A8-3EE96E1E7499}" type="slidenum">
              <a:rPr lang="en-US" smtClean="0"/>
              <a:pPr/>
              <a:t>26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076700" y="3413993"/>
                <a:ext cx="4085349" cy="6481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𝑡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6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0" i="1" smtClean="0">
                                      <a:latin typeface="Cambria Math"/>
                                    </a:rPr>
                                    <m:t>𝜌</m:t>
                                  </m:r>
                                  <m:d>
                                    <m:dPr>
                                      <m:ctrlPr>
                                        <a:rPr lang="en-US" sz="16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6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b="0" i="1" smtClean="0">
                                              <a:latin typeface="Cambria Math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,</m:t>
                                      </m:r>
                                      <m:sSubSup>
                                        <m:sSubSupPr>
                                          <m:ctrlPr>
                                            <a:rPr lang="en-US" sz="1600" b="0" i="1" smtClean="0">
                                              <a:latin typeface="Cambria Math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600" b="0" i="1" smtClean="0">
                                              <a:latin typeface="Cambria Math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sub>
                                        <m:sup>
                                          <m:r>
                                            <a:rPr lang="en-US" sz="1600" b="0" i="1" smtClean="0">
                                              <a:latin typeface="Cambria Math"/>
                                            </a:rPr>
                                            <m:t>𝑃</m:t>
                                          </m:r>
                                        </m:sup>
                                      </m:sSubSup>
                                    </m:e>
                                  </m:d>
                                  <m:r>
                                    <a:rPr lang="en-US" sz="1600" b="0" i="1" smtClean="0">
                                      <a:latin typeface="Cambria Math"/>
                                    </a:rPr>
                                    <m:t>−</m:t>
                                  </m:r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en-US" sz="16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6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b="0" i="1" smtClean="0">
                                              <a:latin typeface="Cambria Math"/>
                                            </a:rPr>
                                            <m:t>𝑤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,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1600" b="0" i="0" smtClean="0">
                                          <a:latin typeface="Cambria Math"/>
                                        </a:rPr>
                                        <m:t>Δ</m:t>
                                      </m:r>
                                      <m:sSubSup>
                                        <m:sSubSupPr>
                                          <m:ctrlPr>
                                            <a:rPr lang="en-US" sz="1600" b="0" i="1" smtClean="0">
                                              <a:latin typeface="Cambria Math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600" b="0" i="1" smtClean="0">
                                              <a:latin typeface="Cambria Math"/>
                                            </a:rPr>
                                            <m:t>𝜙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sub>
                                        <m:sup>
                                          <m:r>
                                            <a:rPr lang="en-US" sz="1600" b="0" i="1" smtClean="0">
                                              <a:latin typeface="Cambria Math"/>
                                            </a:rPr>
                                            <m:t>𝑃𝐿</m:t>
                                          </m:r>
                                        </m:sup>
                                      </m:sSubSup>
                                    </m:e>
                                  </m:d>
                                </m:e>
                              </m:d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+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d>
                                <m:dPr>
                                  <m:begChr m:val="‖"/>
                                  <m:endChr m:val="‖"/>
                                  <m:ctrlPr>
                                    <a:rPr lang="en-US" sz="16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 b="0" i="0" smtClean="0">
                                      <a:latin typeface="Cambria Math"/>
                                    </a:rPr>
                                    <m:t>Δ</m:t>
                                  </m:r>
                                  <m:sSubSup>
                                    <m:sSubSupPr>
                                      <m:ctrlPr>
                                        <a:rPr lang="en-US" sz="1600" b="0" i="1" smtClean="0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𝑡</m:t>
                                      </m:r>
                                    </m:sub>
                                    <m:sup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𝑃𝐿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m:rPr>
                          <m:sty m:val="p"/>
                        </m:rPr>
                        <a:rPr lang="en-US" sz="1600" b="0" i="0" smtClean="0">
                          <a:latin typeface="Cambria Math"/>
                        </a:rPr>
                        <m:t>Δ</m:t>
                      </m:r>
                      <m:sSubSup>
                        <m:sSubSup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𝜙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𝑡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/>
                            </a:rPr>
                            <m:t>𝑃𝐿</m:t>
                          </m:r>
                        </m:sup>
                      </m:sSub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6700" y="3413993"/>
                <a:ext cx="4085349" cy="64812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440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F</a:t>
            </a:r>
            <a:r>
              <a:rPr lang="en-US" baseline="-25000" dirty="0" smtClean="0"/>
              <a:t>1</a:t>
            </a:r>
            <a:r>
              <a:rPr lang="en-US" dirty="0" smtClean="0"/>
              <a:t>on </a:t>
            </a:r>
            <a:r>
              <a:rPr lang="en-US" dirty="0" err="1" smtClean="0"/>
              <a:t>CiteSeer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27</a:t>
            </a:fld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784622059"/>
              </p:ext>
            </p:extLst>
          </p:nvPr>
        </p:nvGraphicFramePr>
        <p:xfrm>
          <a:off x="685800" y="1600200"/>
          <a:ext cx="77724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1602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training time in minutes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28</a:t>
            </a:fld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894667783"/>
              </p:ext>
            </p:extLst>
          </p:nvPr>
        </p:nvGraphicFramePr>
        <p:xfrm>
          <a:off x="685800" y="1600200"/>
          <a:ext cx="7924800" cy="48737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9617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Search query disambiguation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Used the dataset created by </a:t>
            </a:r>
            <a:r>
              <a:rPr lang="en-US" sz="2800" dirty="0" err="1" smtClean="0">
                <a:solidFill>
                  <a:schemeClr val="accent5">
                    <a:lumMod val="50000"/>
                  </a:schemeClr>
                </a:solidFill>
              </a:rPr>
              <a:t>Mihalkova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 &amp; Mooney [2009]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smtClean="0"/>
              <a:t>Thousands of search sessions where ambiguous queries were asked: 4,618 sessions for training, 11,234 sessions for testing</a:t>
            </a:r>
          </a:p>
          <a:p>
            <a:r>
              <a:rPr lang="en-US" dirty="0" smtClean="0"/>
              <a:t>Goal: disambiguate search query based on previous related search sessions</a:t>
            </a:r>
          </a:p>
          <a:p>
            <a:r>
              <a:rPr lang="en-US" dirty="0"/>
              <a:t>Noisy dataset since the </a:t>
            </a:r>
            <a:r>
              <a:rPr lang="en-US" dirty="0" smtClean="0"/>
              <a:t>true labels are </a:t>
            </a:r>
            <a:r>
              <a:rPr lang="en-US" dirty="0"/>
              <a:t>based on which results were clicked by users</a:t>
            </a:r>
            <a:endParaRPr lang="en-US" dirty="0" smtClean="0"/>
          </a:p>
          <a:p>
            <a:r>
              <a:rPr lang="en-US" dirty="0" smtClean="0"/>
              <a:t>Used the 3 MLNs proposed in 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800" dirty="0" err="1" smtClean="0">
                <a:solidFill>
                  <a:schemeClr val="accent5">
                    <a:lumMod val="50000"/>
                  </a:schemeClr>
                </a:solidFill>
              </a:rPr>
              <a:t>Mihalkova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 &amp; Mooney, 2009]</a:t>
            </a:r>
            <a:endParaRPr lang="en-US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72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(cont.)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741F8-A06F-49A8-AC3E-E79477922C8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Markov Logic Networks (MLNs</a:t>
            </a:r>
            <a:r>
              <a:rPr lang="en-US" dirty="0" smtClean="0"/>
              <a:t>)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[Richardson &amp;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Domingos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, 2006]</a:t>
            </a:r>
            <a:r>
              <a:rPr lang="en-US" dirty="0" smtClean="0"/>
              <a:t> </a:t>
            </a:r>
            <a:r>
              <a:rPr lang="en-US" dirty="0" smtClean="0"/>
              <a:t>is </a:t>
            </a:r>
            <a:r>
              <a:rPr lang="en-US" dirty="0" smtClean="0"/>
              <a:t>an elegant and </a:t>
            </a:r>
            <a:r>
              <a:rPr lang="en-US" dirty="0" smtClean="0"/>
              <a:t>powerful formalism for handling those complex structured data</a:t>
            </a:r>
          </a:p>
          <a:p>
            <a:r>
              <a:rPr lang="en-US" dirty="0" smtClean="0"/>
              <a:t>Existing </a:t>
            </a:r>
            <a:r>
              <a:rPr lang="en-US" dirty="0"/>
              <a:t>weight learning </a:t>
            </a:r>
            <a:r>
              <a:rPr lang="en-US" dirty="0" smtClean="0"/>
              <a:t>methods for </a:t>
            </a:r>
            <a:r>
              <a:rPr lang="en-US" dirty="0"/>
              <a:t>MLNs are in the batch </a:t>
            </a:r>
            <a:r>
              <a:rPr lang="en-US" dirty="0" smtClean="0"/>
              <a:t>setting </a:t>
            </a:r>
          </a:p>
          <a:p>
            <a:pPr lvl="1"/>
            <a:r>
              <a:rPr lang="en-US" dirty="0" smtClean="0"/>
              <a:t>Need </a:t>
            </a:r>
            <a:r>
              <a:rPr lang="en-US" dirty="0"/>
              <a:t>to run inference over all the training examples in each iteration</a:t>
            </a:r>
          </a:p>
          <a:p>
            <a:pPr lvl="1"/>
            <a:r>
              <a:rPr lang="en-US" dirty="0"/>
              <a:t>Usually take a few hundred iterations to converge</a:t>
            </a:r>
          </a:p>
          <a:p>
            <a:pPr lvl="1"/>
            <a:r>
              <a:rPr lang="en-US" dirty="0" smtClean="0"/>
              <a:t>May not </a:t>
            </a:r>
            <a:r>
              <a:rPr lang="en-US" dirty="0"/>
              <a:t>fit all the training examples in </a:t>
            </a:r>
            <a:r>
              <a:rPr lang="en-US" dirty="0" smtClean="0"/>
              <a:t>main memory</a:t>
            </a:r>
          </a:p>
          <a:p>
            <a:pPr marL="365760" lvl="1" indent="0">
              <a:buNone/>
            </a:pP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do not scale to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problems having a large number of examples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Previous work applied an existing online algorithm to learn weights for MLNs </a:t>
            </a:r>
            <a:r>
              <a:rPr lang="en-US" dirty="0" smtClean="0">
                <a:sym typeface="Wingdings" pitchFamily="2" charset="2"/>
              </a:rPr>
              <a:t>but did not compare to other algorithms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16675" y="5607125"/>
            <a:ext cx="8534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3200" dirty="0" smtClean="0">
                <a:solidFill>
                  <a:srgbClr val="FF0000"/>
                </a:solidFill>
                <a:sym typeface="Wingdings" pitchFamily="2" charset="2"/>
              </a:rPr>
              <a:t>Introduce a new online weight learning algorithm and extensively compare to other existing methods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701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Systems compared:</a:t>
            </a:r>
          </a:p>
          <a:p>
            <a:pPr lvl="1"/>
            <a:r>
              <a:rPr lang="en-US" dirty="0" smtClean="0"/>
              <a:t>Contrastive Divergence (CD)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[Hinton 2002]</a:t>
            </a:r>
            <a:r>
              <a:rPr lang="en-US" dirty="0" smtClean="0"/>
              <a:t> used in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Mihalkova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&amp; Mooney, 2009]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US" dirty="0" smtClean="0"/>
              <a:t>1-best MIRA</a:t>
            </a:r>
          </a:p>
          <a:p>
            <a:pPr lvl="1"/>
            <a:r>
              <a:rPr lang="en-US" dirty="0" err="1" smtClean="0"/>
              <a:t>Subgradient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CDA</a:t>
            </a:r>
          </a:p>
          <a:p>
            <a:pPr lvl="2"/>
            <a:r>
              <a:rPr lang="en-US" dirty="0" smtClean="0"/>
              <a:t>CDA-PL</a:t>
            </a:r>
          </a:p>
          <a:p>
            <a:pPr lvl="2"/>
            <a:r>
              <a:rPr lang="en-US" dirty="0" smtClean="0"/>
              <a:t>CDA-ML</a:t>
            </a:r>
          </a:p>
          <a:p>
            <a:r>
              <a:rPr lang="en-US" dirty="0" smtClean="0"/>
              <a:t>Metric:</a:t>
            </a:r>
          </a:p>
          <a:p>
            <a:pPr lvl="1"/>
            <a:r>
              <a:rPr lang="en-US" dirty="0" smtClean="0"/>
              <a:t>Mean Average Precision (MAP): how close the relevant results are to the top of the rankings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F13E797-64BF-405A-B8A8-3EE96E1E7499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09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MAP scores on Microsoft query search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31</a:t>
            </a:fld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974150419"/>
              </p:ext>
            </p:extLst>
          </p:nvPr>
        </p:nvGraphicFramePr>
        <p:xfrm>
          <a:off x="762000" y="1524000"/>
          <a:ext cx="7772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1091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Semantic role labeling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CoNLL</a:t>
            </a:r>
            <a:r>
              <a:rPr lang="en-US" dirty="0" smtClean="0"/>
              <a:t> 2005 shared task dataset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[Carreras &amp; Marques, 2005]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smtClean="0"/>
              <a:t>Task: For each target verb in a sentence, find and label all of its semantic components</a:t>
            </a:r>
          </a:p>
          <a:p>
            <a:r>
              <a:rPr lang="en-US" dirty="0"/>
              <a:t>90,750 training examples; 5,267 test </a:t>
            </a:r>
            <a:r>
              <a:rPr lang="en-US" dirty="0" smtClean="0"/>
              <a:t>examples</a:t>
            </a:r>
          </a:p>
          <a:p>
            <a:r>
              <a:rPr lang="en-US" dirty="0" smtClean="0"/>
              <a:t>Noisy labeled experiment:</a:t>
            </a:r>
          </a:p>
          <a:p>
            <a:pPr lvl="1"/>
            <a:r>
              <a:rPr lang="en-US" dirty="0"/>
              <a:t>Motivated by noisy labeled data obtained from crowdsourcing services such as Amazon Mechanical </a:t>
            </a:r>
            <a:r>
              <a:rPr lang="en-US" dirty="0" smtClean="0"/>
              <a:t>Turk</a:t>
            </a:r>
          </a:p>
          <a:p>
            <a:pPr lvl="1"/>
            <a:r>
              <a:rPr lang="en-US" dirty="0"/>
              <a:t>Simple noise model:</a:t>
            </a:r>
          </a:p>
          <a:p>
            <a:pPr lvl="2"/>
            <a:r>
              <a:rPr lang="en-US" dirty="0"/>
              <a:t>At </a:t>
            </a:r>
            <a:r>
              <a:rPr lang="en-US" i="1" dirty="0"/>
              <a:t>p</a:t>
            </a:r>
            <a:r>
              <a:rPr lang="en-US" dirty="0"/>
              <a:t> percent noise, there is </a:t>
            </a:r>
            <a:r>
              <a:rPr lang="en-US" i="1" dirty="0"/>
              <a:t>p </a:t>
            </a:r>
            <a:r>
              <a:rPr lang="en-US" dirty="0"/>
              <a:t>probability that an argument in a verb is swapped with another argument of that verb.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5237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Used </a:t>
            </a:r>
            <a:r>
              <a:rPr lang="en-US" dirty="0"/>
              <a:t>the MLN developed in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[Riedel, 2007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]</a:t>
            </a:r>
            <a:endParaRPr lang="en-US" dirty="0" smtClean="0"/>
          </a:p>
          <a:p>
            <a:r>
              <a:rPr lang="en-US" dirty="0" smtClean="0"/>
              <a:t>Systems compared:</a:t>
            </a:r>
          </a:p>
          <a:p>
            <a:pPr lvl="1"/>
            <a:r>
              <a:rPr lang="en-US" dirty="0" smtClean="0"/>
              <a:t>1-best MIRA</a:t>
            </a:r>
          </a:p>
          <a:p>
            <a:pPr lvl="1"/>
            <a:r>
              <a:rPr lang="en-US" dirty="0" err="1" smtClean="0"/>
              <a:t>Subgradient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CDA-ML</a:t>
            </a:r>
          </a:p>
          <a:p>
            <a:r>
              <a:rPr lang="en-US" dirty="0" smtClean="0"/>
              <a:t>Metric:</a:t>
            </a:r>
          </a:p>
          <a:p>
            <a:pPr lvl="1"/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r>
              <a:rPr lang="en-US" dirty="0" smtClean="0"/>
              <a:t> of the predicted arguments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[Carreras &amp; Marques, 2005]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F13E797-64BF-405A-B8A8-3EE96E1E7499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06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r>
              <a:rPr lang="en-US" dirty="0" smtClean="0"/>
              <a:t> scores on </a:t>
            </a:r>
            <a:r>
              <a:rPr lang="en-US" dirty="0" err="1" smtClean="0"/>
              <a:t>CoNLL</a:t>
            </a:r>
            <a:r>
              <a:rPr lang="en-US" dirty="0" smtClean="0"/>
              <a:t> 2005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34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224022353"/>
              </p:ext>
            </p:extLst>
          </p:nvPr>
        </p:nvGraphicFramePr>
        <p:xfrm>
          <a:off x="612775" y="1600200"/>
          <a:ext cx="8153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3491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Derived CDA algorithms for max-margin structured prediction</a:t>
            </a:r>
          </a:p>
          <a:p>
            <a:pPr lvl="1"/>
            <a:r>
              <a:rPr lang="en-US" dirty="0" smtClean="0"/>
              <a:t>Have the same computational cost as existing online algorithms but increase the dual objective more </a:t>
            </a:r>
          </a:p>
          <a:p>
            <a:r>
              <a:rPr lang="en-US" dirty="0" smtClean="0"/>
              <a:t>Experimental results </a:t>
            </a:r>
            <a:r>
              <a:rPr lang="en-US" smtClean="0"/>
              <a:t>on several </a:t>
            </a:r>
            <a:r>
              <a:rPr lang="en-US" dirty="0" smtClean="0"/>
              <a:t>real-world problems show that the new algorithms generally achieve better accuracy and also have more consistent performance.</a:t>
            </a:r>
          </a:p>
        </p:txBody>
      </p:sp>
    </p:spTree>
    <p:extLst>
      <p:ext uri="{BB962C8B-B14F-4D97-AF65-F5344CB8AC3E}">
        <p14:creationId xmlns:p14="http://schemas.microsoft.com/office/powerpoint/2010/main" val="93390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895600"/>
            <a:ext cx="8610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A7349B71-CB42-4A54-A902-A86FB836FFD9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12648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Questions?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6102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"/>
            </a:pPr>
            <a:r>
              <a:rPr lang="en-US" dirty="0" smtClean="0"/>
              <a:t>Motivation</a:t>
            </a:r>
          </a:p>
          <a:p>
            <a:r>
              <a:rPr lang="en-US" dirty="0" smtClean="0"/>
              <a:t>Background</a:t>
            </a:r>
          </a:p>
          <a:p>
            <a:pPr lvl="1"/>
            <a:r>
              <a:rPr lang="en-US" dirty="0" smtClean="0"/>
              <a:t>Markov Logic Networks</a:t>
            </a:r>
          </a:p>
          <a:p>
            <a:pPr lvl="1"/>
            <a:r>
              <a:rPr lang="en-US" dirty="0" smtClean="0"/>
              <a:t>Primal-dual framework for online learning</a:t>
            </a:r>
          </a:p>
          <a:p>
            <a:r>
              <a:rPr lang="en-US" dirty="0" smtClean="0"/>
              <a:t>New online learning algorithm for max-margin structured prediction</a:t>
            </a:r>
          </a:p>
          <a:p>
            <a:r>
              <a:rPr lang="en-US" dirty="0" smtClean="0"/>
              <a:t>Experiment Evaluation</a:t>
            </a:r>
          </a:p>
          <a:p>
            <a:r>
              <a:rPr lang="en-US" dirty="0" smtClean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48402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752117" y="6416869"/>
            <a:ext cx="391883" cy="441131"/>
          </a:xfrm>
          <a:noFill/>
        </p:spPr>
        <p:txBody>
          <a:bodyPr/>
          <a:lstStyle/>
          <a:p>
            <a:fld id="{48F696CA-B609-471B-AC32-DDF8F9D817EA}" type="slidenum">
              <a:rPr lang="en-US" b="1" smtClean="0"/>
              <a:pPr/>
              <a:t>5</a:t>
            </a:fld>
            <a:endParaRPr lang="en-US" b="1" dirty="0" smtClean="0">
              <a:latin typeface="Times New Roman" pitchFamily="18" charset="0"/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915400" cy="9906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3600" dirty="0" smtClean="0"/>
              <a:t>Markov Logic Networks</a:t>
            </a:r>
            <a:r>
              <a:rPr lang="en-US" sz="3200" dirty="0" smtClean="0"/>
              <a:t> </a:t>
            </a:r>
            <a:br>
              <a:rPr lang="en-US" sz="3200" dirty="0" smtClean="0"/>
            </a:br>
            <a:r>
              <a:rPr lang="en-US" sz="3100" dirty="0" smtClean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700" dirty="0" smtClean="0">
                <a:solidFill>
                  <a:schemeClr val="accent5">
                    <a:lumMod val="50000"/>
                  </a:schemeClr>
                </a:solidFill>
              </a:rPr>
              <a:t>Richardson &amp; </a:t>
            </a:r>
            <a:r>
              <a:rPr lang="en-US" sz="2700" dirty="0" err="1" smtClean="0">
                <a:solidFill>
                  <a:schemeClr val="accent5">
                    <a:lumMod val="50000"/>
                  </a:schemeClr>
                </a:solidFill>
              </a:rPr>
              <a:t>Domingos</a:t>
            </a:r>
            <a:r>
              <a:rPr lang="en-US" sz="2700" dirty="0" smtClean="0">
                <a:solidFill>
                  <a:schemeClr val="accent5">
                    <a:lumMod val="50000"/>
                  </a:schemeClr>
                </a:solidFill>
              </a:rPr>
              <a:t>, 2006]</a:t>
            </a:r>
            <a:endParaRPr lang="en-US" sz="28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772400" cy="243840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Set of weighted first-order formulas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Larger weight indicates stronger belief that the formula should hold.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The formulas are called the</a:t>
            </a:r>
            <a:r>
              <a:rPr lang="en-US" sz="2400" dirty="0" smtClean="0">
                <a:solidFill>
                  <a:schemeClr val="hlink"/>
                </a:solidFill>
              </a:rPr>
              <a:t> </a:t>
            </a:r>
            <a:r>
              <a:rPr lang="en-US" sz="2400" b="1" i="1" dirty="0" smtClean="0">
                <a:solidFill>
                  <a:srgbClr val="CC0000"/>
                </a:solidFill>
              </a:rPr>
              <a:t>structure</a:t>
            </a:r>
            <a:r>
              <a:rPr lang="en-US" sz="2400" dirty="0" smtClean="0">
                <a:solidFill>
                  <a:schemeClr val="hlink"/>
                </a:solidFill>
              </a:rPr>
              <a:t> </a:t>
            </a:r>
            <a:r>
              <a:rPr lang="en-US" sz="2400" dirty="0" smtClean="0"/>
              <a:t>of the MLN.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MLNs are templates for constructing Markov networks for a given set of constants</a:t>
            </a: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1524000" y="5105400"/>
            <a:ext cx="65532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6" name="Object 4"/>
          <p:cNvGraphicFramePr>
            <a:graphicFrameLocks noChangeAspect="1"/>
          </p:cNvGraphicFramePr>
          <p:nvPr/>
        </p:nvGraphicFramePr>
        <p:xfrm>
          <a:off x="1593850" y="5181600"/>
          <a:ext cx="6019800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474" name="Equation" r:id="rId3" imgW="3047760" imgH="431640" progId="Equation.3">
                  <p:embed/>
                </p:oleObj>
              </mc:Choice>
              <mc:Fallback>
                <p:oleObj name="Equation" r:id="rId3" imgW="30477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3850" y="5181600"/>
                        <a:ext cx="6019800" cy="852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838200" y="5105400"/>
            <a:ext cx="6858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8" name="Object 6"/>
          <p:cNvGraphicFramePr>
            <a:graphicFrameLocks noChangeAspect="1"/>
          </p:cNvGraphicFramePr>
          <p:nvPr/>
        </p:nvGraphicFramePr>
        <p:xfrm>
          <a:off x="977900" y="5172075"/>
          <a:ext cx="42545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475" name="Equation" r:id="rId5" imgW="215640" imgH="406080" progId="Equation.3">
                  <p:embed/>
                </p:oleObj>
              </mc:Choice>
              <mc:Fallback>
                <p:oleObj name="Equation" r:id="rId5" imgW="21564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7900" y="5172075"/>
                        <a:ext cx="425450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762000" y="4191000"/>
            <a:ext cx="7543800" cy="655638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MLN Example: Friends &amp; Smokers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6457890"/>
            <a:ext cx="327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*Slide from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[</a:t>
            </a:r>
            <a:r>
              <a:rPr lang="en-US" sz="1800" dirty="0" err="1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Domingos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, 2007]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752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338" name="Rectangle 2"/>
          <p:cNvSpPr>
            <a:spLocks noChangeArrowheads="1"/>
          </p:cNvSpPr>
          <p:nvPr/>
        </p:nvSpPr>
        <p:spPr bwMode="auto">
          <a:xfrm>
            <a:off x="1295400" y="1371600"/>
            <a:ext cx="65532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233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543800" cy="655638"/>
          </a:xfrm>
        </p:spPr>
        <p:txBody>
          <a:bodyPr/>
          <a:lstStyle/>
          <a:p>
            <a:r>
              <a:rPr lang="en-US" sz="3500" dirty="0"/>
              <a:t>Example: Friends &amp; Smokers</a:t>
            </a:r>
          </a:p>
        </p:txBody>
      </p:sp>
      <p:graphicFrame>
        <p:nvGraphicFramePr>
          <p:cNvPr id="782340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1339850" y="1447800"/>
          <a:ext cx="6096000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498" name="Equation" r:id="rId3" imgW="3085920" imgH="431640" progId="Equation.3">
                  <p:embed/>
                </p:oleObj>
              </mc:Choice>
              <mc:Fallback>
                <p:oleObj name="Equation" r:id="rId3" imgW="30859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9850" y="1447800"/>
                        <a:ext cx="6096000" cy="852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2341" name="Rectangle 5"/>
          <p:cNvSpPr>
            <a:spLocks noChangeArrowheads="1"/>
          </p:cNvSpPr>
          <p:nvPr/>
        </p:nvSpPr>
        <p:spPr bwMode="auto">
          <a:xfrm>
            <a:off x="609600" y="1371600"/>
            <a:ext cx="6858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82342" name="Object 6"/>
          <p:cNvGraphicFramePr>
            <a:graphicFrameLocks noChangeAspect="1"/>
          </p:cNvGraphicFramePr>
          <p:nvPr/>
        </p:nvGraphicFramePr>
        <p:xfrm>
          <a:off x="749300" y="1438275"/>
          <a:ext cx="42545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499" name="Equation" r:id="rId5" imgW="215640" imgH="406080" progId="Equation.3">
                  <p:embed/>
                </p:oleObj>
              </mc:Choice>
              <mc:Fallback>
                <p:oleObj name="Equation" r:id="rId5" imgW="21564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300" y="1438275"/>
                        <a:ext cx="425450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2353" name="Text Box 17"/>
          <p:cNvSpPr txBox="1">
            <a:spLocks noChangeArrowheads="1"/>
          </p:cNvSpPr>
          <p:nvPr/>
        </p:nvSpPr>
        <p:spPr bwMode="auto">
          <a:xfrm>
            <a:off x="533400" y="2401888"/>
            <a:ext cx="5330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Two constants: </a:t>
            </a:r>
            <a:r>
              <a:rPr lang="en-US" sz="2400" b="1" dirty="0"/>
              <a:t>Anna</a:t>
            </a:r>
            <a:r>
              <a:rPr lang="en-US" sz="2400" dirty="0"/>
              <a:t> (A) and </a:t>
            </a:r>
            <a:r>
              <a:rPr lang="en-US" sz="2400" b="1" dirty="0"/>
              <a:t>Bob</a:t>
            </a:r>
            <a:r>
              <a:rPr lang="en-US" sz="2400" dirty="0"/>
              <a:t> (B)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6457890"/>
            <a:ext cx="327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*Slide from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[</a:t>
            </a:r>
            <a:r>
              <a:rPr lang="en-US" sz="1800" dirty="0" err="1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Domingos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, 2007]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3227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338" name="Rectangle 2"/>
          <p:cNvSpPr>
            <a:spLocks noChangeArrowheads="1"/>
          </p:cNvSpPr>
          <p:nvPr/>
        </p:nvSpPr>
        <p:spPr bwMode="auto">
          <a:xfrm>
            <a:off x="1295400" y="1371600"/>
            <a:ext cx="65532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233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543800" cy="655638"/>
          </a:xfrm>
        </p:spPr>
        <p:txBody>
          <a:bodyPr/>
          <a:lstStyle/>
          <a:p>
            <a:r>
              <a:rPr lang="en-US" sz="3500" dirty="0"/>
              <a:t>Example: Friends &amp; Smokers</a:t>
            </a:r>
          </a:p>
        </p:txBody>
      </p:sp>
      <p:graphicFrame>
        <p:nvGraphicFramePr>
          <p:cNvPr id="782340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1339850" y="1447800"/>
          <a:ext cx="6096000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522" name="Equation" r:id="rId3" imgW="3085920" imgH="431640" progId="Equation.3">
                  <p:embed/>
                </p:oleObj>
              </mc:Choice>
              <mc:Fallback>
                <p:oleObj name="Equation" r:id="rId3" imgW="30859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9850" y="1447800"/>
                        <a:ext cx="6096000" cy="852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2341" name="Rectangle 5"/>
          <p:cNvSpPr>
            <a:spLocks noChangeArrowheads="1"/>
          </p:cNvSpPr>
          <p:nvPr/>
        </p:nvSpPr>
        <p:spPr bwMode="auto">
          <a:xfrm>
            <a:off x="609600" y="1371600"/>
            <a:ext cx="6858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82342" name="Object 6"/>
          <p:cNvGraphicFramePr>
            <a:graphicFrameLocks noChangeAspect="1"/>
          </p:cNvGraphicFramePr>
          <p:nvPr/>
        </p:nvGraphicFramePr>
        <p:xfrm>
          <a:off x="749300" y="1438275"/>
          <a:ext cx="42545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523" name="Equation" r:id="rId5" imgW="215640" imgH="406080" progId="Equation.3">
                  <p:embed/>
                </p:oleObj>
              </mc:Choice>
              <mc:Fallback>
                <p:oleObj name="Equation" r:id="rId5" imgW="21564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300" y="1438275"/>
                        <a:ext cx="425450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2343" name="Oval 7"/>
          <p:cNvSpPr>
            <a:spLocks noChangeArrowheads="1"/>
          </p:cNvSpPr>
          <p:nvPr/>
        </p:nvSpPr>
        <p:spPr bwMode="auto">
          <a:xfrm>
            <a:off x="1524000" y="50292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Cancer(A)</a:t>
            </a:r>
          </a:p>
        </p:txBody>
      </p:sp>
      <p:sp>
        <p:nvSpPr>
          <p:cNvPr id="782344" name="Oval 8"/>
          <p:cNvSpPr>
            <a:spLocks noChangeArrowheads="1"/>
          </p:cNvSpPr>
          <p:nvPr/>
        </p:nvSpPr>
        <p:spPr bwMode="auto">
          <a:xfrm>
            <a:off x="2743200" y="40386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Smokes(A)</a:t>
            </a:r>
          </a:p>
        </p:txBody>
      </p:sp>
      <p:sp>
        <p:nvSpPr>
          <p:cNvPr id="782345" name="Oval 9"/>
          <p:cNvSpPr>
            <a:spLocks noChangeArrowheads="1"/>
          </p:cNvSpPr>
          <p:nvPr/>
        </p:nvSpPr>
        <p:spPr bwMode="auto">
          <a:xfrm>
            <a:off x="533400" y="4038600"/>
            <a:ext cx="16002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Friends(A,A)</a:t>
            </a:r>
          </a:p>
        </p:txBody>
      </p:sp>
      <p:sp>
        <p:nvSpPr>
          <p:cNvPr id="782346" name="Oval 10"/>
          <p:cNvSpPr>
            <a:spLocks noChangeArrowheads="1"/>
          </p:cNvSpPr>
          <p:nvPr/>
        </p:nvSpPr>
        <p:spPr bwMode="auto">
          <a:xfrm>
            <a:off x="3505200" y="5334000"/>
            <a:ext cx="1752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Friends(B,A)</a:t>
            </a:r>
          </a:p>
        </p:txBody>
      </p:sp>
      <p:sp>
        <p:nvSpPr>
          <p:cNvPr id="782347" name="Oval 11"/>
          <p:cNvSpPr>
            <a:spLocks noChangeArrowheads="1"/>
          </p:cNvSpPr>
          <p:nvPr/>
        </p:nvSpPr>
        <p:spPr bwMode="auto">
          <a:xfrm>
            <a:off x="4572000" y="40386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Smokes(B)</a:t>
            </a:r>
          </a:p>
        </p:txBody>
      </p:sp>
      <p:sp>
        <p:nvSpPr>
          <p:cNvPr id="782349" name="Oval 13"/>
          <p:cNvSpPr>
            <a:spLocks noChangeArrowheads="1"/>
          </p:cNvSpPr>
          <p:nvPr/>
        </p:nvSpPr>
        <p:spPr bwMode="auto">
          <a:xfrm>
            <a:off x="3543300" y="2971800"/>
            <a:ext cx="1676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Friends(A,B)</a:t>
            </a:r>
          </a:p>
        </p:txBody>
      </p:sp>
      <p:sp>
        <p:nvSpPr>
          <p:cNvPr id="782350" name="Oval 14"/>
          <p:cNvSpPr>
            <a:spLocks noChangeArrowheads="1"/>
          </p:cNvSpPr>
          <p:nvPr/>
        </p:nvSpPr>
        <p:spPr bwMode="auto">
          <a:xfrm>
            <a:off x="5867400" y="50292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Cancer(B)</a:t>
            </a:r>
          </a:p>
        </p:txBody>
      </p:sp>
      <p:sp>
        <p:nvSpPr>
          <p:cNvPr id="782351" name="Oval 15"/>
          <p:cNvSpPr>
            <a:spLocks noChangeArrowheads="1"/>
          </p:cNvSpPr>
          <p:nvPr/>
        </p:nvSpPr>
        <p:spPr bwMode="auto">
          <a:xfrm>
            <a:off x="6400800" y="4038600"/>
            <a:ext cx="16002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Friends(B,B)</a:t>
            </a:r>
          </a:p>
        </p:txBody>
      </p:sp>
      <p:sp>
        <p:nvSpPr>
          <p:cNvPr id="782353" name="Text Box 17"/>
          <p:cNvSpPr txBox="1">
            <a:spLocks noChangeArrowheads="1"/>
          </p:cNvSpPr>
          <p:nvPr/>
        </p:nvSpPr>
        <p:spPr bwMode="auto">
          <a:xfrm>
            <a:off x="533400" y="2401888"/>
            <a:ext cx="5330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Two constants: </a:t>
            </a:r>
            <a:r>
              <a:rPr lang="en-US" sz="2400" b="1" dirty="0"/>
              <a:t>Anna</a:t>
            </a:r>
            <a:r>
              <a:rPr lang="en-US" sz="2400" dirty="0"/>
              <a:t> (A) and </a:t>
            </a:r>
            <a:r>
              <a:rPr lang="en-US" sz="2400" b="1" dirty="0"/>
              <a:t>Bob</a:t>
            </a:r>
            <a:r>
              <a:rPr lang="en-US" sz="2400" dirty="0"/>
              <a:t> (B)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6477000"/>
            <a:ext cx="327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*Slide from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[</a:t>
            </a:r>
            <a:r>
              <a:rPr lang="en-US" sz="1800" dirty="0" err="1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Domingos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, 2007]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2373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338" name="Rectangle 2"/>
          <p:cNvSpPr>
            <a:spLocks noChangeArrowheads="1"/>
          </p:cNvSpPr>
          <p:nvPr/>
        </p:nvSpPr>
        <p:spPr bwMode="auto">
          <a:xfrm>
            <a:off x="1295400" y="1371600"/>
            <a:ext cx="65532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233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543800" cy="655638"/>
          </a:xfrm>
        </p:spPr>
        <p:txBody>
          <a:bodyPr/>
          <a:lstStyle/>
          <a:p>
            <a:r>
              <a:rPr lang="en-US" sz="3500"/>
              <a:t>Example: Friends &amp; Smokers</a:t>
            </a:r>
          </a:p>
        </p:txBody>
      </p:sp>
      <p:sp>
        <p:nvSpPr>
          <p:cNvPr id="782341" name="Rectangle 5"/>
          <p:cNvSpPr>
            <a:spLocks noChangeArrowheads="1"/>
          </p:cNvSpPr>
          <p:nvPr/>
        </p:nvSpPr>
        <p:spPr bwMode="auto">
          <a:xfrm>
            <a:off x="609600" y="1371600"/>
            <a:ext cx="6858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82342" name="Object 6"/>
          <p:cNvGraphicFramePr>
            <a:graphicFrameLocks noChangeAspect="1"/>
          </p:cNvGraphicFramePr>
          <p:nvPr/>
        </p:nvGraphicFramePr>
        <p:xfrm>
          <a:off x="749300" y="1438275"/>
          <a:ext cx="42545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546" name="Equation" r:id="rId3" imgW="215640" imgH="406080" progId="Equation.3">
                  <p:embed/>
                </p:oleObj>
              </mc:Choice>
              <mc:Fallback>
                <p:oleObj name="Equation" r:id="rId3" imgW="21564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300" y="1438275"/>
                        <a:ext cx="425450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2343" name="Oval 7"/>
          <p:cNvSpPr>
            <a:spLocks noChangeArrowheads="1"/>
          </p:cNvSpPr>
          <p:nvPr/>
        </p:nvSpPr>
        <p:spPr bwMode="auto">
          <a:xfrm>
            <a:off x="1524000" y="50292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Cancer(A)</a:t>
            </a:r>
          </a:p>
        </p:txBody>
      </p:sp>
      <p:sp>
        <p:nvSpPr>
          <p:cNvPr id="782344" name="Oval 8"/>
          <p:cNvSpPr>
            <a:spLocks noChangeArrowheads="1"/>
          </p:cNvSpPr>
          <p:nvPr/>
        </p:nvSpPr>
        <p:spPr bwMode="auto">
          <a:xfrm>
            <a:off x="2743200" y="40386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Smokes(A)</a:t>
            </a:r>
          </a:p>
        </p:txBody>
      </p:sp>
      <p:sp>
        <p:nvSpPr>
          <p:cNvPr id="782345" name="Oval 9"/>
          <p:cNvSpPr>
            <a:spLocks noChangeArrowheads="1"/>
          </p:cNvSpPr>
          <p:nvPr/>
        </p:nvSpPr>
        <p:spPr bwMode="auto">
          <a:xfrm>
            <a:off x="533400" y="4038600"/>
            <a:ext cx="16002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Friends(A,A)</a:t>
            </a:r>
          </a:p>
        </p:txBody>
      </p:sp>
      <p:sp>
        <p:nvSpPr>
          <p:cNvPr id="782346" name="Oval 10"/>
          <p:cNvSpPr>
            <a:spLocks noChangeArrowheads="1"/>
          </p:cNvSpPr>
          <p:nvPr/>
        </p:nvSpPr>
        <p:spPr bwMode="auto">
          <a:xfrm>
            <a:off x="3505200" y="5334000"/>
            <a:ext cx="1752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Friends(B,A)</a:t>
            </a:r>
          </a:p>
        </p:txBody>
      </p:sp>
      <p:sp>
        <p:nvSpPr>
          <p:cNvPr id="782347" name="Oval 11"/>
          <p:cNvSpPr>
            <a:spLocks noChangeArrowheads="1"/>
          </p:cNvSpPr>
          <p:nvPr/>
        </p:nvSpPr>
        <p:spPr bwMode="auto">
          <a:xfrm>
            <a:off x="4572000" y="40386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Smokes(B)</a:t>
            </a:r>
          </a:p>
        </p:txBody>
      </p:sp>
      <p:cxnSp>
        <p:nvCxnSpPr>
          <p:cNvPr id="782348" name="AutoShape 12"/>
          <p:cNvCxnSpPr>
            <a:cxnSpLocks noChangeShapeType="1"/>
            <a:stCxn id="782344" idx="3"/>
            <a:endCxn id="782343" idx="7"/>
          </p:cNvCxnSpPr>
          <p:nvPr/>
        </p:nvCxnSpPr>
        <p:spPr bwMode="auto">
          <a:xfrm flipH="1">
            <a:off x="2693988" y="4494213"/>
            <a:ext cx="250825" cy="612775"/>
          </a:xfrm>
          <a:prstGeom prst="straightConnector1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  <a:effectLst/>
        </p:spPr>
      </p:cxnSp>
      <p:sp>
        <p:nvSpPr>
          <p:cNvPr id="782349" name="Oval 13"/>
          <p:cNvSpPr>
            <a:spLocks noChangeArrowheads="1"/>
          </p:cNvSpPr>
          <p:nvPr/>
        </p:nvSpPr>
        <p:spPr bwMode="auto">
          <a:xfrm>
            <a:off x="3543300" y="2971800"/>
            <a:ext cx="1676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/>
              <a:t>Friends(A,B)</a:t>
            </a:r>
          </a:p>
        </p:txBody>
      </p:sp>
      <p:sp>
        <p:nvSpPr>
          <p:cNvPr id="782350" name="Oval 14"/>
          <p:cNvSpPr>
            <a:spLocks noChangeArrowheads="1"/>
          </p:cNvSpPr>
          <p:nvPr/>
        </p:nvSpPr>
        <p:spPr bwMode="auto">
          <a:xfrm>
            <a:off x="5867400" y="50292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Cancer(B)</a:t>
            </a:r>
          </a:p>
        </p:txBody>
      </p:sp>
      <p:sp>
        <p:nvSpPr>
          <p:cNvPr id="782351" name="Oval 15"/>
          <p:cNvSpPr>
            <a:spLocks noChangeArrowheads="1"/>
          </p:cNvSpPr>
          <p:nvPr/>
        </p:nvSpPr>
        <p:spPr bwMode="auto">
          <a:xfrm>
            <a:off x="6400800" y="4038600"/>
            <a:ext cx="16002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Friends(B,B)</a:t>
            </a:r>
          </a:p>
        </p:txBody>
      </p:sp>
      <p:cxnSp>
        <p:nvCxnSpPr>
          <p:cNvPr id="782352" name="AutoShape 16"/>
          <p:cNvCxnSpPr>
            <a:cxnSpLocks noChangeShapeType="1"/>
            <a:stCxn id="782347" idx="5"/>
            <a:endCxn id="782350" idx="1"/>
          </p:cNvCxnSpPr>
          <p:nvPr/>
        </p:nvCxnSpPr>
        <p:spPr bwMode="auto">
          <a:xfrm>
            <a:off x="5741988" y="4494213"/>
            <a:ext cx="327025" cy="612775"/>
          </a:xfrm>
          <a:prstGeom prst="straightConnector1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  <a:effectLst/>
        </p:spPr>
      </p:cxnSp>
      <p:sp>
        <p:nvSpPr>
          <p:cNvPr id="782353" name="Text Box 17"/>
          <p:cNvSpPr txBox="1">
            <a:spLocks noChangeArrowheads="1"/>
          </p:cNvSpPr>
          <p:nvPr/>
        </p:nvSpPr>
        <p:spPr bwMode="auto">
          <a:xfrm>
            <a:off x="533400" y="2401888"/>
            <a:ext cx="5330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Two constants: </a:t>
            </a:r>
            <a:r>
              <a:rPr lang="en-US" sz="2400" b="1"/>
              <a:t>Anna</a:t>
            </a:r>
            <a:r>
              <a:rPr lang="en-US" sz="2400"/>
              <a:t> (A) and </a:t>
            </a:r>
            <a:r>
              <a:rPr lang="en-US" sz="2400" b="1"/>
              <a:t>Bob</a:t>
            </a:r>
            <a:r>
              <a:rPr lang="en-US" sz="2400"/>
              <a:t> (B)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8001000" y="1676400"/>
            <a:ext cx="762000" cy="158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0" y="6457890"/>
            <a:ext cx="327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*Slide from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[</a:t>
            </a:r>
            <a:r>
              <a:rPr lang="en-US" sz="1800" dirty="0" err="1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Domingos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, 2007]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Object 2"/>
          <p:cNvGraphicFramePr>
            <a:graphicFrameLocks noGrp="1" noChangeAspect="1"/>
          </p:cNvGraphicFramePr>
          <p:nvPr/>
        </p:nvGraphicFramePr>
        <p:xfrm>
          <a:off x="1339850" y="1447800"/>
          <a:ext cx="6096000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547" name="Equation" r:id="rId5" imgW="3086100" imgH="431800" progId="Equation.3">
                  <p:embed/>
                </p:oleObj>
              </mc:Choice>
              <mc:Fallback>
                <p:oleObj name="Equation" r:id="rId5" imgW="3086100" imgH="4318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9850" y="1447800"/>
                        <a:ext cx="6096000" cy="852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5893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362" name="Rectangle 2"/>
          <p:cNvSpPr>
            <a:spLocks noChangeArrowheads="1"/>
          </p:cNvSpPr>
          <p:nvPr/>
        </p:nvSpPr>
        <p:spPr bwMode="auto">
          <a:xfrm>
            <a:off x="1295400" y="1371600"/>
            <a:ext cx="65532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336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543800" cy="655638"/>
          </a:xfrm>
        </p:spPr>
        <p:txBody>
          <a:bodyPr/>
          <a:lstStyle/>
          <a:p>
            <a:r>
              <a:rPr lang="en-US" sz="3500" dirty="0"/>
              <a:t>Example: Friends &amp; Smokers</a:t>
            </a:r>
          </a:p>
        </p:txBody>
      </p:sp>
      <p:sp>
        <p:nvSpPr>
          <p:cNvPr id="783365" name="Rectangle 5"/>
          <p:cNvSpPr>
            <a:spLocks noChangeArrowheads="1"/>
          </p:cNvSpPr>
          <p:nvPr/>
        </p:nvSpPr>
        <p:spPr bwMode="auto">
          <a:xfrm>
            <a:off x="609600" y="1371600"/>
            <a:ext cx="6858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83366" name="Object 6"/>
          <p:cNvGraphicFramePr>
            <a:graphicFrameLocks noChangeAspect="1"/>
          </p:cNvGraphicFramePr>
          <p:nvPr/>
        </p:nvGraphicFramePr>
        <p:xfrm>
          <a:off x="749300" y="1438275"/>
          <a:ext cx="42545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570" name="Equation" r:id="rId3" imgW="215640" imgH="406080" progId="Equation.3">
                  <p:embed/>
                </p:oleObj>
              </mc:Choice>
              <mc:Fallback>
                <p:oleObj name="Equation" r:id="rId3" imgW="21564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300" y="1438275"/>
                        <a:ext cx="425450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3367" name="Oval 7"/>
          <p:cNvSpPr>
            <a:spLocks noChangeArrowheads="1"/>
          </p:cNvSpPr>
          <p:nvPr/>
        </p:nvSpPr>
        <p:spPr bwMode="auto">
          <a:xfrm>
            <a:off x="1524000" y="50292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Cancer(A)</a:t>
            </a:r>
          </a:p>
        </p:txBody>
      </p:sp>
      <p:sp>
        <p:nvSpPr>
          <p:cNvPr id="783368" name="Oval 8"/>
          <p:cNvSpPr>
            <a:spLocks noChangeArrowheads="1"/>
          </p:cNvSpPr>
          <p:nvPr/>
        </p:nvSpPr>
        <p:spPr bwMode="auto">
          <a:xfrm>
            <a:off x="2743200" y="40386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Smokes(A)</a:t>
            </a:r>
          </a:p>
        </p:txBody>
      </p:sp>
      <p:sp>
        <p:nvSpPr>
          <p:cNvPr id="783369" name="Oval 9"/>
          <p:cNvSpPr>
            <a:spLocks noChangeArrowheads="1"/>
          </p:cNvSpPr>
          <p:nvPr/>
        </p:nvSpPr>
        <p:spPr bwMode="auto">
          <a:xfrm>
            <a:off x="533400" y="4038600"/>
            <a:ext cx="16002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Friends(A,A)</a:t>
            </a:r>
          </a:p>
        </p:txBody>
      </p:sp>
      <p:sp>
        <p:nvSpPr>
          <p:cNvPr id="783370" name="Oval 10"/>
          <p:cNvSpPr>
            <a:spLocks noChangeArrowheads="1"/>
          </p:cNvSpPr>
          <p:nvPr/>
        </p:nvSpPr>
        <p:spPr bwMode="auto">
          <a:xfrm>
            <a:off x="3505200" y="5334000"/>
            <a:ext cx="1752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Friends(B,A)</a:t>
            </a:r>
          </a:p>
        </p:txBody>
      </p:sp>
      <p:sp>
        <p:nvSpPr>
          <p:cNvPr id="783371" name="Oval 11"/>
          <p:cNvSpPr>
            <a:spLocks noChangeArrowheads="1"/>
          </p:cNvSpPr>
          <p:nvPr/>
        </p:nvSpPr>
        <p:spPr bwMode="auto">
          <a:xfrm>
            <a:off x="4572000" y="40386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Smokes(B)</a:t>
            </a:r>
          </a:p>
        </p:txBody>
      </p:sp>
      <p:cxnSp>
        <p:nvCxnSpPr>
          <p:cNvPr id="783372" name="AutoShape 12"/>
          <p:cNvCxnSpPr>
            <a:cxnSpLocks noChangeShapeType="1"/>
            <a:stCxn id="783370" idx="0"/>
            <a:endCxn id="783368" idx="4"/>
          </p:cNvCxnSpPr>
          <p:nvPr/>
        </p:nvCxnSpPr>
        <p:spPr bwMode="auto">
          <a:xfrm flipH="1" flipV="1">
            <a:off x="3429000" y="4572000"/>
            <a:ext cx="952500" cy="762000"/>
          </a:xfrm>
          <a:prstGeom prst="straightConnector1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783373" name="AutoShape 13"/>
          <p:cNvCxnSpPr>
            <a:cxnSpLocks noChangeShapeType="1"/>
            <a:stCxn id="783368" idx="6"/>
            <a:endCxn id="783371" idx="2"/>
          </p:cNvCxnSpPr>
          <p:nvPr/>
        </p:nvCxnSpPr>
        <p:spPr bwMode="auto">
          <a:xfrm>
            <a:off x="4114800" y="4305300"/>
            <a:ext cx="457200" cy="0"/>
          </a:xfrm>
          <a:prstGeom prst="straightConnector1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783374" name="AutoShape 14"/>
          <p:cNvCxnSpPr>
            <a:cxnSpLocks noChangeShapeType="1"/>
            <a:stCxn id="783371" idx="4"/>
            <a:endCxn id="783370" idx="0"/>
          </p:cNvCxnSpPr>
          <p:nvPr/>
        </p:nvCxnSpPr>
        <p:spPr bwMode="auto">
          <a:xfrm flipH="1">
            <a:off x="4381500" y="4572000"/>
            <a:ext cx="876300" cy="762000"/>
          </a:xfrm>
          <a:prstGeom prst="straightConnector1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783375" name="AutoShape 15"/>
          <p:cNvCxnSpPr>
            <a:cxnSpLocks noChangeShapeType="1"/>
            <a:stCxn id="783368" idx="3"/>
            <a:endCxn id="783367" idx="7"/>
          </p:cNvCxnSpPr>
          <p:nvPr/>
        </p:nvCxnSpPr>
        <p:spPr bwMode="auto">
          <a:xfrm flipH="1">
            <a:off x="2693988" y="4494213"/>
            <a:ext cx="250825" cy="612775"/>
          </a:xfrm>
          <a:prstGeom prst="straightConnector1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  <a:effectLst/>
        </p:spPr>
      </p:cxnSp>
      <p:cxnSp>
        <p:nvCxnSpPr>
          <p:cNvPr id="783376" name="AutoShape 16"/>
          <p:cNvCxnSpPr>
            <a:cxnSpLocks noChangeShapeType="1"/>
            <a:stCxn id="783369" idx="6"/>
            <a:endCxn id="783368" idx="2"/>
          </p:cNvCxnSpPr>
          <p:nvPr/>
        </p:nvCxnSpPr>
        <p:spPr bwMode="auto">
          <a:xfrm>
            <a:off x="2133600" y="4305300"/>
            <a:ext cx="609600" cy="0"/>
          </a:xfrm>
          <a:prstGeom prst="straightConnector1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ffectLst/>
        </p:spPr>
      </p:cxnSp>
      <p:sp>
        <p:nvSpPr>
          <p:cNvPr id="783377" name="Oval 17"/>
          <p:cNvSpPr>
            <a:spLocks noChangeArrowheads="1"/>
          </p:cNvSpPr>
          <p:nvPr/>
        </p:nvSpPr>
        <p:spPr bwMode="auto">
          <a:xfrm>
            <a:off x="3543300" y="2971800"/>
            <a:ext cx="1676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/>
              <a:t>Friends(A,B)</a:t>
            </a:r>
          </a:p>
        </p:txBody>
      </p:sp>
      <p:cxnSp>
        <p:nvCxnSpPr>
          <p:cNvPr id="783378" name="AutoShape 18"/>
          <p:cNvCxnSpPr>
            <a:cxnSpLocks noChangeShapeType="1"/>
            <a:stCxn id="783377" idx="4"/>
            <a:endCxn id="783368" idx="0"/>
          </p:cNvCxnSpPr>
          <p:nvPr/>
        </p:nvCxnSpPr>
        <p:spPr bwMode="auto">
          <a:xfrm flipH="1">
            <a:off x="3429000" y="3505200"/>
            <a:ext cx="952500" cy="533400"/>
          </a:xfrm>
          <a:prstGeom prst="straightConnector1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783379" name="AutoShape 19"/>
          <p:cNvCxnSpPr>
            <a:cxnSpLocks noChangeShapeType="1"/>
            <a:stCxn id="783371" idx="0"/>
            <a:endCxn id="783377" idx="4"/>
          </p:cNvCxnSpPr>
          <p:nvPr/>
        </p:nvCxnSpPr>
        <p:spPr bwMode="auto">
          <a:xfrm flipH="1" flipV="1">
            <a:off x="4381500" y="3505200"/>
            <a:ext cx="876300" cy="533400"/>
          </a:xfrm>
          <a:prstGeom prst="straightConnector1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ffectLst/>
        </p:spPr>
      </p:cxnSp>
      <p:sp>
        <p:nvSpPr>
          <p:cNvPr id="783380" name="Oval 20"/>
          <p:cNvSpPr>
            <a:spLocks noChangeArrowheads="1"/>
          </p:cNvSpPr>
          <p:nvPr/>
        </p:nvSpPr>
        <p:spPr bwMode="auto">
          <a:xfrm>
            <a:off x="5867400" y="50292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Cancer(B)</a:t>
            </a:r>
          </a:p>
        </p:txBody>
      </p:sp>
      <p:sp>
        <p:nvSpPr>
          <p:cNvPr id="783381" name="Oval 21"/>
          <p:cNvSpPr>
            <a:spLocks noChangeArrowheads="1"/>
          </p:cNvSpPr>
          <p:nvPr/>
        </p:nvSpPr>
        <p:spPr bwMode="auto">
          <a:xfrm>
            <a:off x="6400800" y="4038600"/>
            <a:ext cx="16002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Friends(B,B)</a:t>
            </a:r>
          </a:p>
        </p:txBody>
      </p:sp>
      <p:cxnSp>
        <p:nvCxnSpPr>
          <p:cNvPr id="783382" name="AutoShape 22"/>
          <p:cNvCxnSpPr>
            <a:cxnSpLocks noChangeShapeType="1"/>
            <a:stCxn id="783371" idx="5"/>
            <a:endCxn id="783380" idx="1"/>
          </p:cNvCxnSpPr>
          <p:nvPr/>
        </p:nvCxnSpPr>
        <p:spPr bwMode="auto">
          <a:xfrm>
            <a:off x="5741988" y="4494213"/>
            <a:ext cx="327025" cy="612775"/>
          </a:xfrm>
          <a:prstGeom prst="straightConnector1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  <a:effectLst/>
        </p:spPr>
      </p:cxnSp>
      <p:cxnSp>
        <p:nvCxnSpPr>
          <p:cNvPr id="783383" name="AutoShape 23"/>
          <p:cNvCxnSpPr>
            <a:cxnSpLocks noChangeShapeType="1"/>
            <a:stCxn id="783381" idx="2"/>
            <a:endCxn id="783371" idx="6"/>
          </p:cNvCxnSpPr>
          <p:nvPr/>
        </p:nvCxnSpPr>
        <p:spPr bwMode="auto">
          <a:xfrm flipH="1">
            <a:off x="5943600" y="4305300"/>
            <a:ext cx="457200" cy="0"/>
          </a:xfrm>
          <a:prstGeom prst="straightConnector1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ffectLst/>
        </p:spPr>
      </p:cxnSp>
      <p:sp>
        <p:nvSpPr>
          <p:cNvPr id="783384" name="Text Box 24"/>
          <p:cNvSpPr txBox="1">
            <a:spLocks noChangeArrowheads="1"/>
          </p:cNvSpPr>
          <p:nvPr/>
        </p:nvSpPr>
        <p:spPr bwMode="auto">
          <a:xfrm>
            <a:off x="533400" y="2401888"/>
            <a:ext cx="5330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Two constants: </a:t>
            </a:r>
            <a:r>
              <a:rPr lang="en-US" sz="2400" b="1"/>
              <a:t>Anna</a:t>
            </a:r>
            <a:r>
              <a:rPr lang="en-US" sz="2400"/>
              <a:t> (A) and </a:t>
            </a:r>
            <a:r>
              <a:rPr lang="en-US" sz="2400" b="1"/>
              <a:t>Bob</a:t>
            </a:r>
            <a:r>
              <a:rPr lang="en-US" sz="2400"/>
              <a:t> (B)</a:t>
            </a: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8001000" y="1676400"/>
            <a:ext cx="762000" cy="158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8001000" y="2057400"/>
            <a:ext cx="762000" cy="1588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0" y="6457890"/>
            <a:ext cx="327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*Slide from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[</a:t>
            </a:r>
            <a:r>
              <a:rPr lang="en-US" sz="1800" dirty="0" err="1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Domingos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, 2007]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Object 2"/>
          <p:cNvGraphicFramePr>
            <a:graphicFrameLocks noGrp="1" noChangeAspect="1"/>
          </p:cNvGraphicFramePr>
          <p:nvPr/>
        </p:nvGraphicFramePr>
        <p:xfrm>
          <a:off x="1339850" y="1447800"/>
          <a:ext cx="6096000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571" name="Equation" r:id="rId5" imgW="3086100" imgH="431800" progId="Equation.3">
                  <p:embed/>
                </p:oleObj>
              </mc:Choice>
              <mc:Fallback>
                <p:oleObj name="Equation" r:id="rId5" imgW="3086100" imgH="4318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9850" y="1447800"/>
                        <a:ext cx="6096000" cy="852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1295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TUYEN@CJDFPHPRHVWXY5M3" val="3033"/>
  <p:tag name="DEFAULTDISPLAYSOURCE" val="\documentclass{article}\pagestyle{empty}&#10;\begin{document}&#10;&#10;\end{document}&#10;"/>
  <p:tag name="EMBEDFONTS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Regret = R(T) = \sum_{t=1}^{T}l_t(w_t) - \min_{w \in W}  template TPT1  env TPENV1  fore 0  back 16777215  eqnno 6"/>
  <p:tag name="FILENAME" val="TP_tmp"/>
  <p:tag name="ORIGWIDTH" val="2"/>
  <p:tag name="PICTUREFILESIZE" val="1142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Regret = R(T) = \sum_{t=1}^{T}c_t(w_t) - \min_{w \in W}  template TPT1  env TPENV4  fore 0  back 16777215  eqnno 8"/>
  <p:tag name="FILENAME" val="TP_tmp"/>
  <p:tag name="ORIGWIDTH" val="2"/>
  <p:tag name="PICTUREFILESIZE" val="1252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uation}&#10; Regret = R(T) = \sum_{t=1}^{T}c_t(w_t) - \min_{w \in \mathcal{W}} \sum_{t=1}^{T}c_t(w)&#10;\end{equation}&#10;\end{document}&#10;"/>
  <p:tag name="FILENAME" val="TP_tmp"/>
  <p:tag name="FORMAT" val="emf"/>
  <p:tag name="RES" val="1200"/>
  <p:tag name="BLEND" val="0"/>
  <p:tag name="TRANSPARENT" val="0"/>
  <p:tag name="TBUG" val="0"/>
  <p:tag name="ALLOWFS" val="0"/>
  <p:tag name="ORIGWIDTH" val="2"/>
  <p:tag name="PICTUREFILESIZE" val="161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Regret = R(T) = \sum_{t=1}^{T}c_t(w_t) - \min_{w \in W} \sum_{t=1}^{T}c_t(w)  template TPT1  env TPENV1  fore 0  back 16777215  eqnno 9"/>
  <p:tag name="FILENAME" val="TP_tmp"/>
  <p:tag name="ORIGWIDTH" val="2"/>
  <p:tag name="PICTUREFILESIZE" val="15620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9730</TotalTime>
  <Words>2428</Words>
  <Application>Microsoft Office PowerPoint</Application>
  <PresentationFormat>On-screen Show (4:3)</PresentationFormat>
  <Paragraphs>295</Paragraphs>
  <Slides>36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Median</vt:lpstr>
      <vt:lpstr>Equation</vt:lpstr>
      <vt:lpstr>Online Max-Margin Weight Learning  for Markov Logic Networks</vt:lpstr>
      <vt:lpstr>Motivation</vt:lpstr>
      <vt:lpstr>Motivation (cont.)</vt:lpstr>
      <vt:lpstr>Outline</vt:lpstr>
      <vt:lpstr>Markov Logic Networks  [Richardson &amp; Domingos, 2006]</vt:lpstr>
      <vt:lpstr>Example: Friends &amp; Smokers</vt:lpstr>
      <vt:lpstr>Example: Friends &amp; Smokers</vt:lpstr>
      <vt:lpstr>Example: Friends &amp; Smokers</vt:lpstr>
      <vt:lpstr>Example: Friends &amp; Smokers</vt:lpstr>
      <vt:lpstr>Probability of a possible world</vt:lpstr>
      <vt:lpstr>Max-margin weight learning for MLNs [Huynh &amp; Mooney, 2009]</vt:lpstr>
      <vt:lpstr>Online learning</vt:lpstr>
      <vt:lpstr>Primal-dual framework for online learning [Shalev-Shwartz et al., 2006]</vt:lpstr>
      <vt:lpstr>Primal-dual framework for online learning (cont.)</vt:lpstr>
      <vt:lpstr>Steps for deriving a new CDA algorithm </vt:lpstr>
      <vt:lpstr>Max-margin structured prediction</vt:lpstr>
      <vt:lpstr>1. Define the regularization and loss functions</vt:lpstr>
      <vt:lpstr>1. Define the regularization and loss functions (cont.)</vt:lpstr>
      <vt:lpstr>2. Find the conjugate functions</vt:lpstr>
      <vt:lpstr>2. Find the conjugate functions (cont.)</vt:lpstr>
      <vt:lpstr>2. Find the conjugate functions (cont.)</vt:lpstr>
      <vt:lpstr>3. Closed-form solution for the CDA update rule</vt:lpstr>
      <vt:lpstr>PowerPoint Presentation</vt:lpstr>
      <vt:lpstr>Experimental Evaluation</vt:lpstr>
      <vt:lpstr>Citation segmentation</vt:lpstr>
      <vt:lpstr>Experimental setup</vt:lpstr>
      <vt:lpstr>Average F1on CiteSeer</vt:lpstr>
      <vt:lpstr>Average training time in minutes</vt:lpstr>
      <vt:lpstr>Search query disambiguation</vt:lpstr>
      <vt:lpstr>Experimental setup</vt:lpstr>
      <vt:lpstr>MAP scores on Microsoft query search</vt:lpstr>
      <vt:lpstr>Semantic role labeling </vt:lpstr>
      <vt:lpstr>Experimental setup</vt:lpstr>
      <vt:lpstr>F1 scores on CoNLL 2005</vt:lpstr>
      <vt:lpstr>Summary</vt:lpstr>
      <vt:lpstr> Thank you!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Discriminative Structure and Parameter Learning for Markov Logic Networks</dc:title>
  <dc:creator>Tuyen Ngoc Huynh</dc:creator>
  <cp:lastModifiedBy>TrangTuyen</cp:lastModifiedBy>
  <cp:revision>1083</cp:revision>
  <dcterms:created xsi:type="dcterms:W3CDTF">2008-05-22T20:34:32Z</dcterms:created>
  <dcterms:modified xsi:type="dcterms:W3CDTF">2011-04-29T23:21:16Z</dcterms:modified>
</cp:coreProperties>
</file>