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4"/>
  </p:notesMasterIdLst>
  <p:sldIdLst>
    <p:sldId id="256" r:id="rId2"/>
    <p:sldId id="354" r:id="rId3"/>
    <p:sldId id="355" r:id="rId4"/>
    <p:sldId id="356" r:id="rId5"/>
    <p:sldId id="357" r:id="rId6"/>
    <p:sldId id="361" r:id="rId7"/>
    <p:sldId id="358" r:id="rId8"/>
    <p:sldId id="359" r:id="rId9"/>
    <p:sldId id="362" r:id="rId10"/>
    <p:sldId id="360" r:id="rId11"/>
    <p:sldId id="363" r:id="rId12"/>
    <p:sldId id="352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FA1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4" d="100"/>
          <a:sy n="134" d="100"/>
        </p:scale>
        <p:origin x="13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7e6ae11d8f_9_0:notes"/>
          <p:cNvSpPr txBox="1">
            <a:spLocks noGrp="1"/>
          </p:cNvSpPr>
          <p:nvPr>
            <p:ph type="body" idx="1"/>
          </p:nvPr>
        </p:nvSpPr>
        <p:spPr>
          <a:xfrm>
            <a:off x="685800" y="4343406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g7e6ae11d8f_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7388"/>
            <a:ext cx="6092825" cy="3427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52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0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_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/>
              <a:buNone/>
              <a:defRPr sz="4000" b="1" cap="none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buNone/>
              <a:defRPr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32004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430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32004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32004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088136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200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430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684275" y="0"/>
            <a:ext cx="2459736" cy="6612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0" y="1208942"/>
            <a:ext cx="9105484" cy="17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A Recap of Early Work on </a:t>
            </a:r>
          </a:p>
          <a:p>
            <a:pPr algn="ctr"/>
            <a:r>
              <a:rPr lang="en-US" sz="3200" b="1" dirty="0">
                <a:solidFill>
                  <a:srgbClr val="C00000"/>
                </a:solidFill>
              </a:rPr>
              <a:t>Theory and Knowledge Refinement</a:t>
            </a:r>
          </a:p>
          <a:p>
            <a:pPr algn="ctr"/>
            <a:endParaRPr lang="en-US" sz="2000" dirty="0"/>
          </a:p>
          <a:p>
            <a:pPr algn="ctr"/>
            <a:r>
              <a:rPr lang="en-US" sz="2400" b="1" dirty="0">
                <a:solidFill>
                  <a:srgbClr val="336600"/>
                </a:solidFill>
              </a:rPr>
              <a:t>Raymond J. Mooney</a:t>
            </a:r>
          </a:p>
          <a:p>
            <a:pPr algn="ctr"/>
            <a:r>
              <a:rPr lang="en-US" sz="2400" b="1" dirty="0">
                <a:solidFill>
                  <a:srgbClr val="336600"/>
                </a:solidFill>
              </a:rPr>
              <a:t>The University of Texas at Austin</a:t>
            </a:r>
          </a:p>
          <a:p>
            <a:pPr algn="ctr"/>
            <a:endParaRPr lang="en-US" sz="2400" b="1" dirty="0">
              <a:solidFill>
                <a:srgbClr val="336600"/>
              </a:solidFill>
            </a:endParaRPr>
          </a:p>
          <a:p>
            <a:pPr algn="ctr"/>
            <a:r>
              <a:rPr lang="en-US" sz="2400" b="1" dirty="0">
                <a:solidFill>
                  <a:srgbClr val="336600"/>
                </a:solidFill>
              </a:rPr>
              <a:t>Jude W. Shavlik</a:t>
            </a:r>
          </a:p>
          <a:p>
            <a:pPr algn="ctr"/>
            <a:r>
              <a:rPr lang="en-US" sz="2400" b="1" dirty="0">
                <a:solidFill>
                  <a:srgbClr val="336600"/>
                </a:solidFill>
              </a:rPr>
              <a:t>The University of Wisconsin at Madison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50" dirty="0"/>
          </a:p>
        </p:txBody>
      </p:sp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F72C7-3D23-473A-B079-FAA08100E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Neural Network Knowledge Refinement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6893A-A00F-4D7E-99EA-C9675D7C0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Initialize a neural network with structure and parameters from a knowledge base rather than randomly.</a:t>
            </a:r>
          </a:p>
          <a:p>
            <a:r>
              <a:rPr lang="en-US" sz="2000" dirty="0"/>
              <a:t>KBANN (Knowledge-Based Artificial Neural Networks) (</a:t>
            </a:r>
            <a:r>
              <a:rPr lang="en-US" sz="2000" dirty="0" err="1"/>
              <a:t>Towell</a:t>
            </a:r>
            <a:r>
              <a:rPr lang="en-US" sz="2000" dirty="0"/>
              <a:t> &amp; Shavlik, 1990, 1994) revised neural networks by initializing them with propositional rule-bases.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Use backpropagation to adjust parameters on existing links and learn parameters on new links added to fully connect layers (initialized with small random numbers).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65194-47E2-4961-92EE-2F9794DF2F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66995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E387A-9AE6-4021-897A-880D2F3F1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Mapping Rules to Neural Networks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7FA86-715F-4A7F-B032-811B83CFE9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E16011-8813-4C41-8583-0FC50076A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3467"/>
            <a:ext cx="9144000" cy="373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508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D49ED-D1AB-49C2-B090-EA730DBC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A7871-CC8E-4D9A-A351-08DF9C85FA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History of work on combining knowledge engineering and machine learning from the 1990’s.</a:t>
            </a:r>
          </a:p>
          <a:p>
            <a:r>
              <a:rPr lang="en-US" sz="2000" dirty="0"/>
              <a:t>Paper provides review of this early work with extensive citations to relevant papers.</a:t>
            </a:r>
          </a:p>
          <a:p>
            <a:r>
              <a:rPr lang="en-US" sz="2000" dirty="0"/>
              <a:t>Subsequent work on adding prior knowledge </a:t>
            </a:r>
            <a:r>
              <a:rPr lang="en-US" sz="2000"/>
              <a:t>to Support-Vector Machines </a:t>
            </a:r>
            <a:r>
              <a:rPr lang="en-US" sz="2000" dirty="0"/>
              <a:t>(SVMs), reinforcement learning (RL), etc.</a:t>
            </a:r>
          </a:p>
          <a:p>
            <a:r>
              <a:rPr lang="en-US" sz="2000" dirty="0"/>
              <a:t>Many of the basic ideas from this early work could potentially be updated and adapted to current deep learning methods.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B56FBA-ADA5-435D-9E1A-6A2ECC5619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6052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BA06D-D7C3-423B-8DD4-DE52CF323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320040"/>
            <a:ext cx="8520600" cy="894398"/>
          </a:xfrm>
        </p:spPr>
        <p:txBody>
          <a:bodyPr/>
          <a:lstStyle/>
          <a:p>
            <a:r>
              <a:rPr lang="en-US" sz="2800" dirty="0">
                <a:solidFill>
                  <a:srgbClr val="C00000"/>
                </a:solidFill>
              </a:rPr>
              <a:t>History of Combining Machine Learning and Knowledge Engineering</a:t>
            </a:r>
            <a:br>
              <a:rPr lang="en-US" sz="2800" b="1" dirty="0"/>
            </a:b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5C7F8D-804C-486F-933A-1E7485C26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208" y="1640417"/>
            <a:ext cx="8520600" cy="3416400"/>
          </a:xfrm>
        </p:spPr>
        <p:txBody>
          <a:bodyPr/>
          <a:lstStyle/>
          <a:p>
            <a:r>
              <a:rPr lang="en-US" dirty="0"/>
              <a:t>In the early 1990’s there was a sizable body of work on integrating ML &amp; KE that exploited prior knowledge to improve learning from limited training data.</a:t>
            </a:r>
          </a:p>
          <a:p>
            <a:r>
              <a:rPr lang="en-US" dirty="0"/>
              <a:t>A variety of techniques were developed for taking human-engineered knowledge in the form of propositional or first-order logical rule bases and revising them to fit empirical data using different ML methods:</a:t>
            </a:r>
          </a:p>
          <a:p>
            <a:pPr lvl="1"/>
            <a:r>
              <a:rPr lang="en-US" dirty="0">
                <a:solidFill>
                  <a:srgbClr val="111FA1"/>
                </a:solidFill>
              </a:rPr>
              <a:t>Symbolic</a:t>
            </a:r>
          </a:p>
          <a:p>
            <a:pPr lvl="1"/>
            <a:r>
              <a:rPr lang="en-US" dirty="0">
                <a:solidFill>
                  <a:srgbClr val="111FA1"/>
                </a:solidFill>
              </a:rPr>
              <a:t>Probabilistic	</a:t>
            </a:r>
          </a:p>
          <a:p>
            <a:pPr lvl="1"/>
            <a:r>
              <a:rPr lang="en-US" dirty="0">
                <a:solidFill>
                  <a:srgbClr val="111FA1"/>
                </a:solidFill>
              </a:rPr>
              <a:t>Neural-network </a:t>
            </a:r>
          </a:p>
          <a:p>
            <a:r>
              <a:rPr lang="en-US" dirty="0"/>
              <a:t>Results were demonstrated on a range of applications.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B21D1-7129-426F-A123-CC0C321142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6813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9D04-AE81-4385-B03F-3D664411A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Learning curve results exploiting prior knowledge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92E26-0AC7-4982-B375-56941224E4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EB63BF-E718-4D54-A592-CC4E4770E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82" y="1287023"/>
            <a:ext cx="7060667" cy="376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49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D630A-68DA-4428-AD8D-2E7377533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Symbolic Theory/Rule-base Refinement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11774-E245-426E-82C7-D3E6133B9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Various methods used to revise propositional or first-order predicate logic rule bases to fit empirical training data.</a:t>
            </a:r>
          </a:p>
          <a:p>
            <a:r>
              <a:rPr lang="en-US" sz="2000" dirty="0"/>
              <a:t>Different methods supported different types of rule refinement: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deletion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generalization (dropping antecedents)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addition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specialization (adding antecedents)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6FF68-B068-4FFC-87C0-918AB19009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29609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1A83-530B-4E27-ADFA-D352A399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Propositional Rule Refinement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68BAB-BB11-4FCD-99C4-E935E4586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43000"/>
            <a:ext cx="4751712" cy="1021702"/>
          </a:xfrm>
        </p:spPr>
        <p:txBody>
          <a:bodyPr/>
          <a:lstStyle/>
          <a:p>
            <a:r>
              <a:rPr lang="en-US" sz="2000" dirty="0"/>
              <a:t>EITHER (Explanation-based and Inductive </a:t>
            </a:r>
            <a:r>
              <a:rPr lang="en-US" sz="2000" dirty="0" err="1"/>
              <a:t>THeory</a:t>
            </a:r>
            <a:r>
              <a:rPr lang="en-US" sz="2000" dirty="0"/>
              <a:t> Extension and Revision)  (</a:t>
            </a:r>
            <a:r>
              <a:rPr lang="en-US" sz="2000" dirty="0" err="1"/>
              <a:t>Ourston</a:t>
            </a:r>
            <a:r>
              <a:rPr lang="en-US" sz="2000" dirty="0"/>
              <a:t> &amp; Mooney, 1990, 1994)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A0AAB-635B-4A7E-96F1-6ADB94EDBC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EFED94-0977-46B5-B90B-950BB2596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341" y="1000758"/>
            <a:ext cx="3710293" cy="414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72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CA58-FD8C-4548-BA54-82D10D19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EITHER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AFA94-BAE4-4D3F-BEE8-E93602DB3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43000"/>
            <a:ext cx="3563614" cy="3416400"/>
          </a:xfrm>
        </p:spPr>
        <p:txBody>
          <a:bodyPr/>
          <a:lstStyle/>
          <a:p>
            <a:r>
              <a:rPr lang="en-US" sz="2000" dirty="0"/>
              <a:t>Results on refining biological theory on recognizing “promoter” sequences in DNA.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ADA39-8B67-4B6A-8E41-55460F7CB2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1532B-01B7-461A-A9ED-39675A68B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774" y="980025"/>
            <a:ext cx="4149079" cy="396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93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24EA4-CAEA-4737-9260-5A372CA4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First-order Rule Refinement Methods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996EB-9576-4A52-BD9B-6C6D9DAFD9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Many methods based on early work in Inductive Logic Programming (ILP)</a:t>
            </a:r>
          </a:p>
          <a:p>
            <a:r>
              <a:rPr lang="en-US" sz="2000" dirty="0"/>
              <a:t>FORTE (First-Order Revision of Theories from Examples) (Richards &amp; Mooney, 1991, 1995) combined: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specialization and learning using top-down induction (FOIL, First Order Inductive Learner) and relational pathfinding.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Greedy rule and antecedent deletion.</a:t>
            </a:r>
          </a:p>
          <a:p>
            <a:r>
              <a:rPr lang="en-US" sz="2000" dirty="0"/>
              <a:t>Applied to automatically debugging initial Prolog programs written by students in a Programming Language class learning logic programming.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E380E-1AC6-4947-B19C-D5760ABFEC8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05990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9AAD7-F86D-4429-9194-734B3D345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Probabilistic Knowledge Refinement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1C342-FDA5-41FD-8F52-B36752901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Use probabilistic learning methods to refine uncertain rule bases or Bayesian networks.</a:t>
            </a:r>
          </a:p>
          <a:p>
            <a:r>
              <a:rPr lang="en-US" sz="2000" dirty="0"/>
              <a:t>RAPTURE (Revising Approximate Probabilistic Theories using Repositories of Examples) (Mahoney &amp; Mooney, 1993) refined certainty-factor rule bases using: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Backpropagation to revise certainty factor parameters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Rule induction to add new rules</a:t>
            </a:r>
            <a:endParaRPr lang="en-US" sz="2000" dirty="0"/>
          </a:p>
          <a:p>
            <a:r>
              <a:rPr lang="en-US" sz="2000" dirty="0"/>
              <a:t>BANNER (Ramachandran &amp; Mooney, 1996, 1998) refined Bayesian networks using: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Backpropagation to revise noisy-or and noisy-and parameters.</a:t>
            </a:r>
          </a:p>
          <a:p>
            <a:pPr lvl="1"/>
            <a:r>
              <a:rPr lang="en-US" sz="2000" dirty="0">
                <a:solidFill>
                  <a:srgbClr val="111FA1"/>
                </a:solidFill>
              </a:rPr>
              <a:t>Alter graphical structure of model using information gain.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AC0AC-7004-4578-A144-2F8AE6DA27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77534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6EF7-AC1A-4491-986A-35D801B99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RAPTURE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2BF2C-3503-4C69-8B39-399EDA094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43000"/>
            <a:ext cx="4260300" cy="3416400"/>
          </a:xfrm>
        </p:spPr>
        <p:txBody>
          <a:bodyPr/>
          <a:lstStyle/>
          <a:p>
            <a:r>
              <a:rPr lang="en-US" sz="2000" dirty="0"/>
              <a:t>Results on “classical” machine learning data set on diagnosing diseased soybean plants.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0747E-A3EE-4DC1-B90C-6958855349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15F5A1-7A3E-4D59-8997-E953B393C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338" y="806057"/>
            <a:ext cx="4279470" cy="433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897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674EA7"/>
      </a:accent1>
      <a:accent2>
        <a:srgbClr val="212121"/>
      </a:accent2>
      <a:accent3>
        <a:srgbClr val="78909C"/>
      </a:accent3>
      <a:accent4>
        <a:srgbClr val="674EA7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6229</TotalTime>
  <Words>545</Words>
  <Application>Microsoft Office PowerPoint</Application>
  <PresentationFormat>On-screen Show (16:9)</PresentationFormat>
  <Paragraphs>65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Simple Light</vt:lpstr>
      <vt:lpstr>PowerPoint Presentation</vt:lpstr>
      <vt:lpstr>History of Combining Machine Learning and Knowledge Engineering </vt:lpstr>
      <vt:lpstr>Learning curve results exploiting prior knowledge</vt:lpstr>
      <vt:lpstr>Symbolic Theory/Rule-base Refinement</vt:lpstr>
      <vt:lpstr>Propositional Rule Refinement Methods</vt:lpstr>
      <vt:lpstr>EITHER Results</vt:lpstr>
      <vt:lpstr>First-order Rule Refinement Methods </vt:lpstr>
      <vt:lpstr>Probabilistic Knowledge Refinement</vt:lpstr>
      <vt:lpstr>RAPTURE Results</vt:lpstr>
      <vt:lpstr>Neural Network Knowledge Refinement</vt:lpstr>
      <vt:lpstr>Mapping Rules to Neural Networks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Raymond Mooney</cp:lastModifiedBy>
  <cp:revision>59</cp:revision>
  <dcterms:modified xsi:type="dcterms:W3CDTF">2021-03-16T17:30:43Z</dcterms:modified>
</cp:coreProperties>
</file>