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2" r:id="rId1"/>
  </p:sldMasterIdLst>
  <p:notesMasterIdLst>
    <p:notesMasterId r:id="rId14"/>
  </p:notesMasterIdLst>
  <p:sldIdLst>
    <p:sldId id="256" r:id="rId2"/>
    <p:sldId id="354" r:id="rId3"/>
    <p:sldId id="355" r:id="rId4"/>
    <p:sldId id="356" r:id="rId5"/>
    <p:sldId id="357" r:id="rId6"/>
    <p:sldId id="361" r:id="rId7"/>
    <p:sldId id="358" r:id="rId8"/>
    <p:sldId id="359" r:id="rId9"/>
    <p:sldId id="362" r:id="rId10"/>
    <p:sldId id="360" r:id="rId11"/>
    <p:sldId id="363" r:id="rId12"/>
    <p:sldId id="352" r:id="rId1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1FA1"/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4" d="100"/>
          <a:sy n="134" d="100"/>
        </p:scale>
        <p:origin x="138" y="16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7e6ae11d8f_9_0:notes"/>
          <p:cNvSpPr txBox="1">
            <a:spLocks noGrp="1"/>
          </p:cNvSpPr>
          <p:nvPr>
            <p:ph type="body" idx="1"/>
          </p:nvPr>
        </p:nvSpPr>
        <p:spPr>
          <a:xfrm>
            <a:off x="685800" y="4343406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66;g7e6ae11d8f_9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7388"/>
            <a:ext cx="6092825" cy="34274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35522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5098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7" name="Google Shape;47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8" name="Google Shape;48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>
  <p:cSld name="SECTION_HEADER_1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3"/>
          <p:cNvSpPr txBox="1">
            <a:spLocks noGrp="1"/>
          </p:cNvSpPr>
          <p:nvPr>
            <p:ph type="title"/>
          </p:nvPr>
        </p:nvSpPr>
        <p:spPr>
          <a:xfrm>
            <a:off x="722313" y="3305176"/>
            <a:ext cx="7772400" cy="102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000"/>
              <a:buFont typeface="Arial"/>
              <a:buNone/>
              <a:defRPr sz="4000" b="1" cap="none">
                <a:latin typeface="Arial"/>
                <a:ea typeface="Arial"/>
                <a:cs typeface="Arial"/>
                <a:sym typeface="Arial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body" idx="1"/>
          </p:nvPr>
        </p:nvSpPr>
        <p:spPr>
          <a:xfrm>
            <a:off x="722313" y="2180035"/>
            <a:ext cx="7772400" cy="11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 rtl="0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 rtl="0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buNone/>
              <a:defRPr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>
              <a:buNone/>
              <a:defRPr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rtl="0">
              <a:buNone/>
              <a:defRPr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rtl="0">
              <a:buNone/>
              <a:defRPr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rtl="0">
              <a:buNone/>
              <a:defRPr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rtl="0">
              <a:buNone/>
              <a:defRPr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rtl="0">
              <a:buNone/>
              <a:defRPr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rtl="0">
              <a:buNone/>
              <a:defRPr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rtl="0">
              <a:buNone/>
              <a:defRPr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32004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311700" y="1143000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311700" y="32004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>
            <a:spLocks noGrp="1"/>
          </p:cNvSpPr>
          <p:nvPr>
            <p:ph type="title"/>
          </p:nvPr>
        </p:nvSpPr>
        <p:spPr>
          <a:xfrm>
            <a:off x="311700" y="32004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311700" y="1088136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320040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43000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9" name="Google Shape;9;p1"/>
          <p:cNvPicPr preferRelativeResize="0"/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6684275" y="0"/>
            <a:ext cx="2459736" cy="661219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6"/>
          <p:cNvSpPr txBox="1"/>
          <p:nvPr/>
        </p:nvSpPr>
        <p:spPr>
          <a:xfrm>
            <a:off x="0" y="1208942"/>
            <a:ext cx="9105484" cy="172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en-US" sz="3200" b="1" dirty="0">
                <a:solidFill>
                  <a:srgbClr val="C00000"/>
                </a:solidFill>
              </a:rPr>
              <a:t>A Recap of Early Work on </a:t>
            </a:r>
          </a:p>
          <a:p>
            <a:pPr algn="ctr"/>
            <a:r>
              <a:rPr lang="en-US" sz="3200" b="1" dirty="0">
                <a:solidFill>
                  <a:srgbClr val="C00000"/>
                </a:solidFill>
              </a:rPr>
              <a:t>Theory and Knowledge Refinement</a:t>
            </a:r>
          </a:p>
          <a:p>
            <a:pPr algn="ctr"/>
            <a:endParaRPr lang="en-US" sz="2000" dirty="0"/>
          </a:p>
          <a:p>
            <a:pPr algn="ctr"/>
            <a:r>
              <a:rPr lang="en-US" sz="2400" b="1" dirty="0">
                <a:solidFill>
                  <a:srgbClr val="336600"/>
                </a:solidFill>
              </a:rPr>
              <a:t>Raymond J. Mooney</a:t>
            </a:r>
          </a:p>
          <a:p>
            <a:pPr algn="ctr"/>
            <a:r>
              <a:rPr lang="en-US" sz="2400" b="1" dirty="0">
                <a:solidFill>
                  <a:srgbClr val="336600"/>
                </a:solidFill>
              </a:rPr>
              <a:t>The University of Texas at Austin</a:t>
            </a:r>
          </a:p>
          <a:p>
            <a:pPr algn="ctr"/>
            <a:endParaRPr lang="en-US" sz="2400" b="1" dirty="0">
              <a:solidFill>
                <a:srgbClr val="336600"/>
              </a:solidFill>
            </a:endParaRPr>
          </a:p>
          <a:p>
            <a:pPr algn="ctr"/>
            <a:r>
              <a:rPr lang="en-US" sz="2400" b="1" dirty="0">
                <a:solidFill>
                  <a:srgbClr val="336600"/>
                </a:solidFill>
              </a:rPr>
              <a:t>Jude W. Shavlik</a:t>
            </a:r>
          </a:p>
          <a:p>
            <a:pPr algn="ctr"/>
            <a:r>
              <a:rPr lang="en-US" sz="2400" b="1" dirty="0">
                <a:solidFill>
                  <a:srgbClr val="336600"/>
                </a:solidFill>
              </a:rPr>
              <a:t>The University of Wisconsin at Madison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550" dirty="0"/>
          </a:p>
        </p:txBody>
      </p:sp>
      <p:sp>
        <p:nvSpPr>
          <p:cNvPr id="69" name="Google Shape;69;p16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F72C7-3D23-473A-B079-FAA08100E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Neural Network Knowledge Refinement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06893A-A00F-4D7E-99EA-C9675D7C0D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/>
              <a:t>Initialize a neural network with structure and parameters from a knowledge base rather than randomly.</a:t>
            </a:r>
          </a:p>
          <a:p>
            <a:r>
              <a:rPr lang="en-US" sz="2000" dirty="0"/>
              <a:t>KBANN (Knowledge-Based Artificial Neural Networks) (</a:t>
            </a:r>
            <a:r>
              <a:rPr lang="en-US" sz="2000" dirty="0" err="1"/>
              <a:t>Towell</a:t>
            </a:r>
            <a:r>
              <a:rPr lang="en-US" sz="2000" dirty="0"/>
              <a:t> &amp; Shavlik, 1990, 1994) revised neural networks by initializing them with propositional rule-bases.</a:t>
            </a:r>
          </a:p>
          <a:p>
            <a:pPr lvl="1"/>
            <a:r>
              <a:rPr lang="en-US" sz="2000" dirty="0">
                <a:solidFill>
                  <a:srgbClr val="111FA1"/>
                </a:solidFill>
              </a:rPr>
              <a:t>Use backpropagation to adjust parameters on existing links and learn parameters on new links added to fully connect layers (initialized with small random numbers).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165194-47E2-4961-92EE-2F9794DF2F0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10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3669951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7E387A-9AE6-4021-897A-880D2F3F1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Mapping Rules to Neural Networks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F7FA86-715F-4A7F-B032-811B83CFE9C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11</a:t>
            </a:fld>
            <a:endParaRPr lang="en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BE16011-8813-4C41-8583-0FC50076A8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83467"/>
            <a:ext cx="9144000" cy="3739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5089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D49ED-D1AB-49C2-B090-EA730DBC3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Conclusions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2A7871-CC8E-4D9A-A351-08DF9C85FA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/>
              <a:t>History of work on combining knowledge engineering and machine learning from the 1990’s.</a:t>
            </a:r>
          </a:p>
          <a:p>
            <a:r>
              <a:rPr lang="en-US" sz="2000" dirty="0"/>
              <a:t>Paper provides review of this early work with extensive citations to relevant papers.</a:t>
            </a:r>
          </a:p>
          <a:p>
            <a:r>
              <a:rPr lang="en-US" sz="2000" dirty="0"/>
              <a:t>Subsequent work on adding prior knowledge </a:t>
            </a:r>
            <a:r>
              <a:rPr lang="en-US" sz="2000"/>
              <a:t>to Support-Vector Machines </a:t>
            </a:r>
            <a:r>
              <a:rPr lang="en-US" sz="2000" dirty="0"/>
              <a:t>(SVMs), reinforcement learning (RL), etc.</a:t>
            </a:r>
          </a:p>
          <a:p>
            <a:r>
              <a:rPr lang="en-US" sz="2000" dirty="0"/>
              <a:t>Many of the basic ideas from this early work could potentially be updated and adapted to current deep learning methods.</a:t>
            </a:r>
          </a:p>
          <a:p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B56FBA-ADA5-435D-9E1A-6A2ECC56193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12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8605261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BA06D-D7C3-423B-8DD4-DE52CF323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320040"/>
            <a:ext cx="8520600" cy="894398"/>
          </a:xfrm>
        </p:spPr>
        <p:txBody>
          <a:bodyPr/>
          <a:lstStyle/>
          <a:p>
            <a:r>
              <a:rPr lang="en-US" sz="2800" dirty="0">
                <a:solidFill>
                  <a:srgbClr val="C00000"/>
                </a:solidFill>
              </a:rPr>
              <a:t>History of Combining Machine Learning and Knowledge Engineering</a:t>
            </a:r>
            <a:br>
              <a:rPr lang="en-US" sz="2800" b="1" dirty="0"/>
            </a:br>
            <a:endParaRPr lang="en-US" sz="2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5C7F8D-804C-486F-933A-1E7485C269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6208" y="1640417"/>
            <a:ext cx="8520600" cy="3416400"/>
          </a:xfrm>
        </p:spPr>
        <p:txBody>
          <a:bodyPr/>
          <a:lstStyle/>
          <a:p>
            <a:r>
              <a:rPr lang="en-US" dirty="0"/>
              <a:t>In the early 1990’s there was a sizable body of work on integrating ML &amp; KE that exploited prior knowledge to improve learning from limited training data.</a:t>
            </a:r>
          </a:p>
          <a:p>
            <a:r>
              <a:rPr lang="en-US" dirty="0"/>
              <a:t>A variety of techniques were developed for taking human-engineered knowledge in the form of propositional or first-order logical rule bases and revising them to fit empirical data using different ML methods:</a:t>
            </a:r>
          </a:p>
          <a:p>
            <a:pPr lvl="1"/>
            <a:r>
              <a:rPr lang="en-US" dirty="0">
                <a:solidFill>
                  <a:srgbClr val="111FA1"/>
                </a:solidFill>
              </a:rPr>
              <a:t>Symbolic</a:t>
            </a:r>
          </a:p>
          <a:p>
            <a:pPr lvl="1"/>
            <a:r>
              <a:rPr lang="en-US" dirty="0">
                <a:solidFill>
                  <a:srgbClr val="111FA1"/>
                </a:solidFill>
              </a:rPr>
              <a:t>Probabilistic	</a:t>
            </a:r>
          </a:p>
          <a:p>
            <a:pPr lvl="1"/>
            <a:r>
              <a:rPr lang="en-US" dirty="0">
                <a:solidFill>
                  <a:srgbClr val="111FA1"/>
                </a:solidFill>
              </a:rPr>
              <a:t>Neural-network </a:t>
            </a:r>
          </a:p>
          <a:p>
            <a:r>
              <a:rPr lang="en-US" dirty="0"/>
              <a:t>Results were demonstrated on a range of applications.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8B21D1-7129-426F-A123-CC0C3211425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2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056813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49D04-AE81-4385-B03F-3D664411A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Learning curve results exploiting prior knowledge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292E26-0AC7-4982-B375-56941224E4C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3</a:t>
            </a:fld>
            <a:endParaRPr lang="en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DEB63BF-E718-4D54-A592-CC4E4770ED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4582" y="1287023"/>
            <a:ext cx="7060667" cy="3769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3497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D630A-68DA-4428-AD8D-2E7377533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Symbolic Theory/Rule-base Refinement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411774-E245-426E-82C7-D3E6133B97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/>
              <a:t>Various methods used to revise propositional or first-order predicate logic rule bases to fit empirical training data.</a:t>
            </a:r>
          </a:p>
          <a:p>
            <a:r>
              <a:rPr lang="en-US" sz="2000" dirty="0"/>
              <a:t>Different methods supported different types of rule refinement:</a:t>
            </a:r>
          </a:p>
          <a:p>
            <a:pPr lvl="1"/>
            <a:r>
              <a:rPr lang="en-US" sz="2000" dirty="0">
                <a:solidFill>
                  <a:srgbClr val="111FA1"/>
                </a:solidFill>
              </a:rPr>
              <a:t>Rule deletion</a:t>
            </a:r>
          </a:p>
          <a:p>
            <a:pPr lvl="1"/>
            <a:r>
              <a:rPr lang="en-US" sz="2000" dirty="0">
                <a:solidFill>
                  <a:srgbClr val="111FA1"/>
                </a:solidFill>
              </a:rPr>
              <a:t>Rule generalization (dropping antecedents)</a:t>
            </a:r>
          </a:p>
          <a:p>
            <a:pPr lvl="1"/>
            <a:r>
              <a:rPr lang="en-US" sz="2000" dirty="0">
                <a:solidFill>
                  <a:srgbClr val="111FA1"/>
                </a:solidFill>
              </a:rPr>
              <a:t>Rule addition</a:t>
            </a:r>
          </a:p>
          <a:p>
            <a:pPr lvl="1"/>
            <a:r>
              <a:rPr lang="en-US" sz="2000" dirty="0">
                <a:solidFill>
                  <a:srgbClr val="111FA1"/>
                </a:solidFill>
              </a:rPr>
              <a:t>Rule specialization (adding antecedents)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76FF68-B068-4FFC-87C0-918AB190097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4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529609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11A83-530B-4E27-ADFA-D352A399F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Propositional Rule Refinement Methods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068BAB-BB11-4FCD-99C4-E935E45865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143000"/>
            <a:ext cx="4751712" cy="1021702"/>
          </a:xfrm>
        </p:spPr>
        <p:txBody>
          <a:bodyPr/>
          <a:lstStyle/>
          <a:p>
            <a:r>
              <a:rPr lang="en-US" sz="2000" dirty="0"/>
              <a:t>EITHER (Explanation-based and Inductive </a:t>
            </a:r>
            <a:r>
              <a:rPr lang="en-US" sz="2000" dirty="0" err="1"/>
              <a:t>THeory</a:t>
            </a:r>
            <a:r>
              <a:rPr lang="en-US" sz="2000" dirty="0"/>
              <a:t> Extension and Revision)  (</a:t>
            </a:r>
            <a:r>
              <a:rPr lang="en-US" sz="2000" dirty="0" err="1"/>
              <a:t>Ourston</a:t>
            </a:r>
            <a:r>
              <a:rPr lang="en-US" sz="2000" dirty="0"/>
              <a:t> &amp; Mooney, 1990, 1994)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AA0AAB-635B-4A7E-96F1-6ADB94EDBC5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5</a:t>
            </a:fld>
            <a:endParaRPr lang="en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9EFED94-0977-46B5-B90B-950BB2596A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9341" y="1000758"/>
            <a:ext cx="3710293" cy="4142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9729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8CA58-FD8C-4548-BA54-82D10D19F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EITHER Results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2AFA94-BAE4-4D3F-BEE8-E93602DB34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143000"/>
            <a:ext cx="3563614" cy="3416400"/>
          </a:xfrm>
        </p:spPr>
        <p:txBody>
          <a:bodyPr/>
          <a:lstStyle/>
          <a:p>
            <a:r>
              <a:rPr lang="en-US" sz="2000" dirty="0"/>
              <a:t>Results on refining biological theory on recognizing “promoter” sequences in DNA.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EADA39-8B67-4B6A-8E41-55460F7CB23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6</a:t>
            </a:fld>
            <a:endParaRPr lang="en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5A1532B-01B7-461A-A9ED-39675A68B9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43774" y="980025"/>
            <a:ext cx="4149079" cy="3965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49370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24EA4-CAEA-4737-9260-5A372CA4E7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First-order Rule Refinement Methods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4996EB-9576-4A52-BD9B-6C6D9DAFD9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/>
              <a:t>Many methods based on early work in Inductive Logic Programming (ILP)</a:t>
            </a:r>
          </a:p>
          <a:p>
            <a:r>
              <a:rPr lang="en-US" sz="2000" dirty="0"/>
              <a:t>FORTE (First-Order Revision of Theories from Examples) (Richards &amp; Mooney, 1991, 1995) combined:</a:t>
            </a:r>
          </a:p>
          <a:p>
            <a:pPr lvl="1"/>
            <a:r>
              <a:rPr lang="en-US" sz="2000" dirty="0">
                <a:solidFill>
                  <a:srgbClr val="111FA1"/>
                </a:solidFill>
              </a:rPr>
              <a:t>Rule specialization and learning using top-down induction (FOIL, First Order Inductive Learner) and relational pathfinding.</a:t>
            </a:r>
          </a:p>
          <a:p>
            <a:pPr lvl="1"/>
            <a:r>
              <a:rPr lang="en-US" sz="2000" dirty="0">
                <a:solidFill>
                  <a:srgbClr val="111FA1"/>
                </a:solidFill>
              </a:rPr>
              <a:t>Greedy rule and antecedent deletion.</a:t>
            </a:r>
          </a:p>
          <a:p>
            <a:r>
              <a:rPr lang="en-US" sz="2000" dirty="0"/>
              <a:t>Applied to automatically debugging initial Prolog programs written by students in a Programming Language class learning logic programming.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4E380E-1AC6-4947-B19C-D5760ABFEC8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7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0059908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9AAD7-F86D-4429-9194-734B3D345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Probabilistic Knowledge Refinement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D1C342-FDA5-41FD-8F52-B367529019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/>
              <a:t>Use probabilistic learning methods to refine uncertain rule bases or Bayesian networks.</a:t>
            </a:r>
          </a:p>
          <a:p>
            <a:r>
              <a:rPr lang="en-US" sz="2000" dirty="0"/>
              <a:t>RAPTURE (Revising Approximate Probabilistic Theories using Repositories of Examples) (Mahoney &amp; Mooney, 1993) refined certainty-factor rule bases using:</a:t>
            </a:r>
          </a:p>
          <a:p>
            <a:pPr lvl="1"/>
            <a:r>
              <a:rPr lang="en-US" sz="2000" dirty="0">
                <a:solidFill>
                  <a:srgbClr val="111FA1"/>
                </a:solidFill>
              </a:rPr>
              <a:t>Backpropagation to revise certainty factor parameters</a:t>
            </a:r>
          </a:p>
          <a:p>
            <a:pPr lvl="1"/>
            <a:r>
              <a:rPr lang="en-US" sz="2000" dirty="0">
                <a:solidFill>
                  <a:srgbClr val="111FA1"/>
                </a:solidFill>
              </a:rPr>
              <a:t>Rule induction to add new rules</a:t>
            </a:r>
            <a:endParaRPr lang="en-US" sz="2000" dirty="0"/>
          </a:p>
          <a:p>
            <a:r>
              <a:rPr lang="en-US" sz="2000" dirty="0"/>
              <a:t>BANNER (Ramachandran &amp; Mooney, 1996, 1998) refined Bayesian networks using:</a:t>
            </a:r>
          </a:p>
          <a:p>
            <a:pPr lvl="1"/>
            <a:r>
              <a:rPr lang="en-US" sz="2000" dirty="0">
                <a:solidFill>
                  <a:srgbClr val="111FA1"/>
                </a:solidFill>
              </a:rPr>
              <a:t>Backpropagation to revise noisy-or and noisy-and parameters.</a:t>
            </a:r>
          </a:p>
          <a:p>
            <a:pPr lvl="1"/>
            <a:r>
              <a:rPr lang="en-US" sz="2000" dirty="0">
                <a:solidFill>
                  <a:srgbClr val="111FA1"/>
                </a:solidFill>
              </a:rPr>
              <a:t>Alter graphical structure of model using information gain.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4AC0AC-7004-4578-A144-2F8AE6DA274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8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8775340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86EF7-AC1A-4491-986A-35D801B99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RAPTURE Results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C2BF2C-3503-4C69-8B39-399EDA0940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143000"/>
            <a:ext cx="4260300" cy="3416400"/>
          </a:xfrm>
        </p:spPr>
        <p:txBody>
          <a:bodyPr/>
          <a:lstStyle/>
          <a:p>
            <a:r>
              <a:rPr lang="en-US" sz="2000" dirty="0"/>
              <a:t>Results on “classical” machine learning data set on diagnosing diseased soybean plants.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B0747E-A3EE-4DC1-B90C-6958855349D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9</a:t>
            </a:fld>
            <a:endParaRPr lang="en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915F5A1-7A3E-4D59-8997-E953B393CD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7338" y="806057"/>
            <a:ext cx="4279470" cy="4337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9489760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674EA7"/>
      </a:accent1>
      <a:accent2>
        <a:srgbClr val="212121"/>
      </a:accent2>
      <a:accent3>
        <a:srgbClr val="78909C"/>
      </a:accent3>
      <a:accent4>
        <a:srgbClr val="674EA7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6229</TotalTime>
  <Words>545</Words>
  <Application>Microsoft Office PowerPoint</Application>
  <PresentationFormat>On-screen Show (16:9)</PresentationFormat>
  <Paragraphs>65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Arial</vt:lpstr>
      <vt:lpstr>Simple Light</vt:lpstr>
      <vt:lpstr>PowerPoint Presentation</vt:lpstr>
      <vt:lpstr>History of Combining Machine Learning and Knowledge Engineering </vt:lpstr>
      <vt:lpstr>Learning curve results exploiting prior knowledge</vt:lpstr>
      <vt:lpstr>Symbolic Theory/Rule-base Refinement</vt:lpstr>
      <vt:lpstr>Propositional Rule Refinement Methods</vt:lpstr>
      <vt:lpstr>EITHER Results</vt:lpstr>
      <vt:lpstr>First-order Rule Refinement Methods </vt:lpstr>
      <vt:lpstr>Probabilistic Knowledge Refinement</vt:lpstr>
      <vt:lpstr>RAPTURE Results</vt:lpstr>
      <vt:lpstr>Neural Network Knowledge Refinement</vt:lpstr>
      <vt:lpstr>Mapping Rules to Neural Networks</vt:lpstr>
      <vt:lpstr>Conclusions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Raymond Mooney</cp:lastModifiedBy>
  <cp:revision>59</cp:revision>
  <dcterms:modified xsi:type="dcterms:W3CDTF">2021-03-16T17:30:43Z</dcterms:modified>
</cp:coreProperties>
</file>