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5" r:id="rId2"/>
    <p:sldId id="280" r:id="rId3"/>
    <p:sldId id="282" r:id="rId4"/>
    <p:sldId id="283" r:id="rId5"/>
    <p:sldId id="278" r:id="rId6"/>
    <p:sldId id="285" r:id="rId7"/>
    <p:sldId id="286" r:id="rId8"/>
    <p:sldId id="262" r:id="rId9"/>
    <p:sldId id="258" r:id="rId10"/>
    <p:sldId id="259" r:id="rId11"/>
    <p:sldId id="260" r:id="rId12"/>
    <p:sldId id="287" r:id="rId13"/>
    <p:sldId id="261" r:id="rId14"/>
    <p:sldId id="288" r:id="rId15"/>
    <p:sldId id="263" r:id="rId16"/>
    <p:sldId id="289" r:id="rId17"/>
    <p:sldId id="264" r:id="rId18"/>
    <p:sldId id="265" r:id="rId19"/>
    <p:sldId id="266" r:id="rId20"/>
    <p:sldId id="292" r:id="rId21"/>
    <p:sldId id="291" r:id="rId22"/>
    <p:sldId id="273" r:id="rId23"/>
    <p:sldId id="267" r:id="rId24"/>
    <p:sldId id="268" r:id="rId25"/>
    <p:sldId id="269" r:id="rId26"/>
    <p:sldId id="271" r:id="rId27"/>
    <p:sldId id="272" r:id="rId28"/>
    <p:sldId id="293" r:id="rId29"/>
    <p:sldId id="284" r:id="rId30"/>
    <p:sldId id="279" r:id="rId31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A2423EE-262C-4C41-86B4-CA9ECAFEF0C7}">
          <p14:sldIdLst>
            <p14:sldId id="275"/>
            <p14:sldId id="280"/>
            <p14:sldId id="282"/>
            <p14:sldId id="283"/>
            <p14:sldId id="278"/>
            <p14:sldId id="285"/>
            <p14:sldId id="286"/>
            <p14:sldId id="262"/>
            <p14:sldId id="258"/>
            <p14:sldId id="259"/>
            <p14:sldId id="260"/>
            <p14:sldId id="287"/>
            <p14:sldId id="261"/>
            <p14:sldId id="288"/>
            <p14:sldId id="263"/>
            <p14:sldId id="289"/>
            <p14:sldId id="264"/>
            <p14:sldId id="265"/>
            <p14:sldId id="266"/>
            <p14:sldId id="292"/>
            <p14:sldId id="291"/>
            <p14:sldId id="273"/>
            <p14:sldId id="267"/>
            <p14:sldId id="268"/>
            <p14:sldId id="269"/>
            <p14:sldId id="271"/>
            <p14:sldId id="272"/>
            <p14:sldId id="293"/>
          </p14:sldIdLst>
        </p14:section>
        <p14:section name="Back up" id="{D44A177C-AD2F-5A4E-8672-FA7C5CC62759}">
          <p14:sldIdLst>
            <p14:sldId id="284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0000"/>
    <a:srgbClr val="C5223C"/>
    <a:srgbClr val="000099"/>
    <a:srgbClr val="E62A49"/>
    <a:srgbClr val="F65B3C"/>
    <a:srgbClr val="E20C0C"/>
    <a:srgbClr val="E52809"/>
    <a:srgbClr val="0EA25C"/>
    <a:srgbClr val="EC5E76"/>
    <a:srgbClr val="EB53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tags" Target="tags/tag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300">
                    <a:latin typeface="Times New Roman"/>
                    <a:cs typeface="Times New Roman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Sheet1!$A$1:$A$8</c:f>
              <c:strCache>
                <c:ptCount val="8"/>
                <c:pt idx="0">
                  <c:v>Windowing, w = 3</c:v>
                </c:pt>
                <c:pt idx="1">
                  <c:v>Windowing, w = 10</c:v>
                </c:pt>
                <c:pt idx="2">
                  <c:v>Windowing, w = full sentence</c:v>
                </c:pt>
                <c:pt idx="3">
                  <c:v>POS tagging, w = 3</c:v>
                </c:pt>
                <c:pt idx="4">
                  <c:v>POS tagging, w = 10</c:v>
                </c:pt>
                <c:pt idx="5">
                  <c:v>POS tagging, w = full sentence</c:v>
                </c:pt>
                <c:pt idx="6">
                  <c:v>Parsing I</c:v>
                </c:pt>
                <c:pt idx="7">
                  <c:v>Parsing II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0">
                  <c:v>0.47</c:v>
                </c:pt>
                <c:pt idx="1">
                  <c:v>0.47</c:v>
                </c:pt>
                <c:pt idx="2">
                  <c:v>0.46</c:v>
                </c:pt>
                <c:pt idx="3">
                  <c:v>0.46</c:v>
                </c:pt>
                <c:pt idx="4">
                  <c:v>0.44</c:v>
                </c:pt>
                <c:pt idx="5">
                  <c:v>0.4</c:v>
                </c:pt>
                <c:pt idx="6">
                  <c:v>0.523</c:v>
                </c:pt>
                <c:pt idx="7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-2088238168"/>
        <c:axId val="-2088246648"/>
      </c:barChart>
      <c:catAx>
        <c:axId val="-208823816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Times New Roman"/>
                <a:cs typeface="Times New Roman"/>
              </a:defRPr>
            </a:pPr>
            <a:endParaRPr lang="en-US"/>
          </a:p>
        </c:txPr>
        <c:crossAx val="-2088246648"/>
        <c:crosses val="autoZero"/>
        <c:auto val="1"/>
        <c:lblAlgn val="ctr"/>
        <c:lblOffset val="100"/>
        <c:noMultiLvlLbl val="0"/>
      </c:catAx>
      <c:valAx>
        <c:axId val="-208824664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300">
                <a:latin typeface="Times New Roman"/>
                <a:cs typeface="Times New Roman"/>
              </a:defRPr>
            </a:pPr>
            <a:endParaRPr lang="en-US"/>
          </a:p>
        </c:txPr>
        <c:crossAx val="-2088238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Sheet2!$A$1:$A$3</c:f>
              <c:strCache>
                <c:ptCount val="3"/>
                <c:pt idx="0">
                  <c:v>Video Features only</c:v>
                </c:pt>
                <c:pt idx="1">
                  <c:v>Object Features only using parsing I</c:v>
                </c:pt>
                <c:pt idx="2">
                  <c:v>Integrated System</c:v>
                </c:pt>
              </c:strCache>
            </c:strRef>
          </c:cat>
          <c:val>
            <c:numRef>
              <c:f>Sheet2!$B$1:$B$3</c:f>
              <c:numCache>
                <c:formatCode>General</c:formatCode>
                <c:ptCount val="3"/>
                <c:pt idx="0">
                  <c:v>0.39</c:v>
                </c:pt>
                <c:pt idx="1">
                  <c:v>0.38</c:v>
                </c:pt>
                <c:pt idx="2">
                  <c:v>0.52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40"/>
        <c:axId val="2114992856"/>
        <c:axId val="2114985288"/>
      </c:barChart>
      <c:catAx>
        <c:axId val="211499285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Times New Roman"/>
                <a:cs typeface="Times New Roman"/>
              </a:defRPr>
            </a:pPr>
            <a:endParaRPr lang="en-US"/>
          </a:p>
        </c:txPr>
        <c:crossAx val="2114985288"/>
        <c:crosses val="autoZero"/>
        <c:auto val="1"/>
        <c:lblAlgn val="ctr"/>
        <c:lblOffset val="100"/>
        <c:noMultiLvlLbl val="0"/>
      </c:catAx>
      <c:valAx>
        <c:axId val="211498528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14992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26776-7CA2-AB48-AEBB-6508135B48E2}" type="datetimeFigureOut">
              <a:rPr lang="en-US" smtClean="0"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B3690-785F-D44A-94A6-9A10BC25B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387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021D2-5697-4D27-BB93-4B8E6A778233}" type="datetimeFigureOut">
              <a:rPr lang="en-US" smtClean="0"/>
              <a:t>8/30/12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FC869-FF91-4468-A418-81BB17BFF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20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FC869-FF91-4468-A418-81BB17BFF03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EEA4-989D-F040-95E8-3C6EFA97A17F}" type="datetime1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35961-A9EC-AA4A-AE06-3711C7B48785}" type="datetime1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1F7-0CEA-D349-B8C5-AE0B4B9363F9}" type="datetime1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4784-F93F-4447-9271-D529914BCCD4}" type="datetime1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A48F-A7BC-4142-A1FB-E82A1E3702C0}" type="datetime1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F47B-098A-9142-86FE-03543D2EB48B}" type="datetime1">
              <a:rPr lang="en-US" smtClean="0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C709-A411-E946-8EC3-5B8C1DC4C033}" type="datetime1">
              <a:rPr lang="en-US" smtClean="0"/>
              <a:t>8/30/12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6E797-F8F8-5241-985B-1A66873AFD34}" type="datetime1">
              <a:rPr lang="en-US" smtClean="0"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1F28B-0055-D648-9B2C-C589259FA38E}" type="datetime1">
              <a:rPr lang="en-US" smtClean="0"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D00EE-9880-5548-B6F3-620743E4623E}" type="datetime1">
              <a:rPr lang="en-US" smtClean="0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5D11-742D-C642-8DC7-956F5515E5FF}" type="datetime1">
              <a:rPr lang="en-US" smtClean="0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EAEB0-A30E-D846-A5D8-5E799C06A1AF}" type="datetime1">
              <a:rPr lang="en-US" smtClean="0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BB92E-68EE-4BE2-9083-E9A3D2D59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5.jpeg"/><Relationship Id="rId5" Type="http://schemas.openxmlformats.org/officeDocument/2006/relationships/image" Target="../media/image4.jpe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03061"/>
            <a:ext cx="8001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Data Set</a:t>
            </a:r>
            <a:endParaRPr lang="en-US" sz="27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1752601"/>
            <a:ext cx="9144000" cy="1785160"/>
            <a:chOff x="0" y="0"/>
            <a:chExt cx="9144000" cy="3012462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25717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9600" y="285750"/>
              <a:ext cx="8001000" cy="2726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3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Improving Video Activity Recognition using Object Recognition and Text Mining</a:t>
              </a:r>
            </a:p>
            <a:p>
              <a:pPr algn="ctr"/>
              <a:endParaRPr lang="en-US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71600" y="3733800"/>
            <a:ext cx="6172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Tanvi</a:t>
            </a:r>
            <a:r>
              <a:rPr lang="en-US" sz="2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S. </a:t>
            </a:r>
            <a:r>
              <a:rPr lang="en-US" sz="25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Motwani</a:t>
            </a:r>
            <a:r>
              <a:rPr lang="en-US" sz="2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Raymond J. Mooney</a:t>
            </a:r>
          </a:p>
          <a:p>
            <a:pPr algn="ctr"/>
            <a:r>
              <a:rPr lang="en-US" sz="25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University of Texas at Austin</a:t>
            </a:r>
            <a:endParaRPr lang="en-US" sz="25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128826"/>
              <a:ext cx="80010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Automatically Discovering Activities and Producing Labeled Training Data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0" y="1856125"/>
            <a:ext cx="4495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Hierarchical Agglomerative Clustering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 smtClean="0">
                <a:solidFill>
                  <a:srgbClr val="0EA25C"/>
                </a:solidFill>
                <a:latin typeface="Times New Roman" pitchFamily="18" charset="0"/>
                <a:cs typeface="Times New Roman" pitchFamily="18" charset="0"/>
              </a:rPr>
              <a:t>WordNet</a:t>
            </a:r>
            <a:r>
              <a:rPr lang="en-US" sz="2000" b="1" i="1" dirty="0" smtClean="0">
                <a:solidFill>
                  <a:srgbClr val="0EA25C"/>
                </a:solidFill>
                <a:latin typeface="Times New Roman" pitchFamily="18" charset="0"/>
                <a:cs typeface="Times New Roman" pitchFamily="18" charset="0"/>
              </a:rPr>
              <a:t>::Similarity 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(Pedersen et al.), 6 metrics: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Path length based measures: </a:t>
            </a:r>
            <a:r>
              <a:rPr lang="en-US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lch</a:t>
            </a:r>
            <a:r>
              <a:rPr lang="en-US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wup</a:t>
            </a:r>
            <a:r>
              <a:rPr lang="en-US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path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Information Content based measures: </a:t>
            </a:r>
            <a:r>
              <a:rPr lang="en-US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res, </a:t>
            </a:r>
            <a:r>
              <a:rPr lang="en-US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lin</a:t>
            </a:r>
            <a:r>
              <a:rPr lang="en-US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jcn</a:t>
            </a:r>
            <a:endParaRPr lang="en-US" sz="20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Cut the resulting hierarchy at a level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Use clusters at that level as activity labels</a:t>
            </a:r>
          </a:p>
        </p:txBody>
      </p:sp>
      <p:pic>
        <p:nvPicPr>
          <p:cNvPr id="3073" name="Picture 1" descr="C:\Users\tanvi\Desktop\nlp-research\ecai-paper\ecai2012-style_new\ecai2012\images\cluster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4337824" cy="3377786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724400" y="5284113"/>
            <a:ext cx="449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28 discovered clusters in our dataset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4800600" y="1524000"/>
            <a:ext cx="990600" cy="2167515"/>
            <a:chOff x="4648200" y="3505200"/>
            <a:chExt cx="1676400" cy="2494187"/>
          </a:xfrm>
        </p:grpSpPr>
        <p:pic>
          <p:nvPicPr>
            <p:cNvPr id="54" name="Picture 4" descr="C:\Users\tanvi\Desktop\nlp-research\object_stuff\horse\vid3\0000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8200" y="3505200"/>
              <a:ext cx="1676400" cy="1143000"/>
            </a:xfrm>
            <a:prstGeom prst="rect">
              <a:avLst/>
            </a:prstGeom>
            <a:noFill/>
          </p:spPr>
        </p:pic>
        <p:sp>
          <p:nvSpPr>
            <p:cNvPr id="55" name="TextBox 54"/>
            <p:cNvSpPr txBox="1"/>
            <p:nvPr/>
          </p:nvSpPr>
          <p:spPr>
            <a:xfrm>
              <a:off x="4648200" y="4724402"/>
              <a:ext cx="1676400" cy="1274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a horse on the beach.</a:t>
              </a:r>
            </a:p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a horse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657600" y="1524000"/>
            <a:ext cx="1094874" cy="2336791"/>
            <a:chOff x="2438400" y="3276600"/>
            <a:chExt cx="1600201" cy="2688974"/>
          </a:xfrm>
        </p:grpSpPr>
        <p:pic>
          <p:nvPicPr>
            <p:cNvPr id="51" name="Picture 3" descr="C:\Users\tanvi\Desktop\nlp-research\video_pictures\dance\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8401" y="3276600"/>
              <a:ext cx="1600200" cy="1143000"/>
            </a:xfrm>
            <a:prstGeom prst="rect">
              <a:avLst/>
            </a:prstGeom>
            <a:noFill/>
          </p:spPr>
        </p:pic>
        <p:sp>
          <p:nvSpPr>
            <p:cNvPr id="52" name="TextBox 51"/>
            <p:cNvSpPr txBox="1"/>
            <p:nvPr/>
          </p:nvSpPr>
          <p:spPr>
            <a:xfrm>
              <a:off x="2438400" y="4495800"/>
              <a:ext cx="1600200" cy="1469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group of young girls are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on stage.</a:t>
              </a:r>
            </a:p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group of girls perform a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dance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onstage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514600" y="1524000"/>
            <a:ext cx="1094874" cy="2101293"/>
            <a:chOff x="228600" y="3429002"/>
            <a:chExt cx="1600200" cy="2417984"/>
          </a:xfrm>
        </p:grpSpPr>
        <p:pic>
          <p:nvPicPr>
            <p:cNvPr id="48" name="Picture 5" descr="C:\Users\tanvi\Desktop\final presentation ecai\images\vid8\0001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3429002"/>
              <a:ext cx="1600200" cy="1066800"/>
            </a:xfrm>
            <a:prstGeom prst="rect">
              <a:avLst/>
            </a:prstGeom>
            <a:noFill/>
          </p:spPr>
        </p:pic>
        <p:sp>
          <p:nvSpPr>
            <p:cNvPr id="49" name="TextBox 48"/>
            <p:cNvSpPr txBox="1"/>
            <p:nvPr/>
          </p:nvSpPr>
          <p:spPr>
            <a:xfrm>
              <a:off x="228600" y="4572001"/>
              <a:ext cx="1600200" cy="1274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horse on a trail.</a:t>
              </a:r>
            </a:p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on a horse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95400" y="1524000"/>
            <a:ext cx="1147011" cy="2270571"/>
            <a:chOff x="4648200" y="914400"/>
            <a:chExt cx="1676400" cy="2612774"/>
          </a:xfrm>
        </p:grpSpPr>
        <p:pic>
          <p:nvPicPr>
            <p:cNvPr id="45" name="Picture 5" descr="C:\Users\tanvi\Desktop\nlp-research\video_pictures\video4\0000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8200" y="914400"/>
              <a:ext cx="1676400" cy="1072239"/>
            </a:xfrm>
            <a:prstGeom prst="rect">
              <a:avLst/>
            </a:prstGeom>
            <a:noFill/>
          </p:spPr>
        </p:pic>
        <p:sp>
          <p:nvSpPr>
            <p:cNvPr id="46" name="TextBox 45"/>
            <p:cNvSpPr txBox="1"/>
            <p:nvPr/>
          </p:nvSpPr>
          <p:spPr>
            <a:xfrm>
              <a:off x="4648200" y="2057400"/>
              <a:ext cx="1676400" cy="1469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man is </a:t>
              </a:r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cutting 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piece of paper in half lengthwise using scissors.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man </a:t>
              </a:r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cuts 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piece of paper.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200" y="1556306"/>
            <a:ext cx="1107458" cy="2101294"/>
            <a:chOff x="2438400" y="914400"/>
            <a:chExt cx="1618593" cy="2417985"/>
          </a:xfrm>
        </p:grpSpPr>
        <p:pic>
          <p:nvPicPr>
            <p:cNvPr id="42" name="Picture 3" descr="C:\ExtractedPicture\00008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38400" y="914400"/>
              <a:ext cx="1618593" cy="1072239"/>
            </a:xfrm>
            <a:prstGeom prst="rect">
              <a:avLst/>
            </a:prstGeom>
            <a:noFill/>
          </p:spPr>
        </p:pic>
        <p:sp>
          <p:nvSpPr>
            <p:cNvPr id="43" name="TextBox 42"/>
            <p:cNvSpPr txBox="1"/>
            <p:nvPr/>
          </p:nvSpPr>
          <p:spPr>
            <a:xfrm>
              <a:off x="2438400" y="2057400"/>
              <a:ext cx="1618593" cy="1274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girl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young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ritualistically.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0" y="0"/>
            <a:ext cx="9144000" cy="964835"/>
            <a:chOff x="0" y="0"/>
            <a:chExt cx="9144000" cy="1206044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128826"/>
              <a:ext cx="8001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Automatically Discovering Activities </a:t>
              </a:r>
            </a:p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and Producing Labeled Training Data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6201" y="1514020"/>
            <a:ext cx="1107458" cy="2143580"/>
            <a:chOff x="2438400" y="914400"/>
            <a:chExt cx="1618593" cy="2417985"/>
          </a:xfrm>
        </p:grpSpPr>
        <p:pic>
          <p:nvPicPr>
            <p:cNvPr id="9" name="Picture 3" descr="C:\ExtractedPicture\00008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38400" y="914400"/>
              <a:ext cx="1618593" cy="1072239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438400" y="2057400"/>
              <a:ext cx="1618593" cy="1274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girl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young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ritualistically.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95400" y="1524000"/>
            <a:ext cx="1147011" cy="2270571"/>
            <a:chOff x="4648200" y="914400"/>
            <a:chExt cx="1676400" cy="2612774"/>
          </a:xfrm>
        </p:grpSpPr>
        <p:pic>
          <p:nvPicPr>
            <p:cNvPr id="11" name="Picture 5" descr="C:\Users\tanvi\Desktop\nlp-research\video_pictures\video4\0000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8200" y="914400"/>
              <a:ext cx="1676400" cy="1072239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648200" y="2057400"/>
              <a:ext cx="1676400" cy="1469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man is </a:t>
              </a:r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cutting 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piece of paper in half lengthwise using scissors.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man </a:t>
              </a:r>
              <a:r>
                <a:rPr lang="en-US" sz="11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cuts 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a piece of paper.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14600" y="1524000"/>
            <a:ext cx="1094874" cy="2101293"/>
            <a:chOff x="228600" y="3429002"/>
            <a:chExt cx="1600200" cy="2417984"/>
          </a:xfrm>
        </p:grpSpPr>
        <p:pic>
          <p:nvPicPr>
            <p:cNvPr id="1029" name="Picture 5" descr="C:\Users\tanvi\Desktop\final presentation ecai\images\vid8\0001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3429002"/>
              <a:ext cx="1600200" cy="10668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228600" y="4572001"/>
              <a:ext cx="1600200" cy="1274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horse on a trail.</a:t>
              </a:r>
            </a:p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on a horse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72200" y="1600200"/>
            <a:ext cx="2819400" cy="2133600"/>
            <a:chOff x="5943600" y="1219200"/>
            <a:chExt cx="3352800" cy="2590800"/>
          </a:xfrm>
        </p:grpSpPr>
        <p:grpSp>
          <p:nvGrpSpPr>
            <p:cNvPr id="34" name="Group 33"/>
            <p:cNvGrpSpPr/>
            <p:nvPr/>
          </p:nvGrpSpPr>
          <p:grpSpPr>
            <a:xfrm>
              <a:off x="6019800" y="1295400"/>
              <a:ext cx="3124200" cy="2438400"/>
              <a:chOff x="6019800" y="1295400"/>
              <a:chExt cx="3124200" cy="2438400"/>
            </a:xfrm>
            <a:solidFill>
              <a:schemeClr val="bg1"/>
            </a:solidFill>
          </p:grpSpPr>
          <p:sp>
            <p:nvSpPr>
              <p:cNvPr id="26" name="Oval 25"/>
              <p:cNvSpPr/>
              <p:nvPr/>
            </p:nvSpPr>
            <p:spPr>
              <a:xfrm>
                <a:off x="6668530" y="1295400"/>
                <a:ext cx="1103870" cy="68579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c</a:t>
                </a:r>
                <a:r>
                  <a:rPr lang="en-US" sz="1300" dirty="0" smtClean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limb, fly</a:t>
                </a:r>
                <a:endParaRPr lang="en-US" sz="1300" dirty="0">
                  <a:solidFill>
                    <a:schemeClr val="tx1"/>
                  </a:solidFill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7543800" y="1752600"/>
                <a:ext cx="1600200" cy="8382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r</a:t>
                </a:r>
                <a:r>
                  <a:rPr lang="en-US" sz="1300" dirty="0" smtClean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ide, walk, run, move, race</a:t>
                </a:r>
                <a:endParaRPr lang="en-US" sz="1300" dirty="0">
                  <a:solidFill>
                    <a:schemeClr val="tx1"/>
                  </a:solidFill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6019800" y="1981200"/>
                <a:ext cx="1447800" cy="6858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c</a:t>
                </a:r>
                <a:r>
                  <a:rPr lang="en-US" sz="1300" dirty="0" smtClean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ut, chop, slice</a:t>
                </a:r>
                <a:endParaRPr lang="en-US" sz="1300" dirty="0">
                  <a:solidFill>
                    <a:schemeClr val="tx1"/>
                  </a:solidFill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010400" y="2590800"/>
                <a:ext cx="1447800" cy="6858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d</a:t>
                </a:r>
                <a:r>
                  <a:rPr lang="en-US" sz="1300" dirty="0" smtClean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ance, jump</a:t>
                </a:r>
                <a:endParaRPr lang="en-US" sz="1300" dirty="0">
                  <a:solidFill>
                    <a:schemeClr val="tx1"/>
                  </a:solidFill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8118390" y="3200399"/>
                <a:ext cx="873211" cy="4572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 smtClean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play</a:t>
                </a:r>
                <a:endParaRPr lang="en-US" sz="1300" dirty="0">
                  <a:solidFill>
                    <a:schemeClr val="tx1"/>
                  </a:solidFill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172200" y="3124200"/>
                <a:ext cx="1143000" cy="6096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t</a:t>
                </a:r>
                <a:r>
                  <a:rPr lang="en-US" sz="1300" dirty="0" smtClean="0">
                    <a:solidFill>
                      <a:schemeClr val="tx1"/>
                    </a:solidFill>
                    <a:latin typeface="+mj-lt"/>
                    <a:cs typeface="Times New Roman" pitchFamily="18" charset="0"/>
                  </a:rPr>
                  <a:t>hrow, hit</a:t>
                </a:r>
                <a:endParaRPr lang="en-US" sz="1300" dirty="0">
                  <a:solidFill>
                    <a:schemeClr val="tx1"/>
                  </a:solidFill>
                  <a:latin typeface="+mj-lt"/>
                  <a:cs typeface="Times New Roman" pitchFamily="18" charset="0"/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5943600" y="1219200"/>
              <a:ext cx="3352800" cy="2590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57600" y="1524000"/>
            <a:ext cx="1094874" cy="2336791"/>
            <a:chOff x="2438400" y="3276600"/>
            <a:chExt cx="1600201" cy="2688974"/>
          </a:xfrm>
        </p:grpSpPr>
        <p:pic>
          <p:nvPicPr>
            <p:cNvPr id="1027" name="Picture 3" descr="C:\Users\tanvi\Desktop\nlp-research\video_pictures\dance\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8401" y="3276600"/>
              <a:ext cx="1600200" cy="1143000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2438400" y="4495800"/>
              <a:ext cx="1600200" cy="1469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group of young girls are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on stage.</a:t>
              </a:r>
            </a:p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group of girls perform a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dance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onstage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00600" y="1523999"/>
            <a:ext cx="990600" cy="2167515"/>
            <a:chOff x="4648200" y="3505200"/>
            <a:chExt cx="1676400" cy="2494187"/>
          </a:xfrm>
        </p:grpSpPr>
        <p:pic>
          <p:nvPicPr>
            <p:cNvPr id="1028" name="Picture 4" descr="C:\Users\tanvi\Desktop\nlp-research\object_stuff\horse\vid3\0000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8200" y="3505200"/>
              <a:ext cx="1676400" cy="1143000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4648200" y="4724402"/>
              <a:ext cx="1676400" cy="1274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a horse on the beach.</a:t>
              </a:r>
            </a:p>
            <a:p>
              <a:pPr fontAlgn="b">
                <a:buFont typeface="Arial" pitchFamily="34" charset="0"/>
                <a:buChar char="•"/>
              </a:pP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A woman is </a:t>
              </a:r>
              <a:r>
                <a: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riding</a:t>
              </a:r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a horse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Oval 36"/>
          <p:cNvSpPr/>
          <p:nvPr/>
        </p:nvSpPr>
        <p:spPr>
          <a:xfrm>
            <a:off x="6250132" y="2209800"/>
            <a:ext cx="1217468" cy="5647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</a:t>
            </a:r>
            <a:r>
              <a:rPr lang="en-US" sz="13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ut, chop, slice</a:t>
            </a:r>
            <a:endParaRPr lang="en-US" sz="13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543800" y="2052918"/>
            <a:ext cx="1345623" cy="69028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r</a:t>
            </a:r>
            <a:r>
              <a:rPr lang="en-US" sz="13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ide, walk, run, move, race</a:t>
            </a:r>
            <a:endParaRPr lang="en-US" sz="13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7086600" y="2743200"/>
            <a:ext cx="1217468" cy="5647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</a:t>
            </a:r>
            <a:r>
              <a:rPr lang="en-US" sz="13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ance, jump</a:t>
            </a:r>
            <a:endParaRPr lang="en-US" sz="13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0.16771 L -0.12101 0.40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" y="11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72195E-6 L -0.675 0.5695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00" y="2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0.17049 L 0.20608 0.4036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117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8506 L -0.1349 0.418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11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47513E-6 L -0.54982 0.5139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00" y="2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6887 L 0.1651 0.4020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117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17534 L -0.0125 0.4307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128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7143E-6 L -0.37361 0.594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00" y="2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54" name="Rectangle 5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6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58" name="Right Arrow 57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63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3124200" y="5105400"/>
            <a:ext cx="1219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65" name="Up Arrow 64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334000" y="2057400"/>
            <a:ext cx="15240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Up Arrow 67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Arrow 68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Up Arrow 71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9EBB92E-68EE-4BE2-9083-E9A3D2D594C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7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28" name="Down Arrow 27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3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14400"/>
            <a:chOff x="0" y="9525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9525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33400" y="35618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Spatio</a:t>
              </a:r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-Temporal Video Features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52400" y="914400"/>
            <a:ext cx="88392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5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STIP: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 set of Spatial temporal interest points (STIP) are extracted using motion descriptors developed by 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Laptev et al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HOG + HOF: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At each point, HOG (Histograms of oriented Gradients) feature and HOF (Histograms of optical flow) feature are extracted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Visual Vocabulary: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50000 motion descriptors are randomly sampled and clustered using K-means (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= 200), to form visual vocabulary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Bag of Visual Words: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Each video is finally converted into a vector of 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values in which </a:t>
            </a:r>
            <a:r>
              <a:rPr lang="en-US" sz="2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i="1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value is number of motion descriptors corresponding to </a:t>
            </a:r>
            <a:r>
              <a:rPr lang="en-US" sz="2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i="1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cluster.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54" name="Rectangle 5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6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58" name="Right Arrow 57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61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62" name="Down Arrow 61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64" name="Rectangle 63"/>
          <p:cNvSpPr/>
          <p:nvPr/>
        </p:nvSpPr>
        <p:spPr>
          <a:xfrm>
            <a:off x="3048000" y="5105400"/>
            <a:ext cx="1295400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65" name="Up Arrow 64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410200" y="2057400"/>
            <a:ext cx="14478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Up Arrow 67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Arrow 68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Arrow 69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Up Arrow 71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9EBB92E-68EE-4BE2-9083-E9A3D2D594C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63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Object Detection in Videos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0" y="762000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Discriminatively Trained Deformable Part Models </a:t>
            </a:r>
            <a:r>
              <a:rPr lang="en-US" sz="2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i="1" dirty="0" err="1" smtClean="0"/>
              <a:t>Felzenszwalb</a:t>
            </a:r>
            <a:r>
              <a:rPr lang="en-US" sz="2200" i="1" dirty="0" smtClean="0"/>
              <a:t> et al)</a:t>
            </a:r>
            <a:r>
              <a:rPr lang="en-US" sz="25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Pre-trained object detector for 19 objects </a:t>
            </a:r>
          </a:p>
          <a:p>
            <a:pPr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Extract one frame per second</a:t>
            </a:r>
          </a:p>
          <a:p>
            <a:pPr>
              <a:buFont typeface="Arial" pitchFamily="34" charset="0"/>
              <a:buChar char="•"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un object detection on each frame, and compute maximum score of an object over all frames, and use that to compute probability of each object for each video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410" name="Picture 2" descr="C:\Users\tanvi\Desktop\nlp-research\ecai-paper\ecai2012-style_new\ecai2012\images\bboxes_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124200"/>
            <a:ext cx="5867400" cy="37338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54" name="Rectangle 5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6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58" name="Right Arrow 57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61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62" name="Down Arrow 61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3124200" y="5105400"/>
            <a:ext cx="1219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65" name="Up Arrow 64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410200" y="2057400"/>
            <a:ext cx="14478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Up Arrow 67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Arrow 68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Arrow 69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Up Arrow 71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9EBB92E-68EE-4BE2-9083-E9A3D2D594C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5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Learning Correlations between Activities and Objects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0" y="990600"/>
            <a:ext cx="9144000" cy="5867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English </a:t>
            </a:r>
            <a:r>
              <a:rPr lang="en-US" sz="2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Gigaword</a:t>
            </a: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corpus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2005 (LDC), 15GB of raw text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Occurrence counts: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of an activity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: occurrence of any of the verbs in the verb cluster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of an object 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600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: occurrence of object noun 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600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or its synonym.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Co-occurrence of an Activity and an Object:</a:t>
            </a:r>
          </a:p>
          <a:p>
            <a:pPr lvl="1"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Windowing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Occurrence of the object with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or fewer words of an occurrence of the activity. Experimented with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of 3, 10 and entire sentence.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POS Tagging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Entire corpus is POS Tagged using Stanford tagger. Occurrence of the object tagged as noun with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or fewer words of an occurrence of the activity tagged as verb.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8382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Learning Correlations between Activities and Objects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0" y="838200"/>
            <a:ext cx="9144000" cy="8494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Parsing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Parse the corpus using Stanford Statistical Syntactic Dependency Parser</a:t>
            </a:r>
          </a:p>
          <a:p>
            <a:pPr lvl="2">
              <a:buFont typeface="Arial" pitchFamily="34" charset="0"/>
              <a:buChar char="•"/>
            </a:pP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Parsing I</a:t>
            </a:r>
          </a:p>
          <a:p>
            <a:pPr lvl="2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Object is the direct object of the activity verb in the sentence.</a:t>
            </a:r>
          </a:p>
          <a:p>
            <a:pPr lvl="2">
              <a:buFont typeface="Arial" pitchFamily="34" charset="0"/>
              <a:buChar char="•"/>
            </a:pPr>
            <a:r>
              <a:rPr lang="en-US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Parsing II</a:t>
            </a:r>
          </a:p>
          <a:p>
            <a:pPr lvl="2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Object is syntactically attached to activity by any grammatical relation (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PP, NP, ADVP etc.)</a:t>
            </a:r>
          </a:p>
          <a:p>
            <a:pPr lvl="2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600" b="1" dirty="0" smtClean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lvl="2"/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“Sitting in café, Kaye thumps a table and wails white blues”</a:t>
            </a:r>
          </a:p>
          <a:p>
            <a:pPr lvl="2"/>
            <a:r>
              <a:rPr lang="en-US" sz="2600" b="1" dirty="0" smtClean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Windowing: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“sit” and “table” co-occur</a:t>
            </a:r>
          </a:p>
          <a:p>
            <a:pPr lvl="2"/>
            <a:r>
              <a:rPr lang="en-US" sz="2600" b="1" dirty="0" smtClean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POS Tagging: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“sit” and “table” co-occur</a:t>
            </a:r>
          </a:p>
          <a:p>
            <a:pPr lvl="2"/>
            <a:r>
              <a:rPr lang="en-US" sz="2600" b="1" dirty="0" smtClean="0">
                <a:solidFill>
                  <a:srgbClr val="E62A49"/>
                </a:solidFill>
                <a:latin typeface="Times New Roman" pitchFamily="18" charset="0"/>
                <a:cs typeface="Times New Roman" pitchFamily="18" charset="0"/>
              </a:rPr>
              <a:t>Parsing I and II: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 co-occurrence</a:t>
            </a:r>
          </a:p>
          <a:p>
            <a:pPr lvl="2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nvi\Desktop\final presentation ecai\equations\eq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352800"/>
            <a:ext cx="7010400" cy="657225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Learning Correlations between Activities and Objects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04800" y="2057400"/>
            <a:ext cx="8458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Probability of each activity given each object using Laplace (add-one) smoothing:</a:t>
            </a: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90600"/>
            <a:chOff x="0" y="351692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351692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09600" y="615461"/>
              <a:ext cx="8001000" cy="639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What is Video Activity Recognition?</a:t>
              </a:r>
              <a:endParaRPr lang="en-US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600200" y="1143000"/>
            <a:ext cx="838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 smtClean="0">
                <a:latin typeface="Times New Roman"/>
                <a:cs typeface="Times New Roman"/>
              </a:rPr>
              <a:t>Input</a:t>
            </a:r>
            <a:endParaRPr lang="en-US" sz="2200" u="sng" dirty="0">
              <a:latin typeface="Times New Roman"/>
              <a:cs typeface="Times New Roman"/>
            </a:endParaRPr>
          </a:p>
        </p:txBody>
      </p:sp>
      <p:pic>
        <p:nvPicPr>
          <p:cNvPr id="11" name="6mYnZbIwcNo_10_16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3400" y="1828800"/>
            <a:ext cx="2844800" cy="2133600"/>
          </a:xfrm>
          <a:prstGeom prst="rect">
            <a:avLst/>
          </a:prstGeom>
        </p:spPr>
      </p:pic>
      <p:pic>
        <p:nvPicPr>
          <p:cNvPr id="14" name="4t5POXt2e68_5_11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3400" y="4343400"/>
            <a:ext cx="2895600" cy="22923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24600" y="11430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 smtClean="0">
                <a:latin typeface="Times New Roman"/>
                <a:cs typeface="Times New Roman"/>
              </a:rPr>
              <a:t>Output</a:t>
            </a:r>
            <a:endParaRPr lang="en-US" sz="2200" u="sng" dirty="0">
              <a:latin typeface="Times New Roman"/>
              <a:cs typeface="Times New Roman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419600" y="2819400"/>
            <a:ext cx="10668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419600" y="5029200"/>
            <a:ext cx="10668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400800" y="2819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5223C"/>
                </a:solidFill>
              </a:rPr>
              <a:t>TYPING</a:t>
            </a:r>
            <a:endParaRPr lang="en-US" b="1" dirty="0">
              <a:solidFill>
                <a:srgbClr val="C5223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48400" y="5029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5223C"/>
                </a:solidFill>
              </a:rPr>
              <a:t>LAUGHING</a:t>
            </a:r>
            <a:endParaRPr lang="en-US" b="1" dirty="0">
              <a:solidFill>
                <a:srgbClr val="C522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1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38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5" grpId="0"/>
      <p:bldP spid="15" grpId="0"/>
      <p:bldP spid="16" grpId="0" animBg="1"/>
      <p:bldP spid="17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54" name="Rectangle 5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6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58" name="Right Arrow 57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61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62" name="Down Arrow 61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3124200" y="5105400"/>
            <a:ext cx="1219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65" name="Up Arrow 64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410200" y="2057400"/>
            <a:ext cx="14478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Up Arrow 67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Arrow 68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Arrow 69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Up Arrow 71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Down Arrow 75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9EBB92E-68EE-4BE2-9083-E9A3D2D594C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56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Activity Recognizer using Object Features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52400" y="2133600"/>
            <a:ext cx="8991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Probability of an Activity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3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using object detection and co-occurrence information: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tanvi\Desktop\final presentation ecai\equations\eq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200400"/>
            <a:ext cx="5181600" cy="12192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4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52" name="Rectangle 51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4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56" name="Right Arrow 55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59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60" name="Down Arrow 59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</p:spPr>
      </p:pic>
      <p:sp>
        <p:nvSpPr>
          <p:cNvPr id="62" name="Rectangle 61"/>
          <p:cNvSpPr/>
          <p:nvPr/>
        </p:nvSpPr>
        <p:spPr>
          <a:xfrm>
            <a:off x="3124200" y="5105400"/>
            <a:ext cx="1219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63" name="Up Arrow 62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410200" y="2057400"/>
            <a:ext cx="14478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Up Arrow 65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ight Arrow 66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Arrow 67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Up Arrow 69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ight Arrow 70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Down Arrow 73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Arrow 78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9EBB92E-68EE-4BE2-9083-E9A3D2D594C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Integrated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2400" y="1295400"/>
            <a:ext cx="8153400" cy="609600"/>
            <a:chOff x="228600" y="2819400"/>
            <a:chExt cx="8153400" cy="609600"/>
          </a:xfrm>
        </p:grpSpPr>
        <p:sp>
          <p:nvSpPr>
            <p:cNvPr id="8" name="TextBox 7"/>
            <p:cNvSpPr txBox="1"/>
            <p:nvPr/>
          </p:nvSpPr>
          <p:spPr>
            <a:xfrm>
              <a:off x="228600" y="2921913"/>
              <a:ext cx="81534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b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Final recognized activity  </a:t>
              </a:r>
              <a:r>
                <a:rPr lang="en-US" sz="2300" dirty="0" smtClean="0">
                  <a:latin typeface="Times New Roman" pitchFamily="18" charset="0"/>
                  <a:cs typeface="Times New Roman" pitchFamily="18" charset="0"/>
                </a:rPr>
                <a:t>= </a:t>
              </a:r>
              <a:endParaRPr lang="en-US" sz="23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2" name="Picture 4" descr="C:\Users\tanvi\Desktop\final presentation ecai\equations\eq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27834" y="2819400"/>
              <a:ext cx="2649166" cy="609600"/>
            </a:xfrm>
            <a:prstGeom prst="rect">
              <a:avLst/>
            </a:prstGeom>
            <a:noFill/>
          </p:spPr>
        </p:pic>
      </p:grpSp>
      <p:grpSp>
        <p:nvGrpSpPr>
          <p:cNvPr id="16" name="Group 15"/>
          <p:cNvGrpSpPr/>
          <p:nvPr/>
        </p:nvGrpSpPr>
        <p:grpSpPr>
          <a:xfrm>
            <a:off x="685800" y="4419600"/>
            <a:ext cx="7848600" cy="1143000"/>
            <a:chOff x="609600" y="4800600"/>
            <a:chExt cx="7848600" cy="1143000"/>
          </a:xfrm>
        </p:grpSpPr>
        <p:sp>
          <p:nvSpPr>
            <p:cNvPr id="13" name="TextBox 12"/>
            <p:cNvSpPr txBox="1"/>
            <p:nvPr/>
          </p:nvSpPr>
          <p:spPr>
            <a:xfrm>
              <a:off x="609600" y="4800600"/>
              <a:ext cx="7848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2200" b="1" dirty="0" smtClean="0">
                  <a:solidFill>
                    <a:srgbClr val="E62A49"/>
                  </a:solidFill>
                  <a:latin typeface="Times New Roman" pitchFamily="18" charset="0"/>
                  <a:cs typeface="Times New Roman" pitchFamily="18" charset="0"/>
                </a:rPr>
                <a:t> Videos on which there were no detected objects</a:t>
              </a:r>
            </a:p>
          </p:txBody>
        </p:sp>
        <p:pic>
          <p:nvPicPr>
            <p:cNvPr id="2054" name="Picture 6" descr="C:\Users\tanvi\Desktop\final presentation ecai\equations\eq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6600" y="5257800"/>
              <a:ext cx="2819400" cy="685800"/>
            </a:xfrm>
            <a:prstGeom prst="rect">
              <a:avLst/>
            </a:prstGeom>
            <a:noFill/>
          </p:spPr>
        </p:pic>
      </p:grpSp>
      <p:grpSp>
        <p:nvGrpSpPr>
          <p:cNvPr id="18" name="Group 17"/>
          <p:cNvGrpSpPr/>
          <p:nvPr/>
        </p:nvGrpSpPr>
        <p:grpSpPr>
          <a:xfrm>
            <a:off x="685800" y="2331224"/>
            <a:ext cx="8153400" cy="1631176"/>
            <a:chOff x="1066800" y="3840977"/>
            <a:chExt cx="7848600" cy="1631176"/>
          </a:xfrm>
        </p:grpSpPr>
        <p:sp>
          <p:nvSpPr>
            <p:cNvPr id="11" name="TextBox 10"/>
            <p:cNvSpPr txBox="1"/>
            <p:nvPr/>
          </p:nvSpPr>
          <p:spPr>
            <a:xfrm>
              <a:off x="1066800" y="3840977"/>
              <a:ext cx="7848600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2200" b="1" dirty="0" smtClean="0">
                  <a:solidFill>
                    <a:srgbClr val="E62A49"/>
                  </a:solidFill>
                  <a:latin typeface="Times New Roman" pitchFamily="18" charset="0"/>
                  <a:cs typeface="Times New Roman" pitchFamily="18" charset="0"/>
                </a:rPr>
                <a:t> Videos on which object detector detected at least one object</a:t>
              </a:r>
            </a:p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(applying Naïve Bayes independence assumption between features given activity)</a:t>
              </a:r>
            </a:p>
          </p:txBody>
        </p:sp>
        <p:pic>
          <p:nvPicPr>
            <p:cNvPr id="2055" name="Picture 7" descr="C:\Users\tanvi\Desktop\final presentation ecai\equations\eq6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57600" y="4831577"/>
              <a:ext cx="4343400" cy="640576"/>
            </a:xfrm>
            <a:prstGeom prst="rect">
              <a:avLst/>
            </a:prstGeom>
            <a:noFill/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6858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54000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Experimental Methodology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0" y="762000"/>
            <a:ext cx="9144000" cy="6817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900" dirty="0" smtClean="0">
                <a:latin typeface="Times New Roman"/>
                <a:cs typeface="Times New Roman"/>
              </a:rPr>
              <a:t>Ideally </a:t>
            </a:r>
            <a:r>
              <a:rPr lang="en-US" sz="1900" dirty="0" smtClean="0">
                <a:latin typeface="Times New Roman"/>
                <a:cs typeface="Times New Roman"/>
              </a:rPr>
              <a:t>we would have trained detector for all objects</a:t>
            </a:r>
            <a:r>
              <a:rPr lang="en-US" sz="1900" dirty="0" smtClean="0">
                <a:latin typeface="Times New Roman"/>
                <a:cs typeface="Times New Roman"/>
              </a:rPr>
              <a:t>, </a:t>
            </a:r>
            <a:r>
              <a:rPr lang="en-US" sz="1900" dirty="0" smtClean="0">
                <a:latin typeface="Times New Roman"/>
                <a:cs typeface="Times New Roman"/>
              </a:rPr>
              <a:t>but because we just have 19 object detectors we included </a:t>
            </a:r>
            <a:r>
              <a:rPr lang="en-US" sz="19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videos containing at least one of 19 objects </a:t>
            </a:r>
            <a:r>
              <a:rPr lang="en-US" sz="1900" dirty="0" smtClean="0">
                <a:latin typeface="Times New Roman"/>
                <a:cs typeface="Times New Roman"/>
              </a:rPr>
              <a:t>in test set </a:t>
            </a:r>
          </a:p>
          <a:p>
            <a:r>
              <a:rPr lang="en-US" sz="1900" dirty="0" smtClean="0">
                <a:latin typeface="Times New Roman"/>
                <a:cs typeface="Times New Roman"/>
              </a:rPr>
              <a:t>     (128 videos).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latin typeface="Times New Roman"/>
                <a:cs typeface="Times New Roman"/>
              </a:rPr>
              <a:t>From the rest we discovered activity labels and found </a:t>
            </a:r>
            <a:r>
              <a:rPr lang="en-US" sz="19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28 clusters in </a:t>
            </a:r>
            <a:r>
              <a:rPr lang="en-US" sz="19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1190 </a:t>
            </a:r>
            <a:r>
              <a:rPr lang="en-US" sz="19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training video set.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latin typeface="Times New Roman"/>
                <a:cs typeface="Times New Roman"/>
              </a:rPr>
              <a:t>Training set is used to construct activity classifier based on video features. 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We do not use description of test videos</a:t>
            </a:r>
            <a:r>
              <a:rPr lang="en-US" sz="1900" dirty="0" smtClean="0">
                <a:latin typeface="Times New Roman"/>
                <a:cs typeface="Times New Roman"/>
              </a:rPr>
              <a:t>, they are only used to obtain </a:t>
            </a:r>
            <a:r>
              <a:rPr lang="en-US" sz="19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gold standard labels</a:t>
            </a:r>
            <a:r>
              <a:rPr lang="en-US" sz="1900" dirty="0" smtClean="0">
                <a:latin typeface="Times New Roman"/>
                <a:cs typeface="Times New Roman"/>
              </a:rPr>
              <a:t> for calculating accuracy. For testing only the video is given as input and we obtain activity as output.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900" dirty="0">
                <a:latin typeface="Times New Roman"/>
                <a:cs typeface="Times New Roman"/>
              </a:rPr>
              <a:t>W</a:t>
            </a:r>
            <a:r>
              <a:rPr lang="en-US" sz="1900" dirty="0" smtClean="0">
                <a:latin typeface="Times New Roman"/>
                <a:cs typeface="Times New Roman"/>
              </a:rPr>
              <a:t>e run the object detectors on the test set.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latin typeface="Times New Roman"/>
                <a:cs typeface="Times New Roman"/>
              </a:rPr>
              <a:t>For activity-object correlation we compare all the methods: Windowing, POS tagging, Parsing and their types.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latin typeface="Times New Roman"/>
                <a:cs typeface="Times New Roman"/>
              </a:rPr>
              <a:t> All the pieces are then combined in the final activity recognizer to obtain the predicted label.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  <a:p>
            <a:endParaRPr lang="en-US" sz="19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1900" dirty="0"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1199346"/>
            <a:ext cx="7162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u="sng" dirty="0" smtClean="0">
                <a:latin typeface="Times New Roman" pitchFamily="18" charset="0"/>
                <a:cs typeface="Times New Roman" pitchFamily="18" charset="0"/>
              </a:rPr>
              <a:t>Final Results using Different Text Mining Methods</a:t>
            </a:r>
            <a:endParaRPr lang="en-US" sz="2500" u="sng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Experimental Evaluation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303508"/>
              </p:ext>
            </p:extLst>
          </p:nvPr>
        </p:nvGraphicFramePr>
        <p:xfrm>
          <a:off x="457200" y="1981200"/>
          <a:ext cx="7696200" cy="4330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29200" y="6096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Accuracy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0800" y="1600200"/>
            <a:ext cx="4038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u="sng" dirty="0" smtClean="0">
                <a:latin typeface="Times New Roman" pitchFamily="18" charset="0"/>
                <a:cs typeface="Times New Roman" pitchFamily="18" charset="0"/>
              </a:rPr>
              <a:t>Result of System Ablations</a:t>
            </a:r>
            <a:endParaRPr lang="en-US" sz="2500" u="sng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Experimental Evaluation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815267"/>
              </p:ext>
            </p:extLst>
          </p:nvPr>
        </p:nvGraphicFramePr>
        <p:xfrm>
          <a:off x="838200" y="2514600"/>
          <a:ext cx="7239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38800" y="51816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Accuracy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0933"/>
              <a:ext cx="8001000" cy="654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Conclusion</a:t>
              </a:r>
              <a:endPara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33400" y="1447800"/>
            <a:ext cx="79248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Three important contributions:</a:t>
            </a:r>
          </a:p>
          <a:p>
            <a:endParaRPr lang="en-US" sz="25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Automatically discovering activity classes from Natural Language descriptions of videos.</a:t>
            </a:r>
          </a:p>
          <a:p>
            <a:pPr>
              <a:buFont typeface="Arial" pitchFamily="34" charset="0"/>
              <a:buChar char="•"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Improve existing activity recognition systems using object context together with correlation between objects and activities.</a:t>
            </a:r>
          </a:p>
          <a:p>
            <a:pPr>
              <a:buFont typeface="Arial" pitchFamily="34" charset="0"/>
              <a:buChar char="•"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Natural language processing techniques can be used to extract knowledge about correlation of objects and activities from general text.</a:t>
            </a:r>
          </a:p>
          <a:p>
            <a:pPr>
              <a:buFont typeface="Arial" pitchFamily="34" charset="0"/>
              <a:buChar char="•"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667000"/>
            <a:ext cx="2057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/>
                <a:cs typeface="Times New Roman"/>
              </a:rPr>
              <a:t>Questions?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6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49031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 present a novel combination of standard activity classification, object recognition and text mining to learn effective activity recognizers which does not require any manual labeling of training videos and uses </a:t>
            </a:r>
          </a:p>
          <a:p>
            <a:pPr algn="ctr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“world knowledge” to improve existing systems.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222461"/>
              <a:ext cx="8001000" cy="634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Abstract</a:t>
              </a:r>
              <a:endParaRPr 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93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90600"/>
            <a:chOff x="0" y="12700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12700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346670"/>
              <a:ext cx="8001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What has been done so far?</a:t>
              </a:r>
              <a:endParaRPr lang="en-US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04800" y="1383060"/>
            <a:ext cx="8610600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latin typeface="Times New Roman"/>
                <a:cs typeface="Times New Roman"/>
              </a:rPr>
              <a:t>There has been a lot of recent work in activity recognition:</a:t>
            </a:r>
          </a:p>
          <a:p>
            <a:endParaRPr lang="en-US" sz="2500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Pre defined set of activities </a:t>
            </a:r>
            <a:r>
              <a:rPr lang="en-US" sz="2400" dirty="0" smtClean="0">
                <a:latin typeface="Times New Roman"/>
                <a:cs typeface="Times New Roman"/>
              </a:rPr>
              <a:t>are used and recognition is treated as a classification problem</a:t>
            </a:r>
          </a:p>
          <a:p>
            <a:pPr lvl="1"/>
            <a:endParaRPr lang="en-US" sz="2400" dirty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Scene context and Object context in the video is used and </a:t>
            </a:r>
            <a:r>
              <a:rPr lang="en-US" sz="24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correlation between the context and activities are generally predefined</a:t>
            </a:r>
          </a:p>
          <a:p>
            <a:pPr lvl="1"/>
            <a:r>
              <a:rPr lang="en-US" sz="2400" dirty="0" smtClean="0">
                <a:latin typeface="Times New Roman"/>
                <a:cs typeface="Times New Roman"/>
              </a:rPr>
              <a:t> </a:t>
            </a:r>
            <a:endParaRPr lang="en-US" sz="2400" dirty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Text associated with the video in the form of </a:t>
            </a:r>
            <a:r>
              <a:rPr lang="en-US" sz="24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scripts or captions </a:t>
            </a:r>
            <a:r>
              <a:rPr lang="en-US" sz="2400" dirty="0" smtClean="0">
                <a:latin typeface="Times New Roman"/>
                <a:cs typeface="Times New Roman"/>
              </a:rPr>
              <a:t>are used as </a:t>
            </a:r>
            <a:r>
              <a:rPr lang="en-US" sz="24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“bag of words” </a:t>
            </a:r>
            <a:r>
              <a:rPr lang="en-US" sz="2400" dirty="0" smtClean="0">
                <a:latin typeface="Times New Roman"/>
                <a:cs typeface="Times New Roman"/>
              </a:rPr>
              <a:t>to improve performance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400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3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300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3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3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300" dirty="0"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1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6858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22461"/>
              <a:ext cx="8001000" cy="634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Related Work</a:t>
              </a:r>
              <a:endParaRPr 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914400"/>
            <a:ext cx="914400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There has been a lot of recent work in video activity recognition.: </a:t>
            </a:r>
            <a:r>
              <a:rPr lang="en-US" sz="21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Malik</a:t>
            </a:r>
            <a:r>
              <a:rPr lang="en-US" sz="2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et al.(2003), Laptev et al.(2004)</a:t>
            </a:r>
            <a:endParaRPr lang="en-US" sz="21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They all have defined set of activities, we automatically discover the set of activities from textual descriptions.</a:t>
            </a:r>
          </a:p>
          <a:p>
            <a:pPr lvl="1"/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Work on context information to aid activity recognition:</a:t>
            </a:r>
          </a:p>
          <a:p>
            <a:pPr lvl="1">
              <a:buFont typeface="Wingdings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Scene context: </a:t>
            </a:r>
            <a:r>
              <a:rPr lang="en-US" sz="2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Laptev et al (2009)</a:t>
            </a:r>
          </a:p>
          <a:p>
            <a:pPr lvl="1">
              <a:buFont typeface="Wingdings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Object context: </a:t>
            </a:r>
            <a:r>
              <a:rPr lang="en-US" sz="2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Davis et al (2007), </a:t>
            </a:r>
            <a:r>
              <a:rPr lang="en-US" sz="21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Aggarwal</a:t>
            </a:r>
            <a:r>
              <a:rPr lang="en-US" sz="2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et al.(2007), </a:t>
            </a:r>
            <a:r>
              <a:rPr lang="en-US" sz="21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Rehg</a:t>
            </a:r>
            <a:r>
              <a:rPr lang="en-US" sz="2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et al.(2007)</a:t>
            </a:r>
          </a:p>
          <a:p>
            <a:pPr lvl="1">
              <a:buFont typeface="Wingdings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Most have constraint set of activities, we address diverse set of activities in real world YouTube videos.</a:t>
            </a:r>
          </a:p>
          <a:p>
            <a:pPr lvl="1">
              <a:buFont typeface="Wingdings" pitchFamily="2" charset="2"/>
              <a:buChar char="q"/>
            </a:pP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Work using text associated with video in form of scripts or closed captions: </a:t>
            </a:r>
            <a:r>
              <a:rPr lang="en-US" sz="21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Everingham</a:t>
            </a:r>
            <a:r>
              <a:rPr lang="en-US" sz="2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et al.(2006), Laptev et al.(2007), Gupta et al.(2010)</a:t>
            </a:r>
          </a:p>
          <a:p>
            <a:pPr lvl="1">
              <a:buFont typeface="Wingdings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We use large text corpus to automatically extract correlation between activities and objects.</a:t>
            </a:r>
          </a:p>
          <a:p>
            <a:pPr lvl="1">
              <a:buFont typeface="Wingdings" pitchFamily="2" charset="2"/>
              <a:buChar char="q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We display the advantage of deeper natural language processing specifically parsing to mine general knowledge connecting activities and objects.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8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914400"/>
            <a:chOff x="0" y="12700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12700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346670"/>
              <a:ext cx="8001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Our Work</a:t>
              </a:r>
              <a:endParaRPr lang="en-US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81000" y="1371600"/>
            <a:ext cx="8610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5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Automatically discover activities </a:t>
            </a:r>
            <a:r>
              <a:rPr lang="en-US" sz="2500" dirty="0" smtClean="0">
                <a:latin typeface="Times New Roman"/>
                <a:cs typeface="Times New Roman"/>
              </a:rPr>
              <a:t>from video descriptions because we use </a:t>
            </a:r>
            <a:r>
              <a:rPr lang="en-US" sz="2500" dirty="0">
                <a:latin typeface="Times New Roman"/>
                <a:cs typeface="Times New Roman"/>
              </a:rPr>
              <a:t>real world YouTube dataset with unconstrained set of </a:t>
            </a:r>
            <a:r>
              <a:rPr lang="en-US" sz="2500" dirty="0" smtClean="0">
                <a:latin typeface="Times New Roman"/>
                <a:cs typeface="Times New Roman"/>
              </a:rPr>
              <a:t>activities</a:t>
            </a:r>
          </a:p>
          <a:p>
            <a:pPr marL="285750" indent="-285750">
              <a:buFont typeface="Arial"/>
              <a:buChar char="•"/>
            </a:pPr>
            <a:endParaRPr lang="en-US" sz="25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500" dirty="0" smtClean="0">
                <a:latin typeface="Times New Roman"/>
                <a:cs typeface="Times New Roman"/>
              </a:rPr>
              <a:t>Integrate </a:t>
            </a:r>
            <a:r>
              <a:rPr lang="en-US" sz="25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video features and object context </a:t>
            </a:r>
            <a:r>
              <a:rPr lang="en-US" sz="2500" dirty="0" smtClean="0">
                <a:latin typeface="Times New Roman"/>
                <a:cs typeface="Times New Roman"/>
              </a:rPr>
              <a:t>in video</a:t>
            </a:r>
          </a:p>
          <a:p>
            <a:pPr marL="285750" indent="-285750">
              <a:buFont typeface="Arial"/>
              <a:buChar char="•"/>
            </a:pPr>
            <a:endParaRPr lang="en-US" sz="2500" dirty="0" smtClean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500" dirty="0" smtClean="0">
                <a:latin typeface="Times New Roman"/>
                <a:cs typeface="Times New Roman"/>
              </a:rPr>
              <a:t>Use </a:t>
            </a:r>
            <a:r>
              <a:rPr lang="en-US" sz="25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general large text corpus </a:t>
            </a:r>
            <a:r>
              <a:rPr lang="en-US" sz="2500" dirty="0" smtClean="0">
                <a:latin typeface="Times New Roman"/>
                <a:cs typeface="Times New Roman"/>
              </a:rPr>
              <a:t>to automatically find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correlation between activities and objects</a:t>
            </a:r>
          </a:p>
          <a:p>
            <a:pPr marL="285750" indent="-285750">
              <a:buFont typeface="Arial"/>
              <a:buChar char="•"/>
            </a:pPr>
            <a:endParaRPr lang="en-US" sz="25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500" dirty="0" smtClean="0">
                <a:latin typeface="Times New Roman"/>
                <a:cs typeface="Times New Roman"/>
              </a:rPr>
              <a:t>Use </a:t>
            </a:r>
            <a:r>
              <a:rPr lang="en-US" sz="25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deeper </a:t>
            </a:r>
            <a:r>
              <a:rPr lang="en-US" sz="2500" dirty="0">
                <a:solidFill>
                  <a:srgbClr val="A10000"/>
                </a:solidFill>
                <a:latin typeface="Times New Roman"/>
                <a:cs typeface="Times New Roman"/>
              </a:rPr>
              <a:t>n</a:t>
            </a:r>
            <a:r>
              <a:rPr lang="en-US" sz="2500" dirty="0" smtClean="0">
                <a:solidFill>
                  <a:srgbClr val="A10000"/>
                </a:solidFill>
                <a:latin typeface="Times New Roman"/>
                <a:cs typeface="Times New Roman"/>
              </a:rPr>
              <a:t>atural language processing techniques </a:t>
            </a:r>
            <a:r>
              <a:rPr lang="en-US" sz="2500" dirty="0" smtClean="0">
                <a:latin typeface="Times New Roman"/>
                <a:cs typeface="Times New Roman"/>
              </a:rPr>
              <a:t>to improve results over “bag of words” methodology.</a:t>
            </a:r>
            <a:endParaRPr lang="en-US" sz="25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500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5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 sz="2500" dirty="0">
              <a:latin typeface="Times New Roman"/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6200" y="1143000"/>
            <a:ext cx="8991600" cy="3124200"/>
            <a:chOff x="76201" y="1514020"/>
            <a:chExt cx="4676273" cy="1743349"/>
          </a:xfrm>
        </p:grpSpPr>
        <p:grpSp>
          <p:nvGrpSpPr>
            <p:cNvPr id="2" name="Group 1"/>
            <p:cNvGrpSpPr/>
            <p:nvPr/>
          </p:nvGrpSpPr>
          <p:grpSpPr>
            <a:xfrm>
              <a:off x="76201" y="1514020"/>
              <a:ext cx="1107458" cy="1743349"/>
              <a:chOff x="2438400" y="914400"/>
              <a:chExt cx="1618593" cy="1966518"/>
            </a:xfrm>
          </p:grpSpPr>
          <p:pic>
            <p:nvPicPr>
              <p:cNvPr id="3" name="Picture 3" descr="C:\ExtractedPicture\00008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914400"/>
                <a:ext cx="1618593" cy="1072239"/>
              </a:xfrm>
              <a:prstGeom prst="rect">
                <a:avLst/>
              </a:prstGeom>
              <a:noFill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438400" y="2057399"/>
                <a:ext cx="1618593" cy="8235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girl is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young woman is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ritualistically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An </a:t>
                </a:r>
                <a:r>
                  <a:rPr lang="en-US" sz="1100" dirty="0" err="1" smtClean="0">
                    <a:latin typeface="Times New Roman" pitchFamily="18" charset="0"/>
                    <a:cs typeface="Times New Roman" pitchFamily="18" charset="0"/>
                  </a:rPr>
                  <a:t>indian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 woman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dances.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traditional girl 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is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girl is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295400" y="1524000"/>
              <a:ext cx="1147011" cy="1706881"/>
              <a:chOff x="4648200" y="914400"/>
              <a:chExt cx="1676400" cy="1964128"/>
            </a:xfrm>
          </p:grpSpPr>
          <p:pic>
            <p:nvPicPr>
              <p:cNvPr id="6" name="Picture 5" descr="C:\Users\tanvi\Desktop\nlp-research\video_pictures\video4\00002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48200" y="914400"/>
                <a:ext cx="1676400" cy="1072239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4648200" y="2057399"/>
                <a:ext cx="1676400" cy="8211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man is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cutting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piece of paper in half lengthwise using scissors.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man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cuts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piece of paper.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man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cut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piece of paper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514600" y="1524000"/>
              <a:ext cx="1094874" cy="1706881"/>
              <a:chOff x="228600" y="3429002"/>
              <a:chExt cx="1600200" cy="1964129"/>
            </a:xfrm>
          </p:grpSpPr>
          <p:pic>
            <p:nvPicPr>
              <p:cNvPr id="9" name="Picture 5" descr="C:\Users\tanvi\Desktop\final presentation ecai\images\vid8\00010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8600" y="3429002"/>
                <a:ext cx="1600200" cy="1066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228600" y="4572001"/>
                <a:ext cx="1600200" cy="8211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woman is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riding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horse on a trail.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woman is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riding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on a horse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woman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rides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a horse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Horse is being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ridden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by a woman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657600" y="1524006"/>
              <a:ext cx="1094874" cy="1721829"/>
              <a:chOff x="2438400" y="3276601"/>
              <a:chExt cx="1600201" cy="1981328"/>
            </a:xfrm>
          </p:grpSpPr>
          <p:pic>
            <p:nvPicPr>
              <p:cNvPr id="12" name="Picture 3" descr="C:\Users\tanvi\Desktop\nlp-research\video_pictures\dance\6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438401" y="3276601"/>
                <a:ext cx="1600200" cy="1091120"/>
              </a:xfrm>
              <a:prstGeom prst="rect">
                <a:avLst/>
              </a:prstGeom>
              <a:noFill/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2438400" y="4417838"/>
                <a:ext cx="1600200" cy="8400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group of young girls are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on stage.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A group of girls perform a </a:t>
                </a:r>
                <a:r>
                  <a:rPr lang="en-US" sz="11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dance</a:t>
                </a: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onstage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Kids are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dancing.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small girls are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dancing.</a:t>
                </a:r>
              </a:p>
              <a:p>
                <a:pPr fontAlgn="b">
                  <a:buFont typeface="Arial" pitchFamily="34" charset="0"/>
                  <a:buChar char="•"/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few girls are </a:t>
                </a:r>
                <a:r>
                  <a:rPr lang="en-US" sz="11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dancing.</a:t>
                </a:r>
                <a:endParaRPr lang="en-US" sz="1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152400" y="4343400"/>
            <a:ext cx="952500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Data Collected through Mechanical Turk by Chen et al. (2011) 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1,970 YouTube Video Clips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85k English Language Descriptions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YouTube videos submitted by workers</a:t>
            </a:r>
          </a:p>
          <a:p>
            <a:pPr lvl="1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Short (usually less than 10 seconds)</a:t>
            </a:r>
          </a:p>
          <a:p>
            <a:pPr lvl="1"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Single, unambiguous action/event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20" name="Rectangle 19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00" y="128826"/>
              <a:ext cx="8001000" cy="634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Data Set</a:t>
              </a:r>
              <a:endParaRPr 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9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10" name="Down Arrow 9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124200" y="5105400"/>
            <a:ext cx="1219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13" name="Up Arrow 12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410200" y="2057400"/>
            <a:ext cx="14478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Up Arrow 16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Up Arrow 20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362200" y="838200"/>
            <a:ext cx="5029200" cy="2514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590800" y="3581400"/>
            <a:ext cx="5181600" cy="2895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362200" y="838200"/>
            <a:ext cx="1828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lang="en-US" sz="13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sing video features</a:t>
            </a:r>
            <a:endParaRPr lang="en-US" sz="13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90800" y="6172200"/>
            <a:ext cx="1828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lang="en-US" sz="13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sing object features</a:t>
            </a:r>
            <a:endParaRPr lang="en-US" sz="13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5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4" grpId="0" animBg="1"/>
      <p:bldP spid="28" grpId="0" animBg="1"/>
      <p:bldP spid="29" grpId="0"/>
      <p:bldP spid="30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0" y="0"/>
            <a:ext cx="9144000" cy="762000"/>
            <a:chOff x="0" y="0"/>
            <a:chExt cx="9144000" cy="1143000"/>
          </a:xfrm>
        </p:grpSpPr>
        <p:sp>
          <p:nvSpPr>
            <p:cNvPr id="85" name="Rectangle 84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57200" y="260933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Overall Activity Recognizer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87" name="Picture 2" descr="C:\Users\tanvi\Desktop\nlp-research\ecai-paper\ecai2012-style\ecai2012\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" y="2743200"/>
            <a:ext cx="1943101" cy="1295400"/>
          </a:xfrm>
          <a:prstGeom prst="rect">
            <a:avLst/>
          </a:prstGeom>
          <a:noFill/>
        </p:spPr>
      </p:pic>
      <p:sp>
        <p:nvSpPr>
          <p:cNvPr id="88" name="Right Arrow 87"/>
          <p:cNvSpPr/>
          <p:nvPr/>
        </p:nvSpPr>
        <p:spPr>
          <a:xfrm rot="20386506">
            <a:off x="1995309" y="2875230"/>
            <a:ext cx="807064" cy="242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ight Arrow 88"/>
          <p:cNvSpPr/>
          <p:nvPr/>
        </p:nvSpPr>
        <p:spPr>
          <a:xfrm rot="1351924">
            <a:off x="1994790" y="3637698"/>
            <a:ext cx="734820" cy="21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2819400" y="1219200"/>
            <a:ext cx="17526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 Feature Extractor</a:t>
            </a:r>
          </a:p>
        </p:txBody>
      </p:sp>
      <p:pic>
        <p:nvPicPr>
          <p:cNvPr id="91" name="Picture 2" descr="C:\Users\tanvi\Desktop\nlp-research\ecai-paper\images\stipp_stuff\Screenshot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057400"/>
            <a:ext cx="1752600" cy="1066801"/>
          </a:xfrm>
          <a:prstGeom prst="rect">
            <a:avLst/>
          </a:prstGeom>
          <a:noFill/>
        </p:spPr>
      </p:pic>
      <p:sp>
        <p:nvSpPr>
          <p:cNvPr id="92" name="Down Arrow 91"/>
          <p:cNvSpPr/>
          <p:nvPr/>
        </p:nvSpPr>
        <p:spPr>
          <a:xfrm>
            <a:off x="3581400" y="1828800"/>
            <a:ext cx="2286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3" name="Picture 4" descr="C:\Users\tanvi\Desktop\nlp-research\ecai-paper\images\bbox\00010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1752600" cy="1066800"/>
          </a:xfrm>
          <a:prstGeom prst="rect">
            <a:avLst/>
          </a:prstGeom>
          <a:noFill/>
        </p:spPr>
      </p:pic>
      <p:sp>
        <p:nvSpPr>
          <p:cNvPr id="94" name="Rectangle 93"/>
          <p:cNvSpPr/>
          <p:nvPr/>
        </p:nvSpPr>
        <p:spPr>
          <a:xfrm>
            <a:off x="3124200" y="5105400"/>
            <a:ext cx="1219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Pre-Trained Object Detectors </a:t>
            </a:r>
          </a:p>
        </p:txBody>
      </p:sp>
      <p:sp>
        <p:nvSpPr>
          <p:cNvPr id="95" name="Up Arrow 94"/>
          <p:cNvSpPr/>
          <p:nvPr/>
        </p:nvSpPr>
        <p:spPr>
          <a:xfrm>
            <a:off x="3581400" y="47244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5334000" y="2133600"/>
            <a:ext cx="1524000" cy="1143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Activity Recognizer using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410200" y="5410200"/>
            <a:ext cx="16002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Up Arrow 97"/>
          <p:cNvSpPr/>
          <p:nvPr/>
        </p:nvSpPr>
        <p:spPr>
          <a:xfrm>
            <a:off x="6096000" y="50292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ight Arrow 98"/>
          <p:cNvSpPr/>
          <p:nvPr/>
        </p:nvSpPr>
        <p:spPr>
          <a:xfrm>
            <a:off x="4572000" y="4191000"/>
            <a:ext cx="762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ight Arrow 99"/>
          <p:cNvSpPr/>
          <p:nvPr/>
        </p:nvSpPr>
        <p:spPr>
          <a:xfrm>
            <a:off x="4648200" y="2438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24800" y="3200400"/>
            <a:ext cx="10668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Predicted Activity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Up Arrow 101"/>
          <p:cNvSpPr/>
          <p:nvPr/>
        </p:nvSpPr>
        <p:spPr>
          <a:xfrm rot="7532521">
            <a:off x="7250344" y="2566046"/>
            <a:ext cx="277695" cy="11072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Arrow 102"/>
          <p:cNvSpPr/>
          <p:nvPr/>
        </p:nvSpPr>
        <p:spPr>
          <a:xfrm rot="19479085">
            <a:off x="6999935" y="3891016"/>
            <a:ext cx="947352" cy="265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410200" y="3886200"/>
            <a:ext cx="1600200" cy="1066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Activity Recognizer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 Features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257800" y="1219200"/>
            <a:ext cx="1828800" cy="381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Training Input</a:t>
            </a:r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Down Arrow 105"/>
          <p:cNvSpPr/>
          <p:nvPr/>
        </p:nvSpPr>
        <p:spPr>
          <a:xfrm>
            <a:off x="6019800" y="16764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ight Arrow 110"/>
          <p:cNvSpPr/>
          <p:nvPr/>
        </p:nvSpPr>
        <p:spPr>
          <a:xfrm>
            <a:off x="4724400" y="13716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lide Number Placeholder 3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9EBB92E-68EE-4BE2-9083-E9A3D2D594C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03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2362200" y="2667000"/>
            <a:ext cx="381000" cy="2556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 rot="1294678">
            <a:off x="5972752" y="3590603"/>
            <a:ext cx="841856" cy="31897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5" descr="C:\Users\tanvi\Desktop\nlp-research\ecai-paper\images\stipp_stuff\Screenshot-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680364"/>
            <a:ext cx="1600200" cy="1089893"/>
          </a:xfrm>
          <a:prstGeom prst="rect">
            <a:avLst/>
          </a:prstGeom>
          <a:noFill/>
        </p:spPr>
      </p:pic>
      <p:pic>
        <p:nvPicPr>
          <p:cNvPr id="5" name="Picture 3" descr="C:\Users\tanvi\Desktop\nlp-research\ecai-paper\images\stipp_stuff\Screenshot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846457"/>
            <a:ext cx="1524000" cy="1066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57600" y="3913257"/>
            <a:ext cx="14478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STIP features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C:\Users\tanvi\Desktop\nlp-research\ecai-paper\images\stipp_stuff\Screenshot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846457"/>
            <a:ext cx="1447800" cy="1066800"/>
          </a:xfrm>
          <a:prstGeom prst="rect">
            <a:avLst/>
          </a:prstGeom>
          <a:noFill/>
        </p:spPr>
      </p:pic>
      <p:sp>
        <p:nvSpPr>
          <p:cNvPr id="12" name="Right Arrow 11"/>
          <p:cNvSpPr/>
          <p:nvPr/>
        </p:nvSpPr>
        <p:spPr>
          <a:xfrm>
            <a:off x="2286000" y="4953000"/>
            <a:ext cx="914400" cy="2556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505200" y="4599057"/>
            <a:ext cx="1600200" cy="1066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r</a:t>
            </a:r>
            <a:r>
              <a:rPr lang="en-US" sz="16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ide, walk, run, move, race</a:t>
            </a:r>
            <a:endParaRPr lang="en-US" sz="16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4522857"/>
            <a:ext cx="1828800" cy="11079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fontAlgn="b">
              <a:buFont typeface="Arial" pitchFamily="34" charset="0"/>
              <a:buChar char="•"/>
            </a:pP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A woman is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riding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horse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 a beach.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fontAlgn="b">
              <a:buFont typeface="Arial" pitchFamily="34" charset="0"/>
              <a:buChar char="•"/>
            </a:pP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A woman is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riding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on a horse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">
              <a:buFont typeface="Arial" pitchFamily="34" charset="0"/>
              <a:buChar char="•"/>
            </a:pP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woman is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riding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on a horse.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" y="3559314"/>
            <a:ext cx="17526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Training Video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5665857"/>
            <a:ext cx="1600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NL description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5742057"/>
            <a:ext cx="152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Discovered Activity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Label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20528401">
            <a:off x="5508165" y="4779204"/>
            <a:ext cx="1108870" cy="31617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7010400" y="3456057"/>
            <a:ext cx="1828800" cy="17526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Classifier Trained on input features as STIP features and classes as activity cluster labels</a:t>
            </a:r>
          </a:p>
          <a:p>
            <a:pPr algn="ctr"/>
            <a:endParaRPr lang="en-US" sz="15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24" name="Rectangle 23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7200" y="128826"/>
              <a:ext cx="8001000" cy="596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Activity Recognizer using Video Features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Picture 4" descr="C:\Users\tanvi\Desktop\nlp-research\object_stuff\horse\vid3\00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133600"/>
            <a:ext cx="1828800" cy="13716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12" grpId="0" animBg="1"/>
      <p:bldP spid="13" grpId="0" animBg="1"/>
      <p:bldP spid="16" grpId="0" animBg="1"/>
      <p:bldP spid="18" grpId="0"/>
      <p:bldP spid="19" grpId="0"/>
      <p:bldP spid="20" grpId="0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ExtractedPicture\0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90600"/>
            <a:ext cx="2133600" cy="1413406"/>
          </a:xfrm>
          <a:prstGeom prst="rect">
            <a:avLst/>
          </a:prstGeom>
          <a:noFill/>
        </p:spPr>
      </p:pic>
      <p:pic>
        <p:nvPicPr>
          <p:cNvPr id="3" name="Picture 4" descr="C:\Users\tanvi\Desktop\nlp-research\video_pictures\video2\0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0"/>
            <a:ext cx="2133600" cy="14134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43800" y="1697303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….Video Clips</a:t>
            </a:r>
            <a:endParaRPr lang="en-US" dirty="0"/>
          </a:p>
        </p:txBody>
      </p:sp>
      <p:pic>
        <p:nvPicPr>
          <p:cNvPr id="7" name="Picture 5" descr="C:\Users\tanvi\Desktop\nlp-research\video_pictures\video4\00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990600"/>
            <a:ext cx="2209800" cy="1413406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76200" y="4382773"/>
            <a:ext cx="8382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play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95600" y="4382773"/>
            <a:ext cx="9906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dance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953000" y="4382773"/>
            <a:ext cx="7620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cut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4200" y="29834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….</a:t>
            </a:r>
            <a:r>
              <a:rPr lang="en-US" dirty="0"/>
              <a:t> </a:t>
            </a:r>
            <a:r>
              <a:rPr lang="en-US" dirty="0" smtClean="0"/>
              <a:t>NL Descriptions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48600" y="4312103"/>
            <a:ext cx="1295400" cy="599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.… 265 </a:t>
            </a:r>
          </a:p>
          <a:p>
            <a:pPr algn="ctr"/>
            <a:r>
              <a:rPr lang="en-US" dirty="0" smtClean="0"/>
              <a:t>Verb Labels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791200" y="4382773"/>
            <a:ext cx="8382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chop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705600" y="4382773"/>
            <a:ext cx="8382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slice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962400" y="4382773"/>
            <a:ext cx="9144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jump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990600" y="4382773"/>
            <a:ext cx="9906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throw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057400" y="4382773"/>
            <a:ext cx="7620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hit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6200" y="5160147"/>
            <a:ext cx="8382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play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971800" y="5160147"/>
            <a:ext cx="9906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dance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038600" y="5160147"/>
            <a:ext cx="9144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jump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66800" y="5160147"/>
            <a:ext cx="9906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throw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33600" y="5160147"/>
            <a:ext cx="7620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hit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76200" y="5866849"/>
            <a:ext cx="8382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play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1219200" y="5866849"/>
            <a:ext cx="1600200" cy="4240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</a:t>
            </a:r>
            <a:r>
              <a:rPr lang="en-US" sz="1600" dirty="0" smtClean="0">
                <a:solidFill>
                  <a:schemeClr val="tx1"/>
                </a:solidFill>
              </a:rPr>
              <a:t>hrow, hit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48600" y="5160147"/>
            <a:ext cx="1295400" cy="85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Hierarchical</a:t>
            </a:r>
          </a:p>
          <a:p>
            <a:pPr algn="ctr"/>
            <a:r>
              <a:rPr lang="en-US" dirty="0" smtClean="0"/>
              <a:t>Clustering</a:t>
            </a:r>
          </a:p>
        </p:txBody>
      </p:sp>
      <p:sp>
        <p:nvSpPr>
          <p:cNvPr id="42" name="Oval 41"/>
          <p:cNvSpPr/>
          <p:nvPr/>
        </p:nvSpPr>
        <p:spPr>
          <a:xfrm>
            <a:off x="304800" y="6495815"/>
            <a:ext cx="7086600" cy="28598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</a:t>
            </a:r>
            <a:r>
              <a:rPr lang="en-US" sz="1600" dirty="0" smtClean="0">
                <a:solidFill>
                  <a:schemeClr val="tx1"/>
                </a:solidFill>
              </a:rPr>
              <a:t>lay # throw # hit # dance # jump # cut # chop # slice # …..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2514600"/>
            <a:ext cx="21336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A girl is dancing.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young woman is dancing ritualistically.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Indian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women are dancing in traditional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costumes.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Indian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women dancing for a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crowd.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ladies are dancing outside.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514600"/>
            <a:ext cx="2133600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puppy is playing in a tub of water.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dog is playing with water in a small tub.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dog is sitting in a basin of water and playing with the water.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dog sits and plays in a tub of water.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8200" y="2514600"/>
            <a:ext cx="22098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is cutting a piece of paper in half lengthwise using scissors.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cuts a piece of paper.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is cutting a piece of paper.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is cutting a paper by scissor.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guy cuts paper.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person doing something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28600" y="2514600"/>
            <a:ext cx="2133600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puppy is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playing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 a tub of water.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dog is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playing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with water in a small tub.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dog is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sitting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 a basin of water and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playing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with the water.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dog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sits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plays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in a tub of water.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38400" y="2514600"/>
            <a:ext cx="2133600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A girl is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dancing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young woman is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dancing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ritualistically.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Indian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women are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dancing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in traditional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costumes.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Indian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women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dancing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for a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crowd.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ladies are </a:t>
            </a:r>
            <a:r>
              <a:rPr lang="en-US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dancing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outside.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648200" y="2514600"/>
            <a:ext cx="2209800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is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cutting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piece of paper in half lengthwise using scissors.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cuts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piece of paper.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is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cutting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a piece of paper.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man is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cutting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paper by scissor.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guy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cuts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paper.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person </a:t>
            </a:r>
            <a:r>
              <a:rPr lang="en-US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doing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something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0" y="0"/>
            <a:ext cx="9144000" cy="914400"/>
            <a:chOff x="0" y="0"/>
            <a:chExt cx="9144000" cy="1143000"/>
          </a:xfrm>
        </p:grpSpPr>
        <p:sp>
          <p:nvSpPr>
            <p:cNvPr id="53" name="Rectangle 52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57200" y="128826"/>
              <a:ext cx="80010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Automatically Discovering Activities and Producing Labeled Training Data</a:t>
              </a:r>
              <a:endParaRPr lang="en-US" sz="2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46" name="Straight Arrow Connector 45"/>
          <p:cNvCxnSpPr>
            <a:endCxn id="11" idx="0"/>
          </p:cNvCxnSpPr>
          <p:nvPr/>
        </p:nvCxnSpPr>
        <p:spPr>
          <a:xfrm>
            <a:off x="5334000" y="3962400"/>
            <a:ext cx="0" cy="420373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429000" y="3962400"/>
            <a:ext cx="0" cy="420373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33400" y="3962400"/>
            <a:ext cx="0" cy="420373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5257800" y="5257800"/>
            <a:ext cx="1981200" cy="381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ut, chop, slice 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60" name="Straight Arrow Connector 59"/>
          <p:cNvCxnSpPr>
            <a:stCxn id="11" idx="4"/>
          </p:cNvCxnSpPr>
          <p:nvPr/>
        </p:nvCxnSpPr>
        <p:spPr>
          <a:xfrm>
            <a:off x="5334000" y="4806795"/>
            <a:ext cx="533400" cy="451005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4" idx="4"/>
            <a:endCxn id="59" idx="0"/>
          </p:cNvCxnSpPr>
          <p:nvPr/>
        </p:nvCxnSpPr>
        <p:spPr>
          <a:xfrm>
            <a:off x="6210300" y="4806795"/>
            <a:ext cx="38100" cy="451005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5" idx="4"/>
          </p:cNvCxnSpPr>
          <p:nvPr/>
        </p:nvCxnSpPr>
        <p:spPr>
          <a:xfrm flipH="1">
            <a:off x="6553200" y="4806795"/>
            <a:ext cx="571500" cy="451005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5" idx="4"/>
            <a:endCxn id="33" idx="0"/>
          </p:cNvCxnSpPr>
          <p:nvPr/>
        </p:nvCxnSpPr>
        <p:spPr>
          <a:xfrm>
            <a:off x="1562100" y="5584169"/>
            <a:ext cx="457200" cy="282680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26" idx="4"/>
          </p:cNvCxnSpPr>
          <p:nvPr/>
        </p:nvCxnSpPr>
        <p:spPr>
          <a:xfrm flipH="1">
            <a:off x="2133600" y="5584169"/>
            <a:ext cx="381000" cy="283231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3048000" y="5900578"/>
            <a:ext cx="1828800" cy="3478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</a:t>
            </a:r>
            <a:r>
              <a:rPr lang="en-US" sz="1600" dirty="0" smtClean="0">
                <a:solidFill>
                  <a:schemeClr val="tx1"/>
                </a:solidFill>
              </a:rPr>
              <a:t>ance, jump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78" name="Straight Arrow Connector 77"/>
          <p:cNvCxnSpPr>
            <a:stCxn id="24" idx="4"/>
            <a:endCxn id="77" idx="0"/>
          </p:cNvCxnSpPr>
          <p:nvPr/>
        </p:nvCxnSpPr>
        <p:spPr>
          <a:xfrm flipH="1">
            <a:off x="3962400" y="5584169"/>
            <a:ext cx="533400" cy="316409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23" idx="4"/>
            <a:endCxn id="77" idx="0"/>
          </p:cNvCxnSpPr>
          <p:nvPr/>
        </p:nvCxnSpPr>
        <p:spPr>
          <a:xfrm>
            <a:off x="3467100" y="5584169"/>
            <a:ext cx="495300" cy="316409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33" idx="4"/>
          </p:cNvCxnSpPr>
          <p:nvPr/>
        </p:nvCxnSpPr>
        <p:spPr>
          <a:xfrm>
            <a:off x="2019300" y="6290871"/>
            <a:ext cx="38100" cy="262329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962400" y="6248400"/>
            <a:ext cx="38100" cy="262329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248400" y="5638800"/>
            <a:ext cx="0" cy="914400"/>
          </a:xfrm>
          <a:prstGeom prst="straightConnector1">
            <a:avLst/>
          </a:prstGeom>
          <a:ln>
            <a:solidFill>
              <a:srgbClr val="A1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B92E-68EE-4BE2-9083-E9A3D2D594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6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3" grpId="0" animBg="1"/>
      <p:bldP spid="39" grpId="0"/>
      <p:bldP spid="42" grpId="0" animBg="1"/>
      <p:bldP spid="5" grpId="0" animBg="1"/>
      <p:bldP spid="6" grpId="0" animBg="1"/>
      <p:bldP spid="8" grpId="0" animBg="1"/>
      <p:bldP spid="49" grpId="0" animBg="1"/>
      <p:bldP spid="48" grpId="0" animBg="1"/>
      <p:bldP spid="50" grpId="0" animBg="1"/>
      <p:bldP spid="59" grpId="0" animBg="1"/>
      <p:bldP spid="7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TANVI@ELAFUOOFUVWZY5H8" val="46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4661</TotalTime>
  <Words>2212</Words>
  <Application>Microsoft Macintosh PowerPoint</Application>
  <PresentationFormat>On-screen Show (4:3)</PresentationFormat>
  <Paragraphs>370</Paragraphs>
  <Slides>30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tanvi</dc:creator>
  <cp:lastModifiedBy>Tanvi Motwani</cp:lastModifiedBy>
  <cp:revision>258</cp:revision>
  <dcterms:created xsi:type="dcterms:W3CDTF">2012-08-19T21:49:20Z</dcterms:created>
  <dcterms:modified xsi:type="dcterms:W3CDTF">2012-08-30T11:46:04Z</dcterms:modified>
</cp:coreProperties>
</file>